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7" r:id="rId2"/>
    <p:sldId id="345" r:id="rId3"/>
    <p:sldId id="347" r:id="rId4"/>
    <p:sldId id="348" r:id="rId5"/>
    <p:sldId id="349" r:id="rId6"/>
    <p:sldId id="350" r:id="rId7"/>
    <p:sldId id="351" r:id="rId8"/>
    <p:sldId id="353" r:id="rId9"/>
    <p:sldId id="388" r:id="rId10"/>
    <p:sldId id="355" r:id="rId11"/>
    <p:sldId id="356" r:id="rId12"/>
    <p:sldId id="357" r:id="rId13"/>
    <p:sldId id="387" r:id="rId14"/>
    <p:sldId id="389" r:id="rId15"/>
    <p:sldId id="364" r:id="rId16"/>
    <p:sldId id="368" r:id="rId17"/>
    <p:sldId id="390" r:id="rId18"/>
    <p:sldId id="392" r:id="rId19"/>
    <p:sldId id="369" r:id="rId20"/>
    <p:sldId id="370" r:id="rId21"/>
    <p:sldId id="371" r:id="rId22"/>
    <p:sldId id="393" r:id="rId23"/>
    <p:sldId id="394" r:id="rId24"/>
    <p:sldId id="395" r:id="rId25"/>
    <p:sldId id="396" r:id="rId26"/>
    <p:sldId id="378" r:id="rId27"/>
    <p:sldId id="379" r:id="rId28"/>
    <p:sldId id="344" r:id="rId29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6" autoAdjust="0"/>
    <p:restoredTop sz="98667" autoAdjust="0"/>
  </p:normalViewPr>
  <p:slideViewPr>
    <p:cSldViewPr>
      <p:cViewPr varScale="1">
        <p:scale>
          <a:sx n="72" d="100"/>
          <a:sy n="72" d="100"/>
        </p:scale>
        <p:origin x="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for mixed it is 1-binomial assuming majority event is a model getting it wrong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4375" indent="-274638"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098550" indent="-219075"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38288" indent="-219075"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78025" indent="-219075"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352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924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496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068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3AD2166-B624-4A6B-846C-6AE3C07CEB6F}" type="slidenum">
              <a:rPr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4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4375" indent="-274638"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098550" indent="-219075"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38288" indent="-219075"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78025" indent="-219075" defTabSz="9525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352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924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496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068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651479-03F7-4A3B-88FC-50AC58183D37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z="13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3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Ensemble Learning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 Optimal Classifier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17625"/>
            <a:ext cx="8229600" cy="3762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The Bayes Optimal Classifier is an ensemble of all the hypotheses in the hypothesis space. </a:t>
            </a:r>
          </a:p>
          <a:p>
            <a:pPr eaLnBrk="1" hangingPunct="1"/>
            <a:r>
              <a:rPr lang="en-US" altLang="en-US" sz="2400" dirty="0" smtClean="0"/>
              <a:t>On average, no other ensemble can outperform it.</a:t>
            </a:r>
            <a:endParaRPr lang="en-US" altLang="en-US" sz="2400" baseline="30000" dirty="0" smtClean="0"/>
          </a:p>
          <a:p>
            <a:pPr eaLnBrk="1" hangingPunct="1"/>
            <a:r>
              <a:rPr lang="en-US" altLang="en-US" sz="2400" dirty="0" smtClean="0"/>
              <a:t>The vote for </a:t>
            </a:r>
            <a:r>
              <a:rPr lang="en-US" altLang="en-US" sz="2400" dirty="0"/>
              <a:t>e</a:t>
            </a:r>
            <a:r>
              <a:rPr lang="en-US" altLang="en-US" sz="2400" dirty="0" smtClean="0"/>
              <a:t>ach hypothesis 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proportional to the likelihood that the training dataset would be sampled from a system if that hypothesis were true.</a:t>
            </a:r>
          </a:p>
          <a:p>
            <a:pPr lvl="1" eaLnBrk="1" hangingPunct="1"/>
            <a:r>
              <a:rPr lang="en-US" altLang="en-US" sz="2400" dirty="0" smtClean="0"/>
              <a:t>is multiplied </a:t>
            </a:r>
            <a:r>
              <a:rPr lang="en-US" altLang="en-US" sz="2400" dirty="0" smtClean="0"/>
              <a:t>by the prior probability of that hypothesis. </a:t>
            </a:r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583565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9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0"/>
            <a:ext cx="7859713" cy="3952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8229600" cy="43291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</a:rPr>
              <a:t>y is the predicted class,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</a:rPr>
              <a:t>C is the set of all possible classes,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</a:rPr>
              <a:t>H is the hypothesis space,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</a:rPr>
              <a:t>T </a:t>
            </a:r>
            <a:r>
              <a:rPr lang="en-US" sz="2400" dirty="0" smtClean="0">
                <a:ea typeface="+mn-ea"/>
              </a:rPr>
              <a:t>is the training data. </a:t>
            </a: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800" dirty="0"/>
              <a:t>T</a:t>
            </a:r>
            <a:r>
              <a:rPr lang="en-US" sz="2800" dirty="0" smtClean="0">
                <a:ea typeface="+mn-ea"/>
              </a:rPr>
              <a:t>he </a:t>
            </a:r>
            <a:r>
              <a:rPr lang="en-US" sz="2800" dirty="0" smtClean="0">
                <a:ea typeface="+mn-ea"/>
              </a:rPr>
              <a:t>Bayes Optimal Classifier represents a hypothesis that is not necessarily in H</a:t>
            </a:r>
            <a:r>
              <a:rPr lang="en-US" sz="2800" dirty="0" smtClean="0">
                <a:ea typeface="+mn-ea"/>
              </a:rPr>
              <a:t>.</a:t>
            </a: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800" dirty="0" smtClean="0"/>
              <a:t>But it is the optimal hypothesis in the ensemble space.</a:t>
            </a:r>
            <a:endParaRPr lang="en-US" sz="2800" dirty="0" smtClean="0">
              <a:ea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297714" cy="919162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88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16900" cy="858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Practicality of Bayes Optimal Classifier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1775"/>
            <a:ext cx="8229600" cy="46323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C</a:t>
            </a:r>
            <a:r>
              <a:rPr lang="en-US" sz="2800" dirty="0" smtClean="0">
                <a:ea typeface="+mn-ea"/>
              </a:rPr>
              <a:t>annot </a:t>
            </a:r>
            <a:r>
              <a:rPr lang="en-US" sz="2800" dirty="0" smtClean="0">
                <a:ea typeface="+mn-ea"/>
              </a:rPr>
              <a:t>be practically implemented.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</a:rPr>
              <a:t>Most hypothesis spaces are too large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</a:rPr>
              <a:t>Many hypotheses </a:t>
            </a:r>
            <a:r>
              <a:rPr lang="en-US" sz="2800" dirty="0" smtClean="0">
                <a:ea typeface="+mn-ea"/>
              </a:rPr>
              <a:t>output a class or a value, and not probability</a:t>
            </a:r>
            <a:endParaRPr lang="en-US" sz="2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</a:rPr>
              <a:t>Estimating the prior probability for each </a:t>
            </a:r>
            <a:r>
              <a:rPr lang="en-US" sz="2800" dirty="0" smtClean="0">
                <a:ea typeface="+mn-ea"/>
              </a:rPr>
              <a:t>hypothesizes is not always possible.</a:t>
            </a:r>
            <a:endParaRPr lang="en-US" sz="28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60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0988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BMA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All possible models in the model space used weighted by their probability of being the </a:t>
            </a:r>
            <a:r>
              <a:rPr lang="ja-JP" altLang="en-US" sz="2800" dirty="0" smtClean="0">
                <a:latin typeface="Arial" panose="020B0604020202020204" pitchFamily="34" charset="0"/>
              </a:rPr>
              <a:t>“</a:t>
            </a:r>
            <a:r>
              <a:rPr lang="en-US" altLang="ja-JP" sz="2800" dirty="0" smtClean="0"/>
              <a:t>Correct</a:t>
            </a:r>
            <a:r>
              <a:rPr lang="ja-JP" altLang="en-US" sz="2800" dirty="0" smtClean="0">
                <a:latin typeface="Arial" panose="020B0604020202020204" pitchFamily="34" charset="0"/>
              </a:rPr>
              <a:t>”</a:t>
            </a:r>
            <a:r>
              <a:rPr lang="en-US" altLang="ja-JP" sz="2800" dirty="0" smtClean="0"/>
              <a:t> model</a:t>
            </a:r>
          </a:p>
          <a:p>
            <a:pPr eaLnBrk="1" hangingPunct="1"/>
            <a:r>
              <a:rPr lang="en-US" altLang="en-US" sz="2800" dirty="0" smtClean="0">
                <a:solidFill>
                  <a:schemeClr val="accent4">
                    <a:lumMod val="50000"/>
                  </a:schemeClr>
                </a:solidFill>
              </a:rPr>
              <a:t>Optimal </a:t>
            </a:r>
            <a:r>
              <a:rPr lang="en-US" altLang="en-US" sz="2800" dirty="0" smtClean="0"/>
              <a:t>given the correct model space and priors</a:t>
            </a:r>
          </a:p>
        </p:txBody>
      </p:sp>
    </p:spTree>
    <p:extLst>
      <p:ext uri="{BB962C8B-B14F-4D97-AF65-F5344CB8AC3E}">
        <p14:creationId xmlns:p14="http://schemas.microsoft.com/office/powerpoint/2010/main" val="343106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are Ensembles Successful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tr-TR" sz="2800" dirty="0">
                <a:solidFill>
                  <a:schemeClr val="tx2"/>
                </a:solidFill>
              </a:rPr>
              <a:t>Bayesian perspective:</a:t>
            </a:r>
          </a:p>
          <a:p>
            <a:pPr>
              <a:buFont typeface="Wingdings" pitchFamily="2" charset="2"/>
              <a:buChar char="n"/>
              <a:defRPr/>
            </a:pPr>
            <a:endParaRPr lang="tr-TR" sz="28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tr-TR" sz="28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tr-TR" sz="2800" dirty="0">
                <a:solidFill>
                  <a:schemeClr val="tx2"/>
                </a:solidFill>
              </a:rPr>
              <a:t>If </a:t>
            </a:r>
            <a:r>
              <a:rPr lang="tr-TR" sz="2800" i="1" dirty="0">
                <a:solidFill>
                  <a:schemeClr val="tx2"/>
                </a:solidFill>
              </a:rPr>
              <a:t>d</a:t>
            </a:r>
            <a:r>
              <a:rPr lang="tr-TR" sz="2800" i="1" baseline="-25000" dirty="0">
                <a:solidFill>
                  <a:schemeClr val="tx2"/>
                </a:solidFill>
              </a:rPr>
              <a:t>j</a:t>
            </a:r>
            <a:r>
              <a:rPr lang="tr-TR" sz="2800" dirty="0">
                <a:solidFill>
                  <a:schemeClr val="tx2"/>
                </a:solidFill>
              </a:rPr>
              <a:t> are </a:t>
            </a:r>
            <a:r>
              <a:rPr lang="en-US" sz="2800" dirty="0">
                <a:solidFill>
                  <a:schemeClr val="tx2"/>
                </a:solidFill>
              </a:rPr>
              <a:t>independent</a:t>
            </a:r>
            <a:endParaRPr lang="tr-TR" sz="2800" dirty="0">
              <a:solidFill>
                <a:schemeClr val="tx2"/>
              </a:solidFill>
            </a:endParaRPr>
          </a:p>
          <a:p>
            <a:pPr>
              <a:buNone/>
              <a:defRPr/>
            </a:pPr>
            <a:endParaRPr lang="tr-TR" sz="2800" dirty="0">
              <a:solidFill>
                <a:schemeClr val="tx2"/>
              </a:solidFill>
            </a:endParaRPr>
          </a:p>
          <a:p>
            <a:pPr>
              <a:buNone/>
              <a:defRPr/>
            </a:pPr>
            <a:endParaRPr lang="en-US" sz="2800" dirty="0">
              <a:solidFill>
                <a:schemeClr val="tx2"/>
              </a:solidFill>
            </a:endParaRPr>
          </a:p>
          <a:p>
            <a:pPr>
              <a:buNone/>
              <a:defRPr/>
            </a:pPr>
            <a:r>
              <a:rPr lang="tr-TR" sz="2400" dirty="0">
                <a:solidFill>
                  <a:schemeClr val="tx2"/>
                </a:solidFill>
              </a:rPr>
              <a:t>Bias does not change, </a:t>
            </a:r>
            <a:r>
              <a:rPr lang="tr-TR" sz="2400" dirty="0">
                <a:solidFill>
                  <a:schemeClr val="accent4">
                    <a:lumMod val="50000"/>
                  </a:schemeClr>
                </a:solidFill>
              </a:rPr>
              <a:t>variance decreases by </a:t>
            </a:r>
            <a:r>
              <a:rPr lang="tr-TR" sz="2400" i="1" dirty="0">
                <a:solidFill>
                  <a:schemeClr val="accent4">
                    <a:lumMod val="50000"/>
                  </a:schemeClr>
                </a:solidFill>
              </a:rPr>
              <a:t>L</a:t>
            </a:r>
          </a:p>
          <a:p>
            <a:pPr>
              <a:buFont typeface="Arial"/>
              <a:buChar char="•"/>
              <a:defRPr/>
            </a:pPr>
            <a:r>
              <a:rPr lang="tr-TR" sz="2400" dirty="0">
                <a:solidFill>
                  <a:schemeClr val="tx2"/>
                </a:solidFill>
              </a:rPr>
              <a:t>If dependent, error increase with positive correlation</a:t>
            </a:r>
          </a:p>
          <a:p>
            <a:pPr>
              <a:buNone/>
              <a:defRPr/>
            </a:pPr>
            <a:endParaRPr lang="tr-TR" sz="2800" i="1" dirty="0">
              <a:solidFill>
                <a:schemeClr val="tx2"/>
              </a:solidFill>
            </a:endParaRPr>
          </a:p>
          <a:p>
            <a:endParaRPr lang="en-IN" sz="20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53976"/>
              </p:ext>
            </p:extLst>
          </p:nvPr>
        </p:nvGraphicFramePr>
        <p:xfrm>
          <a:off x="914400" y="2005806"/>
          <a:ext cx="47879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3" imgW="2108200" imgH="381000" progId="Equation.3">
                  <p:embed/>
                </p:oleObj>
              </mc:Choice>
              <mc:Fallback>
                <p:oleObj name="Equation" r:id="rId3" imgW="21082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05806"/>
                        <a:ext cx="47879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94073"/>
              </p:ext>
            </p:extLst>
          </p:nvPr>
        </p:nvGraphicFramePr>
        <p:xfrm>
          <a:off x="762000" y="3312715"/>
          <a:ext cx="69326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5" imgW="4229100" imgH="482600" progId="Equation.3">
                  <p:embed/>
                </p:oleObj>
              </mc:Choice>
              <mc:Fallback>
                <p:oleObj name="Equation" r:id="rId5" imgW="4229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12715"/>
                        <a:ext cx="69326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68987"/>
              </p:ext>
            </p:extLst>
          </p:nvPr>
        </p:nvGraphicFramePr>
        <p:xfrm>
          <a:off x="968375" y="5334000"/>
          <a:ext cx="65198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7" imgW="3606800" imgH="482600" progId="Equation.3">
                  <p:embed/>
                </p:oleObj>
              </mc:Choice>
              <mc:Fallback>
                <p:oleObj name="Equation" r:id="rId7" imgW="3606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334000"/>
                        <a:ext cx="65198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08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19075"/>
            <a:ext cx="8229600" cy="660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General Idea</a:t>
            </a:r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25538" y="1143000"/>
          <a:ext cx="68881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Visio" r:id="rId3" imgW="9740900" imgH="7327900" progId="Visio.Drawing.6">
                  <p:embed/>
                </p:oleObj>
              </mc:Choice>
              <mc:Fallback>
                <p:oleObj name="Visio" r:id="rId3" imgW="9740900" imgH="73279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143000"/>
                        <a:ext cx="68881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12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213"/>
            <a:ext cx="9144000" cy="9874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Challenge </a:t>
            </a:r>
            <a:r>
              <a:rPr lang="en-US" altLang="en-US" sz="3200" dirty="0" smtClean="0"/>
              <a:t>for </a:t>
            </a:r>
            <a:r>
              <a:rPr lang="en-US" altLang="en-US" sz="3200" dirty="0"/>
              <a:t>d</a:t>
            </a:r>
            <a:r>
              <a:rPr lang="en-US" altLang="en-US" sz="3200" dirty="0" smtClean="0"/>
              <a:t>eveloping </a:t>
            </a:r>
            <a:r>
              <a:rPr lang="en-US" altLang="en-US" sz="3200" dirty="0" smtClean="0"/>
              <a:t>Ensemble </a:t>
            </a:r>
            <a:r>
              <a:rPr lang="en-US" altLang="en-US" sz="3200" dirty="0" smtClean="0"/>
              <a:t>Models</a:t>
            </a:r>
            <a:endParaRPr lang="en-US" altLang="en-US" sz="3200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611313"/>
            <a:ext cx="8467725" cy="4403725"/>
          </a:xfrm>
        </p:spPr>
        <p:txBody>
          <a:bodyPr/>
          <a:lstStyle/>
          <a:p>
            <a:pPr eaLnBrk="1" hangingPunct="1"/>
            <a:r>
              <a:rPr lang="en-US" altLang="en-US" sz="2500" dirty="0" smtClean="0"/>
              <a:t>The main challenge is </a:t>
            </a:r>
            <a:r>
              <a:rPr lang="en-US" altLang="en-US" sz="2500" dirty="0" smtClean="0"/>
              <a:t>to </a:t>
            </a:r>
            <a:r>
              <a:rPr lang="en-US" altLang="en-US" sz="2500" dirty="0" smtClean="0"/>
              <a:t>obtain base models </a:t>
            </a:r>
            <a:r>
              <a:rPr lang="en-US" altLang="en-US" sz="2500" dirty="0" smtClean="0"/>
              <a:t>which are independent and make independent kinds of errors.</a:t>
            </a:r>
            <a:endParaRPr lang="en-US" altLang="en-US" sz="2500" dirty="0" smtClean="0"/>
          </a:p>
          <a:p>
            <a:pPr eaLnBrk="1" hangingPunct="1"/>
            <a:r>
              <a:rPr lang="en-US" altLang="en-US" sz="2500" dirty="0" smtClean="0"/>
              <a:t>Independence </a:t>
            </a:r>
            <a:r>
              <a:rPr lang="en-US" altLang="en-US" sz="2500" dirty="0" smtClean="0"/>
              <a:t>between two base classifiers can be assessed in this case by measuring the degree of overlap in training examples they misclassify </a:t>
            </a: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r>
              <a:rPr lang="en-US" altLang="en-US" sz="2500" dirty="0" smtClean="0"/>
              <a:t>(|</a:t>
            </a:r>
            <a:r>
              <a:rPr lang="en-US" altLang="en-US" sz="2500" dirty="0" smtClean="0"/>
              <a:t>A</a:t>
            </a:r>
            <a:r>
              <a:rPr lang="en-US" altLang="en-US" sz="2500" dirty="0" smtClean="0">
                <a:sym typeface="Symbol" pitchFamily="18" charset="2"/>
              </a:rPr>
              <a:t>B|/|AB</a:t>
            </a:r>
            <a:r>
              <a:rPr lang="en-US" altLang="en-US" sz="2500" dirty="0" smtClean="0">
                <a:sym typeface="Symbol" pitchFamily="18" charset="2"/>
              </a:rPr>
              <a:t>|)</a:t>
            </a:r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2488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Ensemble Learning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B: Bagging and Boosting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68275"/>
            <a:ext cx="8229600" cy="836613"/>
          </a:xfrm>
        </p:spPr>
        <p:txBody>
          <a:bodyPr/>
          <a:lstStyle/>
          <a:p>
            <a:pPr eaLnBrk="1" hangingPunct="1"/>
            <a:r>
              <a:rPr lang="tr-TR" altLang="en-US" smtClean="0"/>
              <a:t>Bagging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295400"/>
            <a:ext cx="8159750" cy="5162550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Bagging = </a:t>
            </a:r>
            <a:r>
              <a:rPr lang="ja-JP" altLang="en-US" sz="3000" dirty="0" smtClean="0"/>
              <a:t>“</a:t>
            </a:r>
            <a:r>
              <a:rPr lang="en-US" altLang="ja-JP" sz="3000" dirty="0" smtClean="0"/>
              <a:t>bootstrap aggregation</a:t>
            </a:r>
            <a:r>
              <a:rPr lang="ja-JP" altLang="en-US" sz="3000" dirty="0" smtClean="0"/>
              <a:t>”</a:t>
            </a:r>
            <a:endParaRPr lang="en-US" altLang="ja-JP" sz="3000" dirty="0" smtClean="0"/>
          </a:p>
          <a:p>
            <a:pPr lvl="1" eaLnBrk="1" hangingPunct="1"/>
            <a:r>
              <a:rPr lang="en-US" altLang="en-US" sz="2600" dirty="0"/>
              <a:t>D</a:t>
            </a:r>
            <a:r>
              <a:rPr lang="en-US" altLang="en-US" sz="2600" dirty="0" smtClean="0"/>
              <a:t>raw </a:t>
            </a:r>
            <a:r>
              <a:rPr lang="en-US" altLang="en-US" sz="2600" dirty="0" smtClean="0"/>
              <a:t>N items from X with replacement</a:t>
            </a:r>
          </a:p>
          <a:p>
            <a:pPr eaLnBrk="1" hangingPunct="1"/>
            <a:r>
              <a:rPr lang="en-US" altLang="ja-JP" sz="3000" dirty="0" smtClean="0"/>
              <a:t>Desired </a:t>
            </a:r>
            <a:r>
              <a:rPr lang="en-US" altLang="ja-JP" sz="3000" dirty="0" smtClean="0"/>
              <a:t>learners</a:t>
            </a:r>
            <a:r>
              <a:rPr lang="en-US" altLang="ja-JP" sz="3000" dirty="0"/>
              <a:t> </a:t>
            </a:r>
            <a:r>
              <a:rPr lang="en-US" altLang="ja-JP" sz="3000" dirty="0" smtClean="0"/>
              <a:t>with </a:t>
            </a:r>
            <a:r>
              <a:rPr lang="en-US" altLang="en-US" sz="2600" dirty="0" smtClean="0"/>
              <a:t>high variance (unstable)</a:t>
            </a:r>
            <a:endParaRPr lang="en-US" altLang="en-US" sz="2600" dirty="0" smtClean="0"/>
          </a:p>
          <a:p>
            <a:pPr lvl="1" eaLnBrk="1" hangingPunct="1"/>
            <a:r>
              <a:rPr lang="en-US" altLang="en-US" sz="2600" dirty="0" smtClean="0"/>
              <a:t>Decision trees and ANNs are unstable</a:t>
            </a:r>
          </a:p>
          <a:p>
            <a:pPr lvl="1" eaLnBrk="1" hangingPunct="1"/>
            <a:r>
              <a:rPr lang="en-US" altLang="en-US" sz="2600" dirty="0" smtClean="0"/>
              <a:t>K-NN is stable</a:t>
            </a:r>
            <a:endParaRPr lang="tr-TR" altLang="en-US" sz="2600" dirty="0" smtClean="0"/>
          </a:p>
          <a:p>
            <a:pPr eaLnBrk="1" hangingPunct="1"/>
            <a:r>
              <a:rPr lang="tr-TR" altLang="en-US" sz="2800" dirty="0" smtClean="0"/>
              <a:t>Use bootstrapping to generate </a:t>
            </a:r>
            <a:r>
              <a:rPr lang="tr-TR" altLang="en-US" sz="2800" i="1" dirty="0" smtClean="0"/>
              <a:t>L</a:t>
            </a:r>
            <a:r>
              <a:rPr lang="tr-TR" altLang="en-US" sz="2800" dirty="0" smtClean="0"/>
              <a:t> training sets and train one base-learner with each (Breiman, 1996)</a:t>
            </a:r>
          </a:p>
          <a:p>
            <a:pPr eaLnBrk="1" hangingPunct="1"/>
            <a:r>
              <a:rPr lang="tr-TR" altLang="en-US" sz="2800" dirty="0" smtClean="0"/>
              <a:t>Use voting </a:t>
            </a:r>
          </a:p>
        </p:txBody>
      </p:sp>
    </p:spTree>
    <p:extLst>
      <p:ext uri="{BB962C8B-B14F-4D97-AF65-F5344CB8AC3E}">
        <p14:creationId xmlns:p14="http://schemas.microsoft.com/office/powerpoint/2010/main" val="40112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2088"/>
            <a:ext cx="8196263" cy="1431925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Ensemble Classification?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700" dirty="0"/>
              <a:t>U</a:t>
            </a:r>
            <a:r>
              <a:rPr lang="en-US" altLang="en-US" sz="2700" dirty="0" smtClean="0"/>
              <a:t>se multiple learning algorithms (classifiers)</a:t>
            </a:r>
          </a:p>
          <a:p>
            <a:pPr eaLnBrk="1" hangingPunct="1"/>
            <a:r>
              <a:rPr lang="en-US" altLang="ja-JP" sz="2700" dirty="0" smtClean="0"/>
              <a:t>Combine the decisions</a:t>
            </a:r>
          </a:p>
          <a:p>
            <a:pPr eaLnBrk="1" hangingPunct="1"/>
            <a:r>
              <a:rPr lang="en-US" altLang="en-US" sz="2700" dirty="0" smtClean="0"/>
              <a:t>Can be more accurate than the individual classifiers</a:t>
            </a:r>
          </a:p>
          <a:p>
            <a:pPr>
              <a:lnSpc>
                <a:spcPct val="110000"/>
              </a:lnSpc>
              <a:buFont typeface="Arial"/>
              <a:buChar char="•"/>
              <a:defRPr/>
            </a:pPr>
            <a:r>
              <a:rPr lang="tr-TR" sz="2800" dirty="0"/>
              <a:t>Generate a group of base-learners </a:t>
            </a:r>
            <a:endParaRPr lang="en-US" sz="2800" dirty="0"/>
          </a:p>
          <a:p>
            <a:pPr>
              <a:lnSpc>
                <a:spcPct val="110000"/>
              </a:lnSpc>
              <a:buFont typeface="Arial"/>
              <a:buChar char="•"/>
              <a:defRPr/>
            </a:pPr>
            <a:r>
              <a:rPr lang="tr-TR" sz="2800" dirty="0"/>
              <a:t>Different learners use different</a:t>
            </a:r>
          </a:p>
          <a:p>
            <a:pPr lvl="1">
              <a:lnSpc>
                <a:spcPct val="110000"/>
              </a:lnSpc>
              <a:buFont typeface="Arial"/>
              <a:buChar char="–"/>
              <a:defRPr/>
            </a:pPr>
            <a:r>
              <a:rPr lang="tr-TR" dirty="0"/>
              <a:t>Algorithms</a:t>
            </a:r>
          </a:p>
          <a:p>
            <a:pPr lvl="1">
              <a:lnSpc>
                <a:spcPct val="110000"/>
              </a:lnSpc>
              <a:buFont typeface="Arial"/>
              <a:buChar char="–"/>
              <a:defRPr/>
            </a:pPr>
            <a:r>
              <a:rPr lang="tr-TR" dirty="0"/>
              <a:t>Hyperparameters</a:t>
            </a:r>
          </a:p>
          <a:p>
            <a:pPr lvl="1">
              <a:lnSpc>
                <a:spcPct val="110000"/>
              </a:lnSpc>
              <a:buFont typeface="Arial"/>
              <a:buChar char="–"/>
              <a:defRPr/>
            </a:pPr>
            <a:r>
              <a:rPr lang="tr-TR" dirty="0"/>
              <a:t>Representations (Modalities)</a:t>
            </a:r>
          </a:p>
          <a:p>
            <a:pPr lvl="1">
              <a:lnSpc>
                <a:spcPct val="110000"/>
              </a:lnSpc>
              <a:buFont typeface="Arial"/>
              <a:buChar char="–"/>
              <a:defRPr/>
            </a:pPr>
            <a:r>
              <a:rPr lang="tr-TR" dirty="0"/>
              <a:t>Training </a:t>
            </a:r>
            <a:r>
              <a:rPr lang="tr-TR" dirty="0" smtClean="0"/>
              <a:t>sets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063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1150938"/>
            <a:ext cx="8229600" cy="5116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Sampling with replacement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Build classifier on each bootstrap sample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sample has probability (1 – 1/n)</a:t>
            </a:r>
            <a:r>
              <a:rPr lang="en-US" altLang="en-US" sz="2800" baseline="30000" dirty="0" smtClean="0"/>
              <a:t>n</a:t>
            </a:r>
            <a:r>
              <a:rPr lang="en-US" altLang="en-US" sz="2800" dirty="0" smtClean="0"/>
              <a:t> of being selected</a:t>
            </a:r>
            <a:endParaRPr lang="en-US" altLang="en-US" sz="2800" baseline="30000" dirty="0" smtClean="0"/>
          </a:p>
        </p:txBody>
      </p:sp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8229600" cy="6016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96915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328738"/>
                <a:ext cx="8229600" cy="4856162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3000" dirty="0" smtClean="0"/>
                  <a:t>An iterative </a:t>
                </a:r>
                <a:r>
                  <a:rPr lang="en-US" altLang="en-US" sz="3000" dirty="0" smtClean="0"/>
                  <a:t>procedure. </a:t>
                </a:r>
                <a:r>
                  <a:rPr lang="en-US" altLang="en-US" sz="3000" dirty="0" smtClean="0"/>
                  <a:t>A</a:t>
                </a:r>
                <a:r>
                  <a:rPr lang="en-US" altLang="en-US" sz="3000" dirty="0" smtClean="0"/>
                  <a:t>daptively </a:t>
                </a:r>
                <a:r>
                  <a:rPr lang="en-US" altLang="en-US" sz="3000" dirty="0" smtClean="0"/>
                  <a:t>change distribution of training </a:t>
                </a:r>
                <a:r>
                  <a:rPr lang="en-US" altLang="en-US" sz="3000" dirty="0" smtClean="0"/>
                  <a:t>data.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 smtClean="0"/>
                  <a:t>Initially</a:t>
                </a:r>
                <a:r>
                  <a:rPr lang="en-US" altLang="en-US" sz="2400" dirty="0" smtClean="0"/>
                  <a:t>, all N records are assigned equal weights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600" dirty="0" smtClean="0"/>
                  <a:t>W</a:t>
                </a:r>
                <a:r>
                  <a:rPr lang="en-US" altLang="en-US" sz="2600" dirty="0" smtClean="0"/>
                  <a:t>eights change </a:t>
                </a:r>
                <a:r>
                  <a:rPr lang="en-US" altLang="en-US" sz="2600" dirty="0" smtClean="0"/>
                  <a:t>at the end of boosting </a:t>
                </a:r>
                <a:r>
                  <a:rPr lang="en-US" altLang="en-US" sz="2600" dirty="0" smtClean="0"/>
                  <a:t>round</a:t>
                </a:r>
                <a:endParaRPr lang="en-US" altLang="en-US" sz="2600" dirty="0" smtClean="0"/>
              </a:p>
              <a:p>
                <a:pPr algn="just"/>
                <a:r>
                  <a:rPr lang="en-US" dirty="0"/>
                  <a:t>On each iteration t:</a:t>
                </a:r>
              </a:p>
              <a:p>
                <a:pPr lvl="1" algn="just"/>
                <a:r>
                  <a:rPr lang="en-US" dirty="0"/>
                  <a:t>Weight each training example by how incorrectly it was classified</a:t>
                </a:r>
              </a:p>
              <a:p>
                <a:pPr lvl="1" algn="just"/>
                <a:r>
                  <a:rPr lang="en-US" dirty="0"/>
                  <a:t>Learn a </a:t>
                </a:r>
                <a:r>
                  <a:rPr lang="en-US" dirty="0" smtClean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A strength for this </a:t>
                </a:r>
                <a:r>
                  <a:rPr lang="en-US" dirty="0" smtClean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Final classifier:</a:t>
                </a:r>
              </a:p>
              <a:p>
                <a:pPr lvl="1" algn="just"/>
                <a:r>
                  <a:rPr lang="en-US" dirty="0"/>
                  <a:t>A linear combination of the votes of the different classifiers weighted by their </a:t>
                </a:r>
                <a:r>
                  <a:rPr lang="en-US" dirty="0" smtClean="0"/>
                  <a:t>strength</a:t>
                </a:r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ja-JP" altLang="en-US" sz="3000" dirty="0" smtClean="0"/>
                  <a:t>“</a:t>
                </a:r>
                <a:r>
                  <a:rPr lang="en-US" altLang="ja-JP" sz="3000" dirty="0" smtClean="0"/>
                  <a:t>weak</a:t>
                </a:r>
                <a:r>
                  <a:rPr lang="ja-JP" altLang="en-US" sz="3000" dirty="0" smtClean="0"/>
                  <a:t>”</a:t>
                </a:r>
                <a:r>
                  <a:rPr lang="en-US" altLang="ja-JP" sz="3000" dirty="0" smtClean="0"/>
                  <a:t> learners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600" dirty="0" smtClean="0"/>
                  <a:t>P(correct</a:t>
                </a:r>
                <a:r>
                  <a:rPr lang="en-US" altLang="en-US" sz="2600" dirty="0" smtClean="0"/>
                  <a:t>) &gt; 50%, but not necessarily </a:t>
                </a:r>
                <a:r>
                  <a:rPr lang="en-US" altLang="en-US" sz="2600" dirty="0" smtClean="0"/>
                  <a:t>much better</a:t>
                </a:r>
                <a:endParaRPr lang="en-US" altLang="en-US" sz="2600" dirty="0" smtClean="0"/>
              </a:p>
            </p:txBody>
          </p:sp>
        </mc:Choice>
        <mc:Fallback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8738"/>
                <a:ext cx="8229600" cy="4856162"/>
              </a:xfrm>
              <a:blipFill rotWithShape="0">
                <a:blip r:embed="rId2"/>
                <a:stretch>
                  <a:fillRect l="-1259" t="-3137" r="-1111" b="-6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6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Boosting can turn </a:t>
                </a:r>
                <a:r>
                  <a:rPr lang="en-IN" dirty="0"/>
                  <a:t>a weak </a:t>
                </a:r>
                <a:r>
                  <a:rPr lang="en-IN" dirty="0" smtClean="0"/>
                  <a:t>algorithm </a:t>
                </a:r>
                <a:r>
                  <a:rPr lang="en-IN" dirty="0"/>
                  <a:t>into a </a:t>
                </a:r>
                <a:r>
                  <a:rPr lang="en-IN" dirty="0" smtClean="0"/>
                  <a:t>strong learner.</a:t>
                </a:r>
                <a:endParaRPr lang="en-IN" dirty="0"/>
              </a:p>
              <a:p>
                <a:r>
                  <a:rPr lang="en-IN" dirty="0"/>
                  <a:t>Input: </a:t>
                </a:r>
                <a:r>
                  <a:rPr lang="en-IN" dirty="0">
                    <a:solidFill>
                      <a:srgbClr val="0033CC"/>
                    </a:solidFill>
                  </a:rPr>
                  <a:t>S</a:t>
                </a:r>
                <a:r>
                  <a:rPr lang="en-IN" dirty="0" smtClean="0">
                    <a:solidFill>
                      <a:srgbClr val="0033CC"/>
                    </a:solidFill>
                  </a:rPr>
                  <a:t>={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33CC"/>
                    </a:solidFill>
                  </a:rPr>
                  <a:t> </a:t>
                </a:r>
                <a:r>
                  <a:rPr lang="en-IN" dirty="0" smtClean="0">
                    <a:solidFill>
                      <a:srgbClr val="0033CC"/>
                    </a:solidFill>
                  </a:rPr>
                  <a:t>}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 weight </a:t>
                </a:r>
                <a:r>
                  <a:rPr lang="en-US" dirty="0"/>
                  <a:t>of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US" dirty="0"/>
                  <a:t> training example</a:t>
                </a:r>
                <a:endParaRPr lang="en-IN" dirty="0" smtClean="0">
                  <a:solidFill>
                    <a:srgbClr val="0033CC"/>
                  </a:solidFill>
                </a:endParaRPr>
              </a:p>
              <a:p>
                <a:r>
                  <a:rPr lang="en-IN" dirty="0" smtClean="0">
                    <a:solidFill>
                      <a:srgbClr val="0033CC"/>
                    </a:solidFill>
                  </a:rPr>
                  <a:t>Weak learner A</a:t>
                </a:r>
              </a:p>
              <a:p>
                <a:r>
                  <a:rPr lang="en-IN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IN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i="1" dirty="0" smtClean="0">
                  <a:solidFill>
                    <a:srgbClr val="0033CC"/>
                  </a:solidFill>
                </a:endParaRPr>
              </a:p>
              <a:p>
                <a:pPr lvl="1"/>
                <a:r>
                  <a:rPr lang="en-IN" dirty="0" smtClean="0"/>
                  <a:t>Construct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IN" dirty="0" smtClean="0"/>
                  <a:t>} </a:t>
                </a:r>
                <a:endParaRPr lang="en-IN" dirty="0"/>
              </a:p>
              <a:p>
                <a:pPr lvl="1"/>
                <a:r>
                  <a:rPr lang="en-IN" dirty="0"/>
                  <a:t>Run A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→{−1,1}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error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000" dirty="0" smtClean="0"/>
                  <a:t> </a:t>
                </a:r>
                <a:r>
                  <a:rPr lang="en-IN" dirty="0"/>
                  <a:t>over </a:t>
                </a:r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50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8600" y="304800"/>
                <a:ext cx="8305800" cy="571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Given: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4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−1,+1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𝑡</m:t>
                    </m:r>
                    <m:r>
                      <a:rPr lang="en-US" sz="2400" i="1" smtClean="0">
                        <a:latin typeface="Cambria Math"/>
                      </a:rPr>
                      <m:t>=1,…,</m:t>
                    </m:r>
                    <m:r>
                      <a:rPr lang="en-US" sz="2400" i="1" smtClean="0">
                        <a:latin typeface="Cambria Math"/>
                      </a:rPr>
                      <m:t>𝑇</m:t>
                    </m:r>
                    <m:r>
                      <a:rPr lang="en-US" sz="2400" i="1" smtClean="0">
                        <a:latin typeface="Cambria Math"/>
                      </a:rPr>
                      <m:t>:</m:t>
                    </m:r>
                  </m:oMath>
                </a14:m>
                <a:endParaRPr lang="en-IN" sz="2400" dirty="0" smtClean="0"/>
              </a:p>
              <a:p>
                <a:pPr lvl="1"/>
                <a:r>
                  <a:rPr lang="en-US" sz="1800" dirty="0" smtClean="0"/>
                  <a:t>Train weak learner using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800" dirty="0" smtClean="0"/>
                  <a:t>.</a:t>
                </a:r>
              </a:p>
              <a:p>
                <a:pPr lvl="1"/>
                <a:r>
                  <a:rPr lang="en-US" sz="1800" dirty="0" smtClean="0"/>
                  <a:t>Get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latin typeface="Cambria Math"/>
                      </a:rPr>
                      <m:t>:</m:t>
                    </m:r>
                    <m:r>
                      <a:rPr lang="en-US" sz="1800" i="1" smtClean="0">
                        <a:latin typeface="Cambria Math"/>
                      </a:rPr>
                      <m:t>𝑋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IN" sz="1800" dirty="0" smtClean="0"/>
              </a:p>
              <a:p>
                <a:pPr lvl="1"/>
                <a:r>
                  <a:rPr lang="en-US" sz="18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IN" sz="1800" dirty="0" smtClean="0"/>
              </a:p>
              <a:p>
                <a:pPr lvl="1"/>
                <a:r>
                  <a:rPr lang="en-US" sz="1800" dirty="0" smtClean="0"/>
                  <a:t>Update: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 smtClean="0">
                          <a:latin typeface="Cambria Math"/>
                        </a:rPr>
                        <m:t>+1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smtClean="0">
                              <a:latin typeface="Cambria Math"/>
                            </a:rPr>
                            <m:t>exp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800" dirty="0" smtClean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800" dirty="0" smtClean="0"/>
                  <a:t> is a normalization factor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180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80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i="1" smtClean="0">
                              <a:latin typeface="Cambria Math"/>
                            </a:rPr>
                            <m:t>𝑒𝑥𝑝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(−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1800" dirty="0" smtClean="0"/>
              </a:p>
              <a:p>
                <a:pPr marL="0" lvl="1" indent="0">
                  <a:buFont typeface="Arial" panose="020B0604020202020204" pitchFamily="34" charset="0"/>
                  <a:buNone/>
                </a:pPr>
                <a:r>
                  <a:rPr lang="en-US" sz="1800" dirty="0" smtClean="0"/>
                  <a:t>Output the final classifier:</a:t>
                </a:r>
              </a:p>
              <a:p>
                <a:pPr marL="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latin typeface="Cambria Math"/>
                        </a:rPr>
                        <m:t>𝑠𝑖𝑔𝑛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80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IN" sz="18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8305800" cy="5715000"/>
              </a:xfrm>
              <a:prstGeom prst="rect">
                <a:avLst/>
              </a:prstGeom>
              <a:blipFill rotWithShape="0">
                <a:blip r:embed="rId2"/>
                <a:stretch>
                  <a:fillRect l="-1175" t="-2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64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8600" y="304800"/>
                <a:ext cx="5029200" cy="6172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Given: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4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−1,+1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𝑡</m:t>
                    </m:r>
                    <m:r>
                      <a:rPr lang="en-US" sz="2400" i="1" smtClean="0">
                        <a:latin typeface="Cambria Math"/>
                      </a:rPr>
                      <m:t>=1,…,</m:t>
                    </m:r>
                    <m:r>
                      <a:rPr lang="en-US" sz="2400" i="1" smtClean="0">
                        <a:latin typeface="Cambria Math"/>
                      </a:rPr>
                      <m:t>𝑇</m:t>
                    </m:r>
                    <m:r>
                      <a:rPr lang="en-US" sz="2400" i="1" smtClean="0">
                        <a:latin typeface="Cambria Math"/>
                      </a:rPr>
                      <m:t>:</m:t>
                    </m:r>
                  </m:oMath>
                </a14:m>
                <a:endParaRPr lang="en-IN" sz="2400" dirty="0" smtClean="0"/>
              </a:p>
              <a:p>
                <a:pPr lvl="1"/>
                <a:r>
                  <a:rPr lang="en-US" sz="1800" dirty="0" smtClean="0"/>
                  <a:t>Train weak learner using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800" dirty="0" smtClean="0"/>
                  <a:t>.</a:t>
                </a:r>
              </a:p>
              <a:p>
                <a:pPr lvl="1"/>
                <a:r>
                  <a:rPr lang="en-US" sz="1800" dirty="0" smtClean="0"/>
                  <a:t>Get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latin typeface="Cambria Math"/>
                      </a:rPr>
                      <m:t>:</m:t>
                    </m:r>
                    <m:r>
                      <a:rPr lang="en-US" sz="1800" i="1" smtClean="0">
                        <a:latin typeface="Cambria Math"/>
                      </a:rPr>
                      <m:t>𝑋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IN" sz="1800" dirty="0" smtClean="0"/>
              </a:p>
              <a:p>
                <a:pPr lvl="1"/>
                <a:r>
                  <a:rPr lang="en-US" sz="18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IN" sz="1800" dirty="0" smtClean="0"/>
              </a:p>
              <a:p>
                <a:pPr lvl="1"/>
                <a:r>
                  <a:rPr lang="en-US" sz="1800" dirty="0" smtClean="0"/>
                  <a:t>Update: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 smtClean="0">
                          <a:latin typeface="Cambria Math"/>
                        </a:rPr>
                        <m:t>+1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smtClean="0">
                              <a:latin typeface="Cambria Math"/>
                            </a:rPr>
                            <m:t>exp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800" dirty="0" smtClean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800" dirty="0" smtClean="0"/>
                  <a:t> is a normalization factor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180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80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i="1" smtClean="0">
                              <a:latin typeface="Cambria Math"/>
                            </a:rPr>
                            <m:t>𝑒𝑥𝑝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(−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1800" dirty="0" smtClean="0"/>
              </a:p>
              <a:p>
                <a:pPr marL="0" lvl="1" indent="0">
                  <a:buFont typeface="Arial" panose="020B0604020202020204" pitchFamily="34" charset="0"/>
                  <a:buNone/>
                </a:pPr>
                <a:r>
                  <a:rPr lang="en-US" sz="1800" dirty="0" smtClean="0"/>
                  <a:t>Output the final classifier:</a:t>
                </a:r>
              </a:p>
              <a:p>
                <a:pPr marL="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latin typeface="Cambria Math"/>
                        </a:rPr>
                        <m:t>𝑠𝑖𝑔𝑛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80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IN" sz="18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5029200" cy="6172200"/>
              </a:xfrm>
              <a:prstGeom prst="rect">
                <a:avLst/>
              </a:prstGeom>
              <a:blipFill rotWithShape="0">
                <a:blip r:embed="rId2"/>
                <a:stretch>
                  <a:fillRect l="-1939" t="-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07333" y="2362200"/>
                <a:ext cx="4810163" cy="2669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Choose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  to minimize training error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𝐼𝑛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dirty="0" smtClean="0"/>
              </a:p>
              <a:p>
                <a:r>
                  <a:rPr lang="en-US" sz="2400" dirty="0" smtClean="0"/>
                  <a:t>where</a:t>
                </a:r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/>
                              <a:ea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sz="2400" i="1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33" y="2362200"/>
                <a:ext cx="4810163" cy="2669064"/>
              </a:xfrm>
              <a:prstGeom prst="rect">
                <a:avLst/>
              </a:prstGeom>
              <a:blipFill rotWithShape="0">
                <a:blip r:embed="rId3"/>
                <a:stretch>
                  <a:fillRect l="-2028" t="-1831" r="-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  <a:r>
              <a:rPr lang="en-US" dirty="0" smtClean="0"/>
              <a:t>weak classifiers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dirty="0" smtClean="0"/>
                  <a:t>If each classifiers is (at least slightly) better than random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0.5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 algn="just">
                  <a:buNone/>
                </a:pPr>
                <a:endParaRPr lang="en-US" dirty="0" smtClean="0"/>
              </a:p>
              <a:p>
                <a:pPr algn="just"/>
                <a:r>
                  <a:rPr lang="en-US" dirty="0" err="1" smtClean="0"/>
                  <a:t>Ican</a:t>
                </a:r>
                <a:r>
                  <a:rPr lang="en-US" dirty="0" smtClean="0"/>
                  <a:t> </a:t>
                </a:r>
                <a:r>
                  <a:rPr lang="en-US" dirty="0" smtClean="0"/>
                  <a:t>be shown that </a:t>
                </a:r>
                <a:r>
                  <a:rPr lang="en-US" dirty="0" err="1" smtClean="0"/>
                  <a:t>AdaBoost</a:t>
                </a:r>
                <a:r>
                  <a:rPr lang="en-US" dirty="0" smtClean="0"/>
                  <a:t> will achieve zero training error (</a:t>
                </a:r>
                <a:r>
                  <a:rPr lang="en-US" dirty="0" err="1" smtClean="0"/>
                  <a:t>expotentially</a:t>
                </a:r>
                <a:r>
                  <a:rPr lang="en-US" dirty="0" smtClean="0"/>
                  <a:t> fast):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)≤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561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7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2" name="Object 2"/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Visio" r:id="rId3" imgW="6997700" imgH="1320800" progId="Visio.Drawing.6">
                  <p:embed/>
                </p:oleObj>
              </mc:Choice>
              <mc:Fallback>
                <p:oleObj name="Visio" r:id="rId3" imgW="6997700" imgH="1320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166688"/>
            <a:ext cx="8396288" cy="866775"/>
          </a:xfrm>
        </p:spPr>
        <p:txBody>
          <a:bodyPr/>
          <a:lstStyle/>
          <a:p>
            <a:pPr eaLnBrk="1" hangingPunct="1"/>
            <a:r>
              <a:rPr lang="en-US" altLang="en-US" smtClean="0"/>
              <a:t>Illustrating AdaBoost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1295400"/>
            <a:ext cx="6781800" cy="1752600"/>
            <a:chOff x="1152" y="816"/>
            <a:chExt cx="4272" cy="1104"/>
          </a:xfrm>
        </p:grpSpPr>
        <p:grpSp>
          <p:nvGrpSpPr>
            <p:cNvPr id="49170" name="Group 5"/>
            <p:cNvGrpSpPr>
              <a:grpSpLocks/>
            </p:cNvGrpSpPr>
            <p:nvPr/>
          </p:nvGrpSpPr>
          <p:grpSpPr bwMode="auto">
            <a:xfrm>
              <a:off x="1152" y="1584"/>
              <a:ext cx="2784" cy="336"/>
              <a:chOff x="1152" y="1584"/>
              <a:chExt cx="2784" cy="336"/>
            </a:xfrm>
          </p:grpSpPr>
          <p:sp>
            <p:nvSpPr>
              <p:cNvPr id="49173" name="Rectangle 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74" name="Rectangle 7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75" name="Rectangle 8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76" name="Rectangle 9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77" name="Rectangle 10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78" name="Rectangle 11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</p:grpSp>
        <p:sp>
          <p:nvSpPr>
            <p:cNvPr id="49171" name="Line 12"/>
            <p:cNvSpPr>
              <a:spLocks noChangeShapeType="1"/>
            </p:cNvSpPr>
            <p:nvPr/>
          </p:nvSpPr>
          <p:spPr bwMode="auto">
            <a:xfrm flipV="1">
              <a:off x="3936" y="115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Text Box 13"/>
            <p:cNvSpPr txBox="1">
              <a:spLocks noChangeArrowheads="1"/>
            </p:cNvSpPr>
            <p:nvPr/>
          </p:nvSpPr>
          <p:spPr bwMode="auto">
            <a:xfrm>
              <a:off x="4464" y="816"/>
              <a:ext cx="96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+mn-lt"/>
                </a:rPr>
                <a:t>Data points for training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4800" y="1295400"/>
            <a:ext cx="6781800" cy="1752600"/>
            <a:chOff x="192" y="816"/>
            <a:chExt cx="4272" cy="1104"/>
          </a:xfrm>
        </p:grpSpPr>
        <p:sp>
          <p:nvSpPr>
            <p:cNvPr id="49167" name="AutoShape 15"/>
            <p:cNvSpPr>
              <a:spLocks/>
            </p:cNvSpPr>
            <p:nvPr/>
          </p:nvSpPr>
          <p:spPr bwMode="auto">
            <a:xfrm rot="-5400000">
              <a:off x="2520" y="-15"/>
              <a:ext cx="240" cy="2496"/>
            </a:xfrm>
            <a:prstGeom prst="rightBrace">
              <a:avLst>
                <a:gd name="adj1" fmla="val 8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Palatino Linotype" pitchFamily="18" charset="0"/>
              </a:endParaRPr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1488" y="816"/>
              <a:ext cx="24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+mn-lt"/>
                </a:rPr>
                <a:t>Initial weights for each data point</a:t>
              </a:r>
            </a:p>
          </p:txBody>
        </p:sp>
        <p:graphicFrame>
          <p:nvGraphicFramePr>
            <p:cNvPr id="49169" name="Object 17"/>
            <p:cNvGraphicFramePr>
              <a:graphicFrameLocks noChangeAspect="1"/>
            </p:cNvGraphicFramePr>
            <p:nvPr/>
          </p:nvGraphicFramePr>
          <p:xfrm>
            <a:off x="192" y="1373"/>
            <a:ext cx="427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3" name="Visio" r:id="rId5" imgW="5448300" imgH="711200" progId="Visio.Drawing.6">
                    <p:embed/>
                  </p:oleObj>
                </mc:Choice>
                <mc:Fallback>
                  <p:oleObj name="Visio" r:id="rId5" imgW="5448300" imgH="7112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209800" y="2057400"/>
            <a:ext cx="5486400" cy="2895600"/>
            <a:chOff x="1392" y="1296"/>
            <a:chExt cx="3456" cy="1824"/>
          </a:xfrm>
        </p:grpSpPr>
        <p:grpSp>
          <p:nvGrpSpPr>
            <p:cNvPr id="49159" name="Group 19"/>
            <p:cNvGrpSpPr>
              <a:grpSpLocks/>
            </p:cNvGrpSpPr>
            <p:nvPr/>
          </p:nvGrpSpPr>
          <p:grpSpPr bwMode="auto">
            <a:xfrm>
              <a:off x="1392" y="2784"/>
              <a:ext cx="2544" cy="336"/>
              <a:chOff x="1392" y="2496"/>
              <a:chExt cx="2544" cy="336"/>
            </a:xfrm>
          </p:grpSpPr>
          <p:sp>
            <p:nvSpPr>
              <p:cNvPr id="49161" name="Rectangle 20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62" name="Rectangle 21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63" name="Rectangle 2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64" name="Rectangle 23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65" name="Rectangle 2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  <p:sp>
            <p:nvSpPr>
              <p:cNvPr id="49166" name="Rectangle 25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Palatino Linotype" pitchFamily="18" charset="0"/>
                </a:endParaRPr>
              </a:p>
            </p:txBody>
          </p:sp>
        </p:grpSp>
        <p:sp>
          <p:nvSpPr>
            <p:cNvPr id="49160" name="Line 26"/>
            <p:cNvSpPr>
              <a:spLocks noChangeShapeType="1"/>
            </p:cNvSpPr>
            <p:nvPr/>
          </p:nvSpPr>
          <p:spPr bwMode="auto">
            <a:xfrm flipV="1">
              <a:off x="3936" y="1296"/>
              <a:ext cx="912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3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Illustrating AdaBoost</a:t>
            </a:r>
          </a:p>
        </p:txBody>
      </p:sp>
      <p:graphicFrame>
        <p:nvGraphicFramePr>
          <p:cNvPr id="501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69975" y="1066800"/>
          <a:ext cx="695483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Visio" r:id="rId3" imgW="7023100" imgH="5232400" progId="Visio.Drawing.6">
                  <p:embed/>
                </p:oleObj>
              </mc:Choice>
              <mc:Fallback>
                <p:oleObj name="Visio" r:id="rId3" imgW="7023100" imgH="52324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066800"/>
                        <a:ext cx="6954838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38735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should it work?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Works well only if the individual classifiers disagree</a:t>
            </a:r>
          </a:p>
          <a:p>
            <a:pPr lvl="1" eaLnBrk="1" hangingPunct="1"/>
            <a:r>
              <a:rPr lang="en-US" altLang="en-US" dirty="0" smtClean="0"/>
              <a:t>Error rate &lt; 0.5 and errors are independent</a:t>
            </a:r>
          </a:p>
          <a:p>
            <a:pPr lvl="1" eaLnBrk="1" hangingPunct="1"/>
            <a:r>
              <a:rPr lang="en-US" altLang="en-US" dirty="0" smtClean="0"/>
              <a:t>Error rate is highly correlated with the correlations of the errors made by the different learners</a:t>
            </a:r>
          </a:p>
        </p:txBody>
      </p:sp>
    </p:spTree>
    <p:extLst>
      <p:ext uri="{BB962C8B-B14F-4D97-AF65-F5344CB8AC3E}">
        <p14:creationId xmlns:p14="http://schemas.microsoft.com/office/powerpoint/2010/main" val="107840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Bias vs. Variance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9650"/>
            <a:ext cx="8229600" cy="5086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We would like low bias error and low variance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Ensembles using multiple trained (high variance/low bias) models can average out the variance, leaving just the bias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Less worry about </a:t>
            </a:r>
            <a:r>
              <a:rPr lang="en-US" altLang="en-US" dirty="0" err="1" smtClean="0"/>
              <a:t>overfit</a:t>
            </a:r>
            <a:r>
              <a:rPr lang="en-US" altLang="en-US" dirty="0" smtClean="0"/>
              <a:t> (stopping criteria, etc.) with the base models</a:t>
            </a:r>
          </a:p>
        </p:txBody>
      </p:sp>
    </p:spTree>
    <p:extLst>
      <p:ext uri="{BB962C8B-B14F-4D97-AF65-F5344CB8AC3E}">
        <p14:creationId xmlns:p14="http://schemas.microsoft.com/office/powerpoint/2010/main" val="150068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Combining Weak Learners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3000" dirty="0" smtClean="0"/>
              <a:t>Combining weak learners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Assume </a:t>
            </a:r>
            <a:r>
              <a:rPr lang="en-US" altLang="en-US" i="1" dirty="0" smtClean="0">
                <a:solidFill>
                  <a:srgbClr val="0033CC"/>
                </a:solidFill>
              </a:rPr>
              <a:t>n</a:t>
            </a:r>
            <a:r>
              <a:rPr lang="en-US" altLang="en-US" dirty="0" smtClean="0"/>
              <a:t> independent models, each having accuracy of </a:t>
            </a:r>
            <a:r>
              <a:rPr lang="en-US" altLang="en-US" dirty="0" smtClean="0"/>
              <a:t>70</a:t>
            </a:r>
            <a:r>
              <a:rPr lang="en-US" altLang="en-US" dirty="0" smtClean="0"/>
              <a:t>%.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If all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give the same class output then you can be confident it is correct with probability </a:t>
            </a:r>
            <a:r>
              <a:rPr lang="en-US" altLang="en-US" dirty="0" smtClean="0">
                <a:solidFill>
                  <a:srgbClr val="0000FF"/>
                </a:solidFill>
              </a:rPr>
              <a:t>1-(1-</a:t>
            </a:r>
            <a:r>
              <a:rPr lang="en-US" altLang="en-US" dirty="0" smtClean="0">
                <a:solidFill>
                  <a:srgbClr val="0000FF"/>
                </a:solidFill>
              </a:rPr>
              <a:t>.7)</a:t>
            </a:r>
            <a:r>
              <a:rPr lang="en-US" altLang="en-US" i="1" baseline="30000" dirty="0" smtClean="0">
                <a:solidFill>
                  <a:srgbClr val="0000FF"/>
                </a:solidFill>
              </a:rPr>
              <a:t>n</a:t>
            </a:r>
            <a:r>
              <a:rPr lang="en-US" altLang="en-US" dirty="0" smtClean="0">
                <a:solidFill>
                  <a:schemeClr val="bg1"/>
                </a:solidFill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Normally not completely independent, but unlikely that all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would give the same </a:t>
            </a:r>
            <a:r>
              <a:rPr lang="en-US" altLang="en-US" dirty="0" smtClean="0"/>
              <a:t>output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ccuracy </a:t>
            </a:r>
            <a:r>
              <a:rPr lang="en-US" altLang="en-US" dirty="0" smtClean="0"/>
              <a:t>better than the base accuracy of the </a:t>
            </a:r>
            <a:r>
              <a:rPr lang="en-US" altLang="en-US" dirty="0" smtClean="0"/>
              <a:t>models by using the majority output.</a:t>
            </a:r>
            <a:endParaRPr lang="en-US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If </a:t>
            </a:r>
            <a:r>
              <a:rPr lang="en-US" altLang="en-US" i="1" dirty="0" smtClean="0">
                <a:solidFill>
                  <a:srgbClr val="0033CC"/>
                </a:solidFill>
              </a:rPr>
              <a:t>n1</a:t>
            </a:r>
            <a:r>
              <a:rPr lang="en-US" altLang="en-US" dirty="0" smtClean="0"/>
              <a:t> </a:t>
            </a:r>
            <a:r>
              <a:rPr lang="en-US" altLang="en-US" dirty="0" smtClean="0"/>
              <a:t>models say </a:t>
            </a:r>
            <a:r>
              <a:rPr lang="en-US" altLang="en-US" dirty="0" smtClean="0">
                <a:solidFill>
                  <a:srgbClr val="0033CC"/>
                </a:solidFill>
              </a:rPr>
              <a:t>class 1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0033CC"/>
                </a:solidFill>
              </a:rPr>
              <a:t>n2&lt;n1</a:t>
            </a:r>
            <a:r>
              <a:rPr lang="en-US" altLang="en-US" dirty="0" smtClean="0"/>
              <a:t> </a:t>
            </a:r>
            <a:r>
              <a:rPr lang="en-US" altLang="en-US" dirty="0" smtClean="0"/>
              <a:t>models say </a:t>
            </a:r>
            <a:r>
              <a:rPr lang="en-US" altLang="en-US" dirty="0" smtClean="0">
                <a:solidFill>
                  <a:srgbClr val="0033CC"/>
                </a:solidFill>
              </a:rPr>
              <a:t>class 2</a:t>
            </a:r>
            <a:r>
              <a:rPr lang="en-US" altLang="en-US" dirty="0" smtClean="0"/>
              <a:t>, then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33CC"/>
                </a:solidFill>
              </a:rPr>
              <a:t>P(class1) </a:t>
            </a:r>
            <a:r>
              <a:rPr lang="en-US" altLang="en-US" dirty="0" smtClean="0">
                <a:solidFill>
                  <a:srgbClr val="0033CC"/>
                </a:solidFill>
              </a:rPr>
              <a:t>= 1 – Binomial(</a:t>
            </a:r>
            <a:r>
              <a:rPr lang="en-US" altLang="en-US" i="1" dirty="0" smtClean="0">
                <a:solidFill>
                  <a:srgbClr val="0033CC"/>
                </a:solidFill>
              </a:rPr>
              <a:t>n</a:t>
            </a:r>
            <a:r>
              <a:rPr lang="en-US" altLang="en-US" dirty="0" smtClean="0">
                <a:solidFill>
                  <a:srgbClr val="0033CC"/>
                </a:solidFill>
              </a:rPr>
              <a:t>, </a:t>
            </a:r>
            <a:r>
              <a:rPr lang="en-US" altLang="en-US" dirty="0" smtClean="0">
                <a:solidFill>
                  <a:srgbClr val="0033CC"/>
                </a:solidFill>
              </a:rPr>
              <a:t>n2</a:t>
            </a:r>
            <a:r>
              <a:rPr lang="en-US" altLang="en-US" dirty="0" smtClean="0">
                <a:solidFill>
                  <a:srgbClr val="0033CC"/>
                </a:solidFill>
              </a:rPr>
              <a:t>, .7)</a:t>
            </a:r>
            <a:endParaRPr lang="en-US" altLang="en-US" dirty="0" smtClean="0">
              <a:solidFill>
                <a:srgbClr val="0033CC"/>
              </a:solidFill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532566"/>
              </p:ext>
            </p:extLst>
          </p:nvPr>
        </p:nvGraphicFramePr>
        <p:xfrm>
          <a:off x="2743200" y="5715000"/>
          <a:ext cx="408746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3" imgW="1739900" imgH="381000" progId="Equation.DSMT4">
                  <p:embed/>
                </p:oleObj>
              </mc:Choice>
              <mc:Fallback>
                <p:oleObj name="Equation" r:id="rId3" imgW="173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4087467" cy="895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10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Ensemble Creation Approaches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6263" y="1338263"/>
            <a:ext cx="8229600" cy="45275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800" dirty="0" smtClean="0"/>
              <a:t>Get less correlated errors between models </a:t>
            </a:r>
          </a:p>
          <a:p>
            <a:pPr lvl="1">
              <a:lnSpc>
                <a:spcPct val="114000"/>
              </a:lnSpc>
            </a:pPr>
            <a:r>
              <a:rPr lang="en-US" altLang="en-US" dirty="0" smtClean="0"/>
              <a:t>Injecting </a:t>
            </a:r>
            <a:r>
              <a:rPr lang="en-US" altLang="en-US" dirty="0" smtClean="0"/>
              <a:t>randomness</a:t>
            </a:r>
          </a:p>
          <a:p>
            <a:pPr lvl="2">
              <a:lnSpc>
                <a:spcPct val="114000"/>
              </a:lnSpc>
            </a:pPr>
            <a:r>
              <a:rPr lang="en-US" altLang="en-US" dirty="0" smtClean="0"/>
              <a:t>initial weights (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, NN), </a:t>
            </a:r>
            <a:r>
              <a:rPr lang="en-US" altLang="en-US" dirty="0" smtClean="0"/>
              <a:t>different learning parameters, </a:t>
            </a:r>
            <a:r>
              <a:rPr lang="en-US" altLang="en-US" dirty="0" smtClean="0"/>
              <a:t>different </a:t>
            </a:r>
            <a:r>
              <a:rPr lang="en-US" altLang="en-US" dirty="0" smtClean="0"/>
              <a:t>splits (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, DT) </a:t>
            </a:r>
            <a:r>
              <a:rPr lang="en-US" altLang="en-US" dirty="0" smtClean="0"/>
              <a:t>etc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114000"/>
              </a:lnSpc>
            </a:pPr>
            <a:r>
              <a:rPr lang="en-US" altLang="en-US" dirty="0" smtClean="0"/>
              <a:t>Different Training </a:t>
            </a:r>
            <a:r>
              <a:rPr lang="en-US" altLang="en-US" dirty="0" smtClean="0"/>
              <a:t>sets</a:t>
            </a:r>
          </a:p>
          <a:p>
            <a:pPr lvl="2">
              <a:lnSpc>
                <a:spcPct val="114000"/>
              </a:lnSpc>
            </a:pPr>
            <a:r>
              <a:rPr lang="en-US" altLang="en-US" dirty="0" smtClean="0"/>
              <a:t>Bagging</a:t>
            </a:r>
            <a:r>
              <a:rPr lang="en-US" altLang="en-US" dirty="0" smtClean="0"/>
              <a:t>, Boosting, different features, etc.</a:t>
            </a:r>
          </a:p>
          <a:p>
            <a:pPr lvl="1">
              <a:lnSpc>
                <a:spcPct val="114000"/>
              </a:lnSpc>
            </a:pPr>
            <a:r>
              <a:rPr lang="en-US" altLang="en-US" dirty="0" smtClean="0"/>
              <a:t>Forcing </a:t>
            </a:r>
            <a:r>
              <a:rPr lang="en-US" altLang="en-US" dirty="0" smtClean="0"/>
              <a:t>differences</a:t>
            </a:r>
          </a:p>
          <a:p>
            <a:pPr lvl="2">
              <a:lnSpc>
                <a:spcPct val="114000"/>
              </a:lnSpc>
            </a:pPr>
            <a:r>
              <a:rPr lang="en-US" altLang="en-US" dirty="0" smtClean="0"/>
              <a:t>different </a:t>
            </a:r>
            <a:r>
              <a:rPr lang="en-US" altLang="en-US" dirty="0" smtClean="0"/>
              <a:t>objective </a:t>
            </a:r>
            <a:r>
              <a:rPr lang="en-US" altLang="en-US" dirty="0" smtClean="0"/>
              <a:t>functions</a:t>
            </a:r>
            <a:endParaRPr lang="en-US" altLang="en-US" dirty="0" smtClean="0"/>
          </a:p>
          <a:p>
            <a:pPr lvl="1">
              <a:lnSpc>
                <a:spcPct val="114000"/>
              </a:lnSpc>
            </a:pPr>
            <a:r>
              <a:rPr lang="en-US" altLang="en-US" dirty="0" smtClean="0"/>
              <a:t>Different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421674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Ensemble Combining Approaches</a:t>
            </a:r>
            <a:endParaRPr lang="en-US" altLang="en-US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Unweighted Voting (e.g. Bagging)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Weighted voting – based on accuracy (e.g. Boosting), Expertise, etc.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Stacking - Learn the combination function </a:t>
            </a:r>
          </a:p>
        </p:txBody>
      </p:sp>
    </p:spTree>
    <p:extLst>
      <p:ext uri="{BB962C8B-B14F-4D97-AF65-F5344CB8AC3E}">
        <p14:creationId xmlns:p14="http://schemas.microsoft.com/office/powerpoint/2010/main" val="288748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0"/>
            <a:ext cx="8650288" cy="1009650"/>
          </a:xfrm>
        </p:spPr>
        <p:txBody>
          <a:bodyPr/>
          <a:lstStyle/>
          <a:p>
            <a:pPr eaLnBrk="1" hangingPunct="1"/>
            <a:r>
              <a:rPr lang="en-US" altLang="en-US" smtClean="0"/>
              <a:t>Combine Learners: Voting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83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 rtlCol="0">
                <a:normAutofit/>
              </a:bodyPr>
              <a:lstStyle/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r>
                  <a:rPr lang="en-US" sz="2400" dirty="0" smtClean="0">
                    <a:ea typeface="+mn-ea"/>
                  </a:rPr>
                  <a:t>Unweighted voting</a:t>
                </a: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r>
                  <a:rPr lang="en-US" sz="2400" dirty="0" smtClean="0">
                    <a:ea typeface="+mn-ea"/>
                  </a:rPr>
                  <a:t>Linear </a:t>
                </a:r>
                <a:r>
                  <a:rPr lang="en-US" sz="2400" dirty="0" smtClean="0">
                    <a:ea typeface="+mn-ea"/>
                  </a:rPr>
                  <a:t>combination</a:t>
                </a:r>
                <a:br>
                  <a:rPr lang="en-US" sz="2400" dirty="0" smtClean="0">
                    <a:ea typeface="+mn-ea"/>
                  </a:rPr>
                </a:br>
                <a:r>
                  <a:rPr lang="en-US" sz="2400" dirty="0" smtClean="0">
                    <a:ea typeface="+mn-ea"/>
                  </a:rPr>
                  <a:t>(weighted </a:t>
                </a:r>
                <a:r>
                  <a:rPr lang="en-US" sz="2400" dirty="0" smtClean="0">
                    <a:ea typeface="+mn-ea"/>
                  </a:rPr>
                  <a:t>vote)</a:t>
                </a:r>
              </a:p>
              <a:p>
                <a:pPr lvl="1">
                  <a:buFont typeface="Arial"/>
                  <a:buChar char="•"/>
                  <a:defRPr/>
                </a:pPr>
                <a:r>
                  <a:rPr lang="en-US" sz="2400" dirty="0" smtClean="0"/>
                  <a:t>weight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 dirty="0" smtClean="0"/>
                  <a:t> accuracy</a:t>
                </a:r>
              </a:p>
              <a:p>
                <a:pPr lvl="1">
                  <a:buFont typeface="Arial"/>
                  <a:buChar char="•"/>
                  <a:defRPr/>
                </a:pPr>
                <a:r>
                  <a:rPr lang="en-US" sz="2400" dirty="0"/>
                  <a:t>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/>
                          <m:t>variance</m:t>
                        </m:r>
                      </m:den>
                    </m:f>
                  </m:oMath>
                </a14:m>
                <a:endParaRPr lang="en-US" sz="2000" dirty="0"/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sz="2400" dirty="0" smtClean="0">
                  <a:ea typeface="+mn-ea"/>
                </a:endParaRP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sz="2400" dirty="0"/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sz="2400" dirty="0" smtClean="0">
                  <a:ea typeface="+mn-ea"/>
                </a:endParaRP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sz="2400" dirty="0"/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r>
                  <a:rPr lang="en-US" sz="2400" dirty="0" smtClean="0">
                    <a:ea typeface="+mn-ea"/>
                  </a:rPr>
                  <a:t>Bayesian</a:t>
                </a:r>
                <a:endParaRPr lang="en-US" sz="2400" dirty="0" smtClean="0">
                  <a:ea typeface="+mn-ea"/>
                </a:endParaRP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dirty="0" smtClean="0">
                  <a:ea typeface="+mn-ea"/>
                </a:endParaRP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dirty="0" smtClean="0">
                  <a:ea typeface="+mn-ea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Font typeface="Arial"/>
                  <a:buNone/>
                  <a:defRPr/>
                </a:pPr>
                <a:endParaRPr lang="en-US" dirty="0" smtClean="0">
                  <a:ea typeface="+mn-ea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None/>
                  <a:defRPr/>
                </a:pPr>
                <a:endParaRPr lang="en-US" sz="2800" dirty="0" smtClean="0">
                  <a:ea typeface="+mn-ea"/>
                </a:endParaRPr>
              </a:p>
            </p:txBody>
          </p:sp>
        </mc:Choice>
        <mc:Fallback>
          <p:sp>
            <p:nvSpPr>
              <p:cNvPr id="73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0">
                <a:blip r:embed="rId4"/>
                <a:stretch>
                  <a:fillRect l="-963" t="-9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6" name="Picture 4" descr="Comb-vote_c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08" y="1185173"/>
            <a:ext cx="3225800" cy="3352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</p:pic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935465"/>
              </p:ext>
            </p:extLst>
          </p:nvPr>
        </p:nvGraphicFramePr>
        <p:xfrm>
          <a:off x="748507" y="3382618"/>
          <a:ext cx="2375693" cy="16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6" imgW="1358900" imgH="939800" progId="Equation.3">
                  <p:embed/>
                </p:oleObj>
              </mc:Choice>
              <mc:Fallback>
                <p:oleObj name="Equation" r:id="rId6" imgW="1358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7" y="3382618"/>
                        <a:ext cx="2375693" cy="164439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628373"/>
              </p:ext>
            </p:extLst>
          </p:nvPr>
        </p:nvGraphicFramePr>
        <p:xfrm>
          <a:off x="748507" y="5505450"/>
          <a:ext cx="49799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8" imgW="2311400" imgH="431800" progId="Equation.DSMT4">
                  <p:embed/>
                </p:oleObj>
              </mc:Choice>
              <mc:Fallback>
                <p:oleObj name="Equation" r:id="rId8" imgW="2311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7" y="5505450"/>
                        <a:ext cx="4979987" cy="8302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6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Fixed Combination Rules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504950"/>
            <a:ext cx="52959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425825"/>
            <a:ext cx="34766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88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13350</TotalTime>
  <Words>788</Words>
  <Application>Microsoft Office PowerPoint</Application>
  <PresentationFormat>On-screen Show (4:3)</PresentationFormat>
  <Paragraphs>174</Paragraphs>
  <Slides>28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MS PGothic</vt:lpstr>
      <vt:lpstr>MS PGothic</vt:lpstr>
      <vt:lpstr>Arial</vt:lpstr>
      <vt:lpstr>Calibri</vt:lpstr>
      <vt:lpstr>Cambria Math</vt:lpstr>
      <vt:lpstr>Palatino Linotype</vt:lpstr>
      <vt:lpstr>Symbol</vt:lpstr>
      <vt:lpstr>Times New Roman</vt:lpstr>
      <vt:lpstr>Wingdings</vt:lpstr>
      <vt:lpstr>Office Theme</vt:lpstr>
      <vt:lpstr>Equation</vt:lpstr>
      <vt:lpstr>Visio</vt:lpstr>
      <vt:lpstr>Microsoft Equation 3.0</vt:lpstr>
      <vt:lpstr>Foundations of Machine Learning</vt:lpstr>
      <vt:lpstr>What is Ensemble Classification?</vt:lpstr>
      <vt:lpstr>Why should it work?</vt:lpstr>
      <vt:lpstr>Bias vs. Variance</vt:lpstr>
      <vt:lpstr>Combining Weak Learners</vt:lpstr>
      <vt:lpstr>Ensemble Creation Approaches</vt:lpstr>
      <vt:lpstr>Ensemble Combining Approaches</vt:lpstr>
      <vt:lpstr>Combine Learners: Voting</vt:lpstr>
      <vt:lpstr>Fixed Combination Rules</vt:lpstr>
      <vt:lpstr>Bayes Optimal Classifier</vt:lpstr>
      <vt:lpstr>PowerPoint Presentation</vt:lpstr>
      <vt:lpstr>Practicality of Bayes Optimal Classifier</vt:lpstr>
      <vt:lpstr>BMA</vt:lpstr>
      <vt:lpstr>Why are Ensembles Successful?</vt:lpstr>
      <vt:lpstr>General Idea</vt:lpstr>
      <vt:lpstr>Challenge for developing Ensemble Models</vt:lpstr>
      <vt:lpstr>Thank You</vt:lpstr>
      <vt:lpstr>Foundations of Machine Learning</vt:lpstr>
      <vt:lpstr>Bagging </vt:lpstr>
      <vt:lpstr>Bagging</vt:lpstr>
      <vt:lpstr>Boosting</vt:lpstr>
      <vt:lpstr>Adaboost</vt:lpstr>
      <vt:lpstr>PowerPoint Presentation</vt:lpstr>
      <vt:lpstr>PowerPoint Presentation</vt:lpstr>
      <vt:lpstr>Strong weak classifiers</vt:lpstr>
      <vt:lpstr>Illustrating AdaBoost</vt:lpstr>
      <vt:lpstr>Illustrating AdaBoost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462</cp:revision>
  <cp:lastPrinted>2016-06-22T03:15:08Z</cp:lastPrinted>
  <dcterms:created xsi:type="dcterms:W3CDTF">2015-06-25T09:31:26Z</dcterms:created>
  <dcterms:modified xsi:type="dcterms:W3CDTF">2016-06-29T04:12:56Z</dcterms:modified>
</cp:coreProperties>
</file>