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7" r:id="rId2"/>
    <p:sldId id="346" r:id="rId3"/>
    <p:sldId id="435" r:id="rId4"/>
    <p:sldId id="436" r:id="rId5"/>
    <p:sldId id="437" r:id="rId6"/>
    <p:sldId id="351" r:id="rId7"/>
    <p:sldId id="453" r:id="rId8"/>
    <p:sldId id="352" r:id="rId9"/>
    <p:sldId id="353" r:id="rId10"/>
    <p:sldId id="354" r:id="rId11"/>
    <p:sldId id="457" r:id="rId12"/>
    <p:sldId id="460" r:id="rId13"/>
    <p:sldId id="458" r:id="rId14"/>
    <p:sldId id="459" r:id="rId15"/>
    <p:sldId id="462" r:id="rId16"/>
    <p:sldId id="463" r:id="rId17"/>
    <p:sldId id="464" r:id="rId18"/>
    <p:sldId id="461" r:id="rId19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FF99"/>
    <a:srgbClr val="FFCC99"/>
    <a:srgbClr val="CCFF99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 autoAdjust="0"/>
    <p:restoredTop sz="98667" autoAdjust="0"/>
  </p:normalViewPr>
  <p:slideViewPr>
    <p:cSldViewPr>
      <p:cViewPr varScale="1">
        <p:scale>
          <a:sx n="77" d="100"/>
          <a:sy n="77" d="100"/>
        </p:scale>
        <p:origin x="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660D0-8EBC-4BDD-8FFC-45485F7C188C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D019-ADC6-48F9-AA85-DA0C07FC6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7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1C54-F254-4D49-8140-DFB49DF0D8DE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0BEE-33F7-454F-AC1A-A750E21A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8A2488-182E-4C04-B772-FDBDAC22A7BC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9598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9325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011320-73E6-4338-A070-7CE9A7C4776C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7104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7DB97B-C462-4EBA-AA3E-4409EF46C9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1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A022-2540-47F7-8806-288DC4D5C3E9}" type="datetimeFigureOut">
              <a:rPr lang="en-IN" smtClean="0"/>
              <a:t>30-06-2016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2538-CE09-4B83-A79E-0D88CFF29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192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Foundations of Machine Learning</a:t>
            </a:r>
            <a:endParaRPr lang="en-IN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19600"/>
            <a:ext cx="6400800" cy="12954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Sudeshna Sarkar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IIT Kharagpur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0574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Module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 Clustering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Part A: Introduction and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kmeans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B3ECE7-CE45-4584-BDEB-2066B2559A44}" type="slidenum">
              <a:rPr 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4000" dirty="0" smtClean="0">
                <a:ea typeface="ＭＳ Ｐゴシック" panose="020B0600070205080204" pitchFamily="34" charset="-128"/>
              </a:rPr>
              <a:t>Partitioning Algorithms</a:t>
            </a:r>
            <a:endParaRPr lang="en-US" sz="3600" b="1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00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u="sng" dirty="0" smtClean="0">
                <a:ea typeface="ＭＳ Ｐゴシック" panose="020B0600070205080204" pitchFamily="34" charset="-128"/>
              </a:rPr>
              <a:t>Partitioning method:</a:t>
            </a:r>
            <a:r>
              <a:rPr lang="en-US" sz="2800" dirty="0" smtClean="0">
                <a:ea typeface="ＭＳ Ｐゴシック" panose="020B0600070205080204" pitchFamily="34" charset="-128"/>
              </a:rPr>
              <a:t> Construct a partition of a database </a:t>
            </a:r>
            <a:r>
              <a:rPr lang="en-US" sz="2800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D</a:t>
            </a:r>
            <a:r>
              <a:rPr lang="en-US" sz="2800" dirty="0" smtClean="0">
                <a:ea typeface="ＭＳ Ｐゴシック" panose="020B0600070205080204" pitchFamily="34" charset="-128"/>
              </a:rPr>
              <a:t> of </a:t>
            </a:r>
            <a:r>
              <a:rPr lang="en-US" sz="2800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sz="2800" dirty="0" smtClean="0">
                <a:ea typeface="ＭＳ Ｐゴシック" panose="020B0600070205080204" pitchFamily="34" charset="-128"/>
              </a:rPr>
              <a:t> objects into a set of </a:t>
            </a:r>
            <a:r>
              <a:rPr lang="en-US" sz="2800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k</a:t>
            </a:r>
            <a:r>
              <a:rPr lang="en-US" sz="2800" dirty="0" smtClean="0">
                <a:ea typeface="ＭＳ Ｐゴシック" panose="020B0600070205080204" pitchFamily="34" charset="-128"/>
              </a:rPr>
              <a:t> clusters</a:t>
            </a: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ea typeface="ＭＳ Ｐゴシック" panose="020B0600070205080204" pitchFamily="34" charset="-128"/>
              </a:rPr>
              <a:t>Given a </a:t>
            </a:r>
            <a:r>
              <a:rPr lang="en-US" sz="2800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k</a:t>
            </a:r>
            <a:r>
              <a:rPr lang="en-US" sz="2800" dirty="0" smtClean="0">
                <a:ea typeface="ＭＳ Ｐゴシック" panose="020B0600070205080204" pitchFamily="34" charset="-128"/>
              </a:rPr>
              <a:t>, find a partition of </a:t>
            </a:r>
            <a:r>
              <a:rPr lang="en-US" sz="2800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k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 clusters </a:t>
            </a:r>
            <a:r>
              <a:rPr lang="en-US" sz="2800" dirty="0" smtClean="0">
                <a:ea typeface="ＭＳ Ｐゴシック" panose="020B0600070205080204" pitchFamily="34" charset="-128"/>
              </a:rPr>
              <a:t>that optimizes the chosen partitioning criterion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Global optimal: exhaustively enumerate all partitions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Heuristic method: </a:t>
            </a:r>
            <a:r>
              <a:rPr lang="en-US" sz="2400" i="1" u="sng" dirty="0" smtClean="0">
                <a:ea typeface="ＭＳ Ｐゴシック" panose="020B0600070205080204" pitchFamily="34" charset="-128"/>
              </a:rPr>
              <a:t>k-means</a:t>
            </a:r>
            <a:r>
              <a:rPr lang="en-US" sz="2400" dirty="0" smtClean="0">
                <a:ea typeface="ＭＳ Ｐゴシック" panose="020B0600070205080204" pitchFamily="34" charset="-128"/>
              </a:rPr>
              <a:t> (</a:t>
            </a:r>
            <a:r>
              <a:rPr lang="en-US" sz="2400" dirty="0" err="1" smtClean="0">
                <a:ea typeface="ＭＳ Ｐゴシック" panose="020B0600070205080204" pitchFamily="34" charset="-128"/>
              </a:rPr>
              <a:t>MacQueen</a:t>
            </a:r>
            <a:r>
              <a:rPr lang="en-US" sz="2400" dirty="0" smtClean="0">
                <a:ea typeface="ＭＳ Ｐゴシック" panose="020B0600070205080204" pitchFamily="34" charset="-128"/>
              </a:rPr>
              <a:t>, 1967)</a:t>
            </a:r>
          </a:p>
        </p:txBody>
      </p:sp>
    </p:spTree>
    <p:extLst>
      <p:ext uri="{BB962C8B-B14F-4D97-AF65-F5344CB8AC3E}">
        <p14:creationId xmlns:p14="http://schemas.microsoft.com/office/powerpoint/2010/main" val="3838353689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38300" y="1676400"/>
            <a:ext cx="5867400" cy="1981200"/>
            <a:chOff x="1056" y="1536"/>
            <a:chExt cx="3696" cy="124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animal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vertebrate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fish reptile </a:t>
              </a:r>
              <a:r>
                <a:rPr lang="en-US" altLang="zh-CN" sz="2000" dirty="0" err="1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amphib</a:t>
              </a:r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. mammal      worm insect crustacean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invertebrate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IN"/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31" name="Line 31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26" name="Group 36"/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28" name="Line 3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900113" y="4292056"/>
            <a:ext cx="7786687" cy="14991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ea typeface="ＭＳ Ｐゴシック" panose="020B0600070205080204" pitchFamily="34" charset="-128"/>
              </a:rPr>
              <a:t>Produce a nested sequence of clusters.</a:t>
            </a:r>
          </a:p>
          <a:p>
            <a:r>
              <a:rPr lang="en-IN" sz="2600" dirty="0">
                <a:ea typeface="ＭＳ Ｐゴシック" panose="020B0600070205080204" pitchFamily="34" charset="-128"/>
              </a:rPr>
              <a:t>One approach: recursive application of a </a:t>
            </a:r>
            <a:r>
              <a:rPr lang="en-IN" sz="2600" dirty="0" err="1">
                <a:ea typeface="ＭＳ Ｐゴシック" panose="020B0600070205080204" pitchFamily="34" charset="-128"/>
              </a:rPr>
              <a:t>partitional</a:t>
            </a:r>
            <a:r>
              <a:rPr lang="en-IN" sz="2600" dirty="0">
                <a:ea typeface="ＭＳ Ｐゴシック" panose="020B0600070205080204" pitchFamily="34" charset="-128"/>
              </a:rPr>
              <a:t> clustering algorithm.</a:t>
            </a:r>
          </a:p>
          <a:p>
            <a:endParaRPr lang="en-US" sz="26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23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Based Clustering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9" y="1676400"/>
            <a:ext cx="4038600" cy="374233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A model is hypothesized</a:t>
            </a:r>
          </a:p>
          <a:p>
            <a:r>
              <a:rPr lang="en-US" sz="2400" dirty="0" err="1"/>
              <a:t>e</a:t>
            </a:r>
            <a:r>
              <a:rPr lang="en-US" sz="2400" dirty="0" err="1" smtClean="0"/>
              <a:t>,g</a:t>
            </a:r>
            <a:r>
              <a:rPr lang="en-US" sz="2400" dirty="0" smtClean="0"/>
              <a:t>., Assume data is generated by a mixture of underlying probability distributions</a:t>
            </a:r>
          </a:p>
          <a:p>
            <a:r>
              <a:rPr lang="en-IN" sz="2400" dirty="0"/>
              <a:t>Fit the data to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21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based Clustering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density connected points </a:t>
            </a:r>
          </a:p>
          <a:p>
            <a:r>
              <a:rPr lang="en-US" dirty="0" smtClean="0"/>
              <a:t>Locates regions of high density separated by regions of low density</a:t>
            </a:r>
          </a:p>
          <a:p>
            <a:r>
              <a:rPr lang="en-US" dirty="0"/>
              <a:t>e</a:t>
            </a:r>
            <a:r>
              <a:rPr lang="en-US" dirty="0" smtClean="0"/>
              <a:t>.g., DBSCAN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495724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6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Theoretic Clustering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3581400" cy="36948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Weights of edges between items (nodes) based on similarity</a:t>
            </a:r>
          </a:p>
          <a:p>
            <a:r>
              <a:rPr lang="en-US" dirty="0" smtClean="0"/>
              <a:t>E.g., look for minimum cut in a graph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53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(Dis)similarity measures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Distance metric (scale-dependent)</a:t>
                </a:r>
              </a:p>
              <a:p>
                <a:pPr lvl="1"/>
                <a:r>
                  <a:rPr lang="en-US" dirty="0" err="1" smtClean="0"/>
                  <a:t>Minkowski</a:t>
                </a:r>
                <a:r>
                  <a:rPr lang="en-US" dirty="0" smtClean="0"/>
                  <a:t> family of distance measures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Manhattan (p=1), Euclidean (p=2)</a:t>
                </a:r>
              </a:p>
              <a:p>
                <a:pPr lvl="1"/>
                <a:r>
                  <a:rPr lang="en-US" dirty="0" smtClean="0"/>
                  <a:t>Cosine distance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cosine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0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(Dis)similarity measures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Correlation </a:t>
                </a:r>
                <a:r>
                  <a:rPr lang="en-US" dirty="0"/>
                  <a:t>coefficients (</a:t>
                </a:r>
                <a:r>
                  <a:rPr lang="en-US" dirty="0" smtClean="0"/>
                  <a:t>scale-invariant)</a:t>
                </a:r>
              </a:p>
              <a:p>
                <a:r>
                  <a:rPr lang="en-US" dirty="0" err="1" smtClean="0"/>
                  <a:t>Mahalanobis</a:t>
                </a:r>
                <a:r>
                  <a:rPr lang="en-US" dirty="0" smtClean="0"/>
                  <a:t> distance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Pearson correlation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3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Quality of Clustering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13556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Internal evaluation: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000" dirty="0"/>
                  <a:t>assign the best score to the algorithm that produces clusters with high similarity within a cluster and low similarity between </a:t>
                </a:r>
                <a:r>
                  <a:rPr lang="en-IN" sz="2000" dirty="0" smtClean="0"/>
                  <a:t>clusters, e.g., Davies-</a:t>
                </a:r>
                <a:r>
                  <a:rPr lang="en-IN" sz="2000" dirty="0" err="1" smtClean="0"/>
                  <a:t>Bouldin</a:t>
                </a:r>
                <a:r>
                  <a:rPr lang="en-IN" sz="2000" dirty="0" smtClean="0"/>
                  <a:t> index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I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External evaluation: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2000" dirty="0"/>
                  <a:t>evaluated based on </a:t>
                </a:r>
                <a:r>
                  <a:rPr lang="en-IN" sz="2000" dirty="0" smtClean="0"/>
                  <a:t>data such </a:t>
                </a:r>
                <a:r>
                  <a:rPr lang="en-IN" sz="2000" dirty="0"/>
                  <a:t>as known class labels and external </a:t>
                </a:r>
                <a:r>
                  <a:rPr lang="en-IN" sz="2000" dirty="0" smtClean="0"/>
                  <a:t>benchmarks, </a:t>
                </a:r>
                <a:r>
                  <a:rPr lang="en-IN" sz="2000" dirty="0" err="1" smtClean="0"/>
                  <a:t>eg</a:t>
                </a:r>
                <a:r>
                  <a:rPr lang="en-IN" sz="2000" dirty="0" smtClean="0"/>
                  <a:t>, Rand Index, </a:t>
                </a:r>
                <a:r>
                  <a:rPr lang="en-IN" sz="2000" dirty="0" err="1" smtClean="0"/>
                  <a:t>Jaccard</a:t>
                </a:r>
                <a:r>
                  <a:rPr lang="en-IN" sz="2000" dirty="0" smtClean="0"/>
                  <a:t> Index, f-measure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IN" sz="2000" dirty="0" smtClean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135562"/>
              </a:xfrm>
              <a:blipFill rotWithShape="0">
                <a:blip r:embed="rId2"/>
                <a:stretch>
                  <a:fillRect l="-667" t="-475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7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4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15888"/>
            <a:ext cx="8328025" cy="117951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U</a:t>
            </a:r>
            <a:r>
              <a:rPr lang="en-US" dirty="0" smtClean="0">
                <a:ea typeface="ＭＳ Ｐゴシック" panose="020B0600070205080204" pitchFamily="34" charset="-128"/>
              </a:rPr>
              <a:t>nsupervised learning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183563" cy="47085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ja-JP" dirty="0" smtClean="0">
                <a:ea typeface="ＭＳ Ｐゴシック" pitchFamily="34" charset="-128"/>
                <a:cs typeface="+mn-cs"/>
              </a:rPr>
              <a:t>Unsupervised learning: </a:t>
            </a:r>
            <a:endParaRPr lang="en-US" altLang="ja-JP" dirty="0" smtClean="0">
              <a:ea typeface="ＭＳ Ｐゴシック" pitchFamily="34" charset="-128"/>
              <a:cs typeface="+mn-cs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ja-JP" dirty="0" smtClean="0">
                <a:ea typeface="ＭＳ Ｐゴシック" pitchFamily="34" charset="-128"/>
              </a:rPr>
              <a:t>D</a:t>
            </a:r>
            <a:r>
              <a:rPr lang="en-US" altLang="ja-JP" dirty="0" smtClean="0">
                <a:ea typeface="ＭＳ Ｐゴシック" pitchFamily="34" charset="-128"/>
                <a:cs typeface="+mn-cs"/>
              </a:rPr>
              <a:t>ata with </a:t>
            </a:r>
            <a:r>
              <a:rPr lang="en-US" altLang="ja-JP" dirty="0" smtClean="0">
                <a:ea typeface="ＭＳ Ｐゴシック" pitchFamily="34" charset="-128"/>
                <a:cs typeface="+mn-cs"/>
              </a:rPr>
              <a:t>no target attribute. </a:t>
            </a:r>
            <a:r>
              <a:rPr lang="en-US" altLang="ja-JP" dirty="0" smtClean="0">
                <a:ea typeface="ＭＳ Ｐゴシック" pitchFamily="34" charset="-128"/>
              </a:rPr>
              <a:t>Describe hidden structure from unlabeled data.</a:t>
            </a:r>
            <a:endParaRPr lang="en-US" altLang="ja-JP" dirty="0" smtClean="0">
              <a:ea typeface="ＭＳ Ｐゴシック" pitchFamily="34" charset="-128"/>
              <a:cs typeface="+mn-cs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ja-JP" dirty="0">
                <a:ea typeface="ＭＳ Ｐゴシック" pitchFamily="34" charset="-128"/>
              </a:rPr>
              <a:t>E</a:t>
            </a:r>
            <a:r>
              <a:rPr lang="en-US" altLang="ja-JP" dirty="0" smtClean="0">
                <a:ea typeface="ＭＳ Ｐゴシック" pitchFamily="34" charset="-128"/>
              </a:rPr>
              <a:t>xplore </a:t>
            </a:r>
            <a:r>
              <a:rPr lang="en-US" altLang="ja-JP" dirty="0" smtClean="0">
                <a:ea typeface="ＭＳ Ｐゴシック" pitchFamily="34" charset="-128"/>
              </a:rPr>
              <a:t>the data to find some intrinsic structures in them. </a:t>
            </a:r>
          </a:p>
          <a:p>
            <a:pPr>
              <a:lnSpc>
                <a:spcPct val="120000"/>
              </a:lnSpc>
              <a:defRPr/>
            </a:pPr>
            <a:r>
              <a:rPr lang="en-IN" altLang="en-US" dirty="0"/>
              <a:t>Clustering:   the task of grouping a set of objects in such a way that objects in the same group (called a </a:t>
            </a:r>
            <a:r>
              <a:rPr lang="en-IN" altLang="en-US" u="sng" dirty="0"/>
              <a:t>cluster</a:t>
            </a:r>
            <a:r>
              <a:rPr lang="en-IN" altLang="en-US" dirty="0"/>
              <a:t>) are more similar </a:t>
            </a:r>
            <a:r>
              <a:rPr lang="en-IN" altLang="en-US" dirty="0" smtClean="0"/>
              <a:t>to </a:t>
            </a:r>
            <a:r>
              <a:rPr lang="en-IN" altLang="en-US" dirty="0"/>
              <a:t>each other than to those in other </a:t>
            </a:r>
            <a:r>
              <a:rPr lang="en-IN" altLang="en-US" dirty="0" smtClean="0"/>
              <a:t>clusters.</a:t>
            </a:r>
            <a:endParaRPr lang="en-IN" altLang="en-US" dirty="0"/>
          </a:p>
          <a:p>
            <a:pPr>
              <a:lnSpc>
                <a:spcPct val="120000"/>
              </a:lnSpc>
              <a:defRPr/>
            </a:pPr>
            <a:r>
              <a:rPr lang="en-US" altLang="en-US" dirty="0" smtClean="0"/>
              <a:t>Useful for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/>
              <a:t>Automatically organizing data.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/>
              <a:t>Understanding hidden structure in data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>
              <a:lnSpc>
                <a:spcPct val="120000"/>
              </a:lnSpc>
              <a:defRPr/>
            </a:pPr>
            <a:r>
              <a:rPr lang="en-US" altLang="en-US" dirty="0"/>
              <a:t>Preprocessing for further analysis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66F880-6BED-4EF5-9BB0-A69CD807FCEA}" type="slidenum">
              <a:rPr 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Applications: News Clustering (Google)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4" y="1600200"/>
            <a:ext cx="6682491" cy="4525963"/>
          </a:xfrm>
        </p:spPr>
      </p:pic>
    </p:spTree>
    <p:extLst>
      <p:ext uri="{BB962C8B-B14F-4D97-AF65-F5344CB8AC3E}">
        <p14:creationId xmlns:p14="http://schemas.microsoft.com/office/powerpoint/2010/main" val="3635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Expression Clustering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5562600" cy="4672584"/>
          </a:xfrm>
        </p:spPr>
      </p:pic>
    </p:spTree>
    <p:extLst>
      <p:ext uri="{BB962C8B-B14F-4D97-AF65-F5344CB8AC3E}">
        <p14:creationId xmlns:p14="http://schemas.microsoft.com/office/powerpoint/2010/main" val="2677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Biology: classification of plants and </a:t>
            </a:r>
            <a:r>
              <a:rPr lang="en-IN" sz="2800" dirty="0" smtClean="0"/>
              <a:t>animal kingdom given </a:t>
            </a:r>
            <a:r>
              <a:rPr lang="en-IN" sz="2800" dirty="0"/>
              <a:t>their </a:t>
            </a:r>
            <a:r>
              <a:rPr lang="en-IN" sz="2800" dirty="0" smtClean="0"/>
              <a:t>features</a:t>
            </a:r>
          </a:p>
          <a:p>
            <a:r>
              <a:rPr lang="en-IN" sz="2800" dirty="0"/>
              <a:t>Marketing: </a:t>
            </a:r>
            <a:r>
              <a:rPr lang="en-IN" sz="2800" dirty="0" smtClean="0"/>
              <a:t>Customer Segmentation based on a database </a:t>
            </a:r>
            <a:r>
              <a:rPr lang="en-IN" sz="2800" dirty="0"/>
              <a:t>of customer data containing their properties and past buying </a:t>
            </a:r>
            <a:r>
              <a:rPr lang="en-IN" sz="2800" dirty="0" smtClean="0"/>
              <a:t>records</a:t>
            </a:r>
          </a:p>
          <a:p>
            <a:r>
              <a:rPr lang="en-IN" sz="2800" dirty="0" smtClean="0"/>
              <a:t>Clustering </a:t>
            </a:r>
            <a:r>
              <a:rPr lang="en-IN" sz="2800" dirty="0"/>
              <a:t>weblog data to discover groups of similar access patterns</a:t>
            </a:r>
            <a:r>
              <a:rPr lang="en-IN" sz="2800" dirty="0" smtClean="0"/>
              <a:t>.</a:t>
            </a:r>
          </a:p>
          <a:p>
            <a:r>
              <a:rPr lang="en-US" sz="2800" dirty="0" smtClean="0"/>
              <a:t>Recognize communities in social networks.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336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An illustration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4933950"/>
          </a:xfrm>
        </p:spPr>
        <p:txBody>
          <a:bodyPr/>
          <a:lstStyle/>
          <a:p>
            <a:pPr eaLnBrk="1" hangingPunct="1"/>
            <a:r>
              <a:rPr lang="en-US" sz="2600" dirty="0" smtClean="0">
                <a:ea typeface="ＭＳ Ｐゴシック" panose="020B0600070205080204" pitchFamily="34" charset="-128"/>
              </a:rPr>
              <a:t>This </a:t>
            </a:r>
            <a:r>
              <a:rPr lang="en-US" sz="2600" dirty="0" smtClean="0">
                <a:ea typeface="ＭＳ Ｐゴシック" panose="020B0600070205080204" pitchFamily="34" charset="-128"/>
              </a:rPr>
              <a:t>data set has four natural clusters. 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ABBCF2-D714-4487-A3A5-18BAE87A63A9}" type="slidenum">
              <a:rPr 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138242" name="Picture 2" descr="http://home.deib.polimi.it/matteucc/Clustering/tutorial_html/images/clustering.gi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556376" cy="32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0" y="2133600"/>
            <a:ext cx="4648200" cy="388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An illustration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4933950"/>
          </a:xfrm>
        </p:spPr>
        <p:txBody>
          <a:bodyPr/>
          <a:lstStyle/>
          <a:p>
            <a:pPr eaLnBrk="1" hangingPunct="1"/>
            <a:r>
              <a:rPr lang="en-US" sz="2600" dirty="0" smtClean="0">
                <a:ea typeface="ＭＳ Ｐゴシック" panose="020B0600070205080204" pitchFamily="34" charset="-128"/>
              </a:rPr>
              <a:t>This </a:t>
            </a:r>
            <a:r>
              <a:rPr lang="en-US" sz="2600" dirty="0" smtClean="0">
                <a:ea typeface="ＭＳ Ｐゴシック" panose="020B0600070205080204" pitchFamily="34" charset="-128"/>
              </a:rPr>
              <a:t>data set has four natural clusters. 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ABBCF2-D714-4487-A3A5-18BAE87A63A9}" type="slidenum">
              <a:rPr 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138242" name="Picture 2" descr="http://home.deib.polimi.it/matteucc/Clustering/tutorial_html/images/clustering.gi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556376" cy="327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9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anose="020B0600070205080204" pitchFamily="34" charset="-128"/>
              </a:rPr>
              <a:t>Aspects of clustering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399"/>
            <a:ext cx="6705600" cy="533400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ea typeface="ＭＳ Ｐゴシック" panose="020B0600070205080204" pitchFamily="34" charset="-128"/>
              </a:rPr>
              <a:t>A clustering algorithm such as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err="1" smtClean="0">
                <a:ea typeface="ＭＳ Ｐゴシック" panose="020B0600070205080204" pitchFamily="34" charset="-128"/>
              </a:rPr>
              <a:t>Partitional</a:t>
            </a:r>
            <a:r>
              <a:rPr lang="en-US" sz="2400" dirty="0" smtClean="0">
                <a:ea typeface="ＭＳ Ｐゴシック" panose="020B0600070205080204" pitchFamily="34" charset="-128"/>
              </a:rPr>
              <a:t> clustering </a:t>
            </a:r>
            <a:r>
              <a:rPr lang="en-US" sz="2400" dirty="0" err="1" smtClean="0">
                <a:ea typeface="ＭＳ Ｐゴシック" panose="020B0600070205080204" pitchFamily="34" charset="-128"/>
              </a:rPr>
              <a:t>eg</a:t>
            </a:r>
            <a:r>
              <a:rPr lang="en-US" sz="2400" dirty="0" smtClean="0">
                <a:ea typeface="ＭＳ Ｐゴシック" panose="020B0600070205080204" pitchFamily="34" charset="-128"/>
              </a:rPr>
              <a:t>, </a:t>
            </a:r>
            <a:r>
              <a:rPr lang="en-US" sz="2400" dirty="0" err="1" smtClean="0">
                <a:ea typeface="ＭＳ Ｐゴシック" panose="020B0600070205080204" pitchFamily="34" charset="-128"/>
              </a:rPr>
              <a:t>kmeans</a:t>
            </a:r>
            <a:endParaRPr lang="en-US" sz="2400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Hierarchical clustering </a:t>
            </a:r>
            <a:r>
              <a:rPr lang="en-US" sz="2400" dirty="0" err="1" smtClean="0">
                <a:ea typeface="ＭＳ Ｐゴシック" panose="020B0600070205080204" pitchFamily="34" charset="-128"/>
              </a:rPr>
              <a:t>eg</a:t>
            </a:r>
            <a:r>
              <a:rPr lang="en-US" sz="2400" dirty="0" smtClean="0">
                <a:ea typeface="ＭＳ Ｐゴシック" panose="020B0600070205080204" pitchFamily="34" charset="-128"/>
              </a:rPr>
              <a:t>, AHC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Mixture of Gaussians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ea typeface="ＭＳ Ｐゴシック" panose="020B0600070205080204" pitchFamily="34" charset="-128"/>
              </a:rPr>
              <a:t>A distance or similarity function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s</a:t>
            </a:r>
            <a:r>
              <a:rPr lang="en-US" sz="2400" dirty="0" smtClean="0">
                <a:ea typeface="ＭＳ Ｐゴシック" panose="020B0600070205080204" pitchFamily="34" charset="-128"/>
              </a:rPr>
              <a:t>uch as Euclidean, </a:t>
            </a:r>
            <a:r>
              <a:rPr lang="en-US" sz="2400" dirty="0" err="1" smtClean="0">
                <a:ea typeface="ＭＳ Ｐゴシック" panose="020B0600070205080204" pitchFamily="34" charset="-128"/>
              </a:rPr>
              <a:t>Minkowski</a:t>
            </a:r>
            <a:r>
              <a:rPr lang="en-US" sz="2400" dirty="0" smtClean="0">
                <a:ea typeface="ＭＳ Ｐゴシック" panose="020B0600070205080204" pitchFamily="34" charset="-128"/>
              </a:rPr>
              <a:t>, cosine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ea typeface="ＭＳ Ｐゴシック" panose="020B0600070205080204" pitchFamily="34" charset="-128"/>
              </a:rPr>
              <a:t>Clustering quality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Inter-clusters distance </a:t>
            </a:r>
            <a:r>
              <a:rPr 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 maximized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Intra-clusters distance </a:t>
            </a:r>
            <a:r>
              <a:rPr lang="en-US" sz="2400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 minimized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DD324D5-9B22-46EB-9631-6F1148E54EF8}" type="slidenum">
              <a:rPr 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89567" y="1981200"/>
            <a:ext cx="2819400" cy="2721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The quality of a clustering result depends on the algorithm, the distance function, and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2676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3ABAB8-22CB-4057-9FA6-694A84CC4F81}" type="slidenum">
              <a:rPr 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324600" cy="6858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sz="4000" dirty="0" smtClean="0">
                <a:ea typeface="ＭＳ Ｐゴシック" panose="020B0600070205080204" pitchFamily="34" charset="-128"/>
              </a:rPr>
              <a:t>Major Clustering Approaches</a:t>
            </a:r>
            <a:endParaRPr lang="en-US" sz="5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ＭＳ Ｐゴシック" panose="020B0600070205080204" pitchFamily="34" charset="-128"/>
              </a:rPr>
              <a:t>Partitioning</a:t>
            </a:r>
            <a:r>
              <a:rPr lang="en-US" sz="2400" dirty="0" smtClean="0">
                <a:ea typeface="ＭＳ Ｐゴシック" panose="020B0600070205080204" pitchFamily="34" charset="-128"/>
              </a:rPr>
              <a:t>: Construct various partitions and then evaluate them by some criterion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ＭＳ Ｐゴシック" panose="020B0600070205080204" pitchFamily="34" charset="-128"/>
              </a:rPr>
              <a:t>Hierarchical</a:t>
            </a:r>
            <a:r>
              <a:rPr lang="en-US" sz="2400" dirty="0" smtClean="0">
                <a:ea typeface="ＭＳ Ｐゴシック" panose="020B0600070205080204" pitchFamily="34" charset="-128"/>
              </a:rPr>
              <a:t>: Create a hierarchical decomposition of the set of objects using some criterion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ＭＳ Ｐゴシック" panose="020B0600070205080204" pitchFamily="34" charset="-128"/>
              </a:rPr>
              <a:t>Model-based</a:t>
            </a:r>
            <a:r>
              <a:rPr lang="en-US" sz="2400" dirty="0" smtClean="0">
                <a:ea typeface="ＭＳ Ｐゴシック" panose="020B0600070205080204" pitchFamily="34" charset="-128"/>
              </a:rPr>
              <a:t>: Hypothesize a model for each cluster and find best fit of models to data</a:t>
            </a:r>
            <a:endParaRPr lang="en-US" sz="2400" b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ＭＳ Ｐゴシック" panose="020B0600070205080204" pitchFamily="34" charset="-128"/>
              </a:rPr>
              <a:t>Density-based</a:t>
            </a:r>
            <a:r>
              <a:rPr lang="en-US" sz="2400" dirty="0" smtClean="0">
                <a:ea typeface="ＭＳ Ｐゴシック" panose="020B0600070205080204" pitchFamily="34" charset="-128"/>
              </a:rPr>
              <a:t>: Guided by connectivity and density functions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u="sng" dirty="0" smtClean="0">
                <a:ea typeface="ＭＳ Ｐゴシック" panose="020B0600070205080204" pitchFamily="34" charset="-128"/>
              </a:rPr>
              <a:t>Graph-Theoretic</a:t>
            </a:r>
            <a:r>
              <a:rPr lang="en-US" sz="2400" dirty="0" smtClean="0">
                <a:ea typeface="ＭＳ Ｐゴシック" panose="020B0600070205080204" pitchFamily="34" charset="-128"/>
              </a:rPr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1485167261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13692</TotalTime>
  <Words>522</Words>
  <Application>Microsoft Office PowerPoint</Application>
  <PresentationFormat>On-screen Show (4:3)</PresentationFormat>
  <Paragraphs>95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SimSun</vt:lpstr>
      <vt:lpstr>Arial</vt:lpstr>
      <vt:lpstr>Calibri</vt:lpstr>
      <vt:lpstr>Cambria Math</vt:lpstr>
      <vt:lpstr>Symbol</vt:lpstr>
      <vt:lpstr>Times New Roman</vt:lpstr>
      <vt:lpstr>Office Theme</vt:lpstr>
      <vt:lpstr>Foundations of Machine Learning</vt:lpstr>
      <vt:lpstr>Unsupervised learning</vt:lpstr>
      <vt:lpstr>Applications: News Clustering (Google)</vt:lpstr>
      <vt:lpstr>Gene Expression Clustering</vt:lpstr>
      <vt:lpstr>Other Applications</vt:lpstr>
      <vt:lpstr>An illustration</vt:lpstr>
      <vt:lpstr>An illustration</vt:lpstr>
      <vt:lpstr>Aspects of clustering</vt:lpstr>
      <vt:lpstr>Major Clustering Approaches</vt:lpstr>
      <vt:lpstr>Partitioning Algorithms</vt:lpstr>
      <vt:lpstr>Hierarchical Clustering</vt:lpstr>
      <vt:lpstr>Model Based Clustering</vt:lpstr>
      <vt:lpstr>Density based Clustering</vt:lpstr>
      <vt:lpstr>Graph Theoretic Clustering</vt:lpstr>
      <vt:lpstr>(Dis)similarity measures</vt:lpstr>
      <vt:lpstr>(Dis)similarity measures</vt:lpstr>
      <vt:lpstr>Quality of Clustering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Machine Learning</dc:title>
  <dc:creator>Sudeshna Sarkar</dc:creator>
  <cp:lastModifiedBy>Sudeshna Sarkar</cp:lastModifiedBy>
  <cp:revision>505</cp:revision>
  <cp:lastPrinted>2016-06-30T04:00:37Z</cp:lastPrinted>
  <dcterms:created xsi:type="dcterms:W3CDTF">2015-06-25T09:31:26Z</dcterms:created>
  <dcterms:modified xsi:type="dcterms:W3CDTF">2016-06-30T04:02:14Z</dcterms:modified>
</cp:coreProperties>
</file>