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7" r:id="rId2"/>
    <p:sldId id="354" r:id="rId3"/>
    <p:sldId id="356" r:id="rId4"/>
    <p:sldId id="439" r:id="rId5"/>
    <p:sldId id="445" r:id="rId6"/>
    <p:sldId id="454" r:id="rId7"/>
    <p:sldId id="455" r:id="rId8"/>
    <p:sldId id="443" r:id="rId9"/>
    <p:sldId id="444" r:id="rId10"/>
    <p:sldId id="456" r:id="rId11"/>
    <p:sldId id="457" r:id="rId12"/>
    <p:sldId id="440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458" r:id="rId23"/>
    <p:sldId id="459" r:id="rId24"/>
    <p:sldId id="460" r:id="rId25"/>
    <p:sldId id="461" r:id="rId26"/>
    <p:sldId id="462" r:id="rId27"/>
    <p:sldId id="344" r:id="rId28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52" d="100"/>
          <a:sy n="52" d="100"/>
        </p:scale>
        <p:origin x="18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011320-73E6-4338-A070-7CE9A7C4776C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710422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D77457-3648-4102-9707-CC24BD963159}" type="slidenum">
              <a:rPr lang="en-GB" sz="1200"/>
              <a:pPr eaLnBrk="1" hangingPunct="1"/>
              <a:t>20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47255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53A78E-7439-4F9C-AA3A-1ABB6E3ADF82}" type="slidenum">
              <a:rPr lang="en-GB" sz="1200"/>
              <a:pPr eaLnBrk="1" hangingPunct="1"/>
              <a:t>21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919477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0BE65-F650-473B-9018-9C391920BD6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5558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BD40EC-1C97-4515-8758-534080EC0EE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4205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BD40EC-1C97-4515-8758-534080EC0EE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978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A28C6F-09A5-48E4-8472-A248293A321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3879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56F4E5-CDCB-4171-AB8E-DF61B9622F92}" type="slidenum">
              <a:rPr lang="en-GB" sz="1200"/>
              <a:pPr eaLnBrk="1" hangingPunct="1"/>
              <a:t>26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43763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9EFEC-788B-41DF-BAE5-D7B091C4DA6A}" type="slidenum">
              <a:rPr lang="en-US"/>
              <a:pPr/>
              <a:t>12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C3724E-A35E-42BB-B201-030B59AAC2AE}" type="slidenum">
              <a:rPr lang="en-GB" sz="1200"/>
              <a:pPr eaLnBrk="1" hangingPunct="1"/>
              <a:t>13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16184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A9F3D6-F3F4-4710-B5D2-AF2E8208AAD2}" type="slidenum">
              <a:rPr lang="en-GB" sz="1200"/>
              <a:pPr eaLnBrk="1" hangingPunct="1"/>
              <a:t>14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65679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A5272E-81A2-4291-B41F-821308BDDEE3}" type="slidenum">
              <a:rPr lang="en-GB" sz="1200"/>
              <a:pPr eaLnBrk="1" hangingPunct="1"/>
              <a:t>15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20691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676577-3F16-4A54-8BEE-FF6A366D55EA}" type="slidenum">
              <a:rPr lang="en-GB" sz="1200"/>
              <a:pPr eaLnBrk="1" hangingPunct="1"/>
              <a:t>16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33201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9A64A9-EB7F-48E7-AD6D-BD4D0BE3270C}" type="slidenum">
              <a:rPr lang="en-GB" sz="1200"/>
              <a:pPr eaLnBrk="1" hangingPunct="1"/>
              <a:t>17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71558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9C0465-D4A4-4E46-989F-5CC7E0EC1003}" type="slidenum">
              <a:rPr lang="en-GB" sz="1200"/>
              <a:pPr eaLnBrk="1" hangingPunct="1"/>
              <a:t>18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03335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A9A17B-E18F-47D5-8F2E-2983740CC829}" type="slidenum">
              <a:rPr lang="en-GB" sz="1200"/>
              <a:pPr eaLnBrk="1" hangingPunct="1"/>
              <a:t>19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24306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Clustering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B: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kmeans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2858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Fast, robust </a:t>
            </a:r>
            <a:r>
              <a:rPr lang="en-US" dirty="0" smtClean="0"/>
              <a:t>easy </a:t>
            </a:r>
            <a:r>
              <a:rPr lang="en-US" dirty="0"/>
              <a:t>to understand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Relatively </a:t>
            </a:r>
            <a:r>
              <a:rPr lang="en-US" dirty="0"/>
              <a:t>efficient: </a:t>
            </a:r>
            <a:r>
              <a:rPr lang="en-US" dirty="0" smtClean="0"/>
              <a:t>O(</a:t>
            </a:r>
            <a:r>
              <a:rPr lang="en-US" dirty="0" err="1" smtClean="0"/>
              <a:t>tkmn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</a:t>
            </a:r>
            <a:r>
              <a:rPr lang="en-US" dirty="0"/>
              <a:t>best result when data set are distinct or well separated from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8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Requires </a:t>
            </a:r>
            <a:r>
              <a:rPr lang="en-US" dirty="0" err="1"/>
              <a:t>apriori</a:t>
            </a:r>
            <a:r>
              <a:rPr lang="en-US" dirty="0"/>
              <a:t> specification of the number of  cluster centers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Hard assignment of data points to clusters</a:t>
            </a:r>
          </a:p>
          <a:p>
            <a:r>
              <a:rPr lang="en-US" dirty="0"/>
              <a:t>Euclidean distance measures can unequally weight underlying factors</a:t>
            </a:r>
            <a:r>
              <a:rPr lang="en-US" dirty="0" smtClean="0"/>
              <a:t>.</a:t>
            </a:r>
          </a:p>
          <a:p>
            <a:r>
              <a:rPr lang="en-US" dirty="0"/>
              <a:t>Applicable only when mean is defined i.e. fails for categorical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local optima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9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K-Means </a:t>
            </a:r>
            <a:r>
              <a:rPr lang="en-IN" dirty="0" smtClean="0"/>
              <a:t>on </a:t>
            </a:r>
            <a:r>
              <a:rPr lang="en-IN" dirty="0"/>
              <a:t>RGB </a:t>
            </a:r>
            <a:r>
              <a:rPr lang="en-IN" dirty="0" smtClean="0"/>
              <a:t>image</a:t>
            </a:r>
            <a:endParaRPr lang="en-IN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308-12AD-4D19-9632-2046755F1273}" type="slidenum">
              <a:rPr lang="en-US"/>
              <a:pPr/>
              <a:t>12</a:t>
            </a:fld>
            <a:endParaRPr lang="en-US"/>
          </a:p>
        </p:txBody>
      </p:sp>
      <p:sp>
        <p:nvSpPr>
          <p:cNvPr id="194562" name="AutoShape 2"/>
          <p:cNvSpPr>
            <a:spLocks noChangeArrowheads="1"/>
          </p:cNvSpPr>
          <p:nvPr/>
        </p:nvSpPr>
        <p:spPr bwMode="auto">
          <a:xfrm>
            <a:off x="3581400" y="2209800"/>
            <a:ext cx="1905000" cy="1143000"/>
          </a:xfrm>
          <a:prstGeom prst="cube">
            <a:avLst>
              <a:gd name="adj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Classifier</a:t>
            </a:r>
          </a:p>
          <a:p>
            <a:pPr algn="ctr" eaLnBrk="0" hangingPunct="0"/>
            <a:r>
              <a:rPr lang="en-US" sz="2000" dirty="0"/>
              <a:t>(K-Means)</a:t>
            </a:r>
          </a:p>
        </p:txBody>
      </p:sp>
      <p:grpSp>
        <p:nvGrpSpPr>
          <p:cNvPr id="194563" name="Group 3"/>
          <p:cNvGrpSpPr>
            <a:grpSpLocks/>
          </p:cNvGrpSpPr>
          <p:nvPr/>
        </p:nvGrpSpPr>
        <p:grpSpPr bwMode="auto">
          <a:xfrm>
            <a:off x="914400" y="1600200"/>
            <a:ext cx="2590800" cy="2439988"/>
            <a:chOff x="480" y="1728"/>
            <a:chExt cx="1632" cy="1537"/>
          </a:xfrm>
        </p:grpSpPr>
        <p:sp>
          <p:nvSpPr>
            <p:cNvPr id="194564" name="Text Box 4"/>
            <p:cNvSpPr txBox="1">
              <a:spLocks noChangeArrowheads="1"/>
            </p:cNvSpPr>
            <p:nvPr/>
          </p:nvSpPr>
          <p:spPr bwMode="auto">
            <a:xfrm>
              <a:off x="480" y="1728"/>
              <a:ext cx="1056" cy="15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i="1" dirty="0">
                  <a:latin typeface="Times" panose="02020603050405020304" pitchFamily="18" charset="0"/>
                </a:rPr>
                <a:t>x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1</a:t>
              </a:r>
              <a:r>
                <a:rPr lang="en-US" sz="1800" dirty="0">
                  <a:latin typeface="Times" panose="02020603050405020304" pitchFamily="18" charset="0"/>
                </a:rPr>
                <a:t>={</a:t>
              </a:r>
              <a:r>
                <a:rPr lang="en-US" sz="1800" i="1" dirty="0">
                  <a:latin typeface="Times" panose="02020603050405020304" pitchFamily="18" charset="0"/>
                </a:rPr>
                <a:t>r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1</a:t>
              </a:r>
              <a:r>
                <a:rPr lang="en-US" sz="1800" i="1" dirty="0">
                  <a:latin typeface="Times" panose="02020603050405020304" pitchFamily="18" charset="0"/>
                </a:rPr>
                <a:t>, g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1</a:t>
              </a:r>
              <a:r>
                <a:rPr lang="en-US" sz="1800" i="1" dirty="0">
                  <a:latin typeface="Times" panose="02020603050405020304" pitchFamily="18" charset="0"/>
                </a:rPr>
                <a:t>, b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1</a:t>
              </a:r>
              <a:r>
                <a:rPr lang="en-US" sz="1800" dirty="0">
                  <a:latin typeface="Times" panose="02020603050405020304" pitchFamily="18" charset="0"/>
                </a:rPr>
                <a:t>}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800" i="1" dirty="0">
                  <a:latin typeface="Times" panose="02020603050405020304" pitchFamily="18" charset="0"/>
                </a:rPr>
                <a:t>x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2</a:t>
              </a:r>
              <a:r>
                <a:rPr lang="en-US" sz="1800" dirty="0">
                  <a:latin typeface="Times" panose="02020603050405020304" pitchFamily="18" charset="0"/>
                </a:rPr>
                <a:t>={</a:t>
              </a:r>
              <a:r>
                <a:rPr lang="en-US" sz="1800" i="1" dirty="0">
                  <a:latin typeface="Times" panose="02020603050405020304" pitchFamily="18" charset="0"/>
                </a:rPr>
                <a:t>r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2</a:t>
              </a:r>
              <a:r>
                <a:rPr lang="en-US" sz="1800" i="1" dirty="0">
                  <a:latin typeface="Times" panose="02020603050405020304" pitchFamily="18" charset="0"/>
                </a:rPr>
                <a:t>, g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2</a:t>
              </a:r>
              <a:r>
                <a:rPr lang="en-US" sz="1800" i="1" dirty="0">
                  <a:latin typeface="Times" panose="02020603050405020304" pitchFamily="18" charset="0"/>
                </a:rPr>
                <a:t>, b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2</a:t>
              </a:r>
              <a:r>
                <a:rPr lang="en-US" sz="1800" dirty="0">
                  <a:latin typeface="Times" panose="02020603050405020304" pitchFamily="18" charset="0"/>
                </a:rPr>
                <a:t>}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800" dirty="0">
                  <a:latin typeface="Times" panose="02020603050405020304" pitchFamily="18" charset="0"/>
                </a:rPr>
                <a:t>…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800" i="1" dirty="0">
                  <a:latin typeface="Times" panose="02020603050405020304" pitchFamily="18" charset="0"/>
                </a:rPr>
                <a:t>x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i</a:t>
              </a:r>
              <a:r>
                <a:rPr lang="en-US" sz="1800" dirty="0">
                  <a:latin typeface="Times" panose="02020603050405020304" pitchFamily="18" charset="0"/>
                </a:rPr>
                <a:t>={</a:t>
              </a:r>
              <a:r>
                <a:rPr lang="en-US" sz="1800" i="1" dirty="0" err="1">
                  <a:latin typeface="Times" panose="02020603050405020304" pitchFamily="18" charset="0"/>
                </a:rPr>
                <a:t>r</a:t>
              </a:r>
              <a:r>
                <a:rPr lang="en-US" sz="1800" i="1" baseline="-25000" dirty="0" err="1">
                  <a:latin typeface="Times" panose="02020603050405020304" pitchFamily="18" charset="0"/>
                </a:rPr>
                <a:t>i</a:t>
              </a:r>
              <a:r>
                <a:rPr lang="en-US" sz="1800" i="1" dirty="0">
                  <a:latin typeface="Times" panose="02020603050405020304" pitchFamily="18" charset="0"/>
                </a:rPr>
                <a:t>, </a:t>
              </a:r>
              <a:r>
                <a:rPr lang="en-US" sz="1800" i="1" dirty="0" err="1">
                  <a:latin typeface="Times" panose="02020603050405020304" pitchFamily="18" charset="0"/>
                </a:rPr>
                <a:t>g</a:t>
              </a:r>
              <a:r>
                <a:rPr lang="en-US" sz="1800" i="1" baseline="-25000" dirty="0" err="1">
                  <a:latin typeface="Times" panose="02020603050405020304" pitchFamily="18" charset="0"/>
                </a:rPr>
                <a:t>i</a:t>
              </a:r>
              <a:r>
                <a:rPr lang="en-US" sz="1800" i="1" dirty="0">
                  <a:latin typeface="Times" panose="02020603050405020304" pitchFamily="18" charset="0"/>
                </a:rPr>
                <a:t>, b</a:t>
              </a:r>
              <a:r>
                <a:rPr lang="en-US" sz="1800" i="1" baseline="-25000" dirty="0">
                  <a:latin typeface="Times" panose="02020603050405020304" pitchFamily="18" charset="0"/>
                </a:rPr>
                <a:t>i</a:t>
              </a:r>
              <a:r>
                <a:rPr lang="en-US" sz="1800" dirty="0">
                  <a:latin typeface="Times" panose="02020603050405020304" pitchFamily="18" charset="0"/>
                </a:rPr>
                <a:t>}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800" dirty="0">
                  <a:latin typeface="Times" panose="02020603050405020304" pitchFamily="18" charset="0"/>
                </a:rPr>
                <a:t>…</a:t>
              </a:r>
            </a:p>
            <a:p>
              <a:pPr eaLnBrk="0" hangingPunct="0">
                <a:spcBef>
                  <a:spcPct val="50000"/>
                </a:spcBef>
              </a:pPr>
              <a:endParaRPr lang="en-US" sz="1800" dirty="0">
                <a:latin typeface="Times" panose="02020603050405020304" pitchFamily="18" charset="0"/>
              </a:endParaRPr>
            </a:p>
          </p:txBody>
        </p:sp>
        <p:sp>
          <p:nvSpPr>
            <p:cNvPr id="194565" name="AutoShape 5"/>
            <p:cNvSpPr>
              <a:spLocks noChangeArrowheads="1"/>
            </p:cNvSpPr>
            <p:nvPr/>
          </p:nvSpPr>
          <p:spPr bwMode="auto">
            <a:xfrm>
              <a:off x="1584" y="2352"/>
              <a:ext cx="528" cy="192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6477000" y="1524000"/>
            <a:ext cx="2209800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Classification Results</a:t>
            </a:r>
            <a:endParaRPr lang="en-US" sz="1800" dirty="0"/>
          </a:p>
          <a:p>
            <a:pPr algn="ctr" eaLnBrk="0" hangingPunct="0"/>
            <a:r>
              <a:rPr lang="en-US" sz="1800" i="1" dirty="0">
                <a:latin typeface="Times" panose="02020603050405020304" pitchFamily="18" charset="0"/>
              </a:rPr>
              <a:t>x</a:t>
            </a:r>
            <a:r>
              <a:rPr lang="en-US" sz="1800" i="1" baseline="-25000" dirty="0">
                <a:latin typeface="Times" panose="02020603050405020304" pitchFamily="18" charset="0"/>
              </a:rPr>
              <a:t>1</a:t>
            </a:r>
            <a:r>
              <a:rPr 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C(</a:t>
            </a:r>
            <a:r>
              <a:rPr lang="en-US" sz="1800" i="1" dirty="0">
                <a:latin typeface="Times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1800" i="1" baseline="-25000" dirty="0">
                <a:latin typeface="Times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ctr" eaLnBrk="0" hangingPunct="0"/>
            <a:r>
              <a:rPr lang="en-US" sz="1800" i="1" dirty="0">
                <a:latin typeface="Times" panose="02020603050405020304" pitchFamily="18" charset="0"/>
              </a:rPr>
              <a:t>x</a:t>
            </a:r>
            <a:r>
              <a:rPr lang="en-US" sz="1800" i="1" baseline="-25000" dirty="0">
                <a:latin typeface="Times" panose="02020603050405020304" pitchFamily="18" charset="0"/>
              </a:rPr>
              <a:t>2</a:t>
            </a:r>
            <a:r>
              <a:rPr 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C(</a:t>
            </a:r>
            <a:r>
              <a:rPr lang="en-US" sz="1800" i="1" dirty="0">
                <a:latin typeface="Times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1800" i="1" baseline="-25000" dirty="0">
                <a:latin typeface="Times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ctr" eaLnBrk="0" hangingPunct="0"/>
            <a:r>
              <a:rPr 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…</a:t>
            </a:r>
          </a:p>
          <a:p>
            <a:pPr algn="ctr" eaLnBrk="0" hangingPunct="0"/>
            <a:r>
              <a:rPr lang="en-US" sz="1800" i="1" dirty="0" err="1">
                <a:latin typeface="Times" panose="02020603050405020304" pitchFamily="18" charset="0"/>
              </a:rPr>
              <a:t>x</a:t>
            </a:r>
            <a:r>
              <a:rPr lang="en-US" sz="1800" i="1" baseline="-25000" dirty="0" err="1">
                <a:latin typeface="Times" panose="02020603050405020304" pitchFamily="18" charset="0"/>
              </a:rPr>
              <a:t>i</a:t>
            </a:r>
            <a:r>
              <a:rPr lang="en-US" sz="1800" dirty="0" err="1">
                <a:latin typeface="Times" panose="02020603050405020304" pitchFamily="18" charset="0"/>
                <a:sym typeface="Symbol" panose="05050102010706020507" pitchFamily="18" charset="2"/>
              </a:rPr>
              <a:t>C</a:t>
            </a:r>
            <a:r>
              <a:rPr 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1800" i="1" dirty="0">
                <a:latin typeface="Times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1800" i="1" baseline="-25000" dirty="0">
                <a:latin typeface="Times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ctr" eaLnBrk="0" hangingPunct="0"/>
            <a:r>
              <a:rPr 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67" name="Rectangle 7"/>
              <p:cNvSpPr>
                <a:spLocks noChangeArrowheads="1"/>
              </p:cNvSpPr>
              <p:nvPr/>
            </p:nvSpPr>
            <p:spPr bwMode="auto">
              <a:xfrm>
                <a:off x="6477000" y="3581400"/>
                <a:ext cx="2133600" cy="1600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dirty="0"/>
                  <a:t>Cluster Parameters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baseline="-25000" dirty="0" smtClean="0">
                    <a:latin typeface="Times" panose="02020603050405020304" pitchFamily="18" charset="0"/>
                  </a:rPr>
                  <a:t>1</a:t>
                </a:r>
                <a:r>
                  <a:rPr lang="en-US" sz="1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1800" dirty="0">
                    <a:latin typeface="Times" panose="02020603050405020304" pitchFamily="18" charset="0"/>
                  </a:rPr>
                  <a:t>for C</a:t>
                </a:r>
                <a:r>
                  <a:rPr lang="en-US" sz="1800" i="1" baseline="-25000" dirty="0">
                    <a:latin typeface="Times" panose="02020603050405020304" pitchFamily="18" charset="0"/>
                  </a:rPr>
                  <a:t>1</a:t>
                </a:r>
              </a:p>
              <a:p>
                <a:pPr algn="ctr" eaLnBrk="0" hangingPunct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baseline="-25000" dirty="0" smtClean="0">
                    <a:latin typeface="Times" panose="02020603050405020304" pitchFamily="18" charset="0"/>
                  </a:rPr>
                  <a:t>2</a:t>
                </a:r>
                <a:r>
                  <a:rPr lang="en-US" sz="1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1800" dirty="0">
                    <a:latin typeface="Times" panose="02020603050405020304" pitchFamily="18" charset="0"/>
                  </a:rPr>
                  <a:t>for C</a:t>
                </a:r>
                <a:r>
                  <a:rPr lang="en-US" sz="1800" i="1" baseline="-25000" dirty="0">
                    <a:latin typeface="Times" panose="02020603050405020304" pitchFamily="18" charset="0"/>
                  </a:rPr>
                  <a:t>2</a:t>
                </a:r>
              </a:p>
              <a:p>
                <a:pPr algn="ctr" eaLnBrk="0" hangingPunct="0"/>
                <a:r>
                  <a:rPr lang="en-US" sz="1800" dirty="0">
                    <a:latin typeface="Times" panose="02020603050405020304" pitchFamily="18" charset="0"/>
                  </a:rPr>
                  <a:t>…</a:t>
                </a:r>
                <a:endParaRPr lang="en-US" sz="1800" i="1" dirty="0">
                  <a:latin typeface="Times" panose="02020603050405020304" pitchFamily="18" charset="0"/>
                </a:endParaRPr>
              </a:p>
              <a:p>
                <a:pPr algn="ctr" eaLnBrk="0" hangingPunct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baseline="-25000" dirty="0" err="1">
                    <a:latin typeface="Times" panose="02020603050405020304" pitchFamily="18" charset="0"/>
                  </a:rPr>
                  <a:t>k</a:t>
                </a:r>
                <a:r>
                  <a:rPr lang="en-US" sz="1800" dirty="0">
                    <a:latin typeface="Times" panose="02020603050405020304" pitchFamily="18" charset="0"/>
                  </a:rPr>
                  <a:t> for </a:t>
                </a:r>
                <a:r>
                  <a:rPr lang="en-US" sz="1800" dirty="0" err="1">
                    <a:latin typeface="Times" panose="02020603050405020304" pitchFamily="18" charset="0"/>
                  </a:rPr>
                  <a:t>C</a:t>
                </a:r>
                <a:r>
                  <a:rPr lang="en-US" sz="1800" i="1" baseline="-25000" dirty="0" err="1">
                    <a:latin typeface="Times" panose="02020603050405020304" pitchFamily="18" charset="0"/>
                  </a:rPr>
                  <a:t>k</a:t>
                </a:r>
                <a:endParaRPr lang="en-US" sz="1800" i="1" baseline="-25000" dirty="0">
                  <a:latin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56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3581400"/>
                <a:ext cx="2133600" cy="1600200"/>
              </a:xfrm>
              <a:prstGeom prst="rect">
                <a:avLst/>
              </a:prstGeom>
              <a:blipFill rotWithShape="0">
                <a:blip r:embed="rId3"/>
                <a:stretch>
                  <a:fillRect l="-3125" r="-3125" b="-2273"/>
                </a:stretch>
              </a:blip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68" name="AutoShape 8"/>
          <p:cNvSpPr>
            <a:spLocks noChangeArrowheads="1"/>
          </p:cNvSpPr>
          <p:nvPr/>
        </p:nvSpPr>
        <p:spPr bwMode="auto">
          <a:xfrm>
            <a:off x="5562600" y="25908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146434" name="Picture 2" descr="https://www.projectrhea.org/rhea/images/8/88/K_means_OldKiw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5" y="4192588"/>
            <a:ext cx="6115307" cy="21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477150" y="6019799"/>
            <a:ext cx="3581400" cy="717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from Bishop’s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400">
                <a:latin typeface="Comic Sans MS" charset="0"/>
              </a:rPr>
              <a:t>BCS Summer School, Exeter, 2003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n"/>
              <a:defRPr/>
            </a:pPr>
            <a:r>
              <a:rPr lang="en-GB" sz="1400">
                <a:latin typeface="Comic Sans MS" charset="0"/>
              </a:rPr>
              <a:t>Christopher M. Bishop</a:t>
            </a:r>
            <a:endParaRPr lang="en-GB" sz="1400"/>
          </a:p>
        </p:txBody>
      </p:sp>
      <p:pic>
        <p:nvPicPr>
          <p:cNvPr id="40963" name="Picture 4" descr="kmean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03" y="-1"/>
            <a:ext cx="9097963" cy="681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77150" y="6019799"/>
            <a:ext cx="3581400" cy="717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from Bishop’s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78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400">
                <a:latin typeface="Comic Sans MS" charset="0"/>
              </a:rPr>
              <a:t>BCS Summer School, Exeter, 2003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n"/>
              <a:defRPr/>
            </a:pPr>
            <a:r>
              <a:rPr lang="en-GB" sz="1400">
                <a:latin typeface="Comic Sans MS" charset="0"/>
              </a:rPr>
              <a:t>Christopher M. Bishop</a:t>
            </a:r>
            <a:endParaRPr lang="en-GB" sz="1400"/>
          </a:p>
        </p:txBody>
      </p:sp>
      <p:pic>
        <p:nvPicPr>
          <p:cNvPr id="43011" name="Picture 2" descr="kmean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77150" y="6019799"/>
            <a:ext cx="3581400" cy="717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from Bishop’s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79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400">
                <a:latin typeface="Comic Sans MS" charset="0"/>
              </a:rPr>
              <a:t>BCS Summer School, Exeter, 2003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n"/>
              <a:defRPr/>
            </a:pPr>
            <a:r>
              <a:rPr lang="en-GB" sz="1400">
                <a:latin typeface="Comic Sans MS" charset="0"/>
              </a:rPr>
              <a:t>Christopher M. Bishop</a:t>
            </a:r>
            <a:endParaRPr lang="en-GB" sz="1400"/>
          </a:p>
        </p:txBody>
      </p:sp>
      <p:pic>
        <p:nvPicPr>
          <p:cNvPr id="45059" name="Picture 2" descr="kmean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77150" y="6019799"/>
            <a:ext cx="3581400" cy="717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from Bishop’s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400">
                <a:latin typeface="Comic Sans MS" charset="0"/>
              </a:rPr>
              <a:t>BCS Summer School, Exeter, 2003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n"/>
              <a:defRPr/>
            </a:pPr>
            <a:r>
              <a:rPr lang="en-GB" sz="1400">
                <a:latin typeface="Comic Sans MS" charset="0"/>
              </a:rPr>
              <a:t>Christopher M. Bishop</a:t>
            </a:r>
            <a:endParaRPr lang="en-GB" sz="1400"/>
          </a:p>
        </p:txBody>
      </p:sp>
      <p:pic>
        <p:nvPicPr>
          <p:cNvPr id="47107" name="Picture 2" descr="kmean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77150" y="6019799"/>
            <a:ext cx="3581400" cy="717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from Bishop’s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38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400">
                <a:latin typeface="Comic Sans MS" charset="0"/>
              </a:rPr>
              <a:t>BCS Summer School, Exeter, 2003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n"/>
              <a:defRPr/>
            </a:pPr>
            <a:r>
              <a:rPr lang="en-GB" sz="1400">
                <a:latin typeface="Comic Sans MS" charset="0"/>
              </a:rPr>
              <a:t>Christopher M. Bishop</a:t>
            </a:r>
            <a:endParaRPr lang="en-GB" sz="1400"/>
          </a:p>
        </p:txBody>
      </p:sp>
      <p:pic>
        <p:nvPicPr>
          <p:cNvPr id="49155" name="Picture 2" descr="kmeans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77150" y="6019799"/>
            <a:ext cx="3581400" cy="717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from Bishop’s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4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400">
                <a:latin typeface="Comic Sans MS" charset="0"/>
              </a:rPr>
              <a:t>BCS Summer School, Exeter, 2003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n"/>
              <a:defRPr/>
            </a:pPr>
            <a:r>
              <a:rPr lang="en-GB" sz="1400">
                <a:latin typeface="Comic Sans MS" charset="0"/>
              </a:rPr>
              <a:t>Christopher M. Bishop</a:t>
            </a:r>
            <a:endParaRPr lang="en-GB" sz="1400"/>
          </a:p>
        </p:txBody>
      </p:sp>
      <p:pic>
        <p:nvPicPr>
          <p:cNvPr id="51203" name="Picture 2" descr="kmeans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659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400">
                <a:latin typeface="Comic Sans MS" charset="0"/>
              </a:rPr>
              <a:t>BCS Summer School, Exeter, 2003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n"/>
              <a:defRPr/>
            </a:pPr>
            <a:r>
              <a:rPr lang="en-GB" sz="1400">
                <a:latin typeface="Comic Sans MS" charset="0"/>
              </a:rPr>
              <a:t>Christopher M. Bishop</a:t>
            </a:r>
            <a:endParaRPr lang="en-GB" sz="1400"/>
          </a:p>
        </p:txBody>
      </p:sp>
      <p:pic>
        <p:nvPicPr>
          <p:cNvPr id="53251" name="Picture 2" descr="kmeans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77150" y="6019799"/>
            <a:ext cx="3581400" cy="717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from Bishop’s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6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B3ECE7-CE45-4584-BDEB-2066B2559A44}" type="slidenum">
              <a:rPr 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>
                <a:ea typeface="ＭＳ Ｐゴシック" panose="020B0600070205080204" pitchFamily="34" charset="-128"/>
              </a:rPr>
              <a:t>Partitioning Algorithms</a:t>
            </a:r>
            <a:endParaRPr lang="en-US" sz="3600" b="1" dirty="0" smtClean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30784" cy="4724400"/>
              </a:xfrm>
              <a:noFill/>
            </p:spPr>
            <p:txBody>
              <a:bodyPr lIns="92075" tIns="46038" rIns="92075" bIns="46038">
                <a:normAutofit fontScale="85000" lnSpcReduction="20000"/>
              </a:bodyPr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 smtClean="0">
                    <a:ea typeface="ＭＳ Ｐゴシック" panose="020B0600070205080204" pitchFamily="34" charset="-128"/>
                  </a:rPr>
                  <a:t>Given k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>
                    <a:ea typeface="ＭＳ Ｐゴシック" panose="020B0600070205080204" pitchFamily="34" charset="-128"/>
                  </a:rPr>
                  <a:t>Construct a partition of </a:t>
                </a:r>
                <a:r>
                  <a:rPr lang="en-US" sz="2800" i="1" dirty="0" smtClean="0">
                    <a:ea typeface="ＭＳ Ｐゴシック" panose="020B0600070205080204" pitchFamily="34" charset="-128"/>
                  </a:rPr>
                  <a:t>m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objects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0033CC"/>
                        </a:solidFill>
                        <a:latin typeface="Cambria Math"/>
                        <a:ea typeface="ＭＳ Ｐゴシック" panose="020B0600070205080204" pitchFamily="34" charset="-128"/>
                      </a:rPr>
                      <m:t>𝑋</m:t>
                    </m:r>
                    <m:r>
                      <a:rPr lang="en-US" altLang="ja-JP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={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sub>
                    </m:sSub>
                    <m:r>
                      <a:rPr lang="en-US" altLang="ja-JP" sz="28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,…,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𝒎</m:t>
                        </m:r>
                      </m:sub>
                    </m:sSub>
                    <m:r>
                      <a:rPr lang="en-US" altLang="ja-JP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}</m:t>
                    </m:r>
                  </m:oMath>
                </a14:m>
                <a:endParaRPr lang="en-US" altLang="ja-JP" sz="2800" i="1" dirty="0">
                  <a:solidFill>
                    <a:srgbClr val="0033CC"/>
                  </a:solidFill>
                  <a:ea typeface="ＭＳ Ｐゴシック" panose="020B0600070205080204" pitchFamily="34" charset="-128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ja-JP" sz="2400" dirty="0">
                    <a:ea typeface="ＭＳ Ｐゴシック" panose="020B0600070205080204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=(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𝑖𝑛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ja-JP" sz="2400" dirty="0">
                    <a:solidFill>
                      <a:srgbClr val="0033CC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is a vector in a real-valued space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ja-JP" sz="2400" dirty="0">
                    <a:ea typeface="ＭＳ Ｐゴシック" panose="020B0600070205080204" pitchFamily="34" charset="-128"/>
                  </a:rPr>
                  <a:t>,</a:t>
                </a:r>
                <a:r>
                  <a:rPr lang="en-US" altLang="ja-JP" sz="24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2400" i="1" dirty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ja-JP" sz="2400" dirty="0">
                    <a:ea typeface="ＭＳ Ｐゴシック" panose="020B0600070205080204" pitchFamily="34" charset="-128"/>
                  </a:rPr>
                  <a:t> is the number of attributes</a:t>
                </a:r>
                <a:r>
                  <a:rPr lang="en-US" altLang="ja-JP" sz="2400" dirty="0" smtClean="0">
                    <a:ea typeface="ＭＳ Ｐゴシック" panose="020B0600070205080204" pitchFamily="34" charset="-128"/>
                  </a:rPr>
                  <a:t>.</a:t>
                </a:r>
                <a:endParaRPr lang="en-US" sz="2800" dirty="0" smtClean="0">
                  <a:ea typeface="ＭＳ Ｐゴシック" panose="020B0600070205080204" pitchFamily="34" charset="-128"/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 smtClean="0">
                    <a:ea typeface="ＭＳ Ｐゴシック" panose="020B0600070205080204" pitchFamily="34" charset="-128"/>
                  </a:rPr>
                  <a:t> into a set of </a:t>
                </a:r>
                <a:r>
                  <a:rPr lang="en-US" sz="2800" i="1" dirty="0" smtClean="0">
                    <a:ea typeface="ＭＳ Ｐゴシック" panose="020B0600070205080204" pitchFamily="34" charset="-128"/>
                  </a:rPr>
                  <a:t>k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clusters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ＭＳ Ｐゴシック" panose="020B0600070205080204" pitchFamily="34" charset="-128"/>
                      </a:rPr>
                      <m:t>}</m:t>
                    </m:r>
                  </m:oMath>
                </a14:m>
                <a:endParaRPr lang="en-US" sz="2800" dirty="0" smtClean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ea typeface="ＭＳ Ｐゴシック" panose="020B0600070205080204" pitchFamily="34" charset="-128"/>
                  </a:rPr>
                  <a:t>The cluster mean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ea typeface="ＭＳ Ｐゴシック" panose="020B0600070205080204" pitchFamily="34" charset="-128"/>
                  </a:rPr>
                  <a:t> serves </a:t>
                </a:r>
                <a:r>
                  <a:rPr lang="en-US" sz="2800" dirty="0">
                    <a:ea typeface="ＭＳ Ｐゴシック" panose="020B0600070205080204" pitchFamily="34" charset="-128"/>
                  </a:rPr>
                  <a:t>as a prototype of the 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ea typeface="ＭＳ Ｐゴシック" panose="020B0600070205080204" pitchFamily="34" charset="-128"/>
                  </a:rPr>
                  <a:t>. 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>
                    <a:ea typeface="ＭＳ Ｐゴシック" panose="020B0600070205080204" pitchFamily="34" charset="-128"/>
                  </a:rPr>
                  <a:t>F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ind  </a:t>
                </a:r>
                <a:r>
                  <a:rPr lang="en-US" sz="2800" i="1" dirty="0" smtClean="0">
                    <a:ea typeface="ＭＳ Ｐゴシック" panose="020B0600070205080204" pitchFamily="34" charset="-128"/>
                  </a:rPr>
                  <a:t>k clusters 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that optimizes </a:t>
                </a:r>
                <a:r>
                  <a:rPr lang="en-US" sz="2800" dirty="0">
                    <a:ea typeface="ＭＳ Ｐゴシック" panose="020B0600070205080204" pitchFamily="34" charset="-128"/>
                  </a:rPr>
                  <a:t>a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chosen criterion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ea typeface="ＭＳ Ｐゴシック" panose="020B0600070205080204" pitchFamily="34" charset="-128"/>
                  </a:rPr>
                  <a:t>E.g., the within-cluster sum of squares (WCSS) 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sz="2400" dirty="0" smtClean="0">
                    <a:ea typeface="ＭＳ Ｐゴシック" panose="020B0600070205080204" pitchFamily="34" charset="-128"/>
                  </a:rPr>
                </a:br>
                <a:r>
                  <a:rPr lang="en-US" sz="2400" dirty="0" smtClean="0">
                    <a:ea typeface="ＭＳ Ｐゴシック" panose="020B0600070205080204" pitchFamily="34" charset="-128"/>
                  </a:rPr>
                  <a:t>(</a:t>
                </a:r>
                <a:r>
                  <a:rPr lang="en-US" sz="2400" dirty="0">
                    <a:ea typeface="ＭＳ Ｐゴシック" panose="020B0600070205080204" pitchFamily="34" charset="-128"/>
                  </a:rPr>
                  <a:t>sum of distance functions of each point in the cluster to the 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cluster mean)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  <a:ea typeface="ＭＳ Ｐゴシック" panose="020B0600070205080204" pitchFamily="34" charset="-128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ＭＳ Ｐゴシック" panose="020B0600070205080204" pitchFamily="34" charset="-12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ＭＳ Ｐゴシック" panose="020B0600070205080204" pitchFamily="34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30784" cy="4724400"/>
              </a:xfrm>
              <a:blipFill rotWithShape="0">
                <a:blip r:embed="rId3"/>
                <a:stretch>
                  <a:fillRect l="-1025" t="-1806" r="-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 descr="{\underset {\mathbf {S} }{\operatorname {arg\,min} }}\sum _{i=1}^{k}\sum _{\mathbf {x} \in S_{i}}\left\|\mathbf {x} -{\boldsymbol {\mu }}_{i}\right\|^{2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{\underset {\mathbf {S} }{\operatorname {arg\,min} }}\sum _{i=1}^{k}\sum _{\mathbf {x} \in S_{i}}\left\|\mathbf {x} -{\boldsymbol {\mu }}_{i}\right\|^{2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6811" y="5932487"/>
            <a:ext cx="8229600" cy="631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ja-JP" sz="2800" dirty="0" smtClean="0">
                <a:ea typeface="ＭＳ Ｐゴシック" panose="020B0600070205080204" pitchFamily="34" charset="-128"/>
              </a:rPr>
              <a:t>Heuristic method: </a:t>
            </a:r>
            <a:r>
              <a:rPr lang="en-US" altLang="ja-JP" sz="2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k-means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 (</a:t>
            </a:r>
            <a:r>
              <a:rPr lang="en-US" altLang="ja-JP" sz="2800" dirty="0" err="1" smtClean="0">
                <a:ea typeface="ＭＳ Ｐゴシック" panose="020B0600070205080204" pitchFamily="34" charset="-128"/>
              </a:rPr>
              <a:t>MacQueen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, 1967)</a:t>
            </a:r>
            <a:endParaRPr lang="en-US" altLang="ja-JP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353689"/>
      </p:ext>
    </p:extLst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400">
                <a:latin typeface="Comic Sans MS" charset="0"/>
              </a:rPr>
              <a:t>BCS Summer School, Exeter, 2003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n"/>
              <a:defRPr/>
            </a:pPr>
            <a:r>
              <a:rPr lang="en-GB" sz="1400">
                <a:latin typeface="Comic Sans MS" charset="0"/>
              </a:rPr>
              <a:t>Christopher M. Bishop</a:t>
            </a:r>
            <a:endParaRPr lang="en-GB" sz="1400"/>
          </a:p>
        </p:txBody>
      </p:sp>
      <p:pic>
        <p:nvPicPr>
          <p:cNvPr id="55299" name="Picture 2" descr="kmeans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77150" y="6019799"/>
            <a:ext cx="3581400" cy="717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from Bishop’s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0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400">
                <a:latin typeface="Comic Sans MS" charset="0"/>
              </a:rPr>
              <a:t>BCS Summer School, Exeter, 2003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n"/>
              <a:defRPr/>
            </a:pPr>
            <a:r>
              <a:rPr lang="en-GB" sz="1400">
                <a:latin typeface="Comic Sans MS" charset="0"/>
              </a:rPr>
              <a:t>Christopher M. Bishop</a:t>
            </a:r>
            <a:endParaRPr lang="en-GB" sz="1400"/>
          </a:p>
        </p:txBody>
      </p:sp>
      <p:pic>
        <p:nvPicPr>
          <p:cNvPr id="57347" name="Picture 2" descr="kmeans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788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77150" y="6019799"/>
            <a:ext cx="3581400" cy="7170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from Bishop’s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Model-based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32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</p:spPr>
            <p:txBody>
              <a:bodyPr rtlCol="0">
                <a:normAutofit fontScale="92500" lnSpcReduction="10000"/>
              </a:bodyPr>
              <a:lstStyle/>
              <a:p>
                <a:pPr fontAlgn="auto">
                  <a:lnSpc>
                    <a:spcPct val="110000"/>
                  </a:lnSpc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probability </a:t>
                </a:r>
                <a:r>
                  <a:rPr lang="en-US" dirty="0" smtClean="0"/>
                  <a:t>distributions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dirty="0" smtClean="0"/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</a:p>
              <a:p>
                <a:pPr marL="800100" lvl="2" indent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𝑃𝑟</m:t>
                    </m:r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𝑋</m:t>
                    </m:r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000" b="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chemeClr val="bg2">
                        <a:lumMod val="25000"/>
                      </a:schemeClr>
                    </a:solidFill>
                  </a:rPr>
                  <a:t>)</a:t>
                </a:r>
                <a:r>
                  <a:rPr lang="en-US" sz="3000" dirty="0" smtClean="0"/>
                  <a:t>      [likelihood]</a:t>
                </a:r>
                <a:r>
                  <a:rPr lang="en-US" sz="3000" b="1" dirty="0" smtClean="0"/>
                  <a:t> </a:t>
                </a:r>
                <a:r>
                  <a:rPr lang="en-US" sz="3000" dirty="0" smtClean="0"/>
                  <a:t>or </a:t>
                </a:r>
              </a:p>
              <a:p>
                <a:pPr marL="800100" lvl="2" indent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𝑃𝑟</m:t>
                        </m:r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b="1" dirty="0" smtClean="0"/>
                  <a:t> </a:t>
                </a:r>
                <a:r>
                  <a:rPr lang="en-US" sz="3000" dirty="0" smtClean="0"/>
                  <a:t>[log likelihood]</a:t>
                </a:r>
                <a:r>
                  <a:rPr lang="en-US" sz="3000" b="1" dirty="0" smtClean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  <a:defRPr/>
                </a:pPr>
                <a:r>
                  <a:rPr lang="en-US" dirty="0" smtClean="0"/>
                  <a:t>is maximized.</a:t>
                </a:r>
                <a:endParaRPr lang="en-US" b="1" dirty="0"/>
              </a:p>
              <a:p>
                <a:pPr fontAlgn="auto">
                  <a:lnSpc>
                    <a:spcPct val="110000"/>
                  </a:lnSpc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 smtClean="0"/>
                  <a:t>Every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may be generated by multiple distributions with some probability</a:t>
                </a:r>
                <a:endParaRPr lang="en-US" dirty="0"/>
              </a:p>
              <a:p>
                <a:pPr fontAlgn="auto">
                  <a:spcAft>
                    <a:spcPts val="0"/>
                  </a:spcAft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563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  <a:blipFill rotWithShape="0">
                <a:blip r:embed="rId3"/>
                <a:stretch>
                  <a:fillRect l="-1720" t="-1765" b="-42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0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42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524000"/>
                <a:ext cx="8001000" cy="4114800"/>
              </a:xfrm>
            </p:spPr>
            <p:txBody>
              <a:bodyPr rtlCol="0">
                <a:noAutofit/>
              </a:bodyPr>
              <a:lstStyle/>
              <a:p>
                <a:pPr>
                  <a:defRPr/>
                </a:pPr>
                <a:r>
                  <a:rPr lang="en-US" sz="2400" dirty="0"/>
                  <a:t>Initialize </a:t>
                </a:r>
                <a:r>
                  <a:rPr lang="en-US" sz="2400" dirty="0" smtClean="0"/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randomly</a:t>
                </a:r>
                <a:endParaRPr lang="en-US" sz="24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400" dirty="0" smtClean="0"/>
                  <a:t> Let each  parameter corresponds to a cluster center (mean)</a:t>
                </a:r>
                <a:endParaRPr lang="en-US" sz="24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400" dirty="0"/>
                  <a:t>Iterate between two </a:t>
                </a:r>
                <a:r>
                  <a:rPr lang="en-US" sz="2400" dirty="0" smtClean="0"/>
                  <a:t>steps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 fontAlgn="auto">
                  <a:spcAft>
                    <a:spcPts val="0"/>
                  </a:spcAft>
                  <a:buFont typeface="Arial" pitchFamily="34" charset="0"/>
                  <a:buChar char="–"/>
                  <a:defRPr/>
                </a:pPr>
                <a:r>
                  <a:rPr lang="en-US" sz="2400" b="1" dirty="0">
                    <a:solidFill>
                      <a:schemeClr val="bg2">
                        <a:lumMod val="25000"/>
                      </a:schemeClr>
                    </a:solidFill>
                  </a:rPr>
                  <a:t>E</a:t>
                </a:r>
                <a:r>
                  <a:rPr lang="en-US" sz="2400" dirty="0"/>
                  <a:t>xpectation step: </a:t>
                </a:r>
                <a:r>
                  <a:rPr lang="en-US" sz="2400" dirty="0" smtClean="0"/>
                  <a:t> (probabilistically) assign </a:t>
                </a:r>
                <a:r>
                  <a:rPr lang="en-US" sz="2400" dirty="0"/>
                  <a:t>points to </a:t>
                </a:r>
                <a:r>
                  <a:rPr lang="en-US" sz="2400" dirty="0" smtClean="0"/>
                  <a:t>clusters</a:t>
                </a:r>
              </a:p>
              <a:p>
                <a:pPr marL="457200" lvl="1" indent="0" fontAlgn="auto">
                  <a:spcAft>
                    <a:spcPts val="0"/>
                  </a:spcAft>
                  <a:buNone/>
                  <a:defRPr/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 fontAlgn="auto">
                  <a:spcAft>
                    <a:spcPts val="0"/>
                  </a:spcAft>
                  <a:buFont typeface="Arial" pitchFamily="34" charset="0"/>
                  <a:buChar char="–"/>
                  <a:defRPr/>
                </a:pPr>
                <a:r>
                  <a:rPr lang="en-US" sz="2400" b="1" dirty="0" err="1">
                    <a:solidFill>
                      <a:schemeClr val="bg2">
                        <a:lumMod val="25000"/>
                      </a:schemeClr>
                    </a:solidFill>
                  </a:rPr>
                  <a:t>M</a:t>
                </a:r>
                <a:r>
                  <a:rPr lang="en-US" sz="2400" dirty="0" err="1"/>
                  <a:t>aximation</a:t>
                </a:r>
                <a:r>
                  <a:rPr lang="en-US" sz="2400" dirty="0"/>
                  <a:t> step: estimate model </a:t>
                </a:r>
                <a:r>
                  <a:rPr lang="en-US" sz="2400" dirty="0" smtClean="0"/>
                  <a:t>parameters that maximize the likelihood for the given assignment of points</a:t>
                </a:r>
                <a:endParaRPr lang="en-US" sz="2400" dirty="0"/>
              </a:p>
            </p:txBody>
          </p:sp>
        </mc:Choice>
        <mc:Fallback>
          <p:sp>
            <p:nvSpPr>
              <p:cNvPr id="564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524000"/>
                <a:ext cx="8001000" cy="4114800"/>
              </a:xfrm>
              <a:blipFill rotWithShape="0">
                <a:blip r:embed="rId3"/>
                <a:stretch>
                  <a:fillRect l="-990" t="-1185" r="-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EM Algorithm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4114800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sz="2400" b="1" u="sng" dirty="0" smtClean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en-US" sz="2400" u="sng" dirty="0" smtClean="0"/>
              <a:t>xpectation </a:t>
            </a:r>
            <a:r>
              <a:rPr lang="en-US" sz="2400" u="sng" dirty="0"/>
              <a:t>step</a:t>
            </a:r>
            <a:r>
              <a:rPr lang="en-US" sz="2400" dirty="0"/>
              <a:t>: </a:t>
            </a:r>
            <a:r>
              <a:rPr lang="en-US" sz="2400" dirty="0" smtClean="0"/>
              <a:t> (probabilistically) assign </a:t>
            </a:r>
            <a:r>
              <a:rPr lang="en-US" sz="2400" dirty="0"/>
              <a:t>points to </a:t>
            </a:r>
            <a:r>
              <a:rPr lang="en-US" sz="2400" dirty="0" smtClean="0"/>
              <a:t>clusters</a:t>
            </a:r>
          </a:p>
          <a:p>
            <a:pPr marL="57150" indent="0">
              <a:buNone/>
            </a:pPr>
            <a:r>
              <a:rPr lang="en-US" altLang="en-US" sz="2400" dirty="0"/>
              <a:t>compute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point|mean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</a:pP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mean|point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) =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(mean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point|mean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 /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(point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2400" b="1" u="sng" dirty="0" err="1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en-US" sz="2400" u="sng" dirty="0" err="1"/>
              <a:t>aximation</a:t>
            </a:r>
            <a:r>
              <a:rPr lang="en-US" sz="2400" u="sng" dirty="0"/>
              <a:t> step</a:t>
            </a:r>
            <a:r>
              <a:rPr lang="en-US" sz="2400" dirty="0"/>
              <a:t>: estimate model </a:t>
            </a:r>
            <a:r>
              <a:rPr lang="en-US" sz="2400" dirty="0" smtClean="0"/>
              <a:t>parameters that maximize the likelihood for the given assignment of points</a:t>
            </a:r>
            <a:endParaRPr lang="en-US" sz="2400" dirty="0"/>
          </a:p>
          <a:p>
            <a:pPr marL="57150" indent="0">
              <a:buNone/>
            </a:pPr>
            <a:r>
              <a:rPr lang="en-US" altLang="en-US" sz="2400" dirty="0"/>
              <a:t>Each mean = Weighted avg. of points</a:t>
            </a:r>
          </a:p>
          <a:p>
            <a:pPr marL="57150" indent="0">
              <a:buNone/>
            </a:pP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Weight =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mean|point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586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cluster centers</a:t>
                </a:r>
              </a:p>
              <a:p>
                <a:r>
                  <a:rPr lang="en-US" altLang="en-US" sz="2400" dirty="0" smtClean="0">
                    <a:solidFill>
                      <a:schemeClr val="tx1"/>
                    </a:solidFill>
                  </a:rPr>
                  <a:t>Iterate between two steps</a:t>
                </a:r>
              </a:p>
              <a:p>
                <a:pPr lvl="1"/>
                <a:r>
                  <a:rPr lang="en-US" altLang="en-US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xpectation step: assign points to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aximization step: estimate model parameters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altLang="en-US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lvl="1"/>
                <a:endParaRPr lang="en-US" altLang="en-US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3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47800"/>
                <a:ext cx="7772400" cy="5029200"/>
              </a:xfrm>
              <a:blipFill rotWithShape="0">
                <a:blip r:embed="rId3"/>
                <a:stretch>
                  <a:fillRect l="-1020" t="-970" r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ＭＳ Ｐゴシック" panose="020B0600070205080204" pitchFamily="34" charset="-128"/>
              </a:rPr>
              <a:t>K-means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95399"/>
                <a:ext cx="8291512" cy="468947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Goal: represent a data set in terms of K clusters each of which is summarized by a prototype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endParaRPr lang="en-US" i="1" baseline="-25000" dirty="0" smtClean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Initialize prototypes, then iterate between two phases:</a:t>
                </a:r>
              </a:p>
              <a:p>
                <a:pPr lvl="1"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E-step: assign each data point to nearest prototype</a:t>
                </a:r>
              </a:p>
              <a:p>
                <a:pPr lvl="1"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M-step: update prototypes to be the cluster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means</a:t>
                </a:r>
                <a:endParaRPr 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95399"/>
                <a:ext cx="8291512" cy="4689475"/>
              </a:xfrm>
              <a:blipFill rotWithShape="0">
                <a:blip r:embed="rId3"/>
                <a:stretch>
                  <a:fillRect l="-1691" t="-1558" r="-1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897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K-means algorithm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9"/>
            <a:ext cx="8229600" cy="3001961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anose="020B0600070205080204" pitchFamily="34" charset="-128"/>
              </a:rPr>
              <a:t>Given 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k</a:t>
            </a:r>
            <a:endParaRPr lang="en-US" sz="2800" dirty="0">
              <a:ea typeface="ＭＳ Ｐゴシック" panose="020B0600070205080204" pitchFamily="34" charset="-128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ea typeface="ＭＳ Ｐゴシック" panose="020B0600070205080204" pitchFamily="34" charset="-128"/>
              </a:rPr>
              <a:t>Randomly choose </a:t>
            </a:r>
            <a:r>
              <a:rPr lang="en-US" i="1" dirty="0" smtClean="0">
                <a:ea typeface="ＭＳ Ｐゴシック" panose="020B0600070205080204" pitchFamily="34" charset="-128"/>
              </a:rPr>
              <a:t>k</a:t>
            </a:r>
            <a:r>
              <a:rPr lang="en-US" dirty="0" smtClean="0">
                <a:ea typeface="ＭＳ Ｐゴシック" panose="020B0600070205080204" pitchFamily="34" charset="-128"/>
              </a:rPr>
              <a:t> data points (seeds) to be the initial cluster </a:t>
            </a:r>
            <a:r>
              <a:rPr lang="en-US" dirty="0" err="1" smtClean="0">
                <a:ea typeface="ＭＳ Ｐゴシック" panose="020B0600070205080204" pitchFamily="34" charset="-128"/>
              </a:rPr>
              <a:t>centres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>
                <a:ea typeface="ＭＳ Ｐゴシック" panose="020B0600070205080204" pitchFamily="34" charset="-128"/>
              </a:rPr>
              <a:t>Assign each data point to the closest cluster </a:t>
            </a:r>
            <a:r>
              <a:rPr lang="en-US" dirty="0" err="1" smtClean="0">
                <a:ea typeface="ＭＳ Ｐゴシック" panose="020B0600070205080204" pitchFamily="34" charset="-128"/>
              </a:rPr>
              <a:t>centre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>
                <a:ea typeface="ＭＳ Ｐゴシック" panose="020B0600070205080204" pitchFamily="34" charset="-128"/>
              </a:rPr>
              <a:t>Re-compute the cluster </a:t>
            </a:r>
            <a:r>
              <a:rPr lang="en-US" dirty="0" err="1" smtClean="0">
                <a:ea typeface="ＭＳ Ｐゴシック" panose="020B0600070205080204" pitchFamily="34" charset="-128"/>
              </a:rPr>
              <a:t>centres</a:t>
            </a:r>
            <a:r>
              <a:rPr lang="en-US" dirty="0" smtClean="0">
                <a:ea typeface="ＭＳ Ｐゴシック" panose="020B0600070205080204" pitchFamily="34" charset="-128"/>
              </a:rPr>
              <a:t> using the current cluster memberships.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>
                <a:ea typeface="ＭＳ Ｐゴシック" panose="020B0600070205080204" pitchFamily="34" charset="-128"/>
              </a:rPr>
              <a:t>If a convergence criterion is not met, go to 2.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9AC296-1EF9-46F5-9E82-D702393C43FE}" type="slidenum">
              <a:rPr 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0600" y="4686301"/>
            <a:ext cx="6934200" cy="1447800"/>
            <a:chOff x="1143000" y="5029200"/>
            <a:chExt cx="6934200" cy="144780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143000" y="50292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43000" y="64770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038600" y="6019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905000" y="5334000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solidFill>
                  <a:srgbClr val="00B05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38400" y="60960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657600" y="50292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657600" y="64770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6096000" y="50292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096000" y="64770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419600" y="5334000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600200" y="6019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953000" y="60960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886200" y="5867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962400" y="6096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886200" y="6019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39624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4038600" y="5867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4648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42672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44958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5334000" y="6172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5105400" y="61722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5029200" y="6324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4876800" y="6248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7086600" y="5257800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6477000" y="5867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7391400" y="6248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8052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anose="020B0600070205080204" pitchFamily="34" charset="-128"/>
              </a:rPr>
              <a:t>Stopping/convergence criterion 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5288" y="1520825"/>
                <a:ext cx="8229600" cy="4970463"/>
              </a:xfrm>
            </p:spPr>
            <p:txBody>
              <a:bodyPr rtlCol="0">
                <a:normAutofit/>
              </a:bodyPr>
              <a:lstStyle/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ja-JP" sz="2800" dirty="0" smtClean="0">
                    <a:ea typeface="ＭＳ Ｐゴシック" pitchFamily="34" charset="-128"/>
                  </a:rPr>
                  <a:t>OR</a:t>
                </a:r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  <a:p>
                <a:pPr marL="571500" indent="-57150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AutoNum type="arabicPeriod"/>
                  <a:defRPr/>
                </a:pP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no </a:t>
                </a: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re-assignments of data points to different clusters </a:t>
                </a:r>
              </a:p>
              <a:p>
                <a:pPr marL="571500" indent="-57150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AutoNum type="arabicPeriod"/>
                  <a:defRPr/>
                </a:pP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no (or minimum) change of </a:t>
                </a: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centroids </a:t>
                </a:r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  <a:p>
                <a:pPr marL="571500" indent="-57150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AutoNum type="arabicPeriod"/>
                  <a:defRPr/>
                </a:pPr>
                <a:r>
                  <a:rPr lang="en-US" altLang="ja-JP" sz="2800" dirty="0" smtClean="0">
                    <a:ea typeface="ＭＳ Ｐゴシック" pitchFamily="34" charset="-128"/>
                    <a:cs typeface="+mn-cs"/>
                  </a:rPr>
                  <a:t>minimum decrease in the </a:t>
                </a:r>
                <a:r>
                  <a:rPr lang="en-US" altLang="ja-JP" sz="2800" i="1" dirty="0" smtClean="0">
                    <a:ea typeface="ＭＳ Ｐゴシック" pitchFamily="34" charset="-128"/>
                    <a:cs typeface="+mn-cs"/>
                  </a:rPr>
                  <a:t>sum of squared error</a:t>
                </a:r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  <a:p>
                <a:pPr marL="571500" indent="-57150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AutoNum type="arabicPeriod"/>
                  <a:defRPr/>
                </a:pPr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  <a:p>
                <a:pPr marL="0" indent="0">
                  <a:lnSpc>
                    <a:spcPct val="9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/>
                              <a:ea typeface="ＭＳ Ｐゴシック" panose="020B0600070205080204" pitchFamily="34" charset="-128"/>
                            </a:rPr>
                            <m:t>𝑆𝑆𝐸</m:t>
                          </m:r>
                          <m:r>
                            <a:rPr lang="en-US" sz="2800" b="0" i="1" smtClean="0">
                              <a:latin typeface="Cambria Math"/>
                              <a:ea typeface="ＭＳ Ｐゴシック" panose="020B0600070205080204" pitchFamily="34" charset="-128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/>
                                      <a:ea typeface="ＭＳ Ｐゴシック" panose="020B0600070205080204" pitchFamily="34" charset="-128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/>
                                              <a:ea typeface="ＭＳ Ｐゴシック" panose="020B0600070205080204" pitchFamily="34" charset="-12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/>
                                                  <a:ea typeface="ＭＳ Ｐゴシック" panose="020B0600070205080204" pitchFamily="34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  <a:ea typeface="ＭＳ Ｐゴシック" panose="020B0600070205080204" pitchFamily="34" charset="-128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ja-JP" sz="2800" dirty="0" smtClean="0">
                  <a:ea typeface="ＭＳ Ｐゴシック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520825"/>
                <a:ext cx="8229600" cy="4970463"/>
              </a:xfrm>
              <a:blipFill rotWithShape="0">
                <a:blip r:embed="rId2"/>
                <a:stretch>
                  <a:fillRect l="-1556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32B6602-005D-4549-80A6-8E9F667D157B}" type="slidenum">
              <a:rPr 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charset="0"/>
              <a:buChar char="n"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illustrated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39200" cy="4437900"/>
          </a:xfrm>
        </p:spPr>
      </p:pic>
    </p:spTree>
    <p:extLst>
      <p:ext uri="{BB962C8B-B14F-4D97-AF65-F5344CB8AC3E}">
        <p14:creationId xmlns:p14="http://schemas.microsoft.com/office/powerpoint/2010/main" val="179842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imilarity / Distance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Distance metric (scale-dependent)</a:t>
                </a:r>
              </a:p>
              <a:p>
                <a:pPr lvl="1"/>
                <a:r>
                  <a:rPr lang="en-US" dirty="0" err="1" smtClean="0"/>
                  <a:t>Minkowski</a:t>
                </a:r>
                <a:r>
                  <a:rPr lang="en-US" dirty="0" smtClean="0"/>
                  <a:t> family of distance measures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Manhattan (p=1), Euclidean (p=2)</a:t>
                </a:r>
              </a:p>
              <a:p>
                <a:pPr lvl="1"/>
                <a:r>
                  <a:rPr lang="en-US" dirty="0" smtClean="0"/>
                  <a:t>Cosine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3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imilarity / Distance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Correlation </a:t>
                </a:r>
                <a:r>
                  <a:rPr lang="en-US" dirty="0"/>
                  <a:t>coefficients (</a:t>
                </a:r>
                <a:r>
                  <a:rPr lang="en-US" dirty="0" smtClean="0"/>
                  <a:t>scale-invariant)</a:t>
                </a:r>
              </a:p>
              <a:p>
                <a:r>
                  <a:rPr lang="en-US" dirty="0" err="1" smtClean="0"/>
                  <a:t>Mahalanobis</a:t>
                </a:r>
                <a:r>
                  <a:rPr lang="en-US" dirty="0" smtClean="0"/>
                  <a:t> distance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Pearson correlation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8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ED1737-30A6-45C6-A9F0-00DB0A497525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eaLnBrk="1" hangingPunct="1"/>
              <a:t>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Calibri" panose="020F0502020204030204" pitchFamily="34" charset="0"/>
              </a:rPr>
              <a:t>Convergence of </a:t>
            </a:r>
            <a:r>
              <a:rPr lang="en-US" altLang="zh-CN" i="1" dirty="0" smtClean="0">
                <a:latin typeface="Calibri" panose="020F0502020204030204" pitchFamily="34" charset="0"/>
              </a:rPr>
              <a:t>K</a:t>
            </a:r>
            <a:r>
              <a:rPr lang="en-US" altLang="zh-CN" dirty="0" smtClean="0">
                <a:latin typeface="Calibri" panose="020F0502020204030204" pitchFamily="34" charset="0"/>
              </a:rPr>
              <a:t>-Means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077200" cy="4953000"/>
              </a:xfrm>
            </p:spPr>
            <p:txBody>
              <a:bodyPr vert="horz">
                <a:normAutofit fontScale="85000" lnSpcReduction="10000"/>
              </a:bodyPr>
              <a:lstStyle/>
              <a:p>
                <a:pPr eaLnBrk="1" hangingPunct="1"/>
                <a:r>
                  <a:rPr lang="en-US" altLang="zh-CN" sz="3200" dirty="0" smtClean="0">
                    <a:latin typeface="Calibri" panose="020F0502020204030204" pitchFamily="34" charset="0"/>
                  </a:rPr>
                  <a:t>Recomputation monotonically decreases each square error since </a:t>
                </a:r>
                <a:br>
                  <a:rPr lang="en-US" altLang="zh-CN" sz="3200" dirty="0" smtClean="0">
                    <a:latin typeface="Calibri" panose="020F0502020204030204" pitchFamily="34" charset="0"/>
                  </a:rPr>
                </a:br>
                <a:r>
                  <a:rPr lang="en-US" altLang="zh-CN" sz="3200" dirty="0" smtClean="0"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200" dirty="0" smtClean="0">
                    <a:latin typeface="Calibri" panose="020F0502020204030204" pitchFamily="34" charset="0"/>
                  </a:rPr>
                  <a:t> is number of members in cluster </a:t>
                </a:r>
                <a:r>
                  <a:rPr lang="en-US" altLang="zh-CN" i="1" dirty="0">
                    <a:latin typeface="Calibri" panose="020F0502020204030204" pitchFamily="34" charset="0"/>
                  </a:rPr>
                  <a:t>j</a:t>
                </a:r>
                <a:r>
                  <a:rPr lang="en-US" altLang="zh-CN" sz="3200" dirty="0" smtClean="0">
                    <a:latin typeface="Calibri" panose="020F0502020204030204" pitchFamily="34" charset="0"/>
                  </a:rPr>
                  <a:t>):</a:t>
                </a:r>
              </a:p>
              <a:p>
                <a:pPr marL="457200" lvl="1" indent="0">
                  <a:buNone/>
                </a:pPr>
                <a:r>
                  <a:rPr lang="en-US" altLang="zh-CN" sz="3200" dirty="0" smtClean="0">
                    <a:latin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200" dirty="0" smtClean="0">
                    <a:latin typeface="Calibri" panose="020F0502020204030204" pitchFamily="34" charset="0"/>
                  </a:rPr>
                  <a:t> reaches minimum for</a:t>
                </a:r>
                <a:r>
                  <a:rPr lang="en-US" altLang="zh-CN" sz="3200" dirty="0" smtClean="0">
                    <a:latin typeface="Calibri" panose="020F0502020204030204" pitchFamily="34" charset="0"/>
                  </a:rPr>
                  <a:t>:</a:t>
                </a:r>
                <a:endParaRPr lang="en-US" altLang="zh-CN" sz="2800" i="1" dirty="0" smtClean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en-US" altLang="zh-CN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i="1" dirty="0" smtClean="0">
                  <a:latin typeface="Calibri" panose="020F0502020204030204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3200" i="1" dirty="0" smtClean="0">
                    <a:latin typeface="Calibri" panose="020F0502020204030204" pitchFamily="34" charset="0"/>
                  </a:rPr>
                  <a:t>K</a:t>
                </a:r>
                <a:r>
                  <a:rPr lang="en-US" altLang="zh-CN" sz="3200" dirty="0" smtClean="0">
                    <a:latin typeface="Calibri" panose="020F0502020204030204" pitchFamily="34" charset="0"/>
                  </a:rPr>
                  <a:t>-means typically converges quickly</a:t>
                </a:r>
              </a:p>
            </p:txBody>
          </p:sp>
        </mc:Choice>
        <mc:Fallback>
          <p:sp>
            <p:nvSpPr>
              <p:cNvPr id="337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077200" cy="4953000"/>
              </a:xfrm>
              <a:blipFill rotWithShape="0">
                <a:blip r:embed="rId2"/>
                <a:stretch>
                  <a:fillRect l="-1283" t="-1970" r="-5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4CA2E7-F8AF-47AC-A21D-F7581514851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eaLnBrk="1" hangingPunct="1"/>
              <a:t>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Time Complexity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 vert="horz"/>
          <a:lstStyle/>
          <a:p>
            <a:pPr eaLnBrk="1" hangingPunct="1"/>
            <a:r>
              <a:rPr lang="en-US" altLang="zh-CN" dirty="0" smtClean="0">
                <a:latin typeface="Calibri" panose="020F0502020204030204" pitchFamily="34" charset="0"/>
              </a:rPr>
              <a:t>Computing distance between two items is O</a:t>
            </a:r>
            <a:r>
              <a:rPr lang="en-US" altLang="zh-CN" i="1" dirty="0" smtClean="0">
                <a:latin typeface="Calibri" panose="020F0502020204030204" pitchFamily="34" charset="0"/>
              </a:rPr>
              <a:t>(n)</a:t>
            </a:r>
            <a:r>
              <a:rPr lang="en-US" altLang="zh-CN" dirty="0" smtClean="0">
                <a:latin typeface="Calibri" panose="020F0502020204030204" pitchFamily="34" charset="0"/>
              </a:rPr>
              <a:t> where </a:t>
            </a:r>
            <a:r>
              <a:rPr lang="en-US" altLang="zh-CN" i="1" dirty="0">
                <a:latin typeface="Calibri" panose="020F0502020204030204" pitchFamily="34" charset="0"/>
              </a:rPr>
              <a:t>n</a:t>
            </a:r>
            <a:r>
              <a:rPr lang="en-US" altLang="zh-CN" i="1" dirty="0" smtClean="0">
                <a:latin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</a:rPr>
              <a:t>is the dimensionality of the vectors.</a:t>
            </a:r>
          </a:p>
          <a:p>
            <a:pPr eaLnBrk="1" hangingPunct="1"/>
            <a:r>
              <a:rPr lang="en-US" altLang="zh-CN" dirty="0" smtClean="0">
                <a:latin typeface="Calibri" panose="020F0502020204030204" pitchFamily="34" charset="0"/>
              </a:rPr>
              <a:t>Reassigning clusters: O</a:t>
            </a:r>
            <a:r>
              <a:rPr lang="en-US" altLang="zh-CN" i="1" dirty="0" smtClean="0">
                <a:latin typeface="Calibri" panose="020F0502020204030204" pitchFamily="34" charset="0"/>
              </a:rPr>
              <a:t>(km)</a:t>
            </a:r>
            <a:r>
              <a:rPr lang="en-US" altLang="zh-CN" dirty="0" smtClean="0">
                <a:latin typeface="Calibri" panose="020F0502020204030204" pitchFamily="34" charset="0"/>
              </a:rPr>
              <a:t> distance computations, or O</a:t>
            </a:r>
            <a:r>
              <a:rPr lang="en-US" altLang="zh-CN" i="1" dirty="0" smtClean="0">
                <a:latin typeface="Calibri" panose="020F0502020204030204" pitchFamily="34" charset="0"/>
              </a:rPr>
              <a:t>(</a:t>
            </a:r>
            <a:r>
              <a:rPr lang="en-US" altLang="zh-CN" i="1" dirty="0" err="1" smtClean="0">
                <a:latin typeface="Calibri" panose="020F0502020204030204" pitchFamily="34" charset="0"/>
              </a:rPr>
              <a:t>kmn</a:t>
            </a:r>
            <a:r>
              <a:rPr lang="en-US" altLang="zh-CN" i="1" dirty="0" smtClean="0">
                <a:latin typeface="Calibri" panose="020F0502020204030204" pitchFamily="34" charset="0"/>
              </a:rPr>
              <a:t>).</a:t>
            </a:r>
          </a:p>
          <a:p>
            <a:pPr eaLnBrk="1" hangingPunct="1"/>
            <a:r>
              <a:rPr lang="en-US" altLang="zh-CN" dirty="0" smtClean="0">
                <a:latin typeface="Calibri" panose="020F0502020204030204" pitchFamily="34" charset="0"/>
              </a:rPr>
              <a:t>Computing centroids: Each item gets added once to some centroid: O</a:t>
            </a:r>
            <a:r>
              <a:rPr lang="en-US" altLang="zh-CN" i="1" dirty="0" smtClean="0">
                <a:latin typeface="Calibri" panose="020F0502020204030204" pitchFamily="34" charset="0"/>
              </a:rPr>
              <a:t>(</a:t>
            </a:r>
            <a:r>
              <a:rPr lang="en-US" altLang="zh-CN" i="1" dirty="0" err="1" smtClean="0">
                <a:latin typeface="Calibri" panose="020F0502020204030204" pitchFamily="34" charset="0"/>
              </a:rPr>
              <a:t>mn</a:t>
            </a:r>
            <a:r>
              <a:rPr lang="en-US" altLang="zh-CN" i="1" dirty="0" smtClean="0">
                <a:latin typeface="Calibri" panose="020F0502020204030204" pitchFamily="34" charset="0"/>
              </a:rPr>
              <a:t>).</a:t>
            </a:r>
          </a:p>
          <a:p>
            <a:pPr eaLnBrk="1" hangingPunct="1"/>
            <a:r>
              <a:rPr lang="en-US" altLang="zh-CN" dirty="0" smtClean="0">
                <a:latin typeface="Calibri" panose="020F0502020204030204" pitchFamily="34" charset="0"/>
              </a:rPr>
              <a:t>Assume these two steps are each done once for </a:t>
            </a:r>
            <a:r>
              <a:rPr lang="en-US" altLang="zh-CN" i="1" dirty="0">
                <a:latin typeface="Calibri" panose="020F0502020204030204" pitchFamily="34" charset="0"/>
              </a:rPr>
              <a:t>t</a:t>
            </a:r>
            <a:r>
              <a:rPr lang="en-US" altLang="zh-CN" dirty="0" smtClean="0">
                <a:latin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</a:rPr>
              <a:t>iterations:  </a:t>
            </a:r>
            <a:r>
              <a:rPr lang="en-US" altLang="zh-CN" dirty="0" smtClean="0">
                <a:latin typeface="Calibri" panose="020F0502020204030204" pitchFamily="34" charset="0"/>
              </a:rPr>
              <a:t>O</a:t>
            </a:r>
            <a:r>
              <a:rPr lang="en-US" altLang="zh-CN" i="1" dirty="0" smtClean="0">
                <a:latin typeface="Calibri" panose="020F0502020204030204" pitchFamily="34" charset="0"/>
              </a:rPr>
              <a:t>(</a:t>
            </a:r>
            <a:r>
              <a:rPr lang="en-US" altLang="zh-CN" i="1" dirty="0" err="1">
                <a:latin typeface="Calibri" panose="020F0502020204030204" pitchFamily="34" charset="0"/>
              </a:rPr>
              <a:t>t</a:t>
            </a:r>
            <a:r>
              <a:rPr lang="en-US" altLang="zh-CN" i="1" dirty="0" err="1" smtClean="0">
                <a:latin typeface="Calibri" panose="020F0502020204030204" pitchFamily="34" charset="0"/>
              </a:rPr>
              <a:t>knm</a:t>
            </a:r>
            <a:r>
              <a:rPr lang="en-US" altLang="zh-CN" i="1" dirty="0" smtClean="0">
                <a:latin typeface="Calibri" panose="020F0502020204030204" pitchFamily="34" charset="0"/>
              </a:rPr>
              <a:t>).</a:t>
            </a:r>
            <a:endParaRPr lang="en-US" altLang="zh-CN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13704</TotalTime>
  <Words>560</Words>
  <Application>Microsoft Office PowerPoint</Application>
  <PresentationFormat>On-screen Show (4:3)</PresentationFormat>
  <Paragraphs>167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SimSun</vt:lpstr>
      <vt:lpstr>SimSun</vt:lpstr>
      <vt:lpstr>Arial</vt:lpstr>
      <vt:lpstr>Calibri</vt:lpstr>
      <vt:lpstr>Cambria Math</vt:lpstr>
      <vt:lpstr>Comic Sans MS</vt:lpstr>
      <vt:lpstr>Symbol</vt:lpstr>
      <vt:lpstr>Times</vt:lpstr>
      <vt:lpstr>Wingdings</vt:lpstr>
      <vt:lpstr>Office Theme</vt:lpstr>
      <vt:lpstr>Foundations of Machine Learning</vt:lpstr>
      <vt:lpstr>Partitioning Algorithms</vt:lpstr>
      <vt:lpstr>K-means algorithm</vt:lpstr>
      <vt:lpstr>Stopping/convergence criterion </vt:lpstr>
      <vt:lpstr>Kmeans illustrated</vt:lpstr>
      <vt:lpstr>Similarity / Distance measures</vt:lpstr>
      <vt:lpstr>Similarity / Distance measures</vt:lpstr>
      <vt:lpstr>Convergence of K-Means</vt:lpstr>
      <vt:lpstr>Time Complexity</vt:lpstr>
      <vt:lpstr>Advantages</vt:lpstr>
      <vt:lpstr>Disadvantages</vt:lpstr>
      <vt:lpstr>K-Means on RGB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Model-based clustering</vt:lpstr>
      <vt:lpstr>EM Algorithm</vt:lpstr>
      <vt:lpstr>EM Algorithm</vt:lpstr>
      <vt:lpstr>EM Algorithm</vt:lpstr>
      <vt:lpstr>K-means Algorithm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515</cp:revision>
  <cp:lastPrinted>2016-06-22T03:15:08Z</cp:lastPrinted>
  <dcterms:created xsi:type="dcterms:W3CDTF">2015-06-25T09:31:26Z</dcterms:created>
  <dcterms:modified xsi:type="dcterms:W3CDTF">2016-08-22T03:30:46Z</dcterms:modified>
</cp:coreProperties>
</file>