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7" r:id="rId2"/>
    <p:sldId id="446" r:id="rId3"/>
    <p:sldId id="455" r:id="rId4"/>
    <p:sldId id="447" r:id="rId5"/>
    <p:sldId id="453" r:id="rId6"/>
    <p:sldId id="454" r:id="rId7"/>
    <p:sldId id="390" r:id="rId8"/>
    <p:sldId id="456" r:id="rId9"/>
    <p:sldId id="457" r:id="rId10"/>
    <p:sldId id="458" r:id="rId11"/>
    <p:sldId id="459" r:id="rId12"/>
    <p:sldId id="393" r:id="rId13"/>
    <p:sldId id="460" r:id="rId14"/>
    <p:sldId id="448" r:id="rId15"/>
    <p:sldId id="461" r:id="rId16"/>
    <p:sldId id="395" r:id="rId17"/>
    <p:sldId id="462" r:id="rId18"/>
    <p:sldId id="449" r:id="rId19"/>
    <p:sldId id="450" r:id="rId20"/>
    <p:sldId id="451" r:id="rId21"/>
    <p:sldId id="397" r:id="rId22"/>
    <p:sldId id="463" r:id="rId23"/>
    <p:sldId id="464" r:id="rId24"/>
    <p:sldId id="465" r:id="rId25"/>
    <p:sldId id="467" r:id="rId26"/>
    <p:sldId id="466" r:id="rId27"/>
    <p:sldId id="468" r:id="rId28"/>
    <p:sldId id="344" r:id="rId29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5" autoAdjust="0"/>
    <p:restoredTop sz="91049" autoAdjust="0"/>
  </p:normalViewPr>
  <p:slideViewPr>
    <p:cSldViewPr>
      <p:cViewPr varScale="1">
        <p:scale>
          <a:sx n="47" d="100"/>
          <a:sy n="47" d="100"/>
        </p:scale>
        <p:origin x="201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8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A5564-E9EC-4BEF-AEC6-41E50502317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02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BD40EC-1C97-4515-8758-534080EC0EE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785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BD40EC-1C97-4515-8758-534080EC0EE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292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A28C6F-09A5-48E4-8472-A248293A321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687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03288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56F4E5-CDCB-4171-AB8E-DF61B9622F92}" type="slidenum">
              <a:rPr lang="en-GB" sz="1200"/>
              <a:pPr eaLnBrk="1" hangingPunct="1"/>
              <a:t>27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92642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400D63-81BB-44A9-A822-6941FEA9817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244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B4CF32-FA98-4656-9CD5-7A78B8F52F9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727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530ED3-0ADC-4A5D-B4DA-5BCE67B5649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49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169DF4-1FD2-4A76-843C-FAF7CE18C54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750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0E40EA-6E22-4782-BE60-18318DA2F74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479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E8BA3A-2367-4CA3-8A88-A4C907A4B58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348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CB6F7F-96B7-41FC-8DC1-B403D795879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655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80BE65-F650-473B-9018-9C391920BD6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367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7DB97B-C462-4EBA-AA3E-4409EF46C9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22-08-2016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Clustering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C: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2858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State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Merge the two closest clusters (C2 and C5)  and update the distance matrix. </a:t>
            </a:r>
          </a:p>
          <a:p>
            <a:pPr lvl="1"/>
            <a:endParaRPr lang="en-US" altLang="en-US" sz="2000" dirty="0" smtClean="0"/>
          </a:p>
        </p:txBody>
      </p:sp>
      <p:sp>
        <p:nvSpPr>
          <p:cNvPr id="4101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2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3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4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5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C1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C4</a:t>
            </a: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C2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C5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C3</a:t>
            </a:r>
          </a:p>
        </p:txBody>
      </p:sp>
      <p:grpSp>
        <p:nvGrpSpPr>
          <p:cNvPr id="4111" name="Group 14"/>
          <p:cNvGrpSpPr>
            <a:grpSpLocks/>
          </p:cNvGrpSpPr>
          <p:nvPr/>
        </p:nvGrpSpPr>
        <p:grpSpPr bwMode="auto">
          <a:xfrm>
            <a:off x="5257800" y="2133600"/>
            <a:ext cx="2971800" cy="2193925"/>
            <a:chOff x="3456" y="1094"/>
            <a:chExt cx="1920" cy="1503"/>
          </a:xfrm>
        </p:grpSpPr>
        <p:sp>
          <p:nvSpPr>
            <p:cNvPr id="4114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4115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4121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4122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4123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4124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4125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4126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4127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4128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37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38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39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112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13" name="Text Box 42"/>
          <p:cNvSpPr txBox="1">
            <a:spLocks noChangeArrowheads="1"/>
          </p:cNvSpPr>
          <p:nvPr/>
        </p:nvSpPr>
        <p:spPr bwMode="auto">
          <a:xfrm>
            <a:off x="5181600" y="4327525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Arial" charset="0"/>
              </a:rPr>
              <a:t>Distance/Proximity Matrix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79950" y="4783138"/>
          <a:ext cx="408305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2" name="Visio" r:id="rId4" imgW="7591349" imgH="3431733" progId="">
                  <p:embed/>
                </p:oleObj>
              </mc:Choice>
              <mc:Fallback>
                <p:oleObj name="Visio" r:id="rId4" imgW="7591349" imgH="343173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783138"/>
                        <a:ext cx="408305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After Merging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dirty="0" smtClean="0"/>
              <a:t>Update the distance matrix</a:t>
            </a:r>
          </a:p>
          <a:p>
            <a:pPr lvl="1"/>
            <a:endParaRPr lang="en-US" altLang="en-US" sz="2000" dirty="0" smtClean="0"/>
          </a:p>
        </p:txBody>
      </p:sp>
      <p:sp>
        <p:nvSpPr>
          <p:cNvPr id="5125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C1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C4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C2 </a:t>
            </a:r>
            <a:r>
              <a:rPr lang="en-US" altLang="en-US" sz="1400">
                <a:latin typeface="Arial" charset="0"/>
              </a:rPr>
              <a:t>U</a:t>
            </a:r>
            <a:r>
              <a:rPr lang="en-US" altLang="en-US" sz="1400" b="1">
                <a:latin typeface="Arial" charset="0"/>
              </a:rPr>
              <a:t> C5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C3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6019800" y="32766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?        ?        ?        ?    	   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6499225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?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6499225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?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6499225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?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6477000" y="20891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C2 </a:t>
            </a:r>
            <a:r>
              <a:rPr lang="en-US" altLang="en-US" sz="1400">
                <a:latin typeface="Arial" charset="0"/>
              </a:rPr>
              <a:t>U </a:t>
            </a:r>
            <a:r>
              <a:rPr lang="en-US" altLang="en-US" sz="1400" b="1">
                <a:latin typeface="Arial" charset="0"/>
              </a:rPr>
              <a:t>C5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59436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C1</a:t>
            </a:r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59436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5562600" y="2819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5486400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C1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5486400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C3</a:t>
            </a: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5486400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C4</a:t>
            </a:r>
          </a:p>
        </p:txBody>
      </p:sp>
      <p:sp>
        <p:nvSpPr>
          <p:cNvPr id="5144" name="Text Box 23"/>
          <p:cNvSpPr txBox="1">
            <a:spLocks noChangeArrowheads="1"/>
          </p:cNvSpPr>
          <p:nvPr/>
        </p:nvSpPr>
        <p:spPr bwMode="auto">
          <a:xfrm>
            <a:off x="5029200" y="3352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C2 </a:t>
            </a:r>
            <a:r>
              <a:rPr lang="en-US" altLang="en-US" sz="1400">
                <a:latin typeface="Arial" charset="0"/>
              </a:rPr>
              <a:t>U </a:t>
            </a:r>
            <a:r>
              <a:rPr lang="en-US" altLang="en-US" sz="1400" b="1">
                <a:latin typeface="Arial" charset="0"/>
              </a:rPr>
              <a:t>C5</a:t>
            </a:r>
          </a:p>
        </p:txBody>
      </p:sp>
      <p:sp>
        <p:nvSpPr>
          <p:cNvPr id="5145" name="Text Box 24"/>
          <p:cNvSpPr txBox="1">
            <a:spLocks noChangeArrowheads="1"/>
          </p:cNvSpPr>
          <p:nvPr/>
        </p:nvSpPr>
        <p:spPr bwMode="auto">
          <a:xfrm>
            <a:off x="69342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C3</a:t>
            </a:r>
          </a:p>
        </p:txBody>
      </p:sp>
      <p:sp>
        <p:nvSpPr>
          <p:cNvPr id="5146" name="Text Box 25"/>
          <p:cNvSpPr txBox="1">
            <a:spLocks noChangeArrowheads="1"/>
          </p:cNvSpPr>
          <p:nvPr/>
        </p:nvSpPr>
        <p:spPr bwMode="auto">
          <a:xfrm>
            <a:off x="74676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C4</a:t>
            </a:r>
          </a:p>
        </p:txBody>
      </p:sp>
      <p:sp>
        <p:nvSpPr>
          <p:cNvPr id="5147" name="Line 26"/>
          <p:cNvSpPr>
            <a:spLocks noChangeShapeType="1"/>
          </p:cNvSpPr>
          <p:nvPr/>
        </p:nvSpPr>
        <p:spPr bwMode="auto">
          <a:xfrm>
            <a:off x="5638800" y="3276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>
            <a:off x="55626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>
            <a:off x="5562600" y="3657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29"/>
          <p:cNvSpPr>
            <a:spLocks noChangeShapeType="1"/>
          </p:cNvSpPr>
          <p:nvPr/>
        </p:nvSpPr>
        <p:spPr bwMode="auto">
          <a:xfrm>
            <a:off x="5638800" y="4419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>
            <a:off x="6400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31"/>
          <p:cNvSpPr>
            <a:spLocks noChangeShapeType="1"/>
          </p:cNvSpPr>
          <p:nvPr/>
        </p:nvSpPr>
        <p:spPr bwMode="auto">
          <a:xfrm>
            <a:off x="68580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>
            <a:off x="73914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33"/>
          <p:cNvSpPr>
            <a:spLocks noChangeShapeType="1"/>
          </p:cNvSpPr>
          <p:nvPr/>
        </p:nvSpPr>
        <p:spPr bwMode="auto">
          <a:xfrm>
            <a:off x="7924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32350" y="45878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6" name="Visio" r:id="rId4" imgW="7591349" imgH="3654718" progId="">
                  <p:embed/>
                </p:oleObj>
              </mc:Choice>
              <mc:Fallback>
                <p:oleObj name="Visio" r:id="rId4" imgW="7591349" imgH="36547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45878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0313" cy="1146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en-IN" dirty="0"/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EA75CB-A06F-486B-B0B2-F1FE91A94079}" type="slidenum">
              <a:rPr 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371600"/>
            <a:ext cx="8077200" cy="47180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A few ways to measure distances of two clusters.</a:t>
            </a:r>
          </a:p>
          <a:p>
            <a:r>
              <a:rPr lang="en-US" altLang="zh-CN" b="1" dirty="0" smtClean="0">
                <a:latin typeface="Calibri" panose="020F0502020204030204" pitchFamily="34" charset="0"/>
                <a:sym typeface="Symbol" panose="05050102010706020507" pitchFamily="18" charset="2"/>
              </a:rPr>
              <a:t>Single-link</a:t>
            </a:r>
            <a:endParaRPr lang="en-US" altLang="zh-CN" b="1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Similarity of the </a:t>
            </a:r>
            <a:r>
              <a:rPr lang="en-US" altLang="zh-CN" i="1" dirty="0">
                <a:latin typeface="Calibri" panose="020F0502020204030204" pitchFamily="34" charset="0"/>
                <a:sym typeface="Symbol" panose="05050102010706020507" pitchFamily="18" charset="2"/>
              </a:rPr>
              <a:t>most</a:t>
            </a:r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sym typeface="Symbol" panose="05050102010706020507" pitchFamily="18" charset="2"/>
              </a:rPr>
              <a:t>similar </a:t>
            </a:r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(single-link)</a:t>
            </a:r>
          </a:p>
          <a:p>
            <a:r>
              <a:rPr lang="en-US" altLang="zh-CN" b="1" dirty="0">
                <a:latin typeface="Calibri" panose="020F0502020204030204" pitchFamily="34" charset="0"/>
                <a:sym typeface="Symbol" panose="05050102010706020507" pitchFamily="18" charset="2"/>
              </a:rPr>
              <a:t>Complete-link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Similarity of </a:t>
            </a:r>
            <a:r>
              <a:rPr lang="en-US" altLang="zh-CN" dirty="0" smtClean="0">
                <a:latin typeface="Calibri" panose="020F0502020204030204" pitchFamily="34" charset="0"/>
                <a:sym typeface="Symbol" panose="05050102010706020507" pitchFamily="18" charset="2"/>
              </a:rPr>
              <a:t>the </a:t>
            </a:r>
            <a:r>
              <a:rPr lang="en-US" altLang="zh-CN" i="1" dirty="0">
                <a:latin typeface="Calibri" panose="020F0502020204030204" pitchFamily="34" charset="0"/>
                <a:sym typeface="Symbol" panose="05050102010706020507" pitchFamily="18" charset="2"/>
              </a:rPr>
              <a:t>least</a:t>
            </a:r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sym typeface="Symbol" panose="05050102010706020507" pitchFamily="18" charset="2"/>
              </a:rPr>
              <a:t>similar points</a:t>
            </a:r>
            <a:endParaRPr lang="en-US" altLang="zh-CN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latin typeface="Calibri" panose="020F0502020204030204" pitchFamily="34" charset="0"/>
              </a:rPr>
              <a:t>Centroid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Clusters whose centroids (centers of gravity) are the most </a:t>
            </a:r>
            <a:r>
              <a:rPr lang="en-US" altLang="zh-CN" dirty="0" smtClean="0">
                <a:latin typeface="Calibri" panose="020F0502020204030204" pitchFamily="34" charset="0"/>
                <a:sym typeface="Symbol" panose="05050102010706020507" pitchFamily="18" charset="2"/>
              </a:rPr>
              <a:t>similar</a:t>
            </a:r>
            <a:endParaRPr lang="en-US" altLang="zh-CN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r>
              <a:rPr lang="en-US" altLang="zh-CN" b="1" dirty="0">
                <a:latin typeface="Calibri" panose="020F0502020204030204" pitchFamily="34" charset="0"/>
                <a:sym typeface="Symbol" panose="05050102010706020507" pitchFamily="18" charset="2"/>
              </a:rPr>
              <a:t>Average-link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Average cosine between pairs of </a:t>
            </a:r>
            <a:r>
              <a:rPr lang="en-US" altLang="zh-CN" dirty="0" smtClean="0">
                <a:latin typeface="Calibri" panose="020F0502020204030204" pitchFamily="34" charset="0"/>
                <a:sym typeface="Symbol" panose="05050102010706020507" pitchFamily="18" charset="2"/>
              </a:rPr>
              <a:t>elements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41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between two clusters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/>
          <a:lstStyle/>
          <a:p>
            <a:r>
              <a:rPr lang="en-US" altLang="en-US" dirty="0" smtClean="0"/>
              <a:t>Single-link distance between clusters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C</a:t>
            </a:r>
            <a:r>
              <a:rPr lang="en-US" altLang="en-US" baseline="-25000" dirty="0" err="1" smtClean="0"/>
              <a:t>j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is the </a:t>
            </a:r>
            <a:r>
              <a:rPr lang="en-US" altLang="en-US" i="1" dirty="0" smtClean="0"/>
              <a:t>minimum distance </a:t>
            </a:r>
            <a:r>
              <a:rPr lang="en-US" altLang="en-US" dirty="0" smtClean="0"/>
              <a:t>between any object in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and any object in </a:t>
            </a:r>
            <a:r>
              <a:rPr lang="en-US" altLang="en-US" dirty="0" err="1" smtClean="0"/>
              <a:t>C</a:t>
            </a:r>
            <a:r>
              <a:rPr lang="en-US" altLang="en-US" baseline="-25000" dirty="0" err="1" smtClean="0"/>
              <a:t>j</a:t>
            </a:r>
            <a:r>
              <a:rPr lang="en-US" altLang="en-US" baseline="-25000" dirty="0" smtClean="0"/>
              <a:t> </a:t>
            </a:r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05089"/>
              </p:ext>
            </p:extLst>
          </p:nvPr>
        </p:nvGraphicFramePr>
        <p:xfrm>
          <a:off x="1847850" y="3581400"/>
          <a:ext cx="43830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2" name="Equation" r:id="rId3" imgW="1866600" imgH="317160" progId="Equation.3">
                  <p:embed/>
                </p:oleObj>
              </mc:Choice>
              <mc:Fallback>
                <p:oleObj name="Equation" r:id="rId3" imgW="1866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581400"/>
                        <a:ext cx="4383088" cy="746125"/>
                      </a:xfrm>
                      <a:prstGeom prst="rect">
                        <a:avLst/>
                      </a:prstGeom>
                      <a:solidFill>
                        <a:srgbClr val="A8BFD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0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49F254-D8BB-4381-BC4C-54EA4B7E93EA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eaLnBrk="1" hangingPunct="1"/>
              <a:t>14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Single Link Example</a:t>
            </a: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47125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47126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</p:grpSp>
      <p:sp>
        <p:nvSpPr>
          <p:cNvPr id="47109" name="Oval 6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1" name="Oval 8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3" name="Oval 10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4" name="Oval 11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5" name="Oval 12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2" name="Oval 14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3" name="Oval 15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4" name="Oval 16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5" name="Oval 17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6" name="Oval 18"/>
          <p:cNvSpPr>
            <a:spLocks noChangeArrowheads="1"/>
          </p:cNvSpPr>
          <p:nvPr/>
        </p:nvSpPr>
        <p:spPr bwMode="auto">
          <a:xfrm>
            <a:off x="1219200" y="2209800"/>
            <a:ext cx="4114800" cy="9906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7" name="Oval 19"/>
          <p:cNvSpPr>
            <a:spLocks noChangeArrowheads="1"/>
          </p:cNvSpPr>
          <p:nvPr/>
        </p:nvSpPr>
        <p:spPr bwMode="auto">
          <a:xfrm>
            <a:off x="1143000" y="3657600"/>
            <a:ext cx="4114800" cy="9906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8" name="Oval 20"/>
          <p:cNvSpPr>
            <a:spLocks noChangeArrowheads="1"/>
          </p:cNvSpPr>
          <p:nvPr/>
        </p:nvSpPr>
        <p:spPr bwMode="auto">
          <a:xfrm>
            <a:off x="776288" y="1612900"/>
            <a:ext cx="4876800" cy="36576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91200" y="1429434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ea typeface="ＭＳ Ｐゴシック" panose="020B0600070205080204" pitchFamily="34" charset="-128"/>
              </a:rPr>
              <a:t>It </a:t>
            </a:r>
            <a:r>
              <a:rPr lang="en-IN" altLang="ja-JP" sz="2400" dirty="0"/>
              <a:t>Can result in “straggly” (long and thin) clusters due to chaining effect.</a:t>
            </a:r>
          </a:p>
        </p:txBody>
      </p:sp>
    </p:spTree>
    <p:extLst>
      <p:ext uri="{BB962C8B-B14F-4D97-AF65-F5344CB8AC3E}">
        <p14:creationId xmlns:p14="http://schemas.microsoft.com/office/powerpoint/2010/main" val="157381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02" grpId="0" animBg="1"/>
      <p:bldP spid="857103" grpId="0" animBg="1"/>
      <p:bldP spid="857104" grpId="0" animBg="1"/>
      <p:bldP spid="857105" grpId="0" animBg="1"/>
      <p:bldP spid="857106" grpId="0" animBg="1"/>
      <p:bldP spid="857107" grpId="0" animBg="1"/>
      <p:bldP spid="8571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Single-link clustering: example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/>
            <a:r>
              <a:rPr lang="en-US" altLang="en-US" smtClean="0"/>
              <a:t>Determined by one pair of points, i.e., by one link in the proximity graph.</a:t>
            </a:r>
          </a:p>
        </p:txBody>
      </p:sp>
      <p:graphicFrame>
        <p:nvGraphicFramePr>
          <p:cNvPr id="644100" name="Object 2"/>
          <p:cNvGraphicFramePr>
            <a:graphicFrameLocks noChangeAspect="1"/>
          </p:cNvGraphicFramePr>
          <p:nvPr/>
        </p:nvGraphicFramePr>
        <p:xfrm>
          <a:off x="304800" y="3505200"/>
          <a:ext cx="4648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5" name="Worksheet" r:id="rId4" imgW="2167200" imgH="957600" progId="Excel.Sheet.8">
                  <p:embed/>
                </p:oleObj>
              </mc:Choice>
              <mc:Fallback>
                <p:oleObj name="Worksheet" r:id="rId4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4648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3228975"/>
            <a:ext cx="2820988" cy="2562225"/>
            <a:chOff x="3616" y="2256"/>
            <a:chExt cx="1777" cy="1614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/>
                <a:t>1</a:t>
              </a:r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/>
                <a:t>2</a:t>
              </a:r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/>
                <a:t>3</a:t>
              </a:r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/>
                <a:t>4</a:t>
              </a:r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08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Complete link method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00" y="1604747"/>
            <a:ext cx="8483600" cy="3611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ja-JP" sz="2800" dirty="0" smtClean="0">
                <a:ea typeface="ＭＳ Ｐゴシック" panose="020B0600070205080204" pitchFamily="34" charset="-128"/>
              </a:rPr>
              <a:t>The distance between two clusters is the distance of two furthest</a:t>
            </a:r>
            <a:r>
              <a:rPr lang="en-US" altLang="ja-JP" sz="2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data points in the two clusters. </a:t>
            </a:r>
          </a:p>
          <a:p>
            <a:pPr eaLnBrk="1" hangingPunct="1">
              <a:lnSpc>
                <a:spcPct val="110000"/>
              </a:lnSpc>
            </a:pPr>
            <a:endParaRPr lang="en-US" altLang="ja-JP" sz="28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endParaRPr lang="en-US" altLang="ja-JP" sz="28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</a:rPr>
              <a:t>Makes “tighter,” spherical clusters that are typically preferable</a:t>
            </a:r>
            <a:r>
              <a:rPr lang="en-US" altLang="zh-CN" sz="2400" dirty="0" smtClean="0">
                <a:latin typeface="Calibri" panose="020F0502020204030204" pitchFamily="34" charset="0"/>
              </a:rPr>
              <a:t>.</a:t>
            </a:r>
            <a:endParaRPr lang="en-US" altLang="ja-JP" sz="28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z="2600" dirty="0" smtClean="0">
                <a:ea typeface="ＭＳ Ｐゴシック" panose="020B0600070205080204" pitchFamily="34" charset="-128"/>
              </a:rPr>
              <a:t>It is sensitive to outliers because they are far away</a:t>
            </a: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569F43-BF0D-4DB1-A7A1-E1641DC012FC}" type="slidenum">
              <a:rPr lang="en-US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923719"/>
              </p:ext>
            </p:extLst>
          </p:nvPr>
        </p:nvGraphicFramePr>
        <p:xfrm>
          <a:off x="1524000" y="2667000"/>
          <a:ext cx="4724399" cy="8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3" name="Equation" r:id="rId3" imgW="1752480" imgH="304560" progId="Equation.3">
                  <p:embed/>
                </p:oleObj>
              </mc:Choice>
              <mc:Fallback>
                <p:oleObj name="Equation" r:id="rId3" imgW="1752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4724399" cy="82174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Complete-link clustering: 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en-US" smtClean="0"/>
              <a:t>Distance between clusters is determined by the two most distant points in the different clusters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28600" y="3560763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9" name="Worksheet" r:id="rId4" imgW="2167200" imgH="957600" progId="Excel.Sheet.8">
                  <p:embed/>
                </p:oleObj>
              </mc:Choice>
              <mc:Fallback>
                <p:oleObj name="Worksheet" r:id="rId4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60763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/>
                <a:t>1</a:t>
              </a: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/>
                <a:t>2</a:t>
              </a:r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/>
                <a:t>3</a:t>
              </a:r>
            </a:p>
          </p:txBody>
        </p:sp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/>
                <a:t>4</a:t>
              </a:r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16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3CC777-AD64-471E-ACE0-9D27D43CCF16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eaLnBrk="1" hangingPunct="1"/>
              <a:t>18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Complete Link Example</a:t>
            </a:r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48149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48150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</p:grp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5" name="Oval 8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6" name="Oval 9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7" name="Oval 10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8" name="Oval 11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9" name="Oval 12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40" name="Oval 13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0" name="Oval 14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1" name="Oval 15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2" name="Oval 16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3" name="Oval 17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4" name="Oval 18"/>
          <p:cNvSpPr>
            <a:spLocks noChangeArrowheads="1"/>
          </p:cNvSpPr>
          <p:nvPr/>
        </p:nvSpPr>
        <p:spPr bwMode="auto">
          <a:xfrm>
            <a:off x="1168400" y="2057400"/>
            <a:ext cx="2057400" cy="28194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5" name="Oval 19"/>
          <p:cNvSpPr>
            <a:spLocks noChangeArrowheads="1"/>
          </p:cNvSpPr>
          <p:nvPr/>
        </p:nvSpPr>
        <p:spPr bwMode="auto">
          <a:xfrm>
            <a:off x="3338513" y="2055813"/>
            <a:ext cx="2057400" cy="28194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6" name="Oval 20"/>
          <p:cNvSpPr>
            <a:spLocks noChangeArrowheads="1"/>
          </p:cNvSpPr>
          <p:nvPr/>
        </p:nvSpPr>
        <p:spPr bwMode="auto">
          <a:xfrm>
            <a:off x="838200" y="1612900"/>
            <a:ext cx="4876800" cy="36576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8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50" grpId="0" animBg="1"/>
      <p:bldP spid="859151" grpId="0" animBg="1"/>
      <p:bldP spid="859152" grpId="0" animBg="1"/>
      <p:bldP spid="859153" grpId="0" animBg="1"/>
      <p:bldP spid="859154" grpId="0" animBg="1"/>
      <p:bldP spid="859155" grpId="0" animBg="1"/>
      <p:bldP spid="8591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8C99FD-E23E-4ECD-B165-22173644648D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eaLnBrk="1" hangingPunct="1"/>
              <a:t>19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Computational Complexity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 vert="horz">
            <a:normAutofit fontScale="92500" lnSpcReduction="10000"/>
          </a:bodyPr>
          <a:lstStyle/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In the first iteration, all HAC methods need to compute similarity of all pairs of </a:t>
            </a:r>
            <a:r>
              <a:rPr lang="en-US" altLang="zh-CN" i="1" smtClean="0">
                <a:latin typeface="Calibri" panose="020F0502020204030204" pitchFamily="34" charset="0"/>
              </a:rPr>
              <a:t>N </a:t>
            </a:r>
            <a:r>
              <a:rPr lang="en-US" altLang="zh-CN" smtClean="0">
                <a:latin typeface="Calibri" panose="020F0502020204030204" pitchFamily="34" charset="0"/>
              </a:rPr>
              <a:t>initial instances, which is O(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baseline="30000" smtClean="0">
                <a:latin typeface="Calibri" panose="020F0502020204030204" pitchFamily="34" charset="0"/>
              </a:rPr>
              <a:t>2</a:t>
            </a:r>
            <a:r>
              <a:rPr lang="en-US" altLang="zh-CN" smtClean="0">
                <a:latin typeface="Calibri" panose="020F0502020204030204" pitchFamily="34" charset="0"/>
              </a:rPr>
              <a:t>).</a:t>
            </a:r>
          </a:p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In each of the subsequent 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smtClean="0">
                <a:latin typeface="Calibri" panose="020F0502020204030204" pitchFamily="34" charset="0"/>
                <a:sym typeface="Symbol" panose="05050102010706020507" pitchFamily="18" charset="2"/>
              </a:rPr>
              <a:t>2 merging iterations, compute the distance between the most recently created cluster and all other existing clusters.</a:t>
            </a:r>
          </a:p>
          <a:p>
            <a:pPr eaLnBrk="1" hangingPunct="1"/>
            <a:r>
              <a:rPr lang="en-US" altLang="zh-CN" smtClean="0">
                <a:latin typeface="Calibri" panose="020F0502020204030204" pitchFamily="34" charset="0"/>
                <a:sym typeface="Symbol" panose="05050102010706020507" pitchFamily="18" charset="2"/>
              </a:rPr>
              <a:t>In order to maintain an overall </a:t>
            </a:r>
            <a:r>
              <a:rPr lang="en-US" altLang="zh-CN" smtClean="0">
                <a:latin typeface="Calibri" panose="020F0502020204030204" pitchFamily="34" charset="0"/>
              </a:rPr>
              <a:t>O(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baseline="30000" smtClean="0">
                <a:latin typeface="Calibri" panose="020F0502020204030204" pitchFamily="34" charset="0"/>
              </a:rPr>
              <a:t>2</a:t>
            </a:r>
            <a:r>
              <a:rPr lang="en-US" altLang="zh-CN" smtClean="0">
                <a:latin typeface="Calibri" panose="020F0502020204030204" pitchFamily="34" charset="0"/>
              </a:rPr>
              <a:t>) performance, computing similarity to each other cluster must be done in constant time.</a:t>
            </a:r>
          </a:p>
          <a:p>
            <a:pPr lvl="1" eaLnBrk="1" hangingPunct="1"/>
            <a:r>
              <a:rPr lang="en-US" altLang="zh-CN" smtClean="0">
                <a:latin typeface="Calibri" panose="020F0502020204030204" pitchFamily="34" charset="0"/>
                <a:sym typeface="Symbol" panose="05050102010706020507" pitchFamily="18" charset="2"/>
              </a:rPr>
              <a:t>Often </a:t>
            </a:r>
            <a:r>
              <a:rPr lang="en-US" altLang="zh-CN" smtClean="0">
                <a:latin typeface="Calibri" panose="020F0502020204030204" pitchFamily="34" charset="0"/>
              </a:rPr>
              <a:t>O(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baseline="30000" smtClean="0">
                <a:latin typeface="Calibri" panose="020F0502020204030204" pitchFamily="34" charset="0"/>
              </a:rPr>
              <a:t>3</a:t>
            </a:r>
            <a:r>
              <a:rPr lang="en-US" altLang="zh-CN" smtClean="0">
                <a:latin typeface="Calibri" panose="020F0502020204030204" pitchFamily="34" charset="0"/>
              </a:rPr>
              <a:t>) if done naively or O(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baseline="30000" smtClean="0">
                <a:latin typeface="Calibri" panose="020F0502020204030204" pitchFamily="34" charset="0"/>
              </a:rPr>
              <a:t>2</a:t>
            </a:r>
            <a:r>
              <a:rPr lang="en-US" altLang="zh-CN" i="1" smtClean="0">
                <a:latin typeface="Calibri" panose="020F0502020204030204" pitchFamily="34" charset="0"/>
              </a:rPr>
              <a:t> </a:t>
            </a:r>
            <a:r>
              <a:rPr lang="en-US" altLang="zh-CN" smtClean="0">
                <a:latin typeface="Calibri" panose="020F0502020204030204" pitchFamily="34" charset="0"/>
              </a:rPr>
              <a:t>log 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smtClean="0">
                <a:latin typeface="Calibri" panose="020F0502020204030204" pitchFamily="34" charset="0"/>
              </a:rPr>
              <a:t>) if done more cleverly </a:t>
            </a:r>
            <a:endParaRPr lang="en-US" altLang="zh-CN" smtClean="0"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02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Clustering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38300" y="1676400"/>
            <a:ext cx="5867400" cy="1981200"/>
            <a:chOff x="1056" y="1536"/>
            <a:chExt cx="3696" cy="124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animal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vertebrate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fish reptile </a:t>
              </a:r>
              <a:r>
                <a:rPr lang="en-US" altLang="zh-CN" sz="20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amphib</a:t>
              </a: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. mammal      worm insect crustacean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invertebrate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39" name="Line 19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29" name="Line 34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6" name="Group 36"/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8" name="Line 38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900113" y="4292056"/>
            <a:ext cx="7786687" cy="14991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ea typeface="ＭＳ Ｐゴシック" panose="020B0600070205080204" pitchFamily="34" charset="-128"/>
              </a:rPr>
              <a:t>Produce a nested sequence of clusters.</a:t>
            </a:r>
          </a:p>
          <a:p>
            <a:r>
              <a:rPr lang="en-IN" sz="2600" dirty="0">
                <a:ea typeface="ＭＳ Ｐゴシック" panose="020B0600070205080204" pitchFamily="34" charset="-128"/>
              </a:rPr>
              <a:t>One approach: recursive application of a </a:t>
            </a:r>
            <a:r>
              <a:rPr lang="en-IN" sz="2600" dirty="0" err="1">
                <a:ea typeface="ＭＳ Ｐゴシック" panose="020B0600070205080204" pitchFamily="34" charset="-128"/>
              </a:rPr>
              <a:t>partitional</a:t>
            </a:r>
            <a:r>
              <a:rPr lang="en-IN" sz="2600" dirty="0">
                <a:ea typeface="ＭＳ Ｐゴシック" panose="020B0600070205080204" pitchFamily="34" charset="-128"/>
              </a:rPr>
              <a:t> clustering algorithm.</a:t>
            </a:r>
          </a:p>
          <a:p>
            <a:endParaRPr lang="en-US" sz="26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596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E8B082-9410-481F-85CD-F7153EF12A2A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eaLnBrk="1" hangingPunct="1"/>
              <a:t>20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libri" panose="020F0502020204030204" pitchFamily="34" charset="0"/>
              </a:rPr>
              <a:t>Average Link Clustering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 vert="horz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700" dirty="0" smtClean="0">
                <a:latin typeface="Calibri" panose="020F0502020204030204" pitchFamily="34" charset="0"/>
              </a:rPr>
              <a:t>Similarity of two clusters = average similarity between </a:t>
            </a:r>
            <a:r>
              <a:rPr lang="en-US" altLang="zh-CN" sz="2700" dirty="0">
                <a:latin typeface="Calibri" panose="020F0502020204030204" pitchFamily="34" charset="0"/>
              </a:rPr>
              <a:t>any object in Ci and any object in </a:t>
            </a:r>
            <a:r>
              <a:rPr lang="en-US" altLang="zh-CN" sz="2700" dirty="0" err="1">
                <a:latin typeface="Calibri" panose="020F0502020204030204" pitchFamily="34" charset="0"/>
              </a:rPr>
              <a:t>Cj</a:t>
            </a: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endParaRPr lang="en-US" altLang="zh-CN" sz="27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500" dirty="0" smtClean="0">
                <a:latin typeface="Calibri" panose="020F0502020204030204" pitchFamily="34" charset="0"/>
              </a:rPr>
              <a:t>Compromise between single and complete link. Less susceptible to noise and outliers.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500" dirty="0" smtClean="0">
                <a:latin typeface="Calibri" panose="020F0502020204030204" pitchFamily="34" charset="0"/>
              </a:rPr>
              <a:t>Two options: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libri" panose="020F0502020204030204" pitchFamily="34" charset="0"/>
              </a:rPr>
              <a:t>Averaged across all ordered pairs in the merged cluster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libri" panose="020F0502020204030204" pitchFamily="34" charset="0"/>
              </a:rPr>
              <a:t>Averaged over all pairs </a:t>
            </a:r>
            <a:r>
              <a:rPr lang="en-US" altLang="zh-CN" i="1" dirty="0" smtClean="0">
                <a:latin typeface="Calibri" panose="020F0502020204030204" pitchFamily="34" charset="0"/>
              </a:rPr>
              <a:t>between</a:t>
            </a:r>
            <a:r>
              <a:rPr lang="en-US" altLang="zh-CN" dirty="0" smtClean="0">
                <a:latin typeface="Calibri" panose="020F0502020204030204" pitchFamily="34" charset="0"/>
              </a:rPr>
              <a:t> the two original clusters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163943"/>
              </p:ext>
            </p:extLst>
          </p:nvPr>
        </p:nvGraphicFramePr>
        <p:xfrm>
          <a:off x="1858963" y="2438400"/>
          <a:ext cx="55546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1" name="Equation" r:id="rId3" imgW="2209680" imgH="469800" progId="Equation.3">
                  <p:embed/>
                </p:oleObj>
              </mc:Choice>
              <mc:Fallback>
                <p:oleObj name="Equation" r:id="rId3" imgW="2209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438400"/>
                        <a:ext cx="555466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1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The complexity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2725"/>
            <a:ext cx="8229600" cy="4467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All the algorithms are at least O(n</a:t>
            </a:r>
            <a:r>
              <a:rPr lang="en-US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dirty="0" smtClean="0">
                <a:ea typeface="ＭＳ Ｐゴシック" panose="020B0600070205080204" pitchFamily="34" charset="-128"/>
              </a:rPr>
              <a:t>). n is the number of data points.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Single link can be done in O(n</a:t>
            </a:r>
            <a:r>
              <a:rPr lang="en-US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dirty="0" smtClean="0">
                <a:ea typeface="ＭＳ Ｐゴシック" panose="020B0600070205080204" pitchFamily="34" charset="-128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Complete and average links can be done in O(n</a:t>
            </a:r>
            <a:r>
              <a:rPr lang="en-US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dirty="0" smtClean="0">
                <a:ea typeface="ＭＳ Ｐゴシック" panose="020B0600070205080204" pitchFamily="34" charset="-128"/>
              </a:rPr>
              <a:t>logn).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Due the complexity, hard to use for large data sets.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1B9E58-A34D-4D61-B26B-F91B8611465F}" type="slidenum">
              <a:rPr lang="en-US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60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151813" cy="4146550"/>
              </a:xfrm>
            </p:spPr>
            <p:txBody>
              <a:bodyPr/>
              <a:lstStyle/>
              <a:p>
                <a:r>
                  <a:rPr lang="en-US" altLang="en-US" dirty="0" smtClean="0"/>
                  <a:t>Assume data generated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en-US" dirty="0" smtClean="0"/>
                  <a:t> probability distributions</a:t>
                </a:r>
              </a:p>
              <a:p>
                <a:r>
                  <a:rPr lang="en-US" altLang="en-US" b="1" i="1" dirty="0" smtClean="0"/>
                  <a:t>Goal:</a:t>
                </a:r>
                <a:r>
                  <a:rPr lang="en-US" altLang="en-US" dirty="0" smtClean="0"/>
                  <a:t> find the distribution parameters</a:t>
                </a:r>
              </a:p>
              <a:p>
                <a:r>
                  <a:rPr lang="en-US" altLang="en-US" b="1" i="1" dirty="0" smtClean="0"/>
                  <a:t>Algorithm:</a:t>
                </a:r>
                <a:r>
                  <a:rPr lang="en-US" altLang="en-US" dirty="0" smtClean="0"/>
                  <a:t> Expectation Maximization (EM)</a:t>
                </a:r>
              </a:p>
              <a:p>
                <a:r>
                  <a:rPr lang="en-US" altLang="en-US" b="1" i="1" dirty="0" smtClean="0"/>
                  <a:t>Output: </a:t>
                </a:r>
                <a:r>
                  <a:rPr lang="en-US" altLang="en-US" dirty="0" smtClean="0"/>
                  <a:t>Distribution parameters and a soft assignment of points to clusters</a:t>
                </a:r>
                <a:endParaRPr lang="en-US" altLang="en-US" b="1" i="1" dirty="0" smtClean="0"/>
              </a:p>
              <a:p>
                <a:pPr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151813" cy="4146550"/>
              </a:xfrm>
              <a:blipFill rotWithShape="1">
                <a:blip r:embed="rId3"/>
                <a:stretch>
                  <a:fillRect l="-1645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3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151813" cy="4146550"/>
              </a:xfrm>
            </p:spPr>
            <p:txBody>
              <a:bodyPr rtlCol="0">
                <a:normAutofit fontScale="92500" lnSpcReduction="10000"/>
              </a:bodyPr>
              <a:lstStyle/>
              <a:p>
                <a:pPr fontAlgn="auto">
                  <a:lnSpc>
                    <a:spcPct val="110000"/>
                  </a:lnSpc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probability </a:t>
                </a:r>
                <a:r>
                  <a:rPr lang="en-US" dirty="0" smtClean="0"/>
                  <a:t>distributions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dirty="0" smtClean="0"/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</a:p>
              <a:p>
                <a:pPr marL="800100" lvl="2" indent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𝑃𝑟</m:t>
                    </m:r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𝑋</m:t>
                    </m:r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b="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000" b="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chemeClr val="bg2">
                        <a:lumMod val="25000"/>
                      </a:schemeClr>
                    </a:solidFill>
                  </a:rPr>
                  <a:t>)</a:t>
                </a:r>
                <a:r>
                  <a:rPr lang="en-US" sz="3000" dirty="0" smtClean="0"/>
                  <a:t>      [likelihood]</a:t>
                </a:r>
                <a:r>
                  <a:rPr lang="en-US" sz="3000" b="1" dirty="0" smtClean="0"/>
                  <a:t> </a:t>
                </a:r>
                <a:r>
                  <a:rPr lang="en-US" sz="3000" dirty="0" smtClean="0"/>
                  <a:t>or </a:t>
                </a:r>
              </a:p>
              <a:p>
                <a:pPr marL="800100" lvl="2" indent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𝑃𝑟</m:t>
                        </m:r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b="1" dirty="0" smtClean="0"/>
                  <a:t> </a:t>
                </a:r>
                <a:r>
                  <a:rPr lang="en-US" sz="3000" dirty="0" smtClean="0"/>
                  <a:t>[log likelihood]</a:t>
                </a:r>
                <a:r>
                  <a:rPr lang="en-US" sz="3000" b="1" dirty="0" smtClean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  <a:defRPr/>
                </a:pPr>
                <a:r>
                  <a:rPr lang="en-US" dirty="0" smtClean="0"/>
                  <a:t>is maximized.</a:t>
                </a:r>
                <a:endParaRPr lang="en-US" b="1" dirty="0"/>
              </a:p>
              <a:p>
                <a:pPr fontAlgn="auto">
                  <a:lnSpc>
                    <a:spcPct val="110000"/>
                  </a:lnSpc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dirty="0" smtClean="0"/>
                  <a:t>Every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may be generated by multiple distributions with some probability</a:t>
                </a:r>
                <a:endParaRPr lang="en-US" dirty="0"/>
              </a:p>
              <a:p>
                <a:pPr fontAlgn="auto">
                  <a:spcAft>
                    <a:spcPts val="0"/>
                  </a:spcAft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563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151813" cy="4146550"/>
              </a:xfrm>
              <a:blipFill rotWithShape="1">
                <a:blip r:embed="rId3"/>
                <a:stretch>
                  <a:fillRect l="-1720" t="-1765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323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42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524000"/>
                <a:ext cx="8001000" cy="4114800"/>
              </a:xfrm>
            </p:spPr>
            <p:txBody>
              <a:bodyPr rtlCol="0">
                <a:noAutofit/>
              </a:bodyPr>
              <a:lstStyle/>
              <a:p>
                <a:pPr>
                  <a:defRPr/>
                </a:pPr>
                <a:r>
                  <a:rPr lang="en-US" sz="2400" dirty="0"/>
                  <a:t>Initialize </a:t>
                </a:r>
                <a:r>
                  <a:rPr lang="en-US" sz="2400" dirty="0" smtClean="0"/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randomly</a:t>
                </a:r>
                <a:endParaRPr lang="en-US" sz="2400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400" dirty="0" smtClean="0"/>
                  <a:t> Let each  parameter corresponds to a cluster center (mean)</a:t>
                </a:r>
                <a:endParaRPr lang="en-US" sz="2400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400" dirty="0"/>
                  <a:t>Iterate between two </a:t>
                </a:r>
                <a:r>
                  <a:rPr lang="en-US" sz="2400" dirty="0" smtClean="0"/>
                  <a:t>steps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 fontAlgn="auto">
                  <a:spcAft>
                    <a:spcPts val="0"/>
                  </a:spcAft>
                  <a:buFont typeface="Arial" pitchFamily="34" charset="0"/>
                  <a:buChar char="–"/>
                  <a:defRPr/>
                </a:pPr>
                <a:r>
                  <a:rPr lang="en-US" sz="2400" b="1" dirty="0">
                    <a:solidFill>
                      <a:schemeClr val="bg2">
                        <a:lumMod val="25000"/>
                      </a:schemeClr>
                    </a:solidFill>
                  </a:rPr>
                  <a:t>E</a:t>
                </a:r>
                <a:r>
                  <a:rPr lang="en-US" sz="2400" dirty="0"/>
                  <a:t>xpectation step: </a:t>
                </a:r>
                <a:r>
                  <a:rPr lang="en-US" sz="2400" dirty="0" smtClean="0"/>
                  <a:t> (probabilistically) assign </a:t>
                </a:r>
                <a:r>
                  <a:rPr lang="en-US" sz="2400" dirty="0"/>
                  <a:t>points to </a:t>
                </a:r>
                <a:r>
                  <a:rPr lang="en-US" sz="2400" dirty="0" smtClean="0"/>
                  <a:t>clusters</a:t>
                </a:r>
              </a:p>
              <a:p>
                <a:pPr marL="457200" lvl="1" indent="0" fontAlgn="auto">
                  <a:spcAft>
                    <a:spcPts val="0"/>
                  </a:spcAft>
                  <a:buNone/>
                  <a:defRPr/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 fontAlgn="auto">
                  <a:spcAft>
                    <a:spcPts val="0"/>
                  </a:spcAft>
                  <a:buFont typeface="Arial" pitchFamily="34" charset="0"/>
                  <a:buChar char="–"/>
                  <a:defRPr/>
                </a:pPr>
                <a:r>
                  <a:rPr lang="en-US" sz="2400" b="1" dirty="0" err="1">
                    <a:solidFill>
                      <a:schemeClr val="bg2">
                        <a:lumMod val="25000"/>
                      </a:schemeClr>
                    </a:solidFill>
                  </a:rPr>
                  <a:t>M</a:t>
                </a:r>
                <a:r>
                  <a:rPr lang="en-US" sz="2400" dirty="0" err="1"/>
                  <a:t>aximation</a:t>
                </a:r>
                <a:r>
                  <a:rPr lang="en-US" sz="2400" dirty="0"/>
                  <a:t> step: estimate model </a:t>
                </a:r>
                <a:r>
                  <a:rPr lang="en-US" sz="2400" dirty="0" smtClean="0"/>
                  <a:t>parameters that maximize the likelihood for the given assignment of points</a:t>
                </a:r>
                <a:endParaRPr lang="en-US" sz="2400" dirty="0"/>
              </a:p>
            </p:txBody>
          </p:sp>
        </mc:Choice>
        <mc:Fallback xmlns="">
          <p:sp>
            <p:nvSpPr>
              <p:cNvPr id="564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524000"/>
                <a:ext cx="8001000" cy="4114800"/>
              </a:xfrm>
              <a:blipFill rotWithShape="1">
                <a:blip r:embed="rId3"/>
                <a:stretch>
                  <a:fillRect l="-990" t="-1185" r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9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EM Algorithm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01000" cy="4114800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sz="2400" b="1" u="sng" dirty="0" smtClean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en-US" sz="2400" u="sng" dirty="0" smtClean="0"/>
              <a:t>xpectation </a:t>
            </a:r>
            <a:r>
              <a:rPr lang="en-US" sz="2400" u="sng" dirty="0"/>
              <a:t>step</a:t>
            </a:r>
            <a:r>
              <a:rPr lang="en-US" sz="2400" dirty="0"/>
              <a:t>: </a:t>
            </a:r>
            <a:r>
              <a:rPr lang="en-US" sz="2400" dirty="0" smtClean="0"/>
              <a:t> (probabilistically) assign </a:t>
            </a:r>
            <a:r>
              <a:rPr lang="en-US" sz="2400" dirty="0"/>
              <a:t>points to </a:t>
            </a:r>
            <a:r>
              <a:rPr lang="en-US" sz="2400" dirty="0" smtClean="0"/>
              <a:t>clusters</a:t>
            </a:r>
          </a:p>
          <a:p>
            <a:pPr marL="57150" indent="0">
              <a:buNone/>
            </a:pPr>
            <a:r>
              <a:rPr lang="en-US" altLang="en-US" sz="2400" dirty="0"/>
              <a:t>compute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point|mean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</a:pP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mean|point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) =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(mean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point|mean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 /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(point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2400" b="1" u="sng" dirty="0" err="1">
                <a:solidFill>
                  <a:schemeClr val="bg2">
                    <a:lumMod val="25000"/>
                  </a:schemeClr>
                </a:solidFill>
              </a:rPr>
              <a:t>M</a:t>
            </a:r>
            <a:r>
              <a:rPr lang="en-US" sz="2400" u="sng" dirty="0" err="1"/>
              <a:t>aximation</a:t>
            </a:r>
            <a:r>
              <a:rPr lang="en-US" sz="2400" u="sng" dirty="0"/>
              <a:t> step</a:t>
            </a:r>
            <a:r>
              <a:rPr lang="en-US" sz="2400" dirty="0"/>
              <a:t>: estimate model </a:t>
            </a:r>
            <a:r>
              <a:rPr lang="en-US" sz="2400" dirty="0" smtClean="0"/>
              <a:t>parameters that maximize the likelihood for the given assignment of points</a:t>
            </a:r>
            <a:endParaRPr lang="en-US" sz="2400" dirty="0"/>
          </a:p>
          <a:p>
            <a:pPr marL="57150" indent="0">
              <a:buNone/>
            </a:pPr>
            <a:r>
              <a:rPr lang="en-US" altLang="en-US" sz="2400" dirty="0"/>
              <a:t>Each mean = Weighted avg. of points</a:t>
            </a:r>
          </a:p>
          <a:p>
            <a:pPr marL="57150" indent="0">
              <a:buNone/>
            </a:pP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Weight =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mean|point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57150" indent="0"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34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 cluster centers</a:t>
                </a:r>
              </a:p>
              <a:p>
                <a:r>
                  <a:rPr lang="en-US" altLang="en-US" sz="2400" dirty="0" smtClean="0">
                    <a:solidFill>
                      <a:schemeClr val="tx1"/>
                    </a:solidFill>
                  </a:rPr>
                  <a:t>Iterate between two steps</a:t>
                </a:r>
              </a:p>
              <a:p>
                <a:pPr lvl="1"/>
                <a:r>
                  <a:rPr lang="en-US" altLang="en-US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xpectation step: assign points to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aximization step: estimate model parameters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altLang="en-US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lvl="1"/>
                <a:endParaRPr lang="en-US" altLang="en-US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3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447800"/>
                <a:ext cx="7772400" cy="5029200"/>
              </a:xfrm>
              <a:blipFill rotWithShape="0">
                <a:blip r:embed="rId3"/>
                <a:stretch>
                  <a:fillRect l="-1020" t="-970" r="-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9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ea typeface="ＭＳ Ｐゴシック" panose="020B0600070205080204" pitchFamily="34" charset="-128"/>
              </a:rPr>
              <a:t>K-means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95399"/>
                <a:ext cx="8291512" cy="468947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Goal: represent a data set in terms of K clusters each of which is summarized by a prototype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</m:oMath>
                </a14:m>
                <a:endParaRPr lang="en-US" i="1" baseline="-25000" dirty="0" smtClean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Initialize prototypes, then iterate between two phases:</a:t>
                </a:r>
              </a:p>
              <a:p>
                <a:pPr lvl="1"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E-step: assign each data point to nearest prototype</a:t>
                </a:r>
              </a:p>
              <a:p>
                <a:pPr lvl="1"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M-step: update prototypes to be the cluster 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means</a:t>
                </a:r>
                <a:endParaRPr 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95399"/>
                <a:ext cx="8291512" cy="4689475"/>
              </a:xfrm>
              <a:blipFill rotWithShape="0">
                <a:blip r:embed="rId3"/>
                <a:stretch>
                  <a:fillRect l="-1691" t="-1558" r="-1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97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Types of hierarchical clustering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zh-CN" sz="2600" smtClean="0">
                <a:solidFill>
                  <a:srgbClr val="FF0000"/>
                </a:solidFill>
                <a:ea typeface="SimSun" panose="02010600030101010101" pitchFamily="2" charset="-122"/>
              </a:rPr>
              <a:t>Agglomerative (bottom up) clustering</a:t>
            </a:r>
            <a:r>
              <a:rPr lang="en-US" altLang="zh-CN" sz="2600" smtClean="0">
                <a:ea typeface="SimSun" panose="02010600030101010101" pitchFamily="2" charset="-122"/>
              </a:rPr>
              <a:t>: It builds the dendrogram (tree) from the bottom level, and </a:t>
            </a:r>
          </a:p>
          <a:p>
            <a:pPr lvl="1" eaLnBrk="1" hangingPunct="1"/>
            <a:r>
              <a:rPr lang="en-US" altLang="zh-CN" sz="2200" smtClean="0">
                <a:ea typeface="SimSun" panose="02010600030101010101" pitchFamily="2" charset="-122"/>
              </a:rPr>
              <a:t>merges the most similar (or nearest) pair of clusters </a:t>
            </a:r>
          </a:p>
          <a:p>
            <a:pPr lvl="1" eaLnBrk="1" hangingPunct="1"/>
            <a:r>
              <a:rPr lang="en-US" altLang="zh-CN" sz="2200" smtClean="0">
                <a:ea typeface="SimSun" panose="02010600030101010101" pitchFamily="2" charset="-122"/>
              </a:rPr>
              <a:t>stops when all the data points are merged into a single cluster (i.e., the root cluster). </a:t>
            </a:r>
            <a:endParaRPr lang="en-US" altLang="zh-CN" sz="2200" b="1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600" smtClean="0">
                <a:solidFill>
                  <a:srgbClr val="FF0000"/>
                </a:solidFill>
                <a:ea typeface="SimSun" panose="02010600030101010101" pitchFamily="2" charset="-122"/>
              </a:rPr>
              <a:t>Divisive (top down) clustering</a:t>
            </a:r>
            <a:r>
              <a:rPr lang="en-US" altLang="zh-CN" sz="2600" smtClean="0">
                <a:ea typeface="SimSun" panose="02010600030101010101" pitchFamily="2" charset="-122"/>
              </a:rPr>
              <a:t>: It starts with all data points in one cluster, the root. </a:t>
            </a:r>
          </a:p>
          <a:p>
            <a:pPr lvl="1" eaLnBrk="1" hangingPunct="1"/>
            <a:r>
              <a:rPr lang="en-US" altLang="zh-CN" sz="2200" smtClean="0">
                <a:ea typeface="SimSun" panose="02010600030101010101" pitchFamily="2" charset="-122"/>
              </a:rPr>
              <a:t>Splits the root into a set of child clusters. Each child cluster is recursively divided further </a:t>
            </a:r>
          </a:p>
          <a:p>
            <a:pPr lvl="1" eaLnBrk="1" hangingPunct="1"/>
            <a:r>
              <a:rPr lang="en-US" altLang="zh-CN" sz="2200" smtClean="0">
                <a:ea typeface="SimSun" panose="02010600030101010101" pitchFamily="2" charset="-122"/>
              </a:rPr>
              <a:t>stops when only singleton clusters of individual data points remain, i.e., each cluster with only a single point </a:t>
            </a:r>
            <a:endParaRPr lang="en-US" sz="2200" smtClean="0">
              <a:ea typeface="ＭＳ Ｐゴシック" panose="020B0600070205080204" pitchFamily="34" charset="-128"/>
            </a:endParaRP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AA3503-53A1-4861-8DA7-438F3B74DA10}" type="slidenum">
              <a:rPr 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1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71B210-AA3A-411C-8769-F96E0F719F16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eaLnBrk="1" hangingPunct="1"/>
              <a:t>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libri" panose="020F0502020204030204" pitchFamily="34" charset="0"/>
              </a:rPr>
              <a:t>Dendrogram</a:t>
            </a:r>
            <a:r>
              <a:rPr lang="en-US" altLang="zh-CN" sz="3600" dirty="0">
                <a:latin typeface="Calibri" panose="020F0502020204030204" pitchFamily="34" charset="0"/>
              </a:rPr>
              <a:t>: Hierarchical Clustering</a:t>
            </a:r>
            <a:endParaRPr lang="en-US" altLang="zh-CN" sz="3600" dirty="0" smtClean="0">
              <a:latin typeface="Calibri" panose="020F0502020204030204" pitchFamily="34" charset="0"/>
            </a:endParaRPr>
          </a:p>
        </p:txBody>
      </p:sp>
      <p:sp>
        <p:nvSpPr>
          <p:cNvPr id="44036" name="Content Placeholder 7"/>
          <p:cNvSpPr>
            <a:spLocks noGrp="1"/>
          </p:cNvSpPr>
          <p:nvPr>
            <p:ph sz="half" idx="1"/>
          </p:nvPr>
        </p:nvSpPr>
        <p:spPr>
          <a:xfrm>
            <a:off x="4876800" y="1350402"/>
            <a:ext cx="3810000" cy="4953000"/>
          </a:xfrm>
        </p:spPr>
        <p:txBody>
          <a:bodyPr vert="horz">
            <a:normAutofit lnSpcReduction="10000"/>
          </a:bodyPr>
          <a:lstStyle/>
          <a:p>
            <a:pPr marL="0" lvl="1" indent="0">
              <a:buClr>
                <a:srgbClr val="437085"/>
              </a:buClr>
              <a:buNone/>
            </a:pPr>
            <a:r>
              <a:rPr lang="en-US" altLang="zh-CN" dirty="0" err="1">
                <a:ea typeface="SimSun" panose="02010600030101010101" pitchFamily="2" charset="-122"/>
                <a:cs typeface="Arial Unicode MS" panose="020B0604020202020204" pitchFamily="34" charset="-128"/>
              </a:rPr>
              <a:t>D</a:t>
            </a:r>
            <a:r>
              <a:rPr lang="en-US" altLang="zh-CN" dirty="0" err="1" smtClean="0">
                <a:ea typeface="SimSun" panose="02010600030101010101" pitchFamily="2" charset="-122"/>
                <a:cs typeface="Arial Unicode MS" panose="020B0604020202020204" pitchFamily="34" charset="-128"/>
              </a:rPr>
              <a:t>endrogram</a:t>
            </a:r>
            <a:r>
              <a:rPr lang="en-US" altLang="zh-CN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 </a:t>
            </a: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Given an input set S</a:t>
            </a: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nodes </a:t>
            </a: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represent subsets of </a:t>
            </a: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S</a:t>
            </a: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Features of the </a:t>
            </a: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tree: </a:t>
            </a:r>
            <a:endParaRPr lang="en-US" altLang="zh-CN" sz="2400" dirty="0"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The root is the whole input set S.</a:t>
            </a: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The leaves are the individual elements of S.</a:t>
            </a: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The internal nodes are defined as the union of their children</a:t>
            </a: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.</a:t>
            </a:r>
            <a:endParaRPr lang="en-US" altLang="zh-CN" sz="2400" dirty="0">
              <a:ea typeface="SimSun" panose="02010600030101010101" pitchFamily="2" charset="-122"/>
              <a:cs typeface="Arial Unicode MS" panose="020B0604020202020204" pitchFamily="34" charset="-128"/>
            </a:endParaRPr>
          </a:p>
        </p:txBody>
      </p:sp>
      <p:sp>
        <p:nvSpPr>
          <p:cNvPr id="44038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4D0CD8E-87A5-4F1D-B92B-ED2391E88486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94493"/>
              </p:ext>
            </p:extLst>
          </p:nvPr>
        </p:nvGraphicFramePr>
        <p:xfrm>
          <a:off x="1295400" y="3962400"/>
          <a:ext cx="2319338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8" name="VISIO" r:id="rId4" imgW="3163511" imgH="3230582" progId="">
                  <p:embed/>
                </p:oleObj>
              </mc:Choice>
              <mc:Fallback>
                <p:oleObj name="VISIO" r:id="rId4" imgW="3163511" imgH="323058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2319338" cy="236061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8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71B210-AA3A-411C-8769-F96E0F719F16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eaLnBrk="1" hangingPunct="1"/>
              <a:t>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libri" panose="020F0502020204030204" pitchFamily="34" charset="0"/>
              </a:rPr>
              <a:t>Dendrogram</a:t>
            </a:r>
            <a:r>
              <a:rPr lang="en-US" altLang="zh-CN" sz="3600" dirty="0">
                <a:latin typeface="Calibri" panose="020F0502020204030204" pitchFamily="34" charset="0"/>
              </a:rPr>
              <a:t>: Hierarchical Clustering</a:t>
            </a:r>
            <a:endParaRPr lang="en-US" altLang="zh-CN" sz="3600" dirty="0" smtClean="0">
              <a:latin typeface="Calibri" panose="020F0502020204030204" pitchFamily="34" charset="0"/>
            </a:endParaRPr>
          </a:p>
        </p:txBody>
      </p:sp>
      <p:sp>
        <p:nvSpPr>
          <p:cNvPr id="44036" name="Content Placeholder 7"/>
          <p:cNvSpPr>
            <a:spLocks noGrp="1"/>
          </p:cNvSpPr>
          <p:nvPr>
            <p:ph sz="half" idx="1"/>
          </p:nvPr>
        </p:nvSpPr>
        <p:spPr>
          <a:xfrm>
            <a:off x="5257800" y="1524000"/>
            <a:ext cx="3276600" cy="4953000"/>
          </a:xfrm>
        </p:spPr>
        <p:txBody>
          <a:bodyPr vert="horz">
            <a:normAutofit/>
          </a:bodyPr>
          <a:lstStyle/>
          <a:p>
            <a:pPr marL="0" lvl="1" indent="0">
              <a:buClr>
                <a:srgbClr val="437085"/>
              </a:buClr>
              <a:buNone/>
            </a:pPr>
            <a:r>
              <a:rPr lang="en-US" altLang="zh-CN" dirty="0" err="1">
                <a:ea typeface="SimSun" panose="02010600030101010101" pitchFamily="2" charset="-122"/>
                <a:cs typeface="Arial Unicode MS" panose="020B0604020202020204" pitchFamily="34" charset="-128"/>
              </a:rPr>
              <a:t>D</a:t>
            </a:r>
            <a:r>
              <a:rPr lang="en-US" altLang="zh-CN" dirty="0" err="1" smtClean="0">
                <a:ea typeface="SimSun" panose="02010600030101010101" pitchFamily="2" charset="-122"/>
                <a:cs typeface="Arial Unicode MS" panose="020B0604020202020204" pitchFamily="34" charset="-128"/>
              </a:rPr>
              <a:t>endrogram</a:t>
            </a:r>
            <a:r>
              <a:rPr lang="en-US" altLang="zh-CN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 </a:t>
            </a:r>
          </a:p>
          <a:p>
            <a:pPr marL="457200" lvl="1" indent="-457200">
              <a:buClr>
                <a:srgbClr val="437085"/>
              </a:buClr>
            </a:pP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Each </a:t>
            </a: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level of the tree represents a partition of the input data into several (nested) clusters or groups</a:t>
            </a: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.</a:t>
            </a:r>
          </a:p>
          <a:p>
            <a:pPr marL="457200" lvl="1" indent="-457200">
              <a:buClr>
                <a:srgbClr val="437085"/>
              </a:buClr>
            </a:pP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May be cut at any level: Each connected component forms a cluster.</a:t>
            </a:r>
          </a:p>
          <a:p>
            <a:pPr marL="0" lvl="1" indent="0">
              <a:buClr>
                <a:srgbClr val="437085"/>
              </a:buClr>
              <a:buNone/>
            </a:pPr>
            <a:endParaRPr lang="en-US" altLang="zh-CN" dirty="0">
              <a:ea typeface="SimSun" panose="02010600030101010101" pitchFamily="2" charset="-122"/>
              <a:cs typeface="Arial Unicode MS" panose="020B0604020202020204" pitchFamily="34" charset="-128"/>
            </a:endParaRPr>
          </a:p>
        </p:txBody>
      </p:sp>
      <p:sp>
        <p:nvSpPr>
          <p:cNvPr id="44038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4D0CD8E-87A5-4F1D-B92B-ED2391E88486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149506" name="Picture 2" descr="http://www.statistics4u.com/fundstat_eng/img/hl_dendr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18054"/>
            <a:ext cx="4648200" cy="43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102475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89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err="1" smtClean="0">
                <a:ea typeface="SimSun" panose="02010600030101010101" pitchFamily="2" charset="-122"/>
              </a:rPr>
              <a:t>Hierrarchical</a:t>
            </a:r>
            <a:r>
              <a:rPr lang="en-US" altLang="zh-CN" dirty="0" smtClean="0">
                <a:ea typeface="SimSun" panose="02010600030101010101" pitchFamily="2" charset="-122"/>
              </a:rPr>
              <a:t> Agglomerative clustering 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42899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Initially each data point forms a cluster.</a:t>
            </a:r>
          </a:p>
          <a:p>
            <a:r>
              <a:rPr lang="en-IN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Compute the distance matrix between the clusters.</a:t>
            </a:r>
          </a:p>
          <a:p>
            <a:r>
              <a:rPr lang="en-IN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Repeat</a:t>
            </a:r>
          </a:p>
          <a:p>
            <a:pPr lvl="1"/>
            <a:r>
              <a:rPr lang="en-IN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Merge the two closest clusters</a:t>
            </a:r>
          </a:p>
          <a:p>
            <a:pPr lvl="1"/>
            <a:r>
              <a:rPr lang="en-IN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Update the distance matrix</a:t>
            </a:r>
          </a:p>
          <a:p>
            <a:r>
              <a:rPr lang="en-IN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Until only a single cluster remains.</a:t>
            </a:r>
          </a:p>
          <a:p>
            <a:endParaRPr lang="en-IN" altLang="zh-CN" dirty="0">
              <a:solidFill>
                <a:schemeClr val="bg2">
                  <a:lumMod val="25000"/>
                </a:schemeClr>
              </a:solidFill>
              <a:ea typeface="SimSun" panose="02010600030101010101" pitchFamily="2" charset="-122"/>
            </a:endParaRPr>
          </a:p>
          <a:p>
            <a:pPr lvl="1"/>
            <a:endParaRPr lang="en-IN" altLang="zh-CN" dirty="0" smtClean="0">
              <a:ea typeface="SimSun" panose="02010600030101010101" pitchFamily="2" charset="-122"/>
            </a:endParaRPr>
          </a:p>
          <a:p>
            <a:pPr lvl="1"/>
            <a:endParaRPr lang="en-IN" altLang="zh-CN" dirty="0">
              <a:ea typeface="SimSun" panose="02010600030101010101" pitchFamily="2" charset="-122"/>
            </a:endParaRP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5BED88-2494-47CE-9D15-015D9F56D5DB}" type="slidenum">
              <a:rPr 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5257800"/>
            <a:ext cx="82296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en-IN" altLang="zh-CN" sz="3400" dirty="0" smtClean="0">
                <a:ea typeface="SimSun" panose="02010600030101010101" pitchFamily="2" charset="-122"/>
              </a:rPr>
              <a:t>Different definitions of the distance leads to different algorithms.</a:t>
            </a:r>
          </a:p>
          <a:p>
            <a:pPr lvl="1"/>
            <a:endParaRPr lang="en-IN" altLang="zh-CN" dirty="0" smtClean="0">
              <a:ea typeface="SimSun" panose="02010600030101010101" pitchFamily="2" charset="-122"/>
            </a:endParaRPr>
          </a:p>
          <a:p>
            <a:pPr lvl="1"/>
            <a:endParaRPr lang="en-IN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54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Initialization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292100" indent="-292100"/>
            <a:r>
              <a:rPr lang="en-US" altLang="en-US" dirty="0" smtClean="0"/>
              <a:t>Each individual point is taken as a cluster</a:t>
            </a:r>
          </a:p>
          <a:p>
            <a:pPr marL="292100" indent="-292100"/>
            <a:r>
              <a:rPr lang="en-US" altLang="en-US" dirty="0" smtClean="0"/>
              <a:t>Construct distance/proximity matrix</a:t>
            </a:r>
          </a:p>
          <a:p>
            <a:pPr marL="800100" lvl="1" indent="-342900"/>
            <a:endParaRPr lang="en-US" altLang="en-US" dirty="0" smtClean="0"/>
          </a:p>
        </p:txBody>
      </p:sp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1562100" y="4226539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3505200" y="5584825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914400" y="3499288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571500" y="5181600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2236076" y="3696357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9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2668314" y="4126581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2" name="Oval 13"/>
          <p:cNvSpPr>
            <a:spLocks noChangeArrowheads="1"/>
          </p:cNvSpPr>
          <p:nvPr/>
        </p:nvSpPr>
        <p:spPr bwMode="auto">
          <a:xfrm>
            <a:off x="2971800" y="3664716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3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4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065" name="Group 16"/>
          <p:cNvGrpSpPr>
            <a:grpSpLocks/>
          </p:cNvGrpSpPr>
          <p:nvPr/>
        </p:nvGrpSpPr>
        <p:grpSpPr bwMode="auto">
          <a:xfrm>
            <a:off x="5105400" y="2392363"/>
            <a:ext cx="3200400" cy="2789237"/>
            <a:chOff x="3456" y="1622"/>
            <a:chExt cx="2160" cy="2058"/>
          </a:xfrm>
        </p:grpSpPr>
        <p:sp>
          <p:nvSpPr>
            <p:cNvPr id="206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p1</a:t>
              </a:r>
            </a:p>
          </p:txBody>
        </p:sp>
        <p:sp>
          <p:nvSpPr>
            <p:cNvPr id="208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p3</a:t>
              </a:r>
            </a:p>
          </p:txBody>
        </p:sp>
        <p:sp>
          <p:nvSpPr>
            <p:cNvPr id="208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p5</a:t>
              </a:r>
            </a:p>
          </p:txBody>
        </p:sp>
        <p:sp>
          <p:nvSpPr>
            <p:cNvPr id="208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p4</a:t>
              </a:r>
            </a:p>
          </p:txBody>
        </p:sp>
        <p:sp>
          <p:nvSpPr>
            <p:cNvPr id="208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p2</a:t>
              </a:r>
            </a:p>
          </p:txBody>
        </p:sp>
        <p:sp>
          <p:nvSpPr>
            <p:cNvPr id="208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p1</a:t>
              </a:r>
            </a:p>
          </p:txBody>
        </p:sp>
        <p:sp>
          <p:nvSpPr>
            <p:cNvPr id="208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p2</a:t>
              </a:r>
            </a:p>
          </p:txBody>
        </p:sp>
        <p:sp>
          <p:nvSpPr>
            <p:cNvPr id="208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p3</a:t>
              </a:r>
            </a:p>
          </p:txBody>
        </p:sp>
        <p:sp>
          <p:nvSpPr>
            <p:cNvPr id="208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p4</a:t>
              </a:r>
            </a:p>
          </p:txBody>
        </p:sp>
        <p:sp>
          <p:nvSpPr>
            <p:cNvPr id="208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p5</a:t>
              </a:r>
            </a:p>
          </p:txBody>
        </p:sp>
        <p:sp>
          <p:nvSpPr>
            <p:cNvPr id="208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600" b="1">
                  <a:latin typeface="Arial" charset="0"/>
                </a:rPr>
                <a:t>. . .</a:t>
              </a:r>
            </a:p>
          </p:txBody>
        </p:sp>
        <p:sp>
          <p:nvSpPr>
            <p:cNvPr id="209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200" b="1">
                  <a:latin typeface="Arial" charset="0"/>
                </a:rPr>
                <a:t>.</a:t>
              </a:r>
            </a:p>
            <a:p>
              <a:r>
                <a:rPr lang="en-US" altLang="en-US" sz="1200" b="1">
                  <a:latin typeface="Arial" charset="0"/>
                </a:rPr>
                <a:t>.</a:t>
              </a:r>
            </a:p>
            <a:p>
              <a:r>
                <a:rPr lang="en-US" altLang="en-US" sz="1200" b="1">
                  <a:latin typeface="Arial" charset="0"/>
                </a:rPr>
                <a:t>.</a:t>
              </a:r>
            </a:p>
          </p:txBody>
        </p:sp>
      </p:grpSp>
      <p:sp>
        <p:nvSpPr>
          <p:cNvPr id="2066" name="Text Box 41"/>
          <p:cNvSpPr txBox="1">
            <a:spLocks noChangeArrowheads="1"/>
          </p:cNvSpPr>
          <p:nvPr/>
        </p:nvSpPr>
        <p:spPr bwMode="auto">
          <a:xfrm>
            <a:off x="4852276" y="4724400"/>
            <a:ext cx="350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Distance/Proximity Matrix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01251197"/>
              </p:ext>
            </p:extLst>
          </p:nvPr>
        </p:nvGraphicFramePr>
        <p:xfrm>
          <a:off x="4573588" y="5507038"/>
          <a:ext cx="4013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4" name="Visio" r:id="rId4" imgW="7949438" imgH="1399827" progId="">
                  <p:embed/>
                </p:oleObj>
              </mc:Choice>
              <mc:Fallback>
                <p:oleObj name="Visio" r:id="rId4" imgW="7949438" imgH="13998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5507038"/>
                        <a:ext cx="4013200" cy="62388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6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State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smtClean="0"/>
              <a:t>After some merging steps, we have some clusters </a:t>
            </a:r>
          </a:p>
          <a:p>
            <a:pPr lvl="1"/>
            <a:endParaRPr lang="en-US" altLang="en-US" sz="2000" smtClean="0"/>
          </a:p>
        </p:txBody>
      </p:sp>
      <p:sp>
        <p:nvSpPr>
          <p:cNvPr id="3077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8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9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80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81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C1</a:t>
            </a:r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C4</a:t>
            </a: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C2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C5</a:t>
            </a: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C3</a:t>
            </a:r>
          </a:p>
        </p:txBody>
      </p:sp>
      <p:grpSp>
        <p:nvGrpSpPr>
          <p:cNvPr id="3087" name="Group 14"/>
          <p:cNvGrpSpPr>
            <a:grpSpLocks/>
          </p:cNvGrpSpPr>
          <p:nvPr/>
        </p:nvGrpSpPr>
        <p:grpSpPr bwMode="auto">
          <a:xfrm>
            <a:off x="5181600" y="2054225"/>
            <a:ext cx="2895600" cy="2212975"/>
            <a:chOff x="3456" y="1440"/>
            <a:chExt cx="1872" cy="1503"/>
          </a:xfrm>
        </p:grpSpPr>
        <p:sp>
          <p:nvSpPr>
            <p:cNvPr id="308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309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309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309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309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309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309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310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310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310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8" name="Text Box 37"/>
          <p:cNvSpPr txBox="1">
            <a:spLocks noChangeArrowheads="1"/>
          </p:cNvSpPr>
          <p:nvPr/>
        </p:nvSpPr>
        <p:spPr bwMode="auto">
          <a:xfrm>
            <a:off x="5181600" y="42672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>
                <a:latin typeface="Arial" charset="0"/>
              </a:rPr>
              <a:t>Distance/Proximity Matrix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2813" y="5105400"/>
          <a:ext cx="404018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8" name="Visio" r:id="rId4" imgW="7591349" imgH="2996548" progId="">
                  <p:embed/>
                </p:oleObj>
              </mc:Choice>
              <mc:Fallback>
                <p:oleObj name="Visio" r:id="rId4" imgW="7591349" imgH="29965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5105400"/>
                        <a:ext cx="4040187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3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13877</TotalTime>
  <Words>934</Words>
  <Application>Microsoft Office PowerPoint</Application>
  <PresentationFormat>On-screen Show (4:3)</PresentationFormat>
  <Paragraphs>234</Paragraphs>
  <Slides>28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Arial Unicode MS</vt:lpstr>
      <vt:lpstr>ＭＳ Ｐゴシック</vt:lpstr>
      <vt:lpstr>SimSun</vt:lpstr>
      <vt:lpstr>SimSun</vt:lpstr>
      <vt:lpstr>Arial</vt:lpstr>
      <vt:lpstr>Calibri</vt:lpstr>
      <vt:lpstr>Cambria Math</vt:lpstr>
      <vt:lpstr>Lucida Sans</vt:lpstr>
      <vt:lpstr>Symbol</vt:lpstr>
      <vt:lpstr>Times New Roman</vt:lpstr>
      <vt:lpstr>Wingdings</vt:lpstr>
      <vt:lpstr>Office Theme</vt:lpstr>
      <vt:lpstr>VISIO</vt:lpstr>
      <vt:lpstr>Visio</vt:lpstr>
      <vt:lpstr>Equation</vt:lpstr>
      <vt:lpstr>Worksheet</vt:lpstr>
      <vt:lpstr>Foundations of Machine Learning</vt:lpstr>
      <vt:lpstr>Hierarchical Clustering</vt:lpstr>
      <vt:lpstr>Types of hierarchical clustering</vt:lpstr>
      <vt:lpstr>Dendrogram: Hierarchical Clustering</vt:lpstr>
      <vt:lpstr>Dendrogram: Hierarchical Clustering</vt:lpstr>
      <vt:lpstr>Hierarchical clustering</vt:lpstr>
      <vt:lpstr>Hierrarchical Agglomerative clustering </vt:lpstr>
      <vt:lpstr>Initialization</vt:lpstr>
      <vt:lpstr>Intermediate State</vt:lpstr>
      <vt:lpstr>Intermediate State</vt:lpstr>
      <vt:lpstr>After Merging</vt:lpstr>
      <vt:lpstr>Closest Pair</vt:lpstr>
      <vt:lpstr>Distance between two clusters</vt:lpstr>
      <vt:lpstr>Single Link Example</vt:lpstr>
      <vt:lpstr>Single-link clustering: example </vt:lpstr>
      <vt:lpstr>Complete link method</vt:lpstr>
      <vt:lpstr>Complete-link clustering: example</vt:lpstr>
      <vt:lpstr>Complete Link Example</vt:lpstr>
      <vt:lpstr>Computational Complexity</vt:lpstr>
      <vt:lpstr>Average Link Clustering</vt:lpstr>
      <vt:lpstr>The complexity</vt:lpstr>
      <vt:lpstr>Model-based clustering</vt:lpstr>
      <vt:lpstr>Model-based clustering</vt:lpstr>
      <vt:lpstr>EM Algorithm</vt:lpstr>
      <vt:lpstr>EM Algorithm</vt:lpstr>
      <vt:lpstr>EM Algorithm</vt:lpstr>
      <vt:lpstr>K-means Algorithm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524</cp:revision>
  <cp:lastPrinted>2016-06-22T03:15:08Z</cp:lastPrinted>
  <dcterms:created xsi:type="dcterms:W3CDTF">2015-06-25T09:31:26Z</dcterms:created>
  <dcterms:modified xsi:type="dcterms:W3CDTF">2016-08-22T03:29:23Z</dcterms:modified>
</cp:coreProperties>
</file>