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8" r:id="rId3"/>
    <p:sldId id="260" r:id="rId4"/>
    <p:sldId id="261" r:id="rId5"/>
    <p:sldId id="262" r:id="rId6"/>
    <p:sldId id="263" r:id="rId7"/>
    <p:sldId id="264" r:id="rId8"/>
    <p:sldId id="265" r:id="rId9"/>
    <p:sldId id="274" r:id="rId10"/>
    <p:sldId id="266" r:id="rId11"/>
    <p:sldId id="267" r:id="rId12"/>
    <p:sldId id="268" r:id="rId13"/>
    <p:sldId id="272" r:id="rId14"/>
    <p:sldId id="273" r:id="rId15"/>
    <p:sldId id="269" r:id="rId16"/>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68" autoAdjust="0"/>
    <p:restoredTop sz="94660"/>
  </p:normalViewPr>
  <p:slideViewPr>
    <p:cSldViewPr>
      <p:cViewPr>
        <p:scale>
          <a:sx n="75" d="100"/>
          <a:sy n="75" d="100"/>
        </p:scale>
        <p:origin x="1398" y="12"/>
      </p:cViewPr>
      <p:guideLst>
        <p:guide orient="horz" pos="2160"/>
        <p:guide pos="2880"/>
      </p:guideLst>
    </p:cSldViewPr>
  </p:slideViewPr>
  <p:notesTextViewPr>
    <p:cViewPr>
      <p:scale>
        <a:sx n="100" d="100"/>
        <a:sy n="100" d="100"/>
      </p:scale>
      <p:origin x="0" y="0"/>
    </p:cViewPr>
  </p:notesTextViewPr>
  <p:notesViewPr>
    <p:cSldViewPr>
      <p:cViewPr varScale="1">
        <p:scale>
          <a:sx n="73" d="100"/>
          <a:sy n="73" d="100"/>
        </p:scale>
        <p:origin x="-154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54F6E2A-A2BC-4835-9E19-858A915288A1}" type="slidenum">
              <a:rPr lang="ru-RU"/>
              <a:pPr/>
              <a:t>‹#›</a:t>
            </a:fld>
            <a:endParaRPr 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7951" y="2565405"/>
            <a:ext cx="3743326" cy="893763"/>
          </a:xfrm>
          <a:effectLst>
            <a:outerShdw dist="17961" dir="2700000" algn="ctr" rotWithShape="0">
              <a:schemeClr val="bg2"/>
            </a:outerShdw>
          </a:effectLst>
        </p:spPr>
        <p:txBody>
          <a:bodyPr/>
          <a:lstStyle>
            <a:lvl1pPr>
              <a:defRPr sz="1600" b="1"/>
            </a:lvl1pPr>
          </a:lstStyle>
          <a:p>
            <a:r>
              <a:rPr lang="ru-RU"/>
              <a:t>Click to edit Master title style</a:t>
            </a:r>
          </a:p>
        </p:txBody>
      </p:sp>
      <p:sp>
        <p:nvSpPr>
          <p:cNvPr id="5123" name="Rectangle 3"/>
          <p:cNvSpPr>
            <a:spLocks noGrp="1" noChangeArrowheads="1"/>
          </p:cNvSpPr>
          <p:nvPr>
            <p:ph type="subTitle" idx="1"/>
          </p:nvPr>
        </p:nvSpPr>
        <p:spPr>
          <a:xfrm>
            <a:off x="107951" y="3357565"/>
            <a:ext cx="3743326" cy="503237"/>
          </a:xfrm>
          <a:effectLst>
            <a:outerShdw dist="17961" dir="2700000" algn="ctr" rotWithShape="0">
              <a:schemeClr val="bg2"/>
            </a:outerShdw>
          </a:effectLst>
        </p:spPr>
        <p:txBody>
          <a:bodyPr/>
          <a:lstStyle>
            <a:lvl1pPr marL="0" indent="0">
              <a:buFontTx/>
              <a:buNone/>
              <a:defRPr sz="1800" b="1"/>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07176" y="333376"/>
            <a:ext cx="1638300" cy="59769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692276" y="333376"/>
            <a:ext cx="4762500" cy="59769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4" y="4406905"/>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4" y="2906716"/>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5" indent="0">
              <a:buNone/>
              <a:defRPr sz="1400"/>
            </a:lvl5pPr>
            <a:lvl6pPr marL="2285943" indent="0">
              <a:buNone/>
              <a:defRPr sz="1400"/>
            </a:lvl6pPr>
            <a:lvl7pPr marL="2743132" indent="0">
              <a:buNone/>
              <a:defRPr sz="1400"/>
            </a:lvl7pPr>
            <a:lvl8pPr marL="3200320" indent="0">
              <a:buNone/>
              <a:defRPr sz="1400"/>
            </a:lvl8pPr>
            <a:lvl9pPr marL="3657509"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1692276" y="1052513"/>
            <a:ext cx="32004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5045076" y="1052513"/>
            <a:ext cx="32004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5"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7" y="1535113"/>
            <a:ext cx="4041776"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5"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7" y="2174875"/>
            <a:ext cx="404177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73050"/>
            <a:ext cx="3008314"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2" y="273055"/>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1" y="1435103"/>
            <a:ext cx="300831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5"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1"/>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5"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endParaRPr lang="ru-RU"/>
          </a:p>
        </p:txBody>
      </p:sp>
      <p:sp>
        <p:nvSpPr>
          <p:cNvPr id="4" name="Текст 3"/>
          <p:cNvSpPr>
            <a:spLocks noGrp="1"/>
          </p:cNvSpPr>
          <p:nvPr>
            <p:ph type="body" sz="half" idx="2"/>
          </p:nvPr>
        </p:nvSpPr>
        <p:spPr>
          <a:xfrm>
            <a:off x="1792288" y="5367339"/>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5"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92275" y="333375"/>
            <a:ext cx="6119814" cy="508000"/>
          </a:xfrm>
          <a:prstGeom prst="rect">
            <a:avLst/>
          </a:prstGeom>
          <a:noFill/>
          <a:ln w="9525">
            <a:noFill/>
            <a:miter lim="800000"/>
            <a:headEnd/>
            <a:tailEnd/>
          </a:ln>
          <a:effectLst>
            <a:outerShdw dist="17961" dir="2700000" algn="ctr" rotWithShape="0">
              <a:schemeClr val="bg1"/>
            </a:outerShdw>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027" name="Rectangle 3"/>
          <p:cNvSpPr>
            <a:spLocks noGrp="1" noChangeArrowheads="1"/>
          </p:cNvSpPr>
          <p:nvPr>
            <p:ph type="body" idx="1"/>
          </p:nvPr>
        </p:nvSpPr>
        <p:spPr bwMode="auto">
          <a:xfrm>
            <a:off x="1692276" y="1052513"/>
            <a:ext cx="6553200"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2800">
          <a:solidFill>
            <a:schemeClr val="tx2"/>
          </a:solidFill>
          <a:latin typeface="+mj-lt"/>
          <a:ea typeface="+mj-ea"/>
          <a:cs typeface="+mj-cs"/>
        </a:defRPr>
      </a:lvl1pPr>
      <a:lvl2pPr algn="l" rtl="0" fontAlgn="base">
        <a:spcBef>
          <a:spcPct val="0"/>
        </a:spcBef>
        <a:spcAft>
          <a:spcPct val="0"/>
        </a:spcAft>
        <a:defRPr sz="2800">
          <a:solidFill>
            <a:schemeClr val="tx2"/>
          </a:solidFill>
          <a:latin typeface="Arial" charset="0"/>
        </a:defRPr>
      </a:lvl2pPr>
      <a:lvl3pPr algn="l" rtl="0" fontAlgn="base">
        <a:spcBef>
          <a:spcPct val="0"/>
        </a:spcBef>
        <a:spcAft>
          <a:spcPct val="0"/>
        </a:spcAft>
        <a:defRPr sz="2800">
          <a:solidFill>
            <a:schemeClr val="tx2"/>
          </a:solidFill>
          <a:latin typeface="Arial" charset="0"/>
        </a:defRPr>
      </a:lvl3pPr>
      <a:lvl4pPr algn="l" rtl="0" fontAlgn="base">
        <a:spcBef>
          <a:spcPct val="0"/>
        </a:spcBef>
        <a:spcAft>
          <a:spcPct val="0"/>
        </a:spcAft>
        <a:defRPr sz="2800">
          <a:solidFill>
            <a:schemeClr val="tx2"/>
          </a:solidFill>
          <a:latin typeface="Arial" charset="0"/>
        </a:defRPr>
      </a:lvl4pPr>
      <a:lvl5pPr algn="l" rtl="0" fontAlgn="base">
        <a:spcBef>
          <a:spcPct val="0"/>
        </a:spcBef>
        <a:spcAft>
          <a:spcPct val="0"/>
        </a:spcAft>
        <a:defRPr sz="2800">
          <a:solidFill>
            <a:schemeClr val="tx2"/>
          </a:solidFill>
          <a:latin typeface="Arial" charset="0"/>
        </a:defRPr>
      </a:lvl5pPr>
      <a:lvl6pPr marL="457189" algn="l" rtl="0" fontAlgn="base">
        <a:spcBef>
          <a:spcPct val="0"/>
        </a:spcBef>
        <a:spcAft>
          <a:spcPct val="0"/>
        </a:spcAft>
        <a:defRPr sz="2800">
          <a:solidFill>
            <a:schemeClr val="tx2"/>
          </a:solidFill>
          <a:latin typeface="Arial" charset="0"/>
        </a:defRPr>
      </a:lvl6pPr>
      <a:lvl7pPr marL="914377" algn="l" rtl="0" fontAlgn="base">
        <a:spcBef>
          <a:spcPct val="0"/>
        </a:spcBef>
        <a:spcAft>
          <a:spcPct val="0"/>
        </a:spcAft>
        <a:defRPr sz="2800">
          <a:solidFill>
            <a:schemeClr val="tx2"/>
          </a:solidFill>
          <a:latin typeface="Arial" charset="0"/>
        </a:defRPr>
      </a:lvl7pPr>
      <a:lvl8pPr marL="1371566" algn="l" rtl="0" fontAlgn="base">
        <a:spcBef>
          <a:spcPct val="0"/>
        </a:spcBef>
        <a:spcAft>
          <a:spcPct val="0"/>
        </a:spcAft>
        <a:defRPr sz="2800">
          <a:solidFill>
            <a:schemeClr val="tx2"/>
          </a:solidFill>
          <a:latin typeface="Arial" charset="0"/>
        </a:defRPr>
      </a:lvl8pPr>
      <a:lvl9pPr marL="1828755" algn="l" rtl="0" fontAlgn="base">
        <a:spcBef>
          <a:spcPct val="0"/>
        </a:spcBef>
        <a:spcAft>
          <a:spcPct val="0"/>
        </a:spcAft>
        <a:defRPr sz="2800">
          <a:solidFill>
            <a:schemeClr val="tx2"/>
          </a:solidFill>
          <a:latin typeface="Arial" charset="0"/>
        </a:defRPr>
      </a:lvl9pPr>
    </p:titleStyle>
    <p:bodyStyle>
      <a:lvl1pPr marL="342892" indent="-342892" algn="l" rtl="0" fontAlgn="base">
        <a:spcBef>
          <a:spcPct val="20000"/>
        </a:spcBef>
        <a:spcAft>
          <a:spcPct val="0"/>
        </a:spcAft>
        <a:buChar char="•"/>
        <a:defRPr sz="2800">
          <a:solidFill>
            <a:schemeClr val="tx2"/>
          </a:solidFill>
          <a:latin typeface="+mn-lt"/>
          <a:ea typeface="+mn-ea"/>
          <a:cs typeface="+mn-cs"/>
        </a:defRPr>
      </a:lvl1pPr>
      <a:lvl2pPr marL="742932" indent="-285743" algn="l" rtl="0" fontAlgn="base">
        <a:spcBef>
          <a:spcPct val="20000"/>
        </a:spcBef>
        <a:spcAft>
          <a:spcPct val="0"/>
        </a:spcAft>
        <a:buChar char="–"/>
        <a:defRPr sz="2400" b="1">
          <a:solidFill>
            <a:schemeClr val="tx2"/>
          </a:solidFill>
          <a:latin typeface="+mn-lt"/>
        </a:defRPr>
      </a:lvl2pPr>
      <a:lvl3pPr marL="1142972" indent="-228595" algn="l" rtl="0" fontAlgn="base">
        <a:spcBef>
          <a:spcPct val="20000"/>
        </a:spcBef>
        <a:spcAft>
          <a:spcPct val="0"/>
        </a:spcAft>
        <a:buChar char="•"/>
        <a:defRPr sz="2400">
          <a:solidFill>
            <a:schemeClr val="tx2"/>
          </a:solidFill>
          <a:latin typeface="+mn-lt"/>
        </a:defRPr>
      </a:lvl3pPr>
      <a:lvl4pPr marL="1600160" indent="-228595" algn="l" rtl="0" fontAlgn="base">
        <a:spcBef>
          <a:spcPct val="20000"/>
        </a:spcBef>
        <a:spcAft>
          <a:spcPct val="0"/>
        </a:spcAft>
        <a:buChar char="–"/>
        <a:defRPr sz="2000">
          <a:solidFill>
            <a:schemeClr val="tx2"/>
          </a:solidFill>
          <a:latin typeface="+mn-lt"/>
        </a:defRPr>
      </a:lvl4pPr>
      <a:lvl5pPr marL="2057349" indent="-228595" algn="l" rtl="0" fontAlgn="base">
        <a:spcBef>
          <a:spcPct val="20000"/>
        </a:spcBef>
        <a:spcAft>
          <a:spcPct val="0"/>
        </a:spcAft>
        <a:buChar char="»"/>
        <a:defRPr sz="2000">
          <a:solidFill>
            <a:schemeClr val="tx2"/>
          </a:solidFill>
          <a:latin typeface="+mn-lt"/>
        </a:defRPr>
      </a:lvl5pPr>
      <a:lvl6pPr marL="2514537" indent="-228595" algn="l" rtl="0" fontAlgn="base">
        <a:spcBef>
          <a:spcPct val="20000"/>
        </a:spcBef>
        <a:spcAft>
          <a:spcPct val="0"/>
        </a:spcAft>
        <a:buChar char="»"/>
        <a:defRPr sz="2000">
          <a:solidFill>
            <a:schemeClr val="tx2"/>
          </a:solidFill>
          <a:latin typeface="+mn-lt"/>
        </a:defRPr>
      </a:lvl6pPr>
      <a:lvl7pPr marL="2971726" indent="-228595" algn="l" rtl="0" fontAlgn="base">
        <a:spcBef>
          <a:spcPct val="20000"/>
        </a:spcBef>
        <a:spcAft>
          <a:spcPct val="0"/>
        </a:spcAft>
        <a:buChar char="»"/>
        <a:defRPr sz="2000">
          <a:solidFill>
            <a:schemeClr val="tx2"/>
          </a:solidFill>
          <a:latin typeface="+mn-lt"/>
        </a:defRPr>
      </a:lvl7pPr>
      <a:lvl8pPr marL="3428914" indent="-228595" algn="l" rtl="0" fontAlgn="base">
        <a:spcBef>
          <a:spcPct val="20000"/>
        </a:spcBef>
        <a:spcAft>
          <a:spcPct val="0"/>
        </a:spcAft>
        <a:buChar char="»"/>
        <a:defRPr sz="2000">
          <a:solidFill>
            <a:schemeClr val="tx2"/>
          </a:solidFill>
          <a:latin typeface="+mn-lt"/>
        </a:defRPr>
      </a:lvl8pPr>
      <a:lvl9pPr marL="3886103" indent="-228595" algn="l" rtl="0" fontAlgn="base">
        <a:spcBef>
          <a:spcPct val="20000"/>
        </a:spcBef>
        <a:spcAft>
          <a:spcPct val="0"/>
        </a:spcAft>
        <a:buChar char="»"/>
        <a:defRPr sz="2000">
          <a:solidFill>
            <a:schemeClr val="tx2"/>
          </a:solidFill>
          <a:latin typeface="+mn-lt"/>
        </a:defRPr>
      </a:lvl9pPr>
    </p:bodyStyle>
    <p:otherStyle>
      <a:defPPr>
        <a:defRPr lang="ru-RU"/>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5"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2"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2051720" y="116632"/>
            <a:ext cx="5545138" cy="793750"/>
          </a:xfrm>
          <a:noFill/>
        </p:spPr>
        <p:txBody>
          <a:bodyPr/>
          <a:lstStyle/>
          <a:p>
            <a:r>
              <a:rPr lang="en-US" sz="1800" dirty="0">
                <a:latin typeface="Tahoma" charset="0"/>
              </a:rPr>
              <a:t>Donation AND Shelter Management System</a:t>
            </a:r>
            <a:endParaRPr lang="uk-UA" sz="1800" dirty="0">
              <a:latin typeface="Tahoma" charset="0"/>
            </a:endParaRPr>
          </a:p>
        </p:txBody>
      </p:sp>
      <p:sp>
        <p:nvSpPr>
          <p:cNvPr id="34819" name="Rectangle 3"/>
          <p:cNvSpPr>
            <a:spLocks noGrp="1" noChangeArrowheads="1"/>
          </p:cNvSpPr>
          <p:nvPr>
            <p:ph type="subTitle" idx="1"/>
          </p:nvPr>
        </p:nvSpPr>
        <p:spPr>
          <a:xfrm>
            <a:off x="323528" y="2492896"/>
            <a:ext cx="5545138" cy="433388"/>
          </a:xfrm>
        </p:spPr>
        <p:txBody>
          <a:bodyPr/>
          <a:lstStyle/>
          <a:p>
            <a:pPr>
              <a:lnSpc>
                <a:spcPct val="90000"/>
              </a:lnSpc>
            </a:pPr>
            <a:r>
              <a:rPr lang="en-US" sz="2000" b="0" dirty="0"/>
              <a:t>Team Members :</a:t>
            </a:r>
          </a:p>
          <a:p>
            <a:pPr>
              <a:lnSpc>
                <a:spcPct val="90000"/>
              </a:lnSpc>
            </a:pPr>
            <a:endParaRPr lang="en-US" sz="2000" b="0" dirty="0"/>
          </a:p>
          <a:p>
            <a:pPr>
              <a:lnSpc>
                <a:spcPct val="90000"/>
              </a:lnSpc>
            </a:pPr>
            <a:r>
              <a:rPr lang="en-US" sz="2000" b="0" dirty="0"/>
              <a:t>Nikhil Joshi (001302532)</a:t>
            </a:r>
          </a:p>
          <a:p>
            <a:pPr>
              <a:lnSpc>
                <a:spcPct val="90000"/>
              </a:lnSpc>
            </a:pPr>
            <a:r>
              <a:rPr lang="en-US" sz="2000" b="0" dirty="0"/>
              <a:t>Utkarsh </a:t>
            </a:r>
            <a:r>
              <a:rPr lang="en-US" sz="2000" b="0" dirty="0" err="1"/>
              <a:t>Kakkar</a:t>
            </a:r>
            <a:r>
              <a:rPr lang="en-US" sz="2000" b="0" dirty="0"/>
              <a:t> (001029458)</a:t>
            </a:r>
          </a:p>
          <a:p>
            <a:pPr>
              <a:lnSpc>
                <a:spcPct val="90000"/>
              </a:lnSpc>
            </a:pPr>
            <a:r>
              <a:rPr lang="en-US" sz="2000" b="0" dirty="0"/>
              <a:t>Mihir Patel (001084566)</a:t>
            </a:r>
            <a:endParaRPr lang="uk-UA" sz="20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4560"/>
            <a:ext cx="7056438" cy="723900"/>
          </a:xfrm>
        </p:spPr>
        <p:txBody>
          <a:bodyPr/>
          <a:lstStyle/>
          <a:p>
            <a:r>
              <a:rPr lang="en-US" dirty="0">
                <a:solidFill>
                  <a:schemeClr val="tx1"/>
                </a:solidFill>
                <a:latin typeface="Times New Roman" panose="02020603050405020304" pitchFamily="18" charset="0"/>
                <a:cs typeface="Times New Roman" panose="02020603050405020304" pitchFamily="18" charset="0"/>
              </a:rPr>
              <a:t>Working of Ecosystem</a:t>
            </a:r>
          </a:p>
        </p:txBody>
      </p:sp>
      <p:pic>
        <p:nvPicPr>
          <p:cNvPr id="5" name="Picture 4">
            <a:extLst>
              <a:ext uri="{FF2B5EF4-FFF2-40B4-BE49-F238E27FC236}">
                <a16:creationId xmlns:a16="http://schemas.microsoft.com/office/drawing/2014/main" id="{C45DBAA0-7CAB-4272-BCCA-327E40511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620688"/>
            <a:ext cx="6192688" cy="6048672"/>
          </a:xfrm>
          <a:prstGeom prst="rect">
            <a:avLst/>
          </a:prstGeom>
        </p:spPr>
      </p:pic>
    </p:spTree>
    <p:extLst>
      <p:ext uri="{BB962C8B-B14F-4D97-AF65-F5344CB8AC3E}">
        <p14:creationId xmlns:p14="http://schemas.microsoft.com/office/powerpoint/2010/main" val="3052901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7056438" cy="723900"/>
          </a:xfrm>
        </p:spPr>
        <p:txBody>
          <a:bodyPr/>
          <a:lstStyle/>
          <a:p>
            <a:r>
              <a:rPr lang="en-US" dirty="0">
                <a:solidFill>
                  <a:schemeClr val="tx1"/>
                </a:solidFill>
                <a:latin typeface="Times New Roman" panose="02020603050405020304" pitchFamily="18" charset="0"/>
                <a:cs typeface="Times New Roman" panose="02020603050405020304" pitchFamily="18" charset="0"/>
              </a:rPr>
              <a:t>Doctor Screen 1</a:t>
            </a:r>
          </a:p>
        </p:txBody>
      </p:sp>
      <p:pic>
        <p:nvPicPr>
          <p:cNvPr id="4" name="Picture 3">
            <a:extLst>
              <a:ext uri="{FF2B5EF4-FFF2-40B4-BE49-F238E27FC236}">
                <a16:creationId xmlns:a16="http://schemas.microsoft.com/office/drawing/2014/main" id="{6794E924-03EF-824F-AC9C-64B4F34E92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5832" y="912813"/>
            <a:ext cx="7288168" cy="4676427"/>
          </a:xfrm>
          <a:prstGeom prst="rect">
            <a:avLst/>
          </a:prstGeom>
        </p:spPr>
      </p:pic>
    </p:spTree>
    <p:extLst>
      <p:ext uri="{BB962C8B-B14F-4D97-AF65-F5344CB8AC3E}">
        <p14:creationId xmlns:p14="http://schemas.microsoft.com/office/powerpoint/2010/main" val="2558854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7056438" cy="723900"/>
          </a:xfrm>
        </p:spPr>
        <p:txBody>
          <a:bodyPr/>
          <a:lstStyle/>
          <a:p>
            <a:r>
              <a:rPr lang="en-US" dirty="0">
                <a:solidFill>
                  <a:schemeClr val="tx1"/>
                </a:solidFill>
                <a:latin typeface="Times New Roman" panose="02020603050405020304" pitchFamily="18" charset="0"/>
                <a:cs typeface="Times New Roman" panose="02020603050405020304" pitchFamily="18" charset="0"/>
              </a:rPr>
              <a:t>Doctor Screen 2</a:t>
            </a:r>
          </a:p>
        </p:txBody>
      </p:sp>
      <p:pic>
        <p:nvPicPr>
          <p:cNvPr id="5" name="Picture 4">
            <a:extLst>
              <a:ext uri="{FF2B5EF4-FFF2-40B4-BE49-F238E27FC236}">
                <a16:creationId xmlns:a16="http://schemas.microsoft.com/office/drawing/2014/main" id="{CC9A5E13-0E67-9143-8BD4-B780B7503A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381" y="912813"/>
            <a:ext cx="7105912" cy="5396507"/>
          </a:xfrm>
          <a:prstGeom prst="rect">
            <a:avLst/>
          </a:prstGeom>
        </p:spPr>
      </p:pic>
    </p:spTree>
    <p:extLst>
      <p:ext uri="{BB962C8B-B14F-4D97-AF65-F5344CB8AC3E}">
        <p14:creationId xmlns:p14="http://schemas.microsoft.com/office/powerpoint/2010/main" val="747241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7056438" cy="723900"/>
          </a:xfrm>
        </p:spPr>
        <p:txBody>
          <a:bodyPr/>
          <a:lstStyle/>
          <a:p>
            <a:r>
              <a:rPr lang="en-US" dirty="0">
                <a:solidFill>
                  <a:schemeClr val="tx1"/>
                </a:solidFill>
                <a:latin typeface="Times New Roman" panose="02020603050405020304" pitchFamily="18" charset="0"/>
                <a:cs typeface="Times New Roman" panose="02020603050405020304" pitchFamily="18" charset="0"/>
              </a:rPr>
              <a:t>Donation Screen 1</a:t>
            </a:r>
          </a:p>
        </p:txBody>
      </p:sp>
      <p:pic>
        <p:nvPicPr>
          <p:cNvPr id="3" name="Picture 2">
            <a:extLst>
              <a:ext uri="{FF2B5EF4-FFF2-40B4-BE49-F238E27FC236}">
                <a16:creationId xmlns:a16="http://schemas.microsoft.com/office/drawing/2014/main" id="{85133E4B-992A-B948-BAB5-574EC0B9B3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760" y="912813"/>
            <a:ext cx="7071853" cy="5685748"/>
          </a:xfrm>
          <a:prstGeom prst="rect">
            <a:avLst/>
          </a:prstGeom>
        </p:spPr>
      </p:pic>
    </p:spTree>
    <p:extLst>
      <p:ext uri="{BB962C8B-B14F-4D97-AF65-F5344CB8AC3E}">
        <p14:creationId xmlns:p14="http://schemas.microsoft.com/office/powerpoint/2010/main" val="2967816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7056438" cy="723900"/>
          </a:xfrm>
        </p:spPr>
        <p:txBody>
          <a:bodyPr/>
          <a:lstStyle/>
          <a:p>
            <a:r>
              <a:rPr lang="en-US" dirty="0">
                <a:solidFill>
                  <a:schemeClr val="tx1"/>
                </a:solidFill>
                <a:latin typeface="Times New Roman" panose="02020603050405020304" pitchFamily="18" charset="0"/>
                <a:cs typeface="Times New Roman" panose="02020603050405020304" pitchFamily="18" charset="0"/>
              </a:rPr>
              <a:t>Donation Screen 2</a:t>
            </a:r>
          </a:p>
        </p:txBody>
      </p:sp>
      <p:pic>
        <p:nvPicPr>
          <p:cNvPr id="3" name="Picture 2">
            <a:extLst>
              <a:ext uri="{FF2B5EF4-FFF2-40B4-BE49-F238E27FC236}">
                <a16:creationId xmlns:a16="http://schemas.microsoft.com/office/drawing/2014/main" id="{012CC1F4-C587-3B47-B6F6-489C5FD9A7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0818" y="912813"/>
            <a:ext cx="7043795" cy="5365028"/>
          </a:xfrm>
          <a:prstGeom prst="rect">
            <a:avLst/>
          </a:prstGeom>
        </p:spPr>
      </p:pic>
    </p:spTree>
    <p:extLst>
      <p:ext uri="{BB962C8B-B14F-4D97-AF65-F5344CB8AC3E}">
        <p14:creationId xmlns:p14="http://schemas.microsoft.com/office/powerpoint/2010/main" val="397102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7056438" cy="575791"/>
          </a:xfrm>
        </p:spPr>
        <p:txBody>
          <a:bodyPr/>
          <a:lstStyle/>
          <a:p>
            <a:r>
              <a:rPr lang="en-US" dirty="0">
                <a:solidFill>
                  <a:schemeClr val="tx1"/>
                </a:solidFill>
                <a:latin typeface="Times New Roman" panose="02020603050405020304" pitchFamily="18" charset="0"/>
                <a:cs typeface="Times New Roman" panose="02020603050405020304" pitchFamily="18" charset="0"/>
              </a:rPr>
              <a:t>Future Scope</a:t>
            </a:r>
          </a:p>
        </p:txBody>
      </p:sp>
      <p:sp>
        <p:nvSpPr>
          <p:cNvPr id="114691" name="Rectangle 3"/>
          <p:cNvSpPr>
            <a:spLocks noGrp="1" noChangeArrowheads="1"/>
          </p:cNvSpPr>
          <p:nvPr>
            <p:ph type="body" idx="1"/>
          </p:nvPr>
        </p:nvSpPr>
        <p:spPr>
          <a:xfrm>
            <a:off x="1908175" y="980728"/>
            <a:ext cx="7056438" cy="5545485"/>
          </a:xfrm>
        </p:spPr>
        <p:txBody>
          <a:bodyPr/>
          <a:lstStyle/>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The Application could be encompassed in different cities.</a:t>
            </a:r>
          </a:p>
          <a:p>
            <a:pPr>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Donors from different parts of country can participate in the donation to orphanage.</a:t>
            </a:r>
          </a:p>
          <a:p>
            <a:pPr>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Can be evaluated after adoption also like:</a:t>
            </a:r>
          </a:p>
          <a:p>
            <a:pPr marL="800089" lvl="1" indent="-342900">
              <a:buFont typeface="+mj-lt"/>
              <a:buAutoNum type="alphaLcPeriod"/>
            </a:pPr>
            <a:r>
              <a:rPr lang="en-US" sz="1600" dirty="0">
                <a:solidFill>
                  <a:schemeClr val="tx1"/>
                </a:solidFill>
                <a:latin typeface="Times New Roman" panose="02020603050405020304" pitchFamily="18" charset="0"/>
                <a:cs typeface="Times New Roman" panose="02020603050405020304" pitchFamily="18" charset="0"/>
              </a:rPr>
              <a:t>Child’s Health</a:t>
            </a:r>
          </a:p>
          <a:p>
            <a:pPr marL="800089" lvl="1" indent="-342900">
              <a:buFont typeface="+mj-lt"/>
              <a:buAutoNum type="alphaLcPeriod"/>
            </a:pPr>
            <a:r>
              <a:rPr lang="en-US" sz="1600" dirty="0">
                <a:solidFill>
                  <a:schemeClr val="tx1"/>
                </a:solidFill>
                <a:latin typeface="Times New Roman" panose="02020603050405020304" pitchFamily="18" charset="0"/>
                <a:cs typeface="Times New Roman" panose="02020603050405020304" pitchFamily="18" charset="0"/>
              </a:rPr>
              <a:t>Child’s Progress</a:t>
            </a:r>
          </a:p>
          <a:p>
            <a:pPr marL="800089" lvl="1" indent="-342900">
              <a:buFont typeface="+mj-lt"/>
              <a:buAutoNum type="alphaLcPeriod"/>
            </a:pPr>
            <a:r>
              <a:rPr lang="en-US" sz="1600" dirty="0">
                <a:solidFill>
                  <a:schemeClr val="tx1"/>
                </a:solidFill>
                <a:latin typeface="Times New Roman" panose="02020603050405020304" pitchFamily="18" charset="0"/>
                <a:cs typeface="Times New Roman" panose="02020603050405020304" pitchFamily="18" charset="0"/>
              </a:rPr>
              <a:t>Child’s Educational progress</a:t>
            </a:r>
          </a:p>
          <a:p>
            <a:pPr marL="457189" lvl="1" indent="0">
              <a:buNone/>
            </a:pPr>
            <a:endParaRPr lang="en-US" sz="1600" b="0" dirty="0">
              <a:solidFill>
                <a:schemeClr val="tx1"/>
              </a:solidFill>
              <a:latin typeface="Times New Roman" panose="02020603050405020304" pitchFamily="18" charset="0"/>
              <a:cs typeface="Times New Roman" panose="02020603050405020304" pitchFamily="18" charset="0"/>
            </a:endParaRPr>
          </a:p>
          <a:p>
            <a:pPr marL="342892" lvl="1" indent="-342892">
              <a:buFont typeface="Arial" panose="020B0604020202020204" pitchFamily="34" charset="0"/>
              <a:buChar char="•"/>
            </a:pPr>
            <a:r>
              <a:rPr lang="en-US" sz="2000" b="0" dirty="0">
                <a:solidFill>
                  <a:schemeClr val="tx1"/>
                </a:solidFill>
                <a:latin typeface="Times New Roman" panose="02020603050405020304" pitchFamily="18" charset="0"/>
                <a:ea typeface="+mn-ea"/>
                <a:cs typeface="Times New Roman" panose="02020603050405020304" pitchFamily="18" charset="0"/>
              </a:rPr>
              <a:t>Establishing a complete monitoring system which enables orphanage to improve its services.</a:t>
            </a:r>
          </a:p>
          <a:p>
            <a:pPr marL="342892" lvl="1" indent="-342892">
              <a:buFont typeface="Arial" panose="020B0604020202020204" pitchFamily="34" charset="0"/>
              <a:buChar char="•"/>
            </a:pPr>
            <a:endParaRPr lang="en-US" sz="2000" b="0" dirty="0">
              <a:solidFill>
                <a:schemeClr val="tx1"/>
              </a:solidFill>
              <a:latin typeface="Times New Roman" panose="02020603050405020304" pitchFamily="18" charset="0"/>
              <a:ea typeface="+mn-ea"/>
              <a:cs typeface="Times New Roman" panose="02020603050405020304" pitchFamily="18" charset="0"/>
            </a:endParaRPr>
          </a:p>
          <a:p>
            <a:pPr marL="342892" lvl="1" indent="-342892">
              <a:buFont typeface="Arial" panose="020B0604020202020204" pitchFamily="34" charset="0"/>
              <a:buChar char="•"/>
            </a:pPr>
            <a:r>
              <a:rPr lang="en-US" sz="2000" b="0" dirty="0">
                <a:solidFill>
                  <a:schemeClr val="tx1"/>
                </a:solidFill>
                <a:latin typeface="Times New Roman" panose="02020603050405020304" pitchFamily="18" charset="0"/>
                <a:ea typeface="+mn-ea"/>
                <a:cs typeface="Times New Roman" panose="02020603050405020304" pitchFamily="18" charset="0"/>
              </a:rPr>
              <a:t>Also, to implement </a:t>
            </a:r>
            <a:r>
              <a:rPr lang="en-US" sz="2000" b="0">
                <a:solidFill>
                  <a:schemeClr val="tx1"/>
                </a:solidFill>
                <a:latin typeface="Times New Roman" panose="02020603050405020304" pitchFamily="18" charset="0"/>
                <a:ea typeface="+mn-ea"/>
                <a:cs typeface="Times New Roman" panose="02020603050405020304" pitchFamily="18" charset="0"/>
              </a:rPr>
              <a:t>spreading of awareness </a:t>
            </a:r>
            <a:r>
              <a:rPr lang="en-US" sz="2000" b="0" dirty="0">
                <a:solidFill>
                  <a:schemeClr val="tx1"/>
                </a:solidFill>
                <a:latin typeface="Times New Roman" panose="02020603050405020304" pitchFamily="18" charset="0"/>
                <a:ea typeface="+mn-ea"/>
                <a:cs typeface="Times New Roman" panose="02020603050405020304" pitchFamily="18" charset="0"/>
              </a:rPr>
              <a:t>in masses related to child abuses and exploitation.</a:t>
            </a:r>
            <a:endParaRPr lang="en-US" sz="1600" dirty="0">
              <a:solidFill>
                <a:schemeClr val="tx1"/>
              </a:solidFill>
              <a:latin typeface="Times New Roman" panose="02020603050405020304" pitchFamily="18" charset="0"/>
              <a:cs typeface="Times New Roman" panose="02020603050405020304" pitchFamily="18" charset="0"/>
            </a:endParaRPr>
          </a:p>
          <a:p>
            <a:pPr marL="800089" lvl="1" indent="-342900">
              <a:buFont typeface="+mj-lt"/>
              <a:buAutoNum type="alphaLcPeriod"/>
            </a:pP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638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extLst>
              <a:ext uri="{BEBA8EAE-BF5A-486C-A8C5-ECC9F3942E4B}">
                <a14:imgProps xmlns:a14="http://schemas.microsoft.com/office/drawing/2010/main">
                  <a14:imgLayer r:embed="rId3">
                    <a14:imgEffect>
                      <a14:sharpenSoften amount="-2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E007C-4E1B-4FB1-AA8B-5B88574CF3F6}"/>
              </a:ext>
            </a:extLst>
          </p:cNvPr>
          <p:cNvSpPr>
            <a:spLocks noGrp="1"/>
          </p:cNvSpPr>
          <p:nvPr>
            <p:ph type="title"/>
          </p:nvPr>
        </p:nvSpPr>
        <p:spPr>
          <a:xfrm>
            <a:off x="1908968" y="404664"/>
            <a:ext cx="6119813" cy="508000"/>
          </a:xfrm>
        </p:spPr>
        <p:txBody>
          <a:bodyPr/>
          <a:lstStyle/>
          <a:p>
            <a:r>
              <a:rPr lang="en-US"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C2EBFC3D-8F4B-439F-A02A-E3E1B9F27FF5}"/>
              </a:ext>
            </a:extLst>
          </p:cNvPr>
          <p:cNvSpPr>
            <a:spLocks noGrp="1"/>
          </p:cNvSpPr>
          <p:nvPr>
            <p:ph idx="1"/>
          </p:nvPr>
        </p:nvSpPr>
        <p:spPr>
          <a:xfrm>
            <a:off x="1908968" y="1394611"/>
            <a:ext cx="7055520" cy="5329808"/>
          </a:xfrm>
        </p:spPr>
        <p:txBody>
          <a:bodyPr/>
          <a:lstStyle/>
          <a:p>
            <a:pPr>
              <a:spcBef>
                <a:spcPct val="0"/>
              </a:spcBef>
            </a:pPr>
            <a:r>
              <a:rPr lang="en-US" sz="2000" dirty="0">
                <a:latin typeface="Times New Roman" panose="02020603050405020304" pitchFamily="18" charset="0"/>
                <a:ea typeface="+mj-ea"/>
                <a:cs typeface="Times New Roman" panose="02020603050405020304" pitchFamily="18" charset="0"/>
              </a:rPr>
              <a:t>Orphanage provides safe havens to orphan children</a:t>
            </a:r>
          </a:p>
          <a:p>
            <a:pPr>
              <a:spcBef>
                <a:spcPct val="0"/>
              </a:spcBef>
            </a:pPr>
            <a:endParaRPr lang="en-US" sz="2000" dirty="0">
              <a:latin typeface="Times New Roman" panose="02020603050405020304" pitchFamily="18" charset="0"/>
              <a:ea typeface="+mj-ea"/>
              <a:cs typeface="Times New Roman" panose="02020603050405020304" pitchFamily="18" charset="0"/>
            </a:endParaRPr>
          </a:p>
          <a:p>
            <a:pPr>
              <a:spcBef>
                <a:spcPct val="0"/>
              </a:spcBef>
            </a:pPr>
            <a:r>
              <a:rPr lang="en-US" sz="2000" dirty="0">
                <a:latin typeface="Times New Roman" panose="02020603050405020304" pitchFamily="18" charset="0"/>
                <a:ea typeface="+mj-ea"/>
                <a:cs typeface="Times New Roman" panose="02020603050405020304" pitchFamily="18" charset="0"/>
              </a:rPr>
              <a:t>Normally this community looks forward to care of children who are exploited socially.</a:t>
            </a:r>
          </a:p>
          <a:p>
            <a:pPr>
              <a:spcBef>
                <a:spcPct val="0"/>
              </a:spcBef>
            </a:pPr>
            <a:endParaRPr lang="en-US" sz="2000" dirty="0">
              <a:latin typeface="Times New Roman" panose="02020603050405020304" pitchFamily="18" charset="0"/>
              <a:ea typeface="+mj-ea"/>
              <a:cs typeface="Times New Roman" panose="02020603050405020304" pitchFamily="18" charset="0"/>
            </a:endParaRPr>
          </a:p>
          <a:p>
            <a:pPr>
              <a:spcBef>
                <a:spcPct val="0"/>
              </a:spcBef>
            </a:pPr>
            <a:r>
              <a:rPr lang="en-US" sz="2000" dirty="0">
                <a:latin typeface="Times New Roman" panose="02020603050405020304" pitchFamily="18" charset="0"/>
                <a:ea typeface="+mj-ea"/>
                <a:cs typeface="Times New Roman" panose="02020603050405020304" pitchFamily="18" charset="0"/>
              </a:rPr>
              <a:t>To facilitate basic needs of children like supply of food, shelter and education.</a:t>
            </a:r>
          </a:p>
          <a:p>
            <a:pPr>
              <a:spcBef>
                <a:spcPct val="0"/>
              </a:spcBef>
            </a:pPr>
            <a:endParaRPr lang="en-US" sz="2000" dirty="0">
              <a:latin typeface="Times New Roman" panose="02020603050405020304" pitchFamily="18" charset="0"/>
              <a:ea typeface="+mj-ea"/>
              <a:cs typeface="Times New Roman" panose="02020603050405020304" pitchFamily="18" charset="0"/>
            </a:endParaRPr>
          </a:p>
          <a:p>
            <a:pPr>
              <a:spcBef>
                <a:spcPct val="0"/>
              </a:spcBef>
            </a:pPr>
            <a:r>
              <a:rPr lang="en-US" sz="2000" dirty="0">
                <a:latin typeface="Times New Roman" panose="02020603050405020304" pitchFamily="18" charset="0"/>
                <a:ea typeface="+mj-ea"/>
                <a:cs typeface="Times New Roman" panose="02020603050405020304" pitchFamily="18" charset="0"/>
              </a:rPr>
              <a:t>Also, adoption process is ruined due lack of awareness in adopters</a:t>
            </a:r>
          </a:p>
          <a:p>
            <a:pPr>
              <a:spcBef>
                <a:spcPct val="0"/>
              </a:spcBef>
            </a:pPr>
            <a:endParaRPr lang="en-US" sz="2000" dirty="0">
              <a:latin typeface="Times New Roman" panose="02020603050405020304" pitchFamily="18" charset="0"/>
              <a:ea typeface="+mj-ea"/>
              <a:cs typeface="Times New Roman" panose="02020603050405020304" pitchFamily="18" charset="0"/>
            </a:endParaRPr>
          </a:p>
          <a:p>
            <a:pPr>
              <a:spcBef>
                <a:spcPct val="0"/>
              </a:spcBef>
            </a:pPr>
            <a:r>
              <a:rPr lang="en-US" sz="2000" dirty="0">
                <a:latin typeface="Times New Roman" panose="02020603050405020304" pitchFamily="18" charset="0"/>
                <a:ea typeface="+mj-ea"/>
                <a:cs typeface="Times New Roman" panose="02020603050405020304" pitchFamily="18" charset="0"/>
              </a:rPr>
              <a:t>Making this process transparent and accountable is one most essential mission of Orphanage.</a:t>
            </a:r>
          </a:p>
          <a:p>
            <a:pPr marL="0" indent="0">
              <a:spcBef>
                <a:spcPct val="0"/>
              </a:spcBef>
              <a:buNone/>
            </a:pPr>
            <a:endParaRPr lang="en-US" sz="2000" dirty="0">
              <a:latin typeface="Times New Roman" panose="02020603050405020304" pitchFamily="18" charset="0"/>
              <a:ea typeface="+mj-ea"/>
              <a:cs typeface="Times New Roman" panose="02020603050405020304" pitchFamily="18" charset="0"/>
            </a:endParaRPr>
          </a:p>
          <a:p>
            <a:pPr>
              <a:spcBef>
                <a:spcPct val="0"/>
              </a:spcBef>
            </a:pPr>
            <a:endParaRPr lang="en-US" sz="2000" dirty="0">
              <a:latin typeface="Times New Roman" panose="02020603050405020304" pitchFamily="18" charset="0"/>
              <a:ea typeface="+mj-ea"/>
              <a:cs typeface="Times New Roman" panose="02020603050405020304" pitchFamily="18" charset="0"/>
            </a:endParaRPr>
          </a:p>
          <a:p>
            <a:pPr>
              <a:spcBef>
                <a:spcPct val="0"/>
              </a:spcBef>
            </a:pPr>
            <a:endParaRPr lang="en-US" sz="2000" dirty="0">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7056438" cy="723900"/>
          </a:xfrm>
        </p:spPr>
        <p:txBody>
          <a:bodyPr/>
          <a:lstStyle/>
          <a:p>
            <a:r>
              <a:rPr lang="en-US" dirty="0">
                <a:latin typeface="Times New Roman" panose="02020603050405020304" pitchFamily="18" charset="0"/>
                <a:cs typeface="Times New Roman" panose="02020603050405020304" pitchFamily="18" charset="0"/>
              </a:rPr>
              <a:t>Solution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4691" name="Rectangle 3"/>
          <p:cNvSpPr>
            <a:spLocks noGrp="1" noChangeArrowheads="1"/>
          </p:cNvSpPr>
          <p:nvPr>
            <p:ph type="body" idx="1"/>
          </p:nvPr>
        </p:nvSpPr>
        <p:spPr>
          <a:xfrm>
            <a:off x="1908175" y="1052513"/>
            <a:ext cx="7056438" cy="5473700"/>
          </a:xfrm>
        </p:spPr>
        <p:txBody>
          <a:bodyPr/>
          <a:lstStyle/>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Donation and Shelter Management System addresses the below issues faced by children.</a:t>
            </a:r>
          </a:p>
          <a:p>
            <a:pPr>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For dealing with basic needs of children we designed system that keeps track of education and healthcare needs, wherein if any child needs medical attention he sent to doctor who treats the problem and gives the medicine.</a:t>
            </a:r>
          </a:p>
          <a:p>
            <a:pPr>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To keep cash flow unhindered to orphanage we have in place public donation and advertisers that always are in position to donate adequate amount of funds. </a:t>
            </a:r>
          </a:p>
          <a:p>
            <a:pPr>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In order to imbibe transparency in adoption process we develop a architecture that stores all information about the child and the person adopting it.</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93791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7056438" cy="723900"/>
          </a:xfrm>
        </p:spPr>
        <p:txBody>
          <a:bodyPr/>
          <a:lstStyle/>
          <a:p>
            <a:r>
              <a:rPr lang="en-US" dirty="0">
                <a:solidFill>
                  <a:schemeClr val="tx1"/>
                </a:solidFill>
                <a:latin typeface="Times New Roman" panose="02020603050405020304" pitchFamily="18" charset="0"/>
                <a:cs typeface="Times New Roman" panose="02020603050405020304" pitchFamily="18" charset="0"/>
              </a:rPr>
              <a:t>Our Thought Process</a:t>
            </a:r>
          </a:p>
        </p:txBody>
      </p:sp>
      <p:sp>
        <p:nvSpPr>
          <p:cNvPr id="114691" name="Rectangle 3"/>
          <p:cNvSpPr>
            <a:spLocks noGrp="1" noChangeArrowheads="1"/>
          </p:cNvSpPr>
          <p:nvPr>
            <p:ph type="body" idx="1"/>
          </p:nvPr>
        </p:nvSpPr>
        <p:spPr>
          <a:xfrm>
            <a:off x="1908175" y="1052513"/>
            <a:ext cx="7056438" cy="5473700"/>
          </a:xfrm>
        </p:spPr>
        <p:txBody>
          <a:bodyPr/>
          <a:lstStyle/>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Adapting below approach we create different workflow requests to process different needs of children.	</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17881666-8DFF-43D2-A4BC-B67498B4374C}"/>
              </a:ext>
            </a:extLst>
          </p:cNvPr>
          <p:cNvPicPr>
            <a:picLocks noChangeAspect="1"/>
          </p:cNvPicPr>
          <p:nvPr/>
        </p:nvPicPr>
        <p:blipFill>
          <a:blip r:embed="rId3"/>
          <a:stretch>
            <a:fillRect/>
          </a:stretch>
        </p:blipFill>
        <p:spPr>
          <a:xfrm>
            <a:off x="2483769" y="2370932"/>
            <a:ext cx="5622881" cy="2116138"/>
          </a:xfrm>
          <a:prstGeom prst="rect">
            <a:avLst/>
          </a:prstGeom>
        </p:spPr>
      </p:pic>
    </p:spTree>
    <p:extLst>
      <p:ext uri="{BB962C8B-B14F-4D97-AF65-F5344CB8AC3E}">
        <p14:creationId xmlns:p14="http://schemas.microsoft.com/office/powerpoint/2010/main" val="3010117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7056438" cy="723900"/>
          </a:xfrm>
        </p:spPr>
        <p:txBody>
          <a:bodyPr/>
          <a:lstStyle/>
          <a:p>
            <a:r>
              <a:rPr lang="en-US" dirty="0">
                <a:latin typeface="Times New Roman" panose="02020603050405020304" pitchFamily="18" charset="0"/>
                <a:cs typeface="Times New Roman" panose="02020603050405020304" pitchFamily="18" charset="0"/>
              </a:rPr>
              <a:t>Use case</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4691" name="Rectangle 3"/>
          <p:cNvSpPr>
            <a:spLocks noGrp="1" noChangeArrowheads="1"/>
          </p:cNvSpPr>
          <p:nvPr>
            <p:ph type="body" idx="1"/>
          </p:nvPr>
        </p:nvSpPr>
        <p:spPr>
          <a:xfrm>
            <a:off x="1908175" y="1052513"/>
            <a:ext cx="7056438" cy="5473700"/>
          </a:xfrm>
        </p:spPr>
        <p:txBody>
          <a:bodyPr/>
          <a:lstStyle/>
          <a:p>
            <a:r>
              <a:rPr lang="en-US" sz="2000" dirty="0">
                <a:latin typeface="Times New Roman" panose="02020603050405020304" pitchFamily="18" charset="0"/>
                <a:cs typeface="Times New Roman" panose="02020603050405020304" pitchFamily="18" charset="0"/>
              </a:rPr>
              <a:t>System admin: He will perform duties given below for complete designed ecosystem</a:t>
            </a:r>
          </a:p>
          <a:p>
            <a:pPr marL="457189" lvl="1" indent="0">
              <a:buNone/>
            </a:pPr>
            <a:endParaRPr lang="en-US" sz="2000" b="0" dirty="0">
              <a:latin typeface="Times New Roman" panose="02020603050405020304" pitchFamily="18" charset="0"/>
              <a:cs typeface="Times New Roman" panose="02020603050405020304" pitchFamily="18" charset="0"/>
            </a:endParaRPr>
          </a:p>
          <a:p>
            <a:pPr lvl="1"/>
            <a:r>
              <a:rPr lang="en-US" sz="2000" b="0" dirty="0">
                <a:latin typeface="Times New Roman" panose="02020603050405020304" pitchFamily="18" charset="0"/>
                <a:cs typeface="Times New Roman" panose="02020603050405020304" pitchFamily="18" charset="0"/>
              </a:rPr>
              <a:t>Create network : Here Cities in which Orphanage requires help will be created</a:t>
            </a:r>
          </a:p>
          <a:p>
            <a:pPr lvl="1"/>
            <a:r>
              <a:rPr lang="en-US" sz="2000" b="0" dirty="0">
                <a:latin typeface="Times New Roman" panose="02020603050405020304" pitchFamily="18" charset="0"/>
                <a:cs typeface="Times New Roman" panose="02020603050405020304" pitchFamily="18" charset="0"/>
              </a:rPr>
              <a:t>Create enterprise : This will look after the governing bodies of Orphanage</a:t>
            </a:r>
          </a:p>
          <a:p>
            <a:pPr lvl="1"/>
            <a:r>
              <a:rPr lang="en-US" sz="2000" b="0" dirty="0">
                <a:latin typeface="Times New Roman" panose="02020603050405020304" pitchFamily="18" charset="0"/>
                <a:cs typeface="Times New Roman" panose="02020603050405020304" pitchFamily="18" charset="0"/>
              </a:rPr>
              <a:t>Create new user login : Enabling a secure user to login, thus maintaining confidentiality of data</a:t>
            </a: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0468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7056438" cy="723900"/>
          </a:xfrm>
        </p:spPr>
        <p:txBody>
          <a:bodyPr/>
          <a:lstStyle/>
          <a:p>
            <a:r>
              <a:rPr lang="en-US" dirty="0">
                <a:solidFill>
                  <a:schemeClr val="tx1"/>
                </a:solidFill>
                <a:latin typeface="Times New Roman" panose="02020603050405020304" pitchFamily="18" charset="0"/>
                <a:cs typeface="Times New Roman" panose="02020603050405020304" pitchFamily="18" charset="0"/>
              </a:rPr>
              <a:t>Enterprise Admin</a:t>
            </a:r>
          </a:p>
        </p:txBody>
      </p:sp>
      <p:sp>
        <p:nvSpPr>
          <p:cNvPr id="114691" name="Rectangle 3"/>
          <p:cNvSpPr>
            <a:spLocks noGrp="1" noChangeArrowheads="1"/>
          </p:cNvSpPr>
          <p:nvPr>
            <p:ph type="body" idx="1"/>
          </p:nvPr>
        </p:nvSpPr>
        <p:spPr>
          <a:xfrm>
            <a:off x="1908175" y="1052513"/>
            <a:ext cx="7056438" cy="5473700"/>
          </a:xfrm>
        </p:spPr>
        <p:txBody>
          <a:bodyPr/>
          <a:lstStyle/>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Every Governing Body(Enterprise) will have its head operating the daily course of activities.</a:t>
            </a: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Creating Users and their login ids will be the primary task of the admin.</a:t>
            </a:r>
          </a:p>
          <a:p>
            <a:pPr>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Ensuring only Admin logs in to system is crucial for smooth functioning of orphanage.</a:t>
            </a: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9750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7056438" cy="723900"/>
          </a:xfrm>
        </p:spPr>
        <p:txBody>
          <a:bodyPr/>
          <a:lstStyle/>
          <a:p>
            <a:r>
              <a:rPr lang="en-US" dirty="0">
                <a:solidFill>
                  <a:schemeClr val="tx1"/>
                </a:solidFill>
                <a:latin typeface="Times New Roman" panose="02020603050405020304" pitchFamily="18" charset="0"/>
                <a:cs typeface="Times New Roman" panose="02020603050405020304" pitchFamily="18" charset="0"/>
              </a:rPr>
              <a:t>Roles Defined</a:t>
            </a:r>
          </a:p>
        </p:txBody>
      </p:sp>
      <p:sp>
        <p:nvSpPr>
          <p:cNvPr id="114691" name="Rectangle 3"/>
          <p:cNvSpPr>
            <a:spLocks noGrp="1" noChangeArrowheads="1"/>
          </p:cNvSpPr>
          <p:nvPr>
            <p:ph type="body" idx="1"/>
          </p:nvPr>
        </p:nvSpPr>
        <p:spPr>
          <a:xfrm>
            <a:off x="1908175" y="1052513"/>
            <a:ext cx="7056438" cy="5473700"/>
          </a:xfrm>
        </p:spPr>
        <p:txBody>
          <a:bodyPr/>
          <a:lstStyle/>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Each component of ecosystem has its roles defined </a:t>
            </a:r>
          </a:p>
          <a:p>
            <a:pPr>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Every Organization will take care of their individual roles.</a:t>
            </a:r>
          </a:p>
          <a:p>
            <a:pPr>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This application consists of following set of roles like:</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Doctor Role</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Manage Role</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Counsellor Role</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Admin Role</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Consultant Role</a:t>
            </a: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These roles connect different Enterprises and different Organizations across whole Ecosystem.</a:t>
            </a: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8314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7056438" cy="503783"/>
          </a:xfrm>
        </p:spPr>
        <p:txBody>
          <a:bodyPr/>
          <a:lstStyle/>
          <a:p>
            <a:r>
              <a:rPr lang="en-US" dirty="0">
                <a:solidFill>
                  <a:schemeClr val="tx1"/>
                </a:solidFill>
                <a:latin typeface="Times New Roman" panose="02020603050405020304" pitchFamily="18" charset="0"/>
                <a:cs typeface="Times New Roman" panose="02020603050405020304" pitchFamily="18" charset="0"/>
              </a:rPr>
              <a:t>Object Model</a:t>
            </a:r>
          </a:p>
        </p:txBody>
      </p:sp>
      <p:pic>
        <p:nvPicPr>
          <p:cNvPr id="3" name="Picture 2">
            <a:extLst>
              <a:ext uri="{FF2B5EF4-FFF2-40B4-BE49-F238E27FC236}">
                <a16:creationId xmlns:a16="http://schemas.microsoft.com/office/drawing/2014/main" id="{9A99BF96-8034-4B66-A011-AD3CEABDBE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8729" y="871462"/>
            <a:ext cx="6235329" cy="5986538"/>
          </a:xfrm>
          <a:prstGeom prst="rect">
            <a:avLst/>
          </a:prstGeom>
        </p:spPr>
      </p:pic>
    </p:spTree>
    <p:extLst>
      <p:ext uri="{BB962C8B-B14F-4D97-AF65-F5344CB8AC3E}">
        <p14:creationId xmlns:p14="http://schemas.microsoft.com/office/powerpoint/2010/main" val="2620868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7056438" cy="503783"/>
          </a:xfrm>
        </p:spPr>
        <p:txBody>
          <a:bodyPr/>
          <a:lstStyle/>
          <a:p>
            <a:r>
              <a:rPr lang="en-US" dirty="0">
                <a:solidFill>
                  <a:schemeClr val="tx1"/>
                </a:solidFill>
                <a:latin typeface="Times New Roman" panose="02020603050405020304" pitchFamily="18" charset="0"/>
                <a:cs typeface="Times New Roman" panose="02020603050405020304" pitchFamily="18" charset="0"/>
              </a:rPr>
              <a:t>UML</a:t>
            </a:r>
          </a:p>
        </p:txBody>
      </p:sp>
      <p:pic>
        <p:nvPicPr>
          <p:cNvPr id="4" name="Picture 3">
            <a:extLst>
              <a:ext uri="{FF2B5EF4-FFF2-40B4-BE49-F238E27FC236}">
                <a16:creationId xmlns:a16="http://schemas.microsoft.com/office/drawing/2014/main" id="{5D9E0AAB-2F2B-4B6B-855C-96A1D0A0EF93}"/>
              </a:ext>
            </a:extLst>
          </p:cNvPr>
          <p:cNvPicPr>
            <a:picLocks noChangeAspect="1"/>
          </p:cNvPicPr>
          <p:nvPr/>
        </p:nvPicPr>
        <p:blipFill>
          <a:blip r:embed="rId3"/>
          <a:stretch>
            <a:fillRect/>
          </a:stretch>
        </p:blipFill>
        <p:spPr>
          <a:xfrm>
            <a:off x="1835696" y="836711"/>
            <a:ext cx="7308303" cy="5832375"/>
          </a:xfrm>
          <a:prstGeom prst="rect">
            <a:avLst/>
          </a:prstGeom>
        </p:spPr>
      </p:pic>
    </p:spTree>
    <p:extLst>
      <p:ext uri="{BB962C8B-B14F-4D97-AF65-F5344CB8AC3E}">
        <p14:creationId xmlns:p14="http://schemas.microsoft.com/office/powerpoint/2010/main" val="1919438844"/>
      </p:ext>
    </p:extLst>
  </p:cSld>
  <p:clrMapOvr>
    <a:masterClrMapping/>
  </p:clrMapOvr>
</p:sld>
</file>

<file path=ppt/theme/theme1.xml><?xml version="1.0" encoding="utf-8"?>
<a:theme xmlns:a="http://schemas.openxmlformats.org/drawingml/2006/main" name="template">
  <a:themeElements>
    <a:clrScheme name="template 13">
      <a:dk1>
        <a:srgbClr val="4D4D4D"/>
      </a:dk1>
      <a:lt1>
        <a:srgbClr val="FFFFFF"/>
      </a:lt1>
      <a:dk2>
        <a:srgbClr val="000000"/>
      </a:dk2>
      <a:lt2>
        <a:srgbClr val="043000"/>
      </a:lt2>
      <a:accent1>
        <a:srgbClr val="33A900"/>
      </a:accent1>
      <a:accent2>
        <a:srgbClr val="525B56"/>
      </a:accent2>
      <a:accent3>
        <a:srgbClr val="FFFFFF"/>
      </a:accent3>
      <a:accent4>
        <a:srgbClr val="404040"/>
      </a:accent4>
      <a:accent5>
        <a:srgbClr val="ADD1AA"/>
      </a:accent5>
      <a:accent6>
        <a:srgbClr val="49524D"/>
      </a:accent6>
      <a:hlink>
        <a:srgbClr val="747D79"/>
      </a:hlink>
      <a:folHlink>
        <a:srgbClr val="EAEAEA"/>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000000"/>
        </a:dk2>
        <a:lt2>
          <a:srgbClr val="6E6046"/>
        </a:lt2>
        <a:accent1>
          <a:srgbClr val="B69E77"/>
        </a:accent1>
        <a:accent2>
          <a:srgbClr val="9E280E"/>
        </a:accent2>
        <a:accent3>
          <a:srgbClr val="FFFFFF"/>
        </a:accent3>
        <a:accent4>
          <a:srgbClr val="404040"/>
        </a:accent4>
        <a:accent5>
          <a:srgbClr val="D7CCBD"/>
        </a:accent5>
        <a:accent6>
          <a:srgbClr val="8F230C"/>
        </a:accent6>
        <a:hlink>
          <a:srgbClr val="FFC6A4"/>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6E6046"/>
        </a:lt2>
        <a:accent1>
          <a:srgbClr val="B69E77"/>
        </a:accent1>
        <a:accent2>
          <a:srgbClr val="9E280E"/>
        </a:accent2>
        <a:accent3>
          <a:srgbClr val="FFFFFF"/>
        </a:accent3>
        <a:accent4>
          <a:srgbClr val="404040"/>
        </a:accent4>
        <a:accent5>
          <a:srgbClr val="D7CCBD"/>
        </a:accent5>
        <a:accent6>
          <a:srgbClr val="8F230C"/>
        </a:accent6>
        <a:hlink>
          <a:srgbClr val="E1C6A4"/>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532F3C"/>
        </a:lt2>
        <a:accent1>
          <a:srgbClr val="CDC09A"/>
        </a:accent1>
        <a:accent2>
          <a:srgbClr val="AC9F55"/>
        </a:accent2>
        <a:accent3>
          <a:srgbClr val="FFFFFF"/>
        </a:accent3>
        <a:accent4>
          <a:srgbClr val="404040"/>
        </a:accent4>
        <a:accent5>
          <a:srgbClr val="E3DCCA"/>
        </a:accent5>
        <a:accent6>
          <a:srgbClr val="9B904C"/>
        </a:accent6>
        <a:hlink>
          <a:srgbClr val="DBD3C7"/>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064300"/>
        </a:lt2>
        <a:accent1>
          <a:srgbClr val="AC927F"/>
        </a:accent1>
        <a:accent2>
          <a:srgbClr val="3AAE00"/>
        </a:accent2>
        <a:accent3>
          <a:srgbClr val="FFFFFF"/>
        </a:accent3>
        <a:accent4>
          <a:srgbClr val="404040"/>
        </a:accent4>
        <a:accent5>
          <a:srgbClr val="D2C7C0"/>
        </a:accent5>
        <a:accent6>
          <a:srgbClr val="349D00"/>
        </a:accent6>
        <a:hlink>
          <a:srgbClr val="D2B8A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033100"/>
        </a:lt2>
        <a:accent1>
          <a:srgbClr val="2F9400"/>
        </a:accent1>
        <a:accent2>
          <a:srgbClr val="6C838B"/>
        </a:accent2>
        <a:accent3>
          <a:srgbClr val="FFFFFF"/>
        </a:accent3>
        <a:accent4>
          <a:srgbClr val="404040"/>
        </a:accent4>
        <a:accent5>
          <a:srgbClr val="ADC8AA"/>
        </a:accent5>
        <a:accent6>
          <a:srgbClr val="61767D"/>
        </a:accent6>
        <a:hlink>
          <a:srgbClr val="996E68"/>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063B00"/>
        </a:lt2>
        <a:accent1>
          <a:srgbClr val="33A800"/>
        </a:accent1>
        <a:accent2>
          <a:srgbClr val="B26D33"/>
        </a:accent2>
        <a:accent3>
          <a:srgbClr val="FFFFFF"/>
        </a:accent3>
        <a:accent4>
          <a:srgbClr val="404040"/>
        </a:accent4>
        <a:accent5>
          <a:srgbClr val="ADD1AA"/>
        </a:accent5>
        <a:accent6>
          <a:srgbClr val="A1622D"/>
        </a:accent6>
        <a:hlink>
          <a:srgbClr val="CE793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DC888D"/>
        </a:hlink>
        <a:folHlink>
          <a:srgbClr val="EAEAEA"/>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C0C425"/>
        </a:hlink>
        <a:folHlink>
          <a:srgbClr val="EAEAEA"/>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265400"/>
        </a:lt2>
        <a:accent1>
          <a:srgbClr val="37A091"/>
        </a:accent1>
        <a:accent2>
          <a:srgbClr val="CC8587"/>
        </a:accent2>
        <a:accent3>
          <a:srgbClr val="FFFFFF"/>
        </a:accent3>
        <a:accent4>
          <a:srgbClr val="404040"/>
        </a:accent4>
        <a:accent5>
          <a:srgbClr val="AECDC7"/>
        </a:accent5>
        <a:accent6>
          <a:srgbClr val="B9787A"/>
        </a:accent6>
        <a:hlink>
          <a:srgbClr val="FCE46D"/>
        </a:hlink>
        <a:folHlink>
          <a:srgbClr val="EAEAEA"/>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546715"/>
        </a:lt2>
        <a:accent1>
          <a:srgbClr val="EF733A"/>
        </a:accent1>
        <a:accent2>
          <a:srgbClr val="C1D72E"/>
        </a:accent2>
        <a:accent3>
          <a:srgbClr val="FFFFFF"/>
        </a:accent3>
        <a:accent4>
          <a:srgbClr val="404040"/>
        </a:accent4>
        <a:accent5>
          <a:srgbClr val="F6BCAE"/>
        </a:accent5>
        <a:accent6>
          <a:srgbClr val="AFC329"/>
        </a:accent6>
        <a:hlink>
          <a:srgbClr val="F19545"/>
        </a:hlink>
        <a:folHlink>
          <a:srgbClr val="EAEAEA"/>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406910"/>
        </a:lt2>
        <a:accent1>
          <a:srgbClr val="D04611"/>
        </a:accent1>
        <a:accent2>
          <a:srgbClr val="77BB0F"/>
        </a:accent2>
        <a:accent3>
          <a:srgbClr val="FFFFFF"/>
        </a:accent3>
        <a:accent4>
          <a:srgbClr val="404040"/>
        </a:accent4>
        <a:accent5>
          <a:srgbClr val="E4B0AA"/>
        </a:accent5>
        <a:accent6>
          <a:srgbClr val="6BA90C"/>
        </a:accent6>
        <a:hlink>
          <a:srgbClr val="6CA2C7"/>
        </a:hlink>
        <a:folHlink>
          <a:srgbClr val="EAEAEA"/>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000000"/>
        </a:dk2>
        <a:lt2>
          <a:srgbClr val="102214"/>
        </a:lt2>
        <a:accent1>
          <a:srgbClr val="457136"/>
        </a:accent1>
        <a:accent2>
          <a:srgbClr val="599B51"/>
        </a:accent2>
        <a:accent3>
          <a:srgbClr val="FFFFFF"/>
        </a:accent3>
        <a:accent4>
          <a:srgbClr val="404040"/>
        </a:accent4>
        <a:accent5>
          <a:srgbClr val="B0BBAE"/>
        </a:accent5>
        <a:accent6>
          <a:srgbClr val="508C49"/>
        </a:accent6>
        <a:hlink>
          <a:srgbClr val="78A552"/>
        </a:hlink>
        <a:folHlink>
          <a:srgbClr val="EAEAEA"/>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000000"/>
        </a:dk2>
        <a:lt2>
          <a:srgbClr val="043000"/>
        </a:lt2>
        <a:accent1>
          <a:srgbClr val="33A900"/>
        </a:accent1>
        <a:accent2>
          <a:srgbClr val="525B56"/>
        </a:accent2>
        <a:accent3>
          <a:srgbClr val="FFFFFF"/>
        </a:accent3>
        <a:accent4>
          <a:srgbClr val="404040"/>
        </a:accent4>
        <a:accent5>
          <a:srgbClr val="ADD1AA"/>
        </a:accent5>
        <a:accent6>
          <a:srgbClr val="49524D"/>
        </a:accent6>
        <a:hlink>
          <a:srgbClr val="747D79"/>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{58853428-BB2E-384C-BC6D-2CFE4AD044DD}tf10001077</Template>
  <TotalTime>879</TotalTime>
  <Words>463</Words>
  <Application>Microsoft Office PowerPoint</Application>
  <PresentationFormat>On-screen Show (4:3)</PresentationFormat>
  <Paragraphs>74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Tahoma</vt:lpstr>
      <vt:lpstr>Times New Roman</vt:lpstr>
      <vt:lpstr>template</vt:lpstr>
      <vt:lpstr>Donation AND Shelter Management System</vt:lpstr>
      <vt:lpstr>Problem Statement</vt:lpstr>
      <vt:lpstr>Solution</vt:lpstr>
      <vt:lpstr>Our Thought Process</vt:lpstr>
      <vt:lpstr>Use case</vt:lpstr>
      <vt:lpstr>Enterprise Admin</vt:lpstr>
      <vt:lpstr>Roles Defined</vt:lpstr>
      <vt:lpstr>Object Model</vt:lpstr>
      <vt:lpstr>UML</vt:lpstr>
      <vt:lpstr>Working of Ecosystem</vt:lpstr>
      <vt:lpstr>Doctor Screen 1</vt:lpstr>
      <vt:lpstr>Doctor Screen 2</vt:lpstr>
      <vt:lpstr>Donation Screen 1</vt:lpstr>
      <vt:lpstr>Donation Screen 2</vt:lpstr>
      <vt:lpstr>Future Scope</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 </cp:lastModifiedBy>
  <cp:revision>106</cp:revision>
  <dcterms:created xsi:type="dcterms:W3CDTF">2006-06-13T13:03:30Z</dcterms:created>
  <dcterms:modified xsi:type="dcterms:W3CDTF">2020-04-22T03:57:25Z</dcterms:modified>
</cp:coreProperties>
</file>