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4"/>
  </p:notesMasterIdLst>
  <p:sldIdLst>
    <p:sldId id="256" r:id="rId2"/>
    <p:sldId id="257" r:id="rId3"/>
    <p:sldId id="292" r:id="rId4"/>
    <p:sldId id="291" r:id="rId5"/>
    <p:sldId id="293" r:id="rId6"/>
    <p:sldId id="294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8" r:id="rId16"/>
    <p:sldId id="266" r:id="rId17"/>
    <p:sldId id="270" r:id="rId18"/>
    <p:sldId id="271" r:id="rId19"/>
    <p:sldId id="272" r:id="rId20"/>
    <p:sldId id="274" r:id="rId21"/>
    <p:sldId id="295" r:id="rId22"/>
    <p:sldId id="296" r:id="rId23"/>
    <p:sldId id="297" r:id="rId24"/>
    <p:sldId id="275" r:id="rId25"/>
    <p:sldId id="277" r:id="rId26"/>
    <p:sldId id="278" r:id="rId27"/>
    <p:sldId id="280" r:id="rId28"/>
    <p:sldId id="298" r:id="rId29"/>
    <p:sldId id="267" r:id="rId30"/>
    <p:sldId id="269" r:id="rId31"/>
    <p:sldId id="285" r:id="rId32"/>
    <p:sldId id="299" r:id="rId33"/>
    <p:sldId id="286" r:id="rId34"/>
    <p:sldId id="300" r:id="rId35"/>
    <p:sldId id="287" r:id="rId36"/>
    <p:sldId id="288" r:id="rId37"/>
    <p:sldId id="289" r:id="rId38"/>
    <p:sldId id="290" r:id="rId39"/>
    <p:sldId id="282" r:id="rId40"/>
    <p:sldId id="281" r:id="rId41"/>
    <p:sldId id="284" r:id="rId42"/>
    <p:sldId id="283" r:id="rId4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4" autoAdjust="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88D02-A68A-494F-8B12-B70900578BDE}" type="datetimeFigureOut">
              <a:rPr lang="tr-TR" smtClean="0"/>
              <a:pPr/>
              <a:t>04.11.2010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45CD-E9AD-4DF5-8CD9-F34BCAA64E3B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45CD-E9AD-4DF5-8CD9-F34BCAA64E3B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45CD-E9AD-4DF5-8CD9-F34BCAA64E3B}" type="slidenum">
              <a:rPr lang="tr-TR" smtClean="0"/>
              <a:pPr/>
              <a:t>33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45CD-E9AD-4DF5-8CD9-F34BCAA64E3B}" type="slidenum">
              <a:rPr lang="tr-TR" smtClean="0"/>
              <a:pPr/>
              <a:t>34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45CD-E9AD-4DF5-8CD9-F34BCAA64E3B}" type="slidenum">
              <a:rPr lang="tr-TR" smtClean="0"/>
              <a:pPr/>
              <a:t>35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45CD-E9AD-4DF5-8CD9-F34BCAA64E3B}" type="slidenum">
              <a:rPr lang="tr-TR" smtClean="0"/>
              <a:pPr/>
              <a:t>36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45CD-E9AD-4DF5-8CD9-F34BCAA64E3B}" type="slidenum">
              <a:rPr lang="tr-TR" smtClean="0"/>
              <a:pPr/>
              <a:t>37</a:t>
            </a:fld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45CD-E9AD-4DF5-8CD9-F34BCAA64E3B}" type="slidenum">
              <a:rPr lang="tr-TR" smtClean="0"/>
              <a:pPr/>
              <a:t>38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45CD-E9AD-4DF5-8CD9-F34BCAA64E3B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45CD-E9AD-4DF5-8CD9-F34BCAA64E3B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45CD-E9AD-4DF5-8CD9-F34BCAA64E3B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45CD-E9AD-4DF5-8CD9-F34BCAA64E3B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45CD-E9AD-4DF5-8CD9-F34BCAA64E3B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45CD-E9AD-4DF5-8CD9-F34BCAA64E3B}" type="slidenum">
              <a:rPr lang="tr-TR" smtClean="0"/>
              <a:pPr/>
              <a:t>30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45CD-E9AD-4DF5-8CD9-F34BCAA64E3B}" type="slidenum">
              <a:rPr lang="tr-TR" smtClean="0"/>
              <a:pPr/>
              <a:t>31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45CD-E9AD-4DF5-8CD9-F34BCAA64E3B}" type="slidenum">
              <a:rPr lang="tr-TR" smtClean="0"/>
              <a:pPr/>
              <a:t>32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364F08A-B79C-445C-A47F-B9D4EECDD1A4}" type="datetimeFigureOut">
              <a:rPr lang="tr-TR" smtClean="0"/>
              <a:pPr/>
              <a:t>04.11.2010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481E5D-8375-4D5E-B2E8-DE2A2172694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F08A-B79C-445C-A47F-B9D4EECDD1A4}" type="datetimeFigureOut">
              <a:rPr lang="tr-TR" smtClean="0"/>
              <a:pPr/>
              <a:t>04.11.2010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1E5D-8375-4D5E-B2E8-DE2A2172694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364F08A-B79C-445C-A47F-B9D4EECDD1A4}" type="datetimeFigureOut">
              <a:rPr lang="tr-TR" smtClean="0"/>
              <a:pPr/>
              <a:t>04.11.2010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D481E5D-8375-4D5E-B2E8-DE2A2172694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F08A-B79C-445C-A47F-B9D4EECDD1A4}" type="datetimeFigureOut">
              <a:rPr lang="tr-TR" smtClean="0"/>
              <a:pPr/>
              <a:t>04.11.2010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481E5D-8375-4D5E-B2E8-DE2A2172694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F08A-B79C-445C-A47F-B9D4EECDD1A4}" type="datetimeFigureOut">
              <a:rPr lang="tr-TR" smtClean="0"/>
              <a:pPr/>
              <a:t>04.11.2010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D481E5D-8375-4D5E-B2E8-DE2A2172694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364F08A-B79C-445C-A47F-B9D4EECDD1A4}" type="datetimeFigureOut">
              <a:rPr lang="tr-TR" smtClean="0"/>
              <a:pPr/>
              <a:t>04.11.2010</a:t>
            </a:fld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D481E5D-8375-4D5E-B2E8-DE2A2172694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364F08A-B79C-445C-A47F-B9D4EECDD1A4}" type="datetimeFigureOut">
              <a:rPr lang="tr-TR" smtClean="0"/>
              <a:pPr/>
              <a:t>04.11.2010</a:t>
            </a:fld>
            <a:endParaRPr lang="tr-T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D481E5D-8375-4D5E-B2E8-DE2A2172694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F08A-B79C-445C-A47F-B9D4EECDD1A4}" type="datetimeFigureOut">
              <a:rPr lang="tr-TR" smtClean="0"/>
              <a:pPr/>
              <a:t>04.11.2010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481E5D-8375-4D5E-B2E8-DE2A2172694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F08A-B79C-445C-A47F-B9D4EECDD1A4}" type="datetimeFigureOut">
              <a:rPr lang="tr-TR" smtClean="0"/>
              <a:pPr/>
              <a:t>04.11.2010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481E5D-8375-4D5E-B2E8-DE2A2172694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F08A-B79C-445C-A47F-B9D4EECDD1A4}" type="datetimeFigureOut">
              <a:rPr lang="tr-TR" smtClean="0"/>
              <a:pPr/>
              <a:t>04.11.2010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481E5D-8375-4D5E-B2E8-DE2A2172694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364F08A-B79C-445C-A47F-B9D4EECDD1A4}" type="datetimeFigureOut">
              <a:rPr lang="tr-TR" smtClean="0"/>
              <a:pPr/>
              <a:t>04.11.2010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D481E5D-8375-4D5E-B2E8-DE2A2172694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364F08A-B79C-445C-A47F-B9D4EECDD1A4}" type="datetimeFigureOut">
              <a:rPr lang="tr-TR" smtClean="0"/>
              <a:pPr/>
              <a:t>04.11.2010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D481E5D-8375-4D5E-B2E8-DE2A2172694A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Gaze Estimation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CMPE537 - 2010</a:t>
            </a:r>
            <a:endParaRPr lang="tr-TR" dirty="0"/>
          </a:p>
        </p:txBody>
      </p:sp>
      <p:pic>
        <p:nvPicPr>
          <p:cNvPr id="1028" name="Picture 4" descr="C:\Users\nimcabs\Downloads\1138666_7895423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933056"/>
            <a:ext cx="1944216" cy="1944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Torricelli et al. (cont’d)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Sobel</a:t>
            </a:r>
            <a:r>
              <a:rPr lang="en-US" dirty="0" smtClean="0"/>
              <a:t> + Hough transform</a:t>
            </a:r>
            <a:endParaRPr lang="tr-TR" dirty="0"/>
          </a:p>
        </p:txBody>
      </p:sp>
      <p:pic>
        <p:nvPicPr>
          <p:cNvPr id="3074" name="Picture 2" descr="I:\boun\cmpe537-2010-head-motion-analysis\sunum\Toricelli-2-sobel-houg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420888"/>
            <a:ext cx="6069013" cy="3171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Torricelli et al. (cont’d)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Corner detection using </a:t>
            </a:r>
            <a:r>
              <a:rPr lang="en-US" dirty="0" err="1" smtClean="0"/>
              <a:t>thresholding</a:t>
            </a:r>
            <a:endParaRPr lang="tr-TR" dirty="0"/>
          </a:p>
        </p:txBody>
      </p:sp>
      <p:pic>
        <p:nvPicPr>
          <p:cNvPr id="4098" name="Picture 2" descr="I:\boun\cmpe537-2010-head-motion-analysis\sunum\Toricelli-3-corner-dete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276872"/>
            <a:ext cx="5654502" cy="41576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Torricelli et al. (cont’d)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12 parameters</a:t>
            </a:r>
            <a:endParaRPr lang="tr-TR" dirty="0"/>
          </a:p>
        </p:txBody>
      </p:sp>
      <p:pic>
        <p:nvPicPr>
          <p:cNvPr id="5122" name="Picture 2" descr="I:\boun\cmpe537-2010-head-motion-analysis\sunum\Toricelli-4-12paramet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501008"/>
            <a:ext cx="6031984" cy="11970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Torricelli et al. (cont’d)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Parameters fed to neural network</a:t>
            </a:r>
          </a:p>
          <a:p>
            <a:pPr lvl="1"/>
            <a:r>
              <a:rPr lang="en-US" dirty="0" smtClean="0"/>
              <a:t>Multilayer perceptron</a:t>
            </a:r>
          </a:p>
          <a:p>
            <a:pPr lvl="1"/>
            <a:r>
              <a:rPr lang="en-US" dirty="0" smtClean="0"/>
              <a:t>General regression network</a:t>
            </a:r>
            <a:endParaRPr lang="tr-TR" dirty="0"/>
          </a:p>
        </p:txBody>
      </p:sp>
      <p:pic>
        <p:nvPicPr>
          <p:cNvPr id="6146" name="Picture 2" descr="I:\boun\cmpe537-2010-head-motion-analysis\sunum\Toricelli-4-N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501008"/>
            <a:ext cx="4781550" cy="2238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Torricelli et al. (cont’d)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</a:p>
          <a:p>
            <a:endParaRPr lang="tr-TR" dirty="0"/>
          </a:p>
        </p:txBody>
      </p:sp>
      <p:pic>
        <p:nvPicPr>
          <p:cNvPr id="7170" name="Picture 2" descr="I:\boun\cmpe537-2010-head-motion-analysis\sunum\Toricelli-6-datas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060848"/>
            <a:ext cx="4353364" cy="4597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Torricelli et al. (cont’d)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Dataset</a:t>
            </a:r>
          </a:p>
          <a:p>
            <a:r>
              <a:rPr lang="en-US" dirty="0" smtClean="0"/>
              <a:t>All frontal views, no tilt/turn</a:t>
            </a:r>
          </a:p>
        </p:txBody>
      </p:sp>
      <p:pic>
        <p:nvPicPr>
          <p:cNvPr id="8194" name="Picture 2" descr="I:\boun\cmpe537-2010-head-motion-analysis\sunum\Toricelli-7-datase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284984"/>
            <a:ext cx="8793163" cy="1819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Torricelli et al. (cont’d)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Zone recognition 94.7% </a:t>
            </a:r>
          </a:p>
          <a:p>
            <a:pPr lvl="1"/>
            <a:r>
              <a:rPr lang="en-US" dirty="0" smtClean="0"/>
              <a:t>Gaze error</a:t>
            </a:r>
          </a:p>
          <a:p>
            <a:pPr lvl="2"/>
            <a:r>
              <a:rPr lang="en-US" dirty="0" smtClean="0"/>
              <a:t>Horizontal 1.4°±1.7°</a:t>
            </a:r>
          </a:p>
          <a:p>
            <a:pPr lvl="2"/>
            <a:r>
              <a:rPr lang="en-US" dirty="0" smtClean="0"/>
              <a:t>Vertical 2.9°±2.2°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/>
              <a:t>Hirotake</a:t>
            </a:r>
            <a:r>
              <a:rPr lang="en-US" dirty="0" smtClean="0"/>
              <a:t> </a:t>
            </a:r>
            <a:r>
              <a:rPr lang="en-US" dirty="0" err="1" smtClean="0"/>
              <a:t>Yamazoe</a:t>
            </a:r>
            <a:r>
              <a:rPr lang="en-US" dirty="0" smtClean="0"/>
              <a:t> , Akira </a:t>
            </a:r>
            <a:r>
              <a:rPr lang="en-US" dirty="0" err="1" smtClean="0"/>
              <a:t>Utsumi</a:t>
            </a:r>
            <a:r>
              <a:rPr lang="en-US" dirty="0" smtClean="0"/>
              <a:t> , Tomoko </a:t>
            </a:r>
            <a:r>
              <a:rPr lang="en-US" dirty="0" err="1" smtClean="0"/>
              <a:t>Yonezawa</a:t>
            </a:r>
            <a:r>
              <a:rPr lang="en-US" dirty="0" smtClean="0"/>
              <a:t> , Shinji Abe, Remote gaze estimation with a single camera based on facial-feature tracking without special calibration actions, Proceedings of the 2008 symposium on Eye tracking research &amp; applications, March 26-28, 2008, Savannah, Georgia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II</a:t>
            </a:r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Yamazoe</a:t>
            </a:r>
            <a:r>
              <a:rPr lang="en-US" dirty="0" smtClean="0"/>
              <a:t> et al.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Gaze can be estimated using:</a:t>
            </a:r>
            <a:endParaRPr lang="tr-TR" dirty="0"/>
          </a:p>
        </p:txBody>
      </p:sp>
      <p:pic>
        <p:nvPicPr>
          <p:cNvPr id="1026" name="Picture 2" descr="I:\boun\cmpe537-2010-head-motion-analysis\sunum\Yamazoe-1-eyemod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708920"/>
            <a:ext cx="3960440" cy="2871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Yamazoe</a:t>
            </a:r>
            <a:r>
              <a:rPr lang="en-US" dirty="0" smtClean="0"/>
              <a:t> et al.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Gaze can be estimated using:</a:t>
            </a:r>
            <a:endParaRPr lang="tr-TR" dirty="0"/>
          </a:p>
        </p:txBody>
      </p:sp>
      <p:pic>
        <p:nvPicPr>
          <p:cNvPr id="1026" name="Picture 2" descr="I:\boun\cmpe537-2010-head-motion-analysis\sunum\Yamazoe-1-eyemod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708920"/>
            <a:ext cx="3960440" cy="2871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- computer interaction</a:t>
            </a:r>
            <a:endParaRPr lang="tr-TR" sz="1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Yamazoe</a:t>
            </a:r>
            <a:r>
              <a:rPr lang="en-US" dirty="0" smtClean="0"/>
              <a:t> et al. (cont’d)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Facial features are detected and tracked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Yamazoe</a:t>
            </a:r>
            <a:r>
              <a:rPr lang="en-US" dirty="0" smtClean="0"/>
              <a:t> et al. (cont’d)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Facial features are detected and tracked</a:t>
            </a:r>
          </a:p>
          <a:p>
            <a:r>
              <a:rPr lang="en-US" dirty="0" smtClean="0"/>
              <a:t>N images captured for calibration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Yamazoe</a:t>
            </a:r>
            <a:r>
              <a:rPr lang="en-US" dirty="0" smtClean="0"/>
              <a:t> et al. (cont’d)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Facial features are detected and tracked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 images captured for calibration</a:t>
            </a:r>
          </a:p>
          <a:p>
            <a:r>
              <a:rPr lang="en-US" dirty="0" smtClean="0"/>
              <a:t>3D reconstruction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Yamazoe</a:t>
            </a:r>
            <a:r>
              <a:rPr lang="en-US" dirty="0" smtClean="0"/>
              <a:t> et al. (cont’d)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Facial features are detected and tracked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 images captured for calibration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3D reconstruction</a:t>
            </a:r>
          </a:p>
          <a:p>
            <a:r>
              <a:rPr lang="en-US" dirty="0" smtClean="0"/>
              <a:t>Eye model estimation by nonlinear optimization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Yamazoe</a:t>
            </a:r>
            <a:r>
              <a:rPr lang="en-US" dirty="0" smtClean="0"/>
              <a:t> et al. (cont’d)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tr-TR" dirty="0"/>
          </a:p>
        </p:txBody>
      </p:sp>
      <p:pic>
        <p:nvPicPr>
          <p:cNvPr id="2050" name="Picture 2" descr="I:\boun\cmpe537-2010-head-motion-analysis\sunum\Yamazoe-2-modelestim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72816"/>
            <a:ext cx="6648185" cy="45368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Yamazoe</a:t>
            </a:r>
            <a:r>
              <a:rPr lang="en-US" dirty="0" smtClean="0"/>
              <a:t> et al. (cont’d)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an input image</a:t>
            </a:r>
          </a:p>
          <a:p>
            <a:pPr lvl="1"/>
            <a:r>
              <a:rPr lang="en-US" dirty="0" smtClean="0"/>
              <a:t>Facial features are extracted</a:t>
            </a:r>
          </a:p>
          <a:p>
            <a:pPr lvl="1"/>
            <a:r>
              <a:rPr lang="en-US" dirty="0" smtClean="0"/>
              <a:t>Locate iris centers</a:t>
            </a:r>
          </a:p>
          <a:p>
            <a:pPr lvl="1"/>
            <a:r>
              <a:rPr lang="en-US" dirty="0" smtClean="0"/>
              <a:t>Other eye parameters can be calculated using at least 4 facial features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Yamazoe</a:t>
            </a:r>
            <a:r>
              <a:rPr lang="en-US" dirty="0" smtClean="0"/>
              <a:t> et al. (cont’d)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</a:p>
        </p:txBody>
      </p:sp>
      <p:pic>
        <p:nvPicPr>
          <p:cNvPr id="3074" name="Picture 2" descr="I:\boun\cmpe537-2010-head-motion-analysis\sunum\Yamazoe-3-datasetsetu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276872"/>
            <a:ext cx="6027018" cy="39974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Yamazoe</a:t>
            </a:r>
            <a:r>
              <a:rPr lang="en-US" dirty="0" smtClean="0"/>
              <a:t> et al. (cont’d)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Horizontal err 5.3°</a:t>
            </a:r>
          </a:p>
          <a:p>
            <a:pPr lvl="1"/>
            <a:r>
              <a:rPr lang="en-US" dirty="0" smtClean="0"/>
              <a:t>Vertical err 7.7°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Yamazoe</a:t>
            </a:r>
            <a:r>
              <a:rPr lang="en-US" dirty="0" smtClean="0"/>
              <a:t> et al. (cont’d)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Horizontal err 5.3°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Vertical err 7.7°</a:t>
            </a:r>
          </a:p>
          <a:p>
            <a:r>
              <a:rPr lang="en-US" dirty="0" smtClean="0"/>
              <a:t>Error gets high for lower markers</a:t>
            </a:r>
          </a:p>
          <a:p>
            <a:pPr lvl="1"/>
            <a:r>
              <a:rPr lang="en-US" dirty="0" smtClean="0"/>
              <a:t>Eyelids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err="1" smtClean="0"/>
              <a:t>Haiyuan</a:t>
            </a:r>
            <a:r>
              <a:rPr lang="en-US" dirty="0" smtClean="0"/>
              <a:t> Wu , Yosuke Kitagawa , Toshikazu Wada , </a:t>
            </a:r>
            <a:r>
              <a:rPr lang="en-US" dirty="0" err="1" smtClean="0"/>
              <a:t>Takekazu</a:t>
            </a:r>
            <a:r>
              <a:rPr lang="en-US" dirty="0" smtClean="0"/>
              <a:t> Kato , </a:t>
            </a:r>
            <a:r>
              <a:rPr lang="en-US" dirty="0" err="1" smtClean="0"/>
              <a:t>Qian</a:t>
            </a:r>
            <a:r>
              <a:rPr lang="en-US" dirty="0" smtClean="0"/>
              <a:t> Chen, Tracking Iris contour with a 3D eye-model for gaze estimation, Proceedings of the 8th Asian conference on Computer vision, November 18-22, 2007, Tokyo, Japan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III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- computer interaction</a:t>
            </a:r>
          </a:p>
          <a:p>
            <a:pPr lvl="1"/>
            <a:r>
              <a:rPr lang="en-US" dirty="0" smtClean="0"/>
              <a:t>Assistance to disabled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 et al.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3D Eye model with eyelid</a:t>
            </a:r>
            <a:endParaRPr lang="tr-TR" dirty="0"/>
          </a:p>
        </p:txBody>
      </p:sp>
      <p:pic>
        <p:nvPicPr>
          <p:cNvPr id="5122" name="Picture 2" descr="I:\boun\cmpe537-2010-head-motion-analysis\sunum\wu-1-eyemode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454" y="2636912"/>
            <a:ext cx="8357446" cy="2539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 et al. (cont’d)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Iris contours tracked using with particle filter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 et al. (cont’d)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Iris contours tracked using with particle filter</a:t>
            </a:r>
          </a:p>
          <a:p>
            <a:r>
              <a:rPr lang="en-US" dirty="0" smtClean="0"/>
              <a:t>Likelihood function</a:t>
            </a:r>
          </a:p>
          <a:p>
            <a:pPr lvl="1"/>
            <a:r>
              <a:rPr lang="en-US" dirty="0" smtClean="0"/>
              <a:t>Iris is less brighter than its surrounding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 et al. (cont’d)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Eyelid contours tracked using with particle filter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 et al. (cont’d)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Eyelid contours tracked using with particle filter</a:t>
            </a:r>
          </a:p>
          <a:p>
            <a:r>
              <a:rPr lang="en-US" dirty="0" smtClean="0"/>
              <a:t>Likelihood function</a:t>
            </a:r>
          </a:p>
          <a:p>
            <a:pPr lvl="1"/>
            <a:r>
              <a:rPr lang="en-US" dirty="0" smtClean="0"/>
              <a:t>No particular property</a:t>
            </a:r>
          </a:p>
          <a:p>
            <a:pPr lvl="1"/>
            <a:r>
              <a:rPr lang="en-US" dirty="0" smtClean="0"/>
              <a:t>Image gradient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 et al.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Eye corners are marked manually</a:t>
            </a:r>
          </a:p>
          <a:p>
            <a:r>
              <a:rPr lang="en-US" dirty="0" smtClean="0"/>
              <a:t>Eyeball parameters are assumed to be equal for everyone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 et al. (cont’d)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Eye corners are marked manually</a:t>
            </a:r>
          </a:p>
          <a:p>
            <a:r>
              <a:rPr lang="en-US" dirty="0" smtClean="0"/>
              <a:t>Eyeball parameters are assumed to be equal </a:t>
            </a:r>
            <a:r>
              <a:rPr lang="en-US" smtClean="0"/>
              <a:t>for everyone</a:t>
            </a:r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 et al. (cont’d)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</a:p>
        </p:txBody>
      </p:sp>
      <p:pic>
        <p:nvPicPr>
          <p:cNvPr id="6146" name="Picture 2" descr="I:\boun\cmpe537-2010-head-motion-analysis\sunum\Wu-2-setu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708920"/>
            <a:ext cx="3248025" cy="2933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 et al. (cont’d)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Horizontal Err 2.5°</a:t>
            </a:r>
          </a:p>
          <a:p>
            <a:pPr lvl="1"/>
            <a:r>
              <a:rPr lang="en-US" dirty="0" smtClean="0"/>
              <a:t>Vertical Err 3.5°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- computer interaction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Assistance to disabled</a:t>
            </a:r>
          </a:p>
          <a:p>
            <a:r>
              <a:rPr lang="en-US" dirty="0" smtClean="0"/>
              <a:t>Behavior characterization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Combine Method II and III</a:t>
            </a:r>
          </a:p>
          <a:p>
            <a:r>
              <a:rPr lang="en-US" dirty="0" smtClean="0"/>
              <a:t>Use the same approach in Method II, take eyelids </a:t>
            </a:r>
            <a:r>
              <a:rPr lang="en-US" smtClean="0"/>
              <a:t>into account</a:t>
            </a:r>
            <a:endParaRPr lang="en-US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</a:p>
          <a:p>
            <a:pPr lvl="1"/>
            <a:r>
              <a:rPr lang="tr-TR" dirty="0" smtClean="0"/>
              <a:t>uulmHPGDatabase</a:t>
            </a:r>
            <a:endParaRPr lang="tr-TR" dirty="0"/>
          </a:p>
        </p:txBody>
      </p:sp>
      <p:pic>
        <p:nvPicPr>
          <p:cNvPr id="4098" name="Picture 2" descr="I:\boun\cmpe537-2010-head-motion-analysis\sunum\dataset-uulmHPGDatab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636912"/>
            <a:ext cx="5184576" cy="3742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MANY THANKS</a:t>
            </a:r>
            <a:endParaRPr lang="tr-T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Gaze Estimation CMPE537 - 2010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- computer interaction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Assistance to disabled</a:t>
            </a:r>
          </a:p>
          <a:p>
            <a:r>
              <a:rPr lang="en-US" dirty="0" smtClean="0"/>
              <a:t>Behavior characterization</a:t>
            </a:r>
          </a:p>
          <a:p>
            <a:pPr lvl="1"/>
            <a:r>
              <a:rPr lang="en-US" dirty="0" smtClean="0"/>
              <a:t>Interface usability</a:t>
            </a:r>
          </a:p>
          <a:p>
            <a:pPr lvl="1"/>
            <a:r>
              <a:rPr lang="en-US" dirty="0" smtClean="0"/>
              <a:t>Marketing research</a:t>
            </a:r>
          </a:p>
          <a:p>
            <a:pPr lvl="1"/>
            <a:r>
              <a:rPr lang="en-US" dirty="0" smtClean="0"/>
              <a:t>Drivers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- computer interaction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Assistance to disabled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Behavior characterization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 usability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Marketing research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Drivers</a:t>
            </a:r>
          </a:p>
          <a:p>
            <a:r>
              <a:rPr lang="en-US" dirty="0" smtClean="0"/>
              <a:t>Many more</a:t>
            </a:r>
          </a:p>
          <a:p>
            <a:pPr lvl="1" algn="just"/>
            <a:r>
              <a:rPr lang="en-US" sz="1000" dirty="0" smtClean="0"/>
              <a:t>Cognitive Studies ● Medical Research ● Human Factors ● Computer Usability ● Translation Process Research ● Vehicle Simulators ● In-vehicle Research ● Training Simulators ● Virtual Reality ● Adult Research ● Infant Research ● Adolescent Research ● Geriatric Research ● Primate Research ● Sports Training ● </a:t>
            </a:r>
            <a:r>
              <a:rPr lang="en-US" sz="1000" dirty="0" err="1" smtClean="0"/>
              <a:t>fMRI</a:t>
            </a:r>
            <a:r>
              <a:rPr lang="en-US" sz="1000" dirty="0" smtClean="0"/>
              <a:t> / MEG / EEG ● Communication systems for disabled ● Improved image and video communications ● Computer Science: Activity Recognition</a:t>
            </a:r>
            <a:endParaRPr lang="tr-TR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Diego Torricelli , Silvia </a:t>
            </a:r>
            <a:r>
              <a:rPr lang="en-US" dirty="0" err="1" smtClean="0"/>
              <a:t>Conforto</a:t>
            </a:r>
            <a:r>
              <a:rPr lang="en-US" dirty="0" smtClean="0"/>
              <a:t> , Maurizio </a:t>
            </a:r>
            <a:r>
              <a:rPr lang="en-US" dirty="0" err="1" smtClean="0"/>
              <a:t>Schmid</a:t>
            </a:r>
            <a:r>
              <a:rPr lang="en-US" dirty="0" smtClean="0"/>
              <a:t> , </a:t>
            </a:r>
            <a:r>
              <a:rPr lang="en-US" dirty="0" err="1" smtClean="0"/>
              <a:t>Tommaso</a:t>
            </a:r>
            <a:r>
              <a:rPr lang="en-US" dirty="0" smtClean="0"/>
              <a:t> </a:t>
            </a:r>
            <a:r>
              <a:rPr lang="en-US" dirty="0" err="1" smtClean="0"/>
              <a:t>D'Alessio</a:t>
            </a:r>
            <a:r>
              <a:rPr lang="en-US" dirty="0" smtClean="0"/>
              <a:t>, A neural-based remote eye gaze tracker under natural head motion, Computer Methods and Programs in Biomedicine, v.92 n.1, p.66-78, October, 2008</a:t>
            </a:r>
            <a:endParaRPr lang="tr-T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</a:t>
            </a: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Torricelli et al.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Blink Detection</a:t>
            </a:r>
            <a:endParaRPr lang="tr-TR" dirty="0"/>
          </a:p>
        </p:txBody>
      </p:sp>
      <p:pic>
        <p:nvPicPr>
          <p:cNvPr id="2050" name="Picture 2" descr="I:\boun\cmpe537-2010-head-motion-analysis\sunum\Toricelli-1-blin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068960"/>
            <a:ext cx="7288213" cy="1504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162</TotalTime>
  <Words>737</Words>
  <Application>Microsoft Office PowerPoint</Application>
  <PresentationFormat>On-screen Show (4:3)</PresentationFormat>
  <Paragraphs>144</Paragraphs>
  <Slides>42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Median</vt:lpstr>
      <vt:lpstr>Gaze Estimation</vt:lpstr>
      <vt:lpstr>Motivation</vt:lpstr>
      <vt:lpstr>Motivation</vt:lpstr>
      <vt:lpstr>Motivation</vt:lpstr>
      <vt:lpstr>Motivation</vt:lpstr>
      <vt:lpstr>Motivation</vt:lpstr>
      <vt:lpstr>Methods</vt:lpstr>
      <vt:lpstr>Method I</vt:lpstr>
      <vt:lpstr>Torricelli et al.</vt:lpstr>
      <vt:lpstr>Torricelli et al. (cont’d)</vt:lpstr>
      <vt:lpstr>Torricelli et al. (cont’d)</vt:lpstr>
      <vt:lpstr>Torricelli et al. (cont’d)</vt:lpstr>
      <vt:lpstr>Torricelli et al. (cont’d)</vt:lpstr>
      <vt:lpstr>Torricelli et al. (cont’d)</vt:lpstr>
      <vt:lpstr>Torricelli et al. (cont’d)</vt:lpstr>
      <vt:lpstr>Torricelli et al. (cont’d)</vt:lpstr>
      <vt:lpstr>Method II</vt:lpstr>
      <vt:lpstr>Yamazoe et al.</vt:lpstr>
      <vt:lpstr>Yamazoe et al.</vt:lpstr>
      <vt:lpstr>Yamazoe et al. (cont’d)</vt:lpstr>
      <vt:lpstr>Yamazoe et al. (cont’d)</vt:lpstr>
      <vt:lpstr>Yamazoe et al. (cont’d)</vt:lpstr>
      <vt:lpstr>Yamazoe et al. (cont’d)</vt:lpstr>
      <vt:lpstr>Yamazoe et al. (cont’d)</vt:lpstr>
      <vt:lpstr>Yamazoe et al. (cont’d)</vt:lpstr>
      <vt:lpstr>Yamazoe et al. (cont’d)</vt:lpstr>
      <vt:lpstr>Yamazoe et al. (cont’d)</vt:lpstr>
      <vt:lpstr>Yamazoe et al. (cont’d)</vt:lpstr>
      <vt:lpstr>Method III</vt:lpstr>
      <vt:lpstr>Wu et al.</vt:lpstr>
      <vt:lpstr>Wu et al. (cont’d)</vt:lpstr>
      <vt:lpstr>Wu et al. (cont’d)</vt:lpstr>
      <vt:lpstr>Wu et al. (cont’d)</vt:lpstr>
      <vt:lpstr>Wu et al. (cont’d)</vt:lpstr>
      <vt:lpstr>Wu et al.</vt:lpstr>
      <vt:lpstr>Wu et al. (cont’d)</vt:lpstr>
      <vt:lpstr>Wu et al. (cont’d)</vt:lpstr>
      <vt:lpstr>Wu et al. (cont’d)</vt:lpstr>
      <vt:lpstr>Proposed Method</vt:lpstr>
      <vt:lpstr>Proposed Method</vt:lpstr>
      <vt:lpstr>Proposed Method</vt:lpstr>
      <vt:lpstr>MANY 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nimcabs</dc:creator>
  <cp:lastModifiedBy>nimcabs</cp:lastModifiedBy>
  <cp:revision>37</cp:revision>
  <dcterms:created xsi:type="dcterms:W3CDTF">2010-11-03T20:06:32Z</dcterms:created>
  <dcterms:modified xsi:type="dcterms:W3CDTF">2010-11-03T23:04:09Z</dcterms:modified>
</cp:coreProperties>
</file>