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2" r:id="rId5"/>
    <p:sldId id="273" r:id="rId6"/>
    <p:sldId id="259" r:id="rId7"/>
    <p:sldId id="260" r:id="rId8"/>
    <p:sldId id="261" r:id="rId9"/>
    <p:sldId id="262" r:id="rId10"/>
    <p:sldId id="264" r:id="rId11"/>
    <p:sldId id="274" r:id="rId12"/>
    <p:sldId id="275" r:id="rId13"/>
    <p:sldId id="276" r:id="rId14"/>
    <p:sldId id="277" r:id="rId15"/>
    <p:sldId id="266" r:id="rId16"/>
    <p:sldId id="269" r:id="rId17"/>
    <p:sldId id="270"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00097" y="403606"/>
            <a:ext cx="4543805"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6" name="Holder 6"/>
          <p:cNvSpPr>
            <a:spLocks noGrp="1"/>
          </p:cNvSpPr>
          <p:nvPr>
            <p:ph type="sldNum" sz="quarter" idx="7"/>
          </p:nvPr>
        </p:nvSpPr>
        <p:spPr/>
        <p:txBody>
          <a:bodyPr lIns="0" tIns="0" rIns="0" bIns="0"/>
          <a:lstStyle>
            <a:lvl1pPr>
              <a:defRPr sz="1200" b="1" i="1">
                <a:solidFill>
                  <a:schemeClr val="bg1"/>
                </a:solidFill>
                <a:latin typeface="Cambria"/>
                <a:cs typeface="Cambria"/>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375F92"/>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6" name="Holder 6"/>
          <p:cNvSpPr>
            <a:spLocks noGrp="1"/>
          </p:cNvSpPr>
          <p:nvPr>
            <p:ph type="sldNum" sz="quarter" idx="7"/>
          </p:nvPr>
        </p:nvSpPr>
        <p:spPr/>
        <p:txBody>
          <a:bodyPr lIns="0" tIns="0" rIns="0" bIns="0"/>
          <a:lstStyle>
            <a:lvl1pPr>
              <a:defRPr sz="1200" b="1" i="1">
                <a:solidFill>
                  <a:schemeClr val="bg1"/>
                </a:solidFill>
                <a:latin typeface="Cambria"/>
                <a:cs typeface="Cambria"/>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375F92"/>
                </a:solidFill>
                <a:latin typeface="Cambria"/>
                <a:cs typeface="Cambr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7" name="Holder 7"/>
          <p:cNvSpPr>
            <a:spLocks noGrp="1"/>
          </p:cNvSpPr>
          <p:nvPr>
            <p:ph type="sldNum" sz="quarter" idx="7"/>
          </p:nvPr>
        </p:nvSpPr>
        <p:spPr/>
        <p:txBody>
          <a:bodyPr lIns="0" tIns="0" rIns="0" bIns="0"/>
          <a:lstStyle>
            <a:lvl1pPr>
              <a:defRPr sz="1200" b="1" i="1">
                <a:solidFill>
                  <a:schemeClr val="bg1"/>
                </a:solidFill>
                <a:latin typeface="Cambria"/>
                <a:cs typeface="Cambria"/>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375F92"/>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5" name="Holder 5"/>
          <p:cNvSpPr>
            <a:spLocks noGrp="1"/>
          </p:cNvSpPr>
          <p:nvPr>
            <p:ph type="sldNum" sz="quarter" idx="7"/>
          </p:nvPr>
        </p:nvSpPr>
        <p:spPr/>
        <p:txBody>
          <a:bodyPr lIns="0" tIns="0" rIns="0" bIns="0"/>
          <a:lstStyle>
            <a:lvl1pPr>
              <a:defRPr sz="1200" b="1" i="1">
                <a:solidFill>
                  <a:schemeClr val="bg1"/>
                </a:solidFill>
                <a:latin typeface="Cambria"/>
                <a:cs typeface="Cambria"/>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4" name="Holder 4"/>
          <p:cNvSpPr>
            <a:spLocks noGrp="1"/>
          </p:cNvSpPr>
          <p:nvPr>
            <p:ph type="sldNum" sz="quarter" idx="7"/>
          </p:nvPr>
        </p:nvSpPr>
        <p:spPr/>
        <p:txBody>
          <a:bodyPr lIns="0" tIns="0" rIns="0" bIns="0"/>
          <a:lstStyle>
            <a:lvl1pPr>
              <a:defRPr sz="1200" b="1" i="1">
                <a:solidFill>
                  <a:schemeClr val="bg1"/>
                </a:solidFill>
                <a:latin typeface="Cambria"/>
                <a:cs typeface="Cambria"/>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7"/>
          </a:xfrm>
          <a:prstGeom prst="rect">
            <a:avLst/>
          </a:prstGeom>
        </p:spPr>
      </p:pic>
      <p:sp>
        <p:nvSpPr>
          <p:cNvPr id="2" name="Holder 2"/>
          <p:cNvSpPr>
            <a:spLocks noGrp="1"/>
          </p:cNvSpPr>
          <p:nvPr>
            <p:ph type="title"/>
          </p:nvPr>
        </p:nvSpPr>
        <p:spPr>
          <a:xfrm>
            <a:off x="2741675" y="2447366"/>
            <a:ext cx="3660648" cy="848995"/>
          </a:xfrm>
          <a:prstGeom prst="rect">
            <a:avLst/>
          </a:prstGeom>
        </p:spPr>
        <p:txBody>
          <a:bodyPr wrap="square" lIns="0" tIns="0" rIns="0" bIns="0">
            <a:spAutoFit/>
          </a:bodyPr>
          <a:lstStyle>
            <a:lvl1pPr>
              <a:defRPr sz="5400" b="1" i="0">
                <a:solidFill>
                  <a:srgbClr val="375F92"/>
                </a:solidFill>
                <a:latin typeface="Cambria"/>
                <a:cs typeface="Cambria"/>
              </a:defRPr>
            </a:lvl1pPr>
          </a:lstStyle>
          <a:p>
            <a:endParaRPr/>
          </a:p>
        </p:txBody>
      </p:sp>
      <p:sp>
        <p:nvSpPr>
          <p:cNvPr id="3" name="Holder 3"/>
          <p:cNvSpPr>
            <a:spLocks noGrp="1"/>
          </p:cNvSpPr>
          <p:nvPr>
            <p:ph type="body" idx="1"/>
          </p:nvPr>
        </p:nvSpPr>
        <p:spPr>
          <a:xfrm>
            <a:off x="231774" y="1092454"/>
            <a:ext cx="8680450" cy="1500505"/>
          </a:xfrm>
          <a:prstGeom prst="rect">
            <a:avLst/>
          </a:prstGeom>
        </p:spPr>
        <p:txBody>
          <a:bodyPr wrap="square" lIns="0" tIns="0" rIns="0" bIns="0">
            <a:spAutoFit/>
          </a:bodyPr>
          <a:lstStyle>
            <a:lvl1pPr>
              <a:defRPr sz="22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6/6/2021</a:t>
            </a:fld>
            <a:endParaRPr lang="en-US"/>
          </a:p>
        </p:txBody>
      </p:sp>
      <p:sp>
        <p:nvSpPr>
          <p:cNvPr id="6" name="Holder 6"/>
          <p:cNvSpPr>
            <a:spLocks noGrp="1"/>
          </p:cNvSpPr>
          <p:nvPr>
            <p:ph type="sldNum" sz="quarter" idx="7"/>
          </p:nvPr>
        </p:nvSpPr>
        <p:spPr>
          <a:xfrm>
            <a:off x="8840723" y="6623375"/>
            <a:ext cx="262890" cy="204470"/>
          </a:xfrm>
          <a:prstGeom prst="rect">
            <a:avLst/>
          </a:prstGeom>
        </p:spPr>
        <p:txBody>
          <a:bodyPr wrap="square" lIns="0" tIns="0" rIns="0" bIns="0">
            <a:spAutoFit/>
          </a:bodyPr>
          <a:lstStyle>
            <a:lvl1pPr>
              <a:defRPr sz="1200" b="1" i="1">
                <a:solidFill>
                  <a:schemeClr val="bg1"/>
                </a:solidFill>
                <a:latin typeface="Cambria"/>
                <a:cs typeface="Cambria"/>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oursquare.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48400" y="69342"/>
            <a:ext cx="2766059"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3" name="object 3"/>
          <p:cNvSpPr txBox="1"/>
          <p:nvPr/>
        </p:nvSpPr>
        <p:spPr>
          <a:xfrm>
            <a:off x="432917" y="5301488"/>
            <a:ext cx="8279130" cy="443070"/>
          </a:xfrm>
          <a:prstGeom prst="rect">
            <a:avLst/>
          </a:prstGeom>
        </p:spPr>
        <p:txBody>
          <a:bodyPr vert="horz" wrap="square" lIns="0" tIns="12065" rIns="0" bIns="0" rtlCol="0">
            <a:spAutoFit/>
          </a:bodyPr>
          <a:lstStyle/>
          <a:p>
            <a:pPr marL="3046095" marR="5080" indent="-3034030">
              <a:lnSpc>
                <a:spcPct val="100000"/>
              </a:lnSpc>
              <a:spcBef>
                <a:spcPts val="95"/>
              </a:spcBef>
            </a:pPr>
            <a:r>
              <a:rPr sz="2800" b="1" spc="-10" dirty="0">
                <a:solidFill>
                  <a:srgbClr val="000099"/>
                </a:solidFill>
                <a:latin typeface="Cambria"/>
                <a:cs typeface="Cambria"/>
              </a:rPr>
              <a:t>Applied</a:t>
            </a:r>
            <a:r>
              <a:rPr sz="2800" b="1" dirty="0">
                <a:solidFill>
                  <a:srgbClr val="000099"/>
                </a:solidFill>
                <a:latin typeface="Cambria"/>
                <a:cs typeface="Cambria"/>
              </a:rPr>
              <a:t> </a:t>
            </a:r>
            <a:r>
              <a:rPr sz="2800" b="1" spc="-5" dirty="0">
                <a:solidFill>
                  <a:srgbClr val="000099"/>
                </a:solidFill>
                <a:latin typeface="Cambria"/>
                <a:cs typeface="Cambria"/>
              </a:rPr>
              <a:t>Data</a:t>
            </a:r>
            <a:r>
              <a:rPr sz="2800" b="1" spc="25" dirty="0">
                <a:solidFill>
                  <a:srgbClr val="000099"/>
                </a:solidFill>
                <a:latin typeface="Cambria"/>
                <a:cs typeface="Cambria"/>
              </a:rPr>
              <a:t> </a:t>
            </a:r>
            <a:r>
              <a:rPr sz="2800" b="1" spc="-5" dirty="0">
                <a:solidFill>
                  <a:srgbClr val="000099"/>
                </a:solidFill>
                <a:latin typeface="Cambria"/>
                <a:cs typeface="Cambria"/>
              </a:rPr>
              <a:t>Science</a:t>
            </a:r>
            <a:r>
              <a:rPr sz="2800" b="1" spc="-10" dirty="0">
                <a:solidFill>
                  <a:srgbClr val="000099"/>
                </a:solidFill>
                <a:latin typeface="Cambria"/>
                <a:cs typeface="Cambria"/>
              </a:rPr>
              <a:t> Capstone</a:t>
            </a:r>
            <a:r>
              <a:rPr sz="2800" b="1" spc="10" dirty="0">
                <a:solidFill>
                  <a:srgbClr val="000099"/>
                </a:solidFill>
                <a:latin typeface="Cambria"/>
                <a:cs typeface="Cambria"/>
              </a:rPr>
              <a:t> </a:t>
            </a:r>
            <a:r>
              <a:rPr sz="2800" b="1" spc="-35" dirty="0">
                <a:solidFill>
                  <a:srgbClr val="000099"/>
                </a:solidFill>
                <a:latin typeface="Cambria"/>
                <a:cs typeface="Cambria"/>
              </a:rPr>
              <a:t>by</a:t>
            </a:r>
            <a:r>
              <a:rPr sz="2800" b="1" spc="-5" dirty="0">
                <a:solidFill>
                  <a:srgbClr val="000099"/>
                </a:solidFill>
                <a:latin typeface="Cambria"/>
                <a:cs typeface="Cambria"/>
              </a:rPr>
              <a:t> IBM</a:t>
            </a:r>
            <a:r>
              <a:rPr sz="2800" b="1" spc="5" dirty="0">
                <a:solidFill>
                  <a:srgbClr val="000099"/>
                </a:solidFill>
                <a:latin typeface="Cambria"/>
                <a:cs typeface="Cambria"/>
              </a:rPr>
              <a:t> </a:t>
            </a:r>
            <a:r>
              <a:rPr sz="2800" b="1" dirty="0">
                <a:solidFill>
                  <a:srgbClr val="000099"/>
                </a:solidFill>
                <a:latin typeface="Cambria"/>
                <a:cs typeface="Cambria"/>
              </a:rPr>
              <a:t>on</a:t>
            </a:r>
            <a:r>
              <a:rPr sz="2800" b="1" spc="5" dirty="0">
                <a:solidFill>
                  <a:srgbClr val="000099"/>
                </a:solidFill>
                <a:latin typeface="Cambria"/>
                <a:cs typeface="Cambria"/>
              </a:rPr>
              <a:t> </a:t>
            </a:r>
            <a:r>
              <a:rPr sz="2800" b="1" spc="-15" dirty="0">
                <a:solidFill>
                  <a:srgbClr val="000099"/>
                </a:solidFill>
                <a:latin typeface="Cambria"/>
                <a:cs typeface="Cambria"/>
              </a:rPr>
              <a:t>Coursera</a:t>
            </a:r>
            <a:endParaRPr sz="2800" dirty="0">
              <a:latin typeface="Cambria"/>
              <a:cs typeface="Cambria"/>
            </a:endParaRPr>
          </a:p>
        </p:txBody>
      </p:sp>
      <p:sp>
        <p:nvSpPr>
          <p:cNvPr id="4" name="object 4"/>
          <p:cNvSpPr txBox="1">
            <a:spLocks noGrp="1"/>
          </p:cNvSpPr>
          <p:nvPr>
            <p:ph type="title"/>
          </p:nvPr>
        </p:nvSpPr>
        <p:spPr>
          <a:xfrm>
            <a:off x="614527" y="553032"/>
            <a:ext cx="8097520" cy="112082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00"/>
                </a:solidFill>
              </a:rPr>
              <a:t>The</a:t>
            </a:r>
            <a:r>
              <a:rPr sz="3600" spc="-20" dirty="0">
                <a:solidFill>
                  <a:srgbClr val="FF0000"/>
                </a:solidFill>
              </a:rPr>
              <a:t> </a:t>
            </a:r>
            <a:r>
              <a:rPr sz="3600" spc="-5" dirty="0">
                <a:solidFill>
                  <a:srgbClr val="FF0000"/>
                </a:solidFill>
              </a:rPr>
              <a:t>Battle</a:t>
            </a:r>
            <a:r>
              <a:rPr sz="3600" spc="-20" dirty="0">
                <a:solidFill>
                  <a:srgbClr val="FF0000"/>
                </a:solidFill>
              </a:rPr>
              <a:t> </a:t>
            </a:r>
            <a:r>
              <a:rPr sz="3600" spc="-5" dirty="0">
                <a:solidFill>
                  <a:srgbClr val="FF0000"/>
                </a:solidFill>
              </a:rPr>
              <a:t>of</a:t>
            </a:r>
            <a:r>
              <a:rPr sz="3600" spc="-35" dirty="0">
                <a:solidFill>
                  <a:srgbClr val="FF0000"/>
                </a:solidFill>
              </a:rPr>
              <a:t> </a:t>
            </a:r>
            <a:r>
              <a:rPr sz="3600" spc="-5" dirty="0">
                <a:solidFill>
                  <a:srgbClr val="FF0000"/>
                </a:solidFill>
              </a:rPr>
              <a:t>Neighborhoods</a:t>
            </a:r>
            <a:r>
              <a:rPr sz="3600" spc="5" dirty="0">
                <a:solidFill>
                  <a:srgbClr val="FF0000"/>
                </a:solidFill>
              </a:rPr>
              <a:t> </a:t>
            </a:r>
            <a:r>
              <a:rPr sz="3600" dirty="0">
                <a:solidFill>
                  <a:srgbClr val="FF0000"/>
                </a:solidFill>
              </a:rPr>
              <a:t>-</a:t>
            </a:r>
            <a:r>
              <a:rPr sz="3600" spc="-30" dirty="0">
                <a:solidFill>
                  <a:srgbClr val="FF0000"/>
                </a:solidFill>
              </a:rPr>
              <a:t> </a:t>
            </a:r>
            <a:r>
              <a:rPr lang="en-US" sz="3600" spc="-5" dirty="0">
                <a:solidFill>
                  <a:srgbClr val="FF0000"/>
                </a:solidFill>
              </a:rPr>
              <a:t>Vancouver</a:t>
            </a:r>
            <a:endParaRPr sz="3600" dirty="0"/>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a:t>
            </a:fld>
            <a:endParaRPr dirty="0"/>
          </a:p>
        </p:txBody>
      </p:sp>
      <p:pic>
        <p:nvPicPr>
          <p:cNvPr id="7" name="Picture 6">
            <a:extLst>
              <a:ext uri="{FF2B5EF4-FFF2-40B4-BE49-F238E27FC236}">
                <a16:creationId xmlns:a16="http://schemas.microsoft.com/office/drawing/2014/main" id="{82A0193F-7653-4603-8389-18ECB4D64038}"/>
              </a:ext>
            </a:extLst>
          </p:cNvPr>
          <p:cNvPicPr/>
          <p:nvPr/>
        </p:nvPicPr>
        <p:blipFill>
          <a:blip r:embed="rId2"/>
          <a:stretch>
            <a:fillRect/>
          </a:stretch>
        </p:blipFill>
        <p:spPr>
          <a:xfrm>
            <a:off x="1878012" y="1960052"/>
            <a:ext cx="5387975" cy="32083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3" name="object 3"/>
          <p:cNvSpPr txBox="1">
            <a:spLocks noGrp="1"/>
          </p:cNvSpPr>
          <p:nvPr>
            <p:ph type="title"/>
          </p:nvPr>
        </p:nvSpPr>
        <p:spPr>
          <a:xfrm>
            <a:off x="2300097" y="403606"/>
            <a:ext cx="4465955" cy="513715"/>
          </a:xfrm>
          <a:prstGeom prst="rect">
            <a:avLst/>
          </a:prstGeom>
        </p:spPr>
        <p:txBody>
          <a:bodyPr vert="horz" wrap="square" lIns="0" tIns="13335" rIns="0" bIns="0" rtlCol="0">
            <a:spAutoFit/>
          </a:bodyPr>
          <a:lstStyle/>
          <a:p>
            <a:pPr marL="12700">
              <a:lnSpc>
                <a:spcPct val="100000"/>
              </a:lnSpc>
              <a:spcBef>
                <a:spcPts val="105"/>
              </a:spcBef>
            </a:pPr>
            <a:r>
              <a:rPr sz="3200" spc="-45" dirty="0">
                <a:latin typeface="Calibri"/>
                <a:cs typeface="Calibri"/>
              </a:rPr>
              <a:t>RESULTS</a:t>
            </a:r>
            <a:r>
              <a:rPr sz="3200" spc="-20" dirty="0">
                <a:latin typeface="Calibri"/>
                <a:cs typeface="Calibri"/>
              </a:rPr>
              <a:t> </a:t>
            </a:r>
            <a:r>
              <a:rPr sz="3200" dirty="0">
                <a:latin typeface="Calibri"/>
                <a:cs typeface="Calibri"/>
              </a:rPr>
              <a:t>AND</a:t>
            </a:r>
            <a:r>
              <a:rPr sz="3200" spc="-20" dirty="0">
                <a:latin typeface="Calibri"/>
                <a:cs typeface="Calibri"/>
              </a:rPr>
              <a:t> </a:t>
            </a:r>
            <a:r>
              <a:rPr sz="3200" spc="-5" dirty="0">
                <a:latin typeface="Calibri"/>
                <a:cs typeface="Calibri"/>
              </a:rPr>
              <a:t>DISCUSSION</a:t>
            </a:r>
            <a:endParaRPr sz="3200">
              <a:latin typeface="Calibri"/>
              <a:cs typeface="Calibri"/>
            </a:endParaRPr>
          </a:p>
        </p:txBody>
      </p:sp>
      <p:sp>
        <p:nvSpPr>
          <p:cNvPr id="4" name="object 4"/>
          <p:cNvSpPr txBox="1">
            <a:spLocks noGrp="1"/>
          </p:cNvSpPr>
          <p:nvPr>
            <p:ph type="body" idx="1"/>
          </p:nvPr>
        </p:nvSpPr>
        <p:spPr>
          <a:xfrm>
            <a:off x="231774" y="1092454"/>
            <a:ext cx="8680450" cy="350737"/>
          </a:xfrm>
          <a:prstGeom prst="rect">
            <a:avLst/>
          </a:prstGeom>
        </p:spPr>
        <p:txBody>
          <a:bodyPr vert="horz" wrap="square" lIns="0" tIns="12065" rIns="0" bIns="0" rtlCol="0">
            <a:spAutoFit/>
          </a:bodyPr>
          <a:lstStyle/>
          <a:p>
            <a:pPr marL="88265">
              <a:lnSpc>
                <a:spcPct val="100000"/>
              </a:lnSpc>
            </a:pPr>
            <a:r>
              <a:rPr u="sng" spc="-5" dirty="0">
                <a:uFill>
                  <a:solidFill>
                    <a:srgbClr val="000000"/>
                  </a:solidFill>
                </a:uFill>
              </a:rPr>
              <a:t>Clusters</a:t>
            </a:r>
            <a:r>
              <a:rPr u="sng" spc="5" dirty="0">
                <a:uFill>
                  <a:solidFill>
                    <a:srgbClr val="000000"/>
                  </a:solidFill>
                </a:uFill>
              </a:rPr>
              <a:t> </a:t>
            </a:r>
            <a:r>
              <a:rPr u="sng" spc="-5" dirty="0">
                <a:uFill>
                  <a:solidFill>
                    <a:srgbClr val="000000"/>
                  </a:solidFill>
                </a:uFill>
              </a:rPr>
              <a:t>1</a:t>
            </a:r>
            <a:r>
              <a:rPr spc="-5" dirty="0"/>
              <a:t>:</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10</a:t>
            </a:fld>
            <a:endParaRPr dirty="0"/>
          </a:p>
        </p:txBody>
      </p:sp>
      <p:pic>
        <p:nvPicPr>
          <p:cNvPr id="7" name="Picture 6">
            <a:extLst>
              <a:ext uri="{FF2B5EF4-FFF2-40B4-BE49-F238E27FC236}">
                <a16:creationId xmlns:a16="http://schemas.microsoft.com/office/drawing/2014/main" id="{19ED6F4A-A5FC-427D-8085-462313196EE2}"/>
              </a:ext>
            </a:extLst>
          </p:cNvPr>
          <p:cNvPicPr/>
          <p:nvPr/>
        </p:nvPicPr>
        <p:blipFill>
          <a:blip r:embed="rId2"/>
          <a:stretch>
            <a:fillRect/>
          </a:stretch>
        </p:blipFill>
        <p:spPr>
          <a:xfrm>
            <a:off x="402588" y="1732154"/>
            <a:ext cx="8284211" cy="934846"/>
          </a:xfrm>
          <a:prstGeom prst="rect">
            <a:avLst/>
          </a:prstGeom>
        </p:spPr>
      </p:pic>
      <p:sp>
        <p:nvSpPr>
          <p:cNvPr id="8" name="object 4">
            <a:extLst>
              <a:ext uri="{FF2B5EF4-FFF2-40B4-BE49-F238E27FC236}">
                <a16:creationId xmlns:a16="http://schemas.microsoft.com/office/drawing/2014/main" id="{1DD6C4B1-DD4E-402E-AACD-D81246CD9462}"/>
              </a:ext>
            </a:extLst>
          </p:cNvPr>
          <p:cNvSpPr txBox="1">
            <a:spLocks/>
          </p:cNvSpPr>
          <p:nvPr/>
        </p:nvSpPr>
        <p:spPr>
          <a:xfrm>
            <a:off x="263438" y="2993195"/>
            <a:ext cx="8680450" cy="350737"/>
          </a:xfrm>
          <a:prstGeom prst="rect">
            <a:avLst/>
          </a:prstGeom>
        </p:spPr>
        <p:txBody>
          <a:bodyPr vert="horz" wrap="square" lIns="0" tIns="12065" rIns="0" bIns="0" rtlCol="0">
            <a:spAutoFit/>
          </a:bodyPr>
          <a:lstStyle>
            <a:lvl1pPr marL="0">
              <a:defRPr sz="2200" b="0" i="0">
                <a:solidFill>
                  <a:schemeClr val="tx1"/>
                </a:solidFill>
                <a:latin typeface="Cambria"/>
                <a:ea typeface="+mn-ea"/>
                <a:cs typeface="Cambri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88265"/>
            <a:r>
              <a:rPr lang="en-US" u="sng" kern="0" spc="-5" dirty="0">
                <a:uFill>
                  <a:solidFill>
                    <a:srgbClr val="000000"/>
                  </a:solidFill>
                </a:uFill>
              </a:rPr>
              <a:t>Clusters</a:t>
            </a:r>
            <a:r>
              <a:rPr lang="en-US" u="sng" kern="0" spc="5" dirty="0">
                <a:uFill>
                  <a:solidFill>
                    <a:srgbClr val="000000"/>
                  </a:solidFill>
                </a:uFill>
              </a:rPr>
              <a:t> </a:t>
            </a:r>
            <a:r>
              <a:rPr lang="en-US" u="sng" kern="0" spc="-5" dirty="0">
                <a:uFill>
                  <a:solidFill>
                    <a:srgbClr val="000000"/>
                  </a:solidFill>
                </a:uFill>
              </a:rPr>
              <a:t>2</a:t>
            </a:r>
            <a:r>
              <a:rPr lang="en-US" kern="0" spc="-5" dirty="0"/>
              <a:t>:</a:t>
            </a:r>
          </a:p>
        </p:txBody>
      </p:sp>
      <p:pic>
        <p:nvPicPr>
          <p:cNvPr id="9" name="Picture 8">
            <a:extLst>
              <a:ext uri="{FF2B5EF4-FFF2-40B4-BE49-F238E27FC236}">
                <a16:creationId xmlns:a16="http://schemas.microsoft.com/office/drawing/2014/main" id="{E9F6BDC7-C2E8-433D-8502-F0077437E932}"/>
              </a:ext>
            </a:extLst>
          </p:cNvPr>
          <p:cNvPicPr/>
          <p:nvPr/>
        </p:nvPicPr>
        <p:blipFill>
          <a:blip r:embed="rId3"/>
          <a:stretch>
            <a:fillRect/>
          </a:stretch>
        </p:blipFill>
        <p:spPr>
          <a:xfrm>
            <a:off x="402587" y="3573930"/>
            <a:ext cx="8284211" cy="21916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3" name="object 3"/>
          <p:cNvSpPr txBox="1">
            <a:spLocks noGrp="1"/>
          </p:cNvSpPr>
          <p:nvPr>
            <p:ph type="title"/>
          </p:nvPr>
        </p:nvSpPr>
        <p:spPr>
          <a:xfrm>
            <a:off x="2300097" y="403606"/>
            <a:ext cx="4465955" cy="513715"/>
          </a:xfrm>
          <a:prstGeom prst="rect">
            <a:avLst/>
          </a:prstGeom>
        </p:spPr>
        <p:txBody>
          <a:bodyPr vert="horz" wrap="square" lIns="0" tIns="13335" rIns="0" bIns="0" rtlCol="0">
            <a:spAutoFit/>
          </a:bodyPr>
          <a:lstStyle/>
          <a:p>
            <a:pPr marL="12700">
              <a:lnSpc>
                <a:spcPct val="100000"/>
              </a:lnSpc>
              <a:spcBef>
                <a:spcPts val="105"/>
              </a:spcBef>
            </a:pPr>
            <a:r>
              <a:rPr sz="3200" spc="-45" dirty="0">
                <a:latin typeface="Calibri"/>
                <a:cs typeface="Calibri"/>
              </a:rPr>
              <a:t>RESULTS</a:t>
            </a:r>
            <a:r>
              <a:rPr sz="3200" spc="-20" dirty="0">
                <a:latin typeface="Calibri"/>
                <a:cs typeface="Calibri"/>
              </a:rPr>
              <a:t> </a:t>
            </a:r>
            <a:r>
              <a:rPr sz="3200" dirty="0">
                <a:latin typeface="Calibri"/>
                <a:cs typeface="Calibri"/>
              </a:rPr>
              <a:t>AND</a:t>
            </a:r>
            <a:r>
              <a:rPr sz="3200" spc="-20" dirty="0">
                <a:latin typeface="Calibri"/>
                <a:cs typeface="Calibri"/>
              </a:rPr>
              <a:t> </a:t>
            </a:r>
            <a:r>
              <a:rPr sz="3200" spc="-5" dirty="0">
                <a:latin typeface="Calibri"/>
                <a:cs typeface="Calibri"/>
              </a:rPr>
              <a:t>DISCUSSION</a:t>
            </a:r>
            <a:endParaRPr sz="3200">
              <a:latin typeface="Calibri"/>
              <a:cs typeface="Calibri"/>
            </a:endParaRPr>
          </a:p>
        </p:txBody>
      </p:sp>
      <p:sp>
        <p:nvSpPr>
          <p:cNvPr id="4" name="object 4"/>
          <p:cNvSpPr txBox="1">
            <a:spLocks noGrp="1"/>
          </p:cNvSpPr>
          <p:nvPr>
            <p:ph type="body" idx="1"/>
          </p:nvPr>
        </p:nvSpPr>
        <p:spPr>
          <a:xfrm>
            <a:off x="231774" y="1092454"/>
            <a:ext cx="8680450" cy="350737"/>
          </a:xfrm>
          <a:prstGeom prst="rect">
            <a:avLst/>
          </a:prstGeom>
        </p:spPr>
        <p:txBody>
          <a:bodyPr vert="horz" wrap="square" lIns="0" tIns="12065" rIns="0" bIns="0" rtlCol="0">
            <a:spAutoFit/>
          </a:bodyPr>
          <a:lstStyle/>
          <a:p>
            <a:pPr marL="88265">
              <a:lnSpc>
                <a:spcPct val="100000"/>
              </a:lnSpc>
            </a:pPr>
            <a:r>
              <a:rPr u="sng" spc="-5" dirty="0">
                <a:uFill>
                  <a:solidFill>
                    <a:srgbClr val="000000"/>
                  </a:solidFill>
                </a:uFill>
              </a:rPr>
              <a:t>Clusters</a:t>
            </a:r>
            <a:r>
              <a:rPr u="sng" spc="5" dirty="0">
                <a:uFill>
                  <a:solidFill>
                    <a:srgbClr val="000000"/>
                  </a:solidFill>
                </a:uFill>
              </a:rPr>
              <a:t> </a:t>
            </a:r>
            <a:r>
              <a:rPr lang="en-US" u="sng" spc="-5" dirty="0">
                <a:uFill>
                  <a:solidFill>
                    <a:srgbClr val="000000"/>
                  </a:solidFill>
                </a:uFill>
              </a:rPr>
              <a:t>3</a:t>
            </a:r>
            <a:r>
              <a:rPr spc="-5" dirty="0"/>
              <a:t>:</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11</a:t>
            </a:fld>
            <a:endParaRPr dirty="0"/>
          </a:p>
        </p:txBody>
      </p:sp>
      <p:pic>
        <p:nvPicPr>
          <p:cNvPr id="10" name="Picture 9">
            <a:extLst>
              <a:ext uri="{FF2B5EF4-FFF2-40B4-BE49-F238E27FC236}">
                <a16:creationId xmlns:a16="http://schemas.microsoft.com/office/drawing/2014/main" id="{C17387D5-782D-4088-9157-30531C3F03EE}"/>
              </a:ext>
            </a:extLst>
          </p:cNvPr>
          <p:cNvPicPr/>
          <p:nvPr/>
        </p:nvPicPr>
        <p:blipFill>
          <a:blip r:embed="rId2"/>
          <a:stretch>
            <a:fillRect/>
          </a:stretch>
        </p:blipFill>
        <p:spPr>
          <a:xfrm>
            <a:off x="304800" y="1619894"/>
            <a:ext cx="8001000" cy="3485505"/>
          </a:xfrm>
          <a:prstGeom prst="rect">
            <a:avLst/>
          </a:prstGeom>
        </p:spPr>
      </p:pic>
    </p:spTree>
    <p:extLst>
      <p:ext uri="{BB962C8B-B14F-4D97-AF65-F5344CB8AC3E}">
        <p14:creationId xmlns:p14="http://schemas.microsoft.com/office/powerpoint/2010/main" val="250650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3" name="object 3"/>
          <p:cNvSpPr txBox="1">
            <a:spLocks noGrp="1"/>
          </p:cNvSpPr>
          <p:nvPr>
            <p:ph type="title"/>
          </p:nvPr>
        </p:nvSpPr>
        <p:spPr>
          <a:xfrm>
            <a:off x="2300097" y="403606"/>
            <a:ext cx="4465955" cy="513715"/>
          </a:xfrm>
          <a:prstGeom prst="rect">
            <a:avLst/>
          </a:prstGeom>
        </p:spPr>
        <p:txBody>
          <a:bodyPr vert="horz" wrap="square" lIns="0" tIns="13335" rIns="0" bIns="0" rtlCol="0">
            <a:spAutoFit/>
          </a:bodyPr>
          <a:lstStyle/>
          <a:p>
            <a:pPr marL="12700">
              <a:lnSpc>
                <a:spcPct val="100000"/>
              </a:lnSpc>
              <a:spcBef>
                <a:spcPts val="105"/>
              </a:spcBef>
            </a:pPr>
            <a:r>
              <a:rPr sz="3200" spc="-45" dirty="0">
                <a:latin typeface="Calibri"/>
                <a:cs typeface="Calibri"/>
              </a:rPr>
              <a:t>RESULTS</a:t>
            </a:r>
            <a:r>
              <a:rPr sz="3200" spc="-20" dirty="0">
                <a:latin typeface="Calibri"/>
                <a:cs typeface="Calibri"/>
              </a:rPr>
              <a:t> </a:t>
            </a:r>
            <a:r>
              <a:rPr sz="3200" dirty="0">
                <a:latin typeface="Calibri"/>
                <a:cs typeface="Calibri"/>
              </a:rPr>
              <a:t>AND</a:t>
            </a:r>
            <a:r>
              <a:rPr sz="3200" spc="-20" dirty="0">
                <a:latin typeface="Calibri"/>
                <a:cs typeface="Calibri"/>
              </a:rPr>
              <a:t> </a:t>
            </a:r>
            <a:r>
              <a:rPr sz="3200" spc="-5" dirty="0">
                <a:latin typeface="Calibri"/>
                <a:cs typeface="Calibri"/>
              </a:rPr>
              <a:t>DISCUSSION</a:t>
            </a:r>
            <a:endParaRPr sz="3200">
              <a:latin typeface="Calibri"/>
              <a:cs typeface="Calibri"/>
            </a:endParaRPr>
          </a:p>
        </p:txBody>
      </p:sp>
      <p:sp>
        <p:nvSpPr>
          <p:cNvPr id="4" name="object 4"/>
          <p:cNvSpPr txBox="1">
            <a:spLocks noGrp="1"/>
          </p:cNvSpPr>
          <p:nvPr>
            <p:ph type="body" idx="1"/>
          </p:nvPr>
        </p:nvSpPr>
        <p:spPr>
          <a:xfrm>
            <a:off x="231775" y="1113664"/>
            <a:ext cx="8680450" cy="350737"/>
          </a:xfrm>
          <a:prstGeom prst="rect">
            <a:avLst/>
          </a:prstGeom>
        </p:spPr>
        <p:txBody>
          <a:bodyPr vert="horz" wrap="square" lIns="0" tIns="12065" rIns="0" bIns="0" rtlCol="0">
            <a:spAutoFit/>
          </a:bodyPr>
          <a:lstStyle/>
          <a:p>
            <a:pPr marL="88265">
              <a:lnSpc>
                <a:spcPct val="100000"/>
              </a:lnSpc>
            </a:pPr>
            <a:r>
              <a:rPr u="sng" spc="-5" dirty="0">
                <a:uFill>
                  <a:solidFill>
                    <a:srgbClr val="000000"/>
                  </a:solidFill>
                </a:uFill>
              </a:rPr>
              <a:t>Clusters</a:t>
            </a:r>
            <a:r>
              <a:rPr u="sng" spc="5" dirty="0">
                <a:uFill>
                  <a:solidFill>
                    <a:srgbClr val="000000"/>
                  </a:solidFill>
                </a:uFill>
              </a:rPr>
              <a:t> </a:t>
            </a:r>
            <a:r>
              <a:rPr lang="en-US" u="sng" spc="-5" dirty="0">
                <a:uFill>
                  <a:solidFill>
                    <a:srgbClr val="000000"/>
                  </a:solidFill>
                </a:uFill>
              </a:rPr>
              <a:t>4</a:t>
            </a:r>
            <a:r>
              <a:rPr spc="-5" dirty="0"/>
              <a:t>:</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12</a:t>
            </a:fld>
            <a:endParaRPr dirty="0"/>
          </a:p>
        </p:txBody>
      </p:sp>
      <p:pic>
        <p:nvPicPr>
          <p:cNvPr id="7" name="Picture 6">
            <a:extLst>
              <a:ext uri="{FF2B5EF4-FFF2-40B4-BE49-F238E27FC236}">
                <a16:creationId xmlns:a16="http://schemas.microsoft.com/office/drawing/2014/main" id="{1C7977B7-8346-4FD0-B674-096DA91C17AF}"/>
              </a:ext>
            </a:extLst>
          </p:cNvPr>
          <p:cNvPicPr/>
          <p:nvPr/>
        </p:nvPicPr>
        <p:blipFill>
          <a:blip r:embed="rId2"/>
          <a:stretch>
            <a:fillRect/>
          </a:stretch>
        </p:blipFill>
        <p:spPr>
          <a:xfrm>
            <a:off x="304800" y="1764153"/>
            <a:ext cx="8305800" cy="847857"/>
          </a:xfrm>
          <a:prstGeom prst="rect">
            <a:avLst/>
          </a:prstGeom>
        </p:spPr>
      </p:pic>
      <p:sp>
        <p:nvSpPr>
          <p:cNvPr id="8" name="object 4">
            <a:extLst>
              <a:ext uri="{FF2B5EF4-FFF2-40B4-BE49-F238E27FC236}">
                <a16:creationId xmlns:a16="http://schemas.microsoft.com/office/drawing/2014/main" id="{C8AEEF84-508D-45A8-A8F7-E6AC8BE11BFC}"/>
              </a:ext>
            </a:extLst>
          </p:cNvPr>
          <p:cNvSpPr txBox="1">
            <a:spLocks/>
          </p:cNvSpPr>
          <p:nvPr/>
        </p:nvSpPr>
        <p:spPr>
          <a:xfrm>
            <a:off x="248272" y="3146070"/>
            <a:ext cx="8680450" cy="350737"/>
          </a:xfrm>
          <a:prstGeom prst="rect">
            <a:avLst/>
          </a:prstGeom>
        </p:spPr>
        <p:txBody>
          <a:bodyPr vert="horz" wrap="square" lIns="0" tIns="12065" rIns="0" bIns="0" rtlCol="0">
            <a:spAutoFit/>
          </a:bodyPr>
          <a:lstStyle>
            <a:lvl1pPr marL="0">
              <a:defRPr sz="2200" b="0" i="0">
                <a:solidFill>
                  <a:schemeClr val="tx1"/>
                </a:solidFill>
                <a:latin typeface="Cambria"/>
                <a:ea typeface="+mn-ea"/>
                <a:cs typeface="Cambri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88265"/>
            <a:r>
              <a:rPr lang="en-US" u="sng" kern="0" spc="-5" dirty="0">
                <a:uFill>
                  <a:solidFill>
                    <a:srgbClr val="000000"/>
                  </a:solidFill>
                </a:uFill>
              </a:rPr>
              <a:t>Clusters</a:t>
            </a:r>
            <a:r>
              <a:rPr lang="en-US" u="sng" kern="0" spc="5" dirty="0">
                <a:uFill>
                  <a:solidFill>
                    <a:srgbClr val="000000"/>
                  </a:solidFill>
                </a:uFill>
              </a:rPr>
              <a:t> </a:t>
            </a:r>
            <a:r>
              <a:rPr lang="en-US" u="sng" kern="0" spc="-5" dirty="0">
                <a:uFill>
                  <a:solidFill>
                    <a:srgbClr val="000000"/>
                  </a:solidFill>
                </a:uFill>
              </a:rPr>
              <a:t>5</a:t>
            </a:r>
            <a:r>
              <a:rPr lang="en-US" kern="0" spc="-5" dirty="0"/>
              <a:t>:</a:t>
            </a:r>
          </a:p>
        </p:txBody>
      </p:sp>
      <p:pic>
        <p:nvPicPr>
          <p:cNvPr id="9" name="Picture 8">
            <a:extLst>
              <a:ext uri="{FF2B5EF4-FFF2-40B4-BE49-F238E27FC236}">
                <a16:creationId xmlns:a16="http://schemas.microsoft.com/office/drawing/2014/main" id="{A4F22775-93F2-4FDD-8144-2F23B70DEB30}"/>
              </a:ext>
            </a:extLst>
          </p:cNvPr>
          <p:cNvPicPr/>
          <p:nvPr/>
        </p:nvPicPr>
        <p:blipFill>
          <a:blip r:embed="rId3"/>
          <a:stretch>
            <a:fillRect/>
          </a:stretch>
        </p:blipFill>
        <p:spPr>
          <a:xfrm>
            <a:off x="280480" y="3650842"/>
            <a:ext cx="8406320" cy="692797"/>
          </a:xfrm>
          <a:prstGeom prst="rect">
            <a:avLst/>
          </a:prstGeom>
        </p:spPr>
      </p:pic>
      <p:sp>
        <p:nvSpPr>
          <p:cNvPr id="11" name="object 4">
            <a:extLst>
              <a:ext uri="{FF2B5EF4-FFF2-40B4-BE49-F238E27FC236}">
                <a16:creationId xmlns:a16="http://schemas.microsoft.com/office/drawing/2014/main" id="{32D9CF1A-9747-451E-9AAF-F6CAC15F49FB}"/>
              </a:ext>
            </a:extLst>
          </p:cNvPr>
          <p:cNvSpPr txBox="1">
            <a:spLocks/>
          </p:cNvSpPr>
          <p:nvPr/>
        </p:nvSpPr>
        <p:spPr>
          <a:xfrm>
            <a:off x="304800" y="4827739"/>
            <a:ext cx="8680450" cy="350737"/>
          </a:xfrm>
          <a:prstGeom prst="rect">
            <a:avLst/>
          </a:prstGeom>
        </p:spPr>
        <p:txBody>
          <a:bodyPr vert="horz" wrap="square" lIns="0" tIns="12065" rIns="0" bIns="0" rtlCol="0">
            <a:spAutoFit/>
          </a:bodyPr>
          <a:lstStyle>
            <a:lvl1pPr marL="0">
              <a:defRPr sz="2200" b="0" i="0">
                <a:solidFill>
                  <a:schemeClr val="tx1"/>
                </a:solidFill>
                <a:latin typeface="Cambria"/>
                <a:ea typeface="+mn-ea"/>
                <a:cs typeface="Cambri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88265"/>
            <a:r>
              <a:rPr lang="en-US" u="sng" kern="0" spc="-5" dirty="0">
                <a:uFill>
                  <a:solidFill>
                    <a:srgbClr val="000000"/>
                  </a:solidFill>
                </a:uFill>
              </a:rPr>
              <a:t>Clusters</a:t>
            </a:r>
            <a:r>
              <a:rPr lang="en-US" u="sng" kern="0" spc="5" dirty="0">
                <a:uFill>
                  <a:solidFill>
                    <a:srgbClr val="000000"/>
                  </a:solidFill>
                </a:uFill>
              </a:rPr>
              <a:t> </a:t>
            </a:r>
            <a:r>
              <a:rPr lang="en-US" u="sng" kern="0" spc="-5" dirty="0">
                <a:uFill>
                  <a:solidFill>
                    <a:srgbClr val="000000"/>
                  </a:solidFill>
                </a:uFill>
              </a:rPr>
              <a:t>6</a:t>
            </a:r>
            <a:r>
              <a:rPr lang="en-US" kern="0" spc="-5" dirty="0"/>
              <a:t>:</a:t>
            </a:r>
          </a:p>
        </p:txBody>
      </p:sp>
      <p:pic>
        <p:nvPicPr>
          <p:cNvPr id="12" name="Picture 11">
            <a:extLst>
              <a:ext uri="{FF2B5EF4-FFF2-40B4-BE49-F238E27FC236}">
                <a16:creationId xmlns:a16="http://schemas.microsoft.com/office/drawing/2014/main" id="{3B0C66D9-9DB4-44DC-8D92-EFA9C7FA40A5}"/>
              </a:ext>
            </a:extLst>
          </p:cNvPr>
          <p:cNvPicPr/>
          <p:nvPr/>
        </p:nvPicPr>
        <p:blipFill>
          <a:blip r:embed="rId4"/>
          <a:stretch>
            <a:fillRect/>
          </a:stretch>
        </p:blipFill>
        <p:spPr>
          <a:xfrm>
            <a:off x="304800" y="5426082"/>
            <a:ext cx="8458200" cy="746117"/>
          </a:xfrm>
          <a:prstGeom prst="rect">
            <a:avLst/>
          </a:prstGeom>
        </p:spPr>
      </p:pic>
    </p:spTree>
    <p:extLst>
      <p:ext uri="{BB962C8B-B14F-4D97-AF65-F5344CB8AC3E}">
        <p14:creationId xmlns:p14="http://schemas.microsoft.com/office/powerpoint/2010/main" val="1094890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13</a:t>
            </a:fld>
            <a:endParaRPr dirty="0"/>
          </a:p>
        </p:txBody>
      </p:sp>
      <p:sp>
        <p:nvSpPr>
          <p:cNvPr id="3" name="object 3"/>
          <p:cNvSpPr txBox="1">
            <a:spLocks noGrp="1"/>
          </p:cNvSpPr>
          <p:nvPr>
            <p:ph type="title"/>
          </p:nvPr>
        </p:nvSpPr>
        <p:spPr>
          <a:xfrm>
            <a:off x="2300097" y="403606"/>
            <a:ext cx="4465955" cy="513715"/>
          </a:xfrm>
          <a:prstGeom prst="rect">
            <a:avLst/>
          </a:prstGeom>
        </p:spPr>
        <p:txBody>
          <a:bodyPr vert="horz" wrap="square" lIns="0" tIns="13335" rIns="0" bIns="0" rtlCol="0">
            <a:spAutoFit/>
          </a:bodyPr>
          <a:lstStyle/>
          <a:p>
            <a:pPr marL="12700">
              <a:lnSpc>
                <a:spcPct val="100000"/>
              </a:lnSpc>
              <a:spcBef>
                <a:spcPts val="105"/>
              </a:spcBef>
            </a:pPr>
            <a:r>
              <a:rPr sz="3200" spc="-45" dirty="0">
                <a:latin typeface="Calibri"/>
                <a:cs typeface="Calibri"/>
              </a:rPr>
              <a:t>RESULTS</a:t>
            </a:r>
            <a:r>
              <a:rPr sz="3200" spc="-20" dirty="0">
                <a:latin typeface="Calibri"/>
                <a:cs typeface="Calibri"/>
              </a:rPr>
              <a:t> </a:t>
            </a:r>
            <a:r>
              <a:rPr sz="3200" dirty="0">
                <a:latin typeface="Calibri"/>
                <a:cs typeface="Calibri"/>
              </a:rPr>
              <a:t>AND</a:t>
            </a:r>
            <a:r>
              <a:rPr sz="3200" spc="-20" dirty="0">
                <a:latin typeface="Calibri"/>
                <a:cs typeface="Calibri"/>
              </a:rPr>
              <a:t> </a:t>
            </a:r>
            <a:r>
              <a:rPr sz="3200" spc="-5" dirty="0">
                <a:latin typeface="Calibri"/>
                <a:cs typeface="Calibri"/>
              </a:rPr>
              <a:t>DISCUSSION</a:t>
            </a:r>
            <a:endParaRPr sz="3200">
              <a:latin typeface="Calibri"/>
              <a:cs typeface="Calibri"/>
            </a:endParaRPr>
          </a:p>
        </p:txBody>
      </p:sp>
      <p:sp>
        <p:nvSpPr>
          <p:cNvPr id="4" name="object 4"/>
          <p:cNvSpPr txBox="1"/>
          <p:nvPr/>
        </p:nvSpPr>
        <p:spPr>
          <a:xfrm>
            <a:off x="307340" y="948588"/>
            <a:ext cx="8605520" cy="3275897"/>
          </a:xfrm>
          <a:prstGeom prst="rect">
            <a:avLst/>
          </a:prstGeom>
        </p:spPr>
        <p:txBody>
          <a:bodyPr vert="horz" wrap="square" lIns="0" tIns="79375" rIns="0" bIns="0" rtlCol="0">
            <a:spAutoFit/>
          </a:bodyPr>
          <a:lstStyle/>
          <a:p>
            <a:pPr marL="12065" algn="just">
              <a:lnSpc>
                <a:spcPct val="100000"/>
              </a:lnSpc>
              <a:spcBef>
                <a:spcPts val="5"/>
              </a:spcBef>
              <a:tabLst>
                <a:tab pos="366395" algn="l"/>
              </a:tabLst>
            </a:pPr>
            <a:r>
              <a:rPr lang="en-US" sz="2200" b="1" spc="-10" dirty="0">
                <a:solidFill>
                  <a:srgbClr val="375F92"/>
                </a:solidFill>
                <a:latin typeface="Cambria"/>
                <a:cs typeface="Cambria"/>
              </a:rPr>
              <a:t>Restaurant</a:t>
            </a:r>
            <a:endParaRPr sz="2200" dirty="0">
              <a:latin typeface="Cambria"/>
              <a:cs typeface="Cambria"/>
            </a:endParaRPr>
          </a:p>
          <a:p>
            <a:pPr marL="63500" marR="96520" algn="just">
              <a:lnSpc>
                <a:spcPct val="150000"/>
              </a:lnSpc>
              <a:spcBef>
                <a:spcPts val="0"/>
              </a:spcBef>
              <a:spcAft>
                <a:spcPts val="0"/>
              </a:spcAft>
            </a:pPr>
            <a:r>
              <a:rPr lang="en-US" sz="1800" dirty="0">
                <a:effectLst/>
                <a:latin typeface="Arial" panose="020B0604020202020204" pitchFamily="34" charset="0"/>
                <a:ea typeface="Arial" panose="020B0604020202020204" pitchFamily="34" charset="0"/>
              </a:rPr>
              <a:t>Clusters 1,2,3 and 5 has large number of Asian restaurants, so we recommend to the business owner if they’re moving into these areas, they shouldn’t think of any new Asian restaurants but to think about a new venue; it could be middle eastern or Mexican food as the prevalence of these type of restaurants are low.</a:t>
            </a:r>
          </a:p>
          <a:p>
            <a:pPr marL="63500" marR="96520" algn="just">
              <a:lnSpc>
                <a:spcPct val="150000"/>
              </a:lnSpc>
              <a:spcBef>
                <a:spcPts val="0"/>
              </a:spcBef>
              <a:spcAft>
                <a:spcPts val="0"/>
              </a:spcAft>
            </a:pPr>
            <a:r>
              <a:rPr lang="en-US" sz="1800" dirty="0">
                <a:effectLst/>
                <a:latin typeface="Arial" panose="020B0604020202020204" pitchFamily="34" charset="0"/>
                <a:ea typeface="Arial" panose="020B0604020202020204" pitchFamily="34" charset="0"/>
              </a:rPr>
              <a:t>Also they can be moving into cluster areas of 4 and 6 where the density of restaurants are very low and they can start thinking about starting a new Asian restaurant with less competition.</a:t>
            </a:r>
          </a:p>
        </p:txBody>
      </p:sp>
    </p:spTree>
    <p:extLst>
      <p:ext uri="{BB962C8B-B14F-4D97-AF65-F5344CB8AC3E}">
        <p14:creationId xmlns:p14="http://schemas.microsoft.com/office/powerpoint/2010/main" val="14920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14</a:t>
            </a:fld>
            <a:endParaRPr dirty="0"/>
          </a:p>
        </p:txBody>
      </p:sp>
      <p:sp>
        <p:nvSpPr>
          <p:cNvPr id="3" name="object 3"/>
          <p:cNvSpPr txBox="1">
            <a:spLocks noGrp="1"/>
          </p:cNvSpPr>
          <p:nvPr>
            <p:ph type="title"/>
          </p:nvPr>
        </p:nvSpPr>
        <p:spPr>
          <a:xfrm>
            <a:off x="2300097" y="403606"/>
            <a:ext cx="4465955" cy="513715"/>
          </a:xfrm>
          <a:prstGeom prst="rect">
            <a:avLst/>
          </a:prstGeom>
        </p:spPr>
        <p:txBody>
          <a:bodyPr vert="horz" wrap="square" lIns="0" tIns="13335" rIns="0" bIns="0" rtlCol="0">
            <a:spAutoFit/>
          </a:bodyPr>
          <a:lstStyle/>
          <a:p>
            <a:pPr marL="12700">
              <a:lnSpc>
                <a:spcPct val="100000"/>
              </a:lnSpc>
              <a:spcBef>
                <a:spcPts val="105"/>
              </a:spcBef>
            </a:pPr>
            <a:r>
              <a:rPr sz="3200" spc="-45" dirty="0">
                <a:latin typeface="Calibri"/>
                <a:cs typeface="Calibri"/>
              </a:rPr>
              <a:t>RESULTS</a:t>
            </a:r>
            <a:r>
              <a:rPr sz="3200" spc="-20" dirty="0">
                <a:latin typeface="Calibri"/>
                <a:cs typeface="Calibri"/>
              </a:rPr>
              <a:t> </a:t>
            </a:r>
            <a:r>
              <a:rPr sz="3200" dirty="0">
                <a:latin typeface="Calibri"/>
                <a:cs typeface="Calibri"/>
              </a:rPr>
              <a:t>AND</a:t>
            </a:r>
            <a:r>
              <a:rPr sz="3200" spc="-20" dirty="0">
                <a:latin typeface="Calibri"/>
                <a:cs typeface="Calibri"/>
              </a:rPr>
              <a:t> </a:t>
            </a:r>
            <a:r>
              <a:rPr sz="3200" spc="-5" dirty="0">
                <a:latin typeface="Calibri"/>
                <a:cs typeface="Calibri"/>
              </a:rPr>
              <a:t>DISCUSSION</a:t>
            </a:r>
            <a:endParaRPr sz="3200">
              <a:latin typeface="Calibri"/>
              <a:cs typeface="Calibri"/>
            </a:endParaRPr>
          </a:p>
        </p:txBody>
      </p:sp>
      <p:sp>
        <p:nvSpPr>
          <p:cNvPr id="4" name="object 4"/>
          <p:cNvSpPr txBox="1"/>
          <p:nvPr/>
        </p:nvSpPr>
        <p:spPr>
          <a:xfrm>
            <a:off x="307340" y="948588"/>
            <a:ext cx="8605520" cy="418704"/>
          </a:xfrm>
          <a:prstGeom prst="rect">
            <a:avLst/>
          </a:prstGeom>
        </p:spPr>
        <p:txBody>
          <a:bodyPr vert="horz" wrap="square" lIns="0" tIns="79375" rIns="0" bIns="0" rtlCol="0">
            <a:spAutoFit/>
          </a:bodyPr>
          <a:lstStyle/>
          <a:p>
            <a:pPr marL="12065" algn="just">
              <a:lnSpc>
                <a:spcPct val="100000"/>
              </a:lnSpc>
              <a:spcBef>
                <a:spcPts val="5"/>
              </a:spcBef>
              <a:tabLst>
                <a:tab pos="366395" algn="l"/>
              </a:tabLst>
            </a:pPr>
            <a:r>
              <a:rPr lang="en-US" sz="2200" b="1" spc="-10" dirty="0">
                <a:solidFill>
                  <a:srgbClr val="375F92"/>
                </a:solidFill>
                <a:latin typeface="Cambria"/>
                <a:cs typeface="Cambria"/>
              </a:rPr>
              <a:t>Restaurant</a:t>
            </a:r>
            <a:endParaRPr sz="2200" dirty="0">
              <a:latin typeface="Cambria"/>
              <a:cs typeface="Cambria"/>
            </a:endParaRPr>
          </a:p>
        </p:txBody>
      </p:sp>
      <p:pic>
        <p:nvPicPr>
          <p:cNvPr id="6" name="Picture 5">
            <a:extLst>
              <a:ext uri="{FF2B5EF4-FFF2-40B4-BE49-F238E27FC236}">
                <a16:creationId xmlns:a16="http://schemas.microsoft.com/office/drawing/2014/main" id="{93BDC006-1E4A-4222-97BC-08ACB5EC6548}"/>
              </a:ext>
            </a:extLst>
          </p:cNvPr>
          <p:cNvPicPr/>
          <p:nvPr/>
        </p:nvPicPr>
        <p:blipFill>
          <a:blip r:embed="rId2"/>
          <a:stretch>
            <a:fillRect/>
          </a:stretch>
        </p:blipFill>
        <p:spPr>
          <a:xfrm>
            <a:off x="1583499" y="1828800"/>
            <a:ext cx="5899150" cy="4142740"/>
          </a:xfrm>
          <a:prstGeom prst="rect">
            <a:avLst/>
          </a:prstGeom>
        </p:spPr>
      </p:pic>
    </p:spTree>
    <p:extLst>
      <p:ext uri="{BB962C8B-B14F-4D97-AF65-F5344CB8AC3E}">
        <p14:creationId xmlns:p14="http://schemas.microsoft.com/office/powerpoint/2010/main" val="166102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15</a:t>
            </a:fld>
            <a:endParaRPr dirty="0"/>
          </a:p>
        </p:txBody>
      </p:sp>
      <p:sp>
        <p:nvSpPr>
          <p:cNvPr id="3" name="object 3"/>
          <p:cNvSpPr txBox="1">
            <a:spLocks noGrp="1"/>
          </p:cNvSpPr>
          <p:nvPr>
            <p:ph type="title"/>
          </p:nvPr>
        </p:nvSpPr>
        <p:spPr>
          <a:xfrm>
            <a:off x="2300097" y="403606"/>
            <a:ext cx="4465955" cy="513715"/>
          </a:xfrm>
          <a:prstGeom prst="rect">
            <a:avLst/>
          </a:prstGeom>
        </p:spPr>
        <p:txBody>
          <a:bodyPr vert="horz" wrap="square" lIns="0" tIns="13335" rIns="0" bIns="0" rtlCol="0">
            <a:spAutoFit/>
          </a:bodyPr>
          <a:lstStyle/>
          <a:p>
            <a:pPr marL="12700">
              <a:lnSpc>
                <a:spcPct val="100000"/>
              </a:lnSpc>
              <a:spcBef>
                <a:spcPts val="105"/>
              </a:spcBef>
            </a:pPr>
            <a:r>
              <a:rPr sz="3200" spc="-45" dirty="0">
                <a:latin typeface="Calibri"/>
                <a:cs typeface="Calibri"/>
              </a:rPr>
              <a:t>RESULTS</a:t>
            </a:r>
            <a:r>
              <a:rPr sz="3200" spc="-20" dirty="0">
                <a:latin typeface="Calibri"/>
                <a:cs typeface="Calibri"/>
              </a:rPr>
              <a:t> </a:t>
            </a:r>
            <a:r>
              <a:rPr sz="3200" dirty="0">
                <a:latin typeface="Calibri"/>
                <a:cs typeface="Calibri"/>
              </a:rPr>
              <a:t>AND</a:t>
            </a:r>
            <a:r>
              <a:rPr sz="3200" spc="-20" dirty="0">
                <a:latin typeface="Calibri"/>
                <a:cs typeface="Calibri"/>
              </a:rPr>
              <a:t> </a:t>
            </a:r>
            <a:r>
              <a:rPr sz="3200" spc="-5" dirty="0">
                <a:latin typeface="Calibri"/>
                <a:cs typeface="Calibri"/>
              </a:rPr>
              <a:t>DISCUSSION</a:t>
            </a:r>
            <a:endParaRPr sz="3200">
              <a:latin typeface="Calibri"/>
              <a:cs typeface="Calibri"/>
            </a:endParaRPr>
          </a:p>
        </p:txBody>
      </p:sp>
      <p:sp>
        <p:nvSpPr>
          <p:cNvPr id="4" name="object 4"/>
          <p:cNvSpPr txBox="1"/>
          <p:nvPr/>
        </p:nvSpPr>
        <p:spPr>
          <a:xfrm>
            <a:off x="307340" y="948588"/>
            <a:ext cx="8605520" cy="1860125"/>
          </a:xfrm>
          <a:prstGeom prst="rect">
            <a:avLst/>
          </a:prstGeom>
        </p:spPr>
        <p:txBody>
          <a:bodyPr vert="horz" wrap="square" lIns="0" tIns="79375" rIns="0" bIns="0" rtlCol="0">
            <a:spAutoFit/>
          </a:bodyPr>
          <a:lstStyle/>
          <a:p>
            <a:pPr marL="12065" algn="just">
              <a:lnSpc>
                <a:spcPct val="150000"/>
              </a:lnSpc>
              <a:spcBef>
                <a:spcPts val="625"/>
              </a:spcBef>
              <a:tabLst>
                <a:tab pos="366395" algn="l"/>
              </a:tabLst>
            </a:pPr>
            <a:r>
              <a:rPr sz="2200" b="1" spc="-10" dirty="0">
                <a:solidFill>
                  <a:srgbClr val="375F92"/>
                </a:solidFill>
                <a:latin typeface="Cambria"/>
                <a:cs typeface="Cambria"/>
              </a:rPr>
              <a:t>Hotel</a:t>
            </a:r>
            <a:endParaRPr lang="en-US" sz="2200" b="1" spc="-10" dirty="0">
              <a:solidFill>
                <a:srgbClr val="375F92"/>
              </a:solidFill>
              <a:latin typeface="Cambria"/>
              <a:cs typeface="Cambria"/>
            </a:endParaRPr>
          </a:p>
          <a:p>
            <a:pPr marL="12065" algn="just">
              <a:lnSpc>
                <a:spcPct val="150000"/>
              </a:lnSpc>
              <a:spcBef>
                <a:spcPts val="625"/>
              </a:spcBef>
              <a:tabLst>
                <a:tab pos="366395" algn="l"/>
              </a:tabLst>
            </a:pPr>
            <a:r>
              <a:rPr lang="en-US" dirty="0">
                <a:latin typeface="Arial" panose="020B0604020202020204" pitchFamily="34" charset="0"/>
              </a:rPr>
              <a:t>The neighborhoods in cluster 3 has the greatest number of hotels, hence opening one here is not the best choice. The optimal place would be one which has less hotels, but also have restaurants and other places to explore.</a:t>
            </a:r>
          </a:p>
        </p:txBody>
      </p:sp>
      <p:pic>
        <p:nvPicPr>
          <p:cNvPr id="6" name="Picture 5">
            <a:extLst>
              <a:ext uri="{FF2B5EF4-FFF2-40B4-BE49-F238E27FC236}">
                <a16:creationId xmlns:a16="http://schemas.microsoft.com/office/drawing/2014/main" id="{94B131A0-420B-45C5-A30A-BF072D78DDBA}"/>
              </a:ext>
            </a:extLst>
          </p:cNvPr>
          <p:cNvPicPr>
            <a:picLocks noChangeAspect="1"/>
          </p:cNvPicPr>
          <p:nvPr/>
        </p:nvPicPr>
        <p:blipFill>
          <a:blip r:embed="rId2"/>
          <a:stretch>
            <a:fillRect/>
          </a:stretch>
        </p:blipFill>
        <p:spPr>
          <a:xfrm>
            <a:off x="2177448" y="3102845"/>
            <a:ext cx="4588604" cy="31981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 </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16</a:t>
            </a:fld>
            <a:endParaRPr dirty="0"/>
          </a:p>
        </p:txBody>
      </p:sp>
      <p:sp>
        <p:nvSpPr>
          <p:cNvPr id="3" name="object 3"/>
          <p:cNvSpPr txBox="1">
            <a:spLocks noGrp="1"/>
          </p:cNvSpPr>
          <p:nvPr>
            <p:ph type="title"/>
          </p:nvPr>
        </p:nvSpPr>
        <p:spPr>
          <a:xfrm>
            <a:off x="3432809" y="479806"/>
            <a:ext cx="2202815" cy="513715"/>
          </a:xfrm>
          <a:prstGeom prst="rect">
            <a:avLst/>
          </a:prstGeom>
        </p:spPr>
        <p:txBody>
          <a:bodyPr vert="horz" wrap="square" lIns="0" tIns="13335" rIns="0" bIns="0" rtlCol="0">
            <a:spAutoFit/>
          </a:bodyPr>
          <a:lstStyle/>
          <a:p>
            <a:pPr marL="12700">
              <a:lnSpc>
                <a:spcPct val="100000"/>
              </a:lnSpc>
              <a:spcBef>
                <a:spcPts val="105"/>
              </a:spcBef>
            </a:pPr>
            <a:r>
              <a:rPr sz="3200" spc="-30" dirty="0">
                <a:latin typeface="Calibri"/>
                <a:cs typeface="Calibri"/>
              </a:rPr>
              <a:t>DRAWBACKS</a:t>
            </a:r>
            <a:endParaRPr sz="3200">
              <a:latin typeface="Calibri"/>
              <a:cs typeface="Calibri"/>
            </a:endParaRPr>
          </a:p>
        </p:txBody>
      </p:sp>
      <p:sp>
        <p:nvSpPr>
          <p:cNvPr id="4" name="object 4"/>
          <p:cNvSpPr txBox="1"/>
          <p:nvPr/>
        </p:nvSpPr>
        <p:spPr>
          <a:xfrm>
            <a:off x="307340" y="1321053"/>
            <a:ext cx="8606155" cy="2608406"/>
          </a:xfrm>
          <a:prstGeom prst="rect">
            <a:avLst/>
          </a:prstGeom>
        </p:spPr>
        <p:txBody>
          <a:bodyPr vert="horz" wrap="square" lIns="0" tIns="12700" rIns="0" bIns="0" rtlCol="0">
            <a:spAutoFit/>
          </a:bodyPr>
          <a:lstStyle/>
          <a:p>
            <a:pPr marL="12065" marR="5080" indent="-342900" algn="just">
              <a:lnSpc>
                <a:spcPct val="150000"/>
              </a:lnSpc>
              <a:spcBef>
                <a:spcPts val="625"/>
              </a:spcBef>
              <a:buFont typeface="Arial"/>
              <a:buChar char="•"/>
              <a:tabLst>
                <a:tab pos="366395" algn="l"/>
              </a:tabLst>
            </a:pPr>
            <a:r>
              <a:rPr dirty="0">
                <a:latin typeface="Arial" panose="020B0604020202020204" pitchFamily="34" charset="0"/>
              </a:rPr>
              <a:t>A major limitation of this project was that the Foursquare API  returned only few venues in each neighborhood.</a:t>
            </a:r>
          </a:p>
          <a:p>
            <a:pPr marL="12065" marR="7620" indent="-342900" algn="just">
              <a:lnSpc>
                <a:spcPct val="150000"/>
              </a:lnSpc>
              <a:spcBef>
                <a:spcPts val="625"/>
              </a:spcBef>
              <a:buFont typeface="Arial"/>
              <a:buChar char="•"/>
              <a:tabLst>
                <a:tab pos="366395" algn="l"/>
              </a:tabLst>
            </a:pPr>
            <a:r>
              <a:rPr dirty="0">
                <a:latin typeface="Arial" panose="020B0604020202020204" pitchFamily="34" charset="0"/>
              </a:rPr>
              <a:t>As a future improvement, better data sources can be used to  obtain more venues in each neighborhood.</a:t>
            </a:r>
          </a:p>
          <a:p>
            <a:pPr marL="12065" marR="5080" indent="-342900" algn="just">
              <a:lnSpc>
                <a:spcPct val="150000"/>
              </a:lnSpc>
              <a:spcBef>
                <a:spcPts val="625"/>
              </a:spcBef>
              <a:buFont typeface="Arial"/>
              <a:buChar char="•"/>
              <a:tabLst>
                <a:tab pos="366395" algn="l"/>
              </a:tabLst>
            </a:pPr>
            <a:r>
              <a:rPr dirty="0">
                <a:latin typeface="Arial" panose="020B0604020202020204" pitchFamily="34" charset="0"/>
              </a:rPr>
              <a:t>This way the neighborhoods that were filtered out can be  included in the clustering analysis to create a better decision  model using KNN clustering 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 </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17</a:t>
            </a:fld>
            <a:endParaRPr dirty="0"/>
          </a:p>
        </p:txBody>
      </p:sp>
      <p:sp>
        <p:nvSpPr>
          <p:cNvPr id="3" name="object 3"/>
          <p:cNvSpPr txBox="1">
            <a:spLocks noGrp="1"/>
          </p:cNvSpPr>
          <p:nvPr>
            <p:ph type="title"/>
          </p:nvPr>
        </p:nvSpPr>
        <p:spPr>
          <a:xfrm>
            <a:off x="3399282" y="479806"/>
            <a:ext cx="2267585" cy="513715"/>
          </a:xfrm>
          <a:prstGeom prst="rect">
            <a:avLst/>
          </a:prstGeom>
        </p:spPr>
        <p:txBody>
          <a:bodyPr vert="horz" wrap="square" lIns="0" tIns="13335" rIns="0" bIns="0" rtlCol="0">
            <a:spAutoFit/>
          </a:bodyPr>
          <a:lstStyle/>
          <a:p>
            <a:pPr marL="12700">
              <a:lnSpc>
                <a:spcPct val="100000"/>
              </a:lnSpc>
              <a:spcBef>
                <a:spcPts val="105"/>
              </a:spcBef>
            </a:pPr>
            <a:r>
              <a:rPr sz="3200" spc="-15" dirty="0">
                <a:latin typeface="Calibri"/>
                <a:cs typeface="Calibri"/>
              </a:rPr>
              <a:t>CONCLUSION</a:t>
            </a:r>
            <a:endParaRPr sz="3200">
              <a:latin typeface="Calibri"/>
              <a:cs typeface="Calibri"/>
            </a:endParaRPr>
          </a:p>
        </p:txBody>
      </p:sp>
      <p:sp>
        <p:nvSpPr>
          <p:cNvPr id="4" name="object 4"/>
          <p:cNvSpPr txBox="1"/>
          <p:nvPr/>
        </p:nvSpPr>
        <p:spPr>
          <a:xfrm>
            <a:off x="307340" y="1321054"/>
            <a:ext cx="8606155" cy="4762201"/>
          </a:xfrm>
          <a:prstGeom prst="rect">
            <a:avLst/>
          </a:prstGeom>
        </p:spPr>
        <p:txBody>
          <a:bodyPr vert="horz" wrap="square" lIns="0" tIns="12065" rIns="0" bIns="0" rtlCol="0">
            <a:spAutoFit/>
          </a:bodyPr>
          <a:lstStyle/>
          <a:p>
            <a:pPr marL="12065" marR="5080" indent="-342900" algn="just">
              <a:lnSpc>
                <a:spcPct val="150000"/>
              </a:lnSpc>
              <a:spcBef>
                <a:spcPts val="625"/>
              </a:spcBef>
              <a:buFont typeface="Arial"/>
              <a:buChar char="•"/>
              <a:tabLst>
                <a:tab pos="366395" algn="l"/>
              </a:tabLst>
            </a:pPr>
            <a:r>
              <a:rPr dirty="0">
                <a:latin typeface="Arial" panose="020B0604020202020204" pitchFamily="34" charset="0"/>
              </a:rPr>
              <a:t>Purpose of this project was to analyze the neighborhoods of </a:t>
            </a:r>
            <a:r>
              <a:rPr lang="en-US" dirty="0">
                <a:latin typeface="Arial" panose="020B0604020202020204" pitchFamily="34" charset="0"/>
              </a:rPr>
              <a:t>Vancouver</a:t>
            </a:r>
            <a:r>
              <a:rPr dirty="0">
                <a:latin typeface="Arial" panose="020B0604020202020204" pitchFamily="34" charset="0"/>
              </a:rPr>
              <a:t>  and create a clustering model to suggest places to start a new  business based on the category.</a:t>
            </a:r>
          </a:p>
          <a:p>
            <a:pPr marL="12065" marR="6350" indent="-342900" algn="just">
              <a:lnSpc>
                <a:spcPct val="150000"/>
              </a:lnSpc>
              <a:spcBef>
                <a:spcPts val="625"/>
              </a:spcBef>
              <a:buFont typeface="Arial"/>
              <a:buChar char="•"/>
              <a:tabLst>
                <a:tab pos="366395" algn="l"/>
              </a:tabLst>
            </a:pPr>
            <a:r>
              <a:rPr dirty="0">
                <a:latin typeface="Arial" panose="020B0604020202020204" pitchFamily="34" charset="0"/>
              </a:rPr>
              <a:t>The neighborhoods data was obtained from an online source and the  Foursquare API was used to find the major venues in each  neighborhood.</a:t>
            </a:r>
          </a:p>
          <a:p>
            <a:pPr marL="12065" marR="6350" indent="-342900" algn="just">
              <a:lnSpc>
                <a:spcPct val="150000"/>
              </a:lnSpc>
              <a:spcBef>
                <a:spcPts val="625"/>
              </a:spcBef>
              <a:buFont typeface="Arial"/>
              <a:buChar char="•"/>
              <a:tabLst>
                <a:tab pos="366395" algn="l"/>
              </a:tabLst>
            </a:pPr>
            <a:r>
              <a:rPr dirty="0">
                <a:latin typeface="Arial" panose="020B0604020202020204" pitchFamily="34" charset="0"/>
              </a:rPr>
              <a:t>The best number of clusters i.e. </a:t>
            </a:r>
            <a:r>
              <a:rPr lang="en-US" dirty="0">
                <a:latin typeface="Arial" panose="020B0604020202020204" pitchFamily="34" charset="0"/>
              </a:rPr>
              <a:t>6</a:t>
            </a:r>
            <a:r>
              <a:rPr dirty="0">
                <a:latin typeface="Arial" panose="020B0604020202020204" pitchFamily="34" charset="0"/>
              </a:rPr>
              <a:t> was obtained using the silhouette  score. Each cluster was examined to find the most venue categories  present, that defines the characteristics for that particular cluster.</a:t>
            </a:r>
          </a:p>
          <a:p>
            <a:pPr marL="12065" marR="5080" indent="-342900" algn="just">
              <a:lnSpc>
                <a:spcPct val="150000"/>
              </a:lnSpc>
              <a:spcBef>
                <a:spcPts val="625"/>
              </a:spcBef>
              <a:buFont typeface="Arial"/>
              <a:buChar char="•"/>
              <a:tabLst>
                <a:tab pos="366395" algn="l"/>
              </a:tabLst>
            </a:pPr>
            <a:r>
              <a:rPr dirty="0">
                <a:latin typeface="Arial" panose="020B0604020202020204" pitchFamily="34" charset="0"/>
              </a:rPr>
              <a:t>A few examples for the applications that the clusters can be used for  have also been discussed. A map showing the clusters have been  provided. Both these can be used by stakeholders to decide the  location for the particular type of business.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0800" y="69342"/>
            <a:ext cx="2613659"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a:t>
            </a:fld>
            <a:endParaRPr dirty="0"/>
          </a:p>
        </p:txBody>
      </p:sp>
      <p:sp>
        <p:nvSpPr>
          <p:cNvPr id="3" name="object 3"/>
          <p:cNvSpPr txBox="1">
            <a:spLocks noGrp="1"/>
          </p:cNvSpPr>
          <p:nvPr>
            <p:ph type="title"/>
          </p:nvPr>
        </p:nvSpPr>
        <p:spPr>
          <a:xfrm>
            <a:off x="1382649" y="479806"/>
            <a:ext cx="6300470" cy="513715"/>
          </a:xfrm>
          <a:prstGeom prst="rect">
            <a:avLst/>
          </a:prstGeom>
        </p:spPr>
        <p:txBody>
          <a:bodyPr vert="horz" wrap="square" lIns="0" tIns="13335" rIns="0" bIns="0" rtlCol="0">
            <a:spAutoFit/>
          </a:bodyPr>
          <a:lstStyle/>
          <a:p>
            <a:pPr marL="12700">
              <a:lnSpc>
                <a:spcPct val="100000"/>
              </a:lnSpc>
              <a:spcBef>
                <a:spcPts val="105"/>
              </a:spcBef>
            </a:pPr>
            <a:r>
              <a:rPr sz="3200" spc="-5" dirty="0">
                <a:latin typeface="Calibri"/>
                <a:cs typeface="Calibri"/>
              </a:rPr>
              <a:t>INTRODUCTION:</a:t>
            </a:r>
            <a:r>
              <a:rPr sz="3200" spc="-30" dirty="0">
                <a:latin typeface="Calibri"/>
                <a:cs typeface="Calibri"/>
              </a:rPr>
              <a:t> </a:t>
            </a:r>
            <a:r>
              <a:rPr sz="3200" spc="-5" dirty="0">
                <a:latin typeface="Calibri"/>
                <a:cs typeface="Calibri"/>
              </a:rPr>
              <a:t>BUSINESS</a:t>
            </a:r>
            <a:r>
              <a:rPr sz="3200" spc="-25" dirty="0">
                <a:latin typeface="Calibri"/>
                <a:cs typeface="Calibri"/>
              </a:rPr>
              <a:t> </a:t>
            </a:r>
            <a:r>
              <a:rPr sz="3200" spc="-10" dirty="0">
                <a:latin typeface="Calibri"/>
                <a:cs typeface="Calibri"/>
              </a:rPr>
              <a:t>PROBLEM</a:t>
            </a:r>
            <a:endParaRPr sz="3200">
              <a:latin typeface="Calibri"/>
              <a:cs typeface="Calibri"/>
            </a:endParaRPr>
          </a:p>
        </p:txBody>
      </p:sp>
      <p:sp>
        <p:nvSpPr>
          <p:cNvPr id="4" name="object 4"/>
          <p:cNvSpPr txBox="1"/>
          <p:nvPr/>
        </p:nvSpPr>
        <p:spPr>
          <a:xfrm>
            <a:off x="307340" y="1321054"/>
            <a:ext cx="8604250" cy="4164602"/>
          </a:xfrm>
          <a:prstGeom prst="rect">
            <a:avLst/>
          </a:prstGeom>
        </p:spPr>
        <p:txBody>
          <a:bodyPr vert="horz" wrap="square" lIns="0" tIns="12065" rIns="0" bIns="0" rtlCol="0">
            <a:spAutoFit/>
          </a:bodyPr>
          <a:lstStyle/>
          <a:p>
            <a:pPr marL="62865" marR="97790" algn="just">
              <a:lnSpc>
                <a:spcPct val="150000"/>
              </a:lnSpc>
            </a:pPr>
            <a:r>
              <a:rPr lang="en-US" dirty="0">
                <a:latin typeface="Arial" panose="020B0604020202020204" pitchFamily="34" charset="0"/>
              </a:rPr>
              <a:t>The purpose of this project is to use machine learning techniques to explore neighborhoods of Vancouver Canada in order to propose a potential recommendation for the location of a new restaurant or a business office. </a:t>
            </a:r>
          </a:p>
          <a:p>
            <a:pPr>
              <a:lnSpc>
                <a:spcPct val="100000"/>
              </a:lnSpc>
              <a:spcBef>
                <a:spcPts val="5"/>
              </a:spcBef>
            </a:pPr>
            <a:endParaRPr lang="en-US" sz="2000" spc="-5" dirty="0">
              <a:latin typeface="Cambria"/>
              <a:cs typeface="Cambria"/>
            </a:endParaRPr>
          </a:p>
          <a:p>
            <a:pPr marL="62865" marR="97790" algn="just">
              <a:lnSpc>
                <a:spcPct val="150000"/>
              </a:lnSpc>
              <a:spcBef>
                <a:spcPts val="0"/>
              </a:spcBef>
              <a:spcAft>
                <a:spcPts val="0"/>
              </a:spcAft>
            </a:pPr>
            <a:r>
              <a:rPr lang="en-US" sz="1800" dirty="0">
                <a:effectLst/>
                <a:latin typeface="Arial" panose="020B0604020202020204" pitchFamily="34" charset="0"/>
                <a:ea typeface="Arial" panose="020B0604020202020204" pitchFamily="34" charset="0"/>
              </a:rPr>
              <a:t>The</a:t>
            </a:r>
            <a:r>
              <a:rPr lang="en-US" sz="1800" spc="-5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major</a:t>
            </a:r>
            <a:r>
              <a:rPr lang="en-US" sz="1800" spc="-5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stakeholders for this project are small</a:t>
            </a:r>
            <a:r>
              <a:rPr lang="en-US" sz="1800" spc="-4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business</a:t>
            </a:r>
            <a:r>
              <a:rPr lang="en-US" sz="1800" spc="-4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owners</a:t>
            </a:r>
            <a:r>
              <a:rPr lang="en-US" sz="1800" spc="-4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planning</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start</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their</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business</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at</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Vancouver.</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This</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project</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would</a:t>
            </a:r>
            <a:r>
              <a:rPr lang="en-US" sz="1800" spc="-3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help</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them</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find</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29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optimal</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location</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based on</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category</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their</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business</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such</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as:</a:t>
            </a:r>
          </a:p>
          <a:p>
            <a:pPr marL="62865" marR="97790" algn="just">
              <a:lnSpc>
                <a:spcPct val="150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342900" marR="0" lvl="0" indent="-342900" algn="just">
              <a:lnSpc>
                <a:spcPts val="1340"/>
              </a:lnSpc>
              <a:spcBef>
                <a:spcPts val="0"/>
              </a:spcBef>
              <a:spcAft>
                <a:spcPts val="0"/>
              </a:spcAft>
              <a:buSzPts val="1200"/>
              <a:buFont typeface="Symbol" panose="05050102010706020507" pitchFamily="18" charset="2"/>
              <a:buChar char=""/>
              <a:tabLst>
                <a:tab pos="521335" algn="l"/>
              </a:tabLst>
            </a:pPr>
            <a:r>
              <a:rPr lang="en-US" sz="1800" dirty="0">
                <a:effectLst/>
                <a:latin typeface="Arial" panose="020B0604020202020204" pitchFamily="34" charset="0"/>
                <a:ea typeface="Arial" panose="020B0604020202020204" pitchFamily="34" charset="0"/>
              </a:rPr>
              <a:t>What’s a best spot to open up a restaurant in Vancouver?</a:t>
            </a:r>
          </a:p>
          <a:p>
            <a:pPr marL="342900" marR="0" lvl="0" indent="-342900" algn="just">
              <a:spcBef>
                <a:spcPts val="620"/>
              </a:spcBef>
              <a:spcAft>
                <a:spcPts val="0"/>
              </a:spcAft>
              <a:buSzPts val="1200"/>
              <a:buFont typeface="Symbol" panose="05050102010706020507" pitchFamily="18" charset="2"/>
              <a:buChar char=""/>
              <a:tabLst>
                <a:tab pos="521335" algn="l"/>
              </a:tabLst>
            </a:pPr>
            <a:r>
              <a:rPr lang="en-US" sz="1800" dirty="0">
                <a:effectLst/>
                <a:latin typeface="Arial" panose="020B0604020202020204" pitchFamily="34" charset="0"/>
                <a:ea typeface="Arial" panose="020B0604020202020204" pitchFamily="34" charset="0"/>
              </a:rPr>
              <a:t>What type of restaurant is most likely to be successful in different parts of the city?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a:t>
            </a:fld>
            <a:endParaRPr dirty="0"/>
          </a:p>
        </p:txBody>
      </p:sp>
      <p:sp>
        <p:nvSpPr>
          <p:cNvPr id="3" name="object 3"/>
          <p:cNvSpPr txBox="1">
            <a:spLocks noGrp="1"/>
          </p:cNvSpPr>
          <p:nvPr>
            <p:ph type="title"/>
          </p:nvPr>
        </p:nvSpPr>
        <p:spPr>
          <a:xfrm>
            <a:off x="1382649" y="479806"/>
            <a:ext cx="6300470" cy="513715"/>
          </a:xfrm>
          <a:prstGeom prst="rect">
            <a:avLst/>
          </a:prstGeom>
        </p:spPr>
        <p:txBody>
          <a:bodyPr vert="horz" wrap="square" lIns="0" tIns="13335" rIns="0" bIns="0" rtlCol="0">
            <a:spAutoFit/>
          </a:bodyPr>
          <a:lstStyle/>
          <a:p>
            <a:pPr marL="12700">
              <a:lnSpc>
                <a:spcPct val="100000"/>
              </a:lnSpc>
              <a:spcBef>
                <a:spcPts val="105"/>
              </a:spcBef>
            </a:pPr>
            <a:r>
              <a:rPr sz="3200" spc="-5" dirty="0">
                <a:latin typeface="Calibri"/>
                <a:cs typeface="Calibri"/>
              </a:rPr>
              <a:t>INTRODUCTION:</a:t>
            </a:r>
            <a:r>
              <a:rPr sz="3200" spc="-30" dirty="0">
                <a:latin typeface="Calibri"/>
                <a:cs typeface="Calibri"/>
              </a:rPr>
              <a:t> </a:t>
            </a:r>
            <a:r>
              <a:rPr sz="3200" spc="-5" dirty="0">
                <a:latin typeface="Calibri"/>
                <a:cs typeface="Calibri"/>
              </a:rPr>
              <a:t>BUSINESS</a:t>
            </a:r>
            <a:r>
              <a:rPr sz="3200" spc="-25" dirty="0">
                <a:latin typeface="Calibri"/>
                <a:cs typeface="Calibri"/>
              </a:rPr>
              <a:t> </a:t>
            </a:r>
            <a:r>
              <a:rPr sz="3200" spc="-10" dirty="0">
                <a:latin typeface="Calibri"/>
                <a:cs typeface="Calibri"/>
              </a:rPr>
              <a:t>PROBLEM</a:t>
            </a:r>
            <a:endParaRPr sz="3200">
              <a:latin typeface="Calibri"/>
              <a:cs typeface="Calibri"/>
            </a:endParaRPr>
          </a:p>
        </p:txBody>
      </p:sp>
      <p:sp>
        <p:nvSpPr>
          <p:cNvPr id="4" name="object 4"/>
          <p:cNvSpPr txBox="1"/>
          <p:nvPr/>
        </p:nvSpPr>
        <p:spPr>
          <a:xfrm>
            <a:off x="307340" y="1321054"/>
            <a:ext cx="8605520" cy="3541354"/>
          </a:xfrm>
          <a:prstGeom prst="rect">
            <a:avLst/>
          </a:prstGeom>
        </p:spPr>
        <p:txBody>
          <a:bodyPr vert="horz" wrap="square" lIns="0" tIns="12065" rIns="0" bIns="0" rtlCol="0">
            <a:spAutoFit/>
          </a:bodyPr>
          <a:lstStyle/>
          <a:p>
            <a:pPr marL="355600" marR="6350" indent="-342900" algn="just">
              <a:lnSpc>
                <a:spcPct val="100000"/>
              </a:lnSpc>
              <a:spcBef>
                <a:spcPts val="95"/>
              </a:spcBef>
              <a:buFont typeface="Arial"/>
              <a:buChar char="•"/>
              <a:tabLst>
                <a:tab pos="355600" algn="l"/>
              </a:tabLst>
            </a:pPr>
            <a:r>
              <a:rPr dirty="0">
                <a:latin typeface="Arial" panose="020B0604020202020204" pitchFamily="34" charset="0"/>
              </a:rPr>
              <a:t>The Foursquare API is used to access the venues in the  neighborhoods. Since, it returns less venues in the neighborhoods,  we would be analyzing areas for which countable number of venues  are obtained.</a:t>
            </a:r>
            <a:endParaRPr lang="en-US" dirty="0">
              <a:latin typeface="Arial" panose="020B0604020202020204" pitchFamily="34" charset="0"/>
            </a:endParaRPr>
          </a:p>
          <a:p>
            <a:pPr marL="355600" marR="6350" indent="-342900" algn="just">
              <a:lnSpc>
                <a:spcPct val="100000"/>
              </a:lnSpc>
              <a:spcBef>
                <a:spcPts val="95"/>
              </a:spcBef>
              <a:buFont typeface="Arial"/>
              <a:buChar char="•"/>
              <a:tabLst>
                <a:tab pos="355600" algn="l"/>
              </a:tabLst>
            </a:pPr>
            <a:endParaRPr dirty="0">
              <a:latin typeface="Arial" panose="020B0604020202020204" pitchFamily="34" charset="0"/>
            </a:endParaRPr>
          </a:p>
          <a:p>
            <a:pPr marL="355600" marR="5080" indent="-342900" algn="just">
              <a:lnSpc>
                <a:spcPct val="100000"/>
              </a:lnSpc>
              <a:spcBef>
                <a:spcPts val="530"/>
              </a:spcBef>
              <a:buFont typeface="Arial"/>
              <a:buChar char="•"/>
              <a:tabLst>
                <a:tab pos="355600" algn="l"/>
              </a:tabLst>
            </a:pPr>
            <a:r>
              <a:rPr dirty="0">
                <a:latin typeface="Arial" panose="020B0604020202020204" pitchFamily="34" charset="0"/>
              </a:rPr>
              <a:t>Then they are clustered based on their venues using Data Science  Techniques. Here the k-means clustering algorithm is used to  achieve the task. </a:t>
            </a:r>
            <a:endParaRPr lang="en-US" dirty="0">
              <a:latin typeface="Arial" panose="020B0604020202020204" pitchFamily="34" charset="0"/>
            </a:endParaRPr>
          </a:p>
          <a:p>
            <a:pPr marL="355600" marR="5080" indent="-342900" algn="just">
              <a:lnSpc>
                <a:spcPct val="100000"/>
              </a:lnSpc>
              <a:spcBef>
                <a:spcPts val="530"/>
              </a:spcBef>
              <a:buFont typeface="Arial"/>
              <a:buChar char="•"/>
              <a:tabLst>
                <a:tab pos="355600" algn="l"/>
              </a:tabLst>
            </a:pPr>
            <a:endParaRPr lang="en-US" dirty="0">
              <a:latin typeface="Arial" panose="020B0604020202020204" pitchFamily="34" charset="0"/>
            </a:endParaRPr>
          </a:p>
          <a:p>
            <a:pPr marL="355600" marR="5080" indent="-342900" algn="just">
              <a:lnSpc>
                <a:spcPct val="100000"/>
              </a:lnSpc>
              <a:spcBef>
                <a:spcPts val="530"/>
              </a:spcBef>
              <a:buFont typeface="Arial"/>
              <a:buChar char="•"/>
              <a:tabLst>
                <a:tab pos="355600" algn="l"/>
              </a:tabLst>
            </a:pPr>
            <a:r>
              <a:rPr dirty="0">
                <a:latin typeface="Arial" panose="020B0604020202020204" pitchFamily="34" charset="0"/>
              </a:rPr>
              <a:t>Folium visualization library can be used to visualize the clusters  superimposed on the map of </a:t>
            </a:r>
            <a:r>
              <a:rPr lang="en-US" dirty="0">
                <a:latin typeface="Arial" panose="020B0604020202020204" pitchFamily="34" charset="0"/>
              </a:rPr>
              <a:t>Vancouver </a:t>
            </a:r>
            <a:r>
              <a:rPr dirty="0">
                <a:latin typeface="Arial" panose="020B0604020202020204" pitchFamily="34" charset="0"/>
              </a:rPr>
              <a:t>city. These clusters can be  analyzed to help small scale business owners select a suitable  location for their need such as Hotels, Shopping Malls, Restaurants or  even specifically Indian restaurants or Coffee shops.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a:t>
            </a:fld>
            <a:endParaRPr dirty="0"/>
          </a:p>
        </p:txBody>
      </p:sp>
      <p:sp>
        <p:nvSpPr>
          <p:cNvPr id="3" name="object 3"/>
          <p:cNvSpPr txBox="1">
            <a:spLocks noGrp="1"/>
          </p:cNvSpPr>
          <p:nvPr>
            <p:ph type="title"/>
          </p:nvPr>
        </p:nvSpPr>
        <p:spPr>
          <a:xfrm>
            <a:off x="2681477" y="479806"/>
            <a:ext cx="3705225" cy="513715"/>
          </a:xfrm>
          <a:prstGeom prst="rect">
            <a:avLst/>
          </a:prstGeom>
        </p:spPr>
        <p:txBody>
          <a:bodyPr vert="horz" wrap="square" lIns="0" tIns="13335" rIns="0" bIns="0" rtlCol="0">
            <a:spAutoFit/>
          </a:bodyPr>
          <a:lstStyle/>
          <a:p>
            <a:pPr marL="12700">
              <a:lnSpc>
                <a:spcPct val="100000"/>
              </a:lnSpc>
              <a:spcBef>
                <a:spcPts val="105"/>
              </a:spcBef>
            </a:pPr>
            <a:r>
              <a:rPr sz="3200" spc="-75" dirty="0">
                <a:latin typeface="Calibri"/>
                <a:cs typeface="Calibri"/>
              </a:rPr>
              <a:t>D</a:t>
            </a:r>
            <a:r>
              <a:rPr sz="3200" spc="-250" dirty="0">
                <a:latin typeface="Calibri"/>
                <a:cs typeface="Calibri"/>
              </a:rPr>
              <a:t>A</a:t>
            </a:r>
            <a:r>
              <a:rPr sz="3200" spc="-254" dirty="0">
                <a:latin typeface="Calibri"/>
                <a:cs typeface="Calibri"/>
              </a:rPr>
              <a:t>T</a:t>
            </a:r>
            <a:r>
              <a:rPr sz="3200" dirty="0">
                <a:latin typeface="Calibri"/>
                <a:cs typeface="Calibri"/>
              </a:rPr>
              <a:t>A</a:t>
            </a:r>
            <a:r>
              <a:rPr sz="3200" spc="-15" dirty="0">
                <a:latin typeface="Calibri"/>
                <a:cs typeface="Calibri"/>
              </a:rPr>
              <a:t> </a:t>
            </a:r>
            <a:r>
              <a:rPr sz="3200" dirty="0">
                <a:latin typeface="Calibri"/>
                <a:cs typeface="Calibri"/>
              </a:rPr>
              <a:t>R</a:t>
            </a:r>
            <a:r>
              <a:rPr sz="3200" spc="-70" dirty="0">
                <a:latin typeface="Calibri"/>
                <a:cs typeface="Calibri"/>
              </a:rPr>
              <a:t>E</a:t>
            </a:r>
            <a:r>
              <a:rPr sz="3200" spc="-5" dirty="0">
                <a:latin typeface="Calibri"/>
                <a:cs typeface="Calibri"/>
              </a:rPr>
              <a:t>QU</a:t>
            </a:r>
            <a:r>
              <a:rPr sz="3200" spc="-10" dirty="0">
                <a:latin typeface="Calibri"/>
                <a:cs typeface="Calibri"/>
              </a:rPr>
              <a:t>I</a:t>
            </a:r>
            <a:r>
              <a:rPr sz="3200" dirty="0">
                <a:latin typeface="Calibri"/>
                <a:cs typeface="Calibri"/>
              </a:rPr>
              <a:t>RE</a:t>
            </a:r>
            <a:r>
              <a:rPr sz="3200" spc="-15" dirty="0">
                <a:latin typeface="Calibri"/>
                <a:cs typeface="Calibri"/>
              </a:rPr>
              <a:t>M</a:t>
            </a:r>
            <a:r>
              <a:rPr sz="3200" dirty="0">
                <a:latin typeface="Calibri"/>
                <a:cs typeface="Calibri"/>
              </a:rPr>
              <a:t>EN</a:t>
            </a:r>
            <a:r>
              <a:rPr sz="3200" spc="-20" dirty="0">
                <a:latin typeface="Calibri"/>
                <a:cs typeface="Calibri"/>
              </a:rPr>
              <a:t>T</a:t>
            </a:r>
            <a:r>
              <a:rPr sz="3200" dirty="0">
                <a:latin typeface="Calibri"/>
                <a:cs typeface="Calibri"/>
              </a:rPr>
              <a:t>S</a:t>
            </a:r>
            <a:endParaRPr sz="3200">
              <a:latin typeface="Calibri"/>
              <a:cs typeface="Calibri"/>
            </a:endParaRPr>
          </a:p>
        </p:txBody>
      </p:sp>
      <p:sp>
        <p:nvSpPr>
          <p:cNvPr id="4" name="object 4"/>
          <p:cNvSpPr txBox="1"/>
          <p:nvPr/>
        </p:nvSpPr>
        <p:spPr>
          <a:xfrm>
            <a:off x="307340" y="1321054"/>
            <a:ext cx="8606155" cy="2569293"/>
          </a:xfrm>
          <a:prstGeom prst="rect">
            <a:avLst/>
          </a:prstGeom>
        </p:spPr>
        <p:txBody>
          <a:bodyPr vert="horz" wrap="square" lIns="0" tIns="12065" rIns="0" bIns="0" rtlCol="0">
            <a:spAutoFit/>
          </a:bodyPr>
          <a:lstStyle/>
          <a:p>
            <a:pPr marL="63500" marR="99695" algn="just">
              <a:lnSpc>
                <a:spcPct val="150000"/>
              </a:lnSpc>
              <a:spcBef>
                <a:spcPts val="690"/>
              </a:spcBef>
              <a:spcAft>
                <a:spcPts val="0"/>
              </a:spcAft>
            </a:pPr>
            <a:r>
              <a:rPr lang="en-US" sz="1800" dirty="0">
                <a:effectLst/>
                <a:latin typeface="Arial" panose="020B0604020202020204" pitchFamily="34" charset="0"/>
                <a:ea typeface="Arial" panose="020B0604020202020204" pitchFamily="34" charset="0"/>
              </a:rPr>
              <a:t>Vancouver has</a:t>
            </a:r>
            <a:r>
              <a:rPr lang="en-US" sz="1800" spc="-5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many</a:t>
            </a:r>
            <a:r>
              <a:rPr lang="en-US" sz="1800" spc="-4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neighborhoods.</a:t>
            </a:r>
            <a:r>
              <a:rPr lang="en-US" sz="1800" spc="-4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55" dirty="0">
                <a:effectLst/>
                <a:latin typeface="Arial" panose="020B0604020202020204" pitchFamily="34" charset="0"/>
                <a:ea typeface="Arial" panose="020B0604020202020204" pitchFamily="34" charset="0"/>
              </a:rPr>
              <a:t> Wikipedia website </a:t>
            </a:r>
            <a:r>
              <a:rPr lang="en-US" sz="1800" dirty="0">
                <a:effectLst/>
                <a:latin typeface="Arial" panose="020B0604020202020204" pitchFamily="34" charset="0"/>
                <a:ea typeface="Arial" panose="020B0604020202020204" pitchFamily="34" charset="0"/>
              </a:rPr>
              <a:t>has the list of all postal codes starting with V. Only postal codes in and around Vancouver are selected amongst this data</a:t>
            </a:r>
          </a:p>
          <a:p>
            <a:pPr marL="63500" marR="99695" algn="just">
              <a:lnSpc>
                <a:spcPct val="150000"/>
              </a:lnSpc>
              <a:spcBef>
                <a:spcPts val="690"/>
              </a:spcBef>
              <a:spcAft>
                <a:spcPts val="0"/>
              </a:spcAft>
            </a:pPr>
            <a:r>
              <a:rPr lang="en-US" sz="1800" u="sng" dirty="0">
                <a:solidFill>
                  <a:srgbClr val="0462C1"/>
                </a:solidFill>
                <a:effectLst/>
                <a:uFill>
                  <a:solidFill>
                    <a:srgbClr val="0462C1"/>
                  </a:solidFill>
                </a:uFill>
                <a:latin typeface="Arial" panose="020B0604020202020204" pitchFamily="34" charset="0"/>
                <a:ea typeface="Arial" panose="020B0604020202020204" pitchFamily="34" charset="0"/>
              </a:rPr>
              <a:t>"https://en.wikipedia.org/wiki/</a:t>
            </a:r>
            <a:r>
              <a:rPr lang="en-US" sz="1800" u="sng" dirty="0" err="1">
                <a:solidFill>
                  <a:srgbClr val="0462C1"/>
                </a:solidFill>
                <a:effectLst/>
                <a:uFill>
                  <a:solidFill>
                    <a:srgbClr val="0462C1"/>
                  </a:solidFill>
                </a:uFill>
                <a:latin typeface="Arial" panose="020B0604020202020204" pitchFamily="34" charset="0"/>
                <a:ea typeface="Arial" panose="020B0604020202020204" pitchFamily="34" charset="0"/>
              </a:rPr>
              <a:t>List_of_postal_codes_of_Canada:_V</a:t>
            </a:r>
            <a:r>
              <a:rPr lang="en-US" sz="1800" u="sng" dirty="0">
                <a:solidFill>
                  <a:srgbClr val="0462C1"/>
                </a:solidFill>
                <a:effectLst/>
                <a:uFill>
                  <a:solidFill>
                    <a:srgbClr val="0462C1"/>
                  </a:solidFill>
                </a:uFill>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marL="12700">
              <a:lnSpc>
                <a:spcPct val="100000"/>
              </a:lnSpc>
              <a:spcBef>
                <a:spcPts val="525"/>
              </a:spcBef>
              <a:buClr>
                <a:srgbClr val="000000"/>
              </a:buClr>
              <a:tabLst>
                <a:tab pos="354965" algn="l"/>
                <a:tab pos="355600" algn="l"/>
              </a:tabLst>
            </a:pPr>
            <a:endParaRPr lang="en-US" sz="2200" u="sng" spc="-5" dirty="0">
              <a:solidFill>
                <a:srgbClr val="0000FF"/>
              </a:solidFill>
              <a:uFill>
                <a:solidFill>
                  <a:srgbClr val="0000FF"/>
                </a:solidFill>
              </a:uFill>
              <a:latin typeface="Cambria"/>
              <a:cs typeface="Cambria"/>
              <a:hlinkClick r:id="rId2"/>
            </a:endParaRPr>
          </a:p>
          <a:p>
            <a:pPr marL="12700">
              <a:lnSpc>
                <a:spcPct val="100000"/>
              </a:lnSpc>
              <a:spcBef>
                <a:spcPts val="525"/>
              </a:spcBef>
              <a:buClr>
                <a:srgbClr val="000000"/>
              </a:buClr>
              <a:tabLst>
                <a:tab pos="354965" algn="l"/>
                <a:tab pos="355600" algn="l"/>
              </a:tabLst>
            </a:pPr>
            <a:endParaRPr lang="en-US" sz="2200" u="sng" spc="-5" dirty="0">
              <a:solidFill>
                <a:srgbClr val="0000FF"/>
              </a:solidFill>
              <a:uFill>
                <a:solidFill>
                  <a:srgbClr val="0000FF"/>
                </a:solidFill>
              </a:uFill>
              <a:latin typeface="Cambria"/>
              <a:cs typeface="Cambria"/>
              <a:hlinkClick r:id="rId2"/>
            </a:endParaRPr>
          </a:p>
        </p:txBody>
      </p:sp>
      <p:pic>
        <p:nvPicPr>
          <p:cNvPr id="6" name="Picture 5">
            <a:extLst>
              <a:ext uri="{FF2B5EF4-FFF2-40B4-BE49-F238E27FC236}">
                <a16:creationId xmlns:a16="http://schemas.microsoft.com/office/drawing/2014/main" id="{FE2F713D-F63B-4425-A811-0BB759ACACD6}"/>
              </a:ext>
            </a:extLst>
          </p:cNvPr>
          <p:cNvPicPr/>
          <p:nvPr/>
        </p:nvPicPr>
        <p:blipFill>
          <a:blip r:embed="rId3"/>
          <a:stretch>
            <a:fillRect/>
          </a:stretch>
        </p:blipFill>
        <p:spPr>
          <a:xfrm>
            <a:off x="1714371" y="3631946"/>
            <a:ext cx="5639435" cy="1905000"/>
          </a:xfrm>
          <a:prstGeom prst="rect">
            <a:avLst/>
          </a:prstGeom>
        </p:spPr>
      </p:pic>
    </p:spTree>
    <p:extLst>
      <p:ext uri="{BB962C8B-B14F-4D97-AF65-F5344CB8AC3E}">
        <p14:creationId xmlns:p14="http://schemas.microsoft.com/office/powerpoint/2010/main" val="18302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a:t>
            </a:fld>
            <a:endParaRPr dirty="0"/>
          </a:p>
        </p:txBody>
      </p:sp>
      <p:sp>
        <p:nvSpPr>
          <p:cNvPr id="3" name="object 3"/>
          <p:cNvSpPr txBox="1">
            <a:spLocks noGrp="1"/>
          </p:cNvSpPr>
          <p:nvPr>
            <p:ph type="title"/>
          </p:nvPr>
        </p:nvSpPr>
        <p:spPr>
          <a:xfrm>
            <a:off x="2681477" y="479806"/>
            <a:ext cx="3705225" cy="513715"/>
          </a:xfrm>
          <a:prstGeom prst="rect">
            <a:avLst/>
          </a:prstGeom>
        </p:spPr>
        <p:txBody>
          <a:bodyPr vert="horz" wrap="square" lIns="0" tIns="13335" rIns="0" bIns="0" rtlCol="0">
            <a:spAutoFit/>
          </a:bodyPr>
          <a:lstStyle/>
          <a:p>
            <a:pPr marL="12700">
              <a:lnSpc>
                <a:spcPct val="100000"/>
              </a:lnSpc>
              <a:spcBef>
                <a:spcPts val="105"/>
              </a:spcBef>
            </a:pPr>
            <a:r>
              <a:rPr sz="3200" spc="-75" dirty="0">
                <a:latin typeface="Calibri"/>
                <a:cs typeface="Calibri"/>
              </a:rPr>
              <a:t>D</a:t>
            </a:r>
            <a:r>
              <a:rPr sz="3200" spc="-250" dirty="0">
                <a:latin typeface="Calibri"/>
                <a:cs typeface="Calibri"/>
              </a:rPr>
              <a:t>A</a:t>
            </a:r>
            <a:r>
              <a:rPr sz="3200" spc="-254" dirty="0">
                <a:latin typeface="Calibri"/>
                <a:cs typeface="Calibri"/>
              </a:rPr>
              <a:t>T</a:t>
            </a:r>
            <a:r>
              <a:rPr sz="3200" dirty="0">
                <a:latin typeface="Calibri"/>
                <a:cs typeface="Calibri"/>
              </a:rPr>
              <a:t>A</a:t>
            </a:r>
            <a:r>
              <a:rPr sz="3200" spc="-15" dirty="0">
                <a:latin typeface="Calibri"/>
                <a:cs typeface="Calibri"/>
              </a:rPr>
              <a:t> </a:t>
            </a:r>
            <a:r>
              <a:rPr sz="3200" dirty="0">
                <a:latin typeface="Calibri"/>
                <a:cs typeface="Calibri"/>
              </a:rPr>
              <a:t>R</a:t>
            </a:r>
            <a:r>
              <a:rPr sz="3200" spc="-70" dirty="0">
                <a:latin typeface="Calibri"/>
                <a:cs typeface="Calibri"/>
              </a:rPr>
              <a:t>E</a:t>
            </a:r>
            <a:r>
              <a:rPr sz="3200" spc="-5" dirty="0">
                <a:latin typeface="Calibri"/>
                <a:cs typeface="Calibri"/>
              </a:rPr>
              <a:t>QU</a:t>
            </a:r>
            <a:r>
              <a:rPr sz="3200" spc="-10" dirty="0">
                <a:latin typeface="Calibri"/>
                <a:cs typeface="Calibri"/>
              </a:rPr>
              <a:t>I</a:t>
            </a:r>
            <a:r>
              <a:rPr sz="3200" dirty="0">
                <a:latin typeface="Calibri"/>
                <a:cs typeface="Calibri"/>
              </a:rPr>
              <a:t>RE</a:t>
            </a:r>
            <a:r>
              <a:rPr sz="3200" spc="-15" dirty="0">
                <a:latin typeface="Calibri"/>
                <a:cs typeface="Calibri"/>
              </a:rPr>
              <a:t>M</a:t>
            </a:r>
            <a:r>
              <a:rPr sz="3200" dirty="0">
                <a:latin typeface="Calibri"/>
                <a:cs typeface="Calibri"/>
              </a:rPr>
              <a:t>EN</a:t>
            </a:r>
            <a:r>
              <a:rPr sz="3200" spc="-20" dirty="0">
                <a:latin typeface="Calibri"/>
                <a:cs typeface="Calibri"/>
              </a:rPr>
              <a:t>T</a:t>
            </a:r>
            <a:r>
              <a:rPr sz="3200" dirty="0">
                <a:latin typeface="Calibri"/>
                <a:cs typeface="Calibri"/>
              </a:rPr>
              <a:t>S</a:t>
            </a:r>
            <a:endParaRPr sz="3200">
              <a:latin typeface="Calibri"/>
              <a:cs typeface="Calibri"/>
            </a:endParaRPr>
          </a:p>
        </p:txBody>
      </p:sp>
      <p:sp>
        <p:nvSpPr>
          <p:cNvPr id="4" name="object 4"/>
          <p:cNvSpPr txBox="1"/>
          <p:nvPr/>
        </p:nvSpPr>
        <p:spPr>
          <a:xfrm>
            <a:off x="307340" y="1321054"/>
            <a:ext cx="8606155" cy="2569293"/>
          </a:xfrm>
          <a:prstGeom prst="rect">
            <a:avLst/>
          </a:prstGeom>
        </p:spPr>
        <p:txBody>
          <a:bodyPr vert="horz" wrap="square" lIns="0" tIns="12065" rIns="0" bIns="0" rtlCol="0">
            <a:spAutoFit/>
          </a:bodyPr>
          <a:lstStyle/>
          <a:p>
            <a:pPr marL="63500" marR="0">
              <a:lnSpc>
                <a:spcPct val="150000"/>
              </a:lnSpc>
              <a:spcBef>
                <a:spcPts val="415"/>
              </a:spcBef>
              <a:spcAft>
                <a:spcPts val="0"/>
              </a:spcAft>
            </a:pPr>
            <a:r>
              <a:rPr lang="en-US" sz="1800" dirty="0">
                <a:effectLst/>
                <a:latin typeface="Arial" panose="020B0604020202020204" pitchFamily="34" charset="0"/>
                <a:ea typeface="Arial" panose="020B0604020202020204" pitchFamily="34" charset="0"/>
              </a:rPr>
              <a:t>Unfortunately, the latitude and longitude values are missing for these postal codes in the website and geocode python module is very inaccurate. Therefore the latitude and longitude data has been procured from the google maps website manually and finally everything merged together.</a:t>
            </a:r>
          </a:p>
          <a:p>
            <a:pPr marL="12700">
              <a:lnSpc>
                <a:spcPct val="100000"/>
              </a:lnSpc>
              <a:spcBef>
                <a:spcPts val="525"/>
              </a:spcBef>
              <a:buClr>
                <a:srgbClr val="000000"/>
              </a:buClr>
              <a:tabLst>
                <a:tab pos="354965" algn="l"/>
                <a:tab pos="355600" algn="l"/>
              </a:tabLst>
            </a:pPr>
            <a:endParaRPr lang="en-US" sz="2200" u="sng" spc="-5" dirty="0">
              <a:solidFill>
                <a:srgbClr val="0000FF"/>
              </a:solidFill>
              <a:uFill>
                <a:solidFill>
                  <a:srgbClr val="0000FF"/>
                </a:solidFill>
              </a:uFill>
              <a:latin typeface="Cambria"/>
              <a:cs typeface="Cambria"/>
              <a:hlinkClick r:id="rId2"/>
            </a:endParaRPr>
          </a:p>
          <a:p>
            <a:pPr marL="12700">
              <a:lnSpc>
                <a:spcPct val="100000"/>
              </a:lnSpc>
              <a:spcBef>
                <a:spcPts val="525"/>
              </a:spcBef>
              <a:buClr>
                <a:srgbClr val="000000"/>
              </a:buClr>
              <a:tabLst>
                <a:tab pos="354965" algn="l"/>
                <a:tab pos="355600" algn="l"/>
              </a:tabLst>
            </a:pPr>
            <a:endParaRPr lang="en-US" sz="2200" u="sng" spc="-5" dirty="0">
              <a:solidFill>
                <a:srgbClr val="0000FF"/>
              </a:solidFill>
              <a:uFill>
                <a:solidFill>
                  <a:srgbClr val="0000FF"/>
                </a:solidFill>
              </a:uFill>
              <a:latin typeface="Cambria"/>
              <a:cs typeface="Cambria"/>
              <a:hlinkClick r:id="rId2"/>
            </a:endParaRPr>
          </a:p>
        </p:txBody>
      </p:sp>
      <p:pic>
        <p:nvPicPr>
          <p:cNvPr id="7" name="Picture 6">
            <a:extLst>
              <a:ext uri="{FF2B5EF4-FFF2-40B4-BE49-F238E27FC236}">
                <a16:creationId xmlns:a16="http://schemas.microsoft.com/office/drawing/2014/main" id="{8372C2BF-D2FD-4675-9763-B890647D1949}"/>
              </a:ext>
            </a:extLst>
          </p:cNvPr>
          <p:cNvPicPr/>
          <p:nvPr/>
        </p:nvPicPr>
        <p:blipFill>
          <a:blip r:embed="rId3"/>
          <a:stretch>
            <a:fillRect/>
          </a:stretch>
        </p:blipFill>
        <p:spPr>
          <a:xfrm>
            <a:off x="838200" y="3344262"/>
            <a:ext cx="3013710" cy="3024505"/>
          </a:xfrm>
          <a:prstGeom prst="rect">
            <a:avLst/>
          </a:prstGeom>
        </p:spPr>
      </p:pic>
      <p:pic>
        <p:nvPicPr>
          <p:cNvPr id="8" name="Picture 7">
            <a:extLst>
              <a:ext uri="{FF2B5EF4-FFF2-40B4-BE49-F238E27FC236}">
                <a16:creationId xmlns:a16="http://schemas.microsoft.com/office/drawing/2014/main" id="{B2107F4D-7BFA-4839-BFAB-6FCE5370E9C1}"/>
              </a:ext>
            </a:extLst>
          </p:cNvPr>
          <p:cNvPicPr/>
          <p:nvPr/>
        </p:nvPicPr>
        <p:blipFill>
          <a:blip r:embed="rId4"/>
          <a:stretch>
            <a:fillRect/>
          </a:stretch>
        </p:blipFill>
        <p:spPr>
          <a:xfrm>
            <a:off x="4633908" y="3557219"/>
            <a:ext cx="3124200" cy="1990725"/>
          </a:xfrm>
          <a:prstGeom prst="rect">
            <a:avLst/>
          </a:prstGeom>
        </p:spPr>
      </p:pic>
    </p:spTree>
    <p:extLst>
      <p:ext uri="{BB962C8B-B14F-4D97-AF65-F5344CB8AC3E}">
        <p14:creationId xmlns:p14="http://schemas.microsoft.com/office/powerpoint/2010/main" val="35129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a:t>
            </a:fld>
            <a:endParaRPr dirty="0"/>
          </a:p>
        </p:txBody>
      </p:sp>
      <p:sp>
        <p:nvSpPr>
          <p:cNvPr id="3" name="object 3"/>
          <p:cNvSpPr txBox="1">
            <a:spLocks noGrp="1"/>
          </p:cNvSpPr>
          <p:nvPr>
            <p:ph type="title"/>
          </p:nvPr>
        </p:nvSpPr>
        <p:spPr>
          <a:xfrm>
            <a:off x="2681477" y="479806"/>
            <a:ext cx="3705225" cy="513715"/>
          </a:xfrm>
          <a:prstGeom prst="rect">
            <a:avLst/>
          </a:prstGeom>
        </p:spPr>
        <p:txBody>
          <a:bodyPr vert="horz" wrap="square" lIns="0" tIns="13335" rIns="0" bIns="0" rtlCol="0">
            <a:spAutoFit/>
          </a:bodyPr>
          <a:lstStyle/>
          <a:p>
            <a:pPr marL="12700">
              <a:lnSpc>
                <a:spcPct val="100000"/>
              </a:lnSpc>
              <a:spcBef>
                <a:spcPts val="105"/>
              </a:spcBef>
            </a:pPr>
            <a:r>
              <a:rPr sz="3200" spc="-75" dirty="0">
                <a:latin typeface="Calibri"/>
                <a:cs typeface="Calibri"/>
              </a:rPr>
              <a:t>D</a:t>
            </a:r>
            <a:r>
              <a:rPr sz="3200" spc="-250" dirty="0">
                <a:latin typeface="Calibri"/>
                <a:cs typeface="Calibri"/>
              </a:rPr>
              <a:t>A</a:t>
            </a:r>
            <a:r>
              <a:rPr sz="3200" spc="-254" dirty="0">
                <a:latin typeface="Calibri"/>
                <a:cs typeface="Calibri"/>
              </a:rPr>
              <a:t>T</a:t>
            </a:r>
            <a:r>
              <a:rPr sz="3200" dirty="0">
                <a:latin typeface="Calibri"/>
                <a:cs typeface="Calibri"/>
              </a:rPr>
              <a:t>A</a:t>
            </a:r>
            <a:r>
              <a:rPr sz="3200" spc="-15" dirty="0">
                <a:latin typeface="Calibri"/>
                <a:cs typeface="Calibri"/>
              </a:rPr>
              <a:t> </a:t>
            </a:r>
            <a:r>
              <a:rPr sz="3200" dirty="0">
                <a:latin typeface="Calibri"/>
                <a:cs typeface="Calibri"/>
              </a:rPr>
              <a:t>R</a:t>
            </a:r>
            <a:r>
              <a:rPr sz="3200" spc="-70" dirty="0">
                <a:latin typeface="Calibri"/>
                <a:cs typeface="Calibri"/>
              </a:rPr>
              <a:t>E</a:t>
            </a:r>
            <a:r>
              <a:rPr sz="3200" spc="-5" dirty="0">
                <a:latin typeface="Calibri"/>
                <a:cs typeface="Calibri"/>
              </a:rPr>
              <a:t>QU</a:t>
            </a:r>
            <a:r>
              <a:rPr sz="3200" spc="-10" dirty="0">
                <a:latin typeface="Calibri"/>
                <a:cs typeface="Calibri"/>
              </a:rPr>
              <a:t>I</a:t>
            </a:r>
            <a:r>
              <a:rPr sz="3200" dirty="0">
                <a:latin typeface="Calibri"/>
                <a:cs typeface="Calibri"/>
              </a:rPr>
              <a:t>RE</a:t>
            </a:r>
            <a:r>
              <a:rPr sz="3200" spc="-15" dirty="0">
                <a:latin typeface="Calibri"/>
                <a:cs typeface="Calibri"/>
              </a:rPr>
              <a:t>M</a:t>
            </a:r>
            <a:r>
              <a:rPr sz="3200" dirty="0">
                <a:latin typeface="Calibri"/>
                <a:cs typeface="Calibri"/>
              </a:rPr>
              <a:t>EN</a:t>
            </a:r>
            <a:r>
              <a:rPr sz="3200" spc="-20" dirty="0">
                <a:latin typeface="Calibri"/>
                <a:cs typeface="Calibri"/>
              </a:rPr>
              <a:t>T</a:t>
            </a:r>
            <a:r>
              <a:rPr sz="3200" dirty="0">
                <a:latin typeface="Calibri"/>
                <a:cs typeface="Calibri"/>
              </a:rPr>
              <a:t>S</a:t>
            </a:r>
            <a:endParaRPr sz="3200">
              <a:latin typeface="Calibri"/>
              <a:cs typeface="Calibri"/>
            </a:endParaRPr>
          </a:p>
        </p:txBody>
      </p:sp>
      <p:sp>
        <p:nvSpPr>
          <p:cNvPr id="4" name="object 4"/>
          <p:cNvSpPr txBox="1"/>
          <p:nvPr/>
        </p:nvSpPr>
        <p:spPr>
          <a:xfrm>
            <a:off x="307340" y="1321054"/>
            <a:ext cx="8606155" cy="1120178"/>
          </a:xfrm>
          <a:prstGeom prst="rect">
            <a:avLst/>
          </a:prstGeom>
        </p:spPr>
        <p:txBody>
          <a:bodyPr vert="horz" wrap="square" lIns="0" tIns="12065" rIns="0" bIns="0" rtlCol="0">
            <a:spAutoFit/>
          </a:bodyPr>
          <a:lstStyle/>
          <a:p>
            <a:pPr marL="0" marR="0">
              <a:spcBef>
                <a:spcPts val="55"/>
              </a:spcBef>
              <a:spcAft>
                <a:spcPts val="0"/>
              </a:spcAft>
            </a:pPr>
            <a:r>
              <a:rPr lang="en-US" sz="1800" dirty="0">
                <a:effectLst/>
                <a:latin typeface="Arial" panose="020B0604020202020204" pitchFamily="34" charset="0"/>
                <a:ea typeface="Arial" panose="020B0604020202020204" pitchFamily="34" charset="0"/>
              </a:rPr>
              <a:t>Next, the venues information data for each neighborhood is extracted from the foursquare data as follows using the latitude and longitude:</a:t>
            </a:r>
          </a:p>
          <a:p>
            <a:pPr marL="0" marR="0">
              <a:spcBef>
                <a:spcPts val="0"/>
              </a:spcBef>
              <a:spcAft>
                <a:spcPts val="0"/>
              </a:spcAft>
              <a:tabLst>
                <a:tab pos="521335" algn="l"/>
              </a:tabLst>
            </a:pPr>
            <a:r>
              <a:rPr lang="en-US" sz="1800" dirty="0">
                <a:effectLst/>
                <a:latin typeface="Arial" panose="020B0604020202020204" pitchFamily="34" charset="0"/>
                <a:ea typeface="Arial" panose="020B0604020202020204" pitchFamily="34" charset="0"/>
              </a:rPr>
              <a:t> </a:t>
            </a:r>
          </a:p>
          <a:p>
            <a:pPr marL="0" marR="0">
              <a:spcBef>
                <a:spcPts val="0"/>
              </a:spcBef>
              <a:spcAft>
                <a:spcPts val="0"/>
              </a:spcAft>
              <a:tabLst>
                <a:tab pos="521335" algn="l"/>
              </a:tabLst>
            </a:pPr>
            <a:r>
              <a:rPr lang="en-US" sz="1800" u="sng" dirty="0">
                <a:solidFill>
                  <a:srgbClr val="0000FF"/>
                </a:solidFill>
                <a:effectLst/>
                <a:latin typeface="Arial" panose="020B0604020202020204" pitchFamily="34" charset="0"/>
                <a:ea typeface="Arial" panose="020B0604020202020204" pitchFamily="34" charset="0"/>
                <a:hlinkClick r:id="rId2"/>
              </a:rPr>
              <a:t>https://foursquare.com/</a:t>
            </a:r>
            <a:endParaRPr lang="en-US"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9697A28F-689B-44D9-89FC-2A911DA0D7A6}"/>
              </a:ext>
            </a:extLst>
          </p:cNvPr>
          <p:cNvPicPr/>
          <p:nvPr/>
        </p:nvPicPr>
        <p:blipFill>
          <a:blip r:embed="rId3"/>
          <a:stretch>
            <a:fillRect/>
          </a:stretch>
        </p:blipFill>
        <p:spPr>
          <a:xfrm>
            <a:off x="838200" y="2971800"/>
            <a:ext cx="7543800" cy="21842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7</a:t>
            </a:fld>
            <a:endParaRPr dirty="0"/>
          </a:p>
        </p:txBody>
      </p:sp>
      <p:sp>
        <p:nvSpPr>
          <p:cNvPr id="3" name="object 3"/>
          <p:cNvSpPr txBox="1">
            <a:spLocks noGrp="1"/>
          </p:cNvSpPr>
          <p:nvPr>
            <p:ph type="title"/>
          </p:nvPr>
        </p:nvSpPr>
        <p:spPr>
          <a:xfrm>
            <a:off x="3160014" y="479806"/>
            <a:ext cx="2749550" cy="513715"/>
          </a:xfrm>
          <a:prstGeom prst="rect">
            <a:avLst/>
          </a:prstGeom>
        </p:spPr>
        <p:txBody>
          <a:bodyPr vert="horz" wrap="square" lIns="0" tIns="13335" rIns="0" bIns="0" rtlCol="0">
            <a:spAutoFit/>
          </a:bodyPr>
          <a:lstStyle/>
          <a:p>
            <a:pPr marL="12700">
              <a:lnSpc>
                <a:spcPct val="100000"/>
              </a:lnSpc>
              <a:spcBef>
                <a:spcPts val="105"/>
              </a:spcBef>
            </a:pPr>
            <a:r>
              <a:rPr sz="3200" spc="-5" dirty="0">
                <a:latin typeface="Calibri"/>
                <a:cs typeface="Calibri"/>
              </a:rPr>
              <a:t>ME</a:t>
            </a:r>
            <a:r>
              <a:rPr sz="3200" spc="-10" dirty="0">
                <a:latin typeface="Calibri"/>
                <a:cs typeface="Calibri"/>
              </a:rPr>
              <a:t>T</a:t>
            </a:r>
            <a:r>
              <a:rPr sz="3200" dirty="0">
                <a:latin typeface="Calibri"/>
                <a:cs typeface="Calibri"/>
              </a:rPr>
              <a:t>HODO</a:t>
            </a:r>
            <a:r>
              <a:rPr sz="3200" spc="-55" dirty="0">
                <a:latin typeface="Calibri"/>
                <a:cs typeface="Calibri"/>
              </a:rPr>
              <a:t>L</a:t>
            </a:r>
            <a:r>
              <a:rPr sz="3200" spc="-5" dirty="0">
                <a:latin typeface="Calibri"/>
                <a:cs typeface="Calibri"/>
              </a:rPr>
              <a:t>O</a:t>
            </a:r>
            <a:r>
              <a:rPr sz="3200" spc="-45" dirty="0">
                <a:latin typeface="Calibri"/>
                <a:cs typeface="Calibri"/>
              </a:rPr>
              <a:t>G</a:t>
            </a:r>
            <a:r>
              <a:rPr sz="3200" dirty="0">
                <a:latin typeface="Calibri"/>
                <a:cs typeface="Calibri"/>
              </a:rPr>
              <a:t>Y</a:t>
            </a:r>
            <a:endParaRPr sz="3200">
              <a:latin typeface="Calibri"/>
              <a:cs typeface="Calibri"/>
            </a:endParaRPr>
          </a:p>
        </p:txBody>
      </p:sp>
      <p:sp>
        <p:nvSpPr>
          <p:cNvPr id="4" name="object 4"/>
          <p:cNvSpPr txBox="1"/>
          <p:nvPr/>
        </p:nvSpPr>
        <p:spPr>
          <a:xfrm>
            <a:off x="307340" y="1321053"/>
            <a:ext cx="8608695" cy="4835298"/>
          </a:xfrm>
          <a:prstGeom prst="rect">
            <a:avLst/>
          </a:prstGeom>
        </p:spPr>
        <p:txBody>
          <a:bodyPr vert="horz" wrap="square" lIns="0" tIns="13335" rIns="0" bIns="0" rtlCol="0">
            <a:spAutoFit/>
          </a:bodyPr>
          <a:lstStyle/>
          <a:p>
            <a:pPr marL="355600" marR="5080" indent="-342900" algn="just">
              <a:lnSpc>
                <a:spcPct val="150000"/>
              </a:lnSpc>
              <a:spcBef>
                <a:spcPts val="105"/>
              </a:spcBef>
              <a:buFont typeface="Arial"/>
              <a:buChar char="•"/>
              <a:tabLst>
                <a:tab pos="355600" algn="l"/>
              </a:tabLst>
            </a:pPr>
            <a:r>
              <a:rPr lang="en-US" dirty="0">
                <a:latin typeface="Arial" panose="020B0604020202020204" pitchFamily="34" charset="0"/>
              </a:rPr>
              <a:t>Now, we have the neighborhoods data of Vancouver (46 neighborhoods). We also have the most popular venues in each neighborhood obtained using Foursquare API. A total of 943 venues have been obtained in the whole city and 209 unique categories. </a:t>
            </a:r>
          </a:p>
          <a:p>
            <a:pPr marL="355600" marR="5080" indent="-342900" algn="just">
              <a:lnSpc>
                <a:spcPct val="100000"/>
              </a:lnSpc>
              <a:spcBef>
                <a:spcPts val="105"/>
              </a:spcBef>
              <a:buFont typeface="Arial"/>
              <a:buChar char="•"/>
              <a:tabLst>
                <a:tab pos="355600" algn="l"/>
              </a:tabLst>
            </a:pPr>
            <a:endParaRPr lang="en-US" spc="-60" dirty="0">
              <a:latin typeface="Arial" panose="020B0604020202020204" pitchFamily="34" charset="0"/>
              <a:cs typeface="Cambria"/>
            </a:endParaRPr>
          </a:p>
          <a:p>
            <a:pPr marL="355600" marR="5080" indent="-342900" algn="just">
              <a:lnSpc>
                <a:spcPct val="150000"/>
              </a:lnSpc>
              <a:spcBef>
                <a:spcPts val="105"/>
              </a:spcBef>
              <a:buFont typeface="Arial"/>
              <a:buChar char="•"/>
              <a:tabLst>
                <a:tab pos="355600" algn="l"/>
              </a:tabLst>
            </a:pPr>
            <a:r>
              <a:rPr lang="en-US" dirty="0">
                <a:latin typeface="Arial" panose="020B0604020202020204" pitchFamily="34" charset="0"/>
              </a:rPr>
              <a:t>Here, the K-Nearest Neighbor (KNN) clustering algorithm is used. It is an unsupervised machine learning technique that clusters the given data into K number of clusters. For optimal result we need to select the best value for K. Here, the silhouette score is used to find the best value for K. A range of values from 2 to 10 was considered, KNN clustering was performed on the dataset and the value of 6 provides the best score. This K value is used for the K-Means Clustering Technique.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3" name="object 3"/>
          <p:cNvSpPr txBox="1">
            <a:spLocks noGrp="1"/>
          </p:cNvSpPr>
          <p:nvPr>
            <p:ph type="title"/>
          </p:nvPr>
        </p:nvSpPr>
        <p:spPr>
          <a:xfrm>
            <a:off x="3722370" y="479806"/>
            <a:ext cx="162433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Calibri"/>
                <a:cs typeface="Calibri"/>
              </a:rPr>
              <a:t>ANA</a:t>
            </a:r>
            <a:r>
              <a:rPr sz="3200" spc="-270" dirty="0">
                <a:latin typeface="Calibri"/>
                <a:cs typeface="Calibri"/>
              </a:rPr>
              <a:t>L</a:t>
            </a:r>
            <a:r>
              <a:rPr sz="3200" spc="-45" dirty="0">
                <a:latin typeface="Calibri"/>
                <a:cs typeface="Calibri"/>
              </a:rPr>
              <a:t>Y</a:t>
            </a:r>
            <a:r>
              <a:rPr sz="3200" dirty="0">
                <a:latin typeface="Calibri"/>
                <a:cs typeface="Calibri"/>
              </a:rPr>
              <a:t>SIS</a:t>
            </a:r>
            <a:endParaRPr sz="3200">
              <a:latin typeface="Calibri"/>
              <a:cs typeface="Calibri"/>
            </a:endParaRPr>
          </a:p>
        </p:txBody>
      </p:sp>
      <p:sp>
        <p:nvSpPr>
          <p:cNvPr id="4" name="object 4"/>
          <p:cNvSpPr txBox="1"/>
          <p:nvPr/>
        </p:nvSpPr>
        <p:spPr>
          <a:xfrm>
            <a:off x="307340" y="1321053"/>
            <a:ext cx="8608060" cy="1624163"/>
          </a:xfrm>
          <a:prstGeom prst="rect">
            <a:avLst/>
          </a:prstGeom>
        </p:spPr>
        <p:txBody>
          <a:bodyPr vert="horz" wrap="square" lIns="0" tIns="13335" rIns="0" bIns="0" rtlCol="0">
            <a:spAutoFit/>
          </a:bodyPr>
          <a:lstStyle/>
          <a:p>
            <a:pPr marL="12700" marR="5080" algn="just">
              <a:lnSpc>
                <a:spcPct val="150000"/>
              </a:lnSpc>
              <a:spcBef>
                <a:spcPts val="105"/>
              </a:spcBef>
            </a:pPr>
            <a:r>
              <a:rPr dirty="0">
                <a:latin typeface="Arial" panose="020B0604020202020204" pitchFamily="34" charset="0"/>
              </a:rPr>
              <a:t>Looking into the dataset we found that there were many neighborhoods with  less than 10 venues which can be remove before performing the analysis to  obtain better results. The following plot shows only the neighborhoods from  which 10 or more than 10 venues were obtained. </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8</a:t>
            </a:fld>
            <a:endParaRPr dirty="0"/>
          </a:p>
        </p:txBody>
      </p:sp>
      <p:pic>
        <p:nvPicPr>
          <p:cNvPr id="7" name="Picture 6">
            <a:extLst>
              <a:ext uri="{FF2B5EF4-FFF2-40B4-BE49-F238E27FC236}">
                <a16:creationId xmlns:a16="http://schemas.microsoft.com/office/drawing/2014/main" id="{BE36096B-F4C8-4850-99B2-6393CD705097}"/>
              </a:ext>
            </a:extLst>
          </p:cNvPr>
          <p:cNvPicPr/>
          <p:nvPr/>
        </p:nvPicPr>
        <p:blipFill>
          <a:blip r:embed="rId2"/>
          <a:stretch>
            <a:fillRect/>
          </a:stretch>
        </p:blipFill>
        <p:spPr>
          <a:xfrm>
            <a:off x="537686" y="2945216"/>
            <a:ext cx="8068628" cy="35801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1608" y="69342"/>
            <a:ext cx="2612391"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888888"/>
                </a:solidFill>
                <a:latin typeface="Calibri"/>
                <a:cs typeface="Calibri"/>
              </a:rPr>
              <a:t>The</a:t>
            </a:r>
            <a:r>
              <a:rPr sz="1200" b="1" spc="-20" dirty="0">
                <a:solidFill>
                  <a:srgbClr val="888888"/>
                </a:solidFill>
                <a:latin typeface="Calibri"/>
                <a:cs typeface="Calibri"/>
              </a:rPr>
              <a:t> </a:t>
            </a:r>
            <a:r>
              <a:rPr sz="1200" b="1" spc="-5" dirty="0">
                <a:solidFill>
                  <a:srgbClr val="888888"/>
                </a:solidFill>
                <a:latin typeface="Calibri"/>
                <a:cs typeface="Calibri"/>
              </a:rPr>
              <a:t>Battle</a:t>
            </a:r>
            <a:r>
              <a:rPr sz="1200" b="1" spc="-25" dirty="0">
                <a:solidFill>
                  <a:srgbClr val="888888"/>
                </a:solidFill>
                <a:latin typeface="Calibri"/>
                <a:cs typeface="Calibri"/>
              </a:rPr>
              <a:t> </a:t>
            </a:r>
            <a:r>
              <a:rPr sz="1200" b="1" dirty="0">
                <a:solidFill>
                  <a:srgbClr val="888888"/>
                </a:solidFill>
                <a:latin typeface="Calibri"/>
                <a:cs typeface="Calibri"/>
              </a:rPr>
              <a:t>of</a:t>
            </a:r>
            <a:r>
              <a:rPr sz="1200" b="1" spc="-20" dirty="0">
                <a:solidFill>
                  <a:srgbClr val="888888"/>
                </a:solidFill>
                <a:latin typeface="Calibri"/>
                <a:cs typeface="Calibri"/>
              </a:rPr>
              <a:t> </a:t>
            </a:r>
            <a:r>
              <a:rPr sz="1200" b="1" dirty="0">
                <a:solidFill>
                  <a:srgbClr val="888888"/>
                </a:solidFill>
                <a:latin typeface="Calibri"/>
                <a:cs typeface="Calibri"/>
              </a:rPr>
              <a:t>Neighborhoods</a:t>
            </a:r>
            <a:r>
              <a:rPr sz="1200" b="1" spc="15" dirty="0">
                <a:solidFill>
                  <a:srgbClr val="888888"/>
                </a:solidFill>
                <a:latin typeface="Calibri"/>
                <a:cs typeface="Calibri"/>
              </a:rPr>
              <a:t> </a:t>
            </a:r>
            <a:r>
              <a:rPr sz="1200" b="1" dirty="0">
                <a:solidFill>
                  <a:srgbClr val="888888"/>
                </a:solidFill>
                <a:latin typeface="Calibri"/>
                <a:cs typeface="Calibri"/>
              </a:rPr>
              <a:t>-</a:t>
            </a:r>
            <a:r>
              <a:rPr sz="1200" b="1" spc="-20" dirty="0">
                <a:solidFill>
                  <a:srgbClr val="888888"/>
                </a:solidFill>
                <a:latin typeface="Calibri"/>
                <a:cs typeface="Calibri"/>
              </a:rPr>
              <a:t> </a:t>
            </a:r>
            <a:r>
              <a:rPr lang="en-US" sz="1200" b="1" spc="-5" dirty="0">
                <a:solidFill>
                  <a:srgbClr val="888888"/>
                </a:solidFill>
                <a:latin typeface="Calibri"/>
                <a:cs typeface="Calibri"/>
              </a:rPr>
              <a:t>Vancouver</a:t>
            </a:r>
            <a:endParaRPr sz="1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9</a:t>
            </a:fld>
            <a:endParaRPr dirty="0"/>
          </a:p>
        </p:txBody>
      </p:sp>
      <p:sp>
        <p:nvSpPr>
          <p:cNvPr id="3" name="object 3"/>
          <p:cNvSpPr txBox="1">
            <a:spLocks noGrp="1"/>
          </p:cNvSpPr>
          <p:nvPr>
            <p:ph type="title"/>
          </p:nvPr>
        </p:nvSpPr>
        <p:spPr>
          <a:xfrm>
            <a:off x="3722370" y="479806"/>
            <a:ext cx="162433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Calibri"/>
                <a:cs typeface="Calibri"/>
              </a:rPr>
              <a:t>ANA</a:t>
            </a:r>
            <a:r>
              <a:rPr sz="3200" spc="-270" dirty="0">
                <a:latin typeface="Calibri"/>
                <a:cs typeface="Calibri"/>
              </a:rPr>
              <a:t>L</a:t>
            </a:r>
            <a:r>
              <a:rPr sz="3200" spc="-45" dirty="0">
                <a:latin typeface="Calibri"/>
                <a:cs typeface="Calibri"/>
              </a:rPr>
              <a:t>Y</a:t>
            </a:r>
            <a:r>
              <a:rPr sz="3200" dirty="0">
                <a:latin typeface="Calibri"/>
                <a:cs typeface="Calibri"/>
              </a:rPr>
              <a:t>SIS</a:t>
            </a:r>
            <a:endParaRPr sz="3200">
              <a:latin typeface="Calibri"/>
              <a:cs typeface="Calibri"/>
            </a:endParaRPr>
          </a:p>
        </p:txBody>
      </p:sp>
      <p:sp>
        <p:nvSpPr>
          <p:cNvPr id="4" name="object 4"/>
          <p:cNvSpPr txBox="1"/>
          <p:nvPr/>
        </p:nvSpPr>
        <p:spPr>
          <a:xfrm>
            <a:off x="307340" y="1321054"/>
            <a:ext cx="8604885" cy="4582665"/>
          </a:xfrm>
          <a:prstGeom prst="rect">
            <a:avLst/>
          </a:prstGeom>
        </p:spPr>
        <p:txBody>
          <a:bodyPr vert="horz" wrap="square" lIns="0" tIns="12065" rIns="0" bIns="0" rtlCol="0">
            <a:spAutoFit/>
          </a:bodyPr>
          <a:lstStyle/>
          <a:p>
            <a:pPr marL="355600" marR="5080" indent="-342900" algn="just">
              <a:lnSpc>
                <a:spcPct val="150000"/>
              </a:lnSpc>
              <a:spcBef>
                <a:spcPts val="105"/>
              </a:spcBef>
              <a:buFont typeface="Arial"/>
              <a:buChar char="•"/>
              <a:tabLst>
                <a:tab pos="355600" algn="l"/>
              </a:tabLst>
            </a:pPr>
            <a:r>
              <a:rPr dirty="0">
                <a:latin typeface="Arial" panose="020B0604020202020204" pitchFamily="34" charset="0"/>
              </a:rPr>
              <a:t>One hot encoding is performed on the filtered data to obtain the  venue categories in each neighborhood. Then group the data by  neighborhood and take the mean value of the frequency of  occurrence of each category.</a:t>
            </a:r>
          </a:p>
          <a:p>
            <a:pPr marL="355600" marR="5080" indent="-342900" algn="just">
              <a:lnSpc>
                <a:spcPct val="150000"/>
              </a:lnSpc>
              <a:spcBef>
                <a:spcPts val="105"/>
              </a:spcBef>
              <a:buFont typeface="Arial"/>
              <a:buChar char="•"/>
              <a:tabLst>
                <a:tab pos="355600" algn="l"/>
              </a:tabLst>
            </a:pPr>
            <a:r>
              <a:rPr dirty="0">
                <a:latin typeface="Arial" panose="020B0604020202020204" pitchFamily="34" charset="0"/>
              </a:rPr>
              <a:t>This is used to obtain the top 10 most common venues in each  neighborhood i.e. the 10 venues with the highest mean of frequency  of occurrence.</a:t>
            </a:r>
          </a:p>
          <a:p>
            <a:pPr marL="355600" marR="5080" indent="-342900" algn="just">
              <a:lnSpc>
                <a:spcPct val="150000"/>
              </a:lnSpc>
              <a:spcBef>
                <a:spcPts val="105"/>
              </a:spcBef>
              <a:buFont typeface="Arial"/>
              <a:buChar char="•"/>
              <a:tabLst>
                <a:tab pos="355600" algn="l"/>
              </a:tabLst>
            </a:pPr>
            <a:r>
              <a:rPr dirty="0">
                <a:latin typeface="Arial" panose="020B0604020202020204" pitchFamily="34" charset="0"/>
              </a:rPr>
              <a:t>The resultant dataset can be used for the clustering algorithm. Here,  the K-Nearest Neighbor (KNN) clustering algorithm is used. It is  an unsupervised machine learning technique that clusters the given  data into K number of clusters.</a:t>
            </a:r>
          </a:p>
          <a:p>
            <a:pPr marL="355600" marR="5080" indent="-342900" algn="just">
              <a:lnSpc>
                <a:spcPct val="150000"/>
              </a:lnSpc>
              <a:spcBef>
                <a:spcPts val="105"/>
              </a:spcBef>
              <a:buFont typeface="Arial"/>
              <a:buChar char="•"/>
              <a:tabLst>
                <a:tab pos="355600" algn="l"/>
              </a:tabLst>
            </a:pPr>
            <a:r>
              <a:rPr dirty="0">
                <a:latin typeface="Arial" panose="020B0604020202020204" pitchFamily="34" charset="0"/>
              </a:rPr>
              <a:t>For optimal result we need to select the best value for K. Here, the</a:t>
            </a:r>
          </a:p>
          <a:p>
            <a:pPr marL="355600" marR="5080" indent="-342900" algn="just">
              <a:lnSpc>
                <a:spcPct val="150000"/>
              </a:lnSpc>
              <a:spcBef>
                <a:spcPts val="105"/>
              </a:spcBef>
              <a:buFont typeface="Arial"/>
              <a:buChar char="•"/>
              <a:tabLst>
                <a:tab pos="355600" algn="l"/>
              </a:tabLst>
            </a:pPr>
            <a:r>
              <a:rPr dirty="0">
                <a:latin typeface="Arial" panose="020B0604020202020204" pitchFamily="34" charset="0"/>
              </a:rPr>
              <a:t>silhouette score is used to find the best value for 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1208</Words>
  <Application>Microsoft Office PowerPoint</Application>
  <PresentationFormat>On-screen Show (4:3)</PresentationFormat>
  <Paragraphs>97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Symbol</vt:lpstr>
      <vt:lpstr>Office Theme</vt:lpstr>
      <vt:lpstr>The Battle of Neighborhoods - Vancouver</vt:lpstr>
      <vt:lpstr>INTRODUCTION: BUSINESS PROBLEM</vt:lpstr>
      <vt:lpstr>INTRODUCTION: BUSINESS PROBLEM</vt:lpstr>
      <vt:lpstr>DATA REQUIREMENTS</vt:lpstr>
      <vt:lpstr>DATA REQUIREMENTS</vt:lpstr>
      <vt:lpstr>DATA REQUIREMENTS</vt:lpstr>
      <vt:lpstr>METHODOLOGY</vt:lpstr>
      <vt:lpstr>ANALYSIS</vt:lpstr>
      <vt:lpstr>ANALYSIS</vt:lpstr>
      <vt:lpstr>RESULTS AND DISCUSSION</vt:lpstr>
      <vt:lpstr>RESULTS AND DISCUSSION</vt:lpstr>
      <vt:lpstr>RESULTS AND DISCUSSION</vt:lpstr>
      <vt:lpstr>RESULTS AND DISCUSSION</vt:lpstr>
      <vt:lpstr>RESULTS AND DISCUSSION</vt:lpstr>
      <vt:lpstr>RESULTS AND DISCUSSION</vt:lpstr>
      <vt:lpstr>DRAWBACKS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S P</dc:creator>
  <cp:lastModifiedBy>Pooya Mirzabeygi</cp:lastModifiedBy>
  <cp:revision>3</cp:revision>
  <dcterms:created xsi:type="dcterms:W3CDTF">2021-06-06T16:29:50Z</dcterms:created>
  <dcterms:modified xsi:type="dcterms:W3CDTF">2021-06-06T16:49:14Z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2020-06-03T00:00:00Z</vt:filetime>
  </property>
  <property fmtid="{D5CDD505-2E9C-101B-9397-08002B2CF9AE}" pid="3" name="Creator">
    <vt:lpwstr>Microsoft® PowerPoint® 2016</vt:lpwstr>
  </property>
  <property fmtid="{D5CDD505-2E9C-101B-9397-08002B2CF9AE}" pid="4" name="LastSaved">
    <vt:filetime>2021-06-06T00:00:00Z</vt:filetime>
  </property>
</Properties>
</file>