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279975" cy="42808525"/>
  <p:notesSz cx="6797675" cy="9926638"/>
  <p:defaultTextStyle>
    <a:defPPr>
      <a:defRPr lang="en-US"/>
    </a:defPPr>
    <a:lvl1pPr marL="0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077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154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231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308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385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8460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6537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4614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38" userDrawn="1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D" initials="M" lastIdx="2" clrIdx="0">
    <p:extLst>
      <p:ext uri="{19B8F6BF-5375-455C-9EA6-DF929625EA0E}">
        <p15:presenceInfo xmlns:p15="http://schemas.microsoft.com/office/powerpoint/2012/main" userId="Mar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260"/>
    <a:srgbClr val="BE683A"/>
    <a:srgbClr val="3282E0"/>
    <a:srgbClr val="E46D0A"/>
    <a:srgbClr val="1E78FF"/>
    <a:srgbClr val="CC00CC"/>
    <a:srgbClr val="1D78FF"/>
    <a:srgbClr val="217BFF"/>
    <a:srgbClr val="3788FF"/>
    <a:srgbClr val="11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84F2F9-CC3E-4B6A-94D0-1D40F5AACCE3}" v="9" dt="2025-03-28T17:09:28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88034" autoAdjust="0"/>
  </p:normalViewPr>
  <p:slideViewPr>
    <p:cSldViewPr>
      <p:cViewPr>
        <p:scale>
          <a:sx n="25" d="100"/>
          <a:sy n="25" d="100"/>
        </p:scale>
        <p:origin x="1104" y="12"/>
      </p:cViewPr>
      <p:guideLst>
        <p:guide orient="horz" pos="13438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5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Waseem" userId="89595cbb-33a8-47cd-ab1f-47caa1150e54" providerId="ADAL" clId="{B184F2F9-CC3E-4B6A-94D0-1D40F5AACCE3}"/>
    <pc:docChg chg="modSld">
      <pc:chgData name="Muhammad Waseem" userId="89595cbb-33a8-47cd-ab1f-47caa1150e54" providerId="ADAL" clId="{B184F2F9-CC3E-4B6A-94D0-1D40F5AACCE3}" dt="2025-03-28T17:12:22.125" v="93" actId="1036"/>
      <pc:docMkLst>
        <pc:docMk/>
      </pc:docMkLst>
      <pc:sldChg chg="addSp delSp modSp mod">
        <pc:chgData name="Muhammad Waseem" userId="89595cbb-33a8-47cd-ab1f-47caa1150e54" providerId="ADAL" clId="{B184F2F9-CC3E-4B6A-94D0-1D40F5AACCE3}" dt="2025-03-28T17:12:22.125" v="93" actId="1036"/>
        <pc:sldMkLst>
          <pc:docMk/>
          <pc:sldMk cId="0" sldId="256"/>
        </pc:sldMkLst>
        <pc:spChg chg="mod">
          <ac:chgData name="Muhammad Waseem" userId="89595cbb-33a8-47cd-ab1f-47caa1150e54" providerId="ADAL" clId="{B184F2F9-CC3E-4B6A-94D0-1D40F5AACCE3}" dt="2025-03-28T17:12:13.996" v="92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Muhammad Waseem" userId="89595cbb-33a8-47cd-ab1f-47caa1150e54" providerId="ADAL" clId="{B184F2F9-CC3E-4B6A-94D0-1D40F5AACCE3}" dt="2025-03-28T17:10:19.529" v="35" actId="1076"/>
          <ac:spMkLst>
            <pc:docMk/>
            <pc:sldMk cId="0" sldId="256"/>
            <ac:spMk id="21" creationId="{00000000-0000-0000-0000-000000000000}"/>
          </ac:spMkLst>
        </pc:spChg>
        <pc:spChg chg="mod">
          <ac:chgData name="Muhammad Waseem" userId="89595cbb-33a8-47cd-ab1f-47caa1150e54" providerId="ADAL" clId="{B184F2F9-CC3E-4B6A-94D0-1D40F5AACCE3}" dt="2025-03-28T17:11:04.169" v="49" actId="20577"/>
          <ac:spMkLst>
            <pc:docMk/>
            <pc:sldMk cId="0" sldId="256"/>
            <ac:spMk id="101" creationId="{B825E749-8334-4518-B62D-EF4D08DA008C}"/>
          </ac:spMkLst>
        </pc:spChg>
        <pc:picChg chg="mod">
          <ac:chgData name="Muhammad Waseem" userId="89595cbb-33a8-47cd-ab1f-47caa1150e54" providerId="ADAL" clId="{B184F2F9-CC3E-4B6A-94D0-1D40F5AACCE3}" dt="2025-03-28T17:12:22.125" v="93" actId="1036"/>
          <ac:picMkLst>
            <pc:docMk/>
            <pc:sldMk cId="0" sldId="256"/>
            <ac:picMk id="4" creationId="{A02419A1-97C8-7199-8D50-A09A0ABBFACE}"/>
          </ac:picMkLst>
        </pc:picChg>
        <pc:picChg chg="add del mod">
          <ac:chgData name="Muhammad Waseem" userId="89595cbb-33a8-47cd-ab1f-47caa1150e54" providerId="ADAL" clId="{B184F2F9-CC3E-4B6A-94D0-1D40F5AACCE3}" dt="2025-03-28T17:09:28.606" v="8" actId="478"/>
          <ac:picMkLst>
            <pc:docMk/>
            <pc:sldMk cId="0" sldId="256"/>
            <ac:picMk id="1026" creationId="{95CEAA98-D220-1701-52BF-408BAFC74FCC}"/>
          </ac:picMkLst>
        </pc:picChg>
        <pc:cxnChg chg="mod">
          <ac:chgData name="Muhammad Waseem" userId="89595cbb-33a8-47cd-ab1f-47caa1150e54" providerId="ADAL" clId="{B184F2F9-CC3E-4B6A-94D0-1D40F5AACCE3}" dt="2025-03-28T17:10:24.078" v="36" actId="1076"/>
          <ac:cxnSpMkLst>
            <pc:docMk/>
            <pc:sldMk cId="0" sldId="256"/>
            <ac:cxnSpMk id="19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CF3E-27D2-47EA-A5DE-0C51DAB21A81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F3879-A461-40C5-8EA8-AB94C7872E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9609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1"/>
          </a:xfrm>
          <a:prstGeom prst="rect">
            <a:avLst/>
          </a:prstGeom>
        </p:spPr>
        <p:txBody>
          <a:bodyPr vert="horz" lIns="95541" tIns="47770" rIns="95541" bIns="47770" rtlCol="0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1"/>
          </a:xfrm>
          <a:prstGeom prst="rect">
            <a:avLst/>
          </a:prstGeom>
        </p:spPr>
        <p:txBody>
          <a:bodyPr vert="horz" lIns="95541" tIns="47770" rIns="95541" bIns="47770" rtlCol="0"/>
          <a:lstStyle>
            <a:lvl1pPr algn="r">
              <a:defRPr sz="1300"/>
            </a:lvl1pPr>
          </a:lstStyle>
          <a:p>
            <a:fld id="{79B3FB4C-2117-4D30-ADD2-7E2AE69BF910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2950"/>
            <a:ext cx="26320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1" tIns="47770" rIns="95541" bIns="4777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41" tIns="47770" rIns="95541" bIns="4777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6331"/>
          </a:xfrm>
          <a:prstGeom prst="rect">
            <a:avLst/>
          </a:prstGeom>
        </p:spPr>
        <p:txBody>
          <a:bodyPr vert="horz" lIns="95541" tIns="47770" rIns="95541" bIns="47770" rtlCol="0" anchor="b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6331"/>
          </a:xfrm>
          <a:prstGeom prst="rect">
            <a:avLst/>
          </a:prstGeom>
        </p:spPr>
        <p:txBody>
          <a:bodyPr vert="horz" lIns="95541" tIns="47770" rIns="95541" bIns="47770" rtlCol="0" anchor="b"/>
          <a:lstStyle>
            <a:lvl1pPr algn="r">
              <a:defRPr sz="1300"/>
            </a:lvl1pPr>
          </a:lstStyle>
          <a:p>
            <a:fld id="{5EC517F3-6760-4A50-B7F8-55A01F9EDFC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206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077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154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231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308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385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8460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6537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4614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2800" y="742950"/>
            <a:ext cx="26320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Still need to update logos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517F3-6760-4A50-B7F8-55A01F9EDFC4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247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7"/>
            <a:ext cx="25737979" cy="91760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3"/>
            <a:ext cx="21195983" cy="109399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64734" y="2289074"/>
            <a:ext cx="5109748" cy="486946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5503" y="2289074"/>
            <a:ext cx="14824574" cy="48694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1" y="27508442"/>
            <a:ext cx="25737979" cy="8502249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1" y="18144085"/>
            <a:ext cx="25737979" cy="936436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07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15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26423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30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3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46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53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6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503" y="13318211"/>
            <a:ext cx="9967157" cy="37665561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07328" y="13318211"/>
            <a:ext cx="9967157" cy="37665561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8"/>
            <a:ext cx="27251978" cy="713475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001" y="9582375"/>
            <a:ext cx="13378914" cy="3993477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8077" indent="0">
              <a:buNone/>
              <a:defRPr sz="9100" b="1"/>
            </a:lvl2pPr>
            <a:lvl3pPr marL="4176154" indent="0">
              <a:buNone/>
              <a:defRPr sz="8200" b="1"/>
            </a:lvl3pPr>
            <a:lvl4pPr marL="6264231" indent="0">
              <a:buNone/>
              <a:defRPr sz="7400" b="1"/>
            </a:lvl4pPr>
            <a:lvl5pPr marL="8352308" indent="0">
              <a:buNone/>
              <a:defRPr sz="7400" b="1"/>
            </a:lvl5pPr>
            <a:lvl6pPr marL="10440385" indent="0">
              <a:buNone/>
              <a:defRPr sz="7400" b="1"/>
            </a:lvl6pPr>
            <a:lvl7pPr marL="12528460" indent="0">
              <a:buNone/>
              <a:defRPr sz="7400" b="1"/>
            </a:lvl7pPr>
            <a:lvl8pPr marL="14616537" indent="0">
              <a:buNone/>
              <a:defRPr sz="7400" b="1"/>
            </a:lvl8pPr>
            <a:lvl9pPr marL="16704614" indent="0">
              <a:buNone/>
              <a:defRPr sz="7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001" y="13575850"/>
            <a:ext cx="13378914" cy="24664452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9" y="9582375"/>
            <a:ext cx="13384169" cy="3993477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8077" indent="0">
              <a:buNone/>
              <a:defRPr sz="9100" b="1"/>
            </a:lvl2pPr>
            <a:lvl3pPr marL="4176154" indent="0">
              <a:buNone/>
              <a:defRPr sz="8200" b="1"/>
            </a:lvl3pPr>
            <a:lvl4pPr marL="6264231" indent="0">
              <a:buNone/>
              <a:defRPr sz="7400" b="1"/>
            </a:lvl4pPr>
            <a:lvl5pPr marL="8352308" indent="0">
              <a:buNone/>
              <a:defRPr sz="7400" b="1"/>
            </a:lvl5pPr>
            <a:lvl6pPr marL="10440385" indent="0">
              <a:buNone/>
              <a:defRPr sz="7400" b="1"/>
            </a:lvl6pPr>
            <a:lvl7pPr marL="12528460" indent="0">
              <a:buNone/>
              <a:defRPr sz="7400" b="1"/>
            </a:lvl7pPr>
            <a:lvl8pPr marL="14616537" indent="0">
              <a:buNone/>
              <a:defRPr sz="7400" b="1"/>
            </a:lvl8pPr>
            <a:lvl9pPr marL="16704614" indent="0">
              <a:buNone/>
              <a:defRPr sz="7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9" y="13575850"/>
            <a:ext cx="13384169" cy="24664452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3" y="1704417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0" y="1704419"/>
            <a:ext cx="16927350" cy="36535892"/>
          </a:xfrm>
        </p:spPr>
        <p:txBody>
          <a:bodyPr/>
          <a:lstStyle>
            <a:lvl1pPr>
              <a:defRPr sz="147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3" y="8958085"/>
            <a:ext cx="9961903" cy="29282224"/>
          </a:xfrm>
        </p:spPr>
        <p:txBody>
          <a:bodyPr/>
          <a:lstStyle>
            <a:lvl1pPr marL="0" indent="0">
              <a:buNone/>
              <a:defRPr sz="6400"/>
            </a:lvl1pPr>
            <a:lvl2pPr marL="2088077" indent="0">
              <a:buNone/>
              <a:defRPr sz="5500"/>
            </a:lvl2pPr>
            <a:lvl3pPr marL="4176154" indent="0">
              <a:buNone/>
              <a:defRPr sz="4700"/>
            </a:lvl3pPr>
            <a:lvl4pPr marL="6264231" indent="0">
              <a:buNone/>
              <a:defRPr sz="4100"/>
            </a:lvl4pPr>
            <a:lvl5pPr marL="8352308" indent="0">
              <a:buNone/>
              <a:defRPr sz="4100"/>
            </a:lvl5pPr>
            <a:lvl6pPr marL="10440385" indent="0">
              <a:buNone/>
              <a:defRPr sz="4100"/>
            </a:lvl6pPr>
            <a:lvl7pPr marL="12528460" indent="0">
              <a:buNone/>
              <a:defRPr sz="4100"/>
            </a:lvl7pPr>
            <a:lvl8pPr marL="14616537" indent="0">
              <a:buNone/>
              <a:defRPr sz="4100"/>
            </a:lvl8pPr>
            <a:lvl9pPr marL="16704614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8" y="29965970"/>
            <a:ext cx="18167985" cy="353765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8" y="3825021"/>
            <a:ext cx="18167985" cy="25685115"/>
          </a:xfrm>
        </p:spPr>
        <p:txBody>
          <a:bodyPr/>
          <a:lstStyle>
            <a:lvl1pPr marL="0" indent="0">
              <a:buNone/>
              <a:defRPr sz="14700"/>
            </a:lvl1pPr>
            <a:lvl2pPr marL="2088077" indent="0">
              <a:buNone/>
              <a:defRPr sz="12700"/>
            </a:lvl2pPr>
            <a:lvl3pPr marL="4176154" indent="0">
              <a:buNone/>
              <a:defRPr sz="10900"/>
            </a:lvl3pPr>
            <a:lvl4pPr marL="6264231" indent="0">
              <a:buNone/>
              <a:defRPr sz="9100"/>
            </a:lvl4pPr>
            <a:lvl5pPr marL="8352308" indent="0">
              <a:buNone/>
              <a:defRPr sz="9100"/>
            </a:lvl5pPr>
            <a:lvl6pPr marL="10440385" indent="0">
              <a:buNone/>
              <a:defRPr sz="9100"/>
            </a:lvl6pPr>
            <a:lvl7pPr marL="12528460" indent="0">
              <a:buNone/>
              <a:defRPr sz="9100"/>
            </a:lvl7pPr>
            <a:lvl8pPr marL="14616537" indent="0">
              <a:buNone/>
              <a:defRPr sz="9100"/>
            </a:lvl8pPr>
            <a:lvl9pPr marL="16704614" indent="0">
              <a:buNone/>
              <a:defRPr sz="91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8" y="33503625"/>
            <a:ext cx="18167985" cy="5024051"/>
          </a:xfrm>
        </p:spPr>
        <p:txBody>
          <a:bodyPr/>
          <a:lstStyle>
            <a:lvl1pPr marL="0" indent="0">
              <a:buNone/>
              <a:defRPr sz="6400"/>
            </a:lvl1pPr>
            <a:lvl2pPr marL="2088077" indent="0">
              <a:buNone/>
              <a:defRPr sz="5500"/>
            </a:lvl2pPr>
            <a:lvl3pPr marL="4176154" indent="0">
              <a:buNone/>
              <a:defRPr sz="4700"/>
            </a:lvl3pPr>
            <a:lvl4pPr marL="6264231" indent="0">
              <a:buNone/>
              <a:defRPr sz="4100"/>
            </a:lvl4pPr>
            <a:lvl5pPr marL="8352308" indent="0">
              <a:buNone/>
              <a:defRPr sz="4100"/>
            </a:lvl5pPr>
            <a:lvl6pPr marL="10440385" indent="0">
              <a:buNone/>
              <a:defRPr sz="4100"/>
            </a:lvl6pPr>
            <a:lvl7pPr marL="12528460" indent="0">
              <a:buNone/>
              <a:defRPr sz="4100"/>
            </a:lvl7pPr>
            <a:lvl8pPr marL="14616537" indent="0">
              <a:buNone/>
              <a:defRPr sz="4100"/>
            </a:lvl8pPr>
            <a:lvl9pPr marL="16704614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8"/>
            <a:ext cx="27251978" cy="7134753"/>
          </a:xfrm>
          <a:prstGeom prst="rect">
            <a:avLst/>
          </a:prstGeom>
        </p:spPr>
        <p:txBody>
          <a:bodyPr vert="horz" lIns="417615" tIns="208808" rIns="417615" bIns="20880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63"/>
            <a:ext cx="27251978" cy="28251647"/>
          </a:xfrm>
          <a:prstGeom prst="rect">
            <a:avLst/>
          </a:prstGeom>
        </p:spPr>
        <p:txBody>
          <a:bodyPr vert="horz" lIns="417615" tIns="208808" rIns="417615" bIns="2088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8" y="39677167"/>
            <a:ext cx="7065328" cy="2279156"/>
          </a:xfrm>
          <a:prstGeom prst="rect">
            <a:avLst/>
          </a:prstGeom>
        </p:spPr>
        <p:txBody>
          <a:bodyPr vert="horz" lIns="417615" tIns="208808" rIns="417615" bIns="20880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9" y="39677167"/>
            <a:ext cx="9588659" cy="2279156"/>
          </a:xfrm>
          <a:prstGeom prst="rect">
            <a:avLst/>
          </a:prstGeom>
        </p:spPr>
        <p:txBody>
          <a:bodyPr vert="horz" lIns="417615" tIns="208808" rIns="417615" bIns="20880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7"/>
            <a:ext cx="7065328" cy="2279156"/>
          </a:xfrm>
          <a:prstGeom prst="rect">
            <a:avLst/>
          </a:prstGeom>
        </p:spPr>
        <p:txBody>
          <a:bodyPr vert="horz" lIns="417615" tIns="208808" rIns="417615" bIns="20880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15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58" indent="-1566058" algn="l" defTabSz="4176154" rtl="0" eaLnBrk="1" latinLnBrk="0" hangingPunct="1">
        <a:spcBef>
          <a:spcPct val="20000"/>
        </a:spcBef>
        <a:buFont typeface="Arial" pitchFamily="34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26" indent="-1305049" algn="l" defTabSz="4176154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191" indent="-1044038" algn="l" defTabSz="4176154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268" indent="-1044038" algn="l" defTabSz="4176154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345" indent="-1044038" algn="l" defTabSz="4176154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422" indent="-1044038" algn="l" defTabSz="417615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499" indent="-1044038" algn="l" defTabSz="417615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575" indent="-1044038" algn="l" defTabSz="417615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652" indent="-1044038" algn="l" defTabSz="417615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77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154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231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308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385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460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537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614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18">
            <a:extLst>
              <a:ext uri="{FF2B5EF4-FFF2-40B4-BE49-F238E27FC236}">
                <a16:creationId xmlns:a16="http://schemas.microsoft.com/office/drawing/2014/main" id="{FB139DF2-AD44-454B-B681-CB2D4E4B6DE9}"/>
              </a:ext>
            </a:extLst>
          </p:cNvPr>
          <p:cNvCxnSpPr>
            <a:cxnSpLocks/>
          </p:cNvCxnSpPr>
          <p:nvPr/>
        </p:nvCxnSpPr>
        <p:spPr>
          <a:xfrm flipH="1">
            <a:off x="10819505" y="6172534"/>
            <a:ext cx="19460470" cy="17617"/>
          </a:xfrm>
          <a:prstGeom prst="line">
            <a:avLst/>
          </a:prstGeom>
          <a:ln w="38100">
            <a:solidFill>
              <a:srgbClr val="25324C">
                <a:alpha val="49804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12809" y="447611"/>
            <a:ext cx="20716410" cy="4596126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pPr algn="ctr"/>
            <a:r>
              <a:rPr lang="en-IE" sz="6600" dirty="0">
                <a:solidFill>
                  <a:srgbClr val="1C3260"/>
                </a:solidFill>
              </a:rPr>
              <a:t>GROUP NUMBER: 12A</a:t>
            </a:r>
          </a:p>
          <a:p>
            <a:pPr algn="ctr"/>
            <a:r>
              <a:rPr lang="en-IE" sz="6600" dirty="0" err="1">
                <a:solidFill>
                  <a:srgbClr val="1C3260"/>
                </a:solidFill>
              </a:rPr>
              <a:t>Skillnari</a:t>
            </a:r>
            <a:r>
              <a:rPr lang="en-IE" sz="6600" dirty="0">
                <a:solidFill>
                  <a:srgbClr val="1C3260"/>
                </a:solidFill>
              </a:rPr>
              <a:t>: A Skill Diagnostic Tool</a:t>
            </a:r>
          </a:p>
          <a:p>
            <a:pPr algn="ctr"/>
            <a:r>
              <a:rPr lang="en-IE" sz="4000" b="1" dirty="0">
                <a:solidFill>
                  <a:srgbClr val="1C3260"/>
                </a:solidFill>
                <a:cs typeface="Arial" pitchFamily="34" charset="0"/>
              </a:rPr>
              <a:t>Ashutosh P, Prashant M, Amrita S, Ganga H, Sanjayan A</a:t>
            </a:r>
          </a:p>
          <a:p>
            <a:pPr algn="ctr"/>
            <a:r>
              <a:rPr lang="en-IE" sz="5400" i="1" dirty="0">
                <a:solidFill>
                  <a:srgbClr val="1C3260"/>
                </a:solidFill>
                <a:cs typeface="Arial" pitchFamily="34" charset="0"/>
              </a:rPr>
              <a:t>School of Business</a:t>
            </a:r>
          </a:p>
          <a:p>
            <a:pPr algn="ctr"/>
            <a:br>
              <a:rPr lang="en-IE" sz="4000" i="1" baseline="30000" dirty="0">
                <a:solidFill>
                  <a:srgbClr val="1C3260"/>
                </a:solidFill>
                <a:cs typeface="Arial" pitchFamily="34" charset="0"/>
              </a:rPr>
            </a:br>
            <a:endParaRPr lang="en-IE" sz="4000" i="1" dirty="0">
              <a:solidFill>
                <a:srgbClr val="1C3260"/>
              </a:solidFill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222328" y="4127468"/>
            <a:ext cx="30279975" cy="216024"/>
          </a:xfrm>
          <a:prstGeom prst="rect">
            <a:avLst/>
          </a:prstGeom>
          <a:solidFill>
            <a:srgbClr val="1C32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542933-5C36-43F9-A32D-D6EECCF4D90A}"/>
              </a:ext>
            </a:extLst>
          </p:cNvPr>
          <p:cNvSpPr/>
          <p:nvPr/>
        </p:nvSpPr>
        <p:spPr>
          <a:xfrm>
            <a:off x="312989" y="16388152"/>
            <a:ext cx="10362743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DATA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b="1" dirty="0"/>
              <a:t>Jobs Dataset: </a:t>
            </a:r>
            <a:r>
              <a:rPr lang="en-US" sz="3400" dirty="0"/>
              <a:t>600+ job listings from LinkedIn (attributes: title, company, location, description, skills, level, sector, department).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E" sz="3400" b="1" dirty="0"/>
              <a:t>Course Dataset: </a:t>
            </a:r>
            <a:r>
              <a:rPr lang="en-IE" sz="3400" dirty="0"/>
              <a:t>1500+ Coursera courses (attributes: title, level, institution, rating, duration, skills, sector, URL).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b="1" dirty="0"/>
              <a:t>ESCO Skill Taxonomy: </a:t>
            </a:r>
            <a:r>
              <a:rPr lang="en-US" sz="3400" dirty="0"/>
              <a:t>800+ standardized skills filtered for renewable energy and smart infrastructure.</a:t>
            </a:r>
            <a:endParaRPr lang="en-IE" sz="3400" dirty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FC9BC88C-287F-433D-A566-CE29B439FE29}"/>
              </a:ext>
            </a:extLst>
          </p:cNvPr>
          <p:cNvSpPr/>
          <p:nvPr/>
        </p:nvSpPr>
        <p:spPr>
          <a:xfrm>
            <a:off x="377022" y="4590983"/>
            <a:ext cx="10155597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INTRODUCTION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3400" dirty="0"/>
              <a:t>The renewable energy sector is growing rapidly, but a lack of digital and technical skills continues to slow progress. Workers often don’t know which skills to build or where to start. </a:t>
            </a:r>
            <a:r>
              <a:rPr lang="en-US" sz="3400" dirty="0" err="1"/>
              <a:t>Skillnari</a:t>
            </a:r>
            <a:r>
              <a:rPr lang="en-US" sz="3400" dirty="0"/>
              <a:t> is a diagnostic tool that compares a user’s skills with real job market needs, identifies gaps, and recommends personalized upskilling paths using real-time job data, course platforms, and public skill taxonomies. The tool enables smarter, faster career planning for future-ready professionals.</a:t>
            </a:r>
            <a:endParaRPr lang="en-IE" sz="3400" dirty="0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F1F1C426-A0C6-4B5C-9F0B-3B7F7D59DCEC}"/>
              </a:ext>
            </a:extLst>
          </p:cNvPr>
          <p:cNvSpPr/>
          <p:nvPr/>
        </p:nvSpPr>
        <p:spPr>
          <a:xfrm>
            <a:off x="11435251" y="14985303"/>
            <a:ext cx="188347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RECOMMENDATIONS</a:t>
            </a:r>
          </a:p>
          <a:p>
            <a:endParaRPr lang="en-IE" sz="3600" dirty="0"/>
          </a:p>
        </p:txBody>
      </p:sp>
      <p:cxnSp>
        <p:nvCxnSpPr>
          <p:cNvPr id="67" name="Straight Connector 18">
            <a:extLst>
              <a:ext uri="{FF2B5EF4-FFF2-40B4-BE49-F238E27FC236}">
                <a16:creationId xmlns:a16="http://schemas.microsoft.com/office/drawing/2014/main" id="{C5A7BEEB-8533-4EC2-9E63-D6D208C41C36}"/>
              </a:ext>
            </a:extLst>
          </p:cNvPr>
          <p:cNvCxnSpPr>
            <a:cxnSpLocks/>
          </p:cNvCxnSpPr>
          <p:nvPr/>
        </p:nvCxnSpPr>
        <p:spPr>
          <a:xfrm flipH="1" flipV="1">
            <a:off x="10818845" y="14860057"/>
            <a:ext cx="19514830" cy="43130"/>
          </a:xfrm>
          <a:prstGeom prst="line">
            <a:avLst/>
          </a:prstGeom>
          <a:ln w="38100">
            <a:solidFill>
              <a:srgbClr val="25324C">
                <a:alpha val="49804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8">
            <a:extLst>
              <a:ext uri="{FF2B5EF4-FFF2-40B4-BE49-F238E27FC236}">
                <a16:creationId xmlns:a16="http://schemas.microsoft.com/office/drawing/2014/main" id="{C3DCCD98-8064-4A06-8B9A-52F358DAFE00}"/>
              </a:ext>
            </a:extLst>
          </p:cNvPr>
          <p:cNvCxnSpPr>
            <a:cxnSpLocks/>
          </p:cNvCxnSpPr>
          <p:nvPr/>
        </p:nvCxnSpPr>
        <p:spPr>
          <a:xfrm flipH="1">
            <a:off x="10781052" y="22924580"/>
            <a:ext cx="19460470" cy="17617"/>
          </a:xfrm>
          <a:prstGeom prst="line">
            <a:avLst/>
          </a:prstGeom>
          <a:ln w="38100">
            <a:solidFill>
              <a:srgbClr val="25324C">
                <a:alpha val="49804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>
            <a:extLst>
              <a:ext uri="{FF2B5EF4-FFF2-40B4-BE49-F238E27FC236}">
                <a16:creationId xmlns:a16="http://schemas.microsoft.com/office/drawing/2014/main" id="{D872DD9C-46C8-46F5-8A5A-074A476B7459}"/>
              </a:ext>
            </a:extLst>
          </p:cNvPr>
          <p:cNvSpPr/>
          <p:nvPr/>
        </p:nvSpPr>
        <p:spPr>
          <a:xfrm>
            <a:off x="11050780" y="34275736"/>
            <a:ext cx="19247085" cy="5765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LIMITATIONS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 Real-Time Data Sync: 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Job and course data are collected at intervals rather than through live APIs. As a result, recommendations may become outdated if the data is not refreshed regularly.</a:t>
            </a:r>
            <a:endParaRPr lang="en-IE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Limited User Profiling: 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tool currently uses only self-reported skills. It does not yet consider factors like education, experience, certifications, or user preferences, which could improve the accuracy and relevance of recommendations.</a:t>
            </a:r>
            <a:endParaRPr lang="en-IE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Scalability and Performance: 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current version is suited for local or small-scale use. Broader deployment will require improvements such as cloud-based infrastructure, database integration, and model optimization.</a:t>
            </a:r>
            <a:endParaRPr lang="en-IE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E" sz="3200" dirty="0"/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818845" y="4370250"/>
            <a:ext cx="53972" cy="35484008"/>
          </a:xfrm>
          <a:prstGeom prst="line">
            <a:avLst/>
          </a:prstGeom>
          <a:ln w="127000">
            <a:solidFill>
              <a:srgbClr val="1C32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8111E23C-F68F-4753-8D87-D8D3A395C7B5}"/>
              </a:ext>
            </a:extLst>
          </p:cNvPr>
          <p:cNvSpPr/>
          <p:nvPr/>
        </p:nvSpPr>
        <p:spPr>
          <a:xfrm>
            <a:off x="377022" y="22677724"/>
            <a:ext cx="10114329" cy="275043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600" b="1" dirty="0">
                <a:solidFill>
                  <a:srgbClr val="1C3260"/>
                </a:solidFill>
              </a:rPr>
              <a:t>METHODOLOGY</a:t>
            </a:r>
          </a:p>
          <a:p>
            <a:pPr algn="just">
              <a:lnSpc>
                <a:spcPct val="150000"/>
              </a:lnSpc>
            </a:pPr>
            <a:r>
              <a:rPr lang="en-US" sz="3400" dirty="0"/>
              <a:t>The </a:t>
            </a:r>
            <a:r>
              <a:rPr lang="en-US" sz="3400" dirty="0" err="1"/>
              <a:t>Skillnari</a:t>
            </a:r>
            <a:r>
              <a:rPr lang="en-US" sz="3400" dirty="0"/>
              <a:t> tool follows 5 main steps to identify missing skills and suggest learning paths:</a:t>
            </a:r>
          </a:p>
        </p:txBody>
      </p:sp>
      <p:sp>
        <p:nvSpPr>
          <p:cNvPr id="81" name="Rettangolo 5">
            <a:extLst>
              <a:ext uri="{FF2B5EF4-FFF2-40B4-BE49-F238E27FC236}">
                <a16:creationId xmlns:a16="http://schemas.microsoft.com/office/drawing/2014/main" id="{03333D83-0649-433A-AFA3-20A481847968}"/>
              </a:ext>
            </a:extLst>
          </p:cNvPr>
          <p:cNvSpPr/>
          <p:nvPr/>
        </p:nvSpPr>
        <p:spPr>
          <a:xfrm>
            <a:off x="377022" y="11031157"/>
            <a:ext cx="10362743" cy="513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OBJECTIVES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Identify Skill Gaps in the Energy Sector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Build a Personalized Skill Matching System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Recommend Targeted Learning Paths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Create a User-Friendly Interface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Improve Recommendation Accuracy</a:t>
            </a:r>
          </a:p>
        </p:txBody>
      </p:sp>
      <p:pic>
        <p:nvPicPr>
          <p:cNvPr id="1028" name="Picture 4" descr="Maynooth University">
            <a:extLst>
              <a:ext uri="{FF2B5EF4-FFF2-40B4-BE49-F238E27FC236}">
                <a16:creationId xmlns:a16="http://schemas.microsoft.com/office/drawing/2014/main" id="{C04F443C-54EC-41FA-AD9D-D4306F9C8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5463" y="599069"/>
            <a:ext cx="5627416" cy="252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9678F69F-CD4C-4DD1-AB38-207F89D6CC26}"/>
              </a:ext>
            </a:extLst>
          </p:cNvPr>
          <p:cNvSpPr/>
          <p:nvPr/>
        </p:nvSpPr>
        <p:spPr>
          <a:xfrm>
            <a:off x="53701" y="39854258"/>
            <a:ext cx="30279975" cy="216024"/>
          </a:xfrm>
          <a:prstGeom prst="rect">
            <a:avLst/>
          </a:prstGeom>
          <a:solidFill>
            <a:srgbClr val="1C32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8" name="Rettangolo 36">
            <a:extLst>
              <a:ext uri="{FF2B5EF4-FFF2-40B4-BE49-F238E27FC236}">
                <a16:creationId xmlns:a16="http://schemas.microsoft.com/office/drawing/2014/main" id="{85FBDFB1-8887-42FD-A00B-6ABD2CAF7C8E}"/>
              </a:ext>
            </a:extLst>
          </p:cNvPr>
          <p:cNvSpPr/>
          <p:nvPr/>
        </p:nvSpPr>
        <p:spPr>
          <a:xfrm>
            <a:off x="11463076" y="4460724"/>
            <a:ext cx="188347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RESULTS</a:t>
            </a:r>
          </a:p>
          <a:p>
            <a:endParaRPr lang="en-IE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A740F-1008-453F-B57C-AF0F4FA21ADF}"/>
              </a:ext>
            </a:extLst>
          </p:cNvPr>
          <p:cNvSpPr txBox="1"/>
          <p:nvPr/>
        </p:nvSpPr>
        <p:spPr>
          <a:xfrm>
            <a:off x="12331675" y="18379926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100" name="Rettangolo 36">
            <a:extLst>
              <a:ext uri="{FF2B5EF4-FFF2-40B4-BE49-F238E27FC236}">
                <a16:creationId xmlns:a16="http://schemas.microsoft.com/office/drawing/2014/main" id="{8C5E8E30-80E4-420F-9198-1F4EC5388262}"/>
              </a:ext>
            </a:extLst>
          </p:cNvPr>
          <p:cNvSpPr/>
          <p:nvPr/>
        </p:nvSpPr>
        <p:spPr>
          <a:xfrm>
            <a:off x="10951897" y="23006696"/>
            <a:ext cx="188347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NEXT STEP</a:t>
            </a:r>
          </a:p>
          <a:p>
            <a:endParaRPr lang="en-IE" sz="3600" dirty="0"/>
          </a:p>
        </p:txBody>
      </p:sp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A02419A1-97C8-7199-8D50-A09A0ABBFAC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23218" r="7871" b="25194"/>
          <a:stretch/>
        </p:blipFill>
        <p:spPr>
          <a:xfrm>
            <a:off x="651293" y="509820"/>
            <a:ext cx="6363986" cy="2676418"/>
          </a:xfrm>
          <a:prstGeom prst="rect">
            <a:avLst/>
          </a:prstGeom>
        </p:spPr>
      </p:pic>
      <p:pic>
        <p:nvPicPr>
          <p:cNvPr id="13" name="Picture 2" descr="Input Icons - Free SVG &amp; PNG Input Images - Noun Project">
            <a:extLst>
              <a:ext uri="{FF2B5EF4-FFF2-40B4-BE49-F238E27FC236}">
                <a16:creationId xmlns:a16="http://schemas.microsoft.com/office/drawing/2014/main" id="{664B0AD5-51DA-C040-4C65-3CB7B3A1A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6" y="25502883"/>
            <a:ext cx="1764153" cy="176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588E8C-A90E-BF24-E8A9-0A15F2A9E574}"/>
              </a:ext>
            </a:extLst>
          </p:cNvPr>
          <p:cNvSpPr txBox="1"/>
          <p:nvPr/>
        </p:nvSpPr>
        <p:spPr>
          <a:xfrm>
            <a:off x="1911058" y="25727045"/>
            <a:ext cx="8715940" cy="166199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400" dirty="0">
                <a:solidFill>
                  <a:schemeClr val="bg1"/>
                </a:solidFill>
                <a:latin typeface="Calibri body"/>
                <a:ea typeface="Calibri" panose="020F0502020204030204" pitchFamily="34" charset="0"/>
                <a:cs typeface="Calibri" panose="020F0502020204030204" pitchFamily="34" charset="0"/>
              </a:rPr>
              <a:t>The user types in the skills they already have (e.g., Python, Energy Analysis, Excel).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3400" dirty="0">
              <a:latin typeface="Calibri body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C0B7C-20D6-077C-2372-368402871EF4}"/>
              </a:ext>
            </a:extLst>
          </p:cNvPr>
          <p:cNvCxnSpPr>
            <a:cxnSpLocks/>
          </p:cNvCxnSpPr>
          <p:nvPr/>
        </p:nvCxnSpPr>
        <p:spPr>
          <a:xfrm>
            <a:off x="5133296" y="27496496"/>
            <a:ext cx="114121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F7165D-A98D-64A0-8E3B-8BAFEBECE5D8}"/>
              </a:ext>
            </a:extLst>
          </p:cNvPr>
          <p:cNvCxnSpPr>
            <a:cxnSpLocks/>
          </p:cNvCxnSpPr>
          <p:nvPr/>
        </p:nvCxnSpPr>
        <p:spPr>
          <a:xfrm>
            <a:off x="5703903" y="27555406"/>
            <a:ext cx="0" cy="575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>
            <a:extLst>
              <a:ext uri="{FF2B5EF4-FFF2-40B4-BE49-F238E27FC236}">
                <a16:creationId xmlns:a16="http://schemas.microsoft.com/office/drawing/2014/main" id="{C02404F3-B510-3C9B-482D-8811A736E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182" y="28051861"/>
            <a:ext cx="2275432" cy="227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4369BB1-8A18-ECA0-1AC0-46D781B992D1}"/>
              </a:ext>
            </a:extLst>
          </p:cNvPr>
          <p:cNvSpPr txBox="1"/>
          <p:nvPr/>
        </p:nvSpPr>
        <p:spPr>
          <a:xfrm>
            <a:off x="1859119" y="28329308"/>
            <a:ext cx="8767883" cy="166199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compares user skills with cleaned job data and calculates how closely they match using smart text matching.</a:t>
            </a:r>
            <a:endParaRPr lang="en-IE" sz="3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36F4F6F-533D-8205-FE46-DF4284D2D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9" y="31271765"/>
            <a:ext cx="1661987" cy="166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8AF6D59-4839-7A74-C1B4-EA2D9CDF7CB4}"/>
              </a:ext>
            </a:extLst>
          </p:cNvPr>
          <p:cNvSpPr txBox="1"/>
          <p:nvPr/>
        </p:nvSpPr>
        <p:spPr>
          <a:xfrm>
            <a:off x="1887116" y="31182656"/>
            <a:ext cx="8739886" cy="166199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job roles are shown with a percentage score indicating how well the user's skills align with each job’s requirements.</a:t>
            </a:r>
            <a:endParaRPr lang="en-IE" sz="3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85AE44-B665-07BC-14B1-FC07D34CAB04}"/>
              </a:ext>
            </a:extLst>
          </p:cNvPr>
          <p:cNvSpPr txBox="1"/>
          <p:nvPr/>
        </p:nvSpPr>
        <p:spPr>
          <a:xfrm>
            <a:off x="1808036" y="33899700"/>
            <a:ext cx="8818963" cy="166199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user selects one or more jobs they are interested in exploring further for personalized upskilling.</a:t>
            </a:r>
            <a:endParaRPr lang="en-IE" sz="3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D3FEEC32-9019-B3FB-08F2-580272D3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2" y="33926418"/>
            <a:ext cx="1678759" cy="137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38B3DB4-C5D1-CED1-A132-394D44252899}"/>
              </a:ext>
            </a:extLst>
          </p:cNvPr>
          <p:cNvCxnSpPr>
            <a:cxnSpLocks/>
          </p:cNvCxnSpPr>
          <p:nvPr/>
        </p:nvCxnSpPr>
        <p:spPr>
          <a:xfrm>
            <a:off x="5196544" y="30109491"/>
            <a:ext cx="114121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50A8E5A-B004-AFDD-C059-EEBA9B2786FC}"/>
              </a:ext>
            </a:extLst>
          </p:cNvPr>
          <p:cNvCxnSpPr>
            <a:cxnSpLocks/>
          </p:cNvCxnSpPr>
          <p:nvPr/>
        </p:nvCxnSpPr>
        <p:spPr>
          <a:xfrm>
            <a:off x="5746661" y="30227424"/>
            <a:ext cx="0" cy="575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ED3CC02-63B0-0A3E-BE94-94D6FDFB3565}"/>
              </a:ext>
            </a:extLst>
          </p:cNvPr>
          <p:cNvCxnSpPr>
            <a:cxnSpLocks/>
          </p:cNvCxnSpPr>
          <p:nvPr/>
        </p:nvCxnSpPr>
        <p:spPr>
          <a:xfrm>
            <a:off x="5153786" y="32976227"/>
            <a:ext cx="114121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BB54C4-A0A2-9F0A-B371-588174709A75}"/>
              </a:ext>
            </a:extLst>
          </p:cNvPr>
          <p:cNvCxnSpPr>
            <a:cxnSpLocks/>
          </p:cNvCxnSpPr>
          <p:nvPr/>
        </p:nvCxnSpPr>
        <p:spPr>
          <a:xfrm>
            <a:off x="5746661" y="33149652"/>
            <a:ext cx="0" cy="575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518770F-18A5-246C-9848-797312F29DD8}"/>
              </a:ext>
            </a:extLst>
          </p:cNvPr>
          <p:cNvCxnSpPr>
            <a:cxnSpLocks/>
          </p:cNvCxnSpPr>
          <p:nvPr/>
        </p:nvCxnSpPr>
        <p:spPr>
          <a:xfrm>
            <a:off x="5174276" y="35708449"/>
            <a:ext cx="114121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E88F418-480E-B511-C5E4-2C1952D36D7D}"/>
              </a:ext>
            </a:extLst>
          </p:cNvPr>
          <p:cNvCxnSpPr>
            <a:cxnSpLocks/>
          </p:cNvCxnSpPr>
          <p:nvPr/>
        </p:nvCxnSpPr>
        <p:spPr>
          <a:xfrm>
            <a:off x="5703903" y="35881874"/>
            <a:ext cx="0" cy="5750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10">
            <a:extLst>
              <a:ext uri="{FF2B5EF4-FFF2-40B4-BE49-F238E27FC236}">
                <a16:creationId xmlns:a16="http://schemas.microsoft.com/office/drawing/2014/main" id="{CD526E48-C8A3-9CC3-07A6-8848FCEA9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3"/>
          <a:stretch/>
        </p:blipFill>
        <p:spPr bwMode="auto">
          <a:xfrm>
            <a:off x="129450" y="36570096"/>
            <a:ext cx="1426270" cy="142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008B586-B880-1CB5-249C-FD76FF2E8F6C}"/>
              </a:ext>
            </a:extLst>
          </p:cNvPr>
          <p:cNvSpPr txBox="1"/>
          <p:nvPr/>
        </p:nvSpPr>
        <p:spPr>
          <a:xfrm>
            <a:off x="1676160" y="36557198"/>
            <a:ext cx="8910132" cy="166199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skills are detected, and suitable online courses are recommended to fill those gaps with links and learning skills.</a:t>
            </a:r>
            <a:endParaRPr lang="en-IE" sz="3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BA2B6B7-865E-DC7E-770A-6E35A6ED8852}"/>
              </a:ext>
            </a:extLst>
          </p:cNvPr>
          <p:cNvSpPr/>
          <p:nvPr/>
        </p:nvSpPr>
        <p:spPr>
          <a:xfrm>
            <a:off x="10848429" y="5721929"/>
            <a:ext cx="5791418" cy="9139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ADE0EB-4180-9778-512F-D9883DE95F05}"/>
              </a:ext>
            </a:extLst>
          </p:cNvPr>
          <p:cNvSpPr txBox="1"/>
          <p:nvPr/>
        </p:nvSpPr>
        <p:spPr>
          <a:xfrm>
            <a:off x="10872817" y="5721929"/>
            <a:ext cx="5768369" cy="52322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>
                <a:solidFill>
                  <a:schemeClr val="bg1"/>
                </a:solidFill>
              </a:rPr>
              <a:t>KPI’s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D3EE2F4-B3E7-A67B-0906-327E2D04D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350" y="6177461"/>
            <a:ext cx="2471166" cy="247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39AEBAB7-0692-0160-FEA2-777252240C9A}"/>
              </a:ext>
            </a:extLst>
          </p:cNvPr>
          <p:cNvSpPr txBox="1"/>
          <p:nvPr/>
        </p:nvSpPr>
        <p:spPr>
          <a:xfrm>
            <a:off x="10421401" y="8099176"/>
            <a:ext cx="3382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/>
              <a:t>600+</a:t>
            </a:r>
          </a:p>
          <a:p>
            <a:pPr algn="ctr"/>
            <a:r>
              <a:rPr lang="en-IE" sz="2600" dirty="0"/>
              <a:t>Jobs processed</a:t>
            </a:r>
          </a:p>
        </p:txBody>
      </p:sp>
      <p:pic>
        <p:nvPicPr>
          <p:cNvPr id="71" name="Picture 12" descr="Analysis Icons - Free SVG &amp; PNG Analysis Images - Noun Project">
            <a:extLst>
              <a:ext uri="{FF2B5EF4-FFF2-40B4-BE49-F238E27FC236}">
                <a16:creationId xmlns:a16="http://schemas.microsoft.com/office/drawing/2014/main" id="{FA8F1E93-0A96-B640-448C-101992FFD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110" y="6659736"/>
            <a:ext cx="1379101" cy="137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6592AE3-50E4-A90B-6341-BE305F0B9454}"/>
              </a:ext>
            </a:extLst>
          </p:cNvPr>
          <p:cNvSpPr txBox="1"/>
          <p:nvPr/>
        </p:nvSpPr>
        <p:spPr>
          <a:xfrm>
            <a:off x="13638402" y="8120741"/>
            <a:ext cx="3382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/>
              <a:t>1500+</a:t>
            </a:r>
          </a:p>
          <a:p>
            <a:pPr algn="ctr"/>
            <a:r>
              <a:rPr lang="en-IE" sz="2600" dirty="0"/>
              <a:t>Courses analysed 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E06A1FA8-0DC0-DD6D-7AD3-1EB0353A5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247" y="9398150"/>
            <a:ext cx="1490104" cy="1490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98E80E44-24B1-D88A-DCDB-65A51A83CEAB}"/>
              </a:ext>
            </a:extLst>
          </p:cNvPr>
          <p:cNvSpPr txBox="1"/>
          <p:nvPr/>
        </p:nvSpPr>
        <p:spPr>
          <a:xfrm>
            <a:off x="10434063" y="11015312"/>
            <a:ext cx="360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/>
              <a:t>~92% NER</a:t>
            </a:r>
          </a:p>
          <a:p>
            <a:pPr algn="ctr"/>
            <a:r>
              <a:rPr lang="en-IE" sz="2600" dirty="0"/>
              <a:t>Matching Accuracy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4EDBA8A0-FC96-1054-2853-95618897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1580" y="9222252"/>
            <a:ext cx="1939823" cy="19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EBE2770-7CD2-D048-E44E-E88F2920C81E}"/>
              </a:ext>
            </a:extLst>
          </p:cNvPr>
          <p:cNvSpPr txBox="1"/>
          <p:nvPr/>
        </p:nvSpPr>
        <p:spPr>
          <a:xfrm>
            <a:off x="13473403" y="11065593"/>
            <a:ext cx="3712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/>
              <a:t>High Precision</a:t>
            </a:r>
          </a:p>
          <a:p>
            <a:pPr algn="ctr"/>
            <a:r>
              <a:rPr lang="en-IE" sz="2600" dirty="0"/>
              <a:t>Dual Extraction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30BA14C2-62BA-32DB-33A7-541454DA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345" y="11434652"/>
            <a:ext cx="2579394" cy="257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03114FF-18E1-3CB9-4215-A082A17CC880}"/>
              </a:ext>
            </a:extLst>
          </p:cNvPr>
          <p:cNvSpPr txBox="1"/>
          <p:nvPr/>
        </p:nvSpPr>
        <p:spPr>
          <a:xfrm>
            <a:off x="10373771" y="13484434"/>
            <a:ext cx="360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/>
              <a:t>&lt;3 Seconds</a:t>
            </a:r>
          </a:p>
          <a:p>
            <a:pPr algn="ctr"/>
            <a:r>
              <a:rPr lang="en-IE" sz="2600" dirty="0"/>
              <a:t> Matching Speed</a:t>
            </a:r>
          </a:p>
        </p:txBody>
      </p:sp>
      <p:pic>
        <p:nvPicPr>
          <p:cNvPr id="1044" name="Picture 20" descr="Unique Icons - Free SVG &amp; PNG Unique Images - Noun Project">
            <a:extLst>
              <a:ext uri="{FF2B5EF4-FFF2-40B4-BE49-F238E27FC236}">
                <a16:creationId xmlns:a16="http://schemas.microsoft.com/office/drawing/2014/main" id="{5777AB05-A12D-499A-A819-CA75E1E4A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274" y="11814528"/>
            <a:ext cx="2163266" cy="216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44220C29-E403-6203-F52B-48218C1AFD2B}"/>
              </a:ext>
            </a:extLst>
          </p:cNvPr>
          <p:cNvSpPr txBox="1"/>
          <p:nvPr/>
        </p:nvSpPr>
        <p:spPr>
          <a:xfrm>
            <a:off x="14200812" y="13474043"/>
            <a:ext cx="2170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/>
              <a:t>~800</a:t>
            </a:r>
          </a:p>
          <a:p>
            <a:pPr algn="ctr"/>
            <a:r>
              <a:rPr lang="en-IE" sz="2600" dirty="0"/>
              <a:t>Unique Skills</a:t>
            </a:r>
          </a:p>
        </p:txBody>
      </p:sp>
      <p:pic>
        <p:nvPicPr>
          <p:cNvPr id="89" name="Picture 88" descr="A screenshot of a job search&#10;&#10;AI-generated content may be incorrect.">
            <a:extLst>
              <a:ext uri="{FF2B5EF4-FFF2-40B4-BE49-F238E27FC236}">
                <a16:creationId xmlns:a16="http://schemas.microsoft.com/office/drawing/2014/main" id="{219301CD-5C2E-ABF6-A46C-07C11B50091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5008" y="6224111"/>
            <a:ext cx="6537710" cy="51469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E51A6574-D7F5-663F-4A52-EDB8ABCA3637}"/>
              </a:ext>
            </a:extLst>
          </p:cNvPr>
          <p:cNvSpPr txBox="1"/>
          <p:nvPr/>
        </p:nvSpPr>
        <p:spPr>
          <a:xfrm>
            <a:off x="23602675" y="11434652"/>
            <a:ext cx="6570043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800" b="1" dirty="0"/>
              <a:t>Job Recommendations Based on Skills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Users input skills (e.g., “renewable energy, energy efficiency”)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System displays top job roles with </a:t>
            </a:r>
            <a:r>
              <a:rPr lang="en-US" sz="2800" b="1" dirty="0"/>
              <a:t>match score %</a:t>
            </a:r>
            <a:r>
              <a:rPr lang="en-US" sz="2800" dirty="0"/>
              <a:t> and location.</a:t>
            </a:r>
          </a:p>
          <a:p>
            <a:pPr algn="just"/>
            <a:endParaRPr lang="en-IE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98A370B-5617-4E6C-3C7C-6DA9B87386C2}"/>
              </a:ext>
            </a:extLst>
          </p:cNvPr>
          <p:cNvSpPr txBox="1"/>
          <p:nvPr/>
        </p:nvSpPr>
        <p:spPr>
          <a:xfrm>
            <a:off x="16664235" y="5715627"/>
            <a:ext cx="13582495" cy="54372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800" b="1" dirty="0">
                <a:solidFill>
                  <a:schemeClr val="bg1"/>
                </a:solidFill>
              </a:rPr>
              <a:t>UX/UI output </a:t>
            </a:r>
          </a:p>
        </p:txBody>
      </p:sp>
      <p:pic>
        <p:nvPicPr>
          <p:cNvPr id="104" name="Picture 103" descr="A screenshot of a computer">
            <a:extLst>
              <a:ext uri="{FF2B5EF4-FFF2-40B4-BE49-F238E27FC236}">
                <a16:creationId xmlns:a16="http://schemas.microsoft.com/office/drawing/2014/main" id="{DAC7ED64-C51E-D68C-E169-462A5306E5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88" b="1"/>
          <a:stretch/>
        </p:blipFill>
        <p:spPr>
          <a:xfrm>
            <a:off x="11013897" y="16558384"/>
            <a:ext cx="10540316" cy="5847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AB64CF7-20F8-CFC4-DAD5-3058638837BD}"/>
              </a:ext>
            </a:extLst>
          </p:cNvPr>
          <p:cNvSpPr txBox="1"/>
          <p:nvPr/>
        </p:nvSpPr>
        <p:spPr>
          <a:xfrm>
            <a:off x="21947362" y="15625601"/>
            <a:ext cx="7563614" cy="78483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E" sz="2800" dirty="0"/>
              <a:t>Personalized Course Suggestions: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/>
              <a:t>For every missing skill, the tool recommends a relevant course.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/>
              <a:t>Courses are sourced from Coursera.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US" sz="2800" dirty="0"/>
              <a:t>Each course is matched based on skill relevance and confidence score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r>
              <a:rPr lang="en-US" sz="2800" dirty="0"/>
              <a:t>2.  Confidence-Based Matching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Each recommendation includes a match/confidence score (e.g., 0.91 to 1.00)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Ensures high-quality, meaningful course suggestions.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r>
              <a:rPr lang="en-US" sz="2800" dirty="0"/>
              <a:t>3. Clickable Course Links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Direct 1-click access to learning platforms (no hunting around)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endParaRPr lang="en-IE" sz="2800" dirty="0"/>
          </a:p>
        </p:txBody>
      </p:sp>
      <p:pic>
        <p:nvPicPr>
          <p:cNvPr id="108" name="Picture 107" descr="A screenshot of a web page">
            <a:extLst>
              <a:ext uri="{FF2B5EF4-FFF2-40B4-BE49-F238E27FC236}">
                <a16:creationId xmlns:a16="http://schemas.microsoft.com/office/drawing/2014/main" id="{B8652221-8B17-1670-6D35-E172DF5FFAA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001" y="6275562"/>
            <a:ext cx="6537710" cy="5102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C612CF2-7ED4-5E94-2063-FBD87AEAB48D}"/>
              </a:ext>
            </a:extLst>
          </p:cNvPr>
          <p:cNvSpPr txBox="1"/>
          <p:nvPr/>
        </p:nvSpPr>
        <p:spPr>
          <a:xfrm>
            <a:off x="16830650" y="11366034"/>
            <a:ext cx="6570043" cy="3041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800" b="1" dirty="0"/>
              <a:t>UX/UI Design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Initial interface of the Skill Diagnostic Tool upon application launch.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Users are prompted to enter their skills in a search box to begin job matching</a:t>
            </a:r>
            <a:endParaRPr lang="en-IE" sz="2800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99E0DD81-D5F9-9332-D084-7732E9CDFBB1}"/>
              </a:ext>
            </a:extLst>
          </p:cNvPr>
          <p:cNvSpPr/>
          <p:nvPr/>
        </p:nvSpPr>
        <p:spPr>
          <a:xfrm>
            <a:off x="11014042" y="24767257"/>
            <a:ext cx="4633262" cy="1184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>
                <a:solidFill>
                  <a:schemeClr val="bg1"/>
                </a:solidFill>
              </a:rPr>
              <a:t>Real Time Data  Integration 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E10625DC-378F-E4FB-3A19-BBC8ED21C46D}"/>
              </a:ext>
            </a:extLst>
          </p:cNvPr>
          <p:cNvSpPr txBox="1"/>
          <p:nvPr/>
        </p:nvSpPr>
        <p:spPr>
          <a:xfrm>
            <a:off x="11014042" y="24194578"/>
            <a:ext cx="463326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800" dirty="0"/>
              <a:t>Phase 1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FDE7C41E-7F11-C6F4-8456-7E767F2863D1}"/>
              </a:ext>
            </a:extLst>
          </p:cNvPr>
          <p:cNvSpPr txBox="1"/>
          <p:nvPr/>
        </p:nvSpPr>
        <p:spPr>
          <a:xfrm>
            <a:off x="15650768" y="23923599"/>
            <a:ext cx="14453589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Goal:</a:t>
            </a:r>
            <a:r>
              <a:rPr lang="en-US" sz="2800" dirty="0"/>
              <a:t> Replace static datasets with live data</a:t>
            </a:r>
          </a:p>
          <a:p>
            <a:r>
              <a:rPr lang="en-US" sz="2800" b="1" dirty="0"/>
              <a:t>Actions: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Purchase or apply for </a:t>
            </a:r>
            <a:r>
              <a:rPr lang="en-US" sz="2800" b="1" dirty="0"/>
              <a:t>LinkedIn/Indeed API</a:t>
            </a:r>
            <a:r>
              <a:rPr lang="en-US" sz="2800" dirty="0"/>
              <a:t> access for job listings Integrate </a:t>
            </a:r>
            <a:r>
              <a:rPr lang="en-US" sz="2800" b="1" dirty="0"/>
              <a:t>Coursera or Res4City APIs</a:t>
            </a:r>
            <a:r>
              <a:rPr lang="en-US" sz="2800" dirty="0"/>
              <a:t> for dynamic course fetching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Automate skill extraction using these new feeds</a:t>
            </a:r>
            <a:endParaRPr lang="en-IE" sz="2800" dirty="0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FE42D6EE-765E-B5D4-72AF-8233674755D7}"/>
              </a:ext>
            </a:extLst>
          </p:cNvPr>
          <p:cNvSpPr/>
          <p:nvPr/>
        </p:nvSpPr>
        <p:spPr>
          <a:xfrm>
            <a:off x="11025380" y="27365552"/>
            <a:ext cx="4633262" cy="1184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>
                <a:solidFill>
                  <a:schemeClr val="bg1"/>
                </a:solidFill>
              </a:rPr>
              <a:t>User Profiling &amp; Personalization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F49885ED-FF79-0194-0B32-6CA49E69F993}"/>
              </a:ext>
            </a:extLst>
          </p:cNvPr>
          <p:cNvSpPr txBox="1"/>
          <p:nvPr/>
        </p:nvSpPr>
        <p:spPr>
          <a:xfrm>
            <a:off x="11010247" y="26807067"/>
            <a:ext cx="463326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800" dirty="0"/>
              <a:t>Phase 2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0C454CF0-1B32-0DDB-4EAE-94AEC4D3DEC9}"/>
              </a:ext>
            </a:extLst>
          </p:cNvPr>
          <p:cNvSpPr txBox="1"/>
          <p:nvPr/>
        </p:nvSpPr>
        <p:spPr>
          <a:xfrm>
            <a:off x="15658642" y="26625410"/>
            <a:ext cx="14453589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Goal: </a:t>
            </a:r>
            <a:r>
              <a:rPr lang="en-US" sz="2800" dirty="0"/>
              <a:t>Improve recommendations with richer user inputs</a:t>
            </a:r>
            <a:br>
              <a:rPr lang="en-US" sz="2800" b="1" dirty="0"/>
            </a:br>
            <a:r>
              <a:rPr lang="en-US" sz="2800" b="1" dirty="0"/>
              <a:t>Actions: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Collect user type: </a:t>
            </a:r>
            <a:r>
              <a:rPr lang="en-US" sz="2800" dirty="0"/>
              <a:t>Student, Graduate &amp; Capture context: University, Domain, Experience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Use this data to:</a:t>
            </a:r>
          </a:p>
          <a:p>
            <a:r>
              <a:rPr lang="en-US" sz="2800" b="1" dirty="0"/>
              <a:t> </a:t>
            </a:r>
            <a:r>
              <a:rPr lang="en-US" sz="2800" dirty="0"/>
              <a:t>Prioritize skill gaps &amp;  Recommend skill levels (Beginner, Intermediate, Advanced)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F519363D-1B1B-C546-0D1F-8E7D95090B38}"/>
              </a:ext>
            </a:extLst>
          </p:cNvPr>
          <p:cNvSpPr/>
          <p:nvPr/>
        </p:nvSpPr>
        <p:spPr>
          <a:xfrm>
            <a:off x="11075938" y="30061179"/>
            <a:ext cx="4633262" cy="11845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>
                <a:solidFill>
                  <a:schemeClr val="bg1"/>
                </a:solidFill>
              </a:rPr>
              <a:t>Usability &amp; System Validation</a:t>
            </a:r>
            <a:endParaRPr lang="en-IE" sz="2800" b="1" dirty="0">
              <a:solidFill>
                <a:schemeClr val="bg1"/>
              </a:solidFill>
            </a:endParaRP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B629ADD-747B-DCC2-6F6F-9536D6113D8F}"/>
              </a:ext>
            </a:extLst>
          </p:cNvPr>
          <p:cNvSpPr txBox="1"/>
          <p:nvPr/>
        </p:nvSpPr>
        <p:spPr>
          <a:xfrm>
            <a:off x="11060805" y="29502694"/>
            <a:ext cx="463326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2800" dirty="0"/>
              <a:t>Phase 3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B6424BD0-FFFA-5EB1-E6FA-98359C7705AA}"/>
              </a:ext>
            </a:extLst>
          </p:cNvPr>
          <p:cNvSpPr txBox="1"/>
          <p:nvPr/>
        </p:nvSpPr>
        <p:spPr>
          <a:xfrm>
            <a:off x="15691738" y="29305948"/>
            <a:ext cx="14419994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Goal: </a:t>
            </a:r>
            <a:r>
              <a:rPr lang="en-US" sz="2800" dirty="0"/>
              <a:t>Ensure the system is accurate, helpful, and user-friendly.</a:t>
            </a:r>
            <a:br>
              <a:rPr lang="en-US" sz="2800" b="1" dirty="0"/>
            </a:br>
            <a:r>
              <a:rPr lang="en-US" sz="2800" b="1" dirty="0"/>
              <a:t>Actions: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Conduct user testing sessions &amp; collect feedback on UI, recommendations, and clarity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Fix bugs, refine UX flows, and document error cases and update the confidence scoring and visual display of matches</a:t>
            </a:r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FD2BB935-B1FE-26AE-36DA-F8474CCB4792}"/>
              </a:ext>
            </a:extLst>
          </p:cNvPr>
          <p:cNvSpPr/>
          <p:nvPr/>
        </p:nvSpPr>
        <p:spPr>
          <a:xfrm>
            <a:off x="11075938" y="32741776"/>
            <a:ext cx="4633262" cy="1184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800" b="1" dirty="0">
                <a:solidFill>
                  <a:schemeClr val="bg1"/>
                </a:solidFill>
              </a:rPr>
              <a:t>Deployment &amp; Portfolio Inclusion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96996E6B-F37D-BF5A-F78A-0B52167DCDB6}"/>
              </a:ext>
            </a:extLst>
          </p:cNvPr>
          <p:cNvSpPr txBox="1"/>
          <p:nvPr/>
        </p:nvSpPr>
        <p:spPr>
          <a:xfrm>
            <a:off x="11060805" y="32183291"/>
            <a:ext cx="463326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2800" dirty="0"/>
              <a:t>Phase 4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93659103-CEDB-9F60-4838-075E86403942}"/>
              </a:ext>
            </a:extLst>
          </p:cNvPr>
          <p:cNvSpPr txBox="1"/>
          <p:nvPr/>
        </p:nvSpPr>
        <p:spPr>
          <a:xfrm>
            <a:off x="15709200" y="31916419"/>
            <a:ext cx="14453589" cy="224676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Goal:</a:t>
            </a:r>
            <a:r>
              <a:rPr lang="en-US" sz="2800" dirty="0"/>
              <a:t> Package and showcase </a:t>
            </a:r>
            <a:r>
              <a:rPr lang="en-US" sz="2800" dirty="0" err="1"/>
              <a:t>Skillnari</a:t>
            </a:r>
            <a:r>
              <a:rPr lang="en-US" sz="2800" dirty="0"/>
              <a:t> professionally.</a:t>
            </a:r>
            <a:br>
              <a:rPr lang="en-US" sz="2800" dirty="0"/>
            </a:br>
            <a:r>
              <a:rPr lang="en-US" sz="2800" b="1" dirty="0"/>
              <a:t>Actions: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Deploy as a live web application (Heroku, </a:t>
            </a:r>
            <a:r>
              <a:rPr lang="en-US" sz="2800" dirty="0" err="1"/>
              <a:t>Vercel</a:t>
            </a:r>
            <a:r>
              <a:rPr lang="en-US" sz="2800" dirty="0"/>
              <a:t>, or AWS)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Add login/authentication to track users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Create a portfolio landing page for </a:t>
            </a:r>
            <a:r>
              <a:rPr lang="en-US" sz="2800" dirty="0" err="1"/>
              <a:t>Skillnari</a:t>
            </a:r>
            <a:r>
              <a:rPr lang="en-US" sz="28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A9D29-39F6-E7F7-91EE-A6F64A47F942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t="34400" b="38859"/>
          <a:stretch/>
        </p:blipFill>
        <p:spPr>
          <a:xfrm>
            <a:off x="1001027" y="40256621"/>
            <a:ext cx="5920929" cy="1583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34BB3-6282-7526-88FE-FB7335A8EF24}"/>
              </a:ext>
            </a:extLst>
          </p:cNvPr>
          <p:cNvSpPr txBox="1"/>
          <p:nvPr/>
        </p:nvSpPr>
        <p:spPr>
          <a:xfrm>
            <a:off x="-222328" y="41924083"/>
            <a:ext cx="8873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See Your Skills Clearly. Shape Your Future.</a:t>
            </a:r>
            <a:endParaRPr lang="en-IE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A45FF-8671-D70E-D002-1849E2DF3FBA}"/>
              </a:ext>
            </a:extLst>
          </p:cNvPr>
          <p:cNvSpPr txBox="1"/>
          <p:nvPr/>
        </p:nvSpPr>
        <p:spPr>
          <a:xfrm>
            <a:off x="7714985" y="40545262"/>
            <a:ext cx="223426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Profile: </a:t>
            </a:r>
            <a:r>
              <a:rPr lang="en-US" sz="2800" dirty="0" err="1"/>
              <a:t>Skillnari</a:t>
            </a:r>
            <a:r>
              <a:rPr lang="en-US" sz="2800" dirty="0"/>
              <a:t> is a skill diagnostic tool designed to help students, graduates, and professionals identify their skill gaps and discover the right learning paths based on real-time job market demands in the renewable energy, energy management, and smart building sectors.</a:t>
            </a:r>
          </a:p>
          <a:p>
            <a:endParaRPr lang="en-US" sz="2800" dirty="0"/>
          </a:p>
          <a:p>
            <a:r>
              <a:rPr lang="en-US" sz="2800" b="1" dirty="0"/>
              <a:t>Vision: </a:t>
            </a:r>
            <a:r>
              <a:rPr lang="en-US" sz="2800" dirty="0"/>
              <a:t>To empower users with clarity on what skills they need and how to acquire them through intelligent, accessible, and personalized guidance.</a:t>
            </a:r>
            <a:endParaRPr lang="en-IE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BDA961E008C498F0EE233DA5249EB" ma:contentTypeVersion="4" ma:contentTypeDescription="Create a new document." ma:contentTypeScope="" ma:versionID="892b3d308b42575ca2850233d7938fe6">
  <xsd:schema xmlns:xsd="http://www.w3.org/2001/XMLSchema" xmlns:xs="http://www.w3.org/2001/XMLSchema" xmlns:p="http://schemas.microsoft.com/office/2006/metadata/properties" xmlns:ns2="7383b09e-97b3-4613-b862-151dd18f12c5" targetNamespace="http://schemas.microsoft.com/office/2006/metadata/properties" ma:root="true" ma:fieldsID="5c6b4b6be7f8c9b74081cc356bdb3437" ns2:_="">
    <xsd:import namespace="7383b09e-97b3-4613-b862-151dd18f12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83b09e-97b3-4613-b862-151dd18f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4565B5-A6F7-4181-9033-250DB16F4F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83b09e-97b3-4613-b862-151dd18f12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97A2D1-2182-46EA-9739-B69D852FDB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8DE68A-A781-446E-9579-3B3F9B7EA08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271</TotalTime>
  <Words>897</Words>
  <Application>Microsoft Office PowerPoint</Application>
  <PresentationFormat>Custom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body</vt:lpstr>
      <vt:lpstr>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ASHUTOSH VINAY PATHAK</cp:lastModifiedBy>
  <cp:revision>462</cp:revision>
  <cp:lastPrinted>2017-05-09T09:35:24Z</cp:lastPrinted>
  <dcterms:created xsi:type="dcterms:W3CDTF">2009-05-18T10:05:52Z</dcterms:created>
  <dcterms:modified xsi:type="dcterms:W3CDTF">2025-04-16T09:43:51Z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0x0101000DEBDA961E008C498F0EE233DA5249EB</vt:lpwstr>
  </property>
</Properties>
</file>