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2.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3.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3"/>
  </p:notesMasterIdLst>
  <p:sldIdLst>
    <p:sldId id="257" r:id="rId2"/>
    <p:sldId id="256" r:id="rId3"/>
    <p:sldId id="258" r:id="rId4"/>
    <p:sldId id="273" r:id="rId5"/>
    <p:sldId id="259" r:id="rId6"/>
    <p:sldId id="274" r:id="rId7"/>
    <p:sldId id="260" r:id="rId8"/>
    <p:sldId id="261" r:id="rId9"/>
    <p:sldId id="262" r:id="rId10"/>
    <p:sldId id="263" r:id="rId11"/>
    <p:sldId id="264" r:id="rId12"/>
    <p:sldId id="266" r:id="rId13"/>
    <p:sldId id="267" r:id="rId14"/>
    <p:sldId id="268" r:id="rId15"/>
    <p:sldId id="275" r:id="rId16"/>
    <p:sldId id="276" r:id="rId17"/>
    <p:sldId id="277" r:id="rId18"/>
    <p:sldId id="278" r:id="rId19"/>
    <p:sldId id="279" r:id="rId20"/>
    <p:sldId id="280"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urushottam%20Mitra\Desktop\Practice%20Excel\Pivot%20Charts\IMDb%20Movie%20Database02-%20Copy.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Purushottam%20Mitra\Desktop\Practice%20Excel\Pivot%20Charts\IMDb%20Movie%20Database02-%20Copy.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Purushottam%20Mitra\Desktop\k\IMDb%20Movie%20Database%20puru.xlsx"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3.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Purushottam%20Mitra\Desktop\Practice%20Excel\Pivot%20Charts\IMDb%20Movie%20Database02-%20Copy.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urushottam%20Mitra\Desktop\Practice%20Excel\Pivot%20Charts\IMDb%20Movie%20Database02-%20Cop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urushottam%20Mitra\Desktop\Practice%20Excel\Pivot%20Charts\IMDb%20Movie%20Database02-%20Copy.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urushottam%20Mitra\Desktop\Practice%20Excel\Pivot%20Charts\IMDb%20Movie%20Database02-%20Copy.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urushottam%20Mitra\Desktop\Practice%20Excel\Pivot%20Charts\IMDb%20Movie%20Database02-%20Cop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urushottam%20Mitra\Desktop\Practice%20Excel\Pivot%20Charts\IMDb%20Movie%20Database02-%20Cop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urushottam%20Mitra\Desktop\Practice%20Excel\Pivot%20Charts\IMDb%20Movie%20Database02-%20Cop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urushottam%20Mitra\Desktop\Practice%20Excel\Pivot%20Charts\IMDb%20Movie%20Database02-%20Copy.xlsx"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2.xml"/></Relationships>
</file>

<file path=ppt/charts/_rels/chart9.xml.rels><?xml version="1.0" encoding="UTF-8" standalone="yes"?>
<Relationships xmlns="http://schemas.openxmlformats.org/package/2006/relationships"><Relationship Id="rId3" Type="http://schemas.openxmlformats.org/officeDocument/2006/relationships/oleObject" Target="file:///C:\Users\Purushottam%20Mitra\Desktop\Practice%20Excel\Pivot%20Charts\IMDb%20Movie%20Database02-%20Cop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Movie Database02- Copy.xlsx]Most Profited Month Of Year!PivotTable1</c:name>
    <c:fmtId val="9"/>
  </c:pivotSource>
  <c:chart>
    <c:autoTitleDeleted val="1"/>
    <c:pivotFmts>
      <c:pivotFmt>
        <c:idx val="0"/>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lt1"/>
            </a:bgClr>
          </a:pattFill>
          <a:ln w="34925" cap="rnd">
            <a:solidFill>
              <a:schemeClr val="lt1"/>
            </a:solidFill>
            <a:round/>
          </a:ln>
          <a:effectLst>
            <a:glow rad="63500">
              <a:schemeClr val="accent1">
                <a:satMod val="175000"/>
                <a:alpha val="40000"/>
              </a:schemeClr>
            </a:glow>
          </a:effectLst>
        </c:spPr>
        <c:marker>
          <c:symbol val="circle"/>
          <c:size val="5"/>
          <c:spPr>
            <a:solidFill>
              <a:schemeClr val="accent1"/>
            </a:solidFill>
            <a:ln w="22225">
              <a:solidFill>
                <a:schemeClr val="lt1"/>
              </a:solidFill>
              <a:round/>
            </a:ln>
            <a:effectLst>
              <a:glow rad="63500">
                <a:schemeClr val="accent1">
                  <a:satMod val="175000"/>
                  <a:alpha val="40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pattFill prst="ltUpDiag">
            <a:fgClr>
              <a:schemeClr val="accent1"/>
            </a:fgClr>
            <a:bgClr>
              <a:schemeClr val="lt1"/>
            </a:bgClr>
          </a:pattFill>
          <a:ln w="34925" cap="rnd">
            <a:solidFill>
              <a:schemeClr val="lt1"/>
            </a:solidFill>
            <a:round/>
          </a:ln>
          <a:effectLst>
            <a:glow rad="63500">
              <a:schemeClr val="accent1">
                <a:satMod val="175000"/>
                <a:alpha val="40000"/>
              </a:schemeClr>
            </a:glow>
          </a:effectLst>
        </c:spPr>
        <c:marker>
          <c:symbol val="circle"/>
          <c:size val="5"/>
          <c:spPr>
            <a:solidFill>
              <a:schemeClr val="accent1"/>
            </a:solidFill>
            <a:ln w="22225">
              <a:solidFill>
                <a:schemeClr val="lt1"/>
              </a:solidFill>
              <a:round/>
            </a:ln>
            <a:effectLst>
              <a:glow rad="63500">
                <a:schemeClr val="accent1">
                  <a:satMod val="175000"/>
                  <a:alpha val="40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pattFill prst="ltUpDiag">
            <a:fgClr>
              <a:schemeClr val="accent1"/>
            </a:fgClr>
            <a:bgClr>
              <a:schemeClr val="lt1"/>
            </a:bgClr>
          </a:pattFill>
          <a:ln w="34925" cap="rnd">
            <a:solidFill>
              <a:schemeClr val="lt1"/>
            </a:solidFill>
            <a:round/>
          </a:ln>
          <a:effectLst>
            <a:glow rad="63500">
              <a:schemeClr val="accent1">
                <a:satMod val="175000"/>
                <a:alpha val="40000"/>
              </a:schemeClr>
            </a:glow>
          </a:effectLst>
        </c:spPr>
        <c:marker>
          <c:symbol val="circle"/>
          <c:size val="5"/>
          <c:spPr>
            <a:solidFill>
              <a:schemeClr val="accent1"/>
            </a:solidFill>
            <a:ln w="22225">
              <a:solidFill>
                <a:schemeClr val="lt1"/>
              </a:solidFill>
              <a:round/>
            </a:ln>
            <a:effectLst>
              <a:glow rad="63500">
                <a:schemeClr val="accent1">
                  <a:satMod val="175000"/>
                  <a:alpha val="40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53377672451138"/>
          <c:y val="0.2112037037037037"/>
          <c:w val="0.85618326835359171"/>
          <c:h val="0.68694444444444447"/>
        </c:manualLayout>
      </c:layout>
      <c:lineChart>
        <c:grouping val="standard"/>
        <c:varyColors val="0"/>
        <c:ser>
          <c:idx val="0"/>
          <c:order val="0"/>
          <c:tx>
            <c:strRef>
              <c:f>'Most Profited Month Of Year'!$B$3</c:f>
              <c:strCache>
                <c:ptCount val="1"/>
                <c:pt idx="0">
                  <c:v>Total</c:v>
                </c:pt>
              </c:strCache>
            </c:strRef>
          </c:tx>
          <c:spPr>
            <a:ln w="34925" cap="rnd">
              <a:solidFill>
                <a:schemeClr val="lt1"/>
              </a:solidFill>
              <a:round/>
            </a:ln>
            <a:effectLst>
              <a:glow rad="63500">
                <a:schemeClr val="accent1">
                  <a:satMod val="175000"/>
                  <a:alpha val="40000"/>
                </a:schemeClr>
              </a:glow>
            </a:effectLst>
          </c:spPr>
          <c:marker>
            <c:symbol val="circle"/>
            <c:size val="5"/>
            <c:spPr>
              <a:solidFill>
                <a:schemeClr val="accent1"/>
              </a:solidFill>
              <a:ln w="22225">
                <a:solidFill>
                  <a:schemeClr val="lt1"/>
                </a:solidFill>
                <a:round/>
              </a:ln>
              <a:effectLst>
                <a:glow rad="63500">
                  <a:schemeClr val="accent1">
                    <a:satMod val="175000"/>
                    <a:alpha val="40000"/>
                  </a:schemeClr>
                </a:glow>
              </a:effectLst>
            </c:spPr>
          </c:marker>
          <c:cat>
            <c:strRef>
              <c:f>'Most Profited Month Of Year'!$A$4:$A$15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'Most Profited Month Of Year'!$B$4:$B$15</c:f>
              <c:numCache>
                <c:formatCode>[$$-409]#,##0</c:formatCode>
                <c:ptCount val="12"/>
                <c:pt idx="0">
                  <c:v>2364374957</c:v>
                </c:pt>
                <c:pt idx="1">
                  <c:v>-6537670445</c:v>
                </c:pt>
                <c:pt idx="2">
                  <c:v>3787816816</c:v>
                </c:pt>
                <c:pt idx="3">
                  <c:v>1339787444</c:v>
                </c:pt>
                <c:pt idx="4">
                  <c:v>2947650687</c:v>
                </c:pt>
                <c:pt idx="5">
                  <c:v>2964636853</c:v>
                </c:pt>
                <c:pt idx="6">
                  <c:v>-3793594781</c:v>
                </c:pt>
                <c:pt idx="7">
                  <c:v>2921674880</c:v>
                </c:pt>
                <c:pt idx="8">
                  <c:v>3521276545</c:v>
                </c:pt>
                <c:pt idx="9">
                  <c:v>4317383873</c:v>
                </c:pt>
                <c:pt idx="10">
                  <c:v>4529630707</c:v>
                </c:pt>
                <c:pt idx="11">
                  <c:v>1606960542</c:v>
                </c:pt>
              </c:numCache>
            </c:numRef>
          </c:val>
          <c:smooth val="0"/>
          <c:extLst>
            <c:ext xmlns:c16="http://schemas.microsoft.com/office/drawing/2014/chart" uri="{C3380CC4-5D6E-409C-BE32-E72D297353CC}">
              <c16:uniqueId val="{00000000-6790-41AA-B0CA-7CB78BE60CDB}"/>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marker val="1"/>
        <c:smooth val="0"/>
        <c:axId val="422868408"/>
        <c:axId val="422869720"/>
      </c:lineChart>
      <c:catAx>
        <c:axId val="422868408"/>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422869720"/>
        <c:crosses val="autoZero"/>
        <c:auto val="1"/>
        <c:lblAlgn val="ctr"/>
        <c:lblOffset val="100"/>
        <c:noMultiLvlLbl val="0"/>
      </c:catAx>
      <c:valAx>
        <c:axId val="422869720"/>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422868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alpha val="85000"/>
      </a:schemeClr>
    </a:solidFill>
    <a:ln w="9525" cap="flat" cmpd="sng" algn="ctr">
      <a:solidFill>
        <a:schemeClr val="accent1"/>
      </a:solidFill>
      <a:round/>
    </a:ln>
    <a:effectLst>
      <a:glow rad="228600">
        <a:schemeClr val="accent1">
          <a:satMod val="175000"/>
          <a:alpha val="40000"/>
        </a:schemeClr>
      </a:glow>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Movie Database02- Copy.xlsx]Top 20 Movies Based On Profit!PivotTable4</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bg1"/>
                </a:solidFill>
              </a:rPr>
              <a:t>Top</a:t>
            </a:r>
            <a:r>
              <a:rPr lang="en-US" b="1" baseline="0">
                <a:solidFill>
                  <a:schemeClr val="bg1"/>
                </a:solidFill>
              </a:rPr>
              <a:t> 20 Movies Based On Profit</a:t>
            </a:r>
            <a:endParaRPr lang="en-US" b="1">
              <a:solidFill>
                <a:schemeClr val="bg1"/>
              </a:solidFill>
            </a:endParaRPr>
          </a:p>
        </c:rich>
      </c:tx>
      <c:layout>
        <c:manualLayout>
          <c:xMode val="edge"/>
          <c:yMode val="edge"/>
          <c:x val="0.26825997043391875"/>
          <c:y val="3.40909090909090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571590730450482"/>
          <c:y val="0.17565997798662264"/>
          <c:w val="0.7221066976842363"/>
          <c:h val="0.43075746030279938"/>
        </c:manualLayout>
      </c:layout>
      <c:barChart>
        <c:barDir val="col"/>
        <c:grouping val="clustered"/>
        <c:varyColors val="0"/>
        <c:ser>
          <c:idx val="0"/>
          <c:order val="0"/>
          <c:tx>
            <c:strRef>
              <c:f>'Top 20 Movies Based On Profit'!$B$3</c:f>
              <c:strCache>
                <c:ptCount val="1"/>
                <c:pt idx="0">
                  <c:v>Total</c:v>
                </c:pt>
              </c:strCache>
            </c:strRef>
          </c:tx>
          <c:spPr>
            <a:solidFill>
              <a:schemeClr val="accent2">
                <a:lumMod val="75000"/>
              </a:schemeClr>
            </a:solidFill>
            <a:ln>
              <a:noFill/>
            </a:ln>
            <a:effectLst/>
          </c:spPr>
          <c:invertIfNegative val="0"/>
          <c:cat>
            <c:strRef>
              <c:f>'Top 20 Movies Based On Profit'!$A$4:$A$23</c:f>
              <c:strCache>
                <c:ptCount val="20"/>
                <c:pt idx="0">
                  <c:v>Avatar</c:v>
                </c:pt>
                <c:pt idx="1">
                  <c:v>Jurassic World</c:v>
                </c:pt>
                <c:pt idx="2">
                  <c:v>Titanic</c:v>
                </c:pt>
                <c:pt idx="3">
                  <c:v>Star Wars: Episode IV - A New Hope</c:v>
                </c:pt>
                <c:pt idx="4">
                  <c:v>E.T. the Extra-Terrestrial</c:v>
                </c:pt>
                <c:pt idx="5">
                  <c:v>The Avengers</c:v>
                </c:pt>
                <c:pt idx="6">
                  <c:v>The Lion King</c:v>
                </c:pt>
                <c:pt idx="7">
                  <c:v>Star Wars: Episode I - The Phantom Menace</c:v>
                </c:pt>
                <c:pt idx="8">
                  <c:v>The Dark Knight</c:v>
                </c:pt>
                <c:pt idx="9">
                  <c:v>The Hunger Games</c:v>
                </c:pt>
                <c:pt idx="10">
                  <c:v>The Hunger Games: Catching Fire</c:v>
                </c:pt>
                <c:pt idx="11">
                  <c:v>Jurassic Park</c:v>
                </c:pt>
                <c:pt idx="12">
                  <c:v>Despicable Me 2</c:v>
                </c:pt>
                <c:pt idx="13">
                  <c:v>American Sniper</c:v>
                </c:pt>
                <c:pt idx="14">
                  <c:v>Finding Nemo</c:v>
                </c:pt>
                <c:pt idx="15">
                  <c:v>Shrek 2</c:v>
                </c:pt>
                <c:pt idx="16">
                  <c:v>The Lord of the Rings: The Return of the King</c:v>
                </c:pt>
                <c:pt idx="17">
                  <c:v>Star Wars: Episode VI - Return of the Jedi</c:v>
                </c:pt>
                <c:pt idx="18">
                  <c:v>Forrest Gump</c:v>
                </c:pt>
                <c:pt idx="19">
                  <c:v>Star Wars: Episode V - The Empire Strikes Back</c:v>
                </c:pt>
              </c:strCache>
            </c:strRef>
          </c:cat>
          <c:val>
            <c:numRef>
              <c:f>'Top 20 Movies Based On Profit'!$B$4:$B$23</c:f>
              <c:numCache>
                <c:formatCode>[$$-409]#,##0</c:formatCode>
                <c:ptCount val="20"/>
                <c:pt idx="0">
                  <c:v>523505847</c:v>
                </c:pt>
                <c:pt idx="1">
                  <c:v>502177271</c:v>
                </c:pt>
                <c:pt idx="2">
                  <c:v>458672302</c:v>
                </c:pt>
                <c:pt idx="3">
                  <c:v>449935665</c:v>
                </c:pt>
                <c:pt idx="4">
                  <c:v>424449459</c:v>
                </c:pt>
                <c:pt idx="5">
                  <c:v>403279547</c:v>
                </c:pt>
                <c:pt idx="6">
                  <c:v>377783777</c:v>
                </c:pt>
                <c:pt idx="7">
                  <c:v>359544677</c:v>
                </c:pt>
                <c:pt idx="8">
                  <c:v>348316061</c:v>
                </c:pt>
                <c:pt idx="9">
                  <c:v>329999255</c:v>
                </c:pt>
                <c:pt idx="10">
                  <c:v>294645577</c:v>
                </c:pt>
                <c:pt idx="11">
                  <c:v>293784000</c:v>
                </c:pt>
                <c:pt idx="12">
                  <c:v>292049635</c:v>
                </c:pt>
                <c:pt idx="13">
                  <c:v>291323553</c:v>
                </c:pt>
                <c:pt idx="14">
                  <c:v>286838870</c:v>
                </c:pt>
                <c:pt idx="15">
                  <c:v>286471036</c:v>
                </c:pt>
                <c:pt idx="16">
                  <c:v>283019252</c:v>
                </c:pt>
                <c:pt idx="17">
                  <c:v>276625409</c:v>
                </c:pt>
                <c:pt idx="18">
                  <c:v>274691196</c:v>
                </c:pt>
                <c:pt idx="19">
                  <c:v>272158751</c:v>
                </c:pt>
              </c:numCache>
            </c:numRef>
          </c:val>
          <c:extLst>
            <c:ext xmlns:c16="http://schemas.microsoft.com/office/drawing/2014/chart" uri="{C3380CC4-5D6E-409C-BE32-E72D297353CC}">
              <c16:uniqueId val="{00000000-0EBD-459D-AEBD-43DF272F7330}"/>
            </c:ext>
          </c:extLst>
        </c:ser>
        <c:dLbls>
          <c:showLegendKey val="0"/>
          <c:showVal val="0"/>
          <c:showCatName val="0"/>
          <c:showSerName val="0"/>
          <c:showPercent val="0"/>
          <c:showBubbleSize val="0"/>
        </c:dLbls>
        <c:gapWidth val="182"/>
        <c:axId val="526117496"/>
        <c:axId val="526118480"/>
      </c:barChart>
      <c:catAx>
        <c:axId val="526117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lumMod val="95000"/>
                  </a:schemeClr>
                </a:solidFill>
                <a:latin typeface="+mn-lt"/>
                <a:ea typeface="+mn-ea"/>
                <a:cs typeface="+mn-cs"/>
              </a:defRPr>
            </a:pPr>
            <a:endParaRPr lang="en-US"/>
          </a:p>
        </c:txPr>
        <c:crossAx val="526118480"/>
        <c:crosses val="autoZero"/>
        <c:auto val="1"/>
        <c:lblAlgn val="ctr"/>
        <c:lblOffset val="100"/>
        <c:noMultiLvlLbl val="0"/>
      </c:catAx>
      <c:valAx>
        <c:axId val="526118480"/>
        <c:scaling>
          <c:orientation val="minMax"/>
        </c:scaling>
        <c:delete val="0"/>
        <c:axPos val="l"/>
        <c:majorGridlines>
          <c:spPr>
            <a:ln w="9525" cap="flat" cmpd="sng" algn="ctr">
              <a:no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effectLst/>
                <a:latin typeface="+mn-lt"/>
                <a:ea typeface="+mn-ea"/>
                <a:cs typeface="+mn-cs"/>
              </a:defRPr>
            </a:pPr>
            <a:endParaRPr lang="en-US"/>
          </a:p>
        </c:txPr>
        <c:crossAx val="526117496"/>
        <c:crosses val="autoZero"/>
        <c:crossBetween val="between"/>
      </c:valAx>
      <c:spPr>
        <a:noFill/>
        <a:ln>
          <a:noFill/>
        </a:ln>
        <a:effectLst>
          <a:glow rad="127000">
            <a:schemeClr val="accent1"/>
          </a:glow>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alpha val="85000"/>
      </a:schemeClr>
    </a:solidFill>
    <a:ln w="9525" cap="flat" cmpd="sng" algn="ctr">
      <a:solidFill>
        <a:schemeClr val="tx1">
          <a:lumMod val="15000"/>
          <a:lumOff val="85000"/>
        </a:schemeClr>
      </a:solidFill>
      <a:round/>
    </a:ln>
    <a:effectLst>
      <a:glow rad="228600">
        <a:schemeClr val="accent1">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Movie Database puru.xlsx]Grenes Based On ROI!PivotTable1</c:name>
    <c:fmtId val="6"/>
  </c:pivotSource>
  <c:chart>
    <c:autoTitleDeleted val="1"/>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507948701534259"/>
          <c:y val="0.10416666666666667"/>
          <c:w val="0.74313872351321941"/>
          <c:h val="0.81528379265091866"/>
        </c:manualLayout>
      </c:layout>
      <c:barChart>
        <c:barDir val="bar"/>
        <c:grouping val="clustered"/>
        <c:varyColors val="0"/>
        <c:ser>
          <c:idx val="0"/>
          <c:order val="0"/>
          <c:tx>
            <c:strRef>
              <c:f>'Grenes Based On ROI'!$B$3</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'Grenes Based On ROI'!$A$4:$A$21</c:f>
              <c:strCache>
                <c:ptCount val="17"/>
                <c:pt idx="0">
                  <c:v>Horror</c:v>
                </c:pt>
                <c:pt idx="1">
                  <c:v>Biography</c:v>
                </c:pt>
                <c:pt idx="2">
                  <c:v>Comedy</c:v>
                </c:pt>
                <c:pt idx="3">
                  <c:v>Drama</c:v>
                </c:pt>
                <c:pt idx="4">
                  <c:v>Action</c:v>
                </c:pt>
                <c:pt idx="5">
                  <c:v>Adventure</c:v>
                </c:pt>
                <c:pt idx="6">
                  <c:v>Crime</c:v>
                </c:pt>
                <c:pt idx="7">
                  <c:v>Documentary</c:v>
                </c:pt>
                <c:pt idx="8">
                  <c:v>Animation</c:v>
                </c:pt>
                <c:pt idx="9">
                  <c:v>Fantasy</c:v>
                </c:pt>
                <c:pt idx="10">
                  <c:v>Family</c:v>
                </c:pt>
                <c:pt idx="11">
                  <c:v>Musical</c:v>
                </c:pt>
                <c:pt idx="12">
                  <c:v>Mystery</c:v>
                </c:pt>
                <c:pt idx="13">
                  <c:v>Western</c:v>
                </c:pt>
                <c:pt idx="14">
                  <c:v>Thriller</c:v>
                </c:pt>
                <c:pt idx="15">
                  <c:v>Romance</c:v>
                </c:pt>
                <c:pt idx="16">
                  <c:v>Sci-Fi</c:v>
                </c:pt>
              </c:strCache>
            </c:strRef>
          </c:cat>
          <c:val>
            <c:numRef>
              <c:f>'Grenes Based On ROI'!$B$4:$B$21</c:f>
              <c:numCache>
                <c:formatCode>0%</c:formatCode>
                <c:ptCount val="17"/>
                <c:pt idx="0">
                  <c:v>10907.858361172601</c:v>
                </c:pt>
                <c:pt idx="1">
                  <c:v>2904.0575211056603</c:v>
                </c:pt>
                <c:pt idx="2">
                  <c:v>2464.4211743273158</c:v>
                </c:pt>
                <c:pt idx="3">
                  <c:v>1206.6496027935393</c:v>
                </c:pt>
                <c:pt idx="4">
                  <c:v>742.25575923538179</c:v>
                </c:pt>
                <c:pt idx="5">
                  <c:v>441.95481870465244</c:v>
                </c:pt>
                <c:pt idx="6">
                  <c:v>250.36439997650015</c:v>
                </c:pt>
                <c:pt idx="7">
                  <c:v>189.8491820153879</c:v>
                </c:pt>
                <c:pt idx="8">
                  <c:v>172.50248296625131</c:v>
                </c:pt>
                <c:pt idx="9">
                  <c:v>156.0087196988303</c:v>
                </c:pt>
                <c:pt idx="10">
                  <c:v>39.229468631578953</c:v>
                </c:pt>
                <c:pt idx="11">
                  <c:v>35.635637642919967</c:v>
                </c:pt>
                <c:pt idx="12">
                  <c:v>25.043803406175901</c:v>
                </c:pt>
                <c:pt idx="13">
                  <c:v>16.208933333333334</c:v>
                </c:pt>
                <c:pt idx="14">
                  <c:v>7.0510361904761902</c:v>
                </c:pt>
                <c:pt idx="15">
                  <c:v>3.338070687858091</c:v>
                </c:pt>
                <c:pt idx="16">
                  <c:v>3.1137869131784872</c:v>
                </c:pt>
              </c:numCache>
            </c:numRef>
          </c:val>
          <c:extLst>
            <c:ext xmlns:c16="http://schemas.microsoft.com/office/drawing/2014/chart" uri="{C3380CC4-5D6E-409C-BE32-E72D297353CC}">
              <c16:uniqueId val="{00000000-BC9D-4C2D-9BF2-F84781CA6215}"/>
            </c:ext>
          </c:extLst>
        </c:ser>
        <c:dLbls>
          <c:showLegendKey val="0"/>
          <c:showVal val="0"/>
          <c:showCatName val="0"/>
          <c:showSerName val="0"/>
          <c:showPercent val="0"/>
          <c:showBubbleSize val="0"/>
        </c:dLbls>
        <c:gapWidth val="182"/>
        <c:overlap val="-50"/>
        <c:axId val="761369400"/>
        <c:axId val="761368088"/>
      </c:barChart>
      <c:catAx>
        <c:axId val="76136940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61368088"/>
        <c:crosses val="autoZero"/>
        <c:auto val="1"/>
        <c:lblAlgn val="ctr"/>
        <c:lblOffset val="100"/>
        <c:noMultiLvlLbl val="0"/>
      </c:catAx>
      <c:valAx>
        <c:axId val="761368088"/>
        <c:scaling>
          <c:orientation val="minMax"/>
        </c:scaling>
        <c:delete val="0"/>
        <c:axPos val="b"/>
        <c:majorGridlines>
          <c:spPr>
            <a:ln w="9525" cap="flat" cmpd="sng" algn="ctr">
              <a:no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61369400"/>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tx1">
        <a:alpha val="85000"/>
      </a:schemeClr>
    </a:solidFill>
    <a:ln w="9525" cap="flat" cmpd="sng" algn="ctr">
      <a:solidFill>
        <a:schemeClr val="dk1">
          <a:lumMod val="15000"/>
          <a:lumOff val="85000"/>
        </a:schemeClr>
      </a:solidFill>
      <a:round/>
    </a:ln>
    <a:effectLst>
      <a:glow rad="228600">
        <a:schemeClr val="accent1">
          <a:satMod val="175000"/>
          <a:alpha val="40000"/>
        </a:schemeClr>
      </a:glow>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Movie Database02- Copy.xlsx]No. Of Movie Releases Per Year!PivotTable2</c:name>
    <c:fmtId val="5"/>
  </c:pivotSource>
  <c:chart>
    <c:title>
      <c:tx>
        <c:rich>
          <a:bodyPr rot="0" spcFirstLastPara="1" vertOverflow="ellipsis" vert="horz" wrap="square" anchor="ctr" anchorCtr="1"/>
          <a:lstStyle/>
          <a:p>
            <a:pPr algn="r">
              <a:defRPr sz="1400" b="0" i="0" u="none" strike="noStrike" kern="1200" spc="0" baseline="0">
                <a:solidFill>
                  <a:schemeClr val="tx1">
                    <a:lumMod val="65000"/>
                    <a:lumOff val="35000"/>
                  </a:schemeClr>
                </a:solidFill>
                <a:latin typeface="+mn-lt"/>
                <a:ea typeface="+mn-ea"/>
                <a:cs typeface="+mn-cs"/>
              </a:defRPr>
            </a:pPr>
            <a:r>
              <a:rPr lang="en-US" b="1">
                <a:solidFill>
                  <a:schemeClr val="bg1"/>
                </a:solidFill>
              </a:rPr>
              <a:t>Number</a:t>
            </a:r>
            <a:r>
              <a:rPr lang="en-US" b="1" baseline="0">
                <a:solidFill>
                  <a:schemeClr val="bg1"/>
                </a:solidFill>
              </a:rPr>
              <a:t> Of Movie Releases Per Year</a:t>
            </a:r>
            <a:endParaRPr lang="en-US" b="1">
              <a:solidFill>
                <a:schemeClr val="bg1"/>
              </a:solidFill>
            </a:endParaRPr>
          </a:p>
        </c:rich>
      </c:tx>
      <c:layout>
        <c:manualLayout>
          <c:xMode val="edge"/>
          <c:yMode val="edge"/>
          <c:x val="0.21148087603682805"/>
          <c:y val="4.0251572327044023E-2"/>
        </c:manualLayout>
      </c:layout>
      <c:overlay val="0"/>
      <c:spPr>
        <a:noFill/>
        <a:ln>
          <a:noFill/>
        </a:ln>
        <a:effectLst/>
      </c:spPr>
      <c:txPr>
        <a:bodyPr rot="0" spcFirstLastPara="1" vertOverflow="ellipsis" vert="horz" wrap="square" anchor="ctr" anchorCtr="1"/>
        <a:lstStyle/>
        <a:p>
          <a:pPr algn="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'No. Of Movie Releases Per Year'!$B$2</c:f>
              <c:strCache>
                <c:ptCount val="1"/>
                <c:pt idx="0">
                  <c:v>Total</c:v>
                </c:pt>
              </c:strCache>
            </c:strRef>
          </c:tx>
          <c:spPr>
            <a:solidFill>
              <a:schemeClr val="accent2"/>
            </a:solidFill>
            <a:ln>
              <a:noFill/>
            </a:ln>
            <a:effectLst/>
          </c:spPr>
          <c:cat>
            <c:strRef>
              <c:f>'No. Of Movie Releases Per Year'!$A$3:$A$77</c:f>
              <c:strCache>
                <c:ptCount val="74"/>
                <c:pt idx="0">
                  <c:v>1920</c:v>
                </c:pt>
                <c:pt idx="1">
                  <c:v>1927</c:v>
                </c:pt>
                <c:pt idx="2">
                  <c:v>1929</c:v>
                </c:pt>
                <c:pt idx="3">
                  <c:v>1933</c:v>
                </c:pt>
                <c:pt idx="4">
                  <c:v>1935</c:v>
                </c:pt>
                <c:pt idx="5">
                  <c:v>1936</c:v>
                </c:pt>
                <c:pt idx="6">
                  <c:v>1937</c:v>
                </c:pt>
                <c:pt idx="7">
                  <c:v>1939</c:v>
                </c:pt>
                <c:pt idx="8">
                  <c:v>1940</c:v>
                </c:pt>
                <c:pt idx="9">
                  <c:v>1946</c:v>
                </c:pt>
                <c:pt idx="10">
                  <c:v>1947</c:v>
                </c:pt>
                <c:pt idx="11">
                  <c:v>1948</c:v>
                </c:pt>
                <c:pt idx="12">
                  <c:v>1950</c:v>
                </c:pt>
                <c:pt idx="13">
                  <c:v>1952</c:v>
                </c:pt>
                <c:pt idx="14">
                  <c:v>1953</c:v>
                </c:pt>
                <c:pt idx="15">
                  <c:v>1954</c:v>
                </c:pt>
                <c:pt idx="16">
                  <c:v>1957</c:v>
                </c:pt>
                <c:pt idx="17">
                  <c:v>1959</c:v>
                </c:pt>
                <c:pt idx="18">
                  <c:v>1960</c:v>
                </c:pt>
                <c:pt idx="19">
                  <c:v>1961</c:v>
                </c:pt>
                <c:pt idx="20">
                  <c:v>1962</c:v>
                </c:pt>
                <c:pt idx="21">
                  <c:v>1963</c:v>
                </c:pt>
                <c:pt idx="22">
                  <c:v>1964</c:v>
                </c:pt>
                <c:pt idx="23">
                  <c:v>1965</c:v>
                </c:pt>
                <c:pt idx="24">
                  <c:v>1966</c:v>
                </c:pt>
                <c:pt idx="25">
                  <c:v>1967</c:v>
                </c:pt>
                <c:pt idx="26">
                  <c:v>1968</c:v>
                </c:pt>
                <c:pt idx="27">
                  <c:v>1969</c:v>
                </c:pt>
                <c:pt idx="28">
                  <c:v>1970</c:v>
                </c:pt>
                <c:pt idx="29">
                  <c:v>1971</c:v>
                </c:pt>
                <c:pt idx="30">
                  <c:v>1972</c:v>
                </c:pt>
                <c:pt idx="31">
                  <c:v>1973</c:v>
                </c:pt>
                <c:pt idx="32">
                  <c:v>1974</c:v>
                </c:pt>
                <c:pt idx="33">
                  <c:v>1975</c:v>
                </c:pt>
                <c:pt idx="34">
                  <c:v>1976</c:v>
                </c:pt>
                <c:pt idx="35">
                  <c:v>1977</c:v>
                </c:pt>
                <c:pt idx="36">
                  <c:v>1978</c:v>
                </c:pt>
                <c:pt idx="37">
                  <c:v>1979</c:v>
                </c:pt>
                <c:pt idx="38">
                  <c:v>1980</c:v>
                </c:pt>
                <c:pt idx="39">
                  <c:v>1981</c:v>
                </c:pt>
                <c:pt idx="40">
                  <c:v>1982</c:v>
                </c:pt>
                <c:pt idx="41">
                  <c:v>1983</c:v>
                </c:pt>
                <c:pt idx="42">
                  <c:v>1984</c:v>
                </c:pt>
                <c:pt idx="43">
                  <c:v>1985</c:v>
                </c:pt>
                <c:pt idx="44">
                  <c:v>1986</c:v>
                </c:pt>
                <c:pt idx="45">
                  <c:v>1987</c:v>
                </c:pt>
                <c:pt idx="46">
                  <c:v>1988</c:v>
                </c:pt>
                <c:pt idx="47">
                  <c:v>1989</c:v>
                </c:pt>
                <c:pt idx="48">
                  <c:v>1990</c:v>
                </c:pt>
                <c:pt idx="49">
                  <c:v>1991</c:v>
                </c:pt>
                <c:pt idx="50">
                  <c:v>1992</c:v>
                </c:pt>
                <c:pt idx="51">
                  <c:v>1993</c:v>
                </c:pt>
                <c:pt idx="52">
                  <c:v>1994</c:v>
                </c:pt>
                <c:pt idx="53">
                  <c:v>1995</c:v>
                </c:pt>
                <c:pt idx="54">
                  <c:v>1996</c:v>
                </c:pt>
                <c:pt idx="55">
                  <c:v>1997</c:v>
                </c:pt>
                <c:pt idx="56">
                  <c:v>1998</c:v>
                </c:pt>
                <c:pt idx="57">
                  <c:v>1999</c:v>
                </c:pt>
                <c:pt idx="58">
                  <c:v>2000</c:v>
                </c:pt>
                <c:pt idx="59">
                  <c:v>2001</c:v>
                </c:pt>
                <c:pt idx="60">
                  <c:v>2002</c:v>
                </c:pt>
                <c:pt idx="61">
                  <c:v>2003</c:v>
                </c:pt>
                <c:pt idx="62">
                  <c:v>2004</c:v>
                </c:pt>
                <c:pt idx="63">
                  <c:v>2005</c:v>
                </c:pt>
                <c:pt idx="64">
                  <c:v>2006</c:v>
                </c:pt>
                <c:pt idx="65">
                  <c:v>2007</c:v>
                </c:pt>
                <c:pt idx="66">
                  <c:v>2008</c:v>
                </c:pt>
                <c:pt idx="67">
                  <c:v>2009</c:v>
                </c:pt>
                <c:pt idx="68">
                  <c:v>2010</c:v>
                </c:pt>
                <c:pt idx="69">
                  <c:v>2011</c:v>
                </c:pt>
                <c:pt idx="70">
                  <c:v>2012</c:v>
                </c:pt>
                <c:pt idx="71">
                  <c:v>2013</c:v>
                </c:pt>
                <c:pt idx="72">
                  <c:v>2014</c:v>
                </c:pt>
                <c:pt idx="73">
                  <c:v>2015</c:v>
                </c:pt>
              </c:strCache>
            </c:strRef>
          </c:cat>
          <c:val>
            <c:numRef>
              <c:f>'No. Of Movie Releases Per Year'!$B$3:$B$77</c:f>
              <c:numCache>
                <c:formatCode>General</c:formatCode>
                <c:ptCount val="74"/>
                <c:pt idx="0">
                  <c:v>1</c:v>
                </c:pt>
                <c:pt idx="1">
                  <c:v>1</c:v>
                </c:pt>
                <c:pt idx="2">
                  <c:v>1</c:v>
                </c:pt>
                <c:pt idx="3">
                  <c:v>1</c:v>
                </c:pt>
                <c:pt idx="4">
                  <c:v>1</c:v>
                </c:pt>
                <c:pt idx="5">
                  <c:v>1</c:v>
                </c:pt>
                <c:pt idx="6">
                  <c:v>1</c:v>
                </c:pt>
                <c:pt idx="7">
                  <c:v>2</c:v>
                </c:pt>
                <c:pt idx="8">
                  <c:v>2</c:v>
                </c:pt>
                <c:pt idx="9">
                  <c:v>2</c:v>
                </c:pt>
                <c:pt idx="10">
                  <c:v>1</c:v>
                </c:pt>
                <c:pt idx="11">
                  <c:v>1</c:v>
                </c:pt>
                <c:pt idx="12">
                  <c:v>1</c:v>
                </c:pt>
                <c:pt idx="13">
                  <c:v>1</c:v>
                </c:pt>
                <c:pt idx="14">
                  <c:v>2</c:v>
                </c:pt>
                <c:pt idx="15">
                  <c:v>2</c:v>
                </c:pt>
                <c:pt idx="16">
                  <c:v>1</c:v>
                </c:pt>
                <c:pt idx="17">
                  <c:v>1</c:v>
                </c:pt>
                <c:pt idx="18">
                  <c:v>1</c:v>
                </c:pt>
                <c:pt idx="19">
                  <c:v>1</c:v>
                </c:pt>
                <c:pt idx="20">
                  <c:v>2</c:v>
                </c:pt>
                <c:pt idx="21">
                  <c:v>3</c:v>
                </c:pt>
                <c:pt idx="22">
                  <c:v>6</c:v>
                </c:pt>
                <c:pt idx="23">
                  <c:v>5</c:v>
                </c:pt>
                <c:pt idx="24">
                  <c:v>1</c:v>
                </c:pt>
                <c:pt idx="25">
                  <c:v>1</c:v>
                </c:pt>
                <c:pt idx="26">
                  <c:v>2</c:v>
                </c:pt>
                <c:pt idx="27">
                  <c:v>3</c:v>
                </c:pt>
                <c:pt idx="28">
                  <c:v>4</c:v>
                </c:pt>
                <c:pt idx="29">
                  <c:v>4</c:v>
                </c:pt>
                <c:pt idx="30">
                  <c:v>2</c:v>
                </c:pt>
                <c:pt idx="31">
                  <c:v>5</c:v>
                </c:pt>
                <c:pt idx="32">
                  <c:v>6</c:v>
                </c:pt>
                <c:pt idx="33">
                  <c:v>3</c:v>
                </c:pt>
                <c:pt idx="34">
                  <c:v>2</c:v>
                </c:pt>
                <c:pt idx="35">
                  <c:v>7</c:v>
                </c:pt>
                <c:pt idx="36">
                  <c:v>7</c:v>
                </c:pt>
                <c:pt idx="37">
                  <c:v>6</c:v>
                </c:pt>
                <c:pt idx="38">
                  <c:v>13</c:v>
                </c:pt>
                <c:pt idx="39">
                  <c:v>17</c:v>
                </c:pt>
                <c:pt idx="40">
                  <c:v>14</c:v>
                </c:pt>
                <c:pt idx="41">
                  <c:v>13</c:v>
                </c:pt>
                <c:pt idx="42">
                  <c:v>20</c:v>
                </c:pt>
                <c:pt idx="43">
                  <c:v>15</c:v>
                </c:pt>
                <c:pt idx="44">
                  <c:v>25</c:v>
                </c:pt>
                <c:pt idx="45">
                  <c:v>30</c:v>
                </c:pt>
                <c:pt idx="46">
                  <c:v>29</c:v>
                </c:pt>
                <c:pt idx="47">
                  <c:v>32</c:v>
                </c:pt>
                <c:pt idx="48">
                  <c:v>27</c:v>
                </c:pt>
                <c:pt idx="49">
                  <c:v>30</c:v>
                </c:pt>
                <c:pt idx="50">
                  <c:v>33</c:v>
                </c:pt>
                <c:pt idx="51">
                  <c:v>45</c:v>
                </c:pt>
                <c:pt idx="52">
                  <c:v>52</c:v>
                </c:pt>
                <c:pt idx="53">
                  <c:v>67</c:v>
                </c:pt>
                <c:pt idx="54">
                  <c:v>93</c:v>
                </c:pt>
                <c:pt idx="55">
                  <c:v>106</c:v>
                </c:pt>
                <c:pt idx="56">
                  <c:v>120</c:v>
                </c:pt>
                <c:pt idx="57">
                  <c:v>161</c:v>
                </c:pt>
                <c:pt idx="58">
                  <c:v>160</c:v>
                </c:pt>
                <c:pt idx="59">
                  <c:v>177</c:v>
                </c:pt>
                <c:pt idx="60">
                  <c:v>189</c:v>
                </c:pt>
                <c:pt idx="61">
                  <c:v>149</c:v>
                </c:pt>
                <c:pt idx="62">
                  <c:v>179</c:v>
                </c:pt>
                <c:pt idx="63">
                  <c:v>183</c:v>
                </c:pt>
                <c:pt idx="64">
                  <c:v>189</c:v>
                </c:pt>
                <c:pt idx="65">
                  <c:v>155</c:v>
                </c:pt>
                <c:pt idx="66">
                  <c:v>182</c:v>
                </c:pt>
                <c:pt idx="67">
                  <c:v>181</c:v>
                </c:pt>
                <c:pt idx="68">
                  <c:v>170</c:v>
                </c:pt>
                <c:pt idx="69">
                  <c:v>174</c:v>
                </c:pt>
                <c:pt idx="70">
                  <c:v>159</c:v>
                </c:pt>
                <c:pt idx="71">
                  <c:v>164</c:v>
                </c:pt>
                <c:pt idx="72">
                  <c:v>151</c:v>
                </c:pt>
                <c:pt idx="73">
                  <c:v>127</c:v>
                </c:pt>
              </c:numCache>
            </c:numRef>
          </c:val>
          <c:extLst>
            <c:ext xmlns:c16="http://schemas.microsoft.com/office/drawing/2014/chart" uri="{C3380CC4-5D6E-409C-BE32-E72D297353CC}">
              <c16:uniqueId val="{00000000-9D2C-4053-91D1-D3FF41FE6A48}"/>
            </c:ext>
          </c:extLst>
        </c:ser>
        <c:dLbls>
          <c:showLegendKey val="0"/>
          <c:showVal val="0"/>
          <c:showCatName val="0"/>
          <c:showSerName val="0"/>
          <c:showPercent val="0"/>
          <c:showBubbleSize val="0"/>
        </c:dLbls>
        <c:axId val="376165544"/>
        <c:axId val="376168824"/>
      </c:areaChart>
      <c:catAx>
        <c:axId val="376165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76168824"/>
        <c:crosses val="autoZero"/>
        <c:auto val="1"/>
        <c:lblAlgn val="ctr"/>
        <c:lblOffset val="100"/>
        <c:noMultiLvlLbl val="0"/>
      </c:catAx>
      <c:valAx>
        <c:axId val="376168824"/>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761655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alpha val="8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Movie Database02- Copy.xlsx]Month With More Movie Releases!PivotTable2</c:name>
    <c:fmtId val="5"/>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b="1" dirty="0">
                <a:solidFill>
                  <a:schemeClr val="bg1"/>
                </a:solidFill>
                <a:latin typeface="+mn-lt"/>
              </a:rPr>
              <a:t>Month</a:t>
            </a:r>
            <a:r>
              <a:rPr lang="en-US" b="1" baseline="0" dirty="0">
                <a:solidFill>
                  <a:schemeClr val="bg1"/>
                </a:solidFill>
                <a:latin typeface="+mn-lt"/>
              </a:rPr>
              <a:t> </a:t>
            </a:r>
            <a:r>
              <a:rPr lang="en-US" b="1" baseline="0" dirty="0">
                <a:solidFill>
                  <a:schemeClr val="bg1"/>
                </a:solidFill>
              </a:rPr>
              <a:t>With More Movie Releases</a:t>
            </a:r>
            <a:endParaRPr lang="en-US" b="1" dirty="0">
              <a:solidFill>
                <a:schemeClr val="bg1"/>
              </a:solidFill>
            </a:endParaRPr>
          </a:p>
        </c:rich>
      </c:tx>
      <c:layout>
        <c:manualLayout>
          <c:xMode val="edge"/>
          <c:yMode val="edge"/>
          <c:x val="0.24238188976377953"/>
          <c:y val="6.4814814814814811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'Month With More Movie Releases'!$B$3</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'Month With More Movie Releases'!$A$4:$A$16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'Month With More Movie Releases'!$B$4:$B$16</c:f>
              <c:numCache>
                <c:formatCode>General</c:formatCode>
                <c:ptCount val="12"/>
                <c:pt idx="0">
                  <c:v>289</c:v>
                </c:pt>
                <c:pt idx="1">
                  <c:v>320</c:v>
                </c:pt>
                <c:pt idx="2">
                  <c:v>323</c:v>
                </c:pt>
                <c:pt idx="3">
                  <c:v>322</c:v>
                </c:pt>
                <c:pt idx="4">
                  <c:v>299</c:v>
                </c:pt>
                <c:pt idx="5">
                  <c:v>322</c:v>
                </c:pt>
                <c:pt idx="6">
                  <c:v>318</c:v>
                </c:pt>
                <c:pt idx="7">
                  <c:v>299</c:v>
                </c:pt>
                <c:pt idx="8">
                  <c:v>318</c:v>
                </c:pt>
                <c:pt idx="9">
                  <c:v>290</c:v>
                </c:pt>
                <c:pt idx="10">
                  <c:v>328</c:v>
                </c:pt>
                <c:pt idx="11">
                  <c:v>297</c:v>
                </c:pt>
              </c:numCache>
            </c:numRef>
          </c:val>
          <c:extLst>
            <c:ext xmlns:c16="http://schemas.microsoft.com/office/drawing/2014/chart" uri="{C3380CC4-5D6E-409C-BE32-E72D297353CC}">
              <c16:uniqueId val="{00000000-BCD6-46EF-97F3-A719420FF197}"/>
            </c:ext>
          </c:extLst>
        </c:ser>
        <c:dLbls>
          <c:showLegendKey val="0"/>
          <c:showVal val="0"/>
          <c:showCatName val="0"/>
          <c:showSerName val="0"/>
          <c:showPercent val="0"/>
          <c:showBubbleSize val="0"/>
        </c:dLbls>
        <c:gapWidth val="315"/>
        <c:overlap val="-40"/>
        <c:axId val="499454680"/>
        <c:axId val="499455008"/>
      </c:barChart>
      <c:catAx>
        <c:axId val="499454680"/>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99455008"/>
        <c:crosses val="autoZero"/>
        <c:auto val="1"/>
        <c:lblAlgn val="ctr"/>
        <c:lblOffset val="100"/>
        <c:noMultiLvlLbl val="0"/>
      </c:catAx>
      <c:valAx>
        <c:axId val="499455008"/>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99454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alpha val="85000"/>
      </a:schemeClr>
    </a:solidFill>
    <a:ln w="9525" cap="flat" cmpd="sng" algn="ctr">
      <a:solidFill>
        <a:schemeClr val="accent1"/>
      </a:solidFill>
      <a:round/>
    </a:ln>
    <a:effectLst>
      <a:glow rad="228600">
        <a:schemeClr val="accent1">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Movie Database02- Copy.xlsx]Titles By Grene And Rating!PivotTable3</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Titles</a:t>
            </a:r>
            <a:r>
              <a:rPr lang="en-US" baseline="0"/>
              <a:t> By Grene And Rating</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'Titles By Grene And Rating'!$B$3</c:f>
              <c:strCache>
                <c:ptCount val="1"/>
                <c:pt idx="0">
                  <c:v>Total</c:v>
                </c:pt>
              </c:strCache>
            </c:strRef>
          </c:tx>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cat>
            <c:multiLvlStrRef>
              <c:f>'Titles By Grene And Rating'!$A$4:$A$113</c:f>
              <c:multiLvlStrCache>
                <c:ptCount val="96"/>
                <c:lvl>
                  <c:pt idx="0">
                    <c:v>Action</c:v>
                  </c:pt>
                  <c:pt idx="1">
                    <c:v>Adventure</c:v>
                  </c:pt>
                  <c:pt idx="2">
                    <c:v>Animation</c:v>
                  </c:pt>
                  <c:pt idx="3">
                    <c:v>Biography</c:v>
                  </c:pt>
                  <c:pt idx="4">
                    <c:v>Comedy</c:v>
                  </c:pt>
                  <c:pt idx="5">
                    <c:v>Drama</c:v>
                  </c:pt>
                  <c:pt idx="6">
                    <c:v>Western</c:v>
                  </c:pt>
                  <c:pt idx="7">
                    <c:v>Action</c:v>
                  </c:pt>
                  <c:pt idx="8">
                    <c:v>Adventure</c:v>
                  </c:pt>
                  <c:pt idx="9">
                    <c:v>Animation</c:v>
                  </c:pt>
                  <c:pt idx="10">
                    <c:v>Biography</c:v>
                  </c:pt>
                  <c:pt idx="11">
                    <c:v>Comedy</c:v>
                  </c:pt>
                  <c:pt idx="12">
                    <c:v>Documentary</c:v>
                  </c:pt>
                  <c:pt idx="13">
                    <c:v>Drama</c:v>
                  </c:pt>
                  <c:pt idx="14">
                    <c:v>Family</c:v>
                  </c:pt>
                  <c:pt idx="15">
                    <c:v>Action</c:v>
                  </c:pt>
                  <c:pt idx="16">
                    <c:v>Action</c:v>
                  </c:pt>
                  <c:pt idx="17">
                    <c:v>Biography</c:v>
                  </c:pt>
                  <c:pt idx="18">
                    <c:v>Biography</c:v>
                  </c:pt>
                  <c:pt idx="19">
                    <c:v>Comedy</c:v>
                  </c:pt>
                  <c:pt idx="20">
                    <c:v>Crime</c:v>
                  </c:pt>
                  <c:pt idx="21">
                    <c:v>Drama</c:v>
                  </c:pt>
                  <c:pt idx="22">
                    <c:v>Action</c:v>
                  </c:pt>
                  <c:pt idx="23">
                    <c:v>Adventure</c:v>
                  </c:pt>
                  <c:pt idx="24">
                    <c:v>Biography</c:v>
                  </c:pt>
                  <c:pt idx="25">
                    <c:v>Comedy</c:v>
                  </c:pt>
                  <c:pt idx="26">
                    <c:v>Crime</c:v>
                  </c:pt>
                  <c:pt idx="27">
                    <c:v>Documentary</c:v>
                  </c:pt>
                  <c:pt idx="28">
                    <c:v>Drama</c:v>
                  </c:pt>
                  <c:pt idx="29">
                    <c:v>Fantasy</c:v>
                  </c:pt>
                  <c:pt idx="30">
                    <c:v>Horror</c:v>
                  </c:pt>
                  <c:pt idx="31">
                    <c:v>Thriller</c:v>
                  </c:pt>
                  <c:pt idx="32">
                    <c:v>Adventure</c:v>
                  </c:pt>
                  <c:pt idx="33">
                    <c:v>Biography</c:v>
                  </c:pt>
                  <c:pt idx="34">
                    <c:v>Musical</c:v>
                  </c:pt>
                  <c:pt idx="35">
                    <c:v>Action</c:v>
                  </c:pt>
                  <c:pt idx="36">
                    <c:v>Adventure</c:v>
                  </c:pt>
                  <c:pt idx="37">
                    <c:v>Animation</c:v>
                  </c:pt>
                  <c:pt idx="38">
                    <c:v>Biography</c:v>
                  </c:pt>
                  <c:pt idx="39">
                    <c:v>Comedy</c:v>
                  </c:pt>
                  <c:pt idx="40">
                    <c:v>Documentary</c:v>
                  </c:pt>
                  <c:pt idx="41">
                    <c:v>Drama</c:v>
                  </c:pt>
                  <c:pt idx="42">
                    <c:v>Family</c:v>
                  </c:pt>
                  <c:pt idx="43">
                    <c:v>Fantasy</c:v>
                  </c:pt>
                  <c:pt idx="44">
                    <c:v>Horror</c:v>
                  </c:pt>
                  <c:pt idx="45">
                    <c:v>Sci-Fi</c:v>
                  </c:pt>
                  <c:pt idx="46">
                    <c:v>Action</c:v>
                  </c:pt>
                  <c:pt idx="47">
                    <c:v>Adventure</c:v>
                  </c:pt>
                  <c:pt idx="48">
                    <c:v>Animation</c:v>
                  </c:pt>
                  <c:pt idx="49">
                    <c:v>Biography</c:v>
                  </c:pt>
                  <c:pt idx="50">
                    <c:v>Comedy</c:v>
                  </c:pt>
                  <c:pt idx="51">
                    <c:v>Crime</c:v>
                  </c:pt>
                  <c:pt idx="52">
                    <c:v>Documentary</c:v>
                  </c:pt>
                  <c:pt idx="53">
                    <c:v>Drama</c:v>
                  </c:pt>
                  <c:pt idx="54">
                    <c:v>Fantasy</c:v>
                  </c:pt>
                  <c:pt idx="55">
                    <c:v>Horror</c:v>
                  </c:pt>
                  <c:pt idx="56">
                    <c:v>Musical</c:v>
                  </c:pt>
                  <c:pt idx="57">
                    <c:v>Mystery</c:v>
                  </c:pt>
                  <c:pt idx="58">
                    <c:v>Romance</c:v>
                  </c:pt>
                  <c:pt idx="59">
                    <c:v>Sci-Fi</c:v>
                  </c:pt>
                  <c:pt idx="60">
                    <c:v>Action</c:v>
                  </c:pt>
                  <c:pt idx="61">
                    <c:v>Adventure</c:v>
                  </c:pt>
                  <c:pt idx="62">
                    <c:v>Animation</c:v>
                  </c:pt>
                  <c:pt idx="63">
                    <c:v>Biography</c:v>
                  </c:pt>
                  <c:pt idx="64">
                    <c:v>Comedy</c:v>
                  </c:pt>
                  <c:pt idx="65">
                    <c:v>Crime</c:v>
                  </c:pt>
                  <c:pt idx="66">
                    <c:v>Documentary</c:v>
                  </c:pt>
                  <c:pt idx="67">
                    <c:v>Drama</c:v>
                  </c:pt>
                  <c:pt idx="68">
                    <c:v>Fantasy</c:v>
                  </c:pt>
                  <c:pt idx="69">
                    <c:v>Horror</c:v>
                  </c:pt>
                  <c:pt idx="70">
                    <c:v>Mystery</c:v>
                  </c:pt>
                  <c:pt idx="71">
                    <c:v>Sci-Fi</c:v>
                  </c:pt>
                  <c:pt idx="72">
                    <c:v>Thriller</c:v>
                  </c:pt>
                  <c:pt idx="73">
                    <c:v>Western</c:v>
                  </c:pt>
                  <c:pt idx="74">
                    <c:v>Action</c:v>
                  </c:pt>
                  <c:pt idx="75">
                    <c:v>Biography</c:v>
                  </c:pt>
                  <c:pt idx="76">
                    <c:v>Comedy</c:v>
                  </c:pt>
                  <c:pt idx="77">
                    <c:v>Crime</c:v>
                  </c:pt>
                  <c:pt idx="78">
                    <c:v>Documentary</c:v>
                  </c:pt>
                  <c:pt idx="79">
                    <c:v>Drama</c:v>
                  </c:pt>
                  <c:pt idx="80">
                    <c:v>Horror</c:v>
                  </c:pt>
                  <c:pt idx="81">
                    <c:v>Action</c:v>
                  </c:pt>
                  <c:pt idx="82">
                    <c:v>Comedy</c:v>
                  </c:pt>
                  <c:pt idx="83">
                    <c:v>Fantasy</c:v>
                  </c:pt>
                  <c:pt idx="84">
                    <c:v>Horror</c:v>
                  </c:pt>
                  <c:pt idx="85">
                    <c:v>Mystery</c:v>
                  </c:pt>
                  <c:pt idx="86">
                    <c:v>Action</c:v>
                  </c:pt>
                  <c:pt idx="87">
                    <c:v>Adventure</c:v>
                  </c:pt>
                  <c:pt idx="88">
                    <c:v>Biography</c:v>
                  </c:pt>
                  <c:pt idx="89">
                    <c:v>Comedy</c:v>
                  </c:pt>
                  <c:pt idx="90">
                    <c:v>Crime</c:v>
                  </c:pt>
                  <c:pt idx="91">
                    <c:v>Documentary</c:v>
                  </c:pt>
                  <c:pt idx="92">
                    <c:v>Drama</c:v>
                  </c:pt>
                  <c:pt idx="93">
                    <c:v>Romance</c:v>
                  </c:pt>
                  <c:pt idx="94">
                    <c:v>Sci-Fi</c:v>
                  </c:pt>
                  <c:pt idx="95">
                    <c:v>Thriller</c:v>
                  </c:pt>
                </c:lvl>
                <c:lvl>
                  <c:pt idx="0">
                    <c:v>Approved</c:v>
                  </c:pt>
                  <c:pt idx="7">
                    <c:v>G</c:v>
                  </c:pt>
                  <c:pt idx="15">
                    <c:v>GP</c:v>
                  </c:pt>
                  <c:pt idx="16">
                    <c:v>M</c:v>
                  </c:pt>
                  <c:pt idx="18">
                    <c:v>NC-17</c:v>
                  </c:pt>
                  <c:pt idx="22">
                    <c:v>Not Rated</c:v>
                  </c:pt>
                  <c:pt idx="32">
                    <c:v>Passed</c:v>
                  </c:pt>
                  <c:pt idx="35">
                    <c:v>PG</c:v>
                  </c:pt>
                  <c:pt idx="46">
                    <c:v>PG-13</c:v>
                  </c:pt>
                  <c:pt idx="60">
                    <c:v>R</c:v>
                  </c:pt>
                  <c:pt idx="74">
                    <c:v>Unrated</c:v>
                  </c:pt>
                  <c:pt idx="81">
                    <c:v>X</c:v>
                  </c:pt>
                  <c:pt idx="86">
                    <c:v>(blank)</c:v>
                  </c:pt>
                </c:lvl>
              </c:multiLvlStrCache>
            </c:multiLvlStrRef>
          </c:cat>
          <c:val>
            <c:numRef>
              <c:f>'Titles By Grene And Rating'!$B$4:$B$113</c:f>
              <c:numCache>
                <c:formatCode>General</c:formatCode>
                <c:ptCount val="96"/>
                <c:pt idx="0">
                  <c:v>6</c:v>
                </c:pt>
                <c:pt idx="1">
                  <c:v>3</c:v>
                </c:pt>
                <c:pt idx="2">
                  <c:v>2</c:v>
                </c:pt>
                <c:pt idx="3">
                  <c:v>1</c:v>
                </c:pt>
                <c:pt idx="4">
                  <c:v>3</c:v>
                </c:pt>
                <c:pt idx="5">
                  <c:v>1</c:v>
                </c:pt>
                <c:pt idx="6">
                  <c:v>1</c:v>
                </c:pt>
                <c:pt idx="7">
                  <c:v>3</c:v>
                </c:pt>
                <c:pt idx="8">
                  <c:v>52</c:v>
                </c:pt>
                <c:pt idx="9">
                  <c:v>11</c:v>
                </c:pt>
                <c:pt idx="10">
                  <c:v>3</c:v>
                </c:pt>
                <c:pt idx="11">
                  <c:v>10</c:v>
                </c:pt>
                <c:pt idx="12">
                  <c:v>5</c:v>
                </c:pt>
                <c:pt idx="13">
                  <c:v>6</c:v>
                </c:pt>
                <c:pt idx="14">
                  <c:v>1</c:v>
                </c:pt>
                <c:pt idx="15">
                  <c:v>1</c:v>
                </c:pt>
                <c:pt idx="16">
                  <c:v>1</c:v>
                </c:pt>
                <c:pt idx="17">
                  <c:v>1</c:v>
                </c:pt>
                <c:pt idx="18">
                  <c:v>1</c:v>
                </c:pt>
                <c:pt idx="19">
                  <c:v>2</c:v>
                </c:pt>
                <c:pt idx="20">
                  <c:v>1</c:v>
                </c:pt>
                <c:pt idx="21">
                  <c:v>2</c:v>
                </c:pt>
                <c:pt idx="22">
                  <c:v>2</c:v>
                </c:pt>
                <c:pt idx="23">
                  <c:v>1</c:v>
                </c:pt>
                <c:pt idx="24">
                  <c:v>1</c:v>
                </c:pt>
                <c:pt idx="25">
                  <c:v>12</c:v>
                </c:pt>
                <c:pt idx="26">
                  <c:v>5</c:v>
                </c:pt>
                <c:pt idx="27">
                  <c:v>4</c:v>
                </c:pt>
                <c:pt idx="28">
                  <c:v>15</c:v>
                </c:pt>
                <c:pt idx="29">
                  <c:v>1</c:v>
                </c:pt>
                <c:pt idx="30">
                  <c:v>1</c:v>
                </c:pt>
                <c:pt idx="31">
                  <c:v>1</c:v>
                </c:pt>
                <c:pt idx="32">
                  <c:v>1</c:v>
                </c:pt>
                <c:pt idx="33">
                  <c:v>1</c:v>
                </c:pt>
                <c:pt idx="34">
                  <c:v>1</c:v>
                </c:pt>
                <c:pt idx="35">
                  <c:v>122</c:v>
                </c:pt>
                <c:pt idx="36">
                  <c:v>170</c:v>
                </c:pt>
                <c:pt idx="37">
                  <c:v>24</c:v>
                </c:pt>
                <c:pt idx="38">
                  <c:v>29</c:v>
                </c:pt>
                <c:pt idx="39">
                  <c:v>140</c:v>
                </c:pt>
                <c:pt idx="40">
                  <c:v>10</c:v>
                </c:pt>
                <c:pt idx="41">
                  <c:v>51</c:v>
                </c:pt>
                <c:pt idx="42">
                  <c:v>2</c:v>
                </c:pt>
                <c:pt idx="43">
                  <c:v>2</c:v>
                </c:pt>
                <c:pt idx="44">
                  <c:v>2</c:v>
                </c:pt>
                <c:pt idx="45">
                  <c:v>1</c:v>
                </c:pt>
                <c:pt idx="46">
                  <c:v>397</c:v>
                </c:pt>
                <c:pt idx="47">
                  <c:v>70</c:v>
                </c:pt>
                <c:pt idx="48">
                  <c:v>3</c:v>
                </c:pt>
                <c:pt idx="49">
                  <c:v>70</c:v>
                </c:pt>
                <c:pt idx="50">
                  <c:v>377</c:v>
                </c:pt>
                <c:pt idx="51">
                  <c:v>30</c:v>
                </c:pt>
                <c:pt idx="52">
                  <c:v>7</c:v>
                </c:pt>
                <c:pt idx="53">
                  <c:v>244</c:v>
                </c:pt>
                <c:pt idx="54">
                  <c:v>11</c:v>
                </c:pt>
                <c:pt idx="55">
                  <c:v>26</c:v>
                </c:pt>
                <c:pt idx="56">
                  <c:v>1</c:v>
                </c:pt>
                <c:pt idx="57">
                  <c:v>9</c:v>
                </c:pt>
                <c:pt idx="58">
                  <c:v>1</c:v>
                </c:pt>
                <c:pt idx="59">
                  <c:v>2</c:v>
                </c:pt>
                <c:pt idx="60">
                  <c:v>362</c:v>
                </c:pt>
                <c:pt idx="61">
                  <c:v>61</c:v>
                </c:pt>
                <c:pt idx="62">
                  <c:v>5</c:v>
                </c:pt>
                <c:pt idx="63">
                  <c:v>94</c:v>
                </c:pt>
                <c:pt idx="64">
                  <c:v>443</c:v>
                </c:pt>
                <c:pt idx="65">
                  <c:v>212</c:v>
                </c:pt>
                <c:pt idx="66">
                  <c:v>6</c:v>
                </c:pt>
                <c:pt idx="67">
                  <c:v>338</c:v>
                </c:pt>
                <c:pt idx="68">
                  <c:v>20</c:v>
                </c:pt>
                <c:pt idx="69">
                  <c:v>118</c:v>
                </c:pt>
                <c:pt idx="70">
                  <c:v>13</c:v>
                </c:pt>
                <c:pt idx="71">
                  <c:v>4</c:v>
                </c:pt>
                <c:pt idx="72">
                  <c:v>1</c:v>
                </c:pt>
                <c:pt idx="73">
                  <c:v>2</c:v>
                </c:pt>
                <c:pt idx="74">
                  <c:v>1</c:v>
                </c:pt>
                <c:pt idx="75">
                  <c:v>2</c:v>
                </c:pt>
                <c:pt idx="76">
                  <c:v>8</c:v>
                </c:pt>
                <c:pt idx="77">
                  <c:v>2</c:v>
                </c:pt>
                <c:pt idx="78">
                  <c:v>3</c:v>
                </c:pt>
                <c:pt idx="79">
                  <c:v>7</c:v>
                </c:pt>
                <c:pt idx="80">
                  <c:v>1</c:v>
                </c:pt>
                <c:pt idx="81">
                  <c:v>1</c:v>
                </c:pt>
                <c:pt idx="82">
                  <c:v>3</c:v>
                </c:pt>
                <c:pt idx="83">
                  <c:v>1</c:v>
                </c:pt>
                <c:pt idx="84">
                  <c:v>3</c:v>
                </c:pt>
                <c:pt idx="85">
                  <c:v>1</c:v>
                </c:pt>
                <c:pt idx="86">
                  <c:v>4</c:v>
                </c:pt>
                <c:pt idx="87">
                  <c:v>4</c:v>
                </c:pt>
                <c:pt idx="88">
                  <c:v>1</c:v>
                </c:pt>
                <c:pt idx="89">
                  <c:v>18</c:v>
                </c:pt>
                <c:pt idx="90">
                  <c:v>2</c:v>
                </c:pt>
                <c:pt idx="91">
                  <c:v>8</c:v>
                </c:pt>
                <c:pt idx="92">
                  <c:v>8</c:v>
                </c:pt>
                <c:pt idx="93">
                  <c:v>2</c:v>
                </c:pt>
                <c:pt idx="94">
                  <c:v>1</c:v>
                </c:pt>
                <c:pt idx="95">
                  <c:v>1</c:v>
                </c:pt>
              </c:numCache>
            </c:numRef>
          </c:val>
          <c:extLst>
            <c:ext xmlns:c16="http://schemas.microsoft.com/office/drawing/2014/chart" uri="{C3380CC4-5D6E-409C-BE32-E72D297353CC}">
              <c16:uniqueId val="{00000000-617C-486F-8F23-61CDC1B3DF52}"/>
            </c:ext>
          </c:extLst>
        </c:ser>
        <c:dLbls>
          <c:showLegendKey val="0"/>
          <c:showVal val="0"/>
          <c:showCatName val="0"/>
          <c:showSerName val="0"/>
          <c:showPercent val="0"/>
          <c:showBubbleSize val="0"/>
        </c:dLbls>
        <c:axId val="526124712"/>
        <c:axId val="526125696"/>
      </c:areaChart>
      <c:catAx>
        <c:axId val="52612471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26125696"/>
        <c:crosses val="autoZero"/>
        <c:auto val="1"/>
        <c:lblAlgn val="ctr"/>
        <c:lblOffset val="100"/>
        <c:noMultiLvlLbl val="0"/>
      </c:catAx>
      <c:valAx>
        <c:axId val="52612569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261247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alpha val="85000"/>
      </a:schemeClr>
    </a:solidFill>
    <a:ln>
      <a:noFill/>
    </a:ln>
    <a:effectLst>
      <a:glow rad="228600">
        <a:schemeClr val="accent1">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Movie Database02- Copy.xlsx]Grenes With No. Of Movies!PivotTable2</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b="1"/>
              <a:t>Grenes</a:t>
            </a:r>
            <a:r>
              <a:rPr lang="en-IN" sz="1400" b="1" baseline="0"/>
              <a:t> With More Number Of Movies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'Grenes With No. Of Movies'!$B$3</c:f>
              <c:strCache>
                <c:ptCount val="1"/>
                <c:pt idx="0">
                  <c:v>Total</c:v>
                </c:pt>
              </c:strCache>
            </c:strRef>
          </c:tx>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'Grenes With No. Of Movies'!$A$4:$A$21</c:f>
              <c:strCache>
                <c:ptCount val="17"/>
                <c:pt idx="0">
                  <c:v>Comedy</c:v>
                </c:pt>
                <c:pt idx="1">
                  <c:v>Action</c:v>
                </c:pt>
                <c:pt idx="2">
                  <c:v>Drama</c:v>
                </c:pt>
                <c:pt idx="3">
                  <c:v>Adventure</c:v>
                </c:pt>
                <c:pt idx="4">
                  <c:v>Crime</c:v>
                </c:pt>
                <c:pt idx="5">
                  <c:v>Biography</c:v>
                </c:pt>
                <c:pt idx="6">
                  <c:v>Horror</c:v>
                </c:pt>
                <c:pt idx="7">
                  <c:v>Animation</c:v>
                </c:pt>
                <c:pt idx="8">
                  <c:v>Documentary</c:v>
                </c:pt>
                <c:pt idx="9">
                  <c:v>Fantasy</c:v>
                </c:pt>
                <c:pt idx="10">
                  <c:v>Mystery</c:v>
                </c:pt>
                <c:pt idx="11">
                  <c:v>Sci-Fi</c:v>
                </c:pt>
                <c:pt idx="12">
                  <c:v>Thriller</c:v>
                </c:pt>
                <c:pt idx="13">
                  <c:v>Western</c:v>
                </c:pt>
                <c:pt idx="14">
                  <c:v>Romance</c:v>
                </c:pt>
                <c:pt idx="15">
                  <c:v>Family</c:v>
                </c:pt>
                <c:pt idx="16">
                  <c:v>Musical</c:v>
                </c:pt>
              </c:strCache>
            </c:strRef>
          </c:cat>
          <c:val>
            <c:numRef>
              <c:f>'Grenes With No. Of Movies'!$B$4:$B$21</c:f>
              <c:numCache>
                <c:formatCode>General</c:formatCode>
                <c:ptCount val="17"/>
                <c:pt idx="0">
                  <c:v>1016</c:v>
                </c:pt>
                <c:pt idx="1">
                  <c:v>900</c:v>
                </c:pt>
                <c:pt idx="2">
                  <c:v>672</c:v>
                </c:pt>
                <c:pt idx="3">
                  <c:v>362</c:v>
                </c:pt>
                <c:pt idx="4">
                  <c:v>252</c:v>
                </c:pt>
                <c:pt idx="5">
                  <c:v>204</c:v>
                </c:pt>
                <c:pt idx="6">
                  <c:v>151</c:v>
                </c:pt>
                <c:pt idx="7">
                  <c:v>45</c:v>
                </c:pt>
                <c:pt idx="8">
                  <c:v>43</c:v>
                </c:pt>
                <c:pt idx="9">
                  <c:v>35</c:v>
                </c:pt>
                <c:pt idx="10">
                  <c:v>23</c:v>
                </c:pt>
                <c:pt idx="11">
                  <c:v>8</c:v>
                </c:pt>
                <c:pt idx="12">
                  <c:v>3</c:v>
                </c:pt>
                <c:pt idx="13">
                  <c:v>3</c:v>
                </c:pt>
                <c:pt idx="14">
                  <c:v>3</c:v>
                </c:pt>
                <c:pt idx="15">
                  <c:v>3</c:v>
                </c:pt>
                <c:pt idx="16">
                  <c:v>2</c:v>
                </c:pt>
              </c:numCache>
            </c:numRef>
          </c:val>
          <c:extLst>
            <c:ext xmlns:c16="http://schemas.microsoft.com/office/drawing/2014/chart" uri="{C3380CC4-5D6E-409C-BE32-E72D297353CC}">
              <c16:uniqueId val="{00000000-8E7F-409A-9873-96C4631579F8}"/>
            </c:ext>
          </c:extLst>
        </c:ser>
        <c:dLbls>
          <c:showLegendKey val="0"/>
          <c:showVal val="0"/>
          <c:showCatName val="0"/>
          <c:showSerName val="0"/>
          <c:showPercent val="0"/>
          <c:showBubbleSize val="0"/>
        </c:dLbls>
        <c:gapWidth val="115"/>
        <c:overlap val="-20"/>
        <c:axId val="504554960"/>
        <c:axId val="504552992"/>
      </c:barChart>
      <c:catAx>
        <c:axId val="50455496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4552992"/>
        <c:crosses val="autoZero"/>
        <c:auto val="1"/>
        <c:lblAlgn val="ctr"/>
        <c:lblOffset val="100"/>
        <c:noMultiLvlLbl val="0"/>
      </c:catAx>
      <c:valAx>
        <c:axId val="50455299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45549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alpha val="85000"/>
      </a:schemeClr>
    </a:solidFill>
    <a:ln>
      <a:noFill/>
    </a:ln>
    <a:effectLst>
      <a:glow rad="228600">
        <a:schemeClr val="accent1">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Movie Database02- Copy.xlsx]Effect Of Budget on IMDb Scores!PivotTable5</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bg1"/>
                </a:solidFill>
              </a:rPr>
              <a:t>Effect Of </a:t>
            </a:r>
            <a:r>
              <a:rPr lang="en-US" b="1">
                <a:solidFill>
                  <a:schemeClr val="bg1"/>
                </a:solidFill>
                <a:latin typeface="+mj-lt"/>
              </a:rPr>
              <a:t>Budget</a:t>
            </a:r>
            <a:r>
              <a:rPr lang="en-US" b="1" baseline="0">
                <a:solidFill>
                  <a:schemeClr val="bg1"/>
                </a:solidFill>
                <a:latin typeface="+mj-lt"/>
              </a:rPr>
              <a:t> On IMDb </a:t>
            </a:r>
            <a:r>
              <a:rPr lang="en-US" b="1" baseline="0">
                <a:solidFill>
                  <a:schemeClr val="bg1"/>
                </a:solidFill>
              </a:rPr>
              <a:t>score</a:t>
            </a:r>
            <a:endParaRPr lang="en-US" b="1">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4121847057253443E-2"/>
          <c:y val="8.501855475654195E-2"/>
          <c:w val="0.78043551759419905"/>
          <c:h val="0.86591298340400746"/>
        </c:manualLayout>
      </c:layout>
      <c:barChart>
        <c:barDir val="bar"/>
        <c:grouping val="clustered"/>
        <c:varyColors val="0"/>
        <c:ser>
          <c:idx val="0"/>
          <c:order val="0"/>
          <c:tx>
            <c:strRef>
              <c:f>'Effect Of Budget on IMDb Scores'!$B$3</c:f>
              <c:strCache>
                <c:ptCount val="1"/>
                <c:pt idx="0">
                  <c:v>Total</c:v>
                </c:pt>
              </c:strCache>
            </c:strRef>
          </c:tx>
          <c:spPr>
            <a:solidFill>
              <a:srgbClr val="00B050"/>
            </a:solidFill>
            <a:ln>
              <a:noFill/>
            </a:ln>
            <a:effectLst/>
          </c:spPr>
          <c:invertIfNegative val="0"/>
          <c:cat>
            <c:strRef>
              <c:f>'Effect Of Budget on IMDb Scores'!$A$4:$A$78</c:f>
              <c:strCache>
                <c:ptCount val="74"/>
                <c:pt idx="0">
                  <c:v>1.6</c:v>
                </c:pt>
                <c:pt idx="1">
                  <c:v>1.9</c:v>
                </c:pt>
                <c:pt idx="2">
                  <c:v>2</c:v>
                </c:pt>
                <c:pt idx="3">
                  <c:v>2.1</c:v>
                </c:pt>
                <c:pt idx="4">
                  <c:v>2.2</c:v>
                </c:pt>
                <c:pt idx="5">
                  <c:v>2.3</c:v>
                </c:pt>
                <c:pt idx="6">
                  <c:v>2.4</c:v>
                </c:pt>
                <c:pt idx="7">
                  <c:v>2.5</c:v>
                </c:pt>
                <c:pt idx="8">
                  <c:v>2.7</c:v>
                </c:pt>
                <c:pt idx="9">
                  <c:v>2.8</c:v>
                </c:pt>
                <c:pt idx="10">
                  <c:v>2.9</c:v>
                </c:pt>
                <c:pt idx="11">
                  <c:v>3</c:v>
                </c:pt>
                <c:pt idx="12">
                  <c:v>3.1</c:v>
                </c:pt>
                <c:pt idx="13">
                  <c:v>3.2</c:v>
                </c:pt>
                <c:pt idx="14">
                  <c:v>3.3</c:v>
                </c:pt>
                <c:pt idx="15">
                  <c:v>3.4</c:v>
                </c:pt>
                <c:pt idx="16">
                  <c:v>3.5</c:v>
                </c:pt>
                <c:pt idx="17">
                  <c:v>3.6</c:v>
                </c:pt>
                <c:pt idx="18">
                  <c:v>3.7</c:v>
                </c:pt>
                <c:pt idx="19">
                  <c:v>3.8</c:v>
                </c:pt>
                <c:pt idx="20">
                  <c:v>3.9</c:v>
                </c:pt>
                <c:pt idx="21">
                  <c:v>4</c:v>
                </c:pt>
                <c:pt idx="22">
                  <c:v>4.1</c:v>
                </c:pt>
                <c:pt idx="23">
                  <c:v>4.2</c:v>
                </c:pt>
                <c:pt idx="24">
                  <c:v>4.3</c:v>
                </c:pt>
                <c:pt idx="25">
                  <c:v>4.4</c:v>
                </c:pt>
                <c:pt idx="26">
                  <c:v>4.5</c:v>
                </c:pt>
                <c:pt idx="27">
                  <c:v>4.6</c:v>
                </c:pt>
                <c:pt idx="28">
                  <c:v>4.7</c:v>
                </c:pt>
                <c:pt idx="29">
                  <c:v>4.8</c:v>
                </c:pt>
                <c:pt idx="30">
                  <c:v>4.9</c:v>
                </c:pt>
                <c:pt idx="31">
                  <c:v>5</c:v>
                </c:pt>
                <c:pt idx="32">
                  <c:v>5.1</c:v>
                </c:pt>
                <c:pt idx="33">
                  <c:v>5.2</c:v>
                </c:pt>
                <c:pt idx="34">
                  <c:v>5.3</c:v>
                </c:pt>
                <c:pt idx="35">
                  <c:v>5.4</c:v>
                </c:pt>
                <c:pt idx="36">
                  <c:v>5.5</c:v>
                </c:pt>
                <c:pt idx="37">
                  <c:v>5.6</c:v>
                </c:pt>
                <c:pt idx="38">
                  <c:v>5.7</c:v>
                </c:pt>
                <c:pt idx="39">
                  <c:v>5.8</c:v>
                </c:pt>
                <c:pt idx="40">
                  <c:v>5.9</c:v>
                </c:pt>
                <c:pt idx="41">
                  <c:v>6</c:v>
                </c:pt>
                <c:pt idx="42">
                  <c:v>6.1</c:v>
                </c:pt>
                <c:pt idx="43">
                  <c:v>6.2</c:v>
                </c:pt>
                <c:pt idx="44">
                  <c:v>6.3</c:v>
                </c:pt>
                <c:pt idx="45">
                  <c:v>6.4</c:v>
                </c:pt>
                <c:pt idx="46">
                  <c:v>6.5</c:v>
                </c:pt>
                <c:pt idx="47">
                  <c:v>6.6</c:v>
                </c:pt>
                <c:pt idx="48">
                  <c:v>6.7</c:v>
                </c:pt>
                <c:pt idx="49">
                  <c:v>6.8</c:v>
                </c:pt>
                <c:pt idx="50">
                  <c:v>6.9</c:v>
                </c:pt>
                <c:pt idx="51">
                  <c:v>7</c:v>
                </c:pt>
                <c:pt idx="52">
                  <c:v>7.1</c:v>
                </c:pt>
                <c:pt idx="53">
                  <c:v>7.2</c:v>
                </c:pt>
                <c:pt idx="54">
                  <c:v>7.3</c:v>
                </c:pt>
                <c:pt idx="55">
                  <c:v>7.4</c:v>
                </c:pt>
                <c:pt idx="56">
                  <c:v>7.5</c:v>
                </c:pt>
                <c:pt idx="57">
                  <c:v>7.6</c:v>
                </c:pt>
                <c:pt idx="58">
                  <c:v>7.7</c:v>
                </c:pt>
                <c:pt idx="59">
                  <c:v>7.8</c:v>
                </c:pt>
                <c:pt idx="60">
                  <c:v>7.9</c:v>
                </c:pt>
                <c:pt idx="61">
                  <c:v>8</c:v>
                </c:pt>
                <c:pt idx="62">
                  <c:v>8.1</c:v>
                </c:pt>
                <c:pt idx="63">
                  <c:v>8.2</c:v>
                </c:pt>
                <c:pt idx="64">
                  <c:v>8.3</c:v>
                </c:pt>
                <c:pt idx="65">
                  <c:v>8.4</c:v>
                </c:pt>
                <c:pt idx="66">
                  <c:v>8.5</c:v>
                </c:pt>
                <c:pt idx="67">
                  <c:v>8.6</c:v>
                </c:pt>
                <c:pt idx="68">
                  <c:v>8.7</c:v>
                </c:pt>
                <c:pt idx="69">
                  <c:v>8.8</c:v>
                </c:pt>
                <c:pt idx="70">
                  <c:v>8.9</c:v>
                </c:pt>
                <c:pt idx="71">
                  <c:v>9</c:v>
                </c:pt>
                <c:pt idx="72">
                  <c:v>9.2</c:v>
                </c:pt>
                <c:pt idx="73">
                  <c:v>9.3</c:v>
                </c:pt>
              </c:strCache>
            </c:strRef>
          </c:cat>
          <c:val>
            <c:numRef>
              <c:f>'Effect Of Budget on IMDb Scores'!$B$4:$B$78</c:f>
              <c:numCache>
                <c:formatCode>#,##0</c:formatCode>
                <c:ptCount val="74"/>
                <c:pt idx="0">
                  <c:v>13000000</c:v>
                </c:pt>
                <c:pt idx="1">
                  <c:v>45000000</c:v>
                </c:pt>
                <c:pt idx="2">
                  <c:v>7000000</c:v>
                </c:pt>
                <c:pt idx="3">
                  <c:v>39600000</c:v>
                </c:pt>
                <c:pt idx="4">
                  <c:v>84000000</c:v>
                </c:pt>
                <c:pt idx="5">
                  <c:v>50000000</c:v>
                </c:pt>
                <c:pt idx="6">
                  <c:v>98000000</c:v>
                </c:pt>
                <c:pt idx="7">
                  <c:v>18000000</c:v>
                </c:pt>
                <c:pt idx="8">
                  <c:v>103000000</c:v>
                </c:pt>
                <c:pt idx="9">
                  <c:v>94000000</c:v>
                </c:pt>
                <c:pt idx="10">
                  <c:v>31000000</c:v>
                </c:pt>
                <c:pt idx="11">
                  <c:v>90000000</c:v>
                </c:pt>
                <c:pt idx="12">
                  <c:v>27500000</c:v>
                </c:pt>
                <c:pt idx="13">
                  <c:v>3000000</c:v>
                </c:pt>
                <c:pt idx="14">
                  <c:v>219700000</c:v>
                </c:pt>
                <c:pt idx="15">
                  <c:v>98000000</c:v>
                </c:pt>
                <c:pt idx="16">
                  <c:v>160500000</c:v>
                </c:pt>
                <c:pt idx="17">
                  <c:v>258900000</c:v>
                </c:pt>
                <c:pt idx="18">
                  <c:v>353000000</c:v>
                </c:pt>
                <c:pt idx="19">
                  <c:v>447000000</c:v>
                </c:pt>
                <c:pt idx="20">
                  <c:v>124700000</c:v>
                </c:pt>
                <c:pt idx="21">
                  <c:v>175000000</c:v>
                </c:pt>
                <c:pt idx="22">
                  <c:v>456030000</c:v>
                </c:pt>
                <c:pt idx="23">
                  <c:v>575100000</c:v>
                </c:pt>
                <c:pt idx="24">
                  <c:v>739000000</c:v>
                </c:pt>
                <c:pt idx="25">
                  <c:v>692500000</c:v>
                </c:pt>
                <c:pt idx="26">
                  <c:v>505095000</c:v>
                </c:pt>
                <c:pt idx="27">
                  <c:v>696900000</c:v>
                </c:pt>
                <c:pt idx="28">
                  <c:v>596650000</c:v>
                </c:pt>
                <c:pt idx="29">
                  <c:v>1033050000</c:v>
                </c:pt>
                <c:pt idx="30">
                  <c:v>1486500000</c:v>
                </c:pt>
                <c:pt idx="31">
                  <c:v>823250000</c:v>
                </c:pt>
                <c:pt idx="32">
                  <c:v>1693200000</c:v>
                </c:pt>
                <c:pt idx="33">
                  <c:v>1638730000</c:v>
                </c:pt>
                <c:pt idx="34">
                  <c:v>1706360000</c:v>
                </c:pt>
                <c:pt idx="35">
                  <c:v>2930950000</c:v>
                </c:pt>
                <c:pt idx="36">
                  <c:v>2896200000</c:v>
                </c:pt>
                <c:pt idx="37">
                  <c:v>3617005000</c:v>
                </c:pt>
                <c:pt idx="38">
                  <c:v>2750057000</c:v>
                </c:pt>
                <c:pt idx="39">
                  <c:v>4328700000</c:v>
                </c:pt>
                <c:pt idx="40">
                  <c:v>4332950000</c:v>
                </c:pt>
                <c:pt idx="41">
                  <c:v>6211050000</c:v>
                </c:pt>
                <c:pt idx="42">
                  <c:v>5700510000</c:v>
                </c:pt>
                <c:pt idx="43">
                  <c:v>4990370523</c:v>
                </c:pt>
                <c:pt idx="44">
                  <c:v>5365566000</c:v>
                </c:pt>
                <c:pt idx="45">
                  <c:v>6518789000</c:v>
                </c:pt>
                <c:pt idx="46">
                  <c:v>5467525000</c:v>
                </c:pt>
                <c:pt idx="47">
                  <c:v>6983673875</c:v>
                </c:pt>
                <c:pt idx="48">
                  <c:v>7357404159</c:v>
                </c:pt>
                <c:pt idx="49">
                  <c:v>4653980000</c:v>
                </c:pt>
                <c:pt idx="50">
                  <c:v>6426298998</c:v>
                </c:pt>
                <c:pt idx="51">
                  <c:v>17345580785</c:v>
                </c:pt>
                <c:pt idx="52">
                  <c:v>7264433167</c:v>
                </c:pt>
                <c:pt idx="53">
                  <c:v>5758485218</c:v>
                </c:pt>
                <c:pt idx="54">
                  <c:v>5023355000</c:v>
                </c:pt>
                <c:pt idx="55">
                  <c:v>3263680000</c:v>
                </c:pt>
                <c:pt idx="56">
                  <c:v>3247582532</c:v>
                </c:pt>
                <c:pt idx="57">
                  <c:v>3511240000</c:v>
                </c:pt>
                <c:pt idx="58">
                  <c:v>6725615263</c:v>
                </c:pt>
                <c:pt idx="59">
                  <c:v>3179369211</c:v>
                </c:pt>
                <c:pt idx="60">
                  <c:v>2286070000</c:v>
                </c:pt>
                <c:pt idx="61">
                  <c:v>2060690000</c:v>
                </c:pt>
                <c:pt idx="62">
                  <c:v>3014320000</c:v>
                </c:pt>
                <c:pt idx="63">
                  <c:v>741647000</c:v>
                </c:pt>
                <c:pt idx="64">
                  <c:v>1059013423</c:v>
                </c:pt>
                <c:pt idx="65">
                  <c:v>2881726148</c:v>
                </c:pt>
                <c:pt idx="66">
                  <c:v>923786947</c:v>
                </c:pt>
                <c:pt idx="67">
                  <c:v>321000000</c:v>
                </c:pt>
                <c:pt idx="68">
                  <c:v>202700000</c:v>
                </c:pt>
                <c:pt idx="69">
                  <c:v>389000000</c:v>
                </c:pt>
                <c:pt idx="70">
                  <c:v>125200000</c:v>
                </c:pt>
                <c:pt idx="71">
                  <c:v>198000000</c:v>
                </c:pt>
                <c:pt idx="72">
                  <c:v>6000000</c:v>
                </c:pt>
                <c:pt idx="73">
                  <c:v>25000000</c:v>
                </c:pt>
              </c:numCache>
            </c:numRef>
          </c:val>
          <c:extLst>
            <c:ext xmlns:c16="http://schemas.microsoft.com/office/drawing/2014/chart" uri="{C3380CC4-5D6E-409C-BE32-E72D297353CC}">
              <c16:uniqueId val="{00000000-BCB0-42C1-833D-B7373763CD97}"/>
            </c:ext>
          </c:extLst>
        </c:ser>
        <c:dLbls>
          <c:showLegendKey val="0"/>
          <c:showVal val="0"/>
          <c:showCatName val="0"/>
          <c:showSerName val="0"/>
          <c:showPercent val="0"/>
          <c:showBubbleSize val="0"/>
        </c:dLbls>
        <c:gapWidth val="182"/>
        <c:axId val="491370504"/>
        <c:axId val="491361976"/>
      </c:barChart>
      <c:catAx>
        <c:axId val="4913705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91361976"/>
        <c:crosses val="autoZero"/>
        <c:auto val="1"/>
        <c:lblAlgn val="ctr"/>
        <c:lblOffset val="100"/>
        <c:noMultiLvlLbl val="0"/>
      </c:catAx>
      <c:valAx>
        <c:axId val="491361976"/>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913705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9525" cap="flat" cmpd="sng" algn="ctr">
      <a:solidFill>
        <a:schemeClr val="tx1">
          <a:lumMod val="15000"/>
          <a:lumOff val="85000"/>
        </a:schemeClr>
      </a:solidFill>
      <a:round/>
    </a:ln>
    <a:effectLst>
      <a:glow rad="228600">
        <a:schemeClr val="accent1">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Movie Database02- Copy.xlsx]Effect Of Grenes On IMDb Scores!PivotTable1</c:name>
    <c:fmtId val="11"/>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Effect</a:t>
            </a:r>
            <a:r>
              <a:rPr lang="en-US" baseline="0"/>
              <a:t> Of Grenes On IMDb Scores</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40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40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40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40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40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'Effect Of Grenes On IMDb Scores'!$B$3</c:f>
              <c:strCache>
                <c:ptCount val="1"/>
                <c:pt idx="0">
                  <c:v>Total</c:v>
                </c:pt>
              </c:strCache>
            </c:strRef>
          </c:tx>
          <c:spPr>
            <a:noFill/>
            <a:ln w="9525" cap="flat" cmpd="sng" algn="ctr">
              <a:solidFill>
                <a:schemeClr val="accent1"/>
              </a:solidFill>
              <a:miter lim="800000"/>
            </a:ln>
            <a:effectLst>
              <a:glow rad="63500">
                <a:schemeClr val="accent1">
                  <a:satMod val="175000"/>
                  <a:alpha val="40000"/>
                </a:schemeClr>
              </a:glow>
            </a:effectLst>
          </c:spPr>
          <c:invertIfNegative val="0"/>
          <c:cat>
            <c:strRef>
              <c:f>'Effect Of Grenes On IMDb Scores'!$A$4:$A$21</c:f>
              <c:strCache>
                <c:ptCount val="17"/>
                <c:pt idx="0">
                  <c:v>Action</c:v>
                </c:pt>
                <c:pt idx="1">
                  <c:v>Adventure</c:v>
                </c:pt>
                <c:pt idx="2">
                  <c:v>Animation</c:v>
                </c:pt>
                <c:pt idx="3">
                  <c:v>Biography</c:v>
                </c:pt>
                <c:pt idx="4">
                  <c:v>Comedy</c:v>
                </c:pt>
                <c:pt idx="5">
                  <c:v>Crime</c:v>
                </c:pt>
                <c:pt idx="6">
                  <c:v>Documentary</c:v>
                </c:pt>
                <c:pt idx="7">
                  <c:v>Drama</c:v>
                </c:pt>
                <c:pt idx="8">
                  <c:v>Family</c:v>
                </c:pt>
                <c:pt idx="9">
                  <c:v>Fantasy</c:v>
                </c:pt>
                <c:pt idx="10">
                  <c:v>Horror</c:v>
                </c:pt>
                <c:pt idx="11">
                  <c:v>Musical</c:v>
                </c:pt>
                <c:pt idx="12">
                  <c:v>Mystery</c:v>
                </c:pt>
                <c:pt idx="13">
                  <c:v>Romance</c:v>
                </c:pt>
                <c:pt idx="14">
                  <c:v>Sci-Fi</c:v>
                </c:pt>
                <c:pt idx="15">
                  <c:v>Thriller</c:v>
                </c:pt>
                <c:pt idx="16">
                  <c:v>Western</c:v>
                </c:pt>
              </c:strCache>
            </c:strRef>
          </c:cat>
          <c:val>
            <c:numRef>
              <c:f>'Effect Of Grenes On IMDb Scores'!$B$4:$B$21</c:f>
              <c:numCache>
                <c:formatCode>General</c:formatCode>
                <c:ptCount val="17"/>
                <c:pt idx="0">
                  <c:v>5653.3000000000011</c:v>
                </c:pt>
                <c:pt idx="1">
                  <c:v>2373.2000000000016</c:v>
                </c:pt>
                <c:pt idx="2">
                  <c:v>304.3</c:v>
                </c:pt>
                <c:pt idx="3">
                  <c:v>1458.5000000000002</c:v>
                </c:pt>
                <c:pt idx="4">
                  <c:v>6269.2999999999938</c:v>
                </c:pt>
                <c:pt idx="5">
                  <c:v>1748.3000000000002</c:v>
                </c:pt>
                <c:pt idx="6">
                  <c:v>298.90000000000003</c:v>
                </c:pt>
                <c:pt idx="7">
                  <c:v>4587.1999999999962</c:v>
                </c:pt>
                <c:pt idx="8">
                  <c:v>19.5</c:v>
                </c:pt>
                <c:pt idx="9">
                  <c:v>218.2</c:v>
                </c:pt>
                <c:pt idx="10">
                  <c:v>874.40000000000055</c:v>
                </c:pt>
                <c:pt idx="11">
                  <c:v>13.5</c:v>
                </c:pt>
                <c:pt idx="12">
                  <c:v>151.49999999999997</c:v>
                </c:pt>
                <c:pt idx="13">
                  <c:v>18.399999999999999</c:v>
                </c:pt>
                <c:pt idx="14">
                  <c:v>52.699999999999996</c:v>
                </c:pt>
                <c:pt idx="15">
                  <c:v>15.899999999999999</c:v>
                </c:pt>
                <c:pt idx="16">
                  <c:v>20.299999999999997</c:v>
                </c:pt>
              </c:numCache>
            </c:numRef>
          </c:val>
          <c:extLst>
            <c:ext xmlns:c16="http://schemas.microsoft.com/office/drawing/2014/chart" uri="{C3380CC4-5D6E-409C-BE32-E72D297353CC}">
              <c16:uniqueId val="{00000000-D9E1-4746-BCCD-9DCB46127D54}"/>
            </c:ext>
          </c:extLst>
        </c:ser>
        <c:dLbls>
          <c:showLegendKey val="0"/>
          <c:showVal val="0"/>
          <c:showCatName val="0"/>
          <c:showSerName val="0"/>
          <c:showPercent val="0"/>
          <c:showBubbleSize val="0"/>
        </c:dLbls>
        <c:gapWidth val="150"/>
        <c:axId val="465090808"/>
        <c:axId val="465091136"/>
      </c:barChart>
      <c:catAx>
        <c:axId val="465090808"/>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65091136"/>
        <c:crosses val="autoZero"/>
        <c:auto val="1"/>
        <c:lblAlgn val="ctr"/>
        <c:lblOffset val="100"/>
        <c:noMultiLvlLbl val="0"/>
      </c:catAx>
      <c:valAx>
        <c:axId val="465091136"/>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65090808"/>
        <c:crosses val="autoZero"/>
        <c:crossBetween val="between"/>
      </c:valAx>
      <c:spPr>
        <a:noFill/>
        <a:ln w="25400">
          <a:noFill/>
        </a:ln>
        <a:effectLst>
          <a:glow rad="228600">
            <a:schemeClr val="accent1">
              <a:satMod val="175000"/>
              <a:alpha val="40000"/>
            </a:schemeClr>
          </a:glo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9525" cap="flat" cmpd="sng" algn="ctr">
      <a:solidFill>
        <a:schemeClr val="dk1">
          <a:lumMod val="15000"/>
          <a:lumOff val="85000"/>
        </a:schemeClr>
      </a:solidFill>
      <a:round/>
    </a:ln>
    <a:effectLst>
      <a:glow rad="228600">
        <a:schemeClr val="accent1">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Movie Database02- Copy.xlsx]Top 20 DIR wit Highest IMDb!PivotTable4</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solidFill>
                  <a:schemeClr val="bg1"/>
                </a:solidFill>
              </a:rPr>
              <a:t>Top</a:t>
            </a:r>
            <a:r>
              <a:rPr lang="en-IN" b="1" baseline="0" dirty="0">
                <a:solidFill>
                  <a:schemeClr val="bg1"/>
                </a:solidFill>
              </a:rPr>
              <a:t> Directors with </a:t>
            </a:r>
            <a:r>
              <a:rPr lang="en-IN" b="1" baseline="0" dirty="0" err="1">
                <a:solidFill>
                  <a:schemeClr val="bg1"/>
                </a:solidFill>
              </a:rPr>
              <a:t>Decending</a:t>
            </a:r>
            <a:r>
              <a:rPr lang="en-IN" b="1" baseline="0" dirty="0">
                <a:solidFill>
                  <a:schemeClr val="bg1"/>
                </a:solidFill>
              </a:rPr>
              <a:t> IMDB scores</a:t>
            </a:r>
            <a:endParaRPr lang="en-IN" b="1" dirty="0">
              <a:solidFill>
                <a:schemeClr val="bg1"/>
              </a:solidFill>
            </a:endParaRPr>
          </a:p>
        </c:rich>
      </c:tx>
      <c:layout>
        <c:manualLayout>
          <c:xMode val="edge"/>
          <c:yMode val="edge"/>
          <c:x val="0.18803455818022749"/>
          <c:y val="1.851851851851851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0286308019924165E-2"/>
          <c:y val="0.17171316548394414"/>
          <c:w val="0.77795603674540681"/>
          <c:h val="0.45005322251385244"/>
        </c:manualLayout>
      </c:layout>
      <c:barChart>
        <c:barDir val="col"/>
        <c:grouping val="clustered"/>
        <c:varyColors val="0"/>
        <c:ser>
          <c:idx val="0"/>
          <c:order val="0"/>
          <c:tx>
            <c:strRef>
              <c:f>'Top 20 DIR wit Highest IMDb'!$B$1</c:f>
              <c:strCache>
                <c:ptCount val="1"/>
                <c:pt idx="0">
                  <c:v>Total</c:v>
                </c:pt>
              </c:strCache>
            </c:strRef>
          </c:tx>
          <c:spPr>
            <a:solidFill>
              <a:schemeClr val="accent6"/>
            </a:solidFill>
            <a:ln>
              <a:noFill/>
            </a:ln>
            <a:effectLst/>
          </c:spPr>
          <c:invertIfNegative val="0"/>
          <c:cat>
            <c:strRef>
              <c:f>'Top 20 DIR wit Highest IMDb'!$A$2:$A$1735</c:f>
              <c:strCache>
                <c:ptCount val="1733"/>
                <c:pt idx="0">
                  <c:v>Steven Spielberg</c:v>
                </c:pt>
                <c:pt idx="1">
                  <c:v>Clint Eastwood</c:v>
                </c:pt>
                <c:pt idx="2">
                  <c:v>Woody Allen</c:v>
                </c:pt>
                <c:pt idx="3">
                  <c:v>Martin Scorsese</c:v>
                </c:pt>
                <c:pt idx="4">
                  <c:v>Ridley Scott</c:v>
                </c:pt>
                <c:pt idx="5">
                  <c:v>Spike Lee</c:v>
                </c:pt>
                <c:pt idx="6">
                  <c:v>Steven Soderbergh</c:v>
                </c:pt>
                <c:pt idx="7">
                  <c:v>Tim Burton</c:v>
                </c:pt>
                <c:pt idx="8">
                  <c:v>Robert Zemeckis</c:v>
                </c:pt>
                <c:pt idx="9">
                  <c:v>Ron Howard</c:v>
                </c:pt>
                <c:pt idx="10">
                  <c:v>Oliver Stone</c:v>
                </c:pt>
                <c:pt idx="11">
                  <c:v>Renny Harlin</c:v>
                </c:pt>
                <c:pt idx="12">
                  <c:v>Barry Levinson</c:v>
                </c:pt>
                <c:pt idx="13">
                  <c:v>Tony Scott</c:v>
                </c:pt>
                <c:pt idx="14">
                  <c:v>Richard Linklater</c:v>
                </c:pt>
                <c:pt idx="15">
                  <c:v>David Fincher</c:v>
                </c:pt>
                <c:pt idx="16">
                  <c:v>Rob Reiner</c:v>
                </c:pt>
                <c:pt idx="17">
                  <c:v>Joel Schumacher</c:v>
                </c:pt>
                <c:pt idx="18">
                  <c:v>Robert Rodriguez</c:v>
                </c:pt>
                <c:pt idx="19">
                  <c:v>Chris Columbus</c:v>
                </c:pt>
                <c:pt idx="20">
                  <c:v>Michael Bay</c:v>
                </c:pt>
                <c:pt idx="21">
                  <c:v>Peter Jackson</c:v>
                </c:pt>
                <c:pt idx="22">
                  <c:v>Sam Raimi</c:v>
                </c:pt>
                <c:pt idx="23">
                  <c:v>Francis Ford Coppola</c:v>
                </c:pt>
                <c:pt idx="24">
                  <c:v>Kevin Smith</c:v>
                </c:pt>
                <c:pt idx="25">
                  <c:v>Christopher Nolan</c:v>
                </c:pt>
                <c:pt idx="26">
                  <c:v>John Carpenter</c:v>
                </c:pt>
                <c:pt idx="27">
                  <c:v>Shawn Levy</c:v>
                </c:pt>
                <c:pt idx="28">
                  <c:v>John McTiernan</c:v>
                </c:pt>
                <c:pt idx="29">
                  <c:v>Brian De Palma</c:v>
                </c:pt>
                <c:pt idx="30">
                  <c:v>Quentin Tarantino</c:v>
                </c:pt>
                <c:pt idx="31">
                  <c:v>Phillip Noyce</c:v>
                </c:pt>
                <c:pt idx="32">
                  <c:v>Paul W.S. Anderson</c:v>
                </c:pt>
                <c:pt idx="33">
                  <c:v>Richard Donner</c:v>
                </c:pt>
                <c:pt idx="34">
                  <c:v>Wes Craven</c:v>
                </c:pt>
                <c:pt idx="35">
                  <c:v>Danny Boyle</c:v>
                </c:pt>
                <c:pt idx="36">
                  <c:v>Brett Ratner</c:v>
                </c:pt>
                <c:pt idx="37">
                  <c:v>Ang Lee</c:v>
                </c:pt>
                <c:pt idx="38">
                  <c:v>Stephen Frears</c:v>
                </c:pt>
                <c:pt idx="39">
                  <c:v>James Mangold</c:v>
                </c:pt>
                <c:pt idx="40">
                  <c:v>Bobby Farrelly</c:v>
                </c:pt>
                <c:pt idx="41">
                  <c:v>Lasse HallstrÃ¶m</c:v>
                </c:pt>
                <c:pt idx="42">
                  <c:v>F. Gary Gray</c:v>
                </c:pt>
                <c:pt idx="43">
                  <c:v>Antoine Fuqua</c:v>
                </c:pt>
                <c:pt idx="44">
                  <c:v>James Cameron</c:v>
                </c:pt>
                <c:pt idx="45">
                  <c:v>M. Night Shyamalan</c:v>
                </c:pt>
                <c:pt idx="46">
                  <c:v>Neil Jordan</c:v>
                </c:pt>
                <c:pt idx="47">
                  <c:v>Wes Anderson</c:v>
                </c:pt>
                <c:pt idx="48">
                  <c:v>Martin Campbell</c:v>
                </c:pt>
                <c:pt idx="49">
                  <c:v>Harold Ramis</c:v>
                </c:pt>
                <c:pt idx="50">
                  <c:v>Sam Mendes</c:v>
                </c:pt>
                <c:pt idx="51">
                  <c:v>Dennis Dugan</c:v>
                </c:pt>
                <c:pt idx="52">
                  <c:v>Terry Gilliam</c:v>
                </c:pt>
                <c:pt idx="53">
                  <c:v>Bryan Singer</c:v>
                </c:pt>
                <c:pt idx="54">
                  <c:v>Edward Zwick</c:v>
                </c:pt>
                <c:pt idx="55">
                  <c:v>Marc Forster</c:v>
                </c:pt>
                <c:pt idx="56">
                  <c:v>Rob Cohen</c:v>
                </c:pt>
                <c:pt idx="57">
                  <c:v>David O. Russell</c:v>
                </c:pt>
                <c:pt idx="58">
                  <c:v>Gus Van Sant</c:v>
                </c:pt>
                <c:pt idx="59">
                  <c:v>Doug Liman</c:v>
                </c:pt>
                <c:pt idx="60">
                  <c:v>Guy Ritchie</c:v>
                </c:pt>
                <c:pt idx="61">
                  <c:v>Gore Verbinski</c:v>
                </c:pt>
                <c:pt idx="62">
                  <c:v>Ivan Reitman</c:v>
                </c:pt>
                <c:pt idx="63">
                  <c:v>Mike Newell</c:v>
                </c:pt>
                <c:pt idx="64">
                  <c:v>Adam Shankman</c:v>
                </c:pt>
                <c:pt idx="65">
                  <c:v>Garry Marshall</c:v>
                </c:pt>
                <c:pt idx="66">
                  <c:v>Roger Donaldson</c:v>
                </c:pt>
                <c:pt idx="67">
                  <c:v>Todd Phillips</c:v>
                </c:pt>
                <c:pt idx="68">
                  <c:v>Paul Greengrass</c:v>
                </c:pt>
                <c:pt idx="69">
                  <c:v>Jay Roach</c:v>
                </c:pt>
                <c:pt idx="70">
                  <c:v>Jon Turteltaub</c:v>
                </c:pt>
                <c:pt idx="71">
                  <c:v>Donald Petrie</c:v>
                </c:pt>
                <c:pt idx="72">
                  <c:v>Barry Sonnenfeld</c:v>
                </c:pt>
                <c:pt idx="73">
                  <c:v>Paul Thomas Anderson</c:v>
                </c:pt>
                <c:pt idx="74">
                  <c:v>Frank Oz</c:v>
                </c:pt>
                <c:pt idx="75">
                  <c:v>Darren Aronofsky</c:v>
                </c:pt>
                <c:pt idx="76">
                  <c:v>Tom Shadyac</c:v>
                </c:pt>
                <c:pt idx="77">
                  <c:v>Roland Emmerich</c:v>
                </c:pt>
                <c:pt idx="78">
                  <c:v>John Singleton</c:v>
                </c:pt>
                <c:pt idx="79">
                  <c:v>Ethan Coen</c:v>
                </c:pt>
                <c:pt idx="80">
                  <c:v>Peter Segal</c:v>
                </c:pt>
                <c:pt idx="81">
                  <c:v>Zack Snyder</c:v>
                </c:pt>
                <c:pt idx="82">
                  <c:v>Kenneth Branagh</c:v>
                </c:pt>
                <c:pt idx="83">
                  <c:v>Stephen Herek</c:v>
                </c:pt>
                <c:pt idx="84">
                  <c:v>Simon West</c:v>
                </c:pt>
                <c:pt idx="85">
                  <c:v>James Wan</c:v>
                </c:pt>
                <c:pt idx="86">
                  <c:v>Michael Mann</c:v>
                </c:pt>
                <c:pt idx="87">
                  <c:v>Lana Wachowski</c:v>
                </c:pt>
                <c:pt idx="88">
                  <c:v>Adam McKay</c:v>
                </c:pt>
                <c:pt idx="89">
                  <c:v>Taylor Hackford</c:v>
                </c:pt>
                <c:pt idx="90">
                  <c:v>Wolfgang Petersen</c:v>
                </c:pt>
                <c:pt idx="91">
                  <c:v>George Miller</c:v>
                </c:pt>
                <c:pt idx="92">
                  <c:v>Louis Leterrier</c:v>
                </c:pt>
                <c:pt idx="93">
                  <c:v>Peter Berg</c:v>
                </c:pt>
                <c:pt idx="94">
                  <c:v>David Gordon Green</c:v>
                </c:pt>
                <c:pt idx="95">
                  <c:v>Gary Fleder</c:v>
                </c:pt>
                <c:pt idx="96">
                  <c:v>Alejandro G. IÃ±Ã¡rritu</c:v>
                </c:pt>
                <c:pt idx="97">
                  <c:v>John Woo</c:v>
                </c:pt>
                <c:pt idx="98">
                  <c:v>Joe Dante</c:v>
                </c:pt>
                <c:pt idx="99">
                  <c:v>Brad Bird</c:v>
                </c:pt>
                <c:pt idx="100">
                  <c:v>Mark Waters</c:v>
                </c:pt>
                <c:pt idx="101">
                  <c:v>Andy Tennant</c:v>
                </c:pt>
                <c:pt idx="102">
                  <c:v>Alexander Payne</c:v>
                </c:pt>
                <c:pt idx="103">
                  <c:v>George Lucas</c:v>
                </c:pt>
                <c:pt idx="104">
                  <c:v>John Lasseter</c:v>
                </c:pt>
                <c:pt idx="105">
                  <c:v>Mike Leigh</c:v>
                </c:pt>
                <c:pt idx="106">
                  <c:v>Jean-Pierre Jeunet</c:v>
                </c:pt>
                <c:pt idx="107">
                  <c:v>McG</c:v>
                </c:pt>
                <c:pt idx="108">
                  <c:v>Frank Coraci</c:v>
                </c:pt>
                <c:pt idx="109">
                  <c:v>Paul Weitz</c:v>
                </c:pt>
                <c:pt idx="110">
                  <c:v>Robert Luketic</c:v>
                </c:pt>
                <c:pt idx="111">
                  <c:v>Jason Reitman</c:v>
                </c:pt>
                <c:pt idx="112">
                  <c:v>Guillermo del Toro</c:v>
                </c:pt>
                <c:pt idx="113">
                  <c:v>James Ivory</c:v>
                </c:pt>
                <c:pt idx="114">
                  <c:v>David Cronenberg</c:v>
                </c:pt>
                <c:pt idx="115">
                  <c:v>Francis Lawrence</c:v>
                </c:pt>
                <c:pt idx="116">
                  <c:v>Joe Wright</c:v>
                </c:pt>
                <c:pt idx="117">
                  <c:v>Curtis Hanson</c:v>
                </c:pt>
                <c:pt idx="118">
                  <c:v>David Ayer</c:v>
                </c:pt>
                <c:pt idx="119">
                  <c:v>Andy Fickman</c:v>
                </c:pt>
                <c:pt idx="120">
                  <c:v>Jon Favreau</c:v>
                </c:pt>
                <c:pt idx="121">
                  <c:v>Brad Anderson</c:v>
                </c:pt>
                <c:pt idx="122">
                  <c:v>Robert Redford</c:v>
                </c:pt>
                <c:pt idx="123">
                  <c:v>Scott Hicks</c:v>
                </c:pt>
                <c:pt idx="124">
                  <c:v>John Madden</c:v>
                </c:pt>
                <c:pt idx="125">
                  <c:v>Cameron Crowe</c:v>
                </c:pt>
                <c:pt idx="126">
                  <c:v>Nancy Meyers</c:v>
                </c:pt>
                <c:pt idx="127">
                  <c:v>Eric Darnell</c:v>
                </c:pt>
                <c:pt idx="128">
                  <c:v>Brian Helgeland</c:v>
                </c:pt>
                <c:pt idx="129">
                  <c:v>Brian Robbins</c:v>
                </c:pt>
                <c:pt idx="130">
                  <c:v>Rob Marshall</c:v>
                </c:pt>
                <c:pt idx="131">
                  <c:v>Rod Lurie</c:v>
                </c:pt>
                <c:pt idx="132">
                  <c:v>Judd Apatow</c:v>
                </c:pt>
                <c:pt idx="133">
                  <c:v>John Glen</c:v>
                </c:pt>
                <c:pt idx="134">
                  <c:v>Sydney Pollack</c:v>
                </c:pt>
                <c:pt idx="135">
                  <c:v>Mike Nichols</c:v>
                </c:pt>
                <c:pt idx="136">
                  <c:v>Hayao Miyazaki</c:v>
                </c:pt>
                <c:pt idx="137">
                  <c:v>Bill Condon</c:v>
                </c:pt>
                <c:pt idx="138">
                  <c:v>Paul Verhoeven</c:v>
                </c:pt>
                <c:pt idx="139">
                  <c:v>Michael Winterbottom</c:v>
                </c:pt>
                <c:pt idx="140">
                  <c:v>Robert Schwentke</c:v>
                </c:pt>
                <c:pt idx="141">
                  <c:v>David Koepp</c:v>
                </c:pt>
                <c:pt idx="142">
                  <c:v>David Lean</c:v>
                </c:pt>
                <c:pt idx="143">
                  <c:v>Frank Darabont</c:v>
                </c:pt>
                <c:pt idx="144">
                  <c:v>Michael Apted</c:v>
                </c:pt>
                <c:pt idx="145">
                  <c:v>Catherine Hardwicke</c:v>
                </c:pt>
                <c:pt idx="146">
                  <c:v>Alfonso CuarÃ³n</c:v>
                </c:pt>
                <c:pt idx="147">
                  <c:v>Michael Moore</c:v>
                </c:pt>
                <c:pt idx="148">
                  <c:v>Peter Weir</c:v>
                </c:pt>
                <c:pt idx="149">
                  <c:v>Matthew Vaughn</c:v>
                </c:pt>
                <c:pt idx="150">
                  <c:v>Chris Weitz</c:v>
                </c:pt>
                <c:pt idx="151">
                  <c:v>Tim Story</c:v>
                </c:pt>
                <c:pt idx="152">
                  <c:v>Edgar Wright</c:v>
                </c:pt>
                <c:pt idx="153">
                  <c:v>Spike Jonze</c:v>
                </c:pt>
                <c:pt idx="154">
                  <c:v>Anne Fletcher</c:v>
                </c:pt>
                <c:pt idx="155">
                  <c:v>Chuck Russell</c:v>
                </c:pt>
                <c:pt idx="156">
                  <c:v>Wayne Wang</c:v>
                </c:pt>
                <c:pt idx="157">
                  <c:v>Yimou Zhang</c:v>
                </c:pt>
                <c:pt idx="158">
                  <c:v>J.J. Abrams</c:v>
                </c:pt>
                <c:pt idx="159">
                  <c:v>Stephen Daldry</c:v>
                </c:pt>
                <c:pt idx="160">
                  <c:v>Rob Minkoff</c:v>
                </c:pt>
                <c:pt idx="161">
                  <c:v>Joel Coen</c:v>
                </c:pt>
                <c:pt idx="162">
                  <c:v>Raja Gosnell</c:v>
                </c:pt>
                <c:pt idx="163">
                  <c:v>Roman Polanski</c:v>
                </c:pt>
                <c:pt idx="164">
                  <c:v>Tom Tykwer</c:v>
                </c:pt>
                <c:pt idx="165">
                  <c:v>Phil Lord</c:v>
                </c:pt>
                <c:pt idx="166">
                  <c:v>Gavin O'Connor</c:v>
                </c:pt>
                <c:pt idx="167">
                  <c:v>Stephen Hopkins</c:v>
                </c:pt>
                <c:pt idx="168">
                  <c:v>Brian Levant</c:v>
                </c:pt>
                <c:pt idx="169">
                  <c:v>Jonathan Demme</c:v>
                </c:pt>
                <c:pt idx="170">
                  <c:v>Steve Miner</c:v>
                </c:pt>
                <c:pt idx="171">
                  <c:v>Tyler Perry</c:v>
                </c:pt>
                <c:pt idx="172">
                  <c:v>Andrew Adamson</c:v>
                </c:pt>
                <c:pt idx="173">
                  <c:v>Alex Proyas</c:v>
                </c:pt>
                <c:pt idx="174">
                  <c:v>Jonathan Liebesman</c:v>
                </c:pt>
                <c:pt idx="175">
                  <c:v>Nick Cassavetes</c:v>
                </c:pt>
                <c:pt idx="176">
                  <c:v>Baz Luhrmann</c:v>
                </c:pt>
                <c:pt idx="177">
                  <c:v>John Lee Hancock</c:v>
                </c:pt>
                <c:pt idx="178">
                  <c:v>Guy Hamilton</c:v>
                </c:pt>
                <c:pt idx="179">
                  <c:v>Malcolm D. Lee</c:v>
                </c:pt>
                <c:pt idx="180">
                  <c:v>Neil Burger</c:v>
                </c:pt>
                <c:pt idx="181">
                  <c:v>Gabriele Muccino</c:v>
                </c:pt>
                <c:pt idx="182">
                  <c:v>Mark Neveldine</c:v>
                </c:pt>
                <c:pt idx="183">
                  <c:v>George Tillman Jr.</c:v>
                </c:pt>
                <c:pt idx="184">
                  <c:v>Sofia Coppola</c:v>
                </c:pt>
                <c:pt idx="185">
                  <c:v>Michel Gondry</c:v>
                </c:pt>
                <c:pt idx="186">
                  <c:v>Atom Egoyan</c:v>
                </c:pt>
                <c:pt idx="187">
                  <c:v>Jan de Bont</c:v>
                </c:pt>
                <c:pt idx="188">
                  <c:v>Les Mayfield</c:v>
                </c:pt>
                <c:pt idx="189">
                  <c:v>Gavin Hood</c:v>
                </c:pt>
                <c:pt idx="190">
                  <c:v>David R. Ellis</c:v>
                </c:pt>
                <c:pt idx="191">
                  <c:v>Pierre Morel</c:v>
                </c:pt>
                <c:pt idx="192">
                  <c:v>John Sayles</c:v>
                </c:pt>
                <c:pt idx="193">
                  <c:v>Richard LaGravenese</c:v>
                </c:pt>
                <c:pt idx="194">
                  <c:v>Carlos Saldanha</c:v>
                </c:pt>
                <c:pt idx="195">
                  <c:v>Larry Charles</c:v>
                </c:pt>
                <c:pt idx="196">
                  <c:v>John Dahl</c:v>
                </c:pt>
                <c:pt idx="197">
                  <c:v>Kevin Reynolds</c:v>
                </c:pt>
                <c:pt idx="198">
                  <c:v>Norman Jewison</c:v>
                </c:pt>
                <c:pt idx="199">
                  <c:v>Penny Marshall</c:v>
                </c:pt>
                <c:pt idx="200">
                  <c:v>James Gray</c:v>
                </c:pt>
                <c:pt idx="201">
                  <c:v>Ben Stiller</c:v>
                </c:pt>
                <c:pt idx="202">
                  <c:v>Kirk Jones</c:v>
                </c:pt>
                <c:pt idx="203">
                  <c:v>D.J. Caruso</c:v>
                </c:pt>
                <c:pt idx="204">
                  <c:v>Jonathan Lynn</c:v>
                </c:pt>
                <c:pt idx="205">
                  <c:v>Nicole Holofcener</c:v>
                </c:pt>
                <c:pt idx="206">
                  <c:v>George Clooney</c:v>
                </c:pt>
                <c:pt idx="207">
                  <c:v>David Twohy</c:v>
                </c:pt>
                <c:pt idx="208">
                  <c:v>Justin Lin</c:v>
                </c:pt>
                <c:pt idx="209">
                  <c:v>David Dobkin</c:v>
                </c:pt>
                <c:pt idx="210">
                  <c:v>Randall Wallace</c:v>
                </c:pt>
                <c:pt idx="211">
                  <c:v>Luc Besson</c:v>
                </c:pt>
                <c:pt idx="212">
                  <c:v>David Frankel</c:v>
                </c:pt>
                <c:pt idx="213">
                  <c:v>David Zucker</c:v>
                </c:pt>
                <c:pt idx="214">
                  <c:v>Andrzej Bartkowiak</c:v>
                </c:pt>
                <c:pt idx="215">
                  <c:v>Lawrence Kasdan</c:v>
                </c:pt>
                <c:pt idx="216">
                  <c:v>Iain Softley</c:v>
                </c:pt>
                <c:pt idx="217">
                  <c:v>Peter Cattaneo</c:v>
                </c:pt>
                <c:pt idx="218">
                  <c:v>Jonathan Mostow</c:v>
                </c:pt>
                <c:pt idx="219">
                  <c:v>Sidney Lumet</c:v>
                </c:pt>
                <c:pt idx="220">
                  <c:v>Mikael HÃ¥fstrÃ¶m</c:v>
                </c:pt>
                <c:pt idx="221">
                  <c:v>Peter Hyams</c:v>
                </c:pt>
                <c:pt idx="222">
                  <c:v>Andrew Davis</c:v>
                </c:pt>
                <c:pt idx="223">
                  <c:v>David Bowers</c:v>
                </c:pt>
                <c:pt idx="224">
                  <c:v>Tobe Hooper</c:v>
                </c:pt>
                <c:pt idx="225">
                  <c:v>Peyton Reed</c:v>
                </c:pt>
                <c:pt idx="226">
                  <c:v>William Friedkin</c:v>
                </c:pt>
                <c:pt idx="227">
                  <c:v>Miguel Arteta</c:v>
                </c:pt>
                <c:pt idx="228">
                  <c:v>Mira Nair</c:v>
                </c:pt>
                <c:pt idx="229">
                  <c:v>Jaume Collet-Serra</c:v>
                </c:pt>
                <c:pt idx="230">
                  <c:v>Irwin Winkler</c:v>
                </c:pt>
                <c:pt idx="231">
                  <c:v>Frank Marshall</c:v>
                </c:pt>
                <c:pt idx="232">
                  <c:v>Rick Famuyiwa</c:v>
                </c:pt>
                <c:pt idx="233">
                  <c:v>Adrian Lyne</c:v>
                </c:pt>
                <c:pt idx="234">
                  <c:v>Darren Lynn Bousman</c:v>
                </c:pt>
                <c:pt idx="235">
                  <c:v>Joe Johnston</c:v>
                </c:pt>
                <c:pt idx="236">
                  <c:v>Sergio Leone</c:v>
                </c:pt>
                <c:pt idx="237">
                  <c:v>Scott Derrickson</c:v>
                </c:pt>
                <c:pt idx="238">
                  <c:v>John Erick Dowdle</c:v>
                </c:pt>
                <c:pt idx="239">
                  <c:v>Dean Parisot</c:v>
                </c:pt>
                <c:pt idx="240">
                  <c:v>Peter Howitt</c:v>
                </c:pt>
                <c:pt idx="241">
                  <c:v>Alexandre Aja</c:v>
                </c:pt>
                <c:pt idx="242">
                  <c:v>Steve Oedekerk</c:v>
                </c:pt>
                <c:pt idx="243">
                  <c:v>Ken Kwapis</c:v>
                </c:pt>
                <c:pt idx="244">
                  <c:v>Jon Amiel</c:v>
                </c:pt>
                <c:pt idx="245">
                  <c:v>Brad Silberling</c:v>
                </c:pt>
                <c:pt idx="246">
                  <c:v>Pete Docter</c:v>
                </c:pt>
                <c:pt idx="247">
                  <c:v>Michael Polish</c:v>
                </c:pt>
                <c:pt idx="248">
                  <c:v>Harold Becker</c:v>
                </c:pt>
                <c:pt idx="249">
                  <c:v>Andrew Fleming</c:v>
                </c:pt>
                <c:pt idx="250">
                  <c:v>Sean Anders</c:v>
                </c:pt>
                <c:pt idx="251">
                  <c:v>Tarsem Singh</c:v>
                </c:pt>
                <c:pt idx="252">
                  <c:v>Jake Kasdan</c:v>
                </c:pt>
                <c:pt idx="253">
                  <c:v>Martin Brest</c:v>
                </c:pt>
                <c:pt idx="254">
                  <c:v>Milos Forman</c:v>
                </c:pt>
                <c:pt idx="255">
                  <c:v>Stephen Sommers</c:v>
                </c:pt>
                <c:pt idx="256">
                  <c:v>Gary Winick</c:v>
                </c:pt>
                <c:pt idx="257">
                  <c:v>Rob Bowman</c:v>
                </c:pt>
                <c:pt idx="258">
                  <c:v>Jay Chandrasekhar</c:v>
                </c:pt>
                <c:pt idx="259">
                  <c:v>Luke Greenfield</c:v>
                </c:pt>
                <c:pt idx="260">
                  <c:v>Denis Villeneuve</c:v>
                </c:pt>
                <c:pt idx="261">
                  <c:v>Lee Tamahori</c:v>
                </c:pt>
                <c:pt idx="262">
                  <c:v>Joss Whedon</c:v>
                </c:pt>
                <c:pt idx="263">
                  <c:v>Ron Shelton</c:v>
                </c:pt>
                <c:pt idx="264">
                  <c:v>Michael Caton-Jones</c:v>
                </c:pt>
                <c:pt idx="265">
                  <c:v>Jonathan Frakes</c:v>
                </c:pt>
                <c:pt idx="266">
                  <c:v>Mel Gibson</c:v>
                </c:pt>
                <c:pt idx="267">
                  <c:v>Hugh Wilson</c:v>
                </c:pt>
                <c:pt idx="268">
                  <c:v>Dean DeBlois</c:v>
                </c:pt>
                <c:pt idx="269">
                  <c:v>Andrew Stanton</c:v>
                </c:pt>
                <c:pt idx="270">
                  <c:v>Tom Hooper</c:v>
                </c:pt>
                <c:pt idx="271">
                  <c:v>John Moore</c:v>
                </c:pt>
                <c:pt idx="272">
                  <c:v>Thomas Vinterberg</c:v>
                </c:pt>
                <c:pt idx="273">
                  <c:v>Chan-wook Park</c:v>
                </c:pt>
                <c:pt idx="274">
                  <c:v>Rob Zombie</c:v>
                </c:pt>
                <c:pt idx="275">
                  <c:v>Mel Brooks</c:v>
                </c:pt>
                <c:pt idx="276">
                  <c:v>Alejandro AmenÃ¡bar</c:v>
                </c:pt>
                <c:pt idx="277">
                  <c:v>Fernando Meirelles</c:v>
                </c:pt>
                <c:pt idx="278">
                  <c:v>Mike Mitchell</c:v>
                </c:pt>
                <c:pt idx="279">
                  <c:v>Steven Brill</c:v>
                </c:pt>
                <c:pt idx="280">
                  <c:v>David Lynch</c:v>
                </c:pt>
                <c:pt idx="281">
                  <c:v>Simon Wincer</c:v>
                </c:pt>
                <c:pt idx="282">
                  <c:v>Lars von Trier</c:v>
                </c:pt>
                <c:pt idx="283">
                  <c:v>Jean-Marc VallÃ©e</c:v>
                </c:pt>
                <c:pt idx="284">
                  <c:v>Richard Attenborough</c:v>
                </c:pt>
                <c:pt idx="285">
                  <c:v>Niki Caro</c:v>
                </c:pt>
                <c:pt idx="286">
                  <c:v>Michael Haneke</c:v>
                </c:pt>
                <c:pt idx="287">
                  <c:v>Tim Hill</c:v>
                </c:pt>
                <c:pt idx="288">
                  <c:v>Ron Clements</c:v>
                </c:pt>
                <c:pt idx="289">
                  <c:v>Andrew Niccol</c:v>
                </c:pt>
                <c:pt idx="290">
                  <c:v>Ronny Yu</c:v>
                </c:pt>
                <c:pt idx="291">
                  <c:v>Anthony Minghella</c:v>
                </c:pt>
                <c:pt idx="292">
                  <c:v>Terence Young</c:v>
                </c:pt>
                <c:pt idx="293">
                  <c:v>Sam Weisman</c:v>
                </c:pt>
                <c:pt idx="294">
                  <c:v>Matt Reeves</c:v>
                </c:pt>
                <c:pt idx="295">
                  <c:v>Kathryn Bigelow</c:v>
                </c:pt>
                <c:pt idx="296">
                  <c:v>Jean-Jacques Annaud</c:v>
                </c:pt>
                <c:pt idx="297">
                  <c:v>Jonathan Levine</c:v>
                </c:pt>
                <c:pt idx="298">
                  <c:v>Peter Chelsom</c:v>
                </c:pt>
                <c:pt idx="299">
                  <c:v>Kevin Costner</c:v>
                </c:pt>
                <c:pt idx="300">
                  <c:v>Neill Blomkamp</c:v>
                </c:pt>
                <c:pt idx="301">
                  <c:v>Steve Carr</c:v>
                </c:pt>
                <c:pt idx="302">
                  <c:v>Marc Webb</c:v>
                </c:pt>
                <c:pt idx="303">
                  <c:v>Gina Prince-Bythewood</c:v>
                </c:pt>
                <c:pt idx="304">
                  <c:v>James Gunn</c:v>
                </c:pt>
                <c:pt idx="305">
                  <c:v>Christopher Guest</c:v>
                </c:pt>
                <c:pt idx="306">
                  <c:v>John Cameron Mitchell</c:v>
                </c:pt>
                <c:pt idx="307">
                  <c:v>Betty Thomas</c:v>
                </c:pt>
                <c:pt idx="308">
                  <c:v>Albert Hughes</c:v>
                </c:pt>
                <c:pt idx="309">
                  <c:v>Trey Parker</c:v>
                </c:pt>
                <c:pt idx="310">
                  <c:v>Peter Hewitt</c:v>
                </c:pt>
                <c:pt idx="311">
                  <c:v>Scott Cooper</c:v>
                </c:pt>
                <c:pt idx="312">
                  <c:v>James Wong</c:v>
                </c:pt>
                <c:pt idx="313">
                  <c:v>Boaz Yakin</c:v>
                </c:pt>
                <c:pt idx="314">
                  <c:v>Christopher McQuarrie</c:v>
                </c:pt>
                <c:pt idx="315">
                  <c:v>Alan Parker</c:v>
                </c:pt>
                <c:pt idx="316">
                  <c:v>Terrence Malick</c:v>
                </c:pt>
                <c:pt idx="317">
                  <c:v>Len Wiseman</c:v>
                </c:pt>
                <c:pt idx="318">
                  <c:v>Mike Binder</c:v>
                </c:pt>
                <c:pt idx="319">
                  <c:v>J.C. Chandor</c:v>
                </c:pt>
                <c:pt idx="320">
                  <c:v>James McTeigue</c:v>
                </c:pt>
                <c:pt idx="321">
                  <c:v>John Landis</c:v>
                </c:pt>
                <c:pt idx="322">
                  <c:v>Don Bluth</c:v>
                </c:pt>
                <c:pt idx="323">
                  <c:v>Shekhar Kapur</c:v>
                </c:pt>
                <c:pt idx="324">
                  <c:v>Mike Judge</c:v>
                </c:pt>
                <c:pt idx="325">
                  <c:v>Paul McGuigan</c:v>
                </c:pt>
                <c:pt idx="326">
                  <c:v>Anton Corbijn</c:v>
                </c:pt>
                <c:pt idx="327">
                  <c:v>Craig Gillespie</c:v>
                </c:pt>
                <c:pt idx="328">
                  <c:v>Keenen Ivory Wayans</c:v>
                </c:pt>
                <c:pt idx="329">
                  <c:v>Kar-Wai Wong</c:v>
                </c:pt>
                <c:pt idx="330">
                  <c:v>Joe Carnahan</c:v>
                </c:pt>
                <c:pt idx="331">
                  <c:v>Michael Hoffman</c:v>
                </c:pt>
                <c:pt idx="332">
                  <c:v>Glenn Ficarra</c:v>
                </c:pt>
                <c:pt idx="333">
                  <c:v>Chris Wedge</c:v>
                </c:pt>
                <c:pt idx="334">
                  <c:v>Ruben Fleischer</c:v>
                </c:pt>
                <c:pt idx="335">
                  <c:v>James Foley</c:v>
                </c:pt>
                <c:pt idx="336">
                  <c:v>Robert Altman</c:v>
                </c:pt>
                <c:pt idx="337">
                  <c:v>Peter Sollett</c:v>
                </c:pt>
                <c:pt idx="338">
                  <c:v>Lewis Gilbert</c:v>
                </c:pt>
                <c:pt idx="339">
                  <c:v>Jeff Tremaine</c:v>
                </c:pt>
                <c:pt idx="340">
                  <c:v>Baltasar KormÃ¡kur</c:v>
                </c:pt>
                <c:pt idx="341">
                  <c:v>Julie Taymor</c:v>
                </c:pt>
                <c:pt idx="342">
                  <c:v>Tony Gilroy</c:v>
                </c:pt>
                <c:pt idx="343">
                  <c:v>Jay Russell</c:v>
                </c:pt>
                <c:pt idx="344">
                  <c:v>Alex Kendrick</c:v>
                </c:pt>
                <c:pt idx="345">
                  <c:v>Oliver Parker</c:v>
                </c:pt>
                <c:pt idx="346">
                  <c:v>Roger Michell</c:v>
                </c:pt>
                <c:pt idx="347">
                  <c:v>Thomas Carter</c:v>
                </c:pt>
                <c:pt idx="348">
                  <c:v>Mark Dindal</c:v>
                </c:pt>
                <c:pt idx="349">
                  <c:v>Kimberly Peirce</c:v>
                </c:pt>
                <c:pt idx="350">
                  <c:v>Jane Campion</c:v>
                </c:pt>
                <c:pt idx="351">
                  <c:v>Burr Steers</c:v>
                </c:pt>
                <c:pt idx="352">
                  <c:v>Nicholas Stoller</c:v>
                </c:pt>
                <c:pt idx="353">
                  <c:v>Jon M. Chu</c:v>
                </c:pt>
                <c:pt idx="354">
                  <c:v>Gregory Hoblit</c:v>
                </c:pt>
                <c:pt idx="355">
                  <c:v>Anthony Russo</c:v>
                </c:pt>
                <c:pt idx="356">
                  <c:v>Carl Franklin</c:v>
                </c:pt>
                <c:pt idx="357">
                  <c:v>Leonard Nimoy</c:v>
                </c:pt>
                <c:pt idx="358">
                  <c:v>Walter Salles</c:v>
                </c:pt>
                <c:pt idx="359">
                  <c:v>Neil LaBute</c:v>
                </c:pt>
                <c:pt idx="360">
                  <c:v>Barbra Streisand</c:v>
                </c:pt>
                <c:pt idx="361">
                  <c:v>Richard Loncraine</c:v>
                </c:pt>
                <c:pt idx="362">
                  <c:v>Nicholas Hytner</c:v>
                </c:pt>
                <c:pt idx="363">
                  <c:v>Roger Spottiswoode</c:v>
                </c:pt>
                <c:pt idx="364">
                  <c:v>Russell Mulcahy</c:v>
                </c:pt>
                <c:pt idx="365">
                  <c:v>Seth MacFarlane</c:v>
                </c:pt>
                <c:pt idx="366">
                  <c:v>John Whitesell</c:v>
                </c:pt>
                <c:pt idx="367">
                  <c:v>James L. Brooks</c:v>
                </c:pt>
                <c:pt idx="368">
                  <c:v>Richard Lester</c:v>
                </c:pt>
                <c:pt idx="369">
                  <c:v>Frank Miller</c:v>
                </c:pt>
                <c:pt idx="370">
                  <c:v>Jay Duplass</c:v>
                </c:pt>
                <c:pt idx="371">
                  <c:v>Shana Feste</c:v>
                </c:pt>
                <c:pt idx="372">
                  <c:v>Jerry Zucker</c:v>
                </c:pt>
                <c:pt idx="373">
                  <c:v>Douglas McGrath</c:v>
                </c:pt>
                <c:pt idx="374">
                  <c:v>Richard Kelly</c:v>
                </c:pt>
                <c:pt idx="375">
                  <c:v>Mimi Leder</c:v>
                </c:pt>
                <c:pt idx="376">
                  <c:v>Timur Bekmambetov</c:v>
                </c:pt>
                <c:pt idx="377">
                  <c:v>Jeff Wadlow</c:v>
                </c:pt>
                <c:pt idx="378">
                  <c:v>George P. Cosmatos</c:v>
                </c:pt>
                <c:pt idx="379">
                  <c:v>John Hamburg</c:v>
                </c:pt>
                <c:pt idx="380">
                  <c:v>Edward Burns</c:v>
                </c:pt>
                <c:pt idx="381">
                  <c:v>Victor Salva</c:v>
                </c:pt>
                <c:pt idx="382">
                  <c:v>John Waters</c:v>
                </c:pt>
                <c:pt idx="383">
                  <c:v>Will Gluck</c:v>
                </c:pt>
                <c:pt idx="384">
                  <c:v>Sergey Bodrov</c:v>
                </c:pt>
                <c:pt idx="385">
                  <c:v>Jean-Marie PoirÃ©</c:v>
                </c:pt>
                <c:pt idx="386">
                  <c:v>Danny DeVito</c:v>
                </c:pt>
                <c:pt idx="387">
                  <c:v>Olivier Megaton</c:v>
                </c:pt>
                <c:pt idx="388">
                  <c:v>Charles Herman-Wurmfeld</c:v>
                </c:pt>
                <c:pt idx="389">
                  <c:v>David Slade</c:v>
                </c:pt>
                <c:pt idx="390">
                  <c:v>Paul Feig</c:v>
                </c:pt>
                <c:pt idx="391">
                  <c:v>Kenny Ortega</c:v>
                </c:pt>
                <c:pt idx="392">
                  <c:v>Nora Ephron</c:v>
                </c:pt>
                <c:pt idx="393">
                  <c:v>Breck Eisner</c:v>
                </c:pt>
                <c:pt idx="394">
                  <c:v>Dominic Sena</c:v>
                </c:pt>
                <c:pt idx="395">
                  <c:v>Charles Martin Smith</c:v>
                </c:pt>
                <c:pt idx="396">
                  <c:v>Seth Gordon</c:v>
                </c:pt>
                <c:pt idx="397">
                  <c:v>Jim Sheridan</c:v>
                </c:pt>
                <c:pt idx="398">
                  <c:v>Jon Gunn</c:v>
                </c:pt>
                <c:pt idx="399">
                  <c:v>Jesse Dylan</c:v>
                </c:pt>
                <c:pt idx="400">
                  <c:v>Morgan Spurlock</c:v>
                </c:pt>
                <c:pt idx="401">
                  <c:v>Jon Avnet</c:v>
                </c:pt>
                <c:pt idx="402">
                  <c:v>John Stockwell</c:v>
                </c:pt>
                <c:pt idx="403">
                  <c:v>Howard Deutch</c:v>
                </c:pt>
                <c:pt idx="404">
                  <c:v>Rob Letterman</c:v>
                </c:pt>
                <c:pt idx="405">
                  <c:v>Steve Pink</c:v>
                </c:pt>
                <c:pt idx="406">
                  <c:v>Thor Freudenthal</c:v>
                </c:pt>
                <c:pt idx="407">
                  <c:v>John Frankenheimer</c:v>
                </c:pt>
                <c:pt idx="408">
                  <c:v>Paul Schrader</c:v>
                </c:pt>
                <c:pt idx="409">
                  <c:v>Amy Heckerling</c:v>
                </c:pt>
                <c:pt idx="410">
                  <c:v>Kevin Rodney Sullivan</c:v>
                </c:pt>
                <c:pt idx="411">
                  <c:v>Joe Nussbaum</c:v>
                </c:pt>
                <c:pt idx="412">
                  <c:v>Stefan Ruzowitzky</c:v>
                </c:pt>
                <c:pt idx="413">
                  <c:v>John Pasquin</c:v>
                </c:pt>
                <c:pt idx="414">
                  <c:v>George A. Romero</c:v>
                </c:pt>
                <c:pt idx="415">
                  <c:v>Walt Becker</c:v>
                </c:pt>
                <c:pt idx="416">
                  <c:v>Angelina Jolie Pitt</c:v>
                </c:pt>
                <c:pt idx="417">
                  <c:v>Eli Roth</c:v>
                </c:pt>
                <c:pt idx="418">
                  <c:v>Walter Hill</c:v>
                </c:pt>
                <c:pt idx="419">
                  <c:v>Ron Underwood</c:v>
                </c:pt>
                <c:pt idx="420">
                  <c:v>Dennie Gordon</c:v>
                </c:pt>
                <c:pt idx="421">
                  <c:v>Tom Dey</c:v>
                </c:pt>
                <c:pt idx="422">
                  <c:v>George Roy Hill</c:v>
                </c:pt>
                <c:pt idx="423">
                  <c:v>Victor Fleming</c:v>
                </c:pt>
                <c:pt idx="424">
                  <c:v>John Schultz</c:v>
                </c:pt>
                <c:pt idx="425">
                  <c:v>Akira Kurosawa</c:v>
                </c:pt>
                <c:pt idx="426">
                  <c:v>Brad Peyton</c:v>
                </c:pt>
                <c:pt idx="427">
                  <c:v>Patrick Lussier</c:v>
                </c:pt>
                <c:pt idx="428">
                  <c:v>Tom McCarthy</c:v>
                </c:pt>
                <c:pt idx="429">
                  <c:v>Reginald Hudlin</c:v>
                </c:pt>
                <c:pt idx="430">
                  <c:v>Roger Kumble</c:v>
                </c:pt>
                <c:pt idx="431">
                  <c:v>Jacques Perrin</c:v>
                </c:pt>
                <c:pt idx="432">
                  <c:v>Morten Tyldum</c:v>
                </c:pt>
                <c:pt idx="433">
                  <c:v>Stanley Kubrick</c:v>
                </c:pt>
                <c:pt idx="434">
                  <c:v>Richard Curtis</c:v>
                </c:pt>
                <c:pt idx="435">
                  <c:v>James Marsh</c:v>
                </c:pt>
                <c:pt idx="436">
                  <c:v>Shane Meadows</c:v>
                </c:pt>
                <c:pt idx="437">
                  <c:v>Duncan Jones</c:v>
                </c:pt>
                <c:pt idx="438">
                  <c:v>Steve McQueen</c:v>
                </c:pt>
                <c:pt idx="439">
                  <c:v>Mark Osborne</c:v>
                </c:pt>
                <c:pt idx="440">
                  <c:v>Philip Kaufman</c:v>
                </c:pt>
                <c:pt idx="441">
                  <c:v>Todd Solondz</c:v>
                </c:pt>
                <c:pt idx="442">
                  <c:v>Paul Haggis</c:v>
                </c:pt>
                <c:pt idx="443">
                  <c:v>John G. Avildsen</c:v>
                </c:pt>
                <c:pt idx="444">
                  <c:v>John Carney</c:v>
                </c:pt>
                <c:pt idx="445">
                  <c:v>Ben Affleck</c:v>
                </c:pt>
                <c:pt idx="446">
                  <c:v>Charles Ferguson</c:v>
                </c:pt>
                <c:pt idx="447">
                  <c:v>Ryan Coogler</c:v>
                </c:pt>
                <c:pt idx="448">
                  <c:v>Pierre Coffin</c:v>
                </c:pt>
                <c:pt idx="449">
                  <c:v>Martin McDonagh</c:v>
                </c:pt>
                <c:pt idx="450">
                  <c:v>Steve James</c:v>
                </c:pt>
                <c:pt idx="451">
                  <c:v>Stephen Chow</c:v>
                </c:pt>
                <c:pt idx="452">
                  <c:v>Todd Field</c:v>
                </c:pt>
                <c:pt idx="453">
                  <c:v>J.A. Bayona</c:v>
                </c:pt>
                <c:pt idx="454">
                  <c:v>James Algar</c:v>
                </c:pt>
                <c:pt idx="455">
                  <c:v>Tate Taylor</c:v>
                </c:pt>
                <c:pt idx="456">
                  <c:v>Sean Penn</c:v>
                </c:pt>
                <c:pt idx="457">
                  <c:v>Katsuhiro Ã”tomo</c:v>
                </c:pt>
                <c:pt idx="458">
                  <c:v>Irvin Kershner</c:v>
                </c:pt>
                <c:pt idx="459">
                  <c:v>Bennett Miller</c:v>
                </c:pt>
                <c:pt idx="460">
                  <c:v>David Yates</c:v>
                </c:pt>
                <c:pt idx="461">
                  <c:v>Stephen Kay</c:v>
                </c:pt>
                <c:pt idx="462">
                  <c:v>Nicholas Meyer</c:v>
                </c:pt>
                <c:pt idx="463">
                  <c:v>Marco Kreuzpaintner</c:v>
                </c:pt>
                <c:pt idx="464">
                  <c:v>Denzel Washington</c:v>
                </c:pt>
                <c:pt idx="465">
                  <c:v>Shane Black</c:v>
                </c:pt>
                <c:pt idx="466">
                  <c:v>Yash Chopra</c:v>
                </c:pt>
                <c:pt idx="467">
                  <c:v>Jeff Nichols</c:v>
                </c:pt>
                <c:pt idx="468">
                  <c:v>Alejandro Monteverde</c:v>
                </c:pt>
                <c:pt idx="469">
                  <c:v>Roger Allers</c:v>
                </c:pt>
                <c:pt idx="470">
                  <c:v>John Hillcoat</c:v>
                </c:pt>
                <c:pt idx="471">
                  <c:v>Derek Cianfrance</c:v>
                </c:pt>
                <c:pt idx="472">
                  <c:v>Richard Glatzer</c:v>
                </c:pt>
                <c:pt idx="473">
                  <c:v>Greg Mottola</c:v>
                </c:pt>
                <c:pt idx="474">
                  <c:v>Gary Ross</c:v>
                </c:pt>
                <c:pt idx="475">
                  <c:v>Richard Eyre</c:v>
                </c:pt>
                <c:pt idx="476">
                  <c:v>Terry Zwigoff</c:v>
                </c:pt>
                <c:pt idx="477">
                  <c:v>Tim Robbins</c:v>
                </c:pt>
                <c:pt idx="478">
                  <c:v>Lee Daniels</c:v>
                </c:pt>
                <c:pt idx="479">
                  <c:v>Florian Henckel von Donnersmarck</c:v>
                </c:pt>
                <c:pt idx="480">
                  <c:v>Robert Wise</c:v>
                </c:pt>
                <c:pt idx="481">
                  <c:v>Wayne Kramer</c:v>
                </c:pt>
                <c:pt idx="482">
                  <c:v>Todd Haynes</c:v>
                </c:pt>
                <c:pt idx="483">
                  <c:v>Craig Brewer</c:v>
                </c:pt>
                <c:pt idx="484">
                  <c:v>Victor Nunez</c:v>
                </c:pt>
                <c:pt idx="485">
                  <c:v>Zach Braff</c:v>
                </c:pt>
                <c:pt idx="486">
                  <c:v>Simon Curtis</c:v>
                </c:pt>
                <c:pt idx="487">
                  <c:v>Rian Johnson</c:v>
                </c:pt>
                <c:pt idx="488">
                  <c:v>Lone Scherfig</c:v>
                </c:pt>
                <c:pt idx="489">
                  <c:v>JosÃ© Padilha</c:v>
                </c:pt>
                <c:pt idx="490">
                  <c:v>Oliver Hirschbiegel</c:v>
                </c:pt>
                <c:pt idx="491">
                  <c:v>Richard Benjamin</c:v>
                </c:pt>
                <c:pt idx="492">
                  <c:v>Kenneth Lonergan</c:v>
                </c:pt>
                <c:pt idx="493">
                  <c:v>Olivier Assayas</c:v>
                </c:pt>
                <c:pt idx="494">
                  <c:v>Michael Cuesta</c:v>
                </c:pt>
                <c:pt idx="495">
                  <c:v>Jeremy Saulnier</c:v>
                </c:pt>
                <c:pt idx="496">
                  <c:v>CÃ©dric Klapisch</c:v>
                </c:pt>
                <c:pt idx="497">
                  <c:v>Tommy Lee Jones</c:v>
                </c:pt>
                <c:pt idx="498">
                  <c:v>David Mamet</c:v>
                </c:pt>
                <c:pt idx="499">
                  <c:v>Werner Herzog</c:v>
                </c:pt>
                <c:pt idx="500">
                  <c:v>Ron Maxwell</c:v>
                </c:pt>
                <c:pt idx="501">
                  <c:v>Vadim Perelman</c:v>
                </c:pt>
                <c:pt idx="502">
                  <c:v>Mark Romanek</c:v>
                </c:pt>
                <c:pt idx="503">
                  <c:v>Karan Johar</c:v>
                </c:pt>
                <c:pt idx="504">
                  <c:v>Joon-ho Bong</c:v>
                </c:pt>
                <c:pt idx="505">
                  <c:v>Gillian Armstrong</c:v>
                </c:pt>
                <c:pt idx="506">
                  <c:v>Colin Trevorrow</c:v>
                </c:pt>
                <c:pt idx="507">
                  <c:v>Ava DuVernay</c:v>
                </c:pt>
                <c:pt idx="508">
                  <c:v>Rodrigo GarcÃ­a</c:v>
                </c:pt>
                <c:pt idx="509">
                  <c:v>Randal Kleiser</c:v>
                </c:pt>
                <c:pt idx="510">
                  <c:v>Randall Miller</c:v>
                </c:pt>
                <c:pt idx="511">
                  <c:v>John Wells</c:v>
                </c:pt>
                <c:pt idx="512">
                  <c:v>Steve Martino</c:v>
                </c:pt>
                <c:pt idx="513">
                  <c:v>Steve Buscemi</c:v>
                </c:pt>
                <c:pt idx="514">
                  <c:v>Justin Chadwick</c:v>
                </c:pt>
                <c:pt idx="515">
                  <c:v>Kelly Reichardt</c:v>
                </c:pt>
                <c:pt idx="516">
                  <c:v>Nigel Cole</c:v>
                </c:pt>
                <c:pt idx="517">
                  <c:v>Mike Mills</c:v>
                </c:pt>
                <c:pt idx="518">
                  <c:v>Genndy Tartakovsky</c:v>
                </c:pt>
                <c:pt idx="519">
                  <c:v>Joseph Kosinski</c:v>
                </c:pt>
                <c:pt idx="520">
                  <c:v>Chris Noonan</c:v>
                </c:pt>
                <c:pt idx="521">
                  <c:v>Bruce Beresford</c:v>
                </c:pt>
                <c:pt idx="522">
                  <c:v>Billy Bob Thornton</c:v>
                </c:pt>
                <c:pt idx="523">
                  <c:v>Richard Shepard</c:v>
                </c:pt>
                <c:pt idx="524">
                  <c:v>Rawson Marshall Thurber</c:v>
                </c:pt>
                <c:pt idx="525">
                  <c:v>Sylvester Stallone</c:v>
                </c:pt>
                <c:pt idx="526">
                  <c:v>Peter Lord</c:v>
                </c:pt>
                <c:pt idx="527">
                  <c:v>Pete Travis</c:v>
                </c:pt>
                <c:pt idx="528">
                  <c:v>Noah Baumbach</c:v>
                </c:pt>
                <c:pt idx="529">
                  <c:v>Mark Pellington</c:v>
                </c:pt>
                <c:pt idx="530">
                  <c:v>Peter Hedges</c:v>
                </c:pt>
                <c:pt idx="531">
                  <c:v>Jee-woon Kim</c:v>
                </c:pt>
                <c:pt idx="532">
                  <c:v>Gary Trousdale</c:v>
                </c:pt>
                <c:pt idx="533">
                  <c:v>Andrew Dominik</c:v>
                </c:pt>
                <c:pt idx="534">
                  <c:v>Alan Taylor</c:v>
                </c:pt>
                <c:pt idx="535">
                  <c:v>Steven Shainberg</c:v>
                </c:pt>
                <c:pt idx="536">
                  <c:v>Rupert Wyatt</c:v>
                </c:pt>
                <c:pt idx="537">
                  <c:v>Guillaume Canet</c:v>
                </c:pt>
                <c:pt idx="538">
                  <c:v>Tim Johnson</c:v>
                </c:pt>
                <c:pt idx="539">
                  <c:v>Nicolas Winding Refn</c:v>
                </c:pt>
                <c:pt idx="540">
                  <c:v>Jake Schreier</c:v>
                </c:pt>
                <c:pt idx="541">
                  <c:v>James Bobin</c:v>
                </c:pt>
                <c:pt idx="542">
                  <c:v>Costa-Gavras</c:v>
                </c:pt>
                <c:pt idx="543">
                  <c:v>Richard Fleischer</c:v>
                </c:pt>
                <c:pt idx="544">
                  <c:v>Evan Goldberg</c:v>
                </c:pt>
                <c:pt idx="545">
                  <c:v>Jessie Nelson</c:v>
                </c:pt>
                <c:pt idx="546">
                  <c:v>Jon Hurwitz</c:v>
                </c:pt>
                <c:pt idx="547">
                  <c:v>Jodie Foster</c:v>
                </c:pt>
                <c:pt idx="548">
                  <c:v>Anand Tucker</c:v>
                </c:pt>
                <c:pt idx="549">
                  <c:v>Roger Avary</c:v>
                </c:pt>
                <c:pt idx="550">
                  <c:v>Wes Ball</c:v>
                </c:pt>
                <c:pt idx="551">
                  <c:v>Robert Iscove</c:v>
                </c:pt>
                <c:pt idx="552">
                  <c:v>Neil Marshall</c:v>
                </c:pt>
                <c:pt idx="553">
                  <c:v>Daniel Espinosa</c:v>
                </c:pt>
                <c:pt idx="554">
                  <c:v>Uli Edel</c:v>
                </c:pt>
                <c:pt idx="555">
                  <c:v>Michael Landon Jr.</c:v>
                </c:pt>
                <c:pt idx="556">
                  <c:v>Vincenzo Natali</c:v>
                </c:pt>
                <c:pt idx="557">
                  <c:v>Fenton Bailey</c:v>
                </c:pt>
                <c:pt idx="558">
                  <c:v>Gil Kenan</c:v>
                </c:pt>
                <c:pt idx="559">
                  <c:v>Sean McNamara</c:v>
                </c:pt>
                <c:pt idx="560">
                  <c:v>Tom Hanks</c:v>
                </c:pt>
                <c:pt idx="561">
                  <c:v>Michael Mayer</c:v>
                </c:pt>
                <c:pt idx="562">
                  <c:v>Mike Figgis</c:v>
                </c:pt>
                <c:pt idx="563">
                  <c:v>Jamie Babbit</c:v>
                </c:pt>
                <c:pt idx="564">
                  <c:v>Christian Alvart</c:v>
                </c:pt>
                <c:pt idx="565">
                  <c:v>John Curran</c:v>
                </c:pt>
                <c:pt idx="566">
                  <c:v>Gurinder Chadha</c:v>
                </c:pt>
                <c:pt idx="567">
                  <c:v>Bibo Bergeron</c:v>
                </c:pt>
                <c:pt idx="568">
                  <c:v>C. Jay Cox</c:v>
                </c:pt>
                <c:pt idx="569">
                  <c:v>Anne Fontaine</c:v>
                </c:pt>
                <c:pt idx="570">
                  <c:v>Warren Beatty</c:v>
                </c:pt>
                <c:pt idx="571">
                  <c:v>Stephen Norrington</c:v>
                </c:pt>
                <c:pt idx="572">
                  <c:v>Howard Zieff</c:v>
                </c:pt>
                <c:pt idx="573">
                  <c:v>Brad Furman</c:v>
                </c:pt>
                <c:pt idx="574">
                  <c:v>Stuart Baird</c:v>
                </c:pt>
                <c:pt idx="575">
                  <c:v>Michael Corrente</c:v>
                </c:pt>
                <c:pt idx="576">
                  <c:v>Kevin Spacey</c:v>
                </c:pt>
                <c:pt idx="577">
                  <c:v>Hugh Hudson</c:v>
                </c:pt>
                <c:pt idx="578">
                  <c:v>E. Elias Merhige</c:v>
                </c:pt>
                <c:pt idx="579">
                  <c:v>Allison Anders</c:v>
                </c:pt>
                <c:pt idx="580">
                  <c:v>Chris Miller</c:v>
                </c:pt>
                <c:pt idx="581">
                  <c:v>Steven Zaillian</c:v>
                </c:pt>
                <c:pt idx="582">
                  <c:v>Phyllida Lloyd</c:v>
                </c:pt>
                <c:pt idx="583">
                  <c:v>Tony Goldwyn</c:v>
                </c:pt>
                <c:pt idx="584">
                  <c:v>Morgan J. Freeman</c:v>
                </c:pt>
                <c:pt idx="585">
                  <c:v>John Milius</c:v>
                </c:pt>
                <c:pt idx="586">
                  <c:v>George Hickenlooper</c:v>
                </c:pt>
                <c:pt idx="587">
                  <c:v>Jared Hess</c:v>
                </c:pt>
                <c:pt idx="588">
                  <c:v>Tom Vaughan</c:v>
                </c:pt>
                <c:pt idx="589">
                  <c:v>Christopher Cain</c:v>
                </c:pt>
                <c:pt idx="590">
                  <c:v>Danny Leiner</c:v>
                </c:pt>
                <c:pt idx="591">
                  <c:v>Alan J. Pakula</c:v>
                </c:pt>
                <c:pt idx="592">
                  <c:v>Vincent Gallo</c:v>
                </c:pt>
                <c:pt idx="593">
                  <c:v>Tommy Wirkola</c:v>
                </c:pt>
                <c:pt idx="594">
                  <c:v>Kurt Hale</c:v>
                </c:pt>
                <c:pt idx="595">
                  <c:v>Henry Selick</c:v>
                </c:pt>
                <c:pt idx="596">
                  <c:v>Josh Gordon</c:v>
                </c:pt>
                <c:pt idx="597">
                  <c:v>Mike Nawrocki</c:v>
                </c:pt>
                <c:pt idx="598">
                  <c:v>George Armitage</c:v>
                </c:pt>
                <c:pt idx="599">
                  <c:v>Sheldon Lettich</c:v>
                </c:pt>
                <c:pt idx="600">
                  <c:v>Stuart Gordon</c:v>
                </c:pt>
                <c:pt idx="601">
                  <c:v>Tom Holland</c:v>
                </c:pt>
                <c:pt idx="602">
                  <c:v>James DeMonaco</c:v>
                </c:pt>
                <c:pt idx="603">
                  <c:v>Todd Graff</c:v>
                </c:pt>
                <c:pt idx="604">
                  <c:v>NimrÃ³d Antal</c:v>
                </c:pt>
                <c:pt idx="605">
                  <c:v>Mark Steven Johnson</c:v>
                </c:pt>
                <c:pt idx="606">
                  <c:v>Davis Guggenheim</c:v>
                </c:pt>
                <c:pt idx="607">
                  <c:v>Tommy O'Haver</c:v>
                </c:pt>
                <c:pt idx="608">
                  <c:v>Thomas Bezucha</c:v>
                </c:pt>
                <c:pt idx="609">
                  <c:v>Xavier Gens</c:v>
                </c:pt>
                <c:pt idx="610">
                  <c:v>Clark Johnson</c:v>
                </c:pt>
                <c:pt idx="611">
                  <c:v>Mark L. Lester</c:v>
                </c:pt>
                <c:pt idx="612">
                  <c:v>Jaume BalaguerÃ³</c:v>
                </c:pt>
                <c:pt idx="613">
                  <c:v>Greg Harrison</c:v>
                </c:pt>
                <c:pt idx="614">
                  <c:v>Gil Junger</c:v>
                </c:pt>
                <c:pt idx="615">
                  <c:v>Elizabeth Allen Rosenbaum</c:v>
                </c:pt>
                <c:pt idx="616">
                  <c:v>Barbet Schroeder</c:v>
                </c:pt>
                <c:pt idx="617">
                  <c:v>Ti West</c:v>
                </c:pt>
                <c:pt idx="618">
                  <c:v>Ryan Murphy</c:v>
                </c:pt>
                <c:pt idx="619">
                  <c:v>Stephen Gaghan</c:v>
                </c:pt>
                <c:pt idx="620">
                  <c:v>Kurt Wimmer</c:v>
                </c:pt>
                <c:pt idx="621">
                  <c:v>Kevin Bray</c:v>
                </c:pt>
                <c:pt idx="622">
                  <c:v>John A. Davis</c:v>
                </c:pt>
                <c:pt idx="623">
                  <c:v>Jesse Peretz</c:v>
                </c:pt>
                <c:pt idx="624">
                  <c:v>Chris Rock</c:v>
                </c:pt>
                <c:pt idx="625">
                  <c:v>David Wain</c:v>
                </c:pt>
                <c:pt idx="626">
                  <c:v>Kevin Lima</c:v>
                </c:pt>
                <c:pt idx="627">
                  <c:v>George Gallo</c:v>
                </c:pt>
                <c:pt idx="628">
                  <c:v>Kirk De Micco</c:v>
                </c:pt>
                <c:pt idx="629">
                  <c:v>Ken Scott</c:v>
                </c:pt>
                <c:pt idx="630">
                  <c:v>Michael Lembeck</c:v>
                </c:pt>
                <c:pt idx="631">
                  <c:v>Michael Tollin</c:v>
                </c:pt>
                <c:pt idx="632">
                  <c:v>Harry Elfont</c:v>
                </c:pt>
                <c:pt idx="633">
                  <c:v>Callie Khouri</c:v>
                </c:pt>
                <c:pt idx="634">
                  <c:v>Clare Kilner</c:v>
                </c:pt>
                <c:pt idx="635">
                  <c:v>Steven Quale</c:v>
                </c:pt>
                <c:pt idx="636">
                  <c:v>Luis Mandoki</c:v>
                </c:pt>
                <c:pt idx="637">
                  <c:v>Kasi Lemmons</c:v>
                </c:pt>
                <c:pt idx="638">
                  <c:v>Sylvain White</c:v>
                </c:pt>
                <c:pt idx="639">
                  <c:v>Kevin Greutert</c:v>
                </c:pt>
                <c:pt idx="640">
                  <c:v>Sam Miller</c:v>
                </c:pt>
                <c:pt idx="641">
                  <c:v>Mick Jackson</c:v>
                </c:pt>
                <c:pt idx="642">
                  <c:v>Salim Akil</c:v>
                </c:pt>
                <c:pt idx="643">
                  <c:v>Mark Rosman</c:v>
                </c:pt>
                <c:pt idx="644">
                  <c:v>Kevin Munroe</c:v>
                </c:pt>
                <c:pt idx="645">
                  <c:v>Mathieu Kassovitz</c:v>
                </c:pt>
                <c:pt idx="646">
                  <c:v>Josh Trank</c:v>
                </c:pt>
                <c:pt idx="647">
                  <c:v>Danny Cannon</c:v>
                </c:pt>
                <c:pt idx="648">
                  <c:v>Simon Wells</c:v>
                </c:pt>
                <c:pt idx="649">
                  <c:v>Michael Lehmann</c:v>
                </c:pt>
                <c:pt idx="650">
                  <c:v>Michael Ritchie</c:v>
                </c:pt>
                <c:pt idx="651">
                  <c:v>Michael Rymer</c:v>
                </c:pt>
                <c:pt idx="652">
                  <c:v>J.B. Rogers</c:v>
                </c:pt>
                <c:pt idx="653">
                  <c:v>Patrick Read Johnson</c:v>
                </c:pt>
                <c:pt idx="654">
                  <c:v>Mary Lambert</c:v>
                </c:pt>
                <c:pt idx="655">
                  <c:v>Charles Stone III</c:v>
                </c:pt>
                <c:pt idx="656">
                  <c:v>Craig R. Baxley</c:v>
                </c:pt>
                <c:pt idx="657">
                  <c:v>Julie Anne Robinson</c:v>
                </c:pt>
                <c:pt idx="658">
                  <c:v>Will Finn</c:v>
                </c:pt>
                <c:pt idx="659">
                  <c:v>Steve Beck</c:v>
                </c:pt>
                <c:pt idx="660">
                  <c:v>Roland JoffÃ©</c:v>
                </c:pt>
                <c:pt idx="661">
                  <c:v>John Luessenhop</c:v>
                </c:pt>
                <c:pt idx="662">
                  <c:v>Harald Zwart</c:v>
                </c:pt>
                <c:pt idx="663">
                  <c:v>Chris Kentis</c:v>
                </c:pt>
                <c:pt idx="664">
                  <c:v>Takashi Shimizu</c:v>
                </c:pt>
                <c:pt idx="665">
                  <c:v>Scott Stewart</c:v>
                </c:pt>
                <c:pt idx="666">
                  <c:v>John Polson</c:v>
                </c:pt>
                <c:pt idx="667">
                  <c:v>Joe Roth</c:v>
                </c:pt>
                <c:pt idx="668">
                  <c:v>David Raynr</c:v>
                </c:pt>
                <c:pt idx="669">
                  <c:v>Bart Freundlich</c:v>
                </c:pt>
                <c:pt idx="670">
                  <c:v>Brett Leonard</c:v>
                </c:pt>
                <c:pt idx="671">
                  <c:v>Joel Zwick</c:v>
                </c:pt>
                <c:pt idx="672">
                  <c:v>Kevin Allen</c:v>
                </c:pt>
                <c:pt idx="673">
                  <c:v>Marc Lawrence</c:v>
                </c:pt>
                <c:pt idx="674">
                  <c:v>John Schlesinger</c:v>
                </c:pt>
                <c:pt idx="675">
                  <c:v>Fred Wolf</c:v>
                </c:pt>
                <c:pt idx="676">
                  <c:v>Elizabeth Banks</c:v>
                </c:pt>
                <c:pt idx="677">
                  <c:v>Camille Delamarre</c:v>
                </c:pt>
                <c:pt idx="678">
                  <c:v>Glen Morgan</c:v>
                </c:pt>
                <c:pt idx="679">
                  <c:v>Andrey Konchalovskiy</c:v>
                </c:pt>
                <c:pt idx="680">
                  <c:v>David S. Goyer</c:v>
                </c:pt>
                <c:pt idx="681">
                  <c:v>Jimmy Hayward</c:v>
                </c:pt>
                <c:pt idx="682">
                  <c:v>Karyn Kusama</c:v>
                </c:pt>
                <c:pt idx="683">
                  <c:v>Geoffrey Sax</c:v>
                </c:pt>
                <c:pt idx="684">
                  <c:v>Bob Clark</c:v>
                </c:pt>
                <c:pt idx="685">
                  <c:v>Steve Rash</c:v>
                </c:pt>
                <c:pt idx="686">
                  <c:v>James Toback</c:v>
                </c:pt>
                <c:pt idx="687">
                  <c:v>Dwight H. Little</c:v>
                </c:pt>
                <c:pt idx="688">
                  <c:v>Chris Koch</c:v>
                </c:pt>
                <c:pt idx="689">
                  <c:v>Craig Mazin</c:v>
                </c:pt>
                <c:pt idx="690">
                  <c:v>Bille Woodruff</c:v>
                </c:pt>
                <c:pt idx="691">
                  <c:v>Kevin Tancharoen</c:v>
                </c:pt>
                <c:pt idx="692">
                  <c:v>Mark Brown</c:v>
                </c:pt>
                <c:pt idx="693">
                  <c:v>Jason Friedberg</c:v>
                </c:pt>
                <c:pt idx="694">
                  <c:v>Eric Brevig</c:v>
                </c:pt>
                <c:pt idx="695">
                  <c:v>Henry Joost</c:v>
                </c:pt>
                <c:pt idx="696">
                  <c:v>Robert Harmon</c:v>
                </c:pt>
                <c:pt idx="697">
                  <c:v>Jamie Blanks</c:v>
                </c:pt>
                <c:pt idx="698">
                  <c:v>Christian Duguay</c:v>
                </c:pt>
                <c:pt idx="699">
                  <c:v>Rachel Talalay</c:v>
                </c:pt>
                <c:pt idx="700">
                  <c:v>Bruce McCulloch</c:v>
                </c:pt>
                <c:pt idx="701">
                  <c:v>Tamra Davis</c:v>
                </c:pt>
                <c:pt idx="702">
                  <c:v>Luis Llosa</c:v>
                </c:pt>
                <c:pt idx="703">
                  <c:v>Jerry Jameson</c:v>
                </c:pt>
                <c:pt idx="704">
                  <c:v>David McNally</c:v>
                </c:pt>
                <c:pt idx="705">
                  <c:v>Angela Robinson</c:v>
                </c:pt>
                <c:pt idx="706">
                  <c:v>Michael Tiddes</c:v>
                </c:pt>
                <c:pt idx="707">
                  <c:v>Andrew Bergman</c:v>
                </c:pt>
                <c:pt idx="708">
                  <c:v>Courtney Solomon</c:v>
                </c:pt>
                <c:pt idx="709">
                  <c:v>William Brent Bell</c:v>
                </c:pt>
                <c:pt idx="710">
                  <c:v>Daisy von Scherler Mayer</c:v>
                </c:pt>
                <c:pt idx="711">
                  <c:v>John R. Leonetti</c:v>
                </c:pt>
                <c:pt idx="712">
                  <c:v>Colin Strause</c:v>
                </c:pt>
                <c:pt idx="713">
                  <c:v>Uwe Boll</c:v>
                </c:pt>
                <c:pt idx="714">
                  <c:v>William Malone</c:v>
                </c:pt>
                <c:pt idx="715">
                  <c:v>Tony Kaye</c:v>
                </c:pt>
                <c:pt idx="716">
                  <c:v>DJ Pooh</c:v>
                </c:pt>
                <c:pt idx="717">
                  <c:v>Charles Chaplin</c:v>
                </c:pt>
                <c:pt idx="718">
                  <c:v>Ron Fricke</c:v>
                </c:pt>
                <c:pt idx="719">
                  <c:v>Majid Majidi</c:v>
                </c:pt>
                <c:pt idx="720">
                  <c:v>Alfred Hitchcock</c:v>
                </c:pt>
                <c:pt idx="721">
                  <c:v>Damien Chazelle</c:v>
                </c:pt>
                <c:pt idx="722">
                  <c:v>S.S. Rajamouli</c:v>
                </c:pt>
                <c:pt idx="723">
                  <c:v>Richard Marquand</c:v>
                </c:pt>
                <c:pt idx="724">
                  <c:v>Marius A. Markevicius</c:v>
                </c:pt>
                <c:pt idx="725">
                  <c:v>Asghar Farhadi</c:v>
                </c:pt>
                <c:pt idx="726">
                  <c:v>Lee Unkrich</c:v>
                </c:pt>
                <c:pt idx="727">
                  <c:v>Lenny Abrahamson</c:v>
                </c:pt>
                <c:pt idx="728">
                  <c:v>Fritz Lang</c:v>
                </c:pt>
                <c:pt idx="729">
                  <c:v>Billy Wilder</c:v>
                </c:pt>
                <c:pt idx="730">
                  <c:v>Preston A. Whitmore II</c:v>
                </c:pt>
                <c:pt idx="731">
                  <c:v>Juan JosÃ© Campanella</c:v>
                </c:pt>
                <c:pt idx="732">
                  <c:v>Joshua Oppenheimer</c:v>
                </c:pt>
                <c:pt idx="733">
                  <c:v>Elia Kazan</c:v>
                </c:pt>
                <c:pt idx="734">
                  <c:v>Brian Trenchard-Smith</c:v>
                </c:pt>
                <c:pt idx="735">
                  <c:v>William Wyler</c:v>
                </c:pt>
                <c:pt idx="736">
                  <c:v>Terry George</c:v>
                </c:pt>
                <c:pt idx="737">
                  <c:v>Michael Roemer</c:v>
                </c:pt>
                <c:pt idx="738">
                  <c:v>Michael Wadleigh</c:v>
                </c:pt>
                <c:pt idx="739">
                  <c:v>Je-kyu Kang</c:v>
                </c:pt>
                <c:pt idx="740">
                  <c:v>David Sington</c:v>
                </c:pt>
                <c:pt idx="741">
                  <c:v>Vincent Paronnaud</c:v>
                </c:pt>
                <c:pt idx="742">
                  <c:v>Stephen Chbosky</c:v>
                </c:pt>
                <c:pt idx="743">
                  <c:v>Michel Hazanavicius</c:v>
                </c:pt>
                <c:pt idx="744">
                  <c:v>Ari Folman</c:v>
                </c:pt>
                <c:pt idx="745">
                  <c:v>StÃ©phane Aubier</c:v>
                </c:pt>
                <c:pt idx="746">
                  <c:v>George Cukor</c:v>
                </c:pt>
                <c:pt idx="747">
                  <c:v>FabiÃ¡n Bielinsky</c:v>
                </c:pt>
                <c:pt idx="748">
                  <c:v>Jonathan Dayton</c:v>
                </c:pt>
                <c:pt idx="749">
                  <c:v>Dan Gilroy</c:v>
                </c:pt>
                <c:pt idx="750">
                  <c:v>Christophe Barratier</c:v>
                </c:pt>
                <c:pt idx="751">
                  <c:v>Don Hall</c:v>
                </c:pt>
                <c:pt idx="752">
                  <c:v>Anna Muylaert</c:v>
                </c:pt>
                <c:pt idx="753">
                  <c:v>Cristian Mungiu</c:v>
                </c:pt>
                <c:pt idx="754">
                  <c:v>Rich Moore</c:v>
                </c:pt>
                <c:pt idx="755">
                  <c:v>Sylvain Chomet</c:v>
                </c:pt>
                <c:pt idx="756">
                  <c:v>Robert Stevenson</c:v>
                </c:pt>
                <c:pt idx="757">
                  <c:v>Ritesh Batra</c:v>
                </c:pt>
                <c:pt idx="758">
                  <c:v>Ralph Ziman</c:v>
                </c:pt>
                <c:pt idx="759">
                  <c:v>Mark Herman</c:v>
                </c:pt>
                <c:pt idx="760">
                  <c:v>Mark Sandrich</c:v>
                </c:pt>
                <c:pt idx="761">
                  <c:v>Nathan Greno</c:v>
                </c:pt>
                <c:pt idx="762">
                  <c:v>Mike van Diem</c:v>
                </c:pt>
                <c:pt idx="763">
                  <c:v>Josh Boone</c:v>
                </c:pt>
                <c:pt idx="764">
                  <c:v>Giuseppe Tornatore</c:v>
                </c:pt>
                <c:pt idx="765">
                  <c:v>Jim Abrahams</c:v>
                </c:pt>
                <c:pt idx="766">
                  <c:v>Henry Alex Rubin</c:v>
                </c:pt>
                <c:pt idx="767">
                  <c:v>Christian Carion</c:v>
                </c:pt>
                <c:pt idx="768">
                  <c:v>Bernardo Bertolucci</c:v>
                </c:pt>
                <c:pt idx="769">
                  <c:v>William Cottrell</c:v>
                </c:pt>
                <c:pt idx="770">
                  <c:v>Wolfgang Becker</c:v>
                </c:pt>
                <c:pt idx="771">
                  <c:v>Philip Saville</c:v>
                </c:pt>
                <c:pt idx="772">
                  <c:v>Ricki Stern</c:v>
                </c:pt>
                <c:pt idx="773">
                  <c:v>Tomm Moore</c:v>
                </c:pt>
                <c:pt idx="774">
                  <c:v>Lloyd Bacon</c:v>
                </c:pt>
                <c:pt idx="775">
                  <c:v>Paolo Sorrentino</c:v>
                </c:pt>
                <c:pt idx="776">
                  <c:v>Kevin Macdonald</c:v>
                </c:pt>
                <c:pt idx="777">
                  <c:v>Orson Welles</c:v>
                </c:pt>
                <c:pt idx="778">
                  <c:v>Fernando LeÃ³n de Aranoa</c:v>
                </c:pt>
                <c:pt idx="779">
                  <c:v>Eric Bress</c:v>
                </c:pt>
                <c:pt idx="780">
                  <c:v>Jorge RamÃ­rez SuÃ¡rez</c:v>
                </c:pt>
                <c:pt idx="781">
                  <c:v>FranÃ§ois Girard</c:v>
                </c:pt>
                <c:pt idx="782">
                  <c:v>Caroline Link</c:v>
                </c:pt>
                <c:pt idx="783">
                  <c:v>Alex Garland</c:v>
                </c:pt>
                <c:pt idx="784">
                  <c:v>Chuan Lu</c:v>
                </c:pt>
                <c:pt idx="785">
                  <c:v>Andrew Haigh</c:v>
                </c:pt>
                <c:pt idx="786">
                  <c:v>Denys Arcand</c:v>
                </c:pt>
                <c:pt idx="787">
                  <c:v>Alex Gibney</c:v>
                </c:pt>
                <c:pt idx="788">
                  <c:v>Brian Henson</c:v>
                </c:pt>
                <c:pt idx="789">
                  <c:v>Chris Paine</c:v>
                </c:pt>
                <c:pt idx="790">
                  <c:v>Tom Ford</c:v>
                </c:pt>
                <c:pt idx="791">
                  <c:v>Stanley Kramer</c:v>
                </c:pt>
                <c:pt idx="792">
                  <c:v>Ted Demme</c:v>
                </c:pt>
                <c:pt idx="793">
                  <c:v>Tim McCanlies</c:v>
                </c:pt>
                <c:pt idx="794">
                  <c:v>Luc Jacquet</c:v>
                </c:pt>
                <c:pt idx="795">
                  <c:v>Mary Harron</c:v>
                </c:pt>
                <c:pt idx="796">
                  <c:v>Kevin Jordan</c:v>
                </c:pt>
                <c:pt idx="797">
                  <c:v>Petter NÃ¦ss</c:v>
                </c:pt>
                <c:pt idx="798">
                  <c:v>Joshua Tickell</c:v>
                </c:pt>
                <c:pt idx="799">
                  <c:v>Pan Nalin</c:v>
                </c:pt>
                <c:pt idx="800">
                  <c:v>Michael McGowan</c:v>
                </c:pt>
                <c:pt idx="801">
                  <c:v>Kay Pollak</c:v>
                </c:pt>
                <c:pt idx="802">
                  <c:v>Isabel Coixet</c:v>
                </c:pt>
                <c:pt idx="803">
                  <c:v>Jerome Robbins</c:v>
                </c:pt>
                <c:pt idx="804">
                  <c:v>Gareth Evans</c:v>
                </c:pt>
                <c:pt idx="805">
                  <c:v>Eugenio Derbez</c:v>
                </c:pt>
                <c:pt idx="806">
                  <c:v>Chia-Liang Liu</c:v>
                </c:pt>
                <c:pt idx="807">
                  <c:v>Anthony Powell</c:v>
                </c:pt>
                <c:pt idx="808">
                  <c:v>Chris Buck</c:v>
                </c:pt>
                <c:pt idx="809">
                  <c:v>Brian Percival</c:v>
                </c:pt>
                <c:pt idx="810">
                  <c:v>Don Siegel</c:v>
                </c:pt>
                <c:pt idx="811">
                  <c:v>Barry W. Blaustein</c:v>
                </c:pt>
                <c:pt idx="812">
                  <c:v>Timothy Hines</c:v>
                </c:pt>
                <c:pt idx="813">
                  <c:v>Tony Bancroft</c:v>
                </c:pt>
                <c:pt idx="814">
                  <c:v>Whit Stillman</c:v>
                </c:pt>
                <c:pt idx="815">
                  <c:v>William H. Macy</c:v>
                </c:pt>
                <c:pt idx="816">
                  <c:v>Steve Box</c:v>
                </c:pt>
                <c:pt idx="817">
                  <c:v>Tom Putnam</c:v>
                </c:pt>
                <c:pt idx="818">
                  <c:v>Norman Ferguson</c:v>
                </c:pt>
                <c:pt idx="819">
                  <c:v>Lynne Ramsay</c:v>
                </c:pt>
                <c:pt idx="820">
                  <c:v>Khyentse Norbu</c:v>
                </c:pt>
                <c:pt idx="821">
                  <c:v>Kirsten Sheridan</c:v>
                </c:pt>
                <c:pt idx="822">
                  <c:v>Justin Dillon</c:v>
                </c:pt>
                <c:pt idx="823">
                  <c:v>John Crowley</c:v>
                </c:pt>
                <c:pt idx="824">
                  <c:v>Gilles Paquet-Brenner</c:v>
                </c:pt>
                <c:pt idx="825">
                  <c:v>Jafar Panahi</c:v>
                </c:pt>
                <c:pt idx="826">
                  <c:v>John Patrick Shanley</c:v>
                </c:pt>
                <c:pt idx="827">
                  <c:v>Joshua Marston</c:v>
                </c:pt>
                <c:pt idx="828">
                  <c:v>Carol Reed</c:v>
                </c:pt>
                <c:pt idx="829">
                  <c:v>Charlie Kaufman</c:v>
                </c:pt>
                <c:pt idx="830">
                  <c:v>Theodore Witcher</c:v>
                </c:pt>
                <c:pt idx="831">
                  <c:v>Siddiq Barmak</c:v>
                </c:pt>
                <c:pt idx="832">
                  <c:v>Raymond De Felitta</c:v>
                </c:pt>
                <c:pt idx="833">
                  <c:v>Lawrence Guterman</c:v>
                </c:pt>
                <c:pt idx="834">
                  <c:v>LÃ©a Pool</c:v>
                </c:pt>
                <c:pt idx="835">
                  <c:v>Miranda July</c:v>
                </c:pt>
                <c:pt idx="836">
                  <c:v>Morgan Neville</c:v>
                </c:pt>
                <c:pt idx="837">
                  <c:v>Nat Faxon</c:v>
                </c:pt>
                <c:pt idx="838">
                  <c:v>Michel Orion Scott</c:v>
                </c:pt>
                <c:pt idx="839">
                  <c:v>Kiyoshi Kurosawa</c:v>
                </c:pt>
                <c:pt idx="840">
                  <c:v>Goran Dukic</c:v>
                </c:pt>
                <c:pt idx="841">
                  <c:v>Ham Tran</c:v>
                </c:pt>
                <c:pt idx="842">
                  <c:v>JirÃ­ Menzel</c:v>
                </c:pt>
                <c:pt idx="843">
                  <c:v>David Silverman</c:v>
                </c:pt>
                <c:pt idx="844">
                  <c:v>Duncan Tucker</c:v>
                </c:pt>
                <c:pt idx="845">
                  <c:v>Stephen J. Anderson</c:v>
                </c:pt>
                <c:pt idx="846">
                  <c:v>Robinson Devor</c:v>
                </c:pt>
                <c:pt idx="847">
                  <c:v>Theodore Melfi</c:v>
                </c:pt>
                <c:pt idx="848">
                  <c:v>Tom McGrath</c:v>
                </c:pt>
                <c:pt idx="849">
                  <c:v>Maggie Greenwald</c:v>
                </c:pt>
                <c:pt idx="850">
                  <c:v>Paul Crowder</c:v>
                </c:pt>
                <c:pt idx="851">
                  <c:v>Peter Farrelly</c:v>
                </c:pt>
                <c:pt idx="852">
                  <c:v>Ole Christian Madsen</c:v>
                </c:pt>
                <c:pt idx="853">
                  <c:v>Nicholas Fackler</c:v>
                </c:pt>
                <c:pt idx="854">
                  <c:v>Laurent Tirard</c:v>
                </c:pt>
                <c:pt idx="855">
                  <c:v>Max FÃ¤rberbÃ¶ck</c:v>
                </c:pt>
                <c:pt idx="856">
                  <c:v>Patrice Leconte</c:v>
                </c:pt>
                <c:pt idx="857">
                  <c:v>Peter Ramsey</c:v>
                </c:pt>
                <c:pt idx="858">
                  <c:v>Patty Jenkins</c:v>
                </c:pt>
                <c:pt idx="859">
                  <c:v>Johnnie To</c:v>
                </c:pt>
                <c:pt idx="860">
                  <c:v>Gaspar NoÃ©</c:v>
                </c:pt>
                <c:pt idx="861">
                  <c:v>Jacob Aaron Estes</c:v>
                </c:pt>
                <c:pt idx="862">
                  <c:v>Hans Petter Moland</c:v>
                </c:pt>
                <c:pt idx="863">
                  <c:v>Jorge R. GutiÃ©rrez</c:v>
                </c:pt>
                <c:pt idx="864">
                  <c:v>Jennifer Yuh Nelson</c:v>
                </c:pt>
                <c:pt idx="865">
                  <c:v>Fatih Akin</c:v>
                </c:pt>
                <c:pt idx="866">
                  <c:v>Eytan Fox</c:v>
                </c:pt>
                <c:pt idx="867">
                  <c:v>John Michael McDonagh</c:v>
                </c:pt>
                <c:pt idx="868">
                  <c:v>Bill Paxton</c:v>
                </c:pt>
                <c:pt idx="869">
                  <c:v>Benh Zeitlin</c:v>
                </c:pt>
                <c:pt idx="870">
                  <c:v>Duke Johnson</c:v>
                </c:pt>
                <c:pt idx="871">
                  <c:v>Carroll Ballard</c:v>
                </c:pt>
                <c:pt idx="872">
                  <c:v>Dan Harris</c:v>
                </c:pt>
                <c:pt idx="873">
                  <c:v>Dan Scanlon</c:v>
                </c:pt>
                <c:pt idx="874">
                  <c:v>R. Balki</c:v>
                </c:pt>
                <c:pt idx="875">
                  <c:v>Wilson Yip</c:v>
                </c:pt>
                <c:pt idx="876">
                  <c:v>U. Roberto Romano</c:v>
                </c:pt>
                <c:pt idx="877">
                  <c:v>Susanne Bier</c:v>
                </c:pt>
                <c:pt idx="878">
                  <c:v>Richard Dutcher</c:v>
                </c:pt>
                <c:pt idx="879">
                  <c:v>Takeshi Kitano</c:v>
                </c:pt>
                <c:pt idx="880">
                  <c:v>Ryan Fleck</c:v>
                </c:pt>
                <c:pt idx="881">
                  <c:v>Richard Kwietniowski</c:v>
                </c:pt>
                <c:pt idx="882">
                  <c:v>Robert Towne</c:v>
                </c:pt>
                <c:pt idx="883">
                  <c:v>Robert Duvall</c:v>
                </c:pt>
                <c:pt idx="884">
                  <c:v>Xavier Beauvois</c:v>
                </c:pt>
                <c:pt idx="885">
                  <c:v>Robert Fontaine</c:v>
                </c:pt>
                <c:pt idx="886">
                  <c:v>Tom Sanchez</c:v>
                </c:pt>
                <c:pt idx="887">
                  <c:v>Richard Williams</c:v>
                </c:pt>
                <c:pt idx="888">
                  <c:v>Nadine Labaki</c:v>
                </c:pt>
                <c:pt idx="889">
                  <c:v>Michel Leclerc</c:v>
                </c:pt>
                <c:pt idx="890">
                  <c:v>Mark Andrews</c:v>
                </c:pt>
                <c:pt idx="891">
                  <c:v>Nacho Vigalondo</c:v>
                </c:pt>
                <c:pt idx="892">
                  <c:v>Lee Toland Krieger</c:v>
                </c:pt>
                <c:pt idx="893">
                  <c:v>Mor Loushy</c:v>
                </c:pt>
                <c:pt idx="894">
                  <c:v>Peter Kosminsky</c:v>
                </c:pt>
                <c:pt idx="895">
                  <c:v>Paul King</c:v>
                </c:pt>
                <c:pt idx="896">
                  <c:v>Oren Moverman</c:v>
                </c:pt>
                <c:pt idx="897">
                  <c:v>Maurizio Benazzo</c:v>
                </c:pt>
                <c:pt idx="898">
                  <c:v>Marc Levin</c:v>
                </c:pt>
                <c:pt idx="899">
                  <c:v>Hyung-rae Shim</c:v>
                </c:pt>
                <c:pt idx="900">
                  <c:v>Jason Moore</c:v>
                </c:pt>
                <c:pt idx="901">
                  <c:v>Jonathan Caouette</c:v>
                </c:pt>
                <c:pt idx="902">
                  <c:v>Gabor Csupo</c:v>
                </c:pt>
                <c:pt idx="903">
                  <c:v>FranÃ§ois Truffaut</c:v>
                </c:pt>
                <c:pt idx="904">
                  <c:v>Henry Bean</c:v>
                </c:pt>
                <c:pt idx="905">
                  <c:v>Jamal Hill</c:v>
                </c:pt>
                <c:pt idx="906">
                  <c:v>Anna Boden</c:v>
                </c:pt>
                <c:pt idx="907">
                  <c:v>Aki KaurismÃ¤ki</c:v>
                </c:pt>
                <c:pt idx="908">
                  <c:v>Chris Eyre</c:v>
                </c:pt>
                <c:pt idx="909">
                  <c:v>Ben Lewin</c:v>
                </c:pt>
                <c:pt idx="910">
                  <c:v>Billy Ray</c:v>
                </c:pt>
                <c:pt idx="911">
                  <c:v>Courtney Hunt</c:v>
                </c:pt>
                <c:pt idx="912">
                  <c:v>Debra Granik</c:v>
                </c:pt>
                <c:pt idx="913">
                  <c:v>Carlos Saura</c:v>
                </c:pt>
                <c:pt idx="914">
                  <c:v>Daniel Barber</c:v>
                </c:pt>
                <c:pt idx="915">
                  <c:v>David S. Ward</c:v>
                </c:pt>
                <c:pt idx="916">
                  <c:v>Allen Coulter</c:v>
                </c:pt>
                <c:pt idx="917">
                  <c:v>Shane Acker</c:v>
                </c:pt>
                <c:pt idx="918">
                  <c:v>Prachya Pinkaew</c:v>
                </c:pt>
                <c:pt idx="919">
                  <c:v>Tim Hunter</c:v>
                </c:pt>
                <c:pt idx="920">
                  <c:v>Terence Davies</c:v>
                </c:pt>
                <c:pt idx="921">
                  <c:v>Russell Crowe</c:v>
                </c:pt>
                <c:pt idx="922">
                  <c:v>Sara Newens</c:v>
                </c:pt>
                <c:pt idx="923">
                  <c:v>Vincente Minnelli</c:v>
                </c:pt>
                <c:pt idx="924">
                  <c:v>Tomas Alfredson</c:v>
                </c:pt>
                <c:pt idx="925">
                  <c:v>Reed Cowan</c:v>
                </c:pt>
                <c:pt idx="926">
                  <c:v>Spencer Susser</c:v>
                </c:pt>
                <c:pt idx="927">
                  <c:v>Sarah Smith</c:v>
                </c:pt>
                <c:pt idx="928">
                  <c:v>Peter Care</c:v>
                </c:pt>
                <c:pt idx="929">
                  <c:v>Peter Landesman</c:v>
                </c:pt>
                <c:pt idx="930">
                  <c:v>Lisa Cholodenko</c:v>
                </c:pt>
                <c:pt idx="931">
                  <c:v>Lajos Koltai</c:v>
                </c:pt>
                <c:pt idx="932">
                  <c:v>Justin Kerrigan</c:v>
                </c:pt>
                <c:pt idx="933">
                  <c:v>Peter Ho-Sun Chan</c:v>
                </c:pt>
                <c:pt idx="934">
                  <c:v>Michael Radford</c:v>
                </c:pt>
                <c:pt idx="935">
                  <c:v>Julian Jarrold</c:v>
                </c:pt>
                <c:pt idx="936">
                  <c:v>Molly Bernstein</c:v>
                </c:pt>
                <c:pt idx="937">
                  <c:v>Martin Koolhoven</c:v>
                </c:pt>
                <c:pt idx="938">
                  <c:v>John Maybury</c:v>
                </c:pt>
                <c:pt idx="939">
                  <c:v>John Badham</c:v>
                </c:pt>
                <c:pt idx="940">
                  <c:v>IstvÃ¡n SzabÃ³</c:v>
                </c:pt>
                <c:pt idx="941">
                  <c:v>Jill Sprecher</c:v>
                </c:pt>
                <c:pt idx="942">
                  <c:v>FranÃ§ois Ozon</c:v>
                </c:pt>
                <c:pt idx="943">
                  <c:v>James Ponsoldt</c:v>
                </c:pt>
                <c:pt idx="944">
                  <c:v>Jonathan Teplitzky</c:v>
                </c:pt>
                <c:pt idx="945">
                  <c:v>Hans Canosa</c:v>
                </c:pt>
                <c:pt idx="946">
                  <c:v>Joel Edgerton</c:v>
                </c:pt>
                <c:pt idx="947">
                  <c:v>George Nolfi</c:v>
                </c:pt>
                <c:pt idx="948">
                  <c:v>Aaron Schneider</c:v>
                </c:pt>
                <c:pt idx="949">
                  <c:v>Brian Baugh</c:v>
                </c:pt>
                <c:pt idx="950">
                  <c:v>Adrienne Shelly</c:v>
                </c:pt>
                <c:pt idx="951">
                  <c:v>Antonia Bird</c:v>
                </c:pt>
                <c:pt idx="952">
                  <c:v>Brian Klugman</c:v>
                </c:pt>
                <c:pt idx="953">
                  <c:v>Dan Fogelman</c:v>
                </c:pt>
                <c:pt idx="954">
                  <c:v>Stephen Hillenburg</c:v>
                </c:pt>
                <c:pt idx="955">
                  <c:v>Shane Carruth</c:v>
                </c:pt>
                <c:pt idx="956">
                  <c:v>Robert Townsend</c:v>
                </c:pt>
                <c:pt idx="957">
                  <c:v>Robert Stromberg</c:v>
                </c:pt>
                <c:pt idx="958">
                  <c:v>Rodrigo CortÃ©s</c:v>
                </c:pt>
                <c:pt idx="959">
                  <c:v>Roger Nygard</c:v>
                </c:pt>
                <c:pt idx="960">
                  <c:v>William Dear</c:v>
                </c:pt>
                <c:pt idx="961">
                  <c:v>Vincent Ward</c:v>
                </c:pt>
                <c:pt idx="962">
                  <c:v>Marc Abraham</c:v>
                </c:pt>
                <c:pt idx="963">
                  <c:v>Juan Carlos Fresnadillo</c:v>
                </c:pt>
                <c:pt idx="964">
                  <c:v>Kelly Asbury</c:v>
                </c:pt>
                <c:pt idx="965">
                  <c:v>Patricia Cardoso</c:v>
                </c:pt>
                <c:pt idx="966">
                  <c:v>Mike Cahill</c:v>
                </c:pt>
                <c:pt idx="967">
                  <c:v>Mars Callahan</c:v>
                </c:pt>
                <c:pt idx="968">
                  <c:v>Penelope Spheeris</c:v>
                </c:pt>
                <c:pt idx="969">
                  <c:v>Luca Guadagnino</c:v>
                </c:pt>
                <c:pt idx="970">
                  <c:v>Larry Blamire</c:v>
                </c:pt>
                <c:pt idx="971">
                  <c:v>Larry Clark</c:v>
                </c:pt>
                <c:pt idx="972">
                  <c:v>Jon Shear</c:v>
                </c:pt>
                <c:pt idx="973">
                  <c:v>Joseph L. Mankiewicz</c:v>
                </c:pt>
                <c:pt idx="974">
                  <c:v>George Sidney</c:v>
                </c:pt>
                <c:pt idx="975">
                  <c:v>Finn Taylor</c:v>
                </c:pt>
                <c:pt idx="976">
                  <c:v>Jon Poll</c:v>
                </c:pt>
                <c:pt idx="977">
                  <c:v>Jim Hanon</c:v>
                </c:pt>
                <c:pt idx="978">
                  <c:v>Emilio Estevez</c:v>
                </c:pt>
                <c:pt idx="979">
                  <c:v>Fred Schepisi</c:v>
                </c:pt>
                <c:pt idx="980">
                  <c:v>Josef Rusnak</c:v>
                </c:pt>
                <c:pt idx="981">
                  <c:v>Greg Berlanti</c:v>
                </c:pt>
                <c:pt idx="982">
                  <c:v>Jay Levey</c:v>
                </c:pt>
                <c:pt idx="983">
                  <c:v>Guy Maddin</c:v>
                </c:pt>
                <c:pt idx="984">
                  <c:v>Ben Younger</c:v>
                </c:pt>
                <c:pt idx="985">
                  <c:v>Claudia Sainte-Luce</c:v>
                </c:pt>
                <c:pt idx="986">
                  <c:v>Dena Seidel</c:v>
                </c:pt>
                <c:pt idx="987">
                  <c:v>Bill Plympton</c:v>
                </c:pt>
                <c:pt idx="988">
                  <c:v>Arie Posin</c:v>
                </c:pt>
                <c:pt idx="989">
                  <c:v>Drew Goddard</c:v>
                </c:pt>
                <c:pt idx="990">
                  <c:v>AndrÃ© Ã˜vredal</c:v>
                </c:pt>
                <c:pt idx="991">
                  <c:v>Darnell Martin</c:v>
                </c:pt>
                <c:pt idx="992">
                  <c:v>Chris Butler</c:v>
                </c:pt>
                <c:pt idx="993">
                  <c:v>David Duchovny</c:v>
                </c:pt>
                <c:pt idx="994">
                  <c:v>Clive Barker</c:v>
                </c:pt>
                <c:pt idx="995">
                  <c:v>Angelo Pizzo</c:v>
                </c:pt>
                <c:pt idx="996">
                  <c:v>David Schwimmer</c:v>
                </c:pt>
                <c:pt idx="997">
                  <c:v>Ed Harris</c:v>
                </c:pt>
                <c:pt idx="998">
                  <c:v>Alison Maclean</c:v>
                </c:pt>
                <c:pt idx="999">
                  <c:v>Brenda Chapman</c:v>
                </c:pt>
                <c:pt idx="1000">
                  <c:v>Sally Potter</c:v>
                </c:pt>
                <c:pt idx="1001">
                  <c:v>Zal Batmanglij</c:v>
                </c:pt>
                <c:pt idx="1002">
                  <c:v>Sherman Alexie</c:v>
                </c:pt>
                <c:pt idx="1003">
                  <c:v>Richard E. Grant</c:v>
                </c:pt>
                <c:pt idx="1004">
                  <c:v>Saul Dibb</c:v>
                </c:pt>
                <c:pt idx="1005">
                  <c:v>Ronan Chapalain</c:v>
                </c:pt>
                <c:pt idx="1006">
                  <c:v>Russell Holt</c:v>
                </c:pt>
                <c:pt idx="1007">
                  <c:v>Marielle Heller</c:v>
                </c:pt>
                <c:pt idx="1008">
                  <c:v>Lucio Fulci</c:v>
                </c:pt>
                <c:pt idx="1009">
                  <c:v>Matt Maiellaro</c:v>
                </c:pt>
                <c:pt idx="1010">
                  <c:v>Julian Schnabel</c:v>
                </c:pt>
                <c:pt idx="1011">
                  <c:v>Phil Joanou</c:v>
                </c:pt>
                <c:pt idx="1012">
                  <c:v>King Vidor</c:v>
                </c:pt>
                <c:pt idx="1013">
                  <c:v>Mark Rydell</c:v>
                </c:pt>
                <c:pt idx="1014">
                  <c:v>Michael Schultz</c:v>
                </c:pt>
                <c:pt idx="1015">
                  <c:v>Ol Parker</c:v>
                </c:pt>
                <c:pt idx="1016">
                  <c:v>Patricia Riggen</c:v>
                </c:pt>
                <c:pt idx="1017">
                  <c:v>Jean-Paul Rappeneau</c:v>
                </c:pt>
                <c:pt idx="1018">
                  <c:v>Hal Haberman</c:v>
                </c:pt>
                <c:pt idx="1019">
                  <c:v>Franco Zeffirelli</c:v>
                </c:pt>
                <c:pt idx="1020">
                  <c:v>Gregor Jordan</c:v>
                </c:pt>
                <c:pt idx="1021">
                  <c:v>John Gatins</c:v>
                </c:pt>
                <c:pt idx="1022">
                  <c:v>Christine Jeffs</c:v>
                </c:pt>
                <c:pt idx="1023">
                  <c:v>Byron Howard</c:v>
                </c:pt>
                <c:pt idx="1024">
                  <c:v>Ariel Vromen</c:v>
                </c:pt>
                <c:pt idx="1025">
                  <c:v>David Robert Mitchell</c:v>
                </c:pt>
                <c:pt idx="1026">
                  <c:v>Drew Barrymore</c:v>
                </c:pt>
                <c:pt idx="1027">
                  <c:v>Benedikt Erlingsson</c:v>
                </c:pt>
                <c:pt idx="1028">
                  <c:v>Dagur KÃ¡ri</c:v>
                </c:pt>
                <c:pt idx="1029">
                  <c:v>Bonnie Hunt</c:v>
                </c:pt>
                <c:pt idx="1030">
                  <c:v>Dave McKean</c:v>
                </c:pt>
                <c:pt idx="1031">
                  <c:v>Brian Dannelly</c:v>
                </c:pt>
                <c:pt idx="1032">
                  <c:v>Claude Miller</c:v>
                </c:pt>
                <c:pt idx="1033">
                  <c:v>Damien O'Donnell</c:v>
                </c:pt>
                <c:pt idx="1034">
                  <c:v>Udayan Prasad</c:v>
                </c:pt>
                <c:pt idx="1035">
                  <c:v>R.J. Cutler</c:v>
                </c:pt>
                <c:pt idx="1036">
                  <c:v>Salvador Carrasco</c:v>
                </c:pt>
                <c:pt idx="1037">
                  <c:v>Ryan Little</c:v>
                </c:pt>
                <c:pt idx="1038">
                  <c:v>Sam Peckinpah</c:v>
                </c:pt>
                <c:pt idx="1039">
                  <c:v>Rob McKittrick</c:v>
                </c:pt>
                <c:pt idx="1040">
                  <c:v>Robert Eggers</c:v>
                </c:pt>
                <c:pt idx="1041">
                  <c:v>Kief Davidson</c:v>
                </c:pt>
                <c:pt idx="1042">
                  <c:v>Peter Stebbings</c:v>
                </c:pt>
                <c:pt idx="1043">
                  <c:v>Peter R. Hunt</c:v>
                </c:pt>
                <c:pt idx="1044">
                  <c:v>Matt Williams</c:v>
                </c:pt>
                <c:pt idx="1045">
                  <c:v>Michael Cimino</c:v>
                </c:pt>
                <c:pt idx="1046">
                  <c:v>Luis Valdez</c:v>
                </c:pt>
                <c:pt idx="1047">
                  <c:v>Pawel Pawlikowski</c:v>
                </c:pt>
                <c:pt idx="1048">
                  <c:v>Menno Meyjes</c:v>
                </c:pt>
                <c:pt idx="1049">
                  <c:v>Newt Arnold</c:v>
                </c:pt>
                <c:pt idx="1050">
                  <c:v>Michael Anderson</c:v>
                </c:pt>
                <c:pt idx="1051">
                  <c:v>Nick Tomnay</c:v>
                </c:pt>
                <c:pt idx="1052">
                  <c:v>Michael Sucsy</c:v>
                </c:pt>
                <c:pt idx="1053">
                  <c:v>Jeremy Leven</c:v>
                </c:pt>
                <c:pt idx="1054">
                  <c:v>Henry Koster</c:v>
                </c:pt>
                <c:pt idx="1055">
                  <c:v>Garth Jennings</c:v>
                </c:pt>
                <c:pt idx="1056">
                  <c:v>Joseph Dorman</c:v>
                </c:pt>
                <c:pt idx="1057">
                  <c:v>Graham Annable</c:v>
                </c:pt>
                <c:pt idx="1058">
                  <c:v>Jonas Ã…kerlund</c:v>
                </c:pt>
                <c:pt idx="1059">
                  <c:v>Andrew Currie</c:v>
                </c:pt>
                <c:pt idx="1060">
                  <c:v>Dustin Hoffman</c:v>
                </c:pt>
                <c:pt idx="1061">
                  <c:v>Agnieszka Holland</c:v>
                </c:pt>
                <c:pt idx="1062">
                  <c:v>Adam Rifkin</c:v>
                </c:pt>
                <c:pt idx="1063">
                  <c:v>E.L. Katz</c:v>
                </c:pt>
                <c:pt idx="1064">
                  <c:v>Ash Brannon</c:v>
                </c:pt>
                <c:pt idx="1065">
                  <c:v>Alejandro Agresti</c:v>
                </c:pt>
                <c:pt idx="1066">
                  <c:v>Carlos Carrera</c:v>
                </c:pt>
                <c:pt idx="1067">
                  <c:v>Catherine Gund</c:v>
                </c:pt>
                <c:pt idx="1068">
                  <c:v>Rebecca Miller</c:v>
                </c:pt>
                <c:pt idx="1069">
                  <c:v>Stanley Tong</c:v>
                </c:pt>
                <c:pt idx="1070">
                  <c:v>Thaddeus O'Sullivan</c:v>
                </c:pt>
                <c:pt idx="1071">
                  <c:v>Sharon Maguire</c:v>
                </c:pt>
                <c:pt idx="1072">
                  <c:v>Piyush Dinker Pandya</c:v>
                </c:pt>
                <c:pt idx="1073">
                  <c:v>Matthew Robbins</c:v>
                </c:pt>
                <c:pt idx="1074">
                  <c:v>Michael Clancy</c:v>
                </c:pt>
                <c:pt idx="1075">
                  <c:v>Pat O'Connor</c:v>
                </c:pt>
                <c:pt idx="1076">
                  <c:v>Lucky McKee</c:v>
                </c:pt>
                <c:pt idx="1077">
                  <c:v>Karen Moncrieff</c:v>
                </c:pt>
                <c:pt idx="1078">
                  <c:v>Patrick Gilmore</c:v>
                </c:pt>
                <c:pt idx="1079">
                  <c:v>Matthew Diamond</c:v>
                </c:pt>
                <c:pt idx="1080">
                  <c:v>Lance Mungia</c:v>
                </c:pt>
                <c:pt idx="1081">
                  <c:v>Nima Nourizadeh</c:v>
                </c:pt>
                <c:pt idx="1082">
                  <c:v>Liz Friedlander</c:v>
                </c:pt>
                <c:pt idx="1083">
                  <c:v>Lucrecia Martel</c:v>
                </c:pt>
                <c:pt idx="1084">
                  <c:v>Lynn Shelton</c:v>
                </c:pt>
                <c:pt idx="1085">
                  <c:v>Lorene Scafaria</c:v>
                </c:pt>
                <c:pt idx="1086">
                  <c:v>Leslie Small</c:v>
                </c:pt>
                <c:pt idx="1087">
                  <c:v>Patricia Rozema</c:v>
                </c:pt>
                <c:pt idx="1088">
                  <c:v>James Mottern</c:v>
                </c:pt>
                <c:pt idx="1089">
                  <c:v>James Bidgood</c:v>
                </c:pt>
                <c:pt idx="1090">
                  <c:v>EugÃ¨ne LouriÃ©</c:v>
                </c:pt>
                <c:pt idx="1091">
                  <c:v>Ernest R. Dickerson</c:v>
                </c:pt>
                <c:pt idx="1092">
                  <c:v>Jerry Zaks</c:v>
                </c:pt>
                <c:pt idx="1093">
                  <c:v>Frank LaLoggia</c:v>
                </c:pt>
                <c:pt idx="1094">
                  <c:v>Gregory Nava</c:v>
                </c:pt>
                <c:pt idx="1095">
                  <c:v>Jason Alexander</c:v>
                </c:pt>
                <c:pt idx="1096">
                  <c:v>Ethan Maniquis</c:v>
                </c:pt>
                <c:pt idx="1097">
                  <c:v>Jason Bateman</c:v>
                </c:pt>
                <c:pt idx="1098">
                  <c:v>Drake Doremus</c:v>
                </c:pt>
                <c:pt idx="1099">
                  <c:v>Bruce McDonald</c:v>
                </c:pt>
                <c:pt idx="1100">
                  <c:v>Ã‰mile Gaudreault</c:v>
                </c:pt>
                <c:pt idx="1101">
                  <c:v>Andy Garcia</c:v>
                </c:pt>
                <c:pt idx="1102">
                  <c:v>Audrey Wells</c:v>
                </c:pt>
                <c:pt idx="1103">
                  <c:v>Cecil B. DeMille</c:v>
                </c:pt>
                <c:pt idx="1104">
                  <c:v>Christian Volckman</c:v>
                </c:pt>
                <c:pt idx="1105">
                  <c:v>Tony Bill</c:v>
                </c:pt>
                <c:pt idx="1106">
                  <c:v>Scott Ziehl</c:v>
                </c:pt>
                <c:pt idx="1107">
                  <c:v>Tim Boxell</c:v>
                </c:pt>
                <c:pt idx="1108">
                  <c:v>Tamara Jenkins</c:v>
                </c:pt>
                <c:pt idx="1109">
                  <c:v>Stefan Schwartz</c:v>
                </c:pt>
                <c:pt idx="1110">
                  <c:v>Zak Penn</c:v>
                </c:pt>
                <c:pt idx="1111">
                  <c:v>Sterling Van Wagenen</c:v>
                </c:pt>
                <c:pt idx="1112">
                  <c:v>Mike Gabriel</c:v>
                </c:pt>
                <c:pt idx="1113">
                  <c:v>Peter Medak</c:v>
                </c:pt>
                <c:pt idx="1114">
                  <c:v>Laurie Collyer</c:v>
                </c:pt>
                <c:pt idx="1115">
                  <c:v>Matthew O'Callaghan</c:v>
                </c:pt>
                <c:pt idx="1116">
                  <c:v>Nicholas Jarecki</c:v>
                </c:pt>
                <c:pt idx="1117">
                  <c:v>Patrick Tatopoulos</c:v>
                </c:pt>
                <c:pt idx="1118">
                  <c:v>Paul Michael Glaser</c:v>
                </c:pt>
                <c:pt idx="1119">
                  <c:v>George Stevens</c:v>
                </c:pt>
                <c:pt idx="1120">
                  <c:v>Hunter Richards</c:v>
                </c:pt>
                <c:pt idx="1121">
                  <c:v>Jeff Schaffer</c:v>
                </c:pt>
                <c:pt idx="1122">
                  <c:v>GÃ©rard Krawczyk</c:v>
                </c:pt>
                <c:pt idx="1123">
                  <c:v>Floria Sigismondi</c:v>
                </c:pt>
                <c:pt idx="1124">
                  <c:v>Gregory Widen</c:v>
                </c:pt>
                <c:pt idx="1125">
                  <c:v>Jon Stewart</c:v>
                </c:pt>
                <c:pt idx="1126">
                  <c:v>Florent-Emilio Siri</c:v>
                </c:pt>
                <c:pt idx="1127">
                  <c:v>Joseph Gordon-Levitt</c:v>
                </c:pt>
                <c:pt idx="1128">
                  <c:v>Joe Cornish</c:v>
                </c:pt>
                <c:pt idx="1129">
                  <c:v>James Cox</c:v>
                </c:pt>
                <c:pt idx="1130">
                  <c:v>Dean Wright</c:v>
                </c:pt>
                <c:pt idx="1131">
                  <c:v>Don Michael Paul</c:v>
                </c:pt>
                <c:pt idx="1132">
                  <c:v>Dennis Iliadis</c:v>
                </c:pt>
                <c:pt idx="1133">
                  <c:v>Christophe Gans</c:v>
                </c:pt>
                <c:pt idx="1134">
                  <c:v>Andrea Di Stefano</c:v>
                </c:pt>
                <c:pt idx="1135">
                  <c:v>Christopher Smith</c:v>
                </c:pt>
                <c:pt idx="1136">
                  <c:v>Chris Nahon</c:v>
                </c:pt>
                <c:pt idx="1137">
                  <c:v>David Carson</c:v>
                </c:pt>
                <c:pt idx="1138">
                  <c:v>Asger Leth</c:v>
                </c:pt>
                <c:pt idx="1139">
                  <c:v>Abel Ferrara</c:v>
                </c:pt>
                <c:pt idx="1140">
                  <c:v>Eddie O'Flaherty</c:v>
                </c:pt>
                <c:pt idx="1141">
                  <c:v>Claude Chabrol</c:v>
                </c:pt>
                <c:pt idx="1142">
                  <c:v>Chatrichalerm Yukol</c:v>
                </c:pt>
                <c:pt idx="1143">
                  <c:v>Robert B. Weide</c:v>
                </c:pt>
                <c:pt idx="1144">
                  <c:v>Teddy Chan</c:v>
                </c:pt>
                <c:pt idx="1145">
                  <c:v>Susan Seidelman</c:v>
                </c:pt>
                <c:pt idx="1146">
                  <c:v>Scott Speer</c:v>
                </c:pt>
                <c:pt idx="1147">
                  <c:v>Robert Cary</c:v>
                </c:pt>
                <c:pt idx="1148">
                  <c:v>Rowdy Herrington</c:v>
                </c:pt>
                <c:pt idx="1149">
                  <c:v>Tim Chambers</c:v>
                </c:pt>
                <c:pt idx="1150">
                  <c:v>Scott Frank</c:v>
                </c:pt>
                <c:pt idx="1151">
                  <c:v>Sol Tryon</c:v>
                </c:pt>
                <c:pt idx="1152">
                  <c:v>Rich Cowan</c:v>
                </c:pt>
                <c:pt idx="1153">
                  <c:v>Scott Waugh</c:v>
                </c:pt>
                <c:pt idx="1154">
                  <c:v>Ric Roman Waugh</c:v>
                </c:pt>
                <c:pt idx="1155">
                  <c:v>Mitch Davis</c:v>
                </c:pt>
                <c:pt idx="1156">
                  <c:v>Mike Flanagan</c:v>
                </c:pt>
                <c:pt idx="1157">
                  <c:v>Niels Arden Oplev</c:v>
                </c:pt>
                <c:pt idx="1158">
                  <c:v>Michael Patrick Jann</c:v>
                </c:pt>
                <c:pt idx="1159">
                  <c:v>Peter Faiman</c:v>
                </c:pt>
                <c:pt idx="1160">
                  <c:v>Maria Maggenti</c:v>
                </c:pt>
                <c:pt idx="1161">
                  <c:v>Peter Kassovitz</c:v>
                </c:pt>
                <c:pt idx="1162">
                  <c:v>Mike McCoy</c:v>
                </c:pt>
                <c:pt idx="1163">
                  <c:v>Michael Spierig</c:v>
                </c:pt>
                <c:pt idx="1164">
                  <c:v>Pete Jones</c:v>
                </c:pt>
                <c:pt idx="1165">
                  <c:v>Jennifer Wynne Farmer</c:v>
                </c:pt>
                <c:pt idx="1166">
                  <c:v>Eric Leighton</c:v>
                </c:pt>
                <c:pt idx="1167">
                  <c:v>Gary McKendry</c:v>
                </c:pt>
                <c:pt idx="1168">
                  <c:v>Hart Bochner</c:v>
                </c:pt>
                <c:pt idx="1169">
                  <c:v>James Fargo</c:v>
                </c:pt>
                <c:pt idx="1170">
                  <c:v>Jon Kasdan</c:v>
                </c:pt>
                <c:pt idx="1171">
                  <c:v>John McNaughton</c:v>
                </c:pt>
                <c:pt idx="1172">
                  <c:v>Jim Mickle</c:v>
                </c:pt>
                <c:pt idx="1173">
                  <c:v>Joby Harold</c:v>
                </c:pt>
                <c:pt idx="1174">
                  <c:v>Herbert Ross</c:v>
                </c:pt>
                <c:pt idx="1175">
                  <c:v>Fede Alvarez</c:v>
                </c:pt>
                <c:pt idx="1176">
                  <c:v>Jean-Jacques Mantello</c:v>
                </c:pt>
                <c:pt idx="1177">
                  <c:v>Jonathan Hensleigh</c:v>
                </c:pt>
                <c:pt idx="1178">
                  <c:v>David Soren</c:v>
                </c:pt>
                <c:pt idx="1179">
                  <c:v>Chuck Sheetz</c:v>
                </c:pt>
                <c:pt idx="1180">
                  <c:v>Cory Edwards</c:v>
                </c:pt>
                <c:pt idx="1181">
                  <c:v>Barry Skolnick</c:v>
                </c:pt>
                <c:pt idx="1182">
                  <c:v>Cody Cameron</c:v>
                </c:pt>
                <c:pt idx="1183">
                  <c:v>Christopher Scott Cherot</c:v>
                </c:pt>
                <c:pt idx="1184">
                  <c:v>David Webb Peoples</c:v>
                </c:pt>
                <c:pt idx="1185">
                  <c:v>Don Coscarelli</c:v>
                </c:pt>
                <c:pt idx="1186">
                  <c:v>Derrick Borte</c:v>
                </c:pt>
                <c:pt idx="1187">
                  <c:v>Clark Gregg</c:v>
                </c:pt>
                <c:pt idx="1188">
                  <c:v>Ari Sandel</c:v>
                </c:pt>
                <c:pt idx="1189">
                  <c:v>David Jacobson</c:v>
                </c:pt>
                <c:pt idx="1190">
                  <c:v>Ramaa Mosley</c:v>
                </c:pt>
                <c:pt idx="1191">
                  <c:v>Ray Lawrence</c:v>
                </c:pt>
                <c:pt idx="1192">
                  <c:v>Steve Antin</c:v>
                </c:pt>
                <c:pt idx="1193">
                  <c:v>Robert Moresco</c:v>
                </c:pt>
                <c:pt idx="1194">
                  <c:v>Susan Stroman</c:v>
                </c:pt>
                <c:pt idx="1195">
                  <c:v>Ricky Gervais</c:v>
                </c:pt>
                <c:pt idx="1196">
                  <c:v>Phil Alden Robinson</c:v>
                </c:pt>
                <c:pt idx="1197">
                  <c:v>MÃ¥ns MÃ¥rlind</c:v>
                </c:pt>
                <c:pt idx="1198">
                  <c:v>Noel Marshall</c:v>
                </c:pt>
                <c:pt idx="1199">
                  <c:v>Kyle Balda</c:v>
                </c:pt>
                <c:pt idx="1200">
                  <c:v>Emma-Kate Croghan</c:v>
                </c:pt>
                <c:pt idx="1201">
                  <c:v>Floyd Mutrux</c:v>
                </c:pt>
                <c:pt idx="1202">
                  <c:v>Hsiao-Hsien Hou</c:v>
                </c:pt>
                <c:pt idx="1203">
                  <c:v>Heidi Ewing</c:v>
                </c:pt>
                <c:pt idx="1204">
                  <c:v>Jim Field Smith</c:v>
                </c:pt>
                <c:pt idx="1205">
                  <c:v>Gareth Edwards</c:v>
                </c:pt>
                <c:pt idx="1206">
                  <c:v>Hironobu Sakaguchi</c:v>
                </c:pt>
                <c:pt idx="1207">
                  <c:v>Jonathan Kaplan</c:v>
                </c:pt>
                <c:pt idx="1208">
                  <c:v>Frank Nissen</c:v>
                </c:pt>
                <c:pt idx="1209">
                  <c:v>Eric Styles</c:v>
                </c:pt>
                <c:pt idx="1210">
                  <c:v>James Watkins</c:v>
                </c:pt>
                <c:pt idx="1211">
                  <c:v>Jeb Stuart</c:v>
                </c:pt>
                <c:pt idx="1212">
                  <c:v>Dan Rush</c:v>
                </c:pt>
                <c:pt idx="1213">
                  <c:v>Bob Saget</c:v>
                </c:pt>
                <c:pt idx="1214">
                  <c:v>Damian Nieman</c:v>
                </c:pt>
                <c:pt idx="1215">
                  <c:v>Edward Norton</c:v>
                </c:pt>
                <c:pt idx="1216">
                  <c:v>Craig Zobel</c:v>
                </c:pt>
                <c:pt idx="1217">
                  <c:v>David G. Evans</c:v>
                </c:pt>
                <c:pt idx="1218">
                  <c:v>Daniel Myrick</c:v>
                </c:pt>
                <c:pt idx="1219">
                  <c:v>Dean Israelite</c:v>
                </c:pt>
                <c:pt idx="1220">
                  <c:v>Adam Rapp</c:v>
                </c:pt>
                <c:pt idx="1221">
                  <c:v>Brian Koppelman</c:v>
                </c:pt>
                <c:pt idx="1222">
                  <c:v>Bille August</c:v>
                </c:pt>
                <c:pt idx="1223">
                  <c:v>Sngmoo Lee</c:v>
                </c:pt>
                <c:pt idx="1224">
                  <c:v>Troy Duffy</c:v>
                </c:pt>
                <c:pt idx="1225">
                  <c:v>Steve Carver</c:v>
                </c:pt>
                <c:pt idx="1226">
                  <c:v>Wally Pfister</c:v>
                </c:pt>
                <c:pt idx="1227">
                  <c:v>Philip G. Atwell</c:v>
                </c:pt>
                <c:pt idx="1228">
                  <c:v>Steven R. Monroe</c:v>
                </c:pt>
                <c:pt idx="1229">
                  <c:v>Rachel Perkins</c:v>
                </c:pt>
                <c:pt idx="1230">
                  <c:v>Robert Lee King</c:v>
                </c:pt>
                <c:pt idx="1231">
                  <c:v>Todd Strauss-Schulson</c:v>
                </c:pt>
                <c:pt idx="1232">
                  <c:v>Ulu Grosbard</c:v>
                </c:pt>
                <c:pt idx="1233">
                  <c:v>Steve Bendelack</c:v>
                </c:pt>
                <c:pt idx="1234">
                  <c:v>Rowan Joffe</c:v>
                </c:pt>
                <c:pt idx="1235">
                  <c:v>Jun Falkenstein</c:v>
                </c:pt>
                <c:pt idx="1236">
                  <c:v>P.J. Hogan</c:v>
                </c:pt>
                <c:pt idx="1237">
                  <c:v>Neill Dela Llana</c:v>
                </c:pt>
                <c:pt idx="1238">
                  <c:v>Miguel Sapochnik</c:v>
                </c:pt>
                <c:pt idx="1239">
                  <c:v>Kevin Brodie</c:v>
                </c:pt>
                <c:pt idx="1240">
                  <c:v>Oren Peli</c:v>
                </c:pt>
                <c:pt idx="1241">
                  <c:v>Mark Illsley</c:v>
                </c:pt>
                <c:pt idx="1242">
                  <c:v>Nanette Burstein</c:v>
                </c:pt>
                <c:pt idx="1243">
                  <c:v>Michael O. Sajbel</c:v>
                </c:pt>
                <c:pt idx="1244">
                  <c:v>Lena Dunham</c:v>
                </c:pt>
                <c:pt idx="1245">
                  <c:v>Michael Dowse</c:v>
                </c:pt>
                <c:pt idx="1246">
                  <c:v>Ira Sachs</c:v>
                </c:pt>
                <c:pt idx="1247">
                  <c:v>Hilary Brougher</c:v>
                </c:pt>
                <c:pt idx="1248">
                  <c:v>Gary Hardwick</c:v>
                </c:pt>
                <c:pt idx="1249">
                  <c:v>Gary Shore</c:v>
                </c:pt>
                <c:pt idx="1250">
                  <c:v>Jeremy Degruson</c:v>
                </c:pt>
                <c:pt idx="1251">
                  <c:v>Harry Beaumont</c:v>
                </c:pt>
                <c:pt idx="1252">
                  <c:v>Joe Pytka</c:v>
                </c:pt>
                <c:pt idx="1253">
                  <c:v>Jean-FranÃ§ois Richet</c:v>
                </c:pt>
                <c:pt idx="1254">
                  <c:v>Brendan Malloy</c:v>
                </c:pt>
                <c:pt idx="1255">
                  <c:v>Dick Richards</c:v>
                </c:pt>
                <c:pt idx="1256">
                  <c:v>Carl Rinsch</c:v>
                </c:pt>
                <c:pt idx="1257">
                  <c:v>Ben Wheatley</c:v>
                </c:pt>
                <c:pt idx="1258">
                  <c:v>Bruce Campbell</c:v>
                </c:pt>
                <c:pt idx="1259">
                  <c:v>Antonio Banderas</c:v>
                </c:pt>
                <c:pt idx="1260">
                  <c:v>David Nixon</c:v>
                </c:pt>
                <c:pt idx="1261">
                  <c:v>Steve Hickner</c:v>
                </c:pt>
                <c:pt idx="1262">
                  <c:v>Vicente Amorim</c:v>
                </c:pt>
                <c:pt idx="1263">
                  <c:v>Russ Meyer</c:v>
                </c:pt>
                <c:pt idx="1264">
                  <c:v>Tim Blake Nelson</c:v>
                </c:pt>
                <c:pt idx="1265">
                  <c:v>Rodman Flender</c:v>
                </c:pt>
                <c:pt idx="1266">
                  <c:v>Tony Maylam</c:v>
                </c:pt>
                <c:pt idx="1267">
                  <c:v>Rupert Wainwright</c:v>
                </c:pt>
                <c:pt idx="1268">
                  <c:v>Tony Jaa</c:v>
                </c:pt>
                <c:pt idx="1269">
                  <c:v>Rafa Lara</c:v>
                </c:pt>
                <c:pt idx="1270">
                  <c:v>Lance Hool</c:v>
                </c:pt>
                <c:pt idx="1271">
                  <c:v>Peter Webber</c:v>
                </c:pt>
                <c:pt idx="1272">
                  <c:v>Noah Buschel</c:v>
                </c:pt>
                <c:pt idx="1273">
                  <c:v>Mel Smith</c:v>
                </c:pt>
                <c:pt idx="1274">
                  <c:v>Noam Murro</c:v>
                </c:pt>
                <c:pt idx="1275">
                  <c:v>Michael Dougherty</c:v>
                </c:pt>
                <c:pt idx="1276">
                  <c:v>Khalid Mohamed</c:v>
                </c:pt>
                <c:pt idx="1277">
                  <c:v>Lloyd Kaufman</c:v>
                </c:pt>
                <c:pt idx="1278">
                  <c:v>Marc Forby</c:v>
                </c:pt>
                <c:pt idx="1279">
                  <c:v>Jeff Garlin</c:v>
                </c:pt>
                <c:pt idx="1280">
                  <c:v>Grant Heslov</c:v>
                </c:pt>
                <c:pt idx="1281">
                  <c:v>Jonathan Kesselman</c:v>
                </c:pt>
                <c:pt idx="1282">
                  <c:v>Joey Lauren Adams</c:v>
                </c:pt>
                <c:pt idx="1283">
                  <c:v>Fred Walton</c:v>
                </c:pt>
                <c:pt idx="1284">
                  <c:v>James David Pasternak</c:v>
                </c:pt>
                <c:pt idx="1285">
                  <c:v>Frederik Du Chau</c:v>
                </c:pt>
                <c:pt idx="1286">
                  <c:v>John Fortenberry</c:v>
                </c:pt>
                <c:pt idx="1287">
                  <c:v>James Dodson</c:v>
                </c:pt>
                <c:pt idx="1288">
                  <c:v>Bryan Barber</c:v>
                </c:pt>
                <c:pt idx="1289">
                  <c:v>David Mirkin</c:v>
                </c:pt>
                <c:pt idx="1290">
                  <c:v>Allen Hughes</c:v>
                </c:pt>
                <c:pt idx="1291">
                  <c:v>Daryl Wein</c:v>
                </c:pt>
                <c:pt idx="1292">
                  <c:v>AndrÃ©s Muschietti</c:v>
                </c:pt>
                <c:pt idx="1293">
                  <c:v>David Anspaugh</c:v>
                </c:pt>
                <c:pt idx="1294">
                  <c:v>Alexander Witt</c:v>
                </c:pt>
                <c:pt idx="1295">
                  <c:v>Charles Shyer</c:v>
                </c:pt>
                <c:pt idx="1296">
                  <c:v>Akiva Goldsman</c:v>
                </c:pt>
                <c:pt idx="1297">
                  <c:v>Blake Edwards</c:v>
                </c:pt>
                <c:pt idx="1298">
                  <c:v>Susanna White</c:v>
                </c:pt>
                <c:pt idx="1299">
                  <c:v>Stig Bergqvist</c:v>
                </c:pt>
                <c:pt idx="1300">
                  <c:v>Tom Gormican</c:v>
                </c:pt>
                <c:pt idx="1301">
                  <c:v>Rusty Cundieff</c:v>
                </c:pt>
                <c:pt idx="1302">
                  <c:v>RyÃ»hei Kitamura</c:v>
                </c:pt>
                <c:pt idx="1303">
                  <c:v>Rupert Sanders</c:v>
                </c:pt>
                <c:pt idx="1304">
                  <c:v>Rob Schmidt</c:v>
                </c:pt>
                <c:pt idx="1305">
                  <c:v>Sam Fell</c:v>
                </c:pt>
                <c:pt idx="1306">
                  <c:v>Panos Cosmatos</c:v>
                </c:pt>
                <c:pt idx="1307">
                  <c:v>Leigh Whannell</c:v>
                </c:pt>
                <c:pt idx="1308">
                  <c:v>Marcus Dunstan</c:v>
                </c:pt>
                <c:pt idx="1309">
                  <c:v>Kirk Wong</c:v>
                </c:pt>
                <c:pt idx="1310">
                  <c:v>Kerry Conran</c:v>
                </c:pt>
                <c:pt idx="1311">
                  <c:v>Patrick Hughes</c:v>
                </c:pt>
                <c:pt idx="1312">
                  <c:v>Karim AÃ¯nouz</c:v>
                </c:pt>
                <c:pt idx="1313">
                  <c:v>Nick Love</c:v>
                </c:pt>
                <c:pt idx="1314">
                  <c:v>Max Joseph</c:v>
                </c:pt>
                <c:pt idx="1315">
                  <c:v>Kurt Voss</c:v>
                </c:pt>
                <c:pt idx="1316">
                  <c:v>Hitoshi Matsumoto</c:v>
                </c:pt>
                <c:pt idx="1317">
                  <c:v>Jorge Blanco</c:v>
                </c:pt>
                <c:pt idx="1318">
                  <c:v>Griffin Dunne</c:v>
                </c:pt>
                <c:pt idx="1319">
                  <c:v>Eric Nicholas</c:v>
                </c:pt>
                <c:pt idx="1320">
                  <c:v>Joe Camp</c:v>
                </c:pt>
                <c:pt idx="1321">
                  <c:v>John Francis Daley</c:v>
                </c:pt>
                <c:pt idx="1322">
                  <c:v>Efram Potelle</c:v>
                </c:pt>
                <c:pt idx="1323">
                  <c:v>Jez Butterworth</c:v>
                </c:pt>
                <c:pt idx="1324">
                  <c:v>John Boorman</c:v>
                </c:pt>
                <c:pt idx="1325">
                  <c:v>Joshua Michael Stern</c:v>
                </c:pt>
                <c:pt idx="1326">
                  <c:v>Franck Khalfoun</c:v>
                </c:pt>
                <c:pt idx="1327">
                  <c:v>Jonathan Glazer</c:v>
                </c:pt>
                <c:pt idx="1328">
                  <c:v>Jason Eisener</c:v>
                </c:pt>
                <c:pt idx="1329">
                  <c:v>John Herzfeld</c:v>
                </c:pt>
                <c:pt idx="1330">
                  <c:v>James Mather</c:v>
                </c:pt>
                <c:pt idx="1331">
                  <c:v>Gene Quintano</c:v>
                </c:pt>
                <c:pt idx="1332">
                  <c:v>Adam Carolla</c:v>
                </c:pt>
                <c:pt idx="1333">
                  <c:v>David Palmer</c:v>
                </c:pt>
                <c:pt idx="1334">
                  <c:v>Daniel Lee</c:v>
                </c:pt>
                <c:pt idx="1335">
                  <c:v>Andy Cadiff</c:v>
                </c:pt>
                <c:pt idx="1336">
                  <c:v>Dario Argento</c:v>
                </c:pt>
                <c:pt idx="1337">
                  <c:v>Damon Santostefano</c:v>
                </c:pt>
                <c:pt idx="1338">
                  <c:v>Bob Rafelson</c:v>
                </c:pt>
                <c:pt idx="1339">
                  <c:v>Alex Smith</c:v>
                </c:pt>
                <c:pt idx="1340">
                  <c:v>Bill Duke</c:v>
                </c:pt>
                <c:pt idx="1341">
                  <c:v>Ãlex de la Iglesia</c:v>
                </c:pt>
                <c:pt idx="1342">
                  <c:v>Tony Richardson</c:v>
                </c:pt>
                <c:pt idx="1343">
                  <c:v>Steve Taylor</c:v>
                </c:pt>
                <c:pt idx="1344">
                  <c:v>Takao Okawara</c:v>
                </c:pt>
                <c:pt idx="1345">
                  <c:v>Stephen Milburn Anderson</c:v>
                </c:pt>
                <c:pt idx="1346">
                  <c:v>Richard Raymond</c:v>
                </c:pt>
                <c:pt idx="1347">
                  <c:v>Marc SchÃ¶lermann</c:v>
                </c:pt>
                <c:pt idx="1348">
                  <c:v>Paul Tibbitt</c:v>
                </c:pt>
                <c:pt idx="1349">
                  <c:v>Kinka Usher</c:v>
                </c:pt>
                <c:pt idx="1350">
                  <c:v>Michael McCullers</c:v>
                </c:pt>
                <c:pt idx="1351">
                  <c:v>Michael Pressman</c:v>
                </c:pt>
                <c:pt idx="1352">
                  <c:v>Lexi Alexander</c:v>
                </c:pt>
                <c:pt idx="1353">
                  <c:v>Li Zhang</c:v>
                </c:pt>
                <c:pt idx="1354">
                  <c:v>Matt Dillon</c:v>
                </c:pt>
                <c:pt idx="1355">
                  <c:v>Mark Mylod</c:v>
                </c:pt>
                <c:pt idx="1356">
                  <c:v>Paul Gross</c:v>
                </c:pt>
                <c:pt idx="1357">
                  <c:v>Michael Cristofer</c:v>
                </c:pt>
                <c:pt idx="1358">
                  <c:v>Michael Gornick</c:v>
                </c:pt>
                <c:pt idx="1359">
                  <c:v>Jennifer Flackett</c:v>
                </c:pt>
                <c:pt idx="1360">
                  <c:v>Frank Sebastiano</c:v>
                </c:pt>
                <c:pt idx="1361">
                  <c:v>Eric Schaeffer</c:v>
                </c:pt>
                <c:pt idx="1362">
                  <c:v>Etan Cohen</c:v>
                </c:pt>
                <c:pt idx="1363">
                  <c:v>Jamie Travis</c:v>
                </c:pt>
                <c:pt idx="1364">
                  <c:v>Anurag Basu</c:v>
                </c:pt>
                <c:pt idx="1365">
                  <c:v>Andrew Douglas</c:v>
                </c:pt>
                <c:pt idx="1366">
                  <c:v>Craig Bolotin</c:v>
                </c:pt>
                <c:pt idx="1367">
                  <c:v>David Boyd</c:v>
                </c:pt>
                <c:pt idx="1368">
                  <c:v>Bruce Paltrow</c:v>
                </c:pt>
                <c:pt idx="1369">
                  <c:v>Alan Cohn</c:v>
                </c:pt>
                <c:pt idx="1370">
                  <c:v>Shari Springer Berman</c:v>
                </c:pt>
                <c:pt idx="1371">
                  <c:v>Tuck Tucker</c:v>
                </c:pt>
                <c:pt idx="1372">
                  <c:v>Risa Bramon Garcia</c:v>
                </c:pt>
                <c:pt idx="1373">
                  <c:v>Robert Ben Garant</c:v>
                </c:pt>
                <c:pt idx="1374">
                  <c:v>Wayne Beach</c:v>
                </c:pt>
                <c:pt idx="1375">
                  <c:v>Tom Kalin</c:v>
                </c:pt>
                <c:pt idx="1376">
                  <c:v>Tom McLoughlin</c:v>
                </c:pt>
                <c:pt idx="1377">
                  <c:v>Ole Bornedal</c:v>
                </c:pt>
                <c:pt idx="1378">
                  <c:v>Patrick Stettner</c:v>
                </c:pt>
                <c:pt idx="1379">
                  <c:v>Mamoru Hosoda</c:v>
                </c:pt>
                <c:pt idx="1380">
                  <c:v>Mike Marvin</c:v>
                </c:pt>
                <c:pt idx="1381">
                  <c:v>Olatunde Osunsanmi</c:v>
                </c:pt>
                <c:pt idx="1382">
                  <c:v>Paul Mazursky</c:v>
                </c:pt>
                <c:pt idx="1383">
                  <c:v>Leon Ichaso</c:v>
                </c:pt>
                <c:pt idx="1384">
                  <c:v>Julio DePietro</c:v>
                </c:pt>
                <c:pt idx="1385">
                  <c:v>Matty Rich</c:v>
                </c:pt>
                <c:pt idx="1386">
                  <c:v>Mennan Yapo</c:v>
                </c:pt>
                <c:pt idx="1387">
                  <c:v>Kate Connor</c:v>
                </c:pt>
                <c:pt idx="1388">
                  <c:v>Joseph Zito</c:v>
                </c:pt>
                <c:pt idx="1389">
                  <c:v>John 'Bud' Cardos</c:v>
                </c:pt>
                <c:pt idx="1390">
                  <c:v>Gary David Goldberg</c:v>
                </c:pt>
                <c:pt idx="1391">
                  <c:v>Francesca Gregorini</c:v>
                </c:pt>
                <c:pt idx="1392">
                  <c:v>Jon Lucas</c:v>
                </c:pt>
                <c:pt idx="1393">
                  <c:v>Forest Whitaker</c:v>
                </c:pt>
                <c:pt idx="1394">
                  <c:v>Jake Paltrow</c:v>
                </c:pt>
                <c:pt idx="1395">
                  <c:v>Jeff Burr</c:v>
                </c:pt>
                <c:pt idx="1396">
                  <c:v>Igor Kovalyov</c:v>
                </c:pt>
                <c:pt idx="1397">
                  <c:v>Don Scardino</c:v>
                </c:pt>
                <c:pt idx="1398">
                  <c:v>Chris Carter</c:v>
                </c:pt>
                <c:pt idx="1399">
                  <c:v>Ed Decter</c:v>
                </c:pt>
                <c:pt idx="1400">
                  <c:v>Benny Boom</c:v>
                </c:pt>
                <c:pt idx="1401">
                  <c:v>Bronwen Hughes</c:v>
                </c:pt>
                <c:pt idx="1402">
                  <c:v>Agnieszka Wojtowicz-Vosloo</c:v>
                </c:pt>
                <c:pt idx="1403">
                  <c:v>Alex Rivera</c:v>
                </c:pt>
                <c:pt idx="1404">
                  <c:v>Carter Smith</c:v>
                </c:pt>
                <c:pt idx="1405">
                  <c:v>Dan Cutforth</c:v>
                </c:pt>
                <c:pt idx="1406">
                  <c:v>Beeban Kidron</c:v>
                </c:pt>
                <c:pt idx="1407">
                  <c:v>Demian Lichtenstein</c:v>
                </c:pt>
                <c:pt idx="1408">
                  <c:v>Anthony Hemingway</c:v>
                </c:pt>
                <c:pt idx="1409">
                  <c:v>Alister Grierson</c:v>
                </c:pt>
                <c:pt idx="1410">
                  <c:v>Cal Brunker</c:v>
                </c:pt>
                <c:pt idx="1411">
                  <c:v>Quentin Dupieux</c:v>
                </c:pt>
                <c:pt idx="1412">
                  <c:v>Robin Budd</c:v>
                </c:pt>
                <c:pt idx="1413">
                  <c:v>Timothy BjÃ¶rklund</c:v>
                </c:pt>
                <c:pt idx="1414">
                  <c:v>Maggie Carey</c:v>
                </c:pt>
                <c:pt idx="1415">
                  <c:v>Mikael Salomon</c:v>
                </c:pt>
                <c:pt idx="1416">
                  <c:v>Peter Lepeniotis</c:v>
                </c:pt>
                <c:pt idx="1417">
                  <c:v>Kent Alterman</c:v>
                </c:pt>
                <c:pt idx="1418">
                  <c:v>Mark Christopher</c:v>
                </c:pt>
                <c:pt idx="1419">
                  <c:v>Paul Abascal</c:v>
                </c:pt>
                <c:pt idx="1420">
                  <c:v>Kelly Makin</c:v>
                </c:pt>
                <c:pt idx="1421">
                  <c:v>Paul Weiland</c:v>
                </c:pt>
                <c:pt idx="1422">
                  <c:v>Marcus Raboy</c:v>
                </c:pt>
                <c:pt idx="1423">
                  <c:v>Kate Barker-Froyland</c:v>
                </c:pt>
                <c:pt idx="1424">
                  <c:v>Pascal Arnold</c:v>
                </c:pt>
                <c:pt idx="1425">
                  <c:v>Hue Rhodes</c:v>
                </c:pt>
                <c:pt idx="1426">
                  <c:v>Jeff Franklin</c:v>
                </c:pt>
                <c:pt idx="1427">
                  <c:v>Jody Hill</c:v>
                </c:pt>
                <c:pt idx="1428">
                  <c:v>John Duigan</c:v>
                </c:pt>
                <c:pt idx="1429">
                  <c:v>Gary Halvorson</c:v>
                </c:pt>
                <c:pt idx="1430">
                  <c:v>Ernie Barbarash</c:v>
                </c:pt>
                <c:pt idx="1431">
                  <c:v>David Hackl</c:v>
                </c:pt>
                <c:pt idx="1432">
                  <c:v>Dave Green</c:v>
                </c:pt>
                <c:pt idx="1433">
                  <c:v>David Atkins</c:v>
                </c:pt>
                <c:pt idx="1434">
                  <c:v>Colin Higgins</c:v>
                </c:pt>
                <c:pt idx="1435">
                  <c:v>Daniel Sackheim</c:v>
                </c:pt>
                <c:pt idx="1436">
                  <c:v>Rick Bieber</c:v>
                </c:pt>
                <c:pt idx="1437">
                  <c:v>Scott Alexander</c:v>
                </c:pt>
                <c:pt idx="1438">
                  <c:v>Youssef Delara</c:v>
                </c:pt>
                <c:pt idx="1439">
                  <c:v>Tod Williams</c:v>
                </c:pt>
                <c:pt idx="1440">
                  <c:v>Peter MacDonald</c:v>
                </c:pt>
                <c:pt idx="1441">
                  <c:v>Kat Coiro</c:v>
                </c:pt>
                <c:pt idx="1442">
                  <c:v>Michael D. Sellers</c:v>
                </c:pt>
                <c:pt idx="1443">
                  <c:v>Paul Bunnell</c:v>
                </c:pt>
                <c:pt idx="1444">
                  <c:v>Kevin Tenney</c:v>
                </c:pt>
                <c:pt idx="1445">
                  <c:v>Levan Gabriadze</c:v>
                </c:pt>
                <c:pt idx="1446">
                  <c:v>Joshua Seftel</c:v>
                </c:pt>
                <c:pt idx="1447">
                  <c:v>Eric Blakeney</c:v>
                </c:pt>
                <c:pt idx="1448">
                  <c:v>Ekachai Uekrongtham</c:v>
                </c:pt>
                <c:pt idx="1449">
                  <c:v>Joel Gallen</c:v>
                </c:pt>
                <c:pt idx="1450">
                  <c:v>Emile Ardolino</c:v>
                </c:pt>
                <c:pt idx="1451">
                  <c:v>John Lafia</c:v>
                </c:pt>
                <c:pt idx="1452">
                  <c:v>Gregory Jacobs</c:v>
                </c:pt>
                <c:pt idx="1453">
                  <c:v>Jeannot Szwarc</c:v>
                </c:pt>
                <c:pt idx="1454">
                  <c:v>Akiva Schaffer</c:v>
                </c:pt>
                <c:pt idx="1455">
                  <c:v>Antony Hoffman</c:v>
                </c:pt>
                <c:pt idx="1456">
                  <c:v>Boris Rodriguez</c:v>
                </c:pt>
                <c:pt idx="1457">
                  <c:v>Troy Nixey</c:v>
                </c:pt>
                <c:pt idx="1458">
                  <c:v>Scott Kalvert</c:v>
                </c:pt>
                <c:pt idx="1459">
                  <c:v>Rich Christiano</c:v>
                </c:pt>
                <c:pt idx="1460">
                  <c:v>Wil Shriner</c:v>
                </c:pt>
                <c:pt idx="1461">
                  <c:v>Kaige Chen</c:v>
                </c:pt>
                <c:pt idx="1462">
                  <c:v>Karey Kirkpatrick</c:v>
                </c:pt>
                <c:pt idx="1463">
                  <c:v>Nick Gomez</c:v>
                </c:pt>
                <c:pt idx="1464">
                  <c:v>Mark Helfrich</c:v>
                </c:pt>
                <c:pt idx="1465">
                  <c:v>Martin Lawrence</c:v>
                </c:pt>
                <c:pt idx="1466">
                  <c:v>Justin Zackham</c:v>
                </c:pt>
                <c:pt idx="1467">
                  <c:v>Michael Dinner</c:v>
                </c:pt>
                <c:pt idx="1468">
                  <c:v>Mark Tonderai</c:v>
                </c:pt>
                <c:pt idx="1469">
                  <c:v>Keith Gordon</c:v>
                </c:pt>
                <c:pt idx="1470">
                  <c:v>Gary Chapman</c:v>
                </c:pt>
                <c:pt idx="1471">
                  <c:v>Joseph Ruben</c:v>
                </c:pt>
                <c:pt idx="1472">
                  <c:v>Gene Teigland</c:v>
                </c:pt>
                <c:pt idx="1473">
                  <c:v>Joe Swanberg</c:v>
                </c:pt>
                <c:pt idx="1474">
                  <c:v>Harley Cokeliss</c:v>
                </c:pt>
                <c:pt idx="1475">
                  <c:v>Johnny Remo</c:v>
                </c:pt>
                <c:pt idx="1476">
                  <c:v>John Eng</c:v>
                </c:pt>
                <c:pt idx="1477">
                  <c:v>James Bridges</c:v>
                </c:pt>
                <c:pt idx="1478">
                  <c:v>Jim Gillespie</c:v>
                </c:pt>
                <c:pt idx="1479">
                  <c:v>Ice Cube</c:v>
                </c:pt>
                <c:pt idx="1480">
                  <c:v>Henry Hobson</c:v>
                </c:pt>
                <c:pt idx="1481">
                  <c:v>Jonas Elmer</c:v>
                </c:pt>
                <c:pt idx="1482">
                  <c:v>Christopher Spencer</c:v>
                </c:pt>
                <c:pt idx="1483">
                  <c:v>Darren Grant</c:v>
                </c:pt>
                <c:pt idx="1484">
                  <c:v>Daniel Barnz</c:v>
                </c:pt>
                <c:pt idx="1485">
                  <c:v>Brandon Camp</c:v>
                </c:pt>
                <c:pt idx="1486">
                  <c:v>Brian Gibson</c:v>
                </c:pt>
                <c:pt idx="1487">
                  <c:v>Blair Hayes</c:v>
                </c:pt>
                <c:pt idx="1488">
                  <c:v>Albert Brooks</c:v>
                </c:pt>
                <c:pt idx="1489">
                  <c:v>Bob Dolman</c:v>
                </c:pt>
                <c:pt idx="1490">
                  <c:v>Daniel Stamm</c:v>
                </c:pt>
                <c:pt idx="1491">
                  <c:v>Brandon Trost</c:v>
                </c:pt>
                <c:pt idx="1492">
                  <c:v>Ruairi Robinson</c:v>
                </c:pt>
                <c:pt idx="1493">
                  <c:v>Michael Meredith</c:v>
                </c:pt>
                <c:pt idx="1494">
                  <c:v>Melvin Van Peebles</c:v>
                </c:pt>
                <c:pt idx="1495">
                  <c:v>Paul Hunter</c:v>
                </c:pt>
                <c:pt idx="1496">
                  <c:v>Peter Billingsley</c:v>
                </c:pt>
                <c:pt idx="1497">
                  <c:v>Matt Piedmont</c:v>
                </c:pt>
                <c:pt idx="1498">
                  <c:v>Jorma Taccone</c:v>
                </c:pt>
                <c:pt idx="1499">
                  <c:v>Joan Chen</c:v>
                </c:pt>
                <c:pt idx="1500">
                  <c:v>Jeff Kanew</c:v>
                </c:pt>
                <c:pt idx="1501">
                  <c:v>Greg Coolidge</c:v>
                </c:pt>
                <c:pt idx="1502">
                  <c:v>John Cornell</c:v>
                </c:pt>
                <c:pt idx="1503">
                  <c:v>John Putch</c:v>
                </c:pt>
                <c:pt idx="1504">
                  <c:v>Daniel Algrant</c:v>
                </c:pt>
                <c:pt idx="1505">
                  <c:v>Benjamin Dickinson</c:v>
                </c:pt>
                <c:pt idx="1506">
                  <c:v>Andrew Wilson</c:v>
                </c:pt>
                <c:pt idx="1507">
                  <c:v>David Nutter</c:v>
                </c:pt>
                <c:pt idx="1508">
                  <c:v>William Shatner</c:v>
                </c:pt>
                <c:pt idx="1509">
                  <c:v>Steve Trenbirth</c:v>
                </c:pt>
                <c:pt idx="1510">
                  <c:v>Ringo Lam</c:v>
                </c:pt>
                <c:pt idx="1511">
                  <c:v>RZA</c:v>
                </c:pt>
                <c:pt idx="1512">
                  <c:v>Wallace Wolodarsky</c:v>
                </c:pt>
                <c:pt idx="1513">
                  <c:v>Siddharth Anand</c:v>
                </c:pt>
                <c:pt idx="1514">
                  <c:v>Ellory Elkayem</c:v>
                </c:pt>
                <c:pt idx="1515">
                  <c:v>John Stainton</c:v>
                </c:pt>
                <c:pt idx="1516">
                  <c:v>Josh Schwartz</c:v>
                </c:pt>
                <c:pt idx="1517">
                  <c:v>Jonathan Newman</c:v>
                </c:pt>
                <c:pt idx="1518">
                  <c:v>Geoff Murphy</c:v>
                </c:pt>
                <c:pt idx="1519">
                  <c:v>Jack Sholder</c:v>
                </c:pt>
                <c:pt idx="1520">
                  <c:v>Frank Whaley</c:v>
                </c:pt>
                <c:pt idx="1521">
                  <c:v>Darren Stein</c:v>
                </c:pt>
                <c:pt idx="1522">
                  <c:v>David Moreau</c:v>
                </c:pt>
                <c:pt idx="1523">
                  <c:v>Adam Goldberg</c:v>
                </c:pt>
                <c:pt idx="1524">
                  <c:v>Doug Lefler</c:v>
                </c:pt>
                <c:pt idx="1525">
                  <c:v>Andrew Erwin</c:v>
                </c:pt>
                <c:pt idx="1526">
                  <c:v>Danny Pang</c:v>
                </c:pt>
                <c:pt idx="1527">
                  <c:v>Rick Friedberg</c:v>
                </c:pt>
                <c:pt idx="1528">
                  <c:v>Tim Heidecker</c:v>
                </c:pt>
                <c:pt idx="1529">
                  <c:v>Steve Barron</c:v>
                </c:pt>
                <c:pt idx="1530">
                  <c:v>Rand Ravich</c:v>
                </c:pt>
                <c:pt idx="1531">
                  <c:v>Tina Gordon Chism</c:v>
                </c:pt>
                <c:pt idx="1532">
                  <c:v>Vicky Jenson</c:v>
                </c:pt>
                <c:pt idx="1533">
                  <c:v>Tom Schulman</c:v>
                </c:pt>
                <c:pt idx="1534">
                  <c:v>Kevin Hooks</c:v>
                </c:pt>
                <c:pt idx="1535">
                  <c:v>Neema Barnette</c:v>
                </c:pt>
                <c:pt idx="1536">
                  <c:v>Leslye Headland</c:v>
                </c:pt>
                <c:pt idx="1537">
                  <c:v>Michael Chapman</c:v>
                </c:pt>
                <c:pt idx="1538">
                  <c:v>Mark Tarlov</c:v>
                </c:pt>
                <c:pt idx="1539">
                  <c:v>Myles Berkowitz</c:v>
                </c:pt>
                <c:pt idx="1540">
                  <c:v>Kevin Donovan</c:v>
                </c:pt>
                <c:pt idx="1541">
                  <c:v>Gregory Poirier</c:v>
                </c:pt>
                <c:pt idx="1542">
                  <c:v>Fina Torres</c:v>
                </c:pt>
                <c:pt idx="1543">
                  <c:v>Ericson Core</c:v>
                </c:pt>
                <c:pt idx="1544">
                  <c:v>Joe Charbanic</c:v>
                </c:pt>
                <c:pt idx="1545">
                  <c:v>George Ratliff</c:v>
                </c:pt>
                <c:pt idx="1546">
                  <c:v>Jim Fall</c:v>
                </c:pt>
                <c:pt idx="1547">
                  <c:v>J.S. Cardone</c:v>
                </c:pt>
                <c:pt idx="1548">
                  <c:v>Harmony Korine</c:v>
                </c:pt>
                <c:pt idx="1549">
                  <c:v>John Gray</c:v>
                </c:pt>
                <c:pt idx="1550">
                  <c:v>John Carl Buechler</c:v>
                </c:pt>
                <c:pt idx="1551">
                  <c:v>Anthony Bell</c:v>
                </c:pt>
                <c:pt idx="1552">
                  <c:v>Dewey Nicks</c:v>
                </c:pt>
                <c:pt idx="1553">
                  <c:v>Bob Odenkirk</c:v>
                </c:pt>
                <c:pt idx="1554">
                  <c:v>Alan Poul</c:v>
                </c:pt>
                <c:pt idx="1555">
                  <c:v>Anthony Hickox</c:v>
                </c:pt>
                <c:pt idx="1556">
                  <c:v>Claudia Llosa</c:v>
                </c:pt>
                <c:pt idx="1557">
                  <c:v>Charles S. Dutton</c:v>
                </c:pt>
                <c:pt idx="1558">
                  <c:v>Ruba Nadda</c:v>
                </c:pt>
                <c:pt idx="1559">
                  <c:v>Masayuki Ochiai</c:v>
                </c:pt>
                <c:pt idx="1560">
                  <c:v>Mark A.Z. DippÃ©</c:v>
                </c:pt>
                <c:pt idx="1561">
                  <c:v>Oliver Blackburn</c:v>
                </c:pt>
                <c:pt idx="1562">
                  <c:v>Louis C.K.</c:v>
                </c:pt>
                <c:pt idx="1563">
                  <c:v>Nick Hurran</c:v>
                </c:pt>
                <c:pt idx="1564">
                  <c:v>Hugh Johnson</c:v>
                </c:pt>
                <c:pt idx="1565">
                  <c:v>Gonzalo LÃ³pez-Gallego</c:v>
                </c:pt>
                <c:pt idx="1566">
                  <c:v>Gordon Chan</c:v>
                </c:pt>
                <c:pt idx="1567">
                  <c:v>Franklin J. Schaffner</c:v>
                </c:pt>
                <c:pt idx="1568">
                  <c:v>Jeff Lowell</c:v>
                </c:pt>
                <c:pt idx="1569">
                  <c:v>Barry Cook</c:v>
                </c:pt>
                <c:pt idx="1570">
                  <c:v>David Gelb</c:v>
                </c:pt>
                <c:pt idx="1571">
                  <c:v>Cathy Malkasian</c:v>
                </c:pt>
                <c:pt idx="1572">
                  <c:v>Alan Shapiro</c:v>
                </c:pt>
                <c:pt idx="1573">
                  <c:v>CiarÃ¡n Foy</c:v>
                </c:pt>
                <c:pt idx="1574">
                  <c:v>Dominique Othenin-Girard</c:v>
                </c:pt>
                <c:pt idx="1575">
                  <c:v>Stewart Hendler</c:v>
                </c:pt>
                <c:pt idx="1576">
                  <c:v>Zach Cregger</c:v>
                </c:pt>
                <c:pt idx="1577">
                  <c:v>Stuart Beattie</c:v>
                </c:pt>
                <c:pt idx="1578">
                  <c:v>Shane Dawson</c:v>
                </c:pt>
                <c:pt idx="1579">
                  <c:v>Ray Griggs</c:v>
                </c:pt>
                <c:pt idx="1580">
                  <c:v>Stefen Fangmeier</c:v>
                </c:pt>
                <c:pt idx="1581">
                  <c:v>Robby Henson</c:v>
                </c:pt>
                <c:pt idx="1582">
                  <c:v>William A. Graham</c:v>
                </c:pt>
                <c:pt idx="1583">
                  <c:v>Romesh Sharma</c:v>
                </c:pt>
                <c:pt idx="1584">
                  <c:v>Martin Weisz</c:v>
                </c:pt>
                <c:pt idx="1585">
                  <c:v>Mark Piznarski</c:v>
                </c:pt>
                <c:pt idx="1586">
                  <c:v>Mary McGuckian</c:v>
                </c:pt>
                <c:pt idx="1587">
                  <c:v>Michael Herz</c:v>
                </c:pt>
                <c:pt idx="1588">
                  <c:v>George Jackson</c:v>
                </c:pt>
                <c:pt idx="1589">
                  <c:v>John Hoffman</c:v>
                </c:pt>
                <c:pt idx="1590">
                  <c:v>Hoyt Yeatman</c:v>
                </c:pt>
                <c:pt idx="1591">
                  <c:v>Jon Hess</c:v>
                </c:pt>
                <c:pt idx="1592">
                  <c:v>Fred Durst</c:v>
                </c:pt>
                <c:pt idx="1593">
                  <c:v>Dito Montiel</c:v>
                </c:pt>
                <c:pt idx="1594">
                  <c:v>Dinesh D'Souza</c:v>
                </c:pt>
                <c:pt idx="1595">
                  <c:v>Bruce Hunt</c:v>
                </c:pt>
                <c:pt idx="1596">
                  <c:v>William A. Fraker</c:v>
                </c:pt>
                <c:pt idx="1597">
                  <c:v>Maurice Joyce</c:v>
                </c:pt>
                <c:pt idx="1598">
                  <c:v>Michael J. Bassett</c:v>
                </c:pt>
                <c:pt idx="1599">
                  <c:v>Bradley Parker</c:v>
                </c:pt>
                <c:pt idx="1600">
                  <c:v>Christopher Landon</c:v>
                </c:pt>
                <c:pt idx="1601">
                  <c:v>Benson Lee</c:v>
                </c:pt>
                <c:pt idx="1602">
                  <c:v>David E. Talbert</c:v>
                </c:pt>
                <c:pt idx="1603">
                  <c:v>Stephan Elliott</c:v>
                </c:pt>
                <c:pt idx="1604">
                  <c:v>Mort Nathan</c:v>
                </c:pt>
                <c:pt idx="1605">
                  <c:v>Mabrouk El Mechri</c:v>
                </c:pt>
                <c:pt idx="1606">
                  <c:v>Kris Isacsson</c:v>
                </c:pt>
                <c:pt idx="1607">
                  <c:v>Joe Chappelle</c:v>
                </c:pt>
                <c:pt idx="1608">
                  <c:v>Ben Falcone</c:v>
                </c:pt>
                <c:pt idx="1609">
                  <c:v>Diane English</c:v>
                </c:pt>
                <c:pt idx="1610">
                  <c:v>Chris Gorak</c:v>
                </c:pt>
                <c:pt idx="1611">
                  <c:v>Don Mancini</c:v>
                </c:pt>
                <c:pt idx="1612">
                  <c:v>Phil Traill</c:v>
                </c:pt>
                <c:pt idx="1613">
                  <c:v>Vivek Agnihotri</c:v>
                </c:pt>
                <c:pt idx="1614">
                  <c:v>Ruggero Deodato</c:v>
                </c:pt>
                <c:pt idx="1615">
                  <c:v>Stuart Gillard</c:v>
                </c:pt>
                <c:pt idx="1616">
                  <c:v>Mike Disa</c:v>
                </c:pt>
                <c:pt idx="1617">
                  <c:v>Nick Hamm</c:v>
                </c:pt>
                <c:pt idx="1618">
                  <c:v>Janusz Kaminski</c:v>
                </c:pt>
                <c:pt idx="1619">
                  <c:v>Hark Tsui</c:v>
                </c:pt>
                <c:pt idx="1620">
                  <c:v>Harry F. Millarde</c:v>
                </c:pt>
                <c:pt idx="1621">
                  <c:v>Bruce Dellis</c:v>
                </c:pt>
                <c:pt idx="1622">
                  <c:v>Corey Yuen</c:v>
                </c:pt>
                <c:pt idx="1623">
                  <c:v>Christian E. Christiansen</c:v>
                </c:pt>
                <c:pt idx="1624">
                  <c:v>Sam Firstenberg</c:v>
                </c:pt>
                <c:pt idx="1625">
                  <c:v>Sue Corcoran</c:v>
                </c:pt>
                <c:pt idx="1626">
                  <c:v>Robert Butler</c:v>
                </c:pt>
                <c:pt idx="1627">
                  <c:v>S.R. Bindler</c:v>
                </c:pt>
                <c:pt idx="1628">
                  <c:v>Katherine Dieckmann</c:v>
                </c:pt>
                <c:pt idx="1629">
                  <c:v>John Bonito</c:v>
                </c:pt>
                <c:pt idx="1630">
                  <c:v>Jim Sonzero</c:v>
                </c:pt>
                <c:pt idx="1631">
                  <c:v>Danny Steinmann</c:v>
                </c:pt>
                <c:pt idx="1632">
                  <c:v>Diane Keaton</c:v>
                </c:pt>
                <c:pt idx="1633">
                  <c:v>Willard Huyck</c:v>
                </c:pt>
                <c:pt idx="1634">
                  <c:v>Tommy Lee Wallace</c:v>
                </c:pt>
                <c:pt idx="1635">
                  <c:v>Rob Pritts</c:v>
                </c:pt>
                <c:pt idx="1636">
                  <c:v>Sara Sugarman</c:v>
                </c:pt>
                <c:pt idx="1637">
                  <c:v>Katt Shea</c:v>
                </c:pt>
                <c:pt idx="1638">
                  <c:v>Mike Bigelow</c:v>
                </c:pt>
                <c:pt idx="1639">
                  <c:v>Huck Botko</c:v>
                </c:pt>
                <c:pt idx="1640">
                  <c:v>Alan Rudolph</c:v>
                </c:pt>
                <c:pt idx="1641">
                  <c:v>Deb Hagan</c:v>
                </c:pt>
                <c:pt idx="1642">
                  <c:v>Alex Craig Mann</c:v>
                </c:pt>
                <c:pt idx="1643">
                  <c:v>Douglas Aarniokoski</c:v>
                </c:pt>
                <c:pt idx="1644">
                  <c:v>Tom Green</c:v>
                </c:pt>
                <c:pt idx="1645">
                  <c:v>Rob Hedden</c:v>
                </c:pt>
                <c:pt idx="1646">
                  <c:v>Paul Bolger</c:v>
                </c:pt>
                <c:pt idx="1647">
                  <c:v>Nancy Walker</c:v>
                </c:pt>
                <c:pt idx="1648">
                  <c:v>Jesse Vaughan</c:v>
                </c:pt>
                <c:pt idx="1649">
                  <c:v>Gary Sherman</c:v>
                </c:pt>
                <c:pt idx="1650">
                  <c:v>Steven Seagal</c:v>
                </c:pt>
                <c:pt idx="1651">
                  <c:v>Stiles White</c:v>
                </c:pt>
                <c:pt idx="1652">
                  <c:v>Marc F. Adler</c:v>
                </c:pt>
                <c:pt idx="1653">
                  <c:v>Peter M. Cohen</c:v>
                </c:pt>
                <c:pt idx="1654">
                  <c:v>James Manera</c:v>
                </c:pt>
                <c:pt idx="1655">
                  <c:v>Jessy Terrero</c:v>
                </c:pt>
                <c:pt idx="1656">
                  <c:v>James Isaac</c:v>
                </c:pt>
                <c:pt idx="1657">
                  <c:v>Michael Patrick King</c:v>
                </c:pt>
                <c:pt idx="1658">
                  <c:v>Christopher Erskin</c:v>
                </c:pt>
                <c:pt idx="1659">
                  <c:v>Adam Marcus</c:v>
                </c:pt>
                <c:pt idx="1660">
                  <c:v>Andrew Morahan</c:v>
                </c:pt>
                <c:pt idx="1661">
                  <c:v>Dave Meyers</c:v>
                </c:pt>
                <c:pt idx="1662">
                  <c:v>Charles T. Kanganis</c:v>
                </c:pt>
                <c:pt idx="1663">
                  <c:v>Travis Cluff</c:v>
                </c:pt>
                <c:pt idx="1664">
                  <c:v>Meiert Avis</c:v>
                </c:pt>
                <c:pt idx="1665">
                  <c:v>Elaine May</c:v>
                </c:pt>
                <c:pt idx="1666">
                  <c:v>Todd Lincoln</c:v>
                </c:pt>
                <c:pt idx="1667">
                  <c:v>Sam Taylor-Johnson</c:v>
                </c:pt>
                <c:pt idx="1668">
                  <c:v>Rick Rosenthal</c:v>
                </c:pt>
                <c:pt idx="1669">
                  <c:v>Marcos Siega</c:v>
                </c:pt>
                <c:pt idx="1670">
                  <c:v>Mic Rodgers</c:v>
                </c:pt>
                <c:pt idx="1671">
                  <c:v>Mike Bruce</c:v>
                </c:pt>
                <c:pt idx="1672">
                  <c:v>John Ottman</c:v>
                </c:pt>
                <c:pt idx="1673">
                  <c:v>Jeffrey W. Byrd</c:v>
                </c:pt>
                <c:pt idx="1674">
                  <c:v>Eric Bross</c:v>
                </c:pt>
                <c:pt idx="1675">
                  <c:v>David Kellogg</c:v>
                </c:pt>
                <c:pt idx="1676">
                  <c:v>Deon Taylor</c:v>
                </c:pt>
                <c:pt idx="1677">
                  <c:v>Des McAnuff</c:v>
                </c:pt>
                <c:pt idx="1678">
                  <c:v>Chris Roberts</c:v>
                </c:pt>
                <c:pt idx="1679">
                  <c:v>Peter Hastings</c:v>
                </c:pt>
                <c:pt idx="1680">
                  <c:v>Matt Bettinelli-Olpin</c:v>
                </c:pt>
                <c:pt idx="1681">
                  <c:v>Joe Berlinger</c:v>
                </c:pt>
                <c:pt idx="1682">
                  <c:v>Joseph Kahn</c:v>
                </c:pt>
                <c:pt idx="1683">
                  <c:v>Annabel Jankel</c:v>
                </c:pt>
                <c:pt idx="1684">
                  <c:v>Ed Gass-Donnelly</c:v>
                </c:pt>
                <c:pt idx="1685">
                  <c:v>Stephen Carpenter</c:v>
                </c:pt>
                <c:pt idx="1686">
                  <c:v>Scott Marshall</c:v>
                </c:pt>
                <c:pt idx="1687">
                  <c:v>Steve Boyum</c:v>
                </c:pt>
                <c:pt idx="1688">
                  <c:v>Michael Martin</c:v>
                </c:pt>
                <c:pt idx="1689">
                  <c:v>Nelson McCormick</c:v>
                </c:pt>
                <c:pt idx="1690">
                  <c:v>Eric Valette</c:v>
                </c:pt>
                <c:pt idx="1691">
                  <c:v>Fred Dekker</c:v>
                </c:pt>
                <c:pt idx="1692">
                  <c:v>Carmen Marron</c:v>
                </c:pt>
                <c:pt idx="1693">
                  <c:v>Steven E. de Souza</c:v>
                </c:pt>
                <c:pt idx="1694">
                  <c:v>Sylvio Tabet</c:v>
                </c:pt>
                <c:pt idx="1695">
                  <c:v>Marco Schnabel</c:v>
                </c:pt>
                <c:pt idx="1696">
                  <c:v>Mickey Liddell</c:v>
                </c:pt>
                <c:pt idx="1697">
                  <c:v>Bo Welch</c:v>
                </c:pt>
                <c:pt idx="1698">
                  <c:v>Sidney J. Furie</c:v>
                </c:pt>
                <c:pt idx="1699">
                  <c:v>Wych Kaosayananda</c:v>
                </c:pt>
                <c:pt idx="1700">
                  <c:v>Louis Morneau</c:v>
                </c:pt>
                <c:pt idx="1701">
                  <c:v>JosÃ© Luis Valenzuela</c:v>
                </c:pt>
                <c:pt idx="1702">
                  <c:v>Britt Allcroft</c:v>
                </c:pt>
                <c:pt idx="1703">
                  <c:v>Robert Marcarelli</c:v>
                </c:pt>
                <c:pt idx="1704">
                  <c:v>Hal Needham</c:v>
                </c:pt>
                <c:pt idx="1705">
                  <c:v>Damien Dante Wayans</c:v>
                </c:pt>
                <c:pt idx="1706">
                  <c:v>Arthur Hiller</c:v>
                </c:pt>
                <c:pt idx="1707">
                  <c:v>Chris Stokes</c:v>
                </c:pt>
                <c:pt idx="1708">
                  <c:v>Troy Miller</c:v>
                </c:pt>
                <c:pt idx="1709">
                  <c:v>Tom Brady</c:v>
                </c:pt>
                <c:pt idx="1710">
                  <c:v>Pitof</c:v>
                </c:pt>
                <c:pt idx="1711">
                  <c:v>Perry Andelin Blake</c:v>
                </c:pt>
                <c:pt idx="1712">
                  <c:v>Klaus Menzel</c:v>
                </c:pt>
                <c:pt idx="1713">
                  <c:v>Gary Rogers</c:v>
                </c:pt>
                <c:pt idx="1714">
                  <c:v>Arjun Sablok</c:v>
                </c:pt>
                <c:pt idx="1715">
                  <c:v>Bob Spiers</c:v>
                </c:pt>
                <c:pt idx="1716">
                  <c:v>Alan Metter</c:v>
                </c:pt>
                <c:pt idx="1717">
                  <c:v>Christopher Leitch</c:v>
                </c:pt>
                <c:pt idx="1718">
                  <c:v>Vic Armstrong</c:v>
                </c:pt>
                <c:pt idx="1719">
                  <c:v>Trent Cooper</c:v>
                </c:pt>
                <c:pt idx="1720">
                  <c:v>Charles Robert Carner</c:v>
                </c:pt>
                <c:pt idx="1721">
                  <c:v>Nnegest LikkÃ©</c:v>
                </c:pt>
                <c:pt idx="1722">
                  <c:v>Jim Goddard</c:v>
                </c:pt>
                <c:pt idx="1723">
                  <c:v>Fred Savage</c:v>
                </c:pt>
                <c:pt idx="1724">
                  <c:v>Steve Gomer</c:v>
                </c:pt>
                <c:pt idx="1725">
                  <c:v>Kenneth Johnson</c:v>
                </c:pt>
                <c:pt idx="1726">
                  <c:v>Joseph Sargent</c:v>
                </c:pt>
                <c:pt idx="1727">
                  <c:v>Dave Borthwick</c:v>
                </c:pt>
                <c:pt idx="1728">
                  <c:v>Rick de Oliveira</c:v>
                </c:pt>
                <c:pt idx="1729">
                  <c:v>Aaron Seltzer</c:v>
                </c:pt>
                <c:pt idx="1730">
                  <c:v>Roger Christian</c:v>
                </c:pt>
                <c:pt idx="1731">
                  <c:v>Alex Zamm</c:v>
                </c:pt>
                <c:pt idx="1732">
                  <c:v>Vondie Curtis-Hall</c:v>
                </c:pt>
              </c:strCache>
            </c:strRef>
          </c:cat>
          <c:val>
            <c:numRef>
              <c:f>'Top 20 DIR wit Highest IMDb'!$B$2:$B$1735</c:f>
              <c:numCache>
                <c:formatCode>General</c:formatCode>
                <c:ptCount val="1733"/>
                <c:pt idx="0">
                  <c:v>181.79999999999998</c:v>
                </c:pt>
                <c:pt idx="1">
                  <c:v>136.9</c:v>
                </c:pt>
                <c:pt idx="2">
                  <c:v>133</c:v>
                </c:pt>
                <c:pt idx="3">
                  <c:v>122.8</c:v>
                </c:pt>
                <c:pt idx="4">
                  <c:v>114.09999999999998</c:v>
                </c:pt>
                <c:pt idx="5">
                  <c:v>100.99999999999999</c:v>
                </c:pt>
                <c:pt idx="6">
                  <c:v>100.19999999999997</c:v>
                </c:pt>
                <c:pt idx="7">
                  <c:v>98.7</c:v>
                </c:pt>
                <c:pt idx="8">
                  <c:v>95</c:v>
                </c:pt>
                <c:pt idx="9">
                  <c:v>90.1</c:v>
                </c:pt>
                <c:pt idx="10">
                  <c:v>89.8</c:v>
                </c:pt>
                <c:pt idx="11">
                  <c:v>86.2</c:v>
                </c:pt>
                <c:pt idx="12">
                  <c:v>85.5</c:v>
                </c:pt>
                <c:pt idx="13">
                  <c:v>81.5</c:v>
                </c:pt>
                <c:pt idx="14">
                  <c:v>80.600000000000009</c:v>
                </c:pt>
                <c:pt idx="15">
                  <c:v>77.5</c:v>
                </c:pt>
                <c:pt idx="16">
                  <c:v>77.2</c:v>
                </c:pt>
                <c:pt idx="17">
                  <c:v>76.100000000000009</c:v>
                </c:pt>
                <c:pt idx="18">
                  <c:v>74</c:v>
                </c:pt>
                <c:pt idx="19">
                  <c:v>73.199999999999989</c:v>
                </c:pt>
                <c:pt idx="20">
                  <c:v>72</c:v>
                </c:pt>
                <c:pt idx="21">
                  <c:v>71</c:v>
                </c:pt>
                <c:pt idx="22">
                  <c:v>69.599999999999994</c:v>
                </c:pt>
                <c:pt idx="23">
                  <c:v>68.899999999999991</c:v>
                </c:pt>
                <c:pt idx="24">
                  <c:v>67.800000000000011</c:v>
                </c:pt>
                <c:pt idx="25">
                  <c:v>67.399999999999991</c:v>
                </c:pt>
                <c:pt idx="26">
                  <c:v>67.3</c:v>
                </c:pt>
                <c:pt idx="27">
                  <c:v>67</c:v>
                </c:pt>
                <c:pt idx="28">
                  <c:v>66.300000000000011</c:v>
                </c:pt>
                <c:pt idx="29">
                  <c:v>66</c:v>
                </c:pt>
                <c:pt idx="30">
                  <c:v>65.600000000000009</c:v>
                </c:pt>
                <c:pt idx="31">
                  <c:v>60.900000000000006</c:v>
                </c:pt>
                <c:pt idx="32">
                  <c:v>59.899999999999991</c:v>
                </c:pt>
                <c:pt idx="33">
                  <c:v>59.7</c:v>
                </c:pt>
                <c:pt idx="34">
                  <c:v>59.699999999999996</c:v>
                </c:pt>
                <c:pt idx="35">
                  <c:v>59.500000000000007</c:v>
                </c:pt>
                <c:pt idx="36">
                  <c:v>58.1</c:v>
                </c:pt>
                <c:pt idx="37">
                  <c:v>58.000000000000007</c:v>
                </c:pt>
                <c:pt idx="38">
                  <c:v>56.7</c:v>
                </c:pt>
                <c:pt idx="39">
                  <c:v>56.6</c:v>
                </c:pt>
                <c:pt idx="40">
                  <c:v>56.2</c:v>
                </c:pt>
                <c:pt idx="41">
                  <c:v>55.9</c:v>
                </c:pt>
                <c:pt idx="42">
                  <c:v>55.5</c:v>
                </c:pt>
                <c:pt idx="43">
                  <c:v>55.5</c:v>
                </c:pt>
                <c:pt idx="44">
                  <c:v>55.400000000000006</c:v>
                </c:pt>
                <c:pt idx="45">
                  <c:v>54.400000000000006</c:v>
                </c:pt>
                <c:pt idx="46">
                  <c:v>54.1</c:v>
                </c:pt>
                <c:pt idx="47">
                  <c:v>53.4</c:v>
                </c:pt>
                <c:pt idx="48">
                  <c:v>52.400000000000006</c:v>
                </c:pt>
                <c:pt idx="49">
                  <c:v>52.4</c:v>
                </c:pt>
                <c:pt idx="50">
                  <c:v>52.199999999999996</c:v>
                </c:pt>
                <c:pt idx="51">
                  <c:v>51.599999999999994</c:v>
                </c:pt>
                <c:pt idx="52">
                  <c:v>51.3</c:v>
                </c:pt>
                <c:pt idx="53">
                  <c:v>51</c:v>
                </c:pt>
                <c:pt idx="54">
                  <c:v>50.7</c:v>
                </c:pt>
                <c:pt idx="55">
                  <c:v>50.6</c:v>
                </c:pt>
                <c:pt idx="56">
                  <c:v>50.2</c:v>
                </c:pt>
                <c:pt idx="57">
                  <c:v>50.199999999999996</c:v>
                </c:pt>
                <c:pt idx="58">
                  <c:v>49.900000000000006</c:v>
                </c:pt>
                <c:pt idx="59">
                  <c:v>49.9</c:v>
                </c:pt>
                <c:pt idx="60">
                  <c:v>49.8</c:v>
                </c:pt>
                <c:pt idx="61">
                  <c:v>48.9</c:v>
                </c:pt>
                <c:pt idx="62">
                  <c:v>48.6</c:v>
                </c:pt>
                <c:pt idx="63">
                  <c:v>47.9</c:v>
                </c:pt>
                <c:pt idx="64">
                  <c:v>47.7</c:v>
                </c:pt>
                <c:pt idx="65">
                  <c:v>47.600000000000009</c:v>
                </c:pt>
                <c:pt idx="66">
                  <c:v>47.4</c:v>
                </c:pt>
                <c:pt idx="67">
                  <c:v>46.599999999999994</c:v>
                </c:pt>
                <c:pt idx="68">
                  <c:v>46</c:v>
                </c:pt>
                <c:pt idx="69">
                  <c:v>46</c:v>
                </c:pt>
                <c:pt idx="70">
                  <c:v>45.5</c:v>
                </c:pt>
                <c:pt idx="71">
                  <c:v>45.3</c:v>
                </c:pt>
                <c:pt idx="72">
                  <c:v>45.199999999999996</c:v>
                </c:pt>
                <c:pt idx="73">
                  <c:v>45.1</c:v>
                </c:pt>
                <c:pt idx="74">
                  <c:v>44.9</c:v>
                </c:pt>
                <c:pt idx="75">
                  <c:v>44.9</c:v>
                </c:pt>
                <c:pt idx="76">
                  <c:v>44.2</c:v>
                </c:pt>
                <c:pt idx="77">
                  <c:v>44</c:v>
                </c:pt>
                <c:pt idx="78">
                  <c:v>43.8</c:v>
                </c:pt>
                <c:pt idx="79">
                  <c:v>43.4</c:v>
                </c:pt>
                <c:pt idx="80">
                  <c:v>43.3</c:v>
                </c:pt>
                <c:pt idx="81">
                  <c:v>43.1</c:v>
                </c:pt>
                <c:pt idx="82">
                  <c:v>43.1</c:v>
                </c:pt>
                <c:pt idx="83">
                  <c:v>42.9</c:v>
                </c:pt>
                <c:pt idx="84">
                  <c:v>42.6</c:v>
                </c:pt>
                <c:pt idx="85">
                  <c:v>42.6</c:v>
                </c:pt>
                <c:pt idx="86">
                  <c:v>42.5</c:v>
                </c:pt>
                <c:pt idx="87">
                  <c:v>41.5</c:v>
                </c:pt>
                <c:pt idx="88">
                  <c:v>41.5</c:v>
                </c:pt>
                <c:pt idx="89">
                  <c:v>41.300000000000004</c:v>
                </c:pt>
                <c:pt idx="90">
                  <c:v>40.6</c:v>
                </c:pt>
                <c:pt idx="91">
                  <c:v>40.1</c:v>
                </c:pt>
                <c:pt idx="92">
                  <c:v>40</c:v>
                </c:pt>
                <c:pt idx="93">
                  <c:v>40</c:v>
                </c:pt>
                <c:pt idx="94">
                  <c:v>40</c:v>
                </c:pt>
                <c:pt idx="95">
                  <c:v>39.699999999999996</c:v>
                </c:pt>
                <c:pt idx="96">
                  <c:v>39.200000000000003</c:v>
                </c:pt>
                <c:pt idx="97">
                  <c:v>39.1</c:v>
                </c:pt>
                <c:pt idx="98">
                  <c:v>38.400000000000006</c:v>
                </c:pt>
                <c:pt idx="99">
                  <c:v>37.9</c:v>
                </c:pt>
                <c:pt idx="100">
                  <c:v>37.799999999999997</c:v>
                </c:pt>
                <c:pt idx="101">
                  <c:v>37.5</c:v>
                </c:pt>
                <c:pt idx="102">
                  <c:v>37.1</c:v>
                </c:pt>
                <c:pt idx="103">
                  <c:v>37</c:v>
                </c:pt>
                <c:pt idx="104">
                  <c:v>36.9</c:v>
                </c:pt>
                <c:pt idx="105">
                  <c:v>36.799999999999997</c:v>
                </c:pt>
                <c:pt idx="106">
                  <c:v>36.699999999999996</c:v>
                </c:pt>
                <c:pt idx="107">
                  <c:v>36.5</c:v>
                </c:pt>
                <c:pt idx="108">
                  <c:v>36.5</c:v>
                </c:pt>
                <c:pt idx="109">
                  <c:v>36.1</c:v>
                </c:pt>
                <c:pt idx="110">
                  <c:v>36</c:v>
                </c:pt>
                <c:pt idx="111">
                  <c:v>35.700000000000003</c:v>
                </c:pt>
                <c:pt idx="112">
                  <c:v>35.700000000000003</c:v>
                </c:pt>
                <c:pt idx="113">
                  <c:v>35.5</c:v>
                </c:pt>
                <c:pt idx="114">
                  <c:v>35.299999999999997</c:v>
                </c:pt>
                <c:pt idx="115">
                  <c:v>35</c:v>
                </c:pt>
                <c:pt idx="116">
                  <c:v>34.9</c:v>
                </c:pt>
                <c:pt idx="117">
                  <c:v>34.9</c:v>
                </c:pt>
                <c:pt idx="118">
                  <c:v>34.800000000000004</c:v>
                </c:pt>
                <c:pt idx="119">
                  <c:v>34.6</c:v>
                </c:pt>
                <c:pt idx="120">
                  <c:v>34.299999999999997</c:v>
                </c:pt>
                <c:pt idx="121">
                  <c:v>34.299999999999997</c:v>
                </c:pt>
                <c:pt idx="122">
                  <c:v>34.200000000000003</c:v>
                </c:pt>
                <c:pt idx="123">
                  <c:v>34.200000000000003</c:v>
                </c:pt>
                <c:pt idx="124">
                  <c:v>33.9</c:v>
                </c:pt>
                <c:pt idx="125">
                  <c:v>33.9</c:v>
                </c:pt>
                <c:pt idx="126">
                  <c:v>33.800000000000004</c:v>
                </c:pt>
                <c:pt idx="127">
                  <c:v>33.800000000000004</c:v>
                </c:pt>
                <c:pt idx="128">
                  <c:v>33.6</c:v>
                </c:pt>
                <c:pt idx="129">
                  <c:v>33.199999999999996</c:v>
                </c:pt>
                <c:pt idx="130">
                  <c:v>33</c:v>
                </c:pt>
                <c:pt idx="131">
                  <c:v>33</c:v>
                </c:pt>
                <c:pt idx="132">
                  <c:v>33</c:v>
                </c:pt>
                <c:pt idx="133">
                  <c:v>33</c:v>
                </c:pt>
                <c:pt idx="134">
                  <c:v>32.9</c:v>
                </c:pt>
                <c:pt idx="135">
                  <c:v>32.9</c:v>
                </c:pt>
                <c:pt idx="136">
                  <c:v>32.9</c:v>
                </c:pt>
                <c:pt idx="137">
                  <c:v>32.800000000000004</c:v>
                </c:pt>
                <c:pt idx="138">
                  <c:v>32.799999999999997</c:v>
                </c:pt>
                <c:pt idx="139">
                  <c:v>32.4</c:v>
                </c:pt>
                <c:pt idx="140">
                  <c:v>32.299999999999997</c:v>
                </c:pt>
                <c:pt idx="141">
                  <c:v>32.299999999999997</c:v>
                </c:pt>
                <c:pt idx="142">
                  <c:v>32</c:v>
                </c:pt>
                <c:pt idx="143">
                  <c:v>31.900000000000002</c:v>
                </c:pt>
                <c:pt idx="144">
                  <c:v>31.6</c:v>
                </c:pt>
                <c:pt idx="145">
                  <c:v>31.299999999999997</c:v>
                </c:pt>
                <c:pt idx="146">
                  <c:v>31.2</c:v>
                </c:pt>
                <c:pt idx="147">
                  <c:v>31</c:v>
                </c:pt>
                <c:pt idx="148">
                  <c:v>30.9</c:v>
                </c:pt>
                <c:pt idx="149">
                  <c:v>30.6</c:v>
                </c:pt>
                <c:pt idx="150">
                  <c:v>30.400000000000002</c:v>
                </c:pt>
                <c:pt idx="151">
                  <c:v>30.4</c:v>
                </c:pt>
                <c:pt idx="152">
                  <c:v>30.4</c:v>
                </c:pt>
                <c:pt idx="153">
                  <c:v>30.3</c:v>
                </c:pt>
                <c:pt idx="154">
                  <c:v>30.200000000000003</c:v>
                </c:pt>
                <c:pt idx="155">
                  <c:v>30.200000000000003</c:v>
                </c:pt>
                <c:pt idx="156">
                  <c:v>30.1</c:v>
                </c:pt>
                <c:pt idx="157">
                  <c:v>30.1</c:v>
                </c:pt>
                <c:pt idx="158">
                  <c:v>29.8</c:v>
                </c:pt>
                <c:pt idx="159">
                  <c:v>29.799999999999997</c:v>
                </c:pt>
                <c:pt idx="160">
                  <c:v>29.700000000000003</c:v>
                </c:pt>
                <c:pt idx="161">
                  <c:v>29.6</c:v>
                </c:pt>
                <c:pt idx="162">
                  <c:v>29.5</c:v>
                </c:pt>
                <c:pt idx="163">
                  <c:v>29.3</c:v>
                </c:pt>
                <c:pt idx="164">
                  <c:v>29.3</c:v>
                </c:pt>
                <c:pt idx="165">
                  <c:v>29.099999999999998</c:v>
                </c:pt>
                <c:pt idx="166">
                  <c:v>29.099999999999998</c:v>
                </c:pt>
                <c:pt idx="167">
                  <c:v>28.900000000000002</c:v>
                </c:pt>
                <c:pt idx="168">
                  <c:v>28.9</c:v>
                </c:pt>
                <c:pt idx="169">
                  <c:v>28.800000000000004</c:v>
                </c:pt>
                <c:pt idx="170">
                  <c:v>28.8</c:v>
                </c:pt>
                <c:pt idx="171">
                  <c:v>28.6</c:v>
                </c:pt>
                <c:pt idx="172">
                  <c:v>28.6</c:v>
                </c:pt>
                <c:pt idx="173">
                  <c:v>28.599999999999998</c:v>
                </c:pt>
                <c:pt idx="174">
                  <c:v>28.300000000000004</c:v>
                </c:pt>
                <c:pt idx="175">
                  <c:v>28.3</c:v>
                </c:pt>
                <c:pt idx="176">
                  <c:v>28.3</c:v>
                </c:pt>
                <c:pt idx="177">
                  <c:v>28.2</c:v>
                </c:pt>
                <c:pt idx="178">
                  <c:v>28.1</c:v>
                </c:pt>
                <c:pt idx="179">
                  <c:v>28</c:v>
                </c:pt>
                <c:pt idx="180">
                  <c:v>27.9</c:v>
                </c:pt>
                <c:pt idx="181">
                  <c:v>27.9</c:v>
                </c:pt>
                <c:pt idx="182">
                  <c:v>27.8</c:v>
                </c:pt>
                <c:pt idx="183">
                  <c:v>27.700000000000003</c:v>
                </c:pt>
                <c:pt idx="184">
                  <c:v>27.7</c:v>
                </c:pt>
                <c:pt idx="185">
                  <c:v>27.7</c:v>
                </c:pt>
                <c:pt idx="186">
                  <c:v>27.7</c:v>
                </c:pt>
                <c:pt idx="187">
                  <c:v>27.6</c:v>
                </c:pt>
                <c:pt idx="188">
                  <c:v>27.5</c:v>
                </c:pt>
                <c:pt idx="189">
                  <c:v>27.5</c:v>
                </c:pt>
                <c:pt idx="190">
                  <c:v>27.499999999999996</c:v>
                </c:pt>
                <c:pt idx="191">
                  <c:v>27.400000000000002</c:v>
                </c:pt>
                <c:pt idx="192">
                  <c:v>27.400000000000002</c:v>
                </c:pt>
                <c:pt idx="193">
                  <c:v>27.4</c:v>
                </c:pt>
                <c:pt idx="194">
                  <c:v>27.299999999999997</c:v>
                </c:pt>
                <c:pt idx="195">
                  <c:v>27.200000000000003</c:v>
                </c:pt>
                <c:pt idx="196">
                  <c:v>27.2</c:v>
                </c:pt>
                <c:pt idx="197">
                  <c:v>27.099999999999998</c:v>
                </c:pt>
                <c:pt idx="198">
                  <c:v>27.099999999999998</c:v>
                </c:pt>
                <c:pt idx="199">
                  <c:v>27</c:v>
                </c:pt>
                <c:pt idx="200">
                  <c:v>27</c:v>
                </c:pt>
                <c:pt idx="201">
                  <c:v>26.900000000000002</c:v>
                </c:pt>
                <c:pt idx="202">
                  <c:v>26.9</c:v>
                </c:pt>
                <c:pt idx="203">
                  <c:v>26.800000000000004</c:v>
                </c:pt>
                <c:pt idx="204">
                  <c:v>26.799999999999997</c:v>
                </c:pt>
                <c:pt idx="205">
                  <c:v>26.700000000000003</c:v>
                </c:pt>
                <c:pt idx="206">
                  <c:v>26.700000000000003</c:v>
                </c:pt>
                <c:pt idx="207">
                  <c:v>26.700000000000003</c:v>
                </c:pt>
                <c:pt idx="208">
                  <c:v>26.7</c:v>
                </c:pt>
                <c:pt idx="209">
                  <c:v>26.6</c:v>
                </c:pt>
                <c:pt idx="210">
                  <c:v>26.5</c:v>
                </c:pt>
                <c:pt idx="211">
                  <c:v>26.5</c:v>
                </c:pt>
                <c:pt idx="212">
                  <c:v>26.4</c:v>
                </c:pt>
                <c:pt idx="213">
                  <c:v>26.3</c:v>
                </c:pt>
                <c:pt idx="214">
                  <c:v>26.299999999999997</c:v>
                </c:pt>
                <c:pt idx="215">
                  <c:v>26.200000000000003</c:v>
                </c:pt>
                <c:pt idx="216">
                  <c:v>26.200000000000003</c:v>
                </c:pt>
                <c:pt idx="217">
                  <c:v>26.2</c:v>
                </c:pt>
                <c:pt idx="218">
                  <c:v>26.2</c:v>
                </c:pt>
                <c:pt idx="219">
                  <c:v>26.1</c:v>
                </c:pt>
                <c:pt idx="220">
                  <c:v>26.099999999999998</c:v>
                </c:pt>
                <c:pt idx="221">
                  <c:v>26.099999999999998</c:v>
                </c:pt>
                <c:pt idx="222">
                  <c:v>26</c:v>
                </c:pt>
                <c:pt idx="223">
                  <c:v>26</c:v>
                </c:pt>
                <c:pt idx="224">
                  <c:v>25.9</c:v>
                </c:pt>
                <c:pt idx="225">
                  <c:v>25.9</c:v>
                </c:pt>
                <c:pt idx="226">
                  <c:v>25.8</c:v>
                </c:pt>
                <c:pt idx="227">
                  <c:v>25.8</c:v>
                </c:pt>
                <c:pt idx="228">
                  <c:v>25.8</c:v>
                </c:pt>
                <c:pt idx="229">
                  <c:v>25.799999999999997</c:v>
                </c:pt>
                <c:pt idx="230">
                  <c:v>25.799999999999997</c:v>
                </c:pt>
                <c:pt idx="231">
                  <c:v>25.7</c:v>
                </c:pt>
                <c:pt idx="232">
                  <c:v>25.6</c:v>
                </c:pt>
                <c:pt idx="233">
                  <c:v>25.599999999999998</c:v>
                </c:pt>
                <c:pt idx="234">
                  <c:v>25.400000000000002</c:v>
                </c:pt>
                <c:pt idx="235">
                  <c:v>25.300000000000004</c:v>
                </c:pt>
                <c:pt idx="236">
                  <c:v>25.299999999999997</c:v>
                </c:pt>
                <c:pt idx="237">
                  <c:v>25.2</c:v>
                </c:pt>
                <c:pt idx="238">
                  <c:v>25.2</c:v>
                </c:pt>
                <c:pt idx="239">
                  <c:v>25.099999999999998</c:v>
                </c:pt>
                <c:pt idx="240">
                  <c:v>24.9</c:v>
                </c:pt>
                <c:pt idx="241">
                  <c:v>24.9</c:v>
                </c:pt>
                <c:pt idx="242">
                  <c:v>24.799999999999997</c:v>
                </c:pt>
                <c:pt idx="243">
                  <c:v>24.799999999999997</c:v>
                </c:pt>
                <c:pt idx="244">
                  <c:v>24.799999999999997</c:v>
                </c:pt>
                <c:pt idx="245">
                  <c:v>24.799999999999997</c:v>
                </c:pt>
                <c:pt idx="246">
                  <c:v>24.7</c:v>
                </c:pt>
                <c:pt idx="247">
                  <c:v>24.6</c:v>
                </c:pt>
                <c:pt idx="248">
                  <c:v>24.6</c:v>
                </c:pt>
                <c:pt idx="249">
                  <c:v>24.6</c:v>
                </c:pt>
                <c:pt idx="250">
                  <c:v>24.5</c:v>
                </c:pt>
                <c:pt idx="251">
                  <c:v>24.5</c:v>
                </c:pt>
                <c:pt idx="252">
                  <c:v>24.5</c:v>
                </c:pt>
                <c:pt idx="253">
                  <c:v>24.4</c:v>
                </c:pt>
                <c:pt idx="254">
                  <c:v>24.4</c:v>
                </c:pt>
                <c:pt idx="255">
                  <c:v>24.3</c:v>
                </c:pt>
                <c:pt idx="256">
                  <c:v>24.299999999999997</c:v>
                </c:pt>
                <c:pt idx="257">
                  <c:v>24.2</c:v>
                </c:pt>
                <c:pt idx="258">
                  <c:v>24.099999999999998</c:v>
                </c:pt>
                <c:pt idx="259">
                  <c:v>24</c:v>
                </c:pt>
                <c:pt idx="260">
                  <c:v>23.9</c:v>
                </c:pt>
                <c:pt idx="261">
                  <c:v>23.799999999999997</c:v>
                </c:pt>
                <c:pt idx="262">
                  <c:v>23.6</c:v>
                </c:pt>
                <c:pt idx="263">
                  <c:v>23.599999999999998</c:v>
                </c:pt>
                <c:pt idx="264">
                  <c:v>23.599999999999998</c:v>
                </c:pt>
                <c:pt idx="265">
                  <c:v>23.4</c:v>
                </c:pt>
                <c:pt idx="266">
                  <c:v>23.3</c:v>
                </c:pt>
                <c:pt idx="267">
                  <c:v>23.3</c:v>
                </c:pt>
                <c:pt idx="268">
                  <c:v>23.299999999999997</c:v>
                </c:pt>
                <c:pt idx="269">
                  <c:v>23.200000000000003</c:v>
                </c:pt>
                <c:pt idx="270">
                  <c:v>23.2</c:v>
                </c:pt>
                <c:pt idx="271">
                  <c:v>23.2</c:v>
                </c:pt>
                <c:pt idx="272">
                  <c:v>23</c:v>
                </c:pt>
                <c:pt idx="273">
                  <c:v>22.900000000000002</c:v>
                </c:pt>
                <c:pt idx="274">
                  <c:v>22.9</c:v>
                </c:pt>
                <c:pt idx="275">
                  <c:v>22.9</c:v>
                </c:pt>
                <c:pt idx="276">
                  <c:v>22.9</c:v>
                </c:pt>
                <c:pt idx="277">
                  <c:v>22.799999999999997</c:v>
                </c:pt>
                <c:pt idx="278">
                  <c:v>22.700000000000003</c:v>
                </c:pt>
                <c:pt idx="279">
                  <c:v>22.7</c:v>
                </c:pt>
                <c:pt idx="280">
                  <c:v>22.6</c:v>
                </c:pt>
                <c:pt idx="281">
                  <c:v>22.500000000000004</c:v>
                </c:pt>
                <c:pt idx="282">
                  <c:v>22.5</c:v>
                </c:pt>
                <c:pt idx="283">
                  <c:v>22.4</c:v>
                </c:pt>
                <c:pt idx="284">
                  <c:v>22.3</c:v>
                </c:pt>
                <c:pt idx="285">
                  <c:v>22.299999999999997</c:v>
                </c:pt>
                <c:pt idx="286">
                  <c:v>22.200000000000003</c:v>
                </c:pt>
                <c:pt idx="287">
                  <c:v>22.2</c:v>
                </c:pt>
                <c:pt idx="288">
                  <c:v>22.2</c:v>
                </c:pt>
                <c:pt idx="289">
                  <c:v>22.099999999999998</c:v>
                </c:pt>
                <c:pt idx="290">
                  <c:v>22</c:v>
                </c:pt>
                <c:pt idx="291">
                  <c:v>21.9</c:v>
                </c:pt>
                <c:pt idx="292">
                  <c:v>21.8</c:v>
                </c:pt>
                <c:pt idx="293">
                  <c:v>21.799999999999997</c:v>
                </c:pt>
                <c:pt idx="294">
                  <c:v>21.799999999999997</c:v>
                </c:pt>
                <c:pt idx="295">
                  <c:v>21.700000000000003</c:v>
                </c:pt>
                <c:pt idx="296">
                  <c:v>21.7</c:v>
                </c:pt>
                <c:pt idx="297">
                  <c:v>21.6</c:v>
                </c:pt>
                <c:pt idx="298">
                  <c:v>21.599999999999998</c:v>
                </c:pt>
                <c:pt idx="299">
                  <c:v>21.5</c:v>
                </c:pt>
                <c:pt idx="300">
                  <c:v>21.5</c:v>
                </c:pt>
                <c:pt idx="301">
                  <c:v>21.4</c:v>
                </c:pt>
                <c:pt idx="302">
                  <c:v>21.4</c:v>
                </c:pt>
                <c:pt idx="303">
                  <c:v>21.4</c:v>
                </c:pt>
                <c:pt idx="304">
                  <c:v>21.4</c:v>
                </c:pt>
                <c:pt idx="305">
                  <c:v>21.4</c:v>
                </c:pt>
                <c:pt idx="306">
                  <c:v>21.3</c:v>
                </c:pt>
                <c:pt idx="307">
                  <c:v>21.200000000000003</c:v>
                </c:pt>
                <c:pt idx="308">
                  <c:v>21.200000000000003</c:v>
                </c:pt>
                <c:pt idx="309">
                  <c:v>21.2</c:v>
                </c:pt>
                <c:pt idx="310">
                  <c:v>21.2</c:v>
                </c:pt>
                <c:pt idx="311">
                  <c:v>21.1</c:v>
                </c:pt>
                <c:pt idx="312">
                  <c:v>21.1</c:v>
                </c:pt>
                <c:pt idx="313">
                  <c:v>21.1</c:v>
                </c:pt>
                <c:pt idx="314">
                  <c:v>21.1</c:v>
                </c:pt>
                <c:pt idx="315">
                  <c:v>21.1</c:v>
                </c:pt>
                <c:pt idx="316">
                  <c:v>21</c:v>
                </c:pt>
                <c:pt idx="317">
                  <c:v>21</c:v>
                </c:pt>
                <c:pt idx="318">
                  <c:v>21</c:v>
                </c:pt>
                <c:pt idx="319">
                  <c:v>21</c:v>
                </c:pt>
                <c:pt idx="320">
                  <c:v>21</c:v>
                </c:pt>
                <c:pt idx="321">
                  <c:v>21</c:v>
                </c:pt>
                <c:pt idx="322">
                  <c:v>21</c:v>
                </c:pt>
                <c:pt idx="323">
                  <c:v>20.9</c:v>
                </c:pt>
                <c:pt idx="324">
                  <c:v>20.8</c:v>
                </c:pt>
                <c:pt idx="325">
                  <c:v>20.8</c:v>
                </c:pt>
                <c:pt idx="326">
                  <c:v>20.8</c:v>
                </c:pt>
                <c:pt idx="327">
                  <c:v>20.8</c:v>
                </c:pt>
                <c:pt idx="328">
                  <c:v>20.7</c:v>
                </c:pt>
                <c:pt idx="329">
                  <c:v>20.7</c:v>
                </c:pt>
                <c:pt idx="330">
                  <c:v>20.7</c:v>
                </c:pt>
                <c:pt idx="331">
                  <c:v>20.6</c:v>
                </c:pt>
                <c:pt idx="332">
                  <c:v>20.6</c:v>
                </c:pt>
                <c:pt idx="333">
                  <c:v>20.599999999999998</c:v>
                </c:pt>
                <c:pt idx="334">
                  <c:v>20.5</c:v>
                </c:pt>
                <c:pt idx="335">
                  <c:v>20.5</c:v>
                </c:pt>
                <c:pt idx="336">
                  <c:v>20.399999999999999</c:v>
                </c:pt>
                <c:pt idx="337">
                  <c:v>20.399999999999999</c:v>
                </c:pt>
                <c:pt idx="338">
                  <c:v>20.3</c:v>
                </c:pt>
                <c:pt idx="339">
                  <c:v>20.299999999999997</c:v>
                </c:pt>
                <c:pt idx="340">
                  <c:v>20.299999999999997</c:v>
                </c:pt>
                <c:pt idx="341">
                  <c:v>20.200000000000003</c:v>
                </c:pt>
                <c:pt idx="342">
                  <c:v>20.2</c:v>
                </c:pt>
                <c:pt idx="343">
                  <c:v>20.2</c:v>
                </c:pt>
                <c:pt idx="344">
                  <c:v>20.2</c:v>
                </c:pt>
                <c:pt idx="345">
                  <c:v>20.100000000000001</c:v>
                </c:pt>
                <c:pt idx="346">
                  <c:v>20</c:v>
                </c:pt>
                <c:pt idx="347">
                  <c:v>20</c:v>
                </c:pt>
                <c:pt idx="348">
                  <c:v>20</c:v>
                </c:pt>
                <c:pt idx="349">
                  <c:v>20</c:v>
                </c:pt>
                <c:pt idx="350">
                  <c:v>19.899999999999999</c:v>
                </c:pt>
                <c:pt idx="351">
                  <c:v>19.899999999999999</c:v>
                </c:pt>
                <c:pt idx="352">
                  <c:v>19.8</c:v>
                </c:pt>
                <c:pt idx="353">
                  <c:v>19.8</c:v>
                </c:pt>
                <c:pt idx="354">
                  <c:v>19.8</c:v>
                </c:pt>
                <c:pt idx="355">
                  <c:v>19.8</c:v>
                </c:pt>
                <c:pt idx="356">
                  <c:v>19.8</c:v>
                </c:pt>
                <c:pt idx="357">
                  <c:v>19.799999999999997</c:v>
                </c:pt>
                <c:pt idx="358">
                  <c:v>19.7</c:v>
                </c:pt>
                <c:pt idx="359">
                  <c:v>19.7</c:v>
                </c:pt>
                <c:pt idx="360">
                  <c:v>19.7</c:v>
                </c:pt>
                <c:pt idx="361">
                  <c:v>19.600000000000001</c:v>
                </c:pt>
                <c:pt idx="362">
                  <c:v>19.600000000000001</c:v>
                </c:pt>
                <c:pt idx="363">
                  <c:v>19.5</c:v>
                </c:pt>
                <c:pt idx="364">
                  <c:v>19.5</c:v>
                </c:pt>
                <c:pt idx="365">
                  <c:v>19.5</c:v>
                </c:pt>
                <c:pt idx="366">
                  <c:v>19.5</c:v>
                </c:pt>
                <c:pt idx="367">
                  <c:v>19.5</c:v>
                </c:pt>
                <c:pt idx="368">
                  <c:v>19.399999999999999</c:v>
                </c:pt>
                <c:pt idx="369">
                  <c:v>19.399999999999999</c:v>
                </c:pt>
                <c:pt idx="370">
                  <c:v>19.399999999999999</c:v>
                </c:pt>
                <c:pt idx="371">
                  <c:v>19.3</c:v>
                </c:pt>
                <c:pt idx="372">
                  <c:v>19.3</c:v>
                </c:pt>
                <c:pt idx="373">
                  <c:v>19.200000000000003</c:v>
                </c:pt>
                <c:pt idx="374">
                  <c:v>19.2</c:v>
                </c:pt>
                <c:pt idx="375">
                  <c:v>19.2</c:v>
                </c:pt>
                <c:pt idx="376">
                  <c:v>19.100000000000001</c:v>
                </c:pt>
                <c:pt idx="377">
                  <c:v>19.100000000000001</c:v>
                </c:pt>
                <c:pt idx="378">
                  <c:v>19.100000000000001</c:v>
                </c:pt>
                <c:pt idx="379">
                  <c:v>19.100000000000001</c:v>
                </c:pt>
                <c:pt idx="380">
                  <c:v>19.100000000000001</c:v>
                </c:pt>
                <c:pt idx="381">
                  <c:v>19</c:v>
                </c:pt>
                <c:pt idx="382">
                  <c:v>19</c:v>
                </c:pt>
                <c:pt idx="383">
                  <c:v>18.899999999999999</c:v>
                </c:pt>
                <c:pt idx="384">
                  <c:v>18.8</c:v>
                </c:pt>
                <c:pt idx="385">
                  <c:v>18.8</c:v>
                </c:pt>
                <c:pt idx="386">
                  <c:v>18.8</c:v>
                </c:pt>
                <c:pt idx="387">
                  <c:v>18.7</c:v>
                </c:pt>
                <c:pt idx="388">
                  <c:v>18.600000000000001</c:v>
                </c:pt>
                <c:pt idx="389">
                  <c:v>18.600000000000001</c:v>
                </c:pt>
                <c:pt idx="390">
                  <c:v>18.5</c:v>
                </c:pt>
                <c:pt idx="391">
                  <c:v>18.5</c:v>
                </c:pt>
                <c:pt idx="392">
                  <c:v>18.5</c:v>
                </c:pt>
                <c:pt idx="393">
                  <c:v>18.5</c:v>
                </c:pt>
                <c:pt idx="394">
                  <c:v>18.5</c:v>
                </c:pt>
                <c:pt idx="395">
                  <c:v>18.399999999999999</c:v>
                </c:pt>
                <c:pt idx="396">
                  <c:v>18.2</c:v>
                </c:pt>
                <c:pt idx="397">
                  <c:v>18.100000000000001</c:v>
                </c:pt>
                <c:pt idx="398">
                  <c:v>18.100000000000001</c:v>
                </c:pt>
                <c:pt idx="399">
                  <c:v>18.100000000000001</c:v>
                </c:pt>
                <c:pt idx="400">
                  <c:v>18</c:v>
                </c:pt>
                <c:pt idx="401">
                  <c:v>18</c:v>
                </c:pt>
                <c:pt idx="402">
                  <c:v>17.899999999999999</c:v>
                </c:pt>
                <c:pt idx="403">
                  <c:v>17.899999999999999</c:v>
                </c:pt>
                <c:pt idx="404">
                  <c:v>17.8</c:v>
                </c:pt>
                <c:pt idx="405">
                  <c:v>17.600000000000001</c:v>
                </c:pt>
                <c:pt idx="406">
                  <c:v>17.5</c:v>
                </c:pt>
                <c:pt idx="407">
                  <c:v>17.399999999999999</c:v>
                </c:pt>
                <c:pt idx="408">
                  <c:v>17.299999999999997</c:v>
                </c:pt>
                <c:pt idx="409">
                  <c:v>17.2</c:v>
                </c:pt>
                <c:pt idx="410">
                  <c:v>17.100000000000001</c:v>
                </c:pt>
                <c:pt idx="411">
                  <c:v>17</c:v>
                </c:pt>
                <c:pt idx="412">
                  <c:v>16.899999999999999</c:v>
                </c:pt>
                <c:pt idx="413">
                  <c:v>16.899999999999999</c:v>
                </c:pt>
                <c:pt idx="414">
                  <c:v>16.899999999999999</c:v>
                </c:pt>
                <c:pt idx="415">
                  <c:v>16.8</c:v>
                </c:pt>
                <c:pt idx="416">
                  <c:v>16.8</c:v>
                </c:pt>
                <c:pt idx="417">
                  <c:v>16.700000000000003</c:v>
                </c:pt>
                <c:pt idx="418">
                  <c:v>16.599999999999998</c:v>
                </c:pt>
                <c:pt idx="419">
                  <c:v>16.5</c:v>
                </c:pt>
                <c:pt idx="420">
                  <c:v>16.5</c:v>
                </c:pt>
                <c:pt idx="421">
                  <c:v>16.399999999999999</c:v>
                </c:pt>
                <c:pt idx="422">
                  <c:v>16.399999999999999</c:v>
                </c:pt>
                <c:pt idx="423">
                  <c:v>16.299999999999997</c:v>
                </c:pt>
                <c:pt idx="424">
                  <c:v>16.200000000000003</c:v>
                </c:pt>
                <c:pt idx="425">
                  <c:v>16.2</c:v>
                </c:pt>
                <c:pt idx="426">
                  <c:v>16.2</c:v>
                </c:pt>
                <c:pt idx="427">
                  <c:v>15.9</c:v>
                </c:pt>
                <c:pt idx="428">
                  <c:v>15.8</c:v>
                </c:pt>
                <c:pt idx="429">
                  <c:v>15.8</c:v>
                </c:pt>
                <c:pt idx="430">
                  <c:v>15.8</c:v>
                </c:pt>
                <c:pt idx="431">
                  <c:v>15.8</c:v>
                </c:pt>
                <c:pt idx="432">
                  <c:v>15.7</c:v>
                </c:pt>
                <c:pt idx="433">
                  <c:v>15.600000000000001</c:v>
                </c:pt>
                <c:pt idx="434">
                  <c:v>15.5</c:v>
                </c:pt>
                <c:pt idx="435">
                  <c:v>15.5</c:v>
                </c:pt>
                <c:pt idx="436">
                  <c:v>15.4</c:v>
                </c:pt>
                <c:pt idx="437">
                  <c:v>15.4</c:v>
                </c:pt>
                <c:pt idx="438">
                  <c:v>15.399999999999999</c:v>
                </c:pt>
                <c:pt idx="439">
                  <c:v>15.399999999999999</c:v>
                </c:pt>
                <c:pt idx="440">
                  <c:v>15.3</c:v>
                </c:pt>
                <c:pt idx="441">
                  <c:v>15.3</c:v>
                </c:pt>
                <c:pt idx="442">
                  <c:v>15.3</c:v>
                </c:pt>
                <c:pt idx="443">
                  <c:v>15.3</c:v>
                </c:pt>
                <c:pt idx="444">
                  <c:v>15.3</c:v>
                </c:pt>
                <c:pt idx="445">
                  <c:v>15.3</c:v>
                </c:pt>
                <c:pt idx="446">
                  <c:v>15.3</c:v>
                </c:pt>
                <c:pt idx="447">
                  <c:v>15.2</c:v>
                </c:pt>
                <c:pt idx="448">
                  <c:v>15.2</c:v>
                </c:pt>
                <c:pt idx="449">
                  <c:v>15.2</c:v>
                </c:pt>
                <c:pt idx="450">
                  <c:v>15.100000000000001</c:v>
                </c:pt>
                <c:pt idx="451">
                  <c:v>15.1</c:v>
                </c:pt>
                <c:pt idx="452">
                  <c:v>15.1</c:v>
                </c:pt>
                <c:pt idx="453">
                  <c:v>15.1</c:v>
                </c:pt>
                <c:pt idx="454">
                  <c:v>15.1</c:v>
                </c:pt>
                <c:pt idx="455">
                  <c:v>15</c:v>
                </c:pt>
                <c:pt idx="456">
                  <c:v>15</c:v>
                </c:pt>
                <c:pt idx="457">
                  <c:v>15</c:v>
                </c:pt>
                <c:pt idx="458">
                  <c:v>15</c:v>
                </c:pt>
                <c:pt idx="459">
                  <c:v>15</c:v>
                </c:pt>
                <c:pt idx="460">
                  <c:v>15</c:v>
                </c:pt>
                <c:pt idx="461">
                  <c:v>14.999999999999998</c:v>
                </c:pt>
                <c:pt idx="462">
                  <c:v>14.9</c:v>
                </c:pt>
                <c:pt idx="463">
                  <c:v>14.9</c:v>
                </c:pt>
                <c:pt idx="464">
                  <c:v>14.899999999999999</c:v>
                </c:pt>
                <c:pt idx="465">
                  <c:v>14.8</c:v>
                </c:pt>
                <c:pt idx="466">
                  <c:v>14.8</c:v>
                </c:pt>
                <c:pt idx="467">
                  <c:v>14.8</c:v>
                </c:pt>
                <c:pt idx="468">
                  <c:v>14.8</c:v>
                </c:pt>
                <c:pt idx="469">
                  <c:v>14.7</c:v>
                </c:pt>
                <c:pt idx="470">
                  <c:v>14.7</c:v>
                </c:pt>
                <c:pt idx="471">
                  <c:v>14.7</c:v>
                </c:pt>
                <c:pt idx="472">
                  <c:v>14.6</c:v>
                </c:pt>
                <c:pt idx="473">
                  <c:v>14.6</c:v>
                </c:pt>
                <c:pt idx="474">
                  <c:v>14.6</c:v>
                </c:pt>
                <c:pt idx="475">
                  <c:v>14.5</c:v>
                </c:pt>
                <c:pt idx="476">
                  <c:v>14.5</c:v>
                </c:pt>
                <c:pt idx="477">
                  <c:v>14.5</c:v>
                </c:pt>
                <c:pt idx="478">
                  <c:v>14.5</c:v>
                </c:pt>
                <c:pt idx="479">
                  <c:v>14.5</c:v>
                </c:pt>
                <c:pt idx="480">
                  <c:v>14.4</c:v>
                </c:pt>
                <c:pt idx="481">
                  <c:v>14.4</c:v>
                </c:pt>
                <c:pt idx="482">
                  <c:v>14.4</c:v>
                </c:pt>
                <c:pt idx="483">
                  <c:v>14.4</c:v>
                </c:pt>
                <c:pt idx="484">
                  <c:v>14.3</c:v>
                </c:pt>
                <c:pt idx="485">
                  <c:v>14.3</c:v>
                </c:pt>
                <c:pt idx="486">
                  <c:v>14.3</c:v>
                </c:pt>
                <c:pt idx="487">
                  <c:v>14.3</c:v>
                </c:pt>
                <c:pt idx="488">
                  <c:v>14.3</c:v>
                </c:pt>
                <c:pt idx="489">
                  <c:v>14.3</c:v>
                </c:pt>
                <c:pt idx="490">
                  <c:v>14.200000000000001</c:v>
                </c:pt>
                <c:pt idx="491">
                  <c:v>14.2</c:v>
                </c:pt>
                <c:pt idx="492">
                  <c:v>14.2</c:v>
                </c:pt>
                <c:pt idx="493">
                  <c:v>14.2</c:v>
                </c:pt>
                <c:pt idx="494">
                  <c:v>14.2</c:v>
                </c:pt>
                <c:pt idx="495">
                  <c:v>14.2</c:v>
                </c:pt>
                <c:pt idx="496">
                  <c:v>14.2</c:v>
                </c:pt>
                <c:pt idx="497">
                  <c:v>14.1</c:v>
                </c:pt>
                <c:pt idx="498">
                  <c:v>14.1</c:v>
                </c:pt>
                <c:pt idx="499">
                  <c:v>14</c:v>
                </c:pt>
                <c:pt idx="500">
                  <c:v>14</c:v>
                </c:pt>
                <c:pt idx="501">
                  <c:v>14</c:v>
                </c:pt>
                <c:pt idx="502">
                  <c:v>14</c:v>
                </c:pt>
                <c:pt idx="503">
                  <c:v>14</c:v>
                </c:pt>
                <c:pt idx="504">
                  <c:v>14</c:v>
                </c:pt>
                <c:pt idx="505">
                  <c:v>14</c:v>
                </c:pt>
                <c:pt idx="506">
                  <c:v>14</c:v>
                </c:pt>
                <c:pt idx="507">
                  <c:v>14</c:v>
                </c:pt>
                <c:pt idx="508">
                  <c:v>13.9</c:v>
                </c:pt>
                <c:pt idx="509">
                  <c:v>13.9</c:v>
                </c:pt>
                <c:pt idx="510">
                  <c:v>13.899999999999999</c:v>
                </c:pt>
                <c:pt idx="511">
                  <c:v>13.899999999999999</c:v>
                </c:pt>
                <c:pt idx="512">
                  <c:v>13.8</c:v>
                </c:pt>
                <c:pt idx="513">
                  <c:v>13.8</c:v>
                </c:pt>
                <c:pt idx="514">
                  <c:v>13.8</c:v>
                </c:pt>
                <c:pt idx="515">
                  <c:v>13.8</c:v>
                </c:pt>
                <c:pt idx="516">
                  <c:v>13.8</c:v>
                </c:pt>
                <c:pt idx="517">
                  <c:v>13.8</c:v>
                </c:pt>
                <c:pt idx="518">
                  <c:v>13.8</c:v>
                </c:pt>
                <c:pt idx="519">
                  <c:v>13.8</c:v>
                </c:pt>
                <c:pt idx="520">
                  <c:v>13.8</c:v>
                </c:pt>
                <c:pt idx="521">
                  <c:v>13.8</c:v>
                </c:pt>
                <c:pt idx="522">
                  <c:v>13.8</c:v>
                </c:pt>
                <c:pt idx="523">
                  <c:v>13.7</c:v>
                </c:pt>
                <c:pt idx="524">
                  <c:v>13.7</c:v>
                </c:pt>
                <c:pt idx="525">
                  <c:v>13.7</c:v>
                </c:pt>
                <c:pt idx="526">
                  <c:v>13.7</c:v>
                </c:pt>
                <c:pt idx="527">
                  <c:v>13.7</c:v>
                </c:pt>
                <c:pt idx="528">
                  <c:v>13.7</c:v>
                </c:pt>
                <c:pt idx="529">
                  <c:v>13.7</c:v>
                </c:pt>
                <c:pt idx="530">
                  <c:v>13.7</c:v>
                </c:pt>
                <c:pt idx="531">
                  <c:v>13.7</c:v>
                </c:pt>
                <c:pt idx="532">
                  <c:v>13.7</c:v>
                </c:pt>
                <c:pt idx="533">
                  <c:v>13.7</c:v>
                </c:pt>
                <c:pt idx="534">
                  <c:v>13.7</c:v>
                </c:pt>
                <c:pt idx="535">
                  <c:v>13.6</c:v>
                </c:pt>
                <c:pt idx="536">
                  <c:v>13.6</c:v>
                </c:pt>
                <c:pt idx="537">
                  <c:v>13.6</c:v>
                </c:pt>
                <c:pt idx="538">
                  <c:v>13.5</c:v>
                </c:pt>
                <c:pt idx="539">
                  <c:v>13.5</c:v>
                </c:pt>
                <c:pt idx="540">
                  <c:v>13.5</c:v>
                </c:pt>
                <c:pt idx="541">
                  <c:v>13.5</c:v>
                </c:pt>
                <c:pt idx="542">
                  <c:v>13.5</c:v>
                </c:pt>
                <c:pt idx="543">
                  <c:v>13.3</c:v>
                </c:pt>
                <c:pt idx="544">
                  <c:v>13.3</c:v>
                </c:pt>
                <c:pt idx="545">
                  <c:v>13.3</c:v>
                </c:pt>
                <c:pt idx="546">
                  <c:v>13.3</c:v>
                </c:pt>
                <c:pt idx="547">
                  <c:v>13.3</c:v>
                </c:pt>
                <c:pt idx="548">
                  <c:v>13.3</c:v>
                </c:pt>
                <c:pt idx="549">
                  <c:v>13.2</c:v>
                </c:pt>
                <c:pt idx="550">
                  <c:v>13.2</c:v>
                </c:pt>
                <c:pt idx="551">
                  <c:v>13.2</c:v>
                </c:pt>
                <c:pt idx="552">
                  <c:v>13.2</c:v>
                </c:pt>
                <c:pt idx="553">
                  <c:v>13.2</c:v>
                </c:pt>
                <c:pt idx="554">
                  <c:v>13.100000000000001</c:v>
                </c:pt>
                <c:pt idx="555">
                  <c:v>13.100000000000001</c:v>
                </c:pt>
                <c:pt idx="556">
                  <c:v>13.1</c:v>
                </c:pt>
                <c:pt idx="557">
                  <c:v>13.1</c:v>
                </c:pt>
                <c:pt idx="558">
                  <c:v>13.1</c:v>
                </c:pt>
                <c:pt idx="559">
                  <c:v>13</c:v>
                </c:pt>
                <c:pt idx="560">
                  <c:v>13</c:v>
                </c:pt>
                <c:pt idx="561">
                  <c:v>13</c:v>
                </c:pt>
                <c:pt idx="562">
                  <c:v>13</c:v>
                </c:pt>
                <c:pt idx="563">
                  <c:v>13</c:v>
                </c:pt>
                <c:pt idx="564">
                  <c:v>13</c:v>
                </c:pt>
                <c:pt idx="565">
                  <c:v>12.9</c:v>
                </c:pt>
                <c:pt idx="566">
                  <c:v>12.9</c:v>
                </c:pt>
                <c:pt idx="567">
                  <c:v>12.9</c:v>
                </c:pt>
                <c:pt idx="568">
                  <c:v>12.9</c:v>
                </c:pt>
                <c:pt idx="569">
                  <c:v>12.9</c:v>
                </c:pt>
                <c:pt idx="570">
                  <c:v>12.899999999999999</c:v>
                </c:pt>
                <c:pt idx="571">
                  <c:v>12.899999999999999</c:v>
                </c:pt>
                <c:pt idx="572">
                  <c:v>12.899999999999999</c:v>
                </c:pt>
                <c:pt idx="573">
                  <c:v>12.899999999999999</c:v>
                </c:pt>
                <c:pt idx="574">
                  <c:v>12.8</c:v>
                </c:pt>
                <c:pt idx="575">
                  <c:v>12.8</c:v>
                </c:pt>
                <c:pt idx="576">
                  <c:v>12.8</c:v>
                </c:pt>
                <c:pt idx="577">
                  <c:v>12.8</c:v>
                </c:pt>
                <c:pt idx="578">
                  <c:v>12.8</c:v>
                </c:pt>
                <c:pt idx="579">
                  <c:v>12.8</c:v>
                </c:pt>
                <c:pt idx="580">
                  <c:v>12.8</c:v>
                </c:pt>
                <c:pt idx="581">
                  <c:v>12.7</c:v>
                </c:pt>
                <c:pt idx="582">
                  <c:v>12.7</c:v>
                </c:pt>
                <c:pt idx="583">
                  <c:v>12.7</c:v>
                </c:pt>
                <c:pt idx="584">
                  <c:v>12.7</c:v>
                </c:pt>
                <c:pt idx="585">
                  <c:v>12.600000000000001</c:v>
                </c:pt>
                <c:pt idx="586">
                  <c:v>12.600000000000001</c:v>
                </c:pt>
                <c:pt idx="587">
                  <c:v>12.600000000000001</c:v>
                </c:pt>
                <c:pt idx="588">
                  <c:v>12.6</c:v>
                </c:pt>
                <c:pt idx="589">
                  <c:v>12.6</c:v>
                </c:pt>
                <c:pt idx="590">
                  <c:v>12.6</c:v>
                </c:pt>
                <c:pt idx="591">
                  <c:v>12.6</c:v>
                </c:pt>
                <c:pt idx="592">
                  <c:v>12.5</c:v>
                </c:pt>
                <c:pt idx="593">
                  <c:v>12.5</c:v>
                </c:pt>
                <c:pt idx="594">
                  <c:v>12.4</c:v>
                </c:pt>
                <c:pt idx="595">
                  <c:v>12.4</c:v>
                </c:pt>
                <c:pt idx="596">
                  <c:v>12.399999999999999</c:v>
                </c:pt>
                <c:pt idx="597">
                  <c:v>12.3</c:v>
                </c:pt>
                <c:pt idx="598">
                  <c:v>12.3</c:v>
                </c:pt>
                <c:pt idx="599">
                  <c:v>12.2</c:v>
                </c:pt>
                <c:pt idx="600">
                  <c:v>12.2</c:v>
                </c:pt>
                <c:pt idx="601">
                  <c:v>12.2</c:v>
                </c:pt>
                <c:pt idx="602">
                  <c:v>12.2</c:v>
                </c:pt>
                <c:pt idx="603">
                  <c:v>12.100000000000001</c:v>
                </c:pt>
                <c:pt idx="604">
                  <c:v>12.100000000000001</c:v>
                </c:pt>
                <c:pt idx="605">
                  <c:v>12.100000000000001</c:v>
                </c:pt>
                <c:pt idx="606">
                  <c:v>12.100000000000001</c:v>
                </c:pt>
                <c:pt idx="607">
                  <c:v>12.1</c:v>
                </c:pt>
                <c:pt idx="608">
                  <c:v>12.1</c:v>
                </c:pt>
                <c:pt idx="609">
                  <c:v>12.1</c:v>
                </c:pt>
                <c:pt idx="610">
                  <c:v>12.1</c:v>
                </c:pt>
                <c:pt idx="611">
                  <c:v>12</c:v>
                </c:pt>
                <c:pt idx="612">
                  <c:v>12</c:v>
                </c:pt>
                <c:pt idx="613">
                  <c:v>12</c:v>
                </c:pt>
                <c:pt idx="614">
                  <c:v>12</c:v>
                </c:pt>
                <c:pt idx="615">
                  <c:v>12</c:v>
                </c:pt>
                <c:pt idx="616">
                  <c:v>12</c:v>
                </c:pt>
                <c:pt idx="617">
                  <c:v>11.9</c:v>
                </c:pt>
                <c:pt idx="618">
                  <c:v>11.9</c:v>
                </c:pt>
                <c:pt idx="619">
                  <c:v>11.9</c:v>
                </c:pt>
                <c:pt idx="620">
                  <c:v>11.9</c:v>
                </c:pt>
                <c:pt idx="621">
                  <c:v>11.9</c:v>
                </c:pt>
                <c:pt idx="622">
                  <c:v>11.9</c:v>
                </c:pt>
                <c:pt idx="623">
                  <c:v>11.9</c:v>
                </c:pt>
                <c:pt idx="624">
                  <c:v>11.9</c:v>
                </c:pt>
                <c:pt idx="625">
                  <c:v>11.9</c:v>
                </c:pt>
                <c:pt idx="626">
                  <c:v>11.899999999999999</c:v>
                </c:pt>
                <c:pt idx="627">
                  <c:v>11.899999999999999</c:v>
                </c:pt>
                <c:pt idx="628">
                  <c:v>11.8</c:v>
                </c:pt>
                <c:pt idx="629">
                  <c:v>11.8</c:v>
                </c:pt>
                <c:pt idx="630">
                  <c:v>11.8</c:v>
                </c:pt>
                <c:pt idx="631">
                  <c:v>11.8</c:v>
                </c:pt>
                <c:pt idx="632">
                  <c:v>11.8</c:v>
                </c:pt>
                <c:pt idx="633">
                  <c:v>11.8</c:v>
                </c:pt>
                <c:pt idx="634">
                  <c:v>11.8</c:v>
                </c:pt>
                <c:pt idx="635">
                  <c:v>11.7</c:v>
                </c:pt>
                <c:pt idx="636">
                  <c:v>11.7</c:v>
                </c:pt>
                <c:pt idx="637">
                  <c:v>11.7</c:v>
                </c:pt>
                <c:pt idx="638">
                  <c:v>11.600000000000001</c:v>
                </c:pt>
                <c:pt idx="639">
                  <c:v>11.6</c:v>
                </c:pt>
                <c:pt idx="640">
                  <c:v>11.5</c:v>
                </c:pt>
                <c:pt idx="641">
                  <c:v>11.5</c:v>
                </c:pt>
                <c:pt idx="642">
                  <c:v>11.4</c:v>
                </c:pt>
                <c:pt idx="643">
                  <c:v>11.4</c:v>
                </c:pt>
                <c:pt idx="644">
                  <c:v>11.399999999999999</c:v>
                </c:pt>
                <c:pt idx="645">
                  <c:v>11.399999999999999</c:v>
                </c:pt>
                <c:pt idx="646">
                  <c:v>11.399999999999999</c:v>
                </c:pt>
                <c:pt idx="647">
                  <c:v>11.399999999999999</c:v>
                </c:pt>
                <c:pt idx="648">
                  <c:v>11.3</c:v>
                </c:pt>
                <c:pt idx="649">
                  <c:v>11.3</c:v>
                </c:pt>
                <c:pt idx="650">
                  <c:v>11.3</c:v>
                </c:pt>
                <c:pt idx="651">
                  <c:v>11.3</c:v>
                </c:pt>
                <c:pt idx="652">
                  <c:v>11.3</c:v>
                </c:pt>
                <c:pt idx="653">
                  <c:v>11.2</c:v>
                </c:pt>
                <c:pt idx="654">
                  <c:v>11.2</c:v>
                </c:pt>
                <c:pt idx="655">
                  <c:v>11.2</c:v>
                </c:pt>
                <c:pt idx="656">
                  <c:v>11.100000000000001</c:v>
                </c:pt>
                <c:pt idx="657">
                  <c:v>11.1</c:v>
                </c:pt>
                <c:pt idx="658">
                  <c:v>11</c:v>
                </c:pt>
                <c:pt idx="659">
                  <c:v>11</c:v>
                </c:pt>
                <c:pt idx="660">
                  <c:v>11</c:v>
                </c:pt>
                <c:pt idx="661">
                  <c:v>11</c:v>
                </c:pt>
                <c:pt idx="662">
                  <c:v>11</c:v>
                </c:pt>
                <c:pt idx="663">
                  <c:v>11</c:v>
                </c:pt>
                <c:pt idx="664">
                  <c:v>10.9</c:v>
                </c:pt>
                <c:pt idx="665">
                  <c:v>10.9</c:v>
                </c:pt>
                <c:pt idx="666">
                  <c:v>10.9</c:v>
                </c:pt>
                <c:pt idx="667">
                  <c:v>10.9</c:v>
                </c:pt>
                <c:pt idx="668">
                  <c:v>10.9</c:v>
                </c:pt>
                <c:pt idx="669">
                  <c:v>10.9</c:v>
                </c:pt>
                <c:pt idx="670">
                  <c:v>10.9</c:v>
                </c:pt>
                <c:pt idx="671">
                  <c:v>10.899999999999999</c:v>
                </c:pt>
                <c:pt idx="672">
                  <c:v>10.8</c:v>
                </c:pt>
                <c:pt idx="673">
                  <c:v>10.8</c:v>
                </c:pt>
                <c:pt idx="674">
                  <c:v>10.8</c:v>
                </c:pt>
                <c:pt idx="675">
                  <c:v>10.8</c:v>
                </c:pt>
                <c:pt idx="676">
                  <c:v>10.8</c:v>
                </c:pt>
                <c:pt idx="677">
                  <c:v>10.8</c:v>
                </c:pt>
                <c:pt idx="678">
                  <c:v>10.7</c:v>
                </c:pt>
                <c:pt idx="679">
                  <c:v>10.7</c:v>
                </c:pt>
                <c:pt idx="680">
                  <c:v>10.7</c:v>
                </c:pt>
                <c:pt idx="681">
                  <c:v>10.600000000000001</c:v>
                </c:pt>
                <c:pt idx="682">
                  <c:v>10.6</c:v>
                </c:pt>
                <c:pt idx="683">
                  <c:v>10.6</c:v>
                </c:pt>
                <c:pt idx="684">
                  <c:v>10.6</c:v>
                </c:pt>
                <c:pt idx="685">
                  <c:v>10.5</c:v>
                </c:pt>
                <c:pt idx="686">
                  <c:v>10.5</c:v>
                </c:pt>
                <c:pt idx="687">
                  <c:v>10.5</c:v>
                </c:pt>
                <c:pt idx="688">
                  <c:v>10.5</c:v>
                </c:pt>
                <c:pt idx="689">
                  <c:v>10.5</c:v>
                </c:pt>
                <c:pt idx="690">
                  <c:v>10.5</c:v>
                </c:pt>
                <c:pt idx="691">
                  <c:v>10.4</c:v>
                </c:pt>
                <c:pt idx="692">
                  <c:v>10.399999999999999</c:v>
                </c:pt>
                <c:pt idx="693">
                  <c:v>10.399999999999999</c:v>
                </c:pt>
                <c:pt idx="694">
                  <c:v>10.399999999999999</c:v>
                </c:pt>
                <c:pt idx="695">
                  <c:v>10.399999999999999</c:v>
                </c:pt>
                <c:pt idx="696">
                  <c:v>10.3</c:v>
                </c:pt>
                <c:pt idx="697">
                  <c:v>10.199999999999999</c:v>
                </c:pt>
                <c:pt idx="698">
                  <c:v>10.199999999999999</c:v>
                </c:pt>
                <c:pt idx="699">
                  <c:v>10.100000000000001</c:v>
                </c:pt>
                <c:pt idx="700">
                  <c:v>10.1</c:v>
                </c:pt>
                <c:pt idx="701">
                  <c:v>10</c:v>
                </c:pt>
                <c:pt idx="702">
                  <c:v>10</c:v>
                </c:pt>
                <c:pt idx="703">
                  <c:v>10</c:v>
                </c:pt>
                <c:pt idx="704">
                  <c:v>10</c:v>
                </c:pt>
                <c:pt idx="705">
                  <c:v>10</c:v>
                </c:pt>
                <c:pt idx="706">
                  <c:v>9.8000000000000007</c:v>
                </c:pt>
                <c:pt idx="707">
                  <c:v>9.6</c:v>
                </c:pt>
                <c:pt idx="708">
                  <c:v>9.4</c:v>
                </c:pt>
                <c:pt idx="709">
                  <c:v>9.3000000000000007</c:v>
                </c:pt>
                <c:pt idx="710">
                  <c:v>9.1999999999999993</c:v>
                </c:pt>
                <c:pt idx="711">
                  <c:v>9.1000000000000014</c:v>
                </c:pt>
                <c:pt idx="712">
                  <c:v>9.1000000000000014</c:v>
                </c:pt>
                <c:pt idx="713">
                  <c:v>9</c:v>
                </c:pt>
                <c:pt idx="714">
                  <c:v>8.8999999999999986</c:v>
                </c:pt>
                <c:pt idx="715">
                  <c:v>8.6</c:v>
                </c:pt>
                <c:pt idx="716">
                  <c:v>8.6</c:v>
                </c:pt>
                <c:pt idx="717">
                  <c:v>8.6</c:v>
                </c:pt>
                <c:pt idx="718">
                  <c:v>8.5</c:v>
                </c:pt>
                <c:pt idx="719">
                  <c:v>8.5</c:v>
                </c:pt>
                <c:pt idx="720">
                  <c:v>8.5</c:v>
                </c:pt>
                <c:pt idx="721">
                  <c:v>8.5</c:v>
                </c:pt>
                <c:pt idx="722">
                  <c:v>8.4</c:v>
                </c:pt>
                <c:pt idx="723">
                  <c:v>8.4</c:v>
                </c:pt>
                <c:pt idx="724">
                  <c:v>8.4</c:v>
                </c:pt>
                <c:pt idx="725">
                  <c:v>8.4</c:v>
                </c:pt>
                <c:pt idx="726">
                  <c:v>8.3000000000000007</c:v>
                </c:pt>
                <c:pt idx="727">
                  <c:v>8.3000000000000007</c:v>
                </c:pt>
                <c:pt idx="728">
                  <c:v>8.3000000000000007</c:v>
                </c:pt>
                <c:pt idx="729">
                  <c:v>8.3000000000000007</c:v>
                </c:pt>
                <c:pt idx="730">
                  <c:v>8.1999999999999993</c:v>
                </c:pt>
                <c:pt idx="731">
                  <c:v>8.1999999999999993</c:v>
                </c:pt>
                <c:pt idx="732">
                  <c:v>8.1999999999999993</c:v>
                </c:pt>
                <c:pt idx="733">
                  <c:v>8.1999999999999993</c:v>
                </c:pt>
                <c:pt idx="734">
                  <c:v>8.1999999999999993</c:v>
                </c:pt>
                <c:pt idx="735">
                  <c:v>8.1</c:v>
                </c:pt>
                <c:pt idx="736">
                  <c:v>8.1</c:v>
                </c:pt>
                <c:pt idx="737">
                  <c:v>8.1</c:v>
                </c:pt>
                <c:pt idx="738">
                  <c:v>8.1</c:v>
                </c:pt>
                <c:pt idx="739">
                  <c:v>8.1</c:v>
                </c:pt>
                <c:pt idx="740">
                  <c:v>8.1</c:v>
                </c:pt>
                <c:pt idx="741">
                  <c:v>8</c:v>
                </c:pt>
                <c:pt idx="742">
                  <c:v>8</c:v>
                </c:pt>
                <c:pt idx="743">
                  <c:v>8</c:v>
                </c:pt>
                <c:pt idx="744">
                  <c:v>8</c:v>
                </c:pt>
                <c:pt idx="745">
                  <c:v>7.9</c:v>
                </c:pt>
                <c:pt idx="746">
                  <c:v>7.9</c:v>
                </c:pt>
                <c:pt idx="747">
                  <c:v>7.9</c:v>
                </c:pt>
                <c:pt idx="748">
                  <c:v>7.9</c:v>
                </c:pt>
                <c:pt idx="749">
                  <c:v>7.9</c:v>
                </c:pt>
                <c:pt idx="750">
                  <c:v>7.9</c:v>
                </c:pt>
                <c:pt idx="751">
                  <c:v>7.9</c:v>
                </c:pt>
                <c:pt idx="752">
                  <c:v>7.9</c:v>
                </c:pt>
                <c:pt idx="753">
                  <c:v>7.9</c:v>
                </c:pt>
                <c:pt idx="754">
                  <c:v>7.8</c:v>
                </c:pt>
                <c:pt idx="755">
                  <c:v>7.8</c:v>
                </c:pt>
                <c:pt idx="756">
                  <c:v>7.8</c:v>
                </c:pt>
                <c:pt idx="757">
                  <c:v>7.8</c:v>
                </c:pt>
                <c:pt idx="758">
                  <c:v>7.8</c:v>
                </c:pt>
                <c:pt idx="759">
                  <c:v>7.8</c:v>
                </c:pt>
                <c:pt idx="760">
                  <c:v>7.8</c:v>
                </c:pt>
                <c:pt idx="761">
                  <c:v>7.8</c:v>
                </c:pt>
                <c:pt idx="762">
                  <c:v>7.8</c:v>
                </c:pt>
                <c:pt idx="763">
                  <c:v>7.8</c:v>
                </c:pt>
                <c:pt idx="764">
                  <c:v>7.8</c:v>
                </c:pt>
                <c:pt idx="765">
                  <c:v>7.8</c:v>
                </c:pt>
                <c:pt idx="766">
                  <c:v>7.8</c:v>
                </c:pt>
                <c:pt idx="767">
                  <c:v>7.8</c:v>
                </c:pt>
                <c:pt idx="768">
                  <c:v>7.8</c:v>
                </c:pt>
                <c:pt idx="769">
                  <c:v>7.7</c:v>
                </c:pt>
                <c:pt idx="770">
                  <c:v>7.7</c:v>
                </c:pt>
                <c:pt idx="771">
                  <c:v>7.7</c:v>
                </c:pt>
                <c:pt idx="772">
                  <c:v>7.7</c:v>
                </c:pt>
                <c:pt idx="773">
                  <c:v>7.7</c:v>
                </c:pt>
                <c:pt idx="774">
                  <c:v>7.7</c:v>
                </c:pt>
                <c:pt idx="775">
                  <c:v>7.7</c:v>
                </c:pt>
                <c:pt idx="776">
                  <c:v>7.7</c:v>
                </c:pt>
                <c:pt idx="777">
                  <c:v>7.7</c:v>
                </c:pt>
                <c:pt idx="778">
                  <c:v>7.7</c:v>
                </c:pt>
                <c:pt idx="779">
                  <c:v>7.7</c:v>
                </c:pt>
                <c:pt idx="780">
                  <c:v>7.7</c:v>
                </c:pt>
                <c:pt idx="781">
                  <c:v>7.7</c:v>
                </c:pt>
                <c:pt idx="782">
                  <c:v>7.7</c:v>
                </c:pt>
                <c:pt idx="783">
                  <c:v>7.7</c:v>
                </c:pt>
                <c:pt idx="784">
                  <c:v>7.7</c:v>
                </c:pt>
                <c:pt idx="785">
                  <c:v>7.7</c:v>
                </c:pt>
                <c:pt idx="786">
                  <c:v>7.7</c:v>
                </c:pt>
                <c:pt idx="787">
                  <c:v>7.7</c:v>
                </c:pt>
                <c:pt idx="788">
                  <c:v>7.7</c:v>
                </c:pt>
                <c:pt idx="789">
                  <c:v>7.7</c:v>
                </c:pt>
                <c:pt idx="790">
                  <c:v>7.6</c:v>
                </c:pt>
                <c:pt idx="791">
                  <c:v>7.6</c:v>
                </c:pt>
                <c:pt idx="792">
                  <c:v>7.6</c:v>
                </c:pt>
                <c:pt idx="793">
                  <c:v>7.6</c:v>
                </c:pt>
                <c:pt idx="794">
                  <c:v>7.6</c:v>
                </c:pt>
                <c:pt idx="795">
                  <c:v>7.6</c:v>
                </c:pt>
                <c:pt idx="796">
                  <c:v>7.6</c:v>
                </c:pt>
                <c:pt idx="797">
                  <c:v>7.6</c:v>
                </c:pt>
                <c:pt idx="798">
                  <c:v>7.6</c:v>
                </c:pt>
                <c:pt idx="799">
                  <c:v>7.6</c:v>
                </c:pt>
                <c:pt idx="800">
                  <c:v>7.6</c:v>
                </c:pt>
                <c:pt idx="801">
                  <c:v>7.6</c:v>
                </c:pt>
                <c:pt idx="802">
                  <c:v>7.6</c:v>
                </c:pt>
                <c:pt idx="803">
                  <c:v>7.6</c:v>
                </c:pt>
                <c:pt idx="804">
                  <c:v>7.6</c:v>
                </c:pt>
                <c:pt idx="805">
                  <c:v>7.6</c:v>
                </c:pt>
                <c:pt idx="806">
                  <c:v>7.6</c:v>
                </c:pt>
                <c:pt idx="807">
                  <c:v>7.6</c:v>
                </c:pt>
                <c:pt idx="808">
                  <c:v>7.6</c:v>
                </c:pt>
                <c:pt idx="809">
                  <c:v>7.6</c:v>
                </c:pt>
                <c:pt idx="810">
                  <c:v>7.6</c:v>
                </c:pt>
                <c:pt idx="811">
                  <c:v>7.6</c:v>
                </c:pt>
                <c:pt idx="812">
                  <c:v>7.5</c:v>
                </c:pt>
                <c:pt idx="813">
                  <c:v>7.5</c:v>
                </c:pt>
                <c:pt idx="814">
                  <c:v>7.5</c:v>
                </c:pt>
                <c:pt idx="815">
                  <c:v>7.5</c:v>
                </c:pt>
                <c:pt idx="816">
                  <c:v>7.5</c:v>
                </c:pt>
                <c:pt idx="817">
                  <c:v>7.5</c:v>
                </c:pt>
                <c:pt idx="818">
                  <c:v>7.5</c:v>
                </c:pt>
                <c:pt idx="819">
                  <c:v>7.5</c:v>
                </c:pt>
                <c:pt idx="820">
                  <c:v>7.5</c:v>
                </c:pt>
                <c:pt idx="821">
                  <c:v>7.5</c:v>
                </c:pt>
                <c:pt idx="822">
                  <c:v>7.5</c:v>
                </c:pt>
                <c:pt idx="823">
                  <c:v>7.5</c:v>
                </c:pt>
                <c:pt idx="824">
                  <c:v>7.5</c:v>
                </c:pt>
                <c:pt idx="825">
                  <c:v>7.5</c:v>
                </c:pt>
                <c:pt idx="826">
                  <c:v>7.5</c:v>
                </c:pt>
                <c:pt idx="827">
                  <c:v>7.5</c:v>
                </c:pt>
                <c:pt idx="828">
                  <c:v>7.5</c:v>
                </c:pt>
                <c:pt idx="829">
                  <c:v>7.5</c:v>
                </c:pt>
                <c:pt idx="830">
                  <c:v>7.4</c:v>
                </c:pt>
                <c:pt idx="831">
                  <c:v>7.4</c:v>
                </c:pt>
                <c:pt idx="832">
                  <c:v>7.4</c:v>
                </c:pt>
                <c:pt idx="833">
                  <c:v>7.4</c:v>
                </c:pt>
                <c:pt idx="834">
                  <c:v>7.4</c:v>
                </c:pt>
                <c:pt idx="835">
                  <c:v>7.4</c:v>
                </c:pt>
                <c:pt idx="836">
                  <c:v>7.4</c:v>
                </c:pt>
                <c:pt idx="837">
                  <c:v>7.4</c:v>
                </c:pt>
                <c:pt idx="838">
                  <c:v>7.4</c:v>
                </c:pt>
                <c:pt idx="839">
                  <c:v>7.4</c:v>
                </c:pt>
                <c:pt idx="840">
                  <c:v>7.4</c:v>
                </c:pt>
                <c:pt idx="841">
                  <c:v>7.4</c:v>
                </c:pt>
                <c:pt idx="842">
                  <c:v>7.4</c:v>
                </c:pt>
                <c:pt idx="843">
                  <c:v>7.4</c:v>
                </c:pt>
                <c:pt idx="844">
                  <c:v>7.4</c:v>
                </c:pt>
                <c:pt idx="845">
                  <c:v>7.3</c:v>
                </c:pt>
                <c:pt idx="846">
                  <c:v>7.3</c:v>
                </c:pt>
                <c:pt idx="847">
                  <c:v>7.3</c:v>
                </c:pt>
                <c:pt idx="848">
                  <c:v>7.3</c:v>
                </c:pt>
                <c:pt idx="849">
                  <c:v>7.3</c:v>
                </c:pt>
                <c:pt idx="850">
                  <c:v>7.3</c:v>
                </c:pt>
                <c:pt idx="851">
                  <c:v>7.3</c:v>
                </c:pt>
                <c:pt idx="852">
                  <c:v>7.3</c:v>
                </c:pt>
                <c:pt idx="853">
                  <c:v>7.3</c:v>
                </c:pt>
                <c:pt idx="854">
                  <c:v>7.3</c:v>
                </c:pt>
                <c:pt idx="855">
                  <c:v>7.3</c:v>
                </c:pt>
                <c:pt idx="856">
                  <c:v>7.3</c:v>
                </c:pt>
                <c:pt idx="857">
                  <c:v>7.3</c:v>
                </c:pt>
                <c:pt idx="858">
                  <c:v>7.3</c:v>
                </c:pt>
                <c:pt idx="859">
                  <c:v>7.3</c:v>
                </c:pt>
                <c:pt idx="860">
                  <c:v>7.3</c:v>
                </c:pt>
                <c:pt idx="861">
                  <c:v>7.3</c:v>
                </c:pt>
                <c:pt idx="862">
                  <c:v>7.3</c:v>
                </c:pt>
                <c:pt idx="863">
                  <c:v>7.3</c:v>
                </c:pt>
                <c:pt idx="864">
                  <c:v>7.3</c:v>
                </c:pt>
                <c:pt idx="865">
                  <c:v>7.3</c:v>
                </c:pt>
                <c:pt idx="866">
                  <c:v>7.3</c:v>
                </c:pt>
                <c:pt idx="867">
                  <c:v>7.3</c:v>
                </c:pt>
                <c:pt idx="868">
                  <c:v>7.3</c:v>
                </c:pt>
                <c:pt idx="869">
                  <c:v>7.3</c:v>
                </c:pt>
                <c:pt idx="870">
                  <c:v>7.3</c:v>
                </c:pt>
                <c:pt idx="871">
                  <c:v>7.3</c:v>
                </c:pt>
                <c:pt idx="872">
                  <c:v>7.3</c:v>
                </c:pt>
                <c:pt idx="873">
                  <c:v>7.3</c:v>
                </c:pt>
                <c:pt idx="874">
                  <c:v>7.2</c:v>
                </c:pt>
                <c:pt idx="875">
                  <c:v>7.2</c:v>
                </c:pt>
                <c:pt idx="876">
                  <c:v>7.2</c:v>
                </c:pt>
                <c:pt idx="877">
                  <c:v>7.2</c:v>
                </c:pt>
                <c:pt idx="878">
                  <c:v>7.2</c:v>
                </c:pt>
                <c:pt idx="879">
                  <c:v>7.2</c:v>
                </c:pt>
                <c:pt idx="880">
                  <c:v>7.2</c:v>
                </c:pt>
                <c:pt idx="881">
                  <c:v>7.2</c:v>
                </c:pt>
                <c:pt idx="882">
                  <c:v>7.2</c:v>
                </c:pt>
                <c:pt idx="883">
                  <c:v>7.2</c:v>
                </c:pt>
                <c:pt idx="884">
                  <c:v>7.2</c:v>
                </c:pt>
                <c:pt idx="885">
                  <c:v>7.2</c:v>
                </c:pt>
                <c:pt idx="886">
                  <c:v>7.2</c:v>
                </c:pt>
                <c:pt idx="887">
                  <c:v>7.2</c:v>
                </c:pt>
                <c:pt idx="888">
                  <c:v>7.2</c:v>
                </c:pt>
                <c:pt idx="889">
                  <c:v>7.2</c:v>
                </c:pt>
                <c:pt idx="890">
                  <c:v>7.2</c:v>
                </c:pt>
                <c:pt idx="891">
                  <c:v>7.2</c:v>
                </c:pt>
                <c:pt idx="892">
                  <c:v>7.2</c:v>
                </c:pt>
                <c:pt idx="893">
                  <c:v>7.2</c:v>
                </c:pt>
                <c:pt idx="894">
                  <c:v>7.2</c:v>
                </c:pt>
                <c:pt idx="895">
                  <c:v>7.2</c:v>
                </c:pt>
                <c:pt idx="896">
                  <c:v>7.2</c:v>
                </c:pt>
                <c:pt idx="897">
                  <c:v>7.2</c:v>
                </c:pt>
                <c:pt idx="898">
                  <c:v>7.2</c:v>
                </c:pt>
                <c:pt idx="899">
                  <c:v>7.2</c:v>
                </c:pt>
                <c:pt idx="900">
                  <c:v>7.2</c:v>
                </c:pt>
                <c:pt idx="901">
                  <c:v>7.2</c:v>
                </c:pt>
                <c:pt idx="902">
                  <c:v>7.2</c:v>
                </c:pt>
                <c:pt idx="903">
                  <c:v>7.2</c:v>
                </c:pt>
                <c:pt idx="904">
                  <c:v>7.2</c:v>
                </c:pt>
                <c:pt idx="905">
                  <c:v>7.2</c:v>
                </c:pt>
                <c:pt idx="906">
                  <c:v>7.2</c:v>
                </c:pt>
                <c:pt idx="907">
                  <c:v>7.2</c:v>
                </c:pt>
                <c:pt idx="908">
                  <c:v>7.2</c:v>
                </c:pt>
                <c:pt idx="909">
                  <c:v>7.2</c:v>
                </c:pt>
                <c:pt idx="910">
                  <c:v>7.2</c:v>
                </c:pt>
                <c:pt idx="911">
                  <c:v>7.2</c:v>
                </c:pt>
                <c:pt idx="912">
                  <c:v>7.2</c:v>
                </c:pt>
                <c:pt idx="913">
                  <c:v>7.2</c:v>
                </c:pt>
                <c:pt idx="914">
                  <c:v>7.2</c:v>
                </c:pt>
                <c:pt idx="915">
                  <c:v>7.2</c:v>
                </c:pt>
                <c:pt idx="916">
                  <c:v>7.2</c:v>
                </c:pt>
                <c:pt idx="917">
                  <c:v>7.1</c:v>
                </c:pt>
                <c:pt idx="918">
                  <c:v>7.1</c:v>
                </c:pt>
                <c:pt idx="919">
                  <c:v>7.1</c:v>
                </c:pt>
                <c:pt idx="920">
                  <c:v>7.1</c:v>
                </c:pt>
                <c:pt idx="921">
                  <c:v>7.1</c:v>
                </c:pt>
                <c:pt idx="922">
                  <c:v>7.1</c:v>
                </c:pt>
                <c:pt idx="923">
                  <c:v>7.1</c:v>
                </c:pt>
                <c:pt idx="924">
                  <c:v>7.1</c:v>
                </c:pt>
                <c:pt idx="925">
                  <c:v>7.1</c:v>
                </c:pt>
                <c:pt idx="926">
                  <c:v>7.1</c:v>
                </c:pt>
                <c:pt idx="927">
                  <c:v>7.1</c:v>
                </c:pt>
                <c:pt idx="928">
                  <c:v>7.1</c:v>
                </c:pt>
                <c:pt idx="929">
                  <c:v>7.1</c:v>
                </c:pt>
                <c:pt idx="930">
                  <c:v>7.1</c:v>
                </c:pt>
                <c:pt idx="931">
                  <c:v>7.1</c:v>
                </c:pt>
                <c:pt idx="932">
                  <c:v>7.1</c:v>
                </c:pt>
                <c:pt idx="933">
                  <c:v>7.1</c:v>
                </c:pt>
                <c:pt idx="934">
                  <c:v>7.1</c:v>
                </c:pt>
                <c:pt idx="935">
                  <c:v>7.1</c:v>
                </c:pt>
                <c:pt idx="936">
                  <c:v>7.1</c:v>
                </c:pt>
                <c:pt idx="937">
                  <c:v>7.1</c:v>
                </c:pt>
                <c:pt idx="938">
                  <c:v>7.1</c:v>
                </c:pt>
                <c:pt idx="939">
                  <c:v>7.1</c:v>
                </c:pt>
                <c:pt idx="940">
                  <c:v>7.1</c:v>
                </c:pt>
                <c:pt idx="941">
                  <c:v>7.1</c:v>
                </c:pt>
                <c:pt idx="942">
                  <c:v>7.1</c:v>
                </c:pt>
                <c:pt idx="943">
                  <c:v>7.1</c:v>
                </c:pt>
                <c:pt idx="944">
                  <c:v>7.1</c:v>
                </c:pt>
                <c:pt idx="945">
                  <c:v>7.1</c:v>
                </c:pt>
                <c:pt idx="946">
                  <c:v>7.1</c:v>
                </c:pt>
                <c:pt idx="947">
                  <c:v>7.1</c:v>
                </c:pt>
                <c:pt idx="948">
                  <c:v>7.1</c:v>
                </c:pt>
                <c:pt idx="949">
                  <c:v>7.1</c:v>
                </c:pt>
                <c:pt idx="950">
                  <c:v>7.1</c:v>
                </c:pt>
                <c:pt idx="951">
                  <c:v>7.1</c:v>
                </c:pt>
                <c:pt idx="952">
                  <c:v>7.1</c:v>
                </c:pt>
                <c:pt idx="953">
                  <c:v>7.1</c:v>
                </c:pt>
                <c:pt idx="954">
                  <c:v>7</c:v>
                </c:pt>
                <c:pt idx="955">
                  <c:v>7</c:v>
                </c:pt>
                <c:pt idx="956">
                  <c:v>7</c:v>
                </c:pt>
                <c:pt idx="957">
                  <c:v>7</c:v>
                </c:pt>
                <c:pt idx="958">
                  <c:v>7</c:v>
                </c:pt>
                <c:pt idx="959">
                  <c:v>7</c:v>
                </c:pt>
                <c:pt idx="960">
                  <c:v>7</c:v>
                </c:pt>
                <c:pt idx="961">
                  <c:v>7</c:v>
                </c:pt>
                <c:pt idx="962">
                  <c:v>7</c:v>
                </c:pt>
                <c:pt idx="963">
                  <c:v>7</c:v>
                </c:pt>
                <c:pt idx="964">
                  <c:v>7</c:v>
                </c:pt>
                <c:pt idx="965">
                  <c:v>7</c:v>
                </c:pt>
                <c:pt idx="966">
                  <c:v>7</c:v>
                </c:pt>
                <c:pt idx="967">
                  <c:v>7</c:v>
                </c:pt>
                <c:pt idx="968">
                  <c:v>7</c:v>
                </c:pt>
                <c:pt idx="969">
                  <c:v>7</c:v>
                </c:pt>
                <c:pt idx="970">
                  <c:v>7</c:v>
                </c:pt>
                <c:pt idx="971">
                  <c:v>7</c:v>
                </c:pt>
                <c:pt idx="972">
                  <c:v>7</c:v>
                </c:pt>
                <c:pt idx="973">
                  <c:v>7</c:v>
                </c:pt>
                <c:pt idx="974">
                  <c:v>7</c:v>
                </c:pt>
                <c:pt idx="975">
                  <c:v>7</c:v>
                </c:pt>
                <c:pt idx="976">
                  <c:v>7</c:v>
                </c:pt>
                <c:pt idx="977">
                  <c:v>7</c:v>
                </c:pt>
                <c:pt idx="978">
                  <c:v>7</c:v>
                </c:pt>
                <c:pt idx="979">
                  <c:v>7</c:v>
                </c:pt>
                <c:pt idx="980">
                  <c:v>7</c:v>
                </c:pt>
                <c:pt idx="981">
                  <c:v>7</c:v>
                </c:pt>
                <c:pt idx="982">
                  <c:v>7</c:v>
                </c:pt>
                <c:pt idx="983">
                  <c:v>7</c:v>
                </c:pt>
                <c:pt idx="984">
                  <c:v>7</c:v>
                </c:pt>
                <c:pt idx="985">
                  <c:v>7</c:v>
                </c:pt>
                <c:pt idx="986">
                  <c:v>7</c:v>
                </c:pt>
                <c:pt idx="987">
                  <c:v>7</c:v>
                </c:pt>
                <c:pt idx="988">
                  <c:v>7</c:v>
                </c:pt>
                <c:pt idx="989">
                  <c:v>7</c:v>
                </c:pt>
                <c:pt idx="990">
                  <c:v>7</c:v>
                </c:pt>
                <c:pt idx="991">
                  <c:v>7</c:v>
                </c:pt>
                <c:pt idx="992">
                  <c:v>7</c:v>
                </c:pt>
                <c:pt idx="993">
                  <c:v>7</c:v>
                </c:pt>
                <c:pt idx="994">
                  <c:v>7</c:v>
                </c:pt>
                <c:pt idx="995">
                  <c:v>7</c:v>
                </c:pt>
                <c:pt idx="996">
                  <c:v>7</c:v>
                </c:pt>
                <c:pt idx="997">
                  <c:v>7</c:v>
                </c:pt>
                <c:pt idx="998">
                  <c:v>7</c:v>
                </c:pt>
                <c:pt idx="999">
                  <c:v>7</c:v>
                </c:pt>
                <c:pt idx="1000">
                  <c:v>6.9</c:v>
                </c:pt>
                <c:pt idx="1001">
                  <c:v>6.9</c:v>
                </c:pt>
                <c:pt idx="1002">
                  <c:v>6.9</c:v>
                </c:pt>
                <c:pt idx="1003">
                  <c:v>6.9</c:v>
                </c:pt>
                <c:pt idx="1004">
                  <c:v>6.9</c:v>
                </c:pt>
                <c:pt idx="1005">
                  <c:v>6.9</c:v>
                </c:pt>
                <c:pt idx="1006">
                  <c:v>6.9</c:v>
                </c:pt>
                <c:pt idx="1007">
                  <c:v>6.9</c:v>
                </c:pt>
                <c:pt idx="1008">
                  <c:v>6.9</c:v>
                </c:pt>
                <c:pt idx="1009">
                  <c:v>6.9</c:v>
                </c:pt>
                <c:pt idx="1010">
                  <c:v>6.9</c:v>
                </c:pt>
                <c:pt idx="1011">
                  <c:v>6.9</c:v>
                </c:pt>
                <c:pt idx="1012">
                  <c:v>6.9</c:v>
                </c:pt>
                <c:pt idx="1013">
                  <c:v>6.9</c:v>
                </c:pt>
                <c:pt idx="1014">
                  <c:v>6.9</c:v>
                </c:pt>
                <c:pt idx="1015">
                  <c:v>6.9</c:v>
                </c:pt>
                <c:pt idx="1016">
                  <c:v>6.9</c:v>
                </c:pt>
                <c:pt idx="1017">
                  <c:v>6.9</c:v>
                </c:pt>
                <c:pt idx="1018">
                  <c:v>6.9</c:v>
                </c:pt>
                <c:pt idx="1019">
                  <c:v>6.9</c:v>
                </c:pt>
                <c:pt idx="1020">
                  <c:v>6.9</c:v>
                </c:pt>
                <c:pt idx="1021">
                  <c:v>6.9</c:v>
                </c:pt>
                <c:pt idx="1022">
                  <c:v>6.9</c:v>
                </c:pt>
                <c:pt idx="1023">
                  <c:v>6.9</c:v>
                </c:pt>
                <c:pt idx="1024">
                  <c:v>6.9</c:v>
                </c:pt>
                <c:pt idx="1025">
                  <c:v>6.9</c:v>
                </c:pt>
                <c:pt idx="1026">
                  <c:v>6.9</c:v>
                </c:pt>
                <c:pt idx="1027">
                  <c:v>6.9</c:v>
                </c:pt>
                <c:pt idx="1028">
                  <c:v>6.9</c:v>
                </c:pt>
                <c:pt idx="1029">
                  <c:v>6.9</c:v>
                </c:pt>
                <c:pt idx="1030">
                  <c:v>6.9</c:v>
                </c:pt>
                <c:pt idx="1031">
                  <c:v>6.9</c:v>
                </c:pt>
                <c:pt idx="1032">
                  <c:v>6.9</c:v>
                </c:pt>
                <c:pt idx="1033">
                  <c:v>6.9</c:v>
                </c:pt>
                <c:pt idx="1034">
                  <c:v>6.8</c:v>
                </c:pt>
                <c:pt idx="1035">
                  <c:v>6.8</c:v>
                </c:pt>
                <c:pt idx="1036">
                  <c:v>6.8</c:v>
                </c:pt>
                <c:pt idx="1037">
                  <c:v>6.8</c:v>
                </c:pt>
                <c:pt idx="1038">
                  <c:v>6.8</c:v>
                </c:pt>
                <c:pt idx="1039">
                  <c:v>6.8</c:v>
                </c:pt>
                <c:pt idx="1040">
                  <c:v>6.8</c:v>
                </c:pt>
                <c:pt idx="1041">
                  <c:v>6.8</c:v>
                </c:pt>
                <c:pt idx="1042">
                  <c:v>6.8</c:v>
                </c:pt>
                <c:pt idx="1043">
                  <c:v>6.8</c:v>
                </c:pt>
                <c:pt idx="1044">
                  <c:v>6.8</c:v>
                </c:pt>
                <c:pt idx="1045">
                  <c:v>6.8</c:v>
                </c:pt>
                <c:pt idx="1046">
                  <c:v>6.8</c:v>
                </c:pt>
                <c:pt idx="1047">
                  <c:v>6.8</c:v>
                </c:pt>
                <c:pt idx="1048">
                  <c:v>6.8</c:v>
                </c:pt>
                <c:pt idx="1049">
                  <c:v>6.8</c:v>
                </c:pt>
                <c:pt idx="1050">
                  <c:v>6.8</c:v>
                </c:pt>
                <c:pt idx="1051">
                  <c:v>6.8</c:v>
                </c:pt>
                <c:pt idx="1052">
                  <c:v>6.8</c:v>
                </c:pt>
                <c:pt idx="1053">
                  <c:v>6.8</c:v>
                </c:pt>
                <c:pt idx="1054">
                  <c:v>6.8</c:v>
                </c:pt>
                <c:pt idx="1055">
                  <c:v>6.8</c:v>
                </c:pt>
                <c:pt idx="1056">
                  <c:v>6.8</c:v>
                </c:pt>
                <c:pt idx="1057">
                  <c:v>6.8</c:v>
                </c:pt>
                <c:pt idx="1058">
                  <c:v>6.8</c:v>
                </c:pt>
                <c:pt idx="1059">
                  <c:v>6.8</c:v>
                </c:pt>
                <c:pt idx="1060">
                  <c:v>6.8</c:v>
                </c:pt>
                <c:pt idx="1061">
                  <c:v>6.8</c:v>
                </c:pt>
                <c:pt idx="1062">
                  <c:v>6.8</c:v>
                </c:pt>
                <c:pt idx="1063">
                  <c:v>6.8</c:v>
                </c:pt>
                <c:pt idx="1064">
                  <c:v>6.8</c:v>
                </c:pt>
                <c:pt idx="1065">
                  <c:v>6.8</c:v>
                </c:pt>
                <c:pt idx="1066">
                  <c:v>6.8</c:v>
                </c:pt>
                <c:pt idx="1067">
                  <c:v>6.8</c:v>
                </c:pt>
                <c:pt idx="1068">
                  <c:v>6.7</c:v>
                </c:pt>
                <c:pt idx="1069">
                  <c:v>6.7</c:v>
                </c:pt>
                <c:pt idx="1070">
                  <c:v>6.7</c:v>
                </c:pt>
                <c:pt idx="1071">
                  <c:v>6.7</c:v>
                </c:pt>
                <c:pt idx="1072">
                  <c:v>6.7</c:v>
                </c:pt>
                <c:pt idx="1073">
                  <c:v>6.7</c:v>
                </c:pt>
                <c:pt idx="1074">
                  <c:v>6.7</c:v>
                </c:pt>
                <c:pt idx="1075">
                  <c:v>6.7</c:v>
                </c:pt>
                <c:pt idx="1076">
                  <c:v>6.7</c:v>
                </c:pt>
                <c:pt idx="1077">
                  <c:v>6.7</c:v>
                </c:pt>
                <c:pt idx="1078">
                  <c:v>6.7</c:v>
                </c:pt>
                <c:pt idx="1079">
                  <c:v>6.7</c:v>
                </c:pt>
                <c:pt idx="1080">
                  <c:v>6.7</c:v>
                </c:pt>
                <c:pt idx="1081">
                  <c:v>6.7</c:v>
                </c:pt>
                <c:pt idx="1082">
                  <c:v>6.7</c:v>
                </c:pt>
                <c:pt idx="1083">
                  <c:v>6.7</c:v>
                </c:pt>
                <c:pt idx="1084">
                  <c:v>6.7</c:v>
                </c:pt>
                <c:pt idx="1085">
                  <c:v>6.7</c:v>
                </c:pt>
                <c:pt idx="1086">
                  <c:v>6.7</c:v>
                </c:pt>
                <c:pt idx="1087">
                  <c:v>6.7</c:v>
                </c:pt>
                <c:pt idx="1088">
                  <c:v>6.7</c:v>
                </c:pt>
                <c:pt idx="1089">
                  <c:v>6.7</c:v>
                </c:pt>
                <c:pt idx="1090">
                  <c:v>6.7</c:v>
                </c:pt>
                <c:pt idx="1091">
                  <c:v>6.7</c:v>
                </c:pt>
                <c:pt idx="1092">
                  <c:v>6.7</c:v>
                </c:pt>
                <c:pt idx="1093">
                  <c:v>6.7</c:v>
                </c:pt>
                <c:pt idx="1094">
                  <c:v>6.7</c:v>
                </c:pt>
                <c:pt idx="1095">
                  <c:v>6.7</c:v>
                </c:pt>
                <c:pt idx="1096">
                  <c:v>6.7</c:v>
                </c:pt>
                <c:pt idx="1097">
                  <c:v>6.7</c:v>
                </c:pt>
                <c:pt idx="1098">
                  <c:v>6.7</c:v>
                </c:pt>
                <c:pt idx="1099">
                  <c:v>6.7</c:v>
                </c:pt>
                <c:pt idx="1100">
                  <c:v>6.7</c:v>
                </c:pt>
                <c:pt idx="1101">
                  <c:v>6.7</c:v>
                </c:pt>
                <c:pt idx="1102">
                  <c:v>6.7</c:v>
                </c:pt>
                <c:pt idx="1103">
                  <c:v>6.7</c:v>
                </c:pt>
                <c:pt idx="1104">
                  <c:v>6.7</c:v>
                </c:pt>
                <c:pt idx="1105">
                  <c:v>6.6</c:v>
                </c:pt>
                <c:pt idx="1106">
                  <c:v>6.6</c:v>
                </c:pt>
                <c:pt idx="1107">
                  <c:v>6.6</c:v>
                </c:pt>
                <c:pt idx="1108">
                  <c:v>6.6</c:v>
                </c:pt>
                <c:pt idx="1109">
                  <c:v>6.6</c:v>
                </c:pt>
                <c:pt idx="1110">
                  <c:v>6.6</c:v>
                </c:pt>
                <c:pt idx="1111">
                  <c:v>6.6</c:v>
                </c:pt>
                <c:pt idx="1112">
                  <c:v>6.6</c:v>
                </c:pt>
                <c:pt idx="1113">
                  <c:v>6.6</c:v>
                </c:pt>
                <c:pt idx="1114">
                  <c:v>6.6</c:v>
                </c:pt>
                <c:pt idx="1115">
                  <c:v>6.6</c:v>
                </c:pt>
                <c:pt idx="1116">
                  <c:v>6.6</c:v>
                </c:pt>
                <c:pt idx="1117">
                  <c:v>6.6</c:v>
                </c:pt>
                <c:pt idx="1118">
                  <c:v>6.6</c:v>
                </c:pt>
                <c:pt idx="1119">
                  <c:v>6.6</c:v>
                </c:pt>
                <c:pt idx="1120">
                  <c:v>6.6</c:v>
                </c:pt>
                <c:pt idx="1121">
                  <c:v>6.6</c:v>
                </c:pt>
                <c:pt idx="1122">
                  <c:v>6.6</c:v>
                </c:pt>
                <c:pt idx="1123">
                  <c:v>6.6</c:v>
                </c:pt>
                <c:pt idx="1124">
                  <c:v>6.6</c:v>
                </c:pt>
                <c:pt idx="1125">
                  <c:v>6.6</c:v>
                </c:pt>
                <c:pt idx="1126">
                  <c:v>6.6</c:v>
                </c:pt>
                <c:pt idx="1127">
                  <c:v>6.6</c:v>
                </c:pt>
                <c:pt idx="1128">
                  <c:v>6.6</c:v>
                </c:pt>
                <c:pt idx="1129">
                  <c:v>6.6</c:v>
                </c:pt>
                <c:pt idx="1130">
                  <c:v>6.6</c:v>
                </c:pt>
                <c:pt idx="1131">
                  <c:v>6.6</c:v>
                </c:pt>
                <c:pt idx="1132">
                  <c:v>6.6</c:v>
                </c:pt>
                <c:pt idx="1133">
                  <c:v>6.6</c:v>
                </c:pt>
                <c:pt idx="1134">
                  <c:v>6.6</c:v>
                </c:pt>
                <c:pt idx="1135">
                  <c:v>6.6</c:v>
                </c:pt>
                <c:pt idx="1136">
                  <c:v>6.6</c:v>
                </c:pt>
                <c:pt idx="1137">
                  <c:v>6.6</c:v>
                </c:pt>
                <c:pt idx="1138">
                  <c:v>6.6</c:v>
                </c:pt>
                <c:pt idx="1139">
                  <c:v>6.6</c:v>
                </c:pt>
                <c:pt idx="1140">
                  <c:v>6.6</c:v>
                </c:pt>
                <c:pt idx="1141">
                  <c:v>6.6</c:v>
                </c:pt>
                <c:pt idx="1142">
                  <c:v>6.6</c:v>
                </c:pt>
                <c:pt idx="1143">
                  <c:v>6.5</c:v>
                </c:pt>
                <c:pt idx="1144">
                  <c:v>6.5</c:v>
                </c:pt>
                <c:pt idx="1145">
                  <c:v>6.5</c:v>
                </c:pt>
                <c:pt idx="1146">
                  <c:v>6.5</c:v>
                </c:pt>
                <c:pt idx="1147">
                  <c:v>6.5</c:v>
                </c:pt>
                <c:pt idx="1148">
                  <c:v>6.5</c:v>
                </c:pt>
                <c:pt idx="1149">
                  <c:v>6.5</c:v>
                </c:pt>
                <c:pt idx="1150">
                  <c:v>6.5</c:v>
                </c:pt>
                <c:pt idx="1151">
                  <c:v>6.5</c:v>
                </c:pt>
                <c:pt idx="1152">
                  <c:v>6.5</c:v>
                </c:pt>
                <c:pt idx="1153">
                  <c:v>6.5</c:v>
                </c:pt>
                <c:pt idx="1154">
                  <c:v>6.5</c:v>
                </c:pt>
                <c:pt idx="1155">
                  <c:v>6.5</c:v>
                </c:pt>
                <c:pt idx="1156">
                  <c:v>6.5</c:v>
                </c:pt>
                <c:pt idx="1157">
                  <c:v>6.5</c:v>
                </c:pt>
                <c:pt idx="1158">
                  <c:v>6.5</c:v>
                </c:pt>
                <c:pt idx="1159">
                  <c:v>6.5</c:v>
                </c:pt>
                <c:pt idx="1160">
                  <c:v>6.5</c:v>
                </c:pt>
                <c:pt idx="1161">
                  <c:v>6.5</c:v>
                </c:pt>
                <c:pt idx="1162">
                  <c:v>6.5</c:v>
                </c:pt>
                <c:pt idx="1163">
                  <c:v>6.5</c:v>
                </c:pt>
                <c:pt idx="1164">
                  <c:v>6.5</c:v>
                </c:pt>
                <c:pt idx="1165">
                  <c:v>6.5</c:v>
                </c:pt>
                <c:pt idx="1166">
                  <c:v>6.5</c:v>
                </c:pt>
                <c:pt idx="1167">
                  <c:v>6.5</c:v>
                </c:pt>
                <c:pt idx="1168">
                  <c:v>6.5</c:v>
                </c:pt>
                <c:pt idx="1169">
                  <c:v>6.5</c:v>
                </c:pt>
                <c:pt idx="1170">
                  <c:v>6.5</c:v>
                </c:pt>
                <c:pt idx="1171">
                  <c:v>6.5</c:v>
                </c:pt>
                <c:pt idx="1172">
                  <c:v>6.5</c:v>
                </c:pt>
                <c:pt idx="1173">
                  <c:v>6.5</c:v>
                </c:pt>
                <c:pt idx="1174">
                  <c:v>6.5</c:v>
                </c:pt>
                <c:pt idx="1175">
                  <c:v>6.5</c:v>
                </c:pt>
                <c:pt idx="1176">
                  <c:v>6.5</c:v>
                </c:pt>
                <c:pt idx="1177">
                  <c:v>6.5</c:v>
                </c:pt>
                <c:pt idx="1178">
                  <c:v>6.5</c:v>
                </c:pt>
                <c:pt idx="1179">
                  <c:v>6.5</c:v>
                </c:pt>
                <c:pt idx="1180">
                  <c:v>6.5</c:v>
                </c:pt>
                <c:pt idx="1181">
                  <c:v>6.5</c:v>
                </c:pt>
                <c:pt idx="1182">
                  <c:v>6.5</c:v>
                </c:pt>
                <c:pt idx="1183">
                  <c:v>6.5</c:v>
                </c:pt>
                <c:pt idx="1184">
                  <c:v>6.5</c:v>
                </c:pt>
                <c:pt idx="1185">
                  <c:v>6.5</c:v>
                </c:pt>
                <c:pt idx="1186">
                  <c:v>6.5</c:v>
                </c:pt>
                <c:pt idx="1187">
                  <c:v>6.5</c:v>
                </c:pt>
                <c:pt idx="1188">
                  <c:v>6.5</c:v>
                </c:pt>
                <c:pt idx="1189">
                  <c:v>6.5</c:v>
                </c:pt>
                <c:pt idx="1190">
                  <c:v>6.4</c:v>
                </c:pt>
                <c:pt idx="1191">
                  <c:v>6.4</c:v>
                </c:pt>
                <c:pt idx="1192">
                  <c:v>6.4</c:v>
                </c:pt>
                <c:pt idx="1193">
                  <c:v>6.4</c:v>
                </c:pt>
                <c:pt idx="1194">
                  <c:v>6.4</c:v>
                </c:pt>
                <c:pt idx="1195">
                  <c:v>6.4</c:v>
                </c:pt>
                <c:pt idx="1196">
                  <c:v>6.4</c:v>
                </c:pt>
                <c:pt idx="1197">
                  <c:v>6.4</c:v>
                </c:pt>
                <c:pt idx="1198">
                  <c:v>6.4</c:v>
                </c:pt>
                <c:pt idx="1199">
                  <c:v>6.4</c:v>
                </c:pt>
                <c:pt idx="1200">
                  <c:v>6.4</c:v>
                </c:pt>
                <c:pt idx="1201">
                  <c:v>6.4</c:v>
                </c:pt>
                <c:pt idx="1202">
                  <c:v>6.4</c:v>
                </c:pt>
                <c:pt idx="1203">
                  <c:v>6.4</c:v>
                </c:pt>
                <c:pt idx="1204">
                  <c:v>6.4</c:v>
                </c:pt>
                <c:pt idx="1205">
                  <c:v>6.4</c:v>
                </c:pt>
                <c:pt idx="1206">
                  <c:v>6.4</c:v>
                </c:pt>
                <c:pt idx="1207">
                  <c:v>6.4</c:v>
                </c:pt>
                <c:pt idx="1208">
                  <c:v>6.4</c:v>
                </c:pt>
                <c:pt idx="1209">
                  <c:v>6.4</c:v>
                </c:pt>
                <c:pt idx="1210">
                  <c:v>6.4</c:v>
                </c:pt>
                <c:pt idx="1211">
                  <c:v>6.4</c:v>
                </c:pt>
                <c:pt idx="1212">
                  <c:v>6.4</c:v>
                </c:pt>
                <c:pt idx="1213">
                  <c:v>6.4</c:v>
                </c:pt>
                <c:pt idx="1214">
                  <c:v>6.4</c:v>
                </c:pt>
                <c:pt idx="1215">
                  <c:v>6.4</c:v>
                </c:pt>
                <c:pt idx="1216">
                  <c:v>6.4</c:v>
                </c:pt>
                <c:pt idx="1217">
                  <c:v>6.4</c:v>
                </c:pt>
                <c:pt idx="1218">
                  <c:v>6.4</c:v>
                </c:pt>
                <c:pt idx="1219">
                  <c:v>6.4</c:v>
                </c:pt>
                <c:pt idx="1220">
                  <c:v>6.4</c:v>
                </c:pt>
                <c:pt idx="1221">
                  <c:v>6.4</c:v>
                </c:pt>
                <c:pt idx="1222">
                  <c:v>6.4</c:v>
                </c:pt>
                <c:pt idx="1223">
                  <c:v>6.3</c:v>
                </c:pt>
                <c:pt idx="1224">
                  <c:v>6.3</c:v>
                </c:pt>
                <c:pt idx="1225">
                  <c:v>6.3</c:v>
                </c:pt>
                <c:pt idx="1226">
                  <c:v>6.3</c:v>
                </c:pt>
                <c:pt idx="1227">
                  <c:v>6.3</c:v>
                </c:pt>
                <c:pt idx="1228">
                  <c:v>6.3</c:v>
                </c:pt>
                <c:pt idx="1229">
                  <c:v>6.3</c:v>
                </c:pt>
                <c:pt idx="1230">
                  <c:v>6.3</c:v>
                </c:pt>
                <c:pt idx="1231">
                  <c:v>6.3</c:v>
                </c:pt>
                <c:pt idx="1232">
                  <c:v>6.3</c:v>
                </c:pt>
                <c:pt idx="1233">
                  <c:v>6.3</c:v>
                </c:pt>
                <c:pt idx="1234">
                  <c:v>6.3</c:v>
                </c:pt>
                <c:pt idx="1235">
                  <c:v>6.3</c:v>
                </c:pt>
                <c:pt idx="1236">
                  <c:v>6.3</c:v>
                </c:pt>
                <c:pt idx="1237">
                  <c:v>6.3</c:v>
                </c:pt>
                <c:pt idx="1238">
                  <c:v>6.3</c:v>
                </c:pt>
                <c:pt idx="1239">
                  <c:v>6.3</c:v>
                </c:pt>
                <c:pt idx="1240">
                  <c:v>6.3</c:v>
                </c:pt>
                <c:pt idx="1241">
                  <c:v>6.3</c:v>
                </c:pt>
                <c:pt idx="1242">
                  <c:v>6.3</c:v>
                </c:pt>
                <c:pt idx="1243">
                  <c:v>6.3</c:v>
                </c:pt>
                <c:pt idx="1244">
                  <c:v>6.3</c:v>
                </c:pt>
                <c:pt idx="1245">
                  <c:v>6.3</c:v>
                </c:pt>
                <c:pt idx="1246">
                  <c:v>6.3</c:v>
                </c:pt>
                <c:pt idx="1247">
                  <c:v>6.3</c:v>
                </c:pt>
                <c:pt idx="1248">
                  <c:v>6.3</c:v>
                </c:pt>
                <c:pt idx="1249">
                  <c:v>6.3</c:v>
                </c:pt>
                <c:pt idx="1250">
                  <c:v>6.3</c:v>
                </c:pt>
                <c:pt idx="1251">
                  <c:v>6.3</c:v>
                </c:pt>
                <c:pt idx="1252">
                  <c:v>6.3</c:v>
                </c:pt>
                <c:pt idx="1253">
                  <c:v>6.3</c:v>
                </c:pt>
                <c:pt idx="1254">
                  <c:v>6.3</c:v>
                </c:pt>
                <c:pt idx="1255">
                  <c:v>6.3</c:v>
                </c:pt>
                <c:pt idx="1256">
                  <c:v>6.3</c:v>
                </c:pt>
                <c:pt idx="1257">
                  <c:v>6.3</c:v>
                </c:pt>
                <c:pt idx="1258">
                  <c:v>6.3</c:v>
                </c:pt>
                <c:pt idx="1259">
                  <c:v>6.3</c:v>
                </c:pt>
                <c:pt idx="1260">
                  <c:v>6.3</c:v>
                </c:pt>
                <c:pt idx="1261">
                  <c:v>6.2</c:v>
                </c:pt>
                <c:pt idx="1262">
                  <c:v>6.2</c:v>
                </c:pt>
                <c:pt idx="1263">
                  <c:v>6.2</c:v>
                </c:pt>
                <c:pt idx="1264">
                  <c:v>6.2</c:v>
                </c:pt>
                <c:pt idx="1265">
                  <c:v>6.2</c:v>
                </c:pt>
                <c:pt idx="1266">
                  <c:v>6.2</c:v>
                </c:pt>
                <c:pt idx="1267">
                  <c:v>6.2</c:v>
                </c:pt>
                <c:pt idx="1268">
                  <c:v>6.2</c:v>
                </c:pt>
                <c:pt idx="1269">
                  <c:v>6.2</c:v>
                </c:pt>
                <c:pt idx="1270">
                  <c:v>6.2</c:v>
                </c:pt>
                <c:pt idx="1271">
                  <c:v>6.2</c:v>
                </c:pt>
                <c:pt idx="1272">
                  <c:v>6.2</c:v>
                </c:pt>
                <c:pt idx="1273">
                  <c:v>6.2</c:v>
                </c:pt>
                <c:pt idx="1274">
                  <c:v>6.2</c:v>
                </c:pt>
                <c:pt idx="1275">
                  <c:v>6.2</c:v>
                </c:pt>
                <c:pt idx="1276">
                  <c:v>6.2</c:v>
                </c:pt>
                <c:pt idx="1277">
                  <c:v>6.2</c:v>
                </c:pt>
                <c:pt idx="1278">
                  <c:v>6.2</c:v>
                </c:pt>
                <c:pt idx="1279">
                  <c:v>6.2</c:v>
                </c:pt>
                <c:pt idx="1280">
                  <c:v>6.2</c:v>
                </c:pt>
                <c:pt idx="1281">
                  <c:v>6.2</c:v>
                </c:pt>
                <c:pt idx="1282">
                  <c:v>6.2</c:v>
                </c:pt>
                <c:pt idx="1283">
                  <c:v>6.2</c:v>
                </c:pt>
                <c:pt idx="1284">
                  <c:v>6.2</c:v>
                </c:pt>
                <c:pt idx="1285">
                  <c:v>6.2</c:v>
                </c:pt>
                <c:pt idx="1286">
                  <c:v>6.2</c:v>
                </c:pt>
                <c:pt idx="1287">
                  <c:v>6.2</c:v>
                </c:pt>
                <c:pt idx="1288">
                  <c:v>6.2</c:v>
                </c:pt>
                <c:pt idx="1289">
                  <c:v>6.2</c:v>
                </c:pt>
                <c:pt idx="1290">
                  <c:v>6.2</c:v>
                </c:pt>
                <c:pt idx="1291">
                  <c:v>6.2</c:v>
                </c:pt>
                <c:pt idx="1292">
                  <c:v>6.2</c:v>
                </c:pt>
                <c:pt idx="1293">
                  <c:v>6.2</c:v>
                </c:pt>
                <c:pt idx="1294">
                  <c:v>6.2</c:v>
                </c:pt>
                <c:pt idx="1295">
                  <c:v>6.2</c:v>
                </c:pt>
                <c:pt idx="1296">
                  <c:v>6.2</c:v>
                </c:pt>
                <c:pt idx="1297">
                  <c:v>6.2</c:v>
                </c:pt>
                <c:pt idx="1298">
                  <c:v>6.1</c:v>
                </c:pt>
                <c:pt idx="1299">
                  <c:v>6.1</c:v>
                </c:pt>
                <c:pt idx="1300">
                  <c:v>6.1</c:v>
                </c:pt>
                <c:pt idx="1301">
                  <c:v>6.1</c:v>
                </c:pt>
                <c:pt idx="1302">
                  <c:v>6.1</c:v>
                </c:pt>
                <c:pt idx="1303">
                  <c:v>6.1</c:v>
                </c:pt>
                <c:pt idx="1304">
                  <c:v>6.1</c:v>
                </c:pt>
                <c:pt idx="1305">
                  <c:v>6.1</c:v>
                </c:pt>
                <c:pt idx="1306">
                  <c:v>6.1</c:v>
                </c:pt>
                <c:pt idx="1307">
                  <c:v>6.1</c:v>
                </c:pt>
                <c:pt idx="1308">
                  <c:v>6.1</c:v>
                </c:pt>
                <c:pt idx="1309">
                  <c:v>6.1</c:v>
                </c:pt>
                <c:pt idx="1310">
                  <c:v>6.1</c:v>
                </c:pt>
                <c:pt idx="1311">
                  <c:v>6.1</c:v>
                </c:pt>
                <c:pt idx="1312">
                  <c:v>6.1</c:v>
                </c:pt>
                <c:pt idx="1313">
                  <c:v>6.1</c:v>
                </c:pt>
                <c:pt idx="1314">
                  <c:v>6.1</c:v>
                </c:pt>
                <c:pt idx="1315">
                  <c:v>6.1</c:v>
                </c:pt>
                <c:pt idx="1316">
                  <c:v>6.1</c:v>
                </c:pt>
                <c:pt idx="1317">
                  <c:v>6.1</c:v>
                </c:pt>
                <c:pt idx="1318">
                  <c:v>6.1</c:v>
                </c:pt>
                <c:pt idx="1319">
                  <c:v>6.1</c:v>
                </c:pt>
                <c:pt idx="1320">
                  <c:v>6.1</c:v>
                </c:pt>
                <c:pt idx="1321">
                  <c:v>6.1</c:v>
                </c:pt>
                <c:pt idx="1322">
                  <c:v>6.1</c:v>
                </c:pt>
                <c:pt idx="1323">
                  <c:v>6.1</c:v>
                </c:pt>
                <c:pt idx="1324">
                  <c:v>6.1</c:v>
                </c:pt>
                <c:pt idx="1325">
                  <c:v>6.1</c:v>
                </c:pt>
                <c:pt idx="1326">
                  <c:v>6.1</c:v>
                </c:pt>
                <c:pt idx="1327">
                  <c:v>6.1</c:v>
                </c:pt>
                <c:pt idx="1328">
                  <c:v>6.1</c:v>
                </c:pt>
                <c:pt idx="1329">
                  <c:v>6.1</c:v>
                </c:pt>
                <c:pt idx="1330">
                  <c:v>6.1</c:v>
                </c:pt>
                <c:pt idx="1331">
                  <c:v>6.1</c:v>
                </c:pt>
                <c:pt idx="1332">
                  <c:v>6.1</c:v>
                </c:pt>
                <c:pt idx="1333">
                  <c:v>6.1</c:v>
                </c:pt>
                <c:pt idx="1334">
                  <c:v>6.1</c:v>
                </c:pt>
                <c:pt idx="1335">
                  <c:v>6.1</c:v>
                </c:pt>
                <c:pt idx="1336">
                  <c:v>6.1</c:v>
                </c:pt>
                <c:pt idx="1337">
                  <c:v>6.1</c:v>
                </c:pt>
                <c:pt idx="1338">
                  <c:v>6.1</c:v>
                </c:pt>
                <c:pt idx="1339">
                  <c:v>6.1</c:v>
                </c:pt>
                <c:pt idx="1340">
                  <c:v>6.1</c:v>
                </c:pt>
                <c:pt idx="1341">
                  <c:v>6.1</c:v>
                </c:pt>
                <c:pt idx="1342">
                  <c:v>6</c:v>
                </c:pt>
                <c:pt idx="1343">
                  <c:v>6</c:v>
                </c:pt>
                <c:pt idx="1344">
                  <c:v>6</c:v>
                </c:pt>
                <c:pt idx="1345">
                  <c:v>6</c:v>
                </c:pt>
                <c:pt idx="1346">
                  <c:v>6</c:v>
                </c:pt>
                <c:pt idx="1347">
                  <c:v>6</c:v>
                </c:pt>
                <c:pt idx="1348">
                  <c:v>6</c:v>
                </c:pt>
                <c:pt idx="1349">
                  <c:v>6</c:v>
                </c:pt>
                <c:pt idx="1350">
                  <c:v>6</c:v>
                </c:pt>
                <c:pt idx="1351">
                  <c:v>6</c:v>
                </c:pt>
                <c:pt idx="1352">
                  <c:v>6</c:v>
                </c:pt>
                <c:pt idx="1353">
                  <c:v>6</c:v>
                </c:pt>
                <c:pt idx="1354">
                  <c:v>6</c:v>
                </c:pt>
                <c:pt idx="1355">
                  <c:v>6</c:v>
                </c:pt>
                <c:pt idx="1356">
                  <c:v>6</c:v>
                </c:pt>
                <c:pt idx="1357">
                  <c:v>6</c:v>
                </c:pt>
                <c:pt idx="1358">
                  <c:v>6</c:v>
                </c:pt>
                <c:pt idx="1359">
                  <c:v>6</c:v>
                </c:pt>
                <c:pt idx="1360">
                  <c:v>6</c:v>
                </c:pt>
                <c:pt idx="1361">
                  <c:v>6</c:v>
                </c:pt>
                <c:pt idx="1362">
                  <c:v>6</c:v>
                </c:pt>
                <c:pt idx="1363">
                  <c:v>6</c:v>
                </c:pt>
                <c:pt idx="1364">
                  <c:v>6</c:v>
                </c:pt>
                <c:pt idx="1365">
                  <c:v>6</c:v>
                </c:pt>
                <c:pt idx="1366">
                  <c:v>6</c:v>
                </c:pt>
                <c:pt idx="1367">
                  <c:v>6</c:v>
                </c:pt>
                <c:pt idx="1368">
                  <c:v>6</c:v>
                </c:pt>
                <c:pt idx="1369">
                  <c:v>6</c:v>
                </c:pt>
                <c:pt idx="1370">
                  <c:v>5.9</c:v>
                </c:pt>
                <c:pt idx="1371">
                  <c:v>5.9</c:v>
                </c:pt>
                <c:pt idx="1372">
                  <c:v>5.9</c:v>
                </c:pt>
                <c:pt idx="1373">
                  <c:v>5.9</c:v>
                </c:pt>
                <c:pt idx="1374">
                  <c:v>5.9</c:v>
                </c:pt>
                <c:pt idx="1375">
                  <c:v>5.9</c:v>
                </c:pt>
                <c:pt idx="1376">
                  <c:v>5.9</c:v>
                </c:pt>
                <c:pt idx="1377">
                  <c:v>5.9</c:v>
                </c:pt>
                <c:pt idx="1378">
                  <c:v>5.9</c:v>
                </c:pt>
                <c:pt idx="1379">
                  <c:v>5.9</c:v>
                </c:pt>
                <c:pt idx="1380">
                  <c:v>5.9</c:v>
                </c:pt>
                <c:pt idx="1381">
                  <c:v>5.9</c:v>
                </c:pt>
                <c:pt idx="1382">
                  <c:v>5.9</c:v>
                </c:pt>
                <c:pt idx="1383">
                  <c:v>5.9</c:v>
                </c:pt>
                <c:pt idx="1384">
                  <c:v>5.9</c:v>
                </c:pt>
                <c:pt idx="1385">
                  <c:v>5.9</c:v>
                </c:pt>
                <c:pt idx="1386">
                  <c:v>5.9</c:v>
                </c:pt>
                <c:pt idx="1387">
                  <c:v>5.9</c:v>
                </c:pt>
                <c:pt idx="1388">
                  <c:v>5.9</c:v>
                </c:pt>
                <c:pt idx="1389">
                  <c:v>5.9</c:v>
                </c:pt>
                <c:pt idx="1390">
                  <c:v>5.9</c:v>
                </c:pt>
                <c:pt idx="1391">
                  <c:v>5.9</c:v>
                </c:pt>
                <c:pt idx="1392">
                  <c:v>5.9</c:v>
                </c:pt>
                <c:pt idx="1393">
                  <c:v>5.9</c:v>
                </c:pt>
                <c:pt idx="1394">
                  <c:v>5.9</c:v>
                </c:pt>
                <c:pt idx="1395">
                  <c:v>5.9</c:v>
                </c:pt>
                <c:pt idx="1396">
                  <c:v>5.9</c:v>
                </c:pt>
                <c:pt idx="1397">
                  <c:v>5.9</c:v>
                </c:pt>
                <c:pt idx="1398">
                  <c:v>5.9</c:v>
                </c:pt>
                <c:pt idx="1399">
                  <c:v>5.9</c:v>
                </c:pt>
                <c:pt idx="1400">
                  <c:v>5.9</c:v>
                </c:pt>
                <c:pt idx="1401">
                  <c:v>5.9</c:v>
                </c:pt>
                <c:pt idx="1402">
                  <c:v>5.9</c:v>
                </c:pt>
                <c:pt idx="1403">
                  <c:v>5.9</c:v>
                </c:pt>
                <c:pt idx="1404">
                  <c:v>5.9</c:v>
                </c:pt>
                <c:pt idx="1405">
                  <c:v>5.9</c:v>
                </c:pt>
                <c:pt idx="1406">
                  <c:v>5.9</c:v>
                </c:pt>
                <c:pt idx="1407">
                  <c:v>5.9</c:v>
                </c:pt>
                <c:pt idx="1408">
                  <c:v>5.9</c:v>
                </c:pt>
                <c:pt idx="1409">
                  <c:v>5.9</c:v>
                </c:pt>
                <c:pt idx="1410">
                  <c:v>5.9</c:v>
                </c:pt>
                <c:pt idx="1411">
                  <c:v>5.8</c:v>
                </c:pt>
                <c:pt idx="1412">
                  <c:v>5.8</c:v>
                </c:pt>
                <c:pt idx="1413">
                  <c:v>5.8</c:v>
                </c:pt>
                <c:pt idx="1414">
                  <c:v>5.8</c:v>
                </c:pt>
                <c:pt idx="1415">
                  <c:v>5.8</c:v>
                </c:pt>
                <c:pt idx="1416">
                  <c:v>5.8</c:v>
                </c:pt>
                <c:pt idx="1417">
                  <c:v>5.8</c:v>
                </c:pt>
                <c:pt idx="1418">
                  <c:v>5.8</c:v>
                </c:pt>
                <c:pt idx="1419">
                  <c:v>5.8</c:v>
                </c:pt>
                <c:pt idx="1420">
                  <c:v>5.8</c:v>
                </c:pt>
                <c:pt idx="1421">
                  <c:v>5.8</c:v>
                </c:pt>
                <c:pt idx="1422">
                  <c:v>5.8</c:v>
                </c:pt>
                <c:pt idx="1423">
                  <c:v>5.8</c:v>
                </c:pt>
                <c:pt idx="1424">
                  <c:v>5.8</c:v>
                </c:pt>
                <c:pt idx="1425">
                  <c:v>5.8</c:v>
                </c:pt>
                <c:pt idx="1426">
                  <c:v>5.8</c:v>
                </c:pt>
                <c:pt idx="1427">
                  <c:v>5.8</c:v>
                </c:pt>
                <c:pt idx="1428">
                  <c:v>5.8</c:v>
                </c:pt>
                <c:pt idx="1429">
                  <c:v>5.8</c:v>
                </c:pt>
                <c:pt idx="1430">
                  <c:v>5.8</c:v>
                </c:pt>
                <c:pt idx="1431">
                  <c:v>5.8</c:v>
                </c:pt>
                <c:pt idx="1432">
                  <c:v>5.8</c:v>
                </c:pt>
                <c:pt idx="1433">
                  <c:v>5.8</c:v>
                </c:pt>
                <c:pt idx="1434">
                  <c:v>5.8</c:v>
                </c:pt>
                <c:pt idx="1435">
                  <c:v>5.8</c:v>
                </c:pt>
                <c:pt idx="1436">
                  <c:v>5.7</c:v>
                </c:pt>
                <c:pt idx="1437">
                  <c:v>5.7</c:v>
                </c:pt>
                <c:pt idx="1438">
                  <c:v>5.7</c:v>
                </c:pt>
                <c:pt idx="1439">
                  <c:v>5.7</c:v>
                </c:pt>
                <c:pt idx="1440">
                  <c:v>5.7</c:v>
                </c:pt>
                <c:pt idx="1441">
                  <c:v>5.7</c:v>
                </c:pt>
                <c:pt idx="1442">
                  <c:v>5.7</c:v>
                </c:pt>
                <c:pt idx="1443">
                  <c:v>5.7</c:v>
                </c:pt>
                <c:pt idx="1444">
                  <c:v>5.7</c:v>
                </c:pt>
                <c:pt idx="1445">
                  <c:v>5.7</c:v>
                </c:pt>
                <c:pt idx="1446">
                  <c:v>5.7</c:v>
                </c:pt>
                <c:pt idx="1447">
                  <c:v>5.7</c:v>
                </c:pt>
                <c:pt idx="1448">
                  <c:v>5.7</c:v>
                </c:pt>
                <c:pt idx="1449">
                  <c:v>5.7</c:v>
                </c:pt>
                <c:pt idx="1450">
                  <c:v>5.7</c:v>
                </c:pt>
                <c:pt idx="1451">
                  <c:v>5.7</c:v>
                </c:pt>
                <c:pt idx="1452">
                  <c:v>5.7</c:v>
                </c:pt>
                <c:pt idx="1453">
                  <c:v>5.7</c:v>
                </c:pt>
                <c:pt idx="1454">
                  <c:v>5.7</c:v>
                </c:pt>
                <c:pt idx="1455">
                  <c:v>5.7</c:v>
                </c:pt>
                <c:pt idx="1456">
                  <c:v>5.7</c:v>
                </c:pt>
                <c:pt idx="1457">
                  <c:v>5.6</c:v>
                </c:pt>
                <c:pt idx="1458">
                  <c:v>5.6</c:v>
                </c:pt>
                <c:pt idx="1459">
                  <c:v>5.6</c:v>
                </c:pt>
                <c:pt idx="1460">
                  <c:v>5.6</c:v>
                </c:pt>
                <c:pt idx="1461">
                  <c:v>5.6</c:v>
                </c:pt>
                <c:pt idx="1462">
                  <c:v>5.6</c:v>
                </c:pt>
                <c:pt idx="1463">
                  <c:v>5.6</c:v>
                </c:pt>
                <c:pt idx="1464">
                  <c:v>5.6</c:v>
                </c:pt>
                <c:pt idx="1465">
                  <c:v>5.6</c:v>
                </c:pt>
                <c:pt idx="1466">
                  <c:v>5.6</c:v>
                </c:pt>
                <c:pt idx="1467">
                  <c:v>5.6</c:v>
                </c:pt>
                <c:pt idx="1468">
                  <c:v>5.6</c:v>
                </c:pt>
                <c:pt idx="1469">
                  <c:v>5.6</c:v>
                </c:pt>
                <c:pt idx="1470">
                  <c:v>5.6</c:v>
                </c:pt>
                <c:pt idx="1471">
                  <c:v>5.6</c:v>
                </c:pt>
                <c:pt idx="1472">
                  <c:v>5.6</c:v>
                </c:pt>
                <c:pt idx="1473">
                  <c:v>5.6</c:v>
                </c:pt>
                <c:pt idx="1474">
                  <c:v>5.6</c:v>
                </c:pt>
                <c:pt idx="1475">
                  <c:v>5.6</c:v>
                </c:pt>
                <c:pt idx="1476">
                  <c:v>5.6</c:v>
                </c:pt>
                <c:pt idx="1477">
                  <c:v>5.6</c:v>
                </c:pt>
                <c:pt idx="1478">
                  <c:v>5.6</c:v>
                </c:pt>
                <c:pt idx="1479">
                  <c:v>5.6</c:v>
                </c:pt>
                <c:pt idx="1480">
                  <c:v>5.6</c:v>
                </c:pt>
                <c:pt idx="1481">
                  <c:v>5.6</c:v>
                </c:pt>
                <c:pt idx="1482">
                  <c:v>5.6</c:v>
                </c:pt>
                <c:pt idx="1483">
                  <c:v>5.6</c:v>
                </c:pt>
                <c:pt idx="1484">
                  <c:v>5.6</c:v>
                </c:pt>
                <c:pt idx="1485">
                  <c:v>5.6</c:v>
                </c:pt>
                <c:pt idx="1486">
                  <c:v>5.6</c:v>
                </c:pt>
                <c:pt idx="1487">
                  <c:v>5.6</c:v>
                </c:pt>
                <c:pt idx="1488">
                  <c:v>5.6</c:v>
                </c:pt>
                <c:pt idx="1489">
                  <c:v>5.6</c:v>
                </c:pt>
                <c:pt idx="1490">
                  <c:v>5.6</c:v>
                </c:pt>
                <c:pt idx="1491">
                  <c:v>5.6</c:v>
                </c:pt>
                <c:pt idx="1492">
                  <c:v>5.5</c:v>
                </c:pt>
                <c:pt idx="1493">
                  <c:v>5.5</c:v>
                </c:pt>
                <c:pt idx="1494">
                  <c:v>5.5</c:v>
                </c:pt>
                <c:pt idx="1495">
                  <c:v>5.5</c:v>
                </c:pt>
                <c:pt idx="1496">
                  <c:v>5.5</c:v>
                </c:pt>
                <c:pt idx="1497">
                  <c:v>5.5</c:v>
                </c:pt>
                <c:pt idx="1498">
                  <c:v>5.5</c:v>
                </c:pt>
                <c:pt idx="1499">
                  <c:v>5.5</c:v>
                </c:pt>
                <c:pt idx="1500">
                  <c:v>5.5</c:v>
                </c:pt>
                <c:pt idx="1501">
                  <c:v>5.5</c:v>
                </c:pt>
                <c:pt idx="1502">
                  <c:v>5.5</c:v>
                </c:pt>
                <c:pt idx="1503">
                  <c:v>5.5</c:v>
                </c:pt>
                <c:pt idx="1504">
                  <c:v>5.5</c:v>
                </c:pt>
                <c:pt idx="1505">
                  <c:v>5.5</c:v>
                </c:pt>
                <c:pt idx="1506">
                  <c:v>5.5</c:v>
                </c:pt>
                <c:pt idx="1507">
                  <c:v>5.5</c:v>
                </c:pt>
                <c:pt idx="1508">
                  <c:v>5.4</c:v>
                </c:pt>
                <c:pt idx="1509">
                  <c:v>5.4</c:v>
                </c:pt>
                <c:pt idx="1510">
                  <c:v>5.4</c:v>
                </c:pt>
                <c:pt idx="1511">
                  <c:v>5.4</c:v>
                </c:pt>
                <c:pt idx="1512">
                  <c:v>5.4</c:v>
                </c:pt>
                <c:pt idx="1513">
                  <c:v>5.4</c:v>
                </c:pt>
                <c:pt idx="1514">
                  <c:v>5.4</c:v>
                </c:pt>
                <c:pt idx="1515">
                  <c:v>5.4</c:v>
                </c:pt>
                <c:pt idx="1516">
                  <c:v>5.4</c:v>
                </c:pt>
                <c:pt idx="1517">
                  <c:v>5.4</c:v>
                </c:pt>
                <c:pt idx="1518">
                  <c:v>5.4</c:v>
                </c:pt>
                <c:pt idx="1519">
                  <c:v>5.4</c:v>
                </c:pt>
                <c:pt idx="1520">
                  <c:v>5.4</c:v>
                </c:pt>
                <c:pt idx="1521">
                  <c:v>5.4</c:v>
                </c:pt>
                <c:pt idx="1522">
                  <c:v>5.4</c:v>
                </c:pt>
                <c:pt idx="1523">
                  <c:v>5.4</c:v>
                </c:pt>
                <c:pt idx="1524">
                  <c:v>5.4</c:v>
                </c:pt>
                <c:pt idx="1525">
                  <c:v>5.4</c:v>
                </c:pt>
                <c:pt idx="1526">
                  <c:v>5.4</c:v>
                </c:pt>
                <c:pt idx="1527">
                  <c:v>5.3</c:v>
                </c:pt>
                <c:pt idx="1528">
                  <c:v>5.3</c:v>
                </c:pt>
                <c:pt idx="1529">
                  <c:v>5.3</c:v>
                </c:pt>
                <c:pt idx="1530">
                  <c:v>5.3</c:v>
                </c:pt>
                <c:pt idx="1531">
                  <c:v>5.3</c:v>
                </c:pt>
                <c:pt idx="1532">
                  <c:v>5.3</c:v>
                </c:pt>
                <c:pt idx="1533">
                  <c:v>5.3</c:v>
                </c:pt>
                <c:pt idx="1534">
                  <c:v>5.3</c:v>
                </c:pt>
                <c:pt idx="1535">
                  <c:v>5.3</c:v>
                </c:pt>
                <c:pt idx="1536">
                  <c:v>5.3</c:v>
                </c:pt>
                <c:pt idx="1537">
                  <c:v>5.3</c:v>
                </c:pt>
                <c:pt idx="1538">
                  <c:v>5.3</c:v>
                </c:pt>
                <c:pt idx="1539">
                  <c:v>5.3</c:v>
                </c:pt>
                <c:pt idx="1540">
                  <c:v>5.3</c:v>
                </c:pt>
                <c:pt idx="1541">
                  <c:v>5.3</c:v>
                </c:pt>
                <c:pt idx="1542">
                  <c:v>5.3</c:v>
                </c:pt>
                <c:pt idx="1543">
                  <c:v>5.3</c:v>
                </c:pt>
                <c:pt idx="1544">
                  <c:v>5.3</c:v>
                </c:pt>
                <c:pt idx="1545">
                  <c:v>5.3</c:v>
                </c:pt>
                <c:pt idx="1546">
                  <c:v>5.3</c:v>
                </c:pt>
                <c:pt idx="1547">
                  <c:v>5.3</c:v>
                </c:pt>
                <c:pt idx="1548">
                  <c:v>5.3</c:v>
                </c:pt>
                <c:pt idx="1549">
                  <c:v>5.3</c:v>
                </c:pt>
                <c:pt idx="1550">
                  <c:v>5.3</c:v>
                </c:pt>
                <c:pt idx="1551">
                  <c:v>5.3</c:v>
                </c:pt>
                <c:pt idx="1552">
                  <c:v>5.3</c:v>
                </c:pt>
                <c:pt idx="1553">
                  <c:v>5.3</c:v>
                </c:pt>
                <c:pt idx="1554">
                  <c:v>5.3</c:v>
                </c:pt>
                <c:pt idx="1555">
                  <c:v>5.3</c:v>
                </c:pt>
                <c:pt idx="1556">
                  <c:v>5.3</c:v>
                </c:pt>
                <c:pt idx="1557">
                  <c:v>5.3</c:v>
                </c:pt>
                <c:pt idx="1558">
                  <c:v>5.2</c:v>
                </c:pt>
                <c:pt idx="1559">
                  <c:v>5.2</c:v>
                </c:pt>
                <c:pt idx="1560">
                  <c:v>5.2</c:v>
                </c:pt>
                <c:pt idx="1561">
                  <c:v>5.2</c:v>
                </c:pt>
                <c:pt idx="1562">
                  <c:v>5.2</c:v>
                </c:pt>
                <c:pt idx="1563">
                  <c:v>5.2</c:v>
                </c:pt>
                <c:pt idx="1564">
                  <c:v>5.2</c:v>
                </c:pt>
                <c:pt idx="1565">
                  <c:v>5.2</c:v>
                </c:pt>
                <c:pt idx="1566">
                  <c:v>5.2</c:v>
                </c:pt>
                <c:pt idx="1567">
                  <c:v>5.2</c:v>
                </c:pt>
                <c:pt idx="1568">
                  <c:v>5.2</c:v>
                </c:pt>
                <c:pt idx="1569">
                  <c:v>5.2</c:v>
                </c:pt>
                <c:pt idx="1570">
                  <c:v>5.2</c:v>
                </c:pt>
                <c:pt idx="1571">
                  <c:v>5.2</c:v>
                </c:pt>
                <c:pt idx="1572">
                  <c:v>5.2</c:v>
                </c:pt>
                <c:pt idx="1573">
                  <c:v>5.2</c:v>
                </c:pt>
                <c:pt idx="1574">
                  <c:v>5.2</c:v>
                </c:pt>
                <c:pt idx="1575">
                  <c:v>5.0999999999999996</c:v>
                </c:pt>
                <c:pt idx="1576">
                  <c:v>5.0999999999999996</c:v>
                </c:pt>
                <c:pt idx="1577">
                  <c:v>5.0999999999999996</c:v>
                </c:pt>
                <c:pt idx="1578">
                  <c:v>5.0999999999999996</c:v>
                </c:pt>
                <c:pt idx="1579">
                  <c:v>5.0999999999999996</c:v>
                </c:pt>
                <c:pt idx="1580">
                  <c:v>5.0999999999999996</c:v>
                </c:pt>
                <c:pt idx="1581">
                  <c:v>5.0999999999999996</c:v>
                </c:pt>
                <c:pt idx="1582">
                  <c:v>5.0999999999999996</c:v>
                </c:pt>
                <c:pt idx="1583">
                  <c:v>5.0999999999999996</c:v>
                </c:pt>
                <c:pt idx="1584">
                  <c:v>5.0999999999999996</c:v>
                </c:pt>
                <c:pt idx="1585">
                  <c:v>5.0999999999999996</c:v>
                </c:pt>
                <c:pt idx="1586">
                  <c:v>5.0999999999999996</c:v>
                </c:pt>
                <c:pt idx="1587">
                  <c:v>5.0999999999999996</c:v>
                </c:pt>
                <c:pt idx="1588">
                  <c:v>5.0999999999999996</c:v>
                </c:pt>
                <c:pt idx="1589">
                  <c:v>5.0999999999999996</c:v>
                </c:pt>
                <c:pt idx="1590">
                  <c:v>5.0999999999999996</c:v>
                </c:pt>
                <c:pt idx="1591">
                  <c:v>5.0999999999999996</c:v>
                </c:pt>
                <c:pt idx="1592">
                  <c:v>5.0999999999999996</c:v>
                </c:pt>
                <c:pt idx="1593">
                  <c:v>5.0999999999999996</c:v>
                </c:pt>
                <c:pt idx="1594">
                  <c:v>5.0999999999999996</c:v>
                </c:pt>
                <c:pt idx="1595">
                  <c:v>5.0999999999999996</c:v>
                </c:pt>
                <c:pt idx="1596">
                  <c:v>5</c:v>
                </c:pt>
                <c:pt idx="1597">
                  <c:v>5</c:v>
                </c:pt>
                <c:pt idx="1598">
                  <c:v>5</c:v>
                </c:pt>
                <c:pt idx="1599">
                  <c:v>5</c:v>
                </c:pt>
                <c:pt idx="1600">
                  <c:v>5</c:v>
                </c:pt>
                <c:pt idx="1601">
                  <c:v>5</c:v>
                </c:pt>
                <c:pt idx="1602">
                  <c:v>5</c:v>
                </c:pt>
                <c:pt idx="1603">
                  <c:v>4.9000000000000004</c:v>
                </c:pt>
                <c:pt idx="1604">
                  <c:v>4.9000000000000004</c:v>
                </c:pt>
                <c:pt idx="1605">
                  <c:v>4.9000000000000004</c:v>
                </c:pt>
                <c:pt idx="1606">
                  <c:v>4.9000000000000004</c:v>
                </c:pt>
                <c:pt idx="1607">
                  <c:v>4.9000000000000004</c:v>
                </c:pt>
                <c:pt idx="1608">
                  <c:v>4.9000000000000004</c:v>
                </c:pt>
                <c:pt idx="1609">
                  <c:v>4.9000000000000004</c:v>
                </c:pt>
                <c:pt idx="1610">
                  <c:v>4.9000000000000004</c:v>
                </c:pt>
                <c:pt idx="1611">
                  <c:v>4.9000000000000004</c:v>
                </c:pt>
                <c:pt idx="1612">
                  <c:v>4.8</c:v>
                </c:pt>
                <c:pt idx="1613">
                  <c:v>4.8</c:v>
                </c:pt>
                <c:pt idx="1614">
                  <c:v>4.8</c:v>
                </c:pt>
                <c:pt idx="1615">
                  <c:v>4.8</c:v>
                </c:pt>
                <c:pt idx="1616">
                  <c:v>4.8</c:v>
                </c:pt>
                <c:pt idx="1617">
                  <c:v>4.8</c:v>
                </c:pt>
                <c:pt idx="1618">
                  <c:v>4.8</c:v>
                </c:pt>
                <c:pt idx="1619">
                  <c:v>4.8</c:v>
                </c:pt>
                <c:pt idx="1620">
                  <c:v>4.8</c:v>
                </c:pt>
                <c:pt idx="1621">
                  <c:v>4.8</c:v>
                </c:pt>
                <c:pt idx="1622">
                  <c:v>4.8</c:v>
                </c:pt>
                <c:pt idx="1623">
                  <c:v>4.8</c:v>
                </c:pt>
                <c:pt idx="1624">
                  <c:v>4.7</c:v>
                </c:pt>
                <c:pt idx="1625">
                  <c:v>4.7</c:v>
                </c:pt>
                <c:pt idx="1626">
                  <c:v>4.7</c:v>
                </c:pt>
                <c:pt idx="1627">
                  <c:v>4.7</c:v>
                </c:pt>
                <c:pt idx="1628">
                  <c:v>4.7</c:v>
                </c:pt>
                <c:pt idx="1629">
                  <c:v>4.7</c:v>
                </c:pt>
                <c:pt idx="1630">
                  <c:v>4.7</c:v>
                </c:pt>
                <c:pt idx="1631">
                  <c:v>4.7</c:v>
                </c:pt>
                <c:pt idx="1632">
                  <c:v>4.7</c:v>
                </c:pt>
                <c:pt idx="1633">
                  <c:v>4.5999999999999996</c:v>
                </c:pt>
                <c:pt idx="1634">
                  <c:v>4.5999999999999996</c:v>
                </c:pt>
                <c:pt idx="1635">
                  <c:v>4.5999999999999996</c:v>
                </c:pt>
                <c:pt idx="1636">
                  <c:v>4.5999999999999996</c:v>
                </c:pt>
                <c:pt idx="1637">
                  <c:v>4.5999999999999996</c:v>
                </c:pt>
                <c:pt idx="1638">
                  <c:v>4.5999999999999996</c:v>
                </c:pt>
                <c:pt idx="1639">
                  <c:v>4.5999999999999996</c:v>
                </c:pt>
                <c:pt idx="1640">
                  <c:v>4.5999999999999996</c:v>
                </c:pt>
                <c:pt idx="1641">
                  <c:v>4.5999999999999996</c:v>
                </c:pt>
                <c:pt idx="1642">
                  <c:v>4.5999999999999996</c:v>
                </c:pt>
                <c:pt idx="1643">
                  <c:v>4.5999999999999996</c:v>
                </c:pt>
                <c:pt idx="1644">
                  <c:v>4.5</c:v>
                </c:pt>
                <c:pt idx="1645">
                  <c:v>4.5</c:v>
                </c:pt>
                <c:pt idx="1646">
                  <c:v>4.5</c:v>
                </c:pt>
                <c:pt idx="1647">
                  <c:v>4.5</c:v>
                </c:pt>
                <c:pt idx="1648">
                  <c:v>4.5</c:v>
                </c:pt>
                <c:pt idx="1649">
                  <c:v>4.5</c:v>
                </c:pt>
                <c:pt idx="1650">
                  <c:v>4.4000000000000004</c:v>
                </c:pt>
                <c:pt idx="1651">
                  <c:v>4.4000000000000004</c:v>
                </c:pt>
                <c:pt idx="1652">
                  <c:v>4.4000000000000004</c:v>
                </c:pt>
                <c:pt idx="1653">
                  <c:v>4.4000000000000004</c:v>
                </c:pt>
                <c:pt idx="1654">
                  <c:v>4.4000000000000004</c:v>
                </c:pt>
                <c:pt idx="1655">
                  <c:v>4.4000000000000004</c:v>
                </c:pt>
                <c:pt idx="1656">
                  <c:v>4.4000000000000004</c:v>
                </c:pt>
                <c:pt idx="1657">
                  <c:v>4.3</c:v>
                </c:pt>
                <c:pt idx="1658">
                  <c:v>4.3</c:v>
                </c:pt>
                <c:pt idx="1659">
                  <c:v>4.3</c:v>
                </c:pt>
                <c:pt idx="1660">
                  <c:v>4.3</c:v>
                </c:pt>
                <c:pt idx="1661">
                  <c:v>4.3</c:v>
                </c:pt>
                <c:pt idx="1662">
                  <c:v>4.3</c:v>
                </c:pt>
                <c:pt idx="1663">
                  <c:v>4.2</c:v>
                </c:pt>
                <c:pt idx="1664">
                  <c:v>4.2</c:v>
                </c:pt>
                <c:pt idx="1665">
                  <c:v>4.2</c:v>
                </c:pt>
                <c:pt idx="1666">
                  <c:v>4.0999999999999996</c:v>
                </c:pt>
                <c:pt idx="1667">
                  <c:v>4.0999999999999996</c:v>
                </c:pt>
                <c:pt idx="1668">
                  <c:v>4.0999999999999996</c:v>
                </c:pt>
                <c:pt idx="1669">
                  <c:v>4.0999999999999996</c:v>
                </c:pt>
                <c:pt idx="1670">
                  <c:v>4.0999999999999996</c:v>
                </c:pt>
                <c:pt idx="1671">
                  <c:v>4.0999999999999996</c:v>
                </c:pt>
                <c:pt idx="1672">
                  <c:v>4.0999999999999996</c:v>
                </c:pt>
                <c:pt idx="1673">
                  <c:v>4.0999999999999996</c:v>
                </c:pt>
                <c:pt idx="1674">
                  <c:v>4.0999999999999996</c:v>
                </c:pt>
                <c:pt idx="1675">
                  <c:v>4.0999999999999996</c:v>
                </c:pt>
                <c:pt idx="1676">
                  <c:v>4.0999999999999996</c:v>
                </c:pt>
                <c:pt idx="1677">
                  <c:v>4.0999999999999996</c:v>
                </c:pt>
                <c:pt idx="1678">
                  <c:v>4.0999999999999996</c:v>
                </c:pt>
                <c:pt idx="1679">
                  <c:v>4</c:v>
                </c:pt>
                <c:pt idx="1680">
                  <c:v>4</c:v>
                </c:pt>
                <c:pt idx="1681">
                  <c:v>4</c:v>
                </c:pt>
                <c:pt idx="1682">
                  <c:v>4</c:v>
                </c:pt>
                <c:pt idx="1683">
                  <c:v>4</c:v>
                </c:pt>
                <c:pt idx="1684">
                  <c:v>4</c:v>
                </c:pt>
                <c:pt idx="1685">
                  <c:v>3.9</c:v>
                </c:pt>
                <c:pt idx="1686">
                  <c:v>3.9</c:v>
                </c:pt>
                <c:pt idx="1687">
                  <c:v>3.9</c:v>
                </c:pt>
                <c:pt idx="1688">
                  <c:v>3.9</c:v>
                </c:pt>
                <c:pt idx="1689">
                  <c:v>3.9</c:v>
                </c:pt>
                <c:pt idx="1690">
                  <c:v>3.9</c:v>
                </c:pt>
                <c:pt idx="1691">
                  <c:v>3.9</c:v>
                </c:pt>
                <c:pt idx="1692">
                  <c:v>3.9</c:v>
                </c:pt>
                <c:pt idx="1693">
                  <c:v>3.8</c:v>
                </c:pt>
                <c:pt idx="1694">
                  <c:v>3.8</c:v>
                </c:pt>
                <c:pt idx="1695">
                  <c:v>3.8</c:v>
                </c:pt>
                <c:pt idx="1696">
                  <c:v>3.8</c:v>
                </c:pt>
                <c:pt idx="1697">
                  <c:v>3.8</c:v>
                </c:pt>
                <c:pt idx="1698">
                  <c:v>3.6</c:v>
                </c:pt>
                <c:pt idx="1699">
                  <c:v>3.6</c:v>
                </c:pt>
                <c:pt idx="1700">
                  <c:v>3.6</c:v>
                </c:pt>
                <c:pt idx="1701">
                  <c:v>3.6</c:v>
                </c:pt>
                <c:pt idx="1702">
                  <c:v>3.6</c:v>
                </c:pt>
                <c:pt idx="1703">
                  <c:v>3.5</c:v>
                </c:pt>
                <c:pt idx="1704">
                  <c:v>3.5</c:v>
                </c:pt>
                <c:pt idx="1705">
                  <c:v>3.5</c:v>
                </c:pt>
                <c:pt idx="1706">
                  <c:v>3.5</c:v>
                </c:pt>
                <c:pt idx="1707">
                  <c:v>3.5</c:v>
                </c:pt>
                <c:pt idx="1708">
                  <c:v>3.4</c:v>
                </c:pt>
                <c:pt idx="1709">
                  <c:v>3.3</c:v>
                </c:pt>
                <c:pt idx="1710">
                  <c:v>3.3</c:v>
                </c:pt>
                <c:pt idx="1711">
                  <c:v>3.3</c:v>
                </c:pt>
                <c:pt idx="1712">
                  <c:v>3.3</c:v>
                </c:pt>
                <c:pt idx="1713">
                  <c:v>3.3</c:v>
                </c:pt>
                <c:pt idx="1714">
                  <c:v>3.3</c:v>
                </c:pt>
                <c:pt idx="1715">
                  <c:v>3.3</c:v>
                </c:pt>
                <c:pt idx="1716">
                  <c:v>3.3</c:v>
                </c:pt>
                <c:pt idx="1717">
                  <c:v>3.2</c:v>
                </c:pt>
                <c:pt idx="1718">
                  <c:v>3.1</c:v>
                </c:pt>
                <c:pt idx="1719">
                  <c:v>3.1</c:v>
                </c:pt>
                <c:pt idx="1720">
                  <c:v>3.1</c:v>
                </c:pt>
                <c:pt idx="1721">
                  <c:v>3</c:v>
                </c:pt>
                <c:pt idx="1722">
                  <c:v>3</c:v>
                </c:pt>
                <c:pt idx="1723">
                  <c:v>2.9</c:v>
                </c:pt>
                <c:pt idx="1724">
                  <c:v>2.8</c:v>
                </c:pt>
                <c:pt idx="1725">
                  <c:v>2.8</c:v>
                </c:pt>
                <c:pt idx="1726">
                  <c:v>2.8</c:v>
                </c:pt>
                <c:pt idx="1727">
                  <c:v>2.8</c:v>
                </c:pt>
                <c:pt idx="1728">
                  <c:v>2.7</c:v>
                </c:pt>
                <c:pt idx="1729">
                  <c:v>2.7</c:v>
                </c:pt>
                <c:pt idx="1730">
                  <c:v>2.4</c:v>
                </c:pt>
                <c:pt idx="1731">
                  <c:v>2.2999999999999998</c:v>
                </c:pt>
                <c:pt idx="1732">
                  <c:v>2.1</c:v>
                </c:pt>
              </c:numCache>
            </c:numRef>
          </c:val>
          <c:extLst>
            <c:ext xmlns:c16="http://schemas.microsoft.com/office/drawing/2014/chart" uri="{C3380CC4-5D6E-409C-BE32-E72D297353CC}">
              <c16:uniqueId val="{00000000-84FC-4E26-BAC9-68D919E22D4A}"/>
            </c:ext>
          </c:extLst>
        </c:ser>
        <c:dLbls>
          <c:showLegendKey val="0"/>
          <c:showVal val="0"/>
          <c:showCatName val="0"/>
          <c:showSerName val="0"/>
          <c:showPercent val="0"/>
          <c:showBubbleSize val="0"/>
        </c:dLbls>
        <c:gapWidth val="219"/>
        <c:overlap val="-27"/>
        <c:axId val="465091464"/>
        <c:axId val="465099008"/>
      </c:barChart>
      <c:catAx>
        <c:axId val="465091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65099008"/>
        <c:crosses val="autoZero"/>
        <c:auto val="1"/>
        <c:lblAlgn val="ctr"/>
        <c:lblOffset val="100"/>
        <c:noMultiLvlLbl val="0"/>
      </c:catAx>
      <c:valAx>
        <c:axId val="4650990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65091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alpha val="85000"/>
      </a:schemeClr>
    </a:solidFill>
    <a:ln w="9525" cap="flat" cmpd="sng" algn="ctr">
      <a:noFill/>
      <a:round/>
    </a:ln>
    <a:effectLst>
      <a:glow rad="228600">
        <a:schemeClr val="accent1">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[IMDb Movie Database02- Copy.xlsx]Effect Of Movie Colour On IMDb !PivotTable2</c:name>
    <c:fmtId val="5"/>
  </c:pivotSource>
  <c:chart>
    <c:autoTitleDeleted val="1"/>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3.859966885014416E-2"/>
              <c:y val="-0.27625495944285977"/>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fld id="{AF2DE8F2-BC05-4435-B95D-F6C559DED503}" type="VALUE">
                  <a:rPr lang="en-US" sz="1200" b="1">
                    <a:solidFill>
                      <a:srgbClr val="002060"/>
                    </a:solidFill>
                  </a:rPr>
                  <a:pPr>
                    <a:defRPr sz="900" b="0" i="0" u="none" strike="noStrike" kern="1200" baseline="0">
                      <a:solidFill>
                        <a:schemeClr val="lt1">
                          <a:lumMod val="8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4"/>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6188935836462272E-2"/>
              <c:y val="0.1182994021964579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fld id="{F5C39054-3810-4FEB-A5ED-37DBB1A4C950}" type="VALUE">
                  <a:rPr lang="en-US" sz="1200" b="1"/>
                  <a:pPr>
                    <a:defRPr sz="900" b="0" i="0" u="none" strike="noStrike" kern="1200" baseline="0">
                      <a:solidFill>
                        <a:schemeClr val="lt1">
                          <a:lumMod val="8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5"/>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6188935836462272E-2"/>
              <c:y val="0.1182994021964579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fld id="{F5C39054-3810-4FEB-A5ED-37DBB1A4C950}" type="VALUE">
                  <a:rPr lang="en-US" sz="1200" b="1"/>
                  <a:pPr>
                    <a:defRPr sz="900" b="0" i="0" u="none" strike="noStrike" kern="1200" baseline="0">
                      <a:solidFill>
                        <a:schemeClr val="lt1">
                          <a:lumMod val="8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7"/>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3.859966885014416E-2"/>
              <c:y val="-0.27625495944285977"/>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fld id="{AF2DE8F2-BC05-4435-B95D-F6C559DED503}" type="VALUE">
                  <a:rPr lang="en-US" sz="1200" b="1">
                    <a:solidFill>
                      <a:srgbClr val="002060"/>
                    </a:solidFill>
                  </a:rPr>
                  <a:pPr>
                    <a:defRPr sz="900" b="0" i="0" u="none" strike="noStrike" kern="1200" baseline="0">
                      <a:solidFill>
                        <a:schemeClr val="lt1">
                          <a:lumMod val="8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8"/>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6188935836462272E-2"/>
              <c:y val="0.1182994021964579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fld id="{F5C39054-3810-4FEB-A5ED-37DBB1A4C950}" type="VALUE">
                  <a:rPr lang="en-US" sz="1200" b="1"/>
                  <a:pPr>
                    <a:defRPr sz="900" b="0" i="0" u="none" strike="noStrike" kern="1200" baseline="0">
                      <a:solidFill>
                        <a:schemeClr val="lt1">
                          <a:lumMod val="8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10"/>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3.859966885014416E-2"/>
              <c:y val="-0.27625495944285977"/>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fld id="{AF2DE8F2-BC05-4435-B95D-F6C559DED503}" type="VALUE">
                  <a:rPr lang="en-US" sz="1200" b="1">
                    <a:solidFill>
                      <a:srgbClr val="002060"/>
                    </a:solidFill>
                  </a:rPr>
                  <a:pPr>
                    <a:defRPr sz="900" b="0" i="0" u="none" strike="noStrike" kern="1200" baseline="0">
                      <a:solidFill>
                        <a:schemeClr val="lt1">
                          <a:lumMod val="85000"/>
                        </a:schemeClr>
                      </a:solidFill>
                      <a:latin typeface="+mn-lt"/>
                      <a:ea typeface="+mn-ea"/>
                      <a:cs typeface="+mn-cs"/>
                    </a:defRPr>
                  </a:pPr>
                  <a:t>[VALUE]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manualLayout>
          <c:layoutTarget val="inner"/>
          <c:xMode val="edge"/>
          <c:yMode val="edge"/>
          <c:x val="0.15638264400695204"/>
          <c:y val="0.25376352680163466"/>
          <c:w val="0.63009014477718261"/>
          <c:h val="0.59921144668917004"/>
        </c:manualLayout>
      </c:layout>
      <c:pieChart>
        <c:varyColors val="1"/>
        <c:ser>
          <c:idx val="0"/>
          <c:order val="0"/>
          <c:tx>
            <c:strRef>
              <c:f>'Effect Of Movie Colour On IMDb '!$B$3</c:f>
              <c:strCache>
                <c:ptCount val="1"/>
                <c:pt idx="0">
                  <c:v>Total</c:v>
                </c:pt>
              </c:strCache>
            </c:strRef>
          </c:tx>
          <c:dPt>
            <c:idx val="0"/>
            <c:bubble3D val="0"/>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1-A28C-46C2-8CDF-BD1F3787E8C2}"/>
              </c:ext>
            </c:extLst>
          </c:dPt>
          <c:dPt>
            <c:idx val="1"/>
            <c:bubble3D val="0"/>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3-A28C-46C2-8CDF-BD1F3787E8C2}"/>
              </c:ext>
            </c:extLst>
          </c:dPt>
          <c:dLbls>
            <c:dLbl>
              <c:idx val="0"/>
              <c:layout>
                <c:manualLayout>
                  <c:x val="-1.6188935836462272E-2"/>
                  <c:y val="0.11829940219645796"/>
                </c:manualLayout>
              </c:layout>
              <c:tx>
                <c:rich>
                  <a:bodyPr/>
                  <a:lstStyle/>
                  <a:p>
                    <a:fld id="{F5C39054-3810-4FEB-A5ED-37DBB1A4C950}" type="VALUE">
                      <a:rPr lang="en-US" sz="1200" b="1"/>
                      <a:pPr/>
                      <a:t>[VALUE]</a:t>
                    </a:fld>
                    <a:endParaRPr lang="en-IN"/>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28C-46C2-8CDF-BD1F3787E8C2}"/>
                </c:ext>
              </c:extLst>
            </c:dLbl>
            <c:dLbl>
              <c:idx val="1"/>
              <c:layout>
                <c:manualLayout>
                  <c:x val="3.859966885014416E-2"/>
                  <c:y val="-0.27625495944285977"/>
                </c:manualLayout>
              </c:layout>
              <c:tx>
                <c:rich>
                  <a:bodyPr/>
                  <a:lstStyle/>
                  <a:p>
                    <a:fld id="{AF2DE8F2-BC05-4435-B95D-F6C559DED503}" type="VALUE">
                      <a:rPr lang="en-US" sz="1200" b="1">
                        <a:solidFill>
                          <a:srgbClr val="002060"/>
                        </a:solidFill>
                      </a:rPr>
                      <a:pPr/>
                      <a:t>[VALUE]</a:t>
                    </a:fld>
                    <a:endParaRPr lang="en-IN"/>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28C-46C2-8CDF-BD1F3787E8C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'Effect Of Movie Colour On IMDb '!$A$4:$A$6</c:f>
              <c:strCache>
                <c:ptCount val="2"/>
                <c:pt idx="0">
                  <c:v>Black and White</c:v>
                </c:pt>
                <c:pt idx="1">
                  <c:v>Color</c:v>
                </c:pt>
              </c:strCache>
            </c:strRef>
          </c:cat>
          <c:val>
            <c:numRef>
              <c:f>'Effect Of Movie Colour On IMDb '!$B$4:$B$6</c:f>
              <c:numCache>
                <c:formatCode>0%</c:formatCode>
                <c:ptCount val="2"/>
                <c:pt idx="0">
                  <c:v>4.5378913124633283E-2</c:v>
                </c:pt>
                <c:pt idx="1">
                  <c:v>0.95462108687536662</c:v>
                </c:pt>
              </c:numCache>
            </c:numRef>
          </c:val>
          <c:extLst>
            <c:ext xmlns:c16="http://schemas.microsoft.com/office/drawing/2014/chart" uri="{C3380CC4-5D6E-409C-BE32-E72D297353CC}">
              <c16:uniqueId val="{00000004-A28C-46C2-8CDF-BD1F3787E8C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alpha val="85000"/>
      </a:schemeClr>
    </a:solidFill>
    <a:ln>
      <a:noFill/>
    </a:ln>
    <a:effectLst>
      <a:glow rad="228600">
        <a:schemeClr val="accent1">
          <a:satMod val="175000"/>
          <a:alpha val="40000"/>
        </a:schemeClr>
      </a:glow>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[IMDb Movie Database02- Copy.xlsx]Top 10 Expensive Movies!PivotTable1</c:name>
    <c:fmtId val="11"/>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solidFill>
                  <a:schemeClr val="bg1"/>
                </a:solidFill>
              </a:rPr>
              <a:t>Top 10 Most Expensive Movies</a:t>
            </a:r>
          </a:p>
        </c:rich>
      </c:tx>
      <c:layout>
        <c:manualLayout>
          <c:xMode val="edge"/>
          <c:yMode val="edge"/>
          <c:x val="0.15975520684319522"/>
          <c:y val="3.7037066273137069E-2"/>
        </c:manualLayout>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tx>
            <c:rich>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fld id="{4F5CBEF0-C6B3-43C2-A25A-22959856020B}" type="PERCENTAGE">
                  <a:rPr lang="en-US" sz="800"/>
                  <a:pPr>
                    <a:defRPr sz="900" b="1" i="0" u="none" strike="noStrike" kern="1200" baseline="0">
                      <a:solidFill>
                        <a:schemeClr val="lt1"/>
                      </a:solidFill>
                      <a:latin typeface="+mn-lt"/>
                      <a:ea typeface="+mn-ea"/>
                      <a:cs typeface="+mn-cs"/>
                    </a:defRPr>
                  </a:pPr>
                  <a:t>[PERCENTAGE]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tx>
            <c:rich>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fld id="{4F5CBEF0-C6B3-43C2-A25A-22959856020B}" type="PERCENTAGE">
                  <a:rPr lang="en-US" sz="800"/>
                  <a:pPr>
                    <a:defRPr sz="900" b="1" i="0" u="none" strike="noStrike" kern="1200" baseline="0">
                      <a:solidFill>
                        <a:schemeClr val="lt1"/>
                      </a:solidFill>
                      <a:latin typeface="+mn-lt"/>
                      <a:ea typeface="+mn-ea"/>
                      <a:cs typeface="+mn-cs"/>
                    </a:defRPr>
                  </a:pPr>
                  <a:t>[PERCENTAGE]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
        <c:spPr>
          <a:solidFill>
            <a:schemeClr val="accent1"/>
          </a:solidFill>
          <a:ln>
            <a:noFill/>
          </a:ln>
          <a:effectLst/>
          <a:scene3d>
            <a:camera prst="orthographicFront"/>
            <a:lightRig rig="brightRoom" dir="t"/>
          </a:scene3d>
          <a:sp3d prstMaterial="flat">
            <a:bevelT w="50800" h="101600" prst="angle"/>
            <a:contourClr>
              <a:srgbClr val="000000"/>
            </a:contourClr>
          </a:sp3d>
        </c:spPr>
        <c:dLbl>
          <c:idx val="0"/>
          <c:tx>
            <c:rich>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fld id="{4F5CBEF0-C6B3-43C2-A25A-22959856020B}" type="PERCENTAGE">
                  <a:rPr lang="en-US" sz="800"/>
                  <a:pPr>
                    <a:defRPr sz="900" b="1" i="0" u="none" strike="noStrike" kern="1200" baseline="0">
                      <a:solidFill>
                        <a:schemeClr val="lt1"/>
                      </a:solidFill>
                      <a:latin typeface="+mn-lt"/>
                      <a:ea typeface="+mn-ea"/>
                      <a:cs typeface="+mn-cs"/>
                    </a:defRPr>
                  </a:pPr>
                  <a:t>[PERCENTAGE]</a:t>
                </a:fld>
                <a:endParaRPr lang="en-IN"/>
              </a:p>
            </c:rich>
          </c:tx>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4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manualLayout>
          <c:layoutTarget val="inner"/>
          <c:xMode val="edge"/>
          <c:yMode val="edge"/>
          <c:x val="0.11414358274483551"/>
          <c:y val="0.10496819876910204"/>
          <c:w val="0.48867058497865956"/>
          <c:h val="0.8009684266838587"/>
        </c:manualLayout>
      </c:layout>
      <c:doughnutChart>
        <c:varyColors val="1"/>
        <c:ser>
          <c:idx val="0"/>
          <c:order val="0"/>
          <c:tx>
            <c:strRef>
              <c:f>'Top 10 Expensive Movies'!$B$3</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B475-43C1-85A9-5369855DE40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B475-43C1-85A9-5369855DE40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B475-43C1-85A9-5369855DE406}"/>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B475-43C1-85A9-5369855DE406}"/>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B475-43C1-85A9-5369855DE406}"/>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B475-43C1-85A9-5369855DE406}"/>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B475-43C1-85A9-5369855DE406}"/>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B475-43C1-85A9-5369855DE406}"/>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B475-43C1-85A9-5369855DE406}"/>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B475-43C1-85A9-5369855DE406}"/>
              </c:ext>
            </c:extLst>
          </c:dPt>
          <c:dLbls>
            <c:dLbl>
              <c:idx val="1"/>
              <c:tx>
                <c:rich>
                  <a:bodyPr/>
                  <a:lstStyle/>
                  <a:p>
                    <a:fld id="{4F5CBEF0-C6B3-43C2-A25A-22959856020B}" type="PERCENTAGE">
                      <a:rPr lang="en-US" sz="800"/>
                      <a:pPr/>
                      <a:t>[PERCENTAGE]</a:t>
                    </a:fld>
                    <a:endParaRPr lang="en-IN"/>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B475-43C1-85A9-5369855DE406}"/>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'Top 10 Expensive Movies'!$A$4:$A$14</c:f>
              <c:strCache>
                <c:ptCount val="10"/>
                <c:pt idx="0">
                  <c:v>The Host</c:v>
                </c:pt>
                <c:pt idx="1">
                  <c:v>Lady Vengeance</c:v>
                </c:pt>
                <c:pt idx="2">
                  <c:v>Fateless</c:v>
                </c:pt>
                <c:pt idx="3">
                  <c:v>Princess Mononoke</c:v>
                </c:pt>
                <c:pt idx="4">
                  <c:v>Steamboy</c:v>
                </c:pt>
                <c:pt idx="5">
                  <c:v>Akira</c:v>
                </c:pt>
                <c:pt idx="6">
                  <c:v>Godzilla 2000</c:v>
                </c:pt>
                <c:pt idx="7">
                  <c:v>Tango</c:v>
                </c:pt>
                <c:pt idx="8">
                  <c:v>Kabhi Alvida Naa Kehna</c:v>
                </c:pt>
                <c:pt idx="9">
                  <c:v>Kites</c:v>
                </c:pt>
              </c:strCache>
            </c:strRef>
          </c:cat>
          <c:val>
            <c:numRef>
              <c:f>'Top 10 Expensive Movies'!$B$4:$B$14</c:f>
              <c:numCache>
                <c:formatCode>General</c:formatCode>
                <c:ptCount val="10"/>
                <c:pt idx="0">
                  <c:v>12215500000</c:v>
                </c:pt>
                <c:pt idx="1">
                  <c:v>4200000000</c:v>
                </c:pt>
                <c:pt idx="2">
                  <c:v>2500000000</c:v>
                </c:pt>
                <c:pt idx="3">
                  <c:v>2400000000</c:v>
                </c:pt>
                <c:pt idx="4">
                  <c:v>2127519898</c:v>
                </c:pt>
                <c:pt idx="5">
                  <c:v>1100000000</c:v>
                </c:pt>
                <c:pt idx="6">
                  <c:v>1000000000</c:v>
                </c:pt>
                <c:pt idx="7">
                  <c:v>700000000</c:v>
                </c:pt>
                <c:pt idx="8">
                  <c:v>700000000</c:v>
                </c:pt>
                <c:pt idx="9">
                  <c:v>600000000</c:v>
                </c:pt>
              </c:numCache>
            </c:numRef>
          </c:val>
          <c:extLst>
            <c:ext xmlns:c16="http://schemas.microsoft.com/office/drawing/2014/chart" uri="{C3380CC4-5D6E-409C-BE32-E72D297353CC}">
              <c16:uniqueId val="{00000014-B475-43C1-85A9-5369855DE406}"/>
            </c:ext>
          </c:extLst>
        </c:ser>
        <c:dLbls>
          <c:showLegendKey val="0"/>
          <c:showVal val="0"/>
          <c:showCatName val="0"/>
          <c:showSerName val="0"/>
          <c:showPercent val="1"/>
          <c:showBubbleSize val="0"/>
          <c:showLeaderLines val="1"/>
        </c:dLbls>
        <c:firstSliceAng val="0"/>
        <c:holeSize val="50"/>
      </c:doughnutChart>
      <c:spPr>
        <a:solidFill>
          <a:schemeClr val="tx1"/>
        </a:solidFill>
        <a:ln>
          <a:noFill/>
        </a:ln>
        <a:effectLst/>
      </c:spPr>
    </c:plotArea>
    <c:legend>
      <c:legendPos val="r"/>
      <c:layout>
        <c:manualLayout>
          <c:xMode val="edge"/>
          <c:yMode val="edge"/>
          <c:x val="0.6290693257971276"/>
          <c:y val="0.12445095361486259"/>
          <c:w val="0.35866717308596036"/>
          <c:h val="0.8524565860638040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alpha val="85000"/>
      </a:schemeClr>
    </a:solidFill>
    <a:ln w="9525" cap="flat" cmpd="sng" algn="ctr">
      <a:solidFill>
        <a:schemeClr val="tx1">
          <a:lumMod val="15000"/>
          <a:lumOff val="85000"/>
        </a:schemeClr>
      </a:solidFill>
      <a:round/>
    </a:ln>
    <a:effectLst>
      <a:glow rad="228600">
        <a:schemeClr val="accent1">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7">
  <a:schemeClr val="accent4"/>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0.26796</cdr:x>
      <cdr:y>0.03472</cdr:y>
    </cdr:from>
    <cdr:to>
      <cdr:x>0.82524</cdr:x>
      <cdr:y>0.13194</cdr:y>
    </cdr:to>
    <cdr:sp macro="" textlink="">
      <cdr:nvSpPr>
        <cdr:cNvPr id="2" name="TextBox 1">
          <a:extLst xmlns:a="http://schemas.openxmlformats.org/drawingml/2006/main">
            <a:ext uri="{FF2B5EF4-FFF2-40B4-BE49-F238E27FC236}">
              <a16:creationId xmlns:a16="http://schemas.microsoft.com/office/drawing/2014/main" id="{E53570C0-2EC4-49EA-8254-DFDE40511F09}"/>
            </a:ext>
          </a:extLst>
        </cdr:cNvPr>
        <cdr:cNvSpPr txBox="1"/>
      </cdr:nvSpPr>
      <cdr:spPr>
        <a:xfrm xmlns:a="http://schemas.openxmlformats.org/drawingml/2006/main">
          <a:off x="1314450" y="95250"/>
          <a:ext cx="2733675" cy="2667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400" b="1">
              <a:solidFill>
                <a:schemeClr val="bg1"/>
              </a:solidFill>
            </a:rPr>
            <a:t>Most</a:t>
          </a:r>
          <a:r>
            <a:rPr lang="en-IN" sz="1400" b="1" baseline="0">
              <a:solidFill>
                <a:schemeClr val="bg1"/>
              </a:solidFill>
            </a:rPr>
            <a:t> Profited Month Of Year</a:t>
          </a:r>
          <a:endParaRPr lang="en-IN" sz="1400" b="1">
            <a:solidFill>
              <a:schemeClr val="bg1"/>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0.1838</cdr:x>
      <cdr:y>0</cdr:y>
    </cdr:from>
    <cdr:to>
      <cdr:x>0.90343</cdr:x>
      <cdr:y>0.29461</cdr:y>
    </cdr:to>
    <cdr:sp macro="" textlink="">
      <cdr:nvSpPr>
        <cdr:cNvPr id="2" name="TextBox 1">
          <a:extLst xmlns:a="http://schemas.openxmlformats.org/drawingml/2006/main">
            <a:ext uri="{FF2B5EF4-FFF2-40B4-BE49-F238E27FC236}">
              <a16:creationId xmlns:a16="http://schemas.microsoft.com/office/drawing/2014/main" id="{BD109BB9-B730-4137-9CF8-AB54BC959BB5}"/>
            </a:ext>
          </a:extLst>
        </cdr:cNvPr>
        <cdr:cNvSpPr txBox="1"/>
      </cdr:nvSpPr>
      <cdr:spPr>
        <a:xfrm xmlns:a="http://schemas.openxmlformats.org/drawingml/2006/main">
          <a:off x="561974" y="0"/>
          <a:ext cx="2200276" cy="6762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IN" sz="1400" b="1">
              <a:solidFill>
                <a:schemeClr val="bg1"/>
              </a:solidFill>
            </a:rPr>
            <a:t>Effect Of Movie Colour On IMDb Score</a:t>
          </a:r>
          <a:r>
            <a:rPr lang="en-IN" sz="1400" baseline="0"/>
            <a:t> </a:t>
          </a:r>
          <a:endParaRPr lang="en-IN" sz="1400"/>
        </a:p>
      </cdr:txBody>
    </cdr:sp>
  </cdr:relSizeAnchor>
  <cdr:relSizeAnchor xmlns:cdr="http://schemas.openxmlformats.org/drawingml/2006/chartDrawing">
    <cdr:from>
      <cdr:x>0.13707</cdr:x>
      <cdr:y>0.11613</cdr:y>
    </cdr:from>
    <cdr:to>
      <cdr:x>0.81308</cdr:x>
      <cdr:y>0.27419</cdr:y>
    </cdr:to>
    <cdr:sp macro="" textlink="">
      <cdr:nvSpPr>
        <cdr:cNvPr id="3" name="TextBox 2">
          <a:extLst xmlns:a="http://schemas.openxmlformats.org/drawingml/2006/main">
            <a:ext uri="{FF2B5EF4-FFF2-40B4-BE49-F238E27FC236}">
              <a16:creationId xmlns:a16="http://schemas.microsoft.com/office/drawing/2014/main" id="{E635EBB4-6F56-4123-B78D-B8E488A90CF7}"/>
            </a:ext>
          </a:extLst>
        </cdr:cNvPr>
        <cdr:cNvSpPr txBox="1"/>
      </cdr:nvSpPr>
      <cdr:spPr>
        <a:xfrm xmlns:a="http://schemas.openxmlformats.org/drawingml/2006/main">
          <a:off x="419100" y="342900"/>
          <a:ext cx="2066925" cy="4667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userShapes>
</file>

<file path=ppt/drawings/drawing3.xml><?xml version="1.0" encoding="utf-8"?>
<c:userShapes xmlns:c="http://schemas.openxmlformats.org/drawingml/2006/chart">
  <cdr:relSizeAnchor xmlns:cdr="http://schemas.openxmlformats.org/drawingml/2006/chartDrawing">
    <cdr:from>
      <cdr:x>0.19106</cdr:x>
      <cdr:y>0.01563</cdr:y>
    </cdr:from>
    <cdr:to>
      <cdr:x>0.89431</cdr:x>
      <cdr:y>0.13802</cdr:y>
    </cdr:to>
    <cdr:sp macro="" textlink="">
      <cdr:nvSpPr>
        <cdr:cNvPr id="3" name="TextBox 2">
          <a:extLst xmlns:a="http://schemas.openxmlformats.org/drawingml/2006/main">
            <a:ext uri="{FF2B5EF4-FFF2-40B4-BE49-F238E27FC236}">
              <a16:creationId xmlns:a16="http://schemas.microsoft.com/office/drawing/2014/main" id="{612EB519-728C-4434-9A7F-E09D92A18912}"/>
            </a:ext>
          </a:extLst>
        </cdr:cNvPr>
        <cdr:cNvSpPr txBox="1"/>
      </cdr:nvSpPr>
      <cdr:spPr>
        <a:xfrm xmlns:a="http://schemas.openxmlformats.org/drawingml/2006/main">
          <a:off x="895349" y="57150"/>
          <a:ext cx="3295650" cy="44767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400" b="1">
              <a:solidFill>
                <a:schemeClr val="bg1"/>
              </a:solidFill>
            </a:rPr>
            <a:t>Grenes</a:t>
          </a:r>
          <a:r>
            <a:rPr lang="en-IN" sz="1400" b="1" baseline="0">
              <a:solidFill>
                <a:schemeClr val="bg1"/>
              </a:solidFill>
            </a:rPr>
            <a:t> Based On Return On Investment</a:t>
          </a:r>
          <a:endParaRPr lang="en-IN" sz="1400" b="1">
            <a:solidFill>
              <a:schemeClr val="bg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F1A037-ED6C-46B8-92A1-DF92CF94A1FD}" type="datetimeFigureOut">
              <a:rPr lang="en-IN" smtClean="0"/>
              <a:t>24-01-2020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BA8E60-BE2A-4755-8A30-75CD65CB2AFC}" type="slidenum">
              <a:rPr lang="en-IN" smtClean="0"/>
              <a:t>‹#›</a:t>
            </a:fld>
            <a:endParaRPr lang="en-IN"/>
          </a:p>
        </p:txBody>
      </p:sp>
    </p:spTree>
    <p:extLst>
      <p:ext uri="{BB962C8B-B14F-4D97-AF65-F5344CB8AC3E}">
        <p14:creationId xmlns:p14="http://schemas.microsoft.com/office/powerpoint/2010/main" val="3360068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D279E5-C4BF-4379-A96D-CE077EA943B0}" type="datetimeFigureOut">
              <a:rPr lang="en-IN" smtClean="0"/>
              <a:t>24-01-2020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BBA22-31C8-4EA8-A525-8426DD72310C}" type="slidenum">
              <a:rPr lang="en-IN" smtClean="0"/>
              <a:t>‹#›</a:t>
            </a:fld>
            <a:endParaRPr lang="en-IN"/>
          </a:p>
        </p:txBody>
      </p:sp>
    </p:spTree>
    <p:extLst>
      <p:ext uri="{BB962C8B-B14F-4D97-AF65-F5344CB8AC3E}">
        <p14:creationId xmlns:p14="http://schemas.microsoft.com/office/powerpoint/2010/main" val="4000689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D279E5-C4BF-4379-A96D-CE077EA943B0}" type="datetimeFigureOut">
              <a:rPr lang="en-IN" smtClean="0"/>
              <a:t>24-01-2020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BBA22-31C8-4EA8-A525-8426DD72310C}" type="slidenum">
              <a:rPr lang="en-IN" smtClean="0"/>
              <a:t>‹#›</a:t>
            </a:fld>
            <a:endParaRPr lang="en-IN"/>
          </a:p>
        </p:txBody>
      </p:sp>
    </p:spTree>
    <p:extLst>
      <p:ext uri="{BB962C8B-B14F-4D97-AF65-F5344CB8AC3E}">
        <p14:creationId xmlns:p14="http://schemas.microsoft.com/office/powerpoint/2010/main" val="10222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D279E5-C4BF-4379-A96D-CE077EA943B0}" type="datetimeFigureOut">
              <a:rPr lang="en-IN" smtClean="0"/>
              <a:t>24-01-2020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BBA22-31C8-4EA8-A525-8426DD72310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48384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D279E5-C4BF-4379-A96D-CE077EA943B0}" type="datetimeFigureOut">
              <a:rPr lang="en-IN" smtClean="0"/>
              <a:t>24-01-2020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BBA22-31C8-4EA8-A525-8426DD72310C}" type="slidenum">
              <a:rPr lang="en-IN" smtClean="0"/>
              <a:t>‹#›</a:t>
            </a:fld>
            <a:endParaRPr lang="en-IN"/>
          </a:p>
        </p:txBody>
      </p:sp>
    </p:spTree>
    <p:extLst>
      <p:ext uri="{BB962C8B-B14F-4D97-AF65-F5344CB8AC3E}">
        <p14:creationId xmlns:p14="http://schemas.microsoft.com/office/powerpoint/2010/main" val="3268297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D279E5-C4BF-4379-A96D-CE077EA943B0}" type="datetimeFigureOut">
              <a:rPr lang="en-IN" smtClean="0"/>
              <a:t>24-01-2020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BBA22-31C8-4EA8-A525-8426DD72310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9036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D279E5-C4BF-4379-A96D-CE077EA943B0}" type="datetimeFigureOut">
              <a:rPr lang="en-IN" smtClean="0"/>
              <a:t>24-01-2020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BBA22-31C8-4EA8-A525-8426DD72310C}" type="slidenum">
              <a:rPr lang="en-IN" smtClean="0"/>
              <a:t>‹#›</a:t>
            </a:fld>
            <a:endParaRPr lang="en-IN"/>
          </a:p>
        </p:txBody>
      </p:sp>
    </p:spTree>
    <p:extLst>
      <p:ext uri="{BB962C8B-B14F-4D97-AF65-F5344CB8AC3E}">
        <p14:creationId xmlns:p14="http://schemas.microsoft.com/office/powerpoint/2010/main" val="1450462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279E5-C4BF-4379-A96D-CE077EA943B0}" type="datetimeFigureOut">
              <a:rPr lang="en-IN" smtClean="0"/>
              <a:t>24-01-2020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BBA22-31C8-4EA8-A525-8426DD72310C}" type="slidenum">
              <a:rPr lang="en-IN" smtClean="0"/>
              <a:t>‹#›</a:t>
            </a:fld>
            <a:endParaRPr lang="en-IN"/>
          </a:p>
        </p:txBody>
      </p:sp>
    </p:spTree>
    <p:extLst>
      <p:ext uri="{BB962C8B-B14F-4D97-AF65-F5344CB8AC3E}">
        <p14:creationId xmlns:p14="http://schemas.microsoft.com/office/powerpoint/2010/main" val="934043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279E5-C4BF-4379-A96D-CE077EA943B0}" type="datetimeFigureOut">
              <a:rPr lang="en-IN" smtClean="0"/>
              <a:t>24-01-2020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BBA22-31C8-4EA8-A525-8426DD72310C}" type="slidenum">
              <a:rPr lang="en-IN" smtClean="0"/>
              <a:t>‹#›</a:t>
            </a:fld>
            <a:endParaRPr lang="en-IN"/>
          </a:p>
        </p:txBody>
      </p:sp>
    </p:spTree>
    <p:extLst>
      <p:ext uri="{BB962C8B-B14F-4D97-AF65-F5344CB8AC3E}">
        <p14:creationId xmlns:p14="http://schemas.microsoft.com/office/powerpoint/2010/main" val="2510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279E5-C4BF-4379-A96D-CE077EA943B0}" type="datetimeFigureOut">
              <a:rPr lang="en-IN" smtClean="0"/>
              <a:t>24-01-2020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BBA22-31C8-4EA8-A525-8426DD72310C}" type="slidenum">
              <a:rPr lang="en-IN" smtClean="0"/>
              <a:t>‹#›</a:t>
            </a:fld>
            <a:endParaRPr lang="en-IN"/>
          </a:p>
        </p:txBody>
      </p:sp>
    </p:spTree>
    <p:extLst>
      <p:ext uri="{BB962C8B-B14F-4D97-AF65-F5344CB8AC3E}">
        <p14:creationId xmlns:p14="http://schemas.microsoft.com/office/powerpoint/2010/main" val="179026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D279E5-C4BF-4379-A96D-CE077EA943B0}" type="datetimeFigureOut">
              <a:rPr lang="en-IN" smtClean="0"/>
              <a:t>24-01-2020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BBA22-31C8-4EA8-A525-8426DD72310C}" type="slidenum">
              <a:rPr lang="en-IN" smtClean="0"/>
              <a:t>‹#›</a:t>
            </a:fld>
            <a:endParaRPr lang="en-IN"/>
          </a:p>
        </p:txBody>
      </p:sp>
    </p:spTree>
    <p:extLst>
      <p:ext uri="{BB962C8B-B14F-4D97-AF65-F5344CB8AC3E}">
        <p14:creationId xmlns:p14="http://schemas.microsoft.com/office/powerpoint/2010/main" val="2963881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D279E5-C4BF-4379-A96D-CE077EA943B0}" type="datetimeFigureOut">
              <a:rPr lang="en-IN" smtClean="0"/>
              <a:t>24-01-2020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8BBA22-31C8-4EA8-A525-8426DD72310C}" type="slidenum">
              <a:rPr lang="en-IN" smtClean="0"/>
              <a:t>‹#›</a:t>
            </a:fld>
            <a:endParaRPr lang="en-IN"/>
          </a:p>
        </p:txBody>
      </p:sp>
    </p:spTree>
    <p:extLst>
      <p:ext uri="{BB962C8B-B14F-4D97-AF65-F5344CB8AC3E}">
        <p14:creationId xmlns:p14="http://schemas.microsoft.com/office/powerpoint/2010/main" val="1889208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D279E5-C4BF-4379-A96D-CE077EA943B0}" type="datetimeFigureOut">
              <a:rPr lang="en-IN" smtClean="0"/>
              <a:t>24-01-2020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8BBA22-31C8-4EA8-A525-8426DD72310C}" type="slidenum">
              <a:rPr lang="en-IN" smtClean="0"/>
              <a:t>‹#›</a:t>
            </a:fld>
            <a:endParaRPr lang="en-IN"/>
          </a:p>
        </p:txBody>
      </p:sp>
    </p:spTree>
    <p:extLst>
      <p:ext uri="{BB962C8B-B14F-4D97-AF65-F5344CB8AC3E}">
        <p14:creationId xmlns:p14="http://schemas.microsoft.com/office/powerpoint/2010/main" val="3913765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D279E5-C4BF-4379-A96D-CE077EA943B0}" type="datetimeFigureOut">
              <a:rPr lang="en-IN" smtClean="0"/>
              <a:t>24-01-2020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8BBA22-31C8-4EA8-A525-8426DD72310C}" type="slidenum">
              <a:rPr lang="en-IN" smtClean="0"/>
              <a:t>‹#›</a:t>
            </a:fld>
            <a:endParaRPr lang="en-IN"/>
          </a:p>
        </p:txBody>
      </p:sp>
    </p:spTree>
    <p:extLst>
      <p:ext uri="{BB962C8B-B14F-4D97-AF65-F5344CB8AC3E}">
        <p14:creationId xmlns:p14="http://schemas.microsoft.com/office/powerpoint/2010/main" val="230447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279E5-C4BF-4379-A96D-CE077EA943B0}" type="datetimeFigureOut">
              <a:rPr lang="en-IN" smtClean="0"/>
              <a:t>24-01-2020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8BBA22-31C8-4EA8-A525-8426DD72310C}" type="slidenum">
              <a:rPr lang="en-IN" smtClean="0"/>
              <a:t>‹#›</a:t>
            </a:fld>
            <a:endParaRPr lang="en-IN"/>
          </a:p>
        </p:txBody>
      </p:sp>
    </p:spTree>
    <p:extLst>
      <p:ext uri="{BB962C8B-B14F-4D97-AF65-F5344CB8AC3E}">
        <p14:creationId xmlns:p14="http://schemas.microsoft.com/office/powerpoint/2010/main" val="45848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D279E5-C4BF-4379-A96D-CE077EA943B0}" type="datetimeFigureOut">
              <a:rPr lang="en-IN" smtClean="0"/>
              <a:t>24-01-2020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8BBA22-31C8-4EA8-A525-8426DD72310C}" type="slidenum">
              <a:rPr lang="en-IN" smtClean="0"/>
              <a:t>‹#›</a:t>
            </a:fld>
            <a:endParaRPr lang="en-IN"/>
          </a:p>
        </p:txBody>
      </p:sp>
    </p:spTree>
    <p:extLst>
      <p:ext uri="{BB962C8B-B14F-4D97-AF65-F5344CB8AC3E}">
        <p14:creationId xmlns:p14="http://schemas.microsoft.com/office/powerpoint/2010/main" val="242412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D279E5-C4BF-4379-A96D-CE077EA943B0}" type="datetimeFigureOut">
              <a:rPr lang="en-IN" smtClean="0"/>
              <a:t>24-01-2020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8BBA22-31C8-4EA8-A525-8426DD72310C}" type="slidenum">
              <a:rPr lang="en-IN" smtClean="0"/>
              <a:t>‹#›</a:t>
            </a:fld>
            <a:endParaRPr lang="en-IN"/>
          </a:p>
        </p:txBody>
      </p:sp>
    </p:spTree>
    <p:extLst>
      <p:ext uri="{BB962C8B-B14F-4D97-AF65-F5344CB8AC3E}">
        <p14:creationId xmlns:p14="http://schemas.microsoft.com/office/powerpoint/2010/main" val="3578285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D279E5-C4BF-4379-A96D-CE077EA943B0}" type="datetimeFigureOut">
              <a:rPr lang="en-IN" smtClean="0"/>
              <a:t>24-01-2020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8BBA22-31C8-4EA8-A525-8426DD72310C}" type="slidenum">
              <a:rPr lang="en-IN" smtClean="0"/>
              <a:t>‹#›</a:t>
            </a:fld>
            <a:endParaRPr lang="en-IN"/>
          </a:p>
        </p:txBody>
      </p:sp>
    </p:spTree>
    <p:extLst>
      <p:ext uri="{BB962C8B-B14F-4D97-AF65-F5344CB8AC3E}">
        <p14:creationId xmlns:p14="http://schemas.microsoft.com/office/powerpoint/2010/main" val="8058741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mitra620@gmail.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file:///C:\Users\Purushottam%20Mitra\Desktop\k\Top%20DIR%20wit%20Decending%20IMDb" TargetMode="External"/><Relationship Id="rId13" Type="http://schemas.openxmlformats.org/officeDocument/2006/relationships/hyperlink" Target="file:///C:\Users\Purushottam%20Mitra\Desktop\k\No.%20Of%20Movie%20Releases%20Per%20Year" TargetMode="External"/><Relationship Id="rId3" Type="http://schemas.openxmlformats.org/officeDocument/2006/relationships/hyperlink" Target="file:///C:\Users\Purushottam%20Mitra\Desktop\k\Month%20With%20More%20Movie%20Releases" TargetMode="External"/><Relationship Id="rId7" Type="http://schemas.openxmlformats.org/officeDocument/2006/relationships/hyperlink" Target="file:///C:\Users\Purushottam%20Mitra\Desktop\k\Effect%20Of%20Grenes%20On%20IMDb%20Scores" TargetMode="External"/><Relationship Id="rId12" Type="http://schemas.openxmlformats.org/officeDocument/2006/relationships/hyperlink" Target="file:///C:\Users\Purushottam%20Mitra\Desktop\k\Grenes%20Based%20On%20ROI" TargetMode="External"/><Relationship Id="rId2" Type="http://schemas.openxmlformats.org/officeDocument/2006/relationships/hyperlink" Target="file:///C:\Users\Purushottam%20Mitra\Desktop\k\Most%20Profited%20Month%20Of%20Year" TargetMode="External"/><Relationship Id="rId1" Type="http://schemas.openxmlformats.org/officeDocument/2006/relationships/slideLayout" Target="../slideLayouts/slideLayout2.xml"/><Relationship Id="rId6" Type="http://schemas.openxmlformats.org/officeDocument/2006/relationships/hyperlink" Target="file:///C:\Users\Purushottam%20Mitra\Desktop\k\Effect%20Of%20Budget%20on%20IMDb%20Scores" TargetMode="External"/><Relationship Id="rId11" Type="http://schemas.openxmlformats.org/officeDocument/2006/relationships/hyperlink" Target="file:///C:\Users\Purushottam%20Mitra\Desktop\k\Top%2020%20Movies%20Based%20On%20Profit" TargetMode="External"/><Relationship Id="rId5" Type="http://schemas.openxmlformats.org/officeDocument/2006/relationships/hyperlink" Target="file:///C:\Users\Purushottam%20Mitra\Desktop\k\Grenes%20With%20No.%20Of%20Movies" TargetMode="External"/><Relationship Id="rId10" Type="http://schemas.openxmlformats.org/officeDocument/2006/relationships/hyperlink" Target="file:///C:\Users\Purushottam%20Mitra\Desktop\k\Top%2010%20Expensive%20Movies" TargetMode="External"/><Relationship Id="rId4" Type="http://schemas.openxmlformats.org/officeDocument/2006/relationships/hyperlink" Target="file:///C:\Users\Purushottam%20Mitra\Desktop\k\Titles%20By%20Grene%20And%20Rating" TargetMode="External"/><Relationship Id="rId9" Type="http://schemas.openxmlformats.org/officeDocument/2006/relationships/hyperlink" Target="file:///C:\Users\Purushottam%20Mitra\Desktop\k\Effect%20Of%20Movie%20Colour%20On%20IMDb" TargetMode="Externa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0E9F7F-D048-4E60-A731-5ABF6DB5D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98" y="1043566"/>
            <a:ext cx="9204257" cy="3598333"/>
          </a:xfrm>
          <a:prstGeom prst="rect">
            <a:avLst/>
          </a:prstGeom>
        </p:spPr>
      </p:pic>
      <p:sp>
        <p:nvSpPr>
          <p:cNvPr id="6" name="TextBox 5">
            <a:extLst>
              <a:ext uri="{FF2B5EF4-FFF2-40B4-BE49-F238E27FC236}">
                <a16:creationId xmlns:a16="http://schemas.microsoft.com/office/drawing/2014/main" id="{FFDCC5C9-2F17-4937-8D25-503ED1D624F3}"/>
              </a:ext>
            </a:extLst>
          </p:cNvPr>
          <p:cNvSpPr txBox="1"/>
          <p:nvPr/>
        </p:nvSpPr>
        <p:spPr>
          <a:xfrm>
            <a:off x="1828465" y="1619155"/>
            <a:ext cx="7419403" cy="646331"/>
          </a:xfrm>
          <a:prstGeom prst="rect">
            <a:avLst/>
          </a:prstGeom>
          <a:noFill/>
        </p:spPr>
        <p:txBody>
          <a:bodyPr wrap="none" rtlCol="0">
            <a:spAutoFit/>
          </a:bodyPr>
          <a:lstStyle/>
          <a:p>
            <a:pPr algn="ctr"/>
            <a:r>
              <a:rPr lang="en-IN" sz="3600" b="1" dirty="0">
                <a:solidFill>
                  <a:srgbClr val="00B0F0"/>
                </a:solidFill>
                <a:latin typeface="Arial Black" panose="020B0A04020102020204" pitchFamily="34" charset="0"/>
              </a:rPr>
              <a:t>IMDb Random Movie Dataset</a:t>
            </a:r>
          </a:p>
        </p:txBody>
      </p:sp>
      <p:sp>
        <p:nvSpPr>
          <p:cNvPr id="7" name="Rectangle 6">
            <a:extLst>
              <a:ext uri="{FF2B5EF4-FFF2-40B4-BE49-F238E27FC236}">
                <a16:creationId xmlns:a16="http://schemas.microsoft.com/office/drawing/2014/main" id="{5A2C1FC5-917B-49C0-AB3B-6C6258E5A70D}"/>
              </a:ext>
            </a:extLst>
          </p:cNvPr>
          <p:cNvSpPr/>
          <p:nvPr/>
        </p:nvSpPr>
        <p:spPr>
          <a:xfrm>
            <a:off x="5853483" y="3995567"/>
            <a:ext cx="6166239" cy="2862322"/>
          </a:xfrm>
          <a:prstGeom prst="rect">
            <a:avLst/>
          </a:prstGeom>
          <a:noFill/>
        </p:spPr>
        <p:txBody>
          <a:bodyPr wrap="none" lIns="91440" tIns="45720" rIns="91440" bIns="45720">
            <a:spAutoFit/>
          </a:bodyPr>
          <a:lstStyle/>
          <a:p>
            <a:pPr algn="ctr"/>
            <a:r>
              <a:rPr lang="en-US" sz="5400" b="1" cap="none" spc="0" dirty="0">
                <a:ln w="0"/>
                <a:solidFill>
                  <a:srgbClr val="FFFF00"/>
                </a:solidFill>
                <a:effectLst>
                  <a:outerShdw blurRad="38100" dist="19050" dir="2700000" algn="tl" rotWithShape="0">
                    <a:schemeClr val="dk1">
                      <a:alpha val="40000"/>
                    </a:schemeClr>
                  </a:outerShdw>
                </a:effectLst>
                <a:latin typeface="Bahnschrift Condensed" panose="020B0502040204020203" pitchFamily="34" charset="0"/>
              </a:rPr>
              <a:t>SUBMITTED BY</a:t>
            </a:r>
            <a:r>
              <a:rPr lang="en-US" sz="5400" b="1" cap="none" spc="0" dirty="0">
                <a:ln w="0"/>
                <a:solidFill>
                  <a:srgbClr val="FFFF00"/>
                </a:solidFill>
                <a:effectLst>
                  <a:outerShdw blurRad="38100" dist="19050" dir="2700000" algn="tl" rotWithShape="0">
                    <a:schemeClr val="dk1">
                      <a:alpha val="40000"/>
                    </a:schemeClr>
                  </a:outerShdw>
                </a:effectLst>
              </a:rPr>
              <a:t>:</a:t>
            </a:r>
          </a:p>
          <a:p>
            <a:pPr algn="ctr"/>
            <a:r>
              <a:rPr lang="en-US" sz="5400" b="1" u="sng" cap="none" spc="0" dirty="0">
                <a:ln w="0"/>
                <a:solidFill>
                  <a:srgbClr val="002060"/>
                </a:solidFill>
                <a:effectLst>
                  <a:outerShdw blurRad="38100" dist="19050" dir="2700000" algn="tl" rotWithShape="0">
                    <a:schemeClr val="dk1">
                      <a:alpha val="40000"/>
                    </a:schemeClr>
                  </a:outerShdw>
                </a:effectLst>
              </a:rPr>
              <a:t>Purushottam Mitra</a:t>
            </a:r>
          </a:p>
          <a:p>
            <a:pPr algn="ctr"/>
            <a:r>
              <a:rPr lang="en-US" sz="3600" b="1" u="sng" dirty="0">
                <a:ln w="0"/>
                <a:solidFill>
                  <a:schemeClr val="tx1">
                    <a:lumMod val="95000"/>
                    <a:lumOff val="5000"/>
                  </a:schemeClr>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pmitra620@gmail.com</a:t>
            </a:r>
            <a:endParaRPr lang="en-US" sz="3600" b="1" u="sng" dirty="0">
              <a:ln w="0"/>
              <a:solidFill>
                <a:schemeClr val="tx1">
                  <a:lumMod val="95000"/>
                  <a:lumOff val="5000"/>
                </a:schemeClr>
              </a:solidFill>
              <a:effectLst>
                <a:outerShdw blurRad="38100" dist="19050" dir="2700000" algn="tl" rotWithShape="0">
                  <a:schemeClr val="dk1">
                    <a:alpha val="40000"/>
                  </a:schemeClr>
                </a:outerShdw>
              </a:effectLst>
            </a:endParaRPr>
          </a:p>
          <a:p>
            <a:pPr algn="ctr"/>
            <a:r>
              <a:rPr lang="en-US" sz="3600" b="1" u="sng" cap="none" spc="0" dirty="0">
                <a:ln w="0"/>
                <a:solidFill>
                  <a:schemeClr val="tx1">
                    <a:lumMod val="95000"/>
                    <a:lumOff val="5000"/>
                  </a:schemeClr>
                </a:solidFill>
                <a:effectLst>
                  <a:outerShdw blurRad="38100" dist="19050" dir="2700000" algn="tl" rotWithShape="0">
                    <a:schemeClr val="dk1">
                      <a:alpha val="40000"/>
                    </a:schemeClr>
                  </a:outerShdw>
                </a:effectLst>
              </a:rPr>
              <a:t>Batch</a:t>
            </a:r>
            <a:r>
              <a:rPr lang="en-US" sz="3600" b="1" u="sng" dirty="0">
                <a:ln w="0"/>
                <a:solidFill>
                  <a:schemeClr val="tx1">
                    <a:lumMod val="95000"/>
                    <a:lumOff val="5000"/>
                  </a:schemeClr>
                </a:solidFill>
                <a:effectLst>
                  <a:outerShdw blurRad="38100" dist="19050" dir="2700000" algn="tl" rotWithShape="0">
                    <a:schemeClr val="dk1">
                      <a:alpha val="40000"/>
                    </a:schemeClr>
                  </a:outerShdw>
                </a:effectLst>
              </a:rPr>
              <a:t>:DSDEC01</a:t>
            </a:r>
            <a:endParaRPr lang="en-US" sz="3600" b="1" u="sng"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64F712B0-F468-4F2B-B8D7-453701BF1686}"/>
              </a:ext>
            </a:extLst>
          </p:cNvPr>
          <p:cNvSpPr txBox="1"/>
          <p:nvPr/>
        </p:nvSpPr>
        <p:spPr>
          <a:xfrm>
            <a:off x="4229528" y="381847"/>
            <a:ext cx="2870721" cy="1323439"/>
          </a:xfrm>
          <a:prstGeom prst="rect">
            <a:avLst/>
          </a:prstGeom>
          <a:noFill/>
        </p:spPr>
        <p:txBody>
          <a:bodyPr wrap="none" rtlCol="0">
            <a:spAutoFit/>
          </a:bodyPr>
          <a:lstStyle/>
          <a:p>
            <a:pPr algn="ctr"/>
            <a:r>
              <a:rPr lang="en-IN" sz="4000" b="1" dirty="0">
                <a:solidFill>
                  <a:schemeClr val="accent1"/>
                </a:solidFill>
                <a:latin typeface="Arial" panose="020B0604020202020204" pitchFamily="34" charset="0"/>
                <a:cs typeface="Arial" panose="020B0604020202020204" pitchFamily="34" charset="0"/>
              </a:rPr>
              <a:t>ANALYSIS </a:t>
            </a:r>
          </a:p>
          <a:p>
            <a:pPr algn="ctr"/>
            <a:r>
              <a:rPr lang="en-IN" sz="4000" b="1" dirty="0">
                <a:solidFill>
                  <a:schemeClr val="accent1"/>
                </a:solidFill>
                <a:latin typeface="Arial" panose="020B0604020202020204" pitchFamily="34" charset="0"/>
                <a:cs typeface="Arial" panose="020B0604020202020204" pitchFamily="34" charset="0"/>
              </a:rPr>
              <a:t>ON</a:t>
            </a:r>
          </a:p>
        </p:txBody>
      </p:sp>
    </p:spTree>
    <p:extLst>
      <p:ext uri="{BB962C8B-B14F-4D97-AF65-F5344CB8AC3E}">
        <p14:creationId xmlns:p14="http://schemas.microsoft.com/office/powerpoint/2010/main" val="3321293342"/>
      </p:ext>
    </p:extLst>
  </p:cSld>
  <p:clrMapOvr>
    <a:masterClrMapping/>
  </p:clrMapOvr>
  <mc:AlternateContent xmlns:mc="http://schemas.openxmlformats.org/markup-compatibility/2006" xmlns:p14="http://schemas.microsoft.com/office/powerpoint/2010/main">
    <mc:Choice Requires="p14">
      <p:transition spd="med" p14:dur="700" advTm="24617">
        <p:fade/>
      </p:transition>
    </mc:Choice>
    <mc:Fallback xmlns="">
      <p:transition spd="med" advTm="24617">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D66D-2CE0-49E2-8F66-B2A7D1E5FAFA}"/>
              </a:ext>
            </a:extLst>
          </p:cNvPr>
          <p:cNvSpPr>
            <a:spLocks noGrp="1"/>
          </p:cNvSpPr>
          <p:nvPr>
            <p:ph type="title"/>
          </p:nvPr>
        </p:nvSpPr>
        <p:spPr>
          <a:xfrm>
            <a:off x="1212574" y="325297"/>
            <a:ext cx="10515600" cy="1325563"/>
          </a:xfrm>
        </p:spPr>
        <p:txBody>
          <a:bodyPr>
            <a:normAutofit fontScale="90000"/>
          </a:bodyPr>
          <a:lstStyle/>
          <a:p>
            <a:pPr algn="ctr"/>
            <a:r>
              <a:rPr lang="en-IN" b="1" dirty="0" err="1">
                <a:latin typeface="Arial" panose="020B0604020202020204" pitchFamily="34" charset="0"/>
                <a:cs typeface="Arial" panose="020B0604020202020204" pitchFamily="34" charset="0"/>
              </a:rPr>
              <a:t>Grenes</a:t>
            </a:r>
            <a:r>
              <a:rPr lang="en-IN" b="1" dirty="0">
                <a:latin typeface="Arial" panose="020B0604020202020204" pitchFamily="34" charset="0"/>
                <a:cs typeface="Arial" panose="020B0604020202020204" pitchFamily="34" charset="0"/>
              </a:rPr>
              <a:t> With More Number Of Movies</a:t>
            </a:r>
            <a:br>
              <a:rPr lang="en-IN" sz="5400" b="1" dirty="0"/>
            </a:br>
            <a:endParaRPr lang="en-IN" sz="5400" b="1" u="sng" dirty="0">
              <a:solidFill>
                <a:srgbClr val="009900"/>
              </a:solidFill>
            </a:endParaRPr>
          </a:p>
        </p:txBody>
      </p:sp>
      <p:sp>
        <p:nvSpPr>
          <p:cNvPr id="4" name="TextBox 3">
            <a:extLst>
              <a:ext uri="{FF2B5EF4-FFF2-40B4-BE49-F238E27FC236}">
                <a16:creationId xmlns:a16="http://schemas.microsoft.com/office/drawing/2014/main" id="{27872412-51FF-4422-ABBF-CE04B48F38A6}"/>
              </a:ext>
            </a:extLst>
          </p:cNvPr>
          <p:cNvSpPr txBox="1"/>
          <p:nvPr/>
        </p:nvSpPr>
        <p:spPr>
          <a:xfrm>
            <a:off x="291549" y="325297"/>
            <a:ext cx="2638864" cy="523220"/>
          </a:xfrm>
          <a:prstGeom prst="rect">
            <a:avLst/>
          </a:prstGeom>
          <a:noFill/>
        </p:spPr>
        <p:txBody>
          <a:bodyPr wrap="none" rtlCol="0">
            <a:spAutoFit/>
          </a:bodyPr>
          <a:lstStyle/>
          <a:p>
            <a:r>
              <a:rPr lang="en-IN" sz="2800" b="1" u="sng" dirty="0">
                <a:solidFill>
                  <a:schemeClr val="accent1">
                    <a:lumMod val="50000"/>
                  </a:schemeClr>
                </a:solidFill>
                <a:latin typeface="Arial" panose="020B0604020202020204" pitchFamily="34" charset="0"/>
                <a:cs typeface="Arial" panose="020B0604020202020204" pitchFamily="34" charset="0"/>
              </a:rPr>
              <a:t>OBJECTIVE 4:</a:t>
            </a:r>
          </a:p>
        </p:txBody>
      </p:sp>
      <p:sp>
        <p:nvSpPr>
          <p:cNvPr id="7" name="TextBox 6">
            <a:extLst>
              <a:ext uri="{FF2B5EF4-FFF2-40B4-BE49-F238E27FC236}">
                <a16:creationId xmlns:a16="http://schemas.microsoft.com/office/drawing/2014/main" id="{12944674-616E-4408-BF6B-5BB2CB76DA0C}"/>
              </a:ext>
            </a:extLst>
          </p:cNvPr>
          <p:cNvSpPr txBox="1"/>
          <p:nvPr/>
        </p:nvSpPr>
        <p:spPr>
          <a:xfrm>
            <a:off x="546650" y="4459529"/>
            <a:ext cx="10515600" cy="2000548"/>
          </a:xfrm>
          <a:prstGeom prst="rect">
            <a:avLst/>
          </a:prstGeom>
          <a:noFill/>
        </p:spPr>
        <p:txBody>
          <a:bodyPr wrap="square" rtlCol="0">
            <a:spAutoFit/>
          </a:bodyPr>
          <a:lstStyle/>
          <a:p>
            <a:r>
              <a:rPr lang="en-IN" sz="2800" b="1" u="sng" dirty="0">
                <a:solidFill>
                  <a:schemeClr val="accent1">
                    <a:lumMod val="50000"/>
                  </a:schemeClr>
                </a:solidFill>
                <a:latin typeface="Arial" panose="020B0604020202020204" pitchFamily="34" charset="0"/>
                <a:cs typeface="Arial" panose="020B0604020202020204" pitchFamily="34" charset="0"/>
              </a:rPr>
              <a:t>RESULT AND ANALYSIS :</a:t>
            </a:r>
            <a:r>
              <a:rPr lang="en-IN" sz="2400" dirty="0">
                <a:solidFill>
                  <a:schemeClr val="tx1">
                    <a:lumMod val="95000"/>
                    <a:lumOff val="5000"/>
                  </a:schemeClr>
                </a:solidFill>
                <a:latin typeface="Arial" panose="020B0604020202020204" pitchFamily="34" charset="0"/>
                <a:cs typeface="Arial" panose="020B0604020202020204" pitchFamily="34" charset="0"/>
              </a:rPr>
              <a:t>The </a:t>
            </a:r>
            <a:r>
              <a:rPr lang="en-IN" sz="2400" dirty="0" err="1">
                <a:solidFill>
                  <a:schemeClr val="tx1">
                    <a:lumMod val="95000"/>
                    <a:lumOff val="5000"/>
                  </a:schemeClr>
                </a:solidFill>
                <a:latin typeface="Arial" panose="020B0604020202020204" pitchFamily="34" charset="0"/>
                <a:cs typeface="Arial" panose="020B0604020202020204" pitchFamily="34" charset="0"/>
              </a:rPr>
              <a:t>avobe</a:t>
            </a:r>
            <a:r>
              <a:rPr lang="en-IN" sz="2400" dirty="0">
                <a:solidFill>
                  <a:schemeClr val="tx1">
                    <a:lumMod val="95000"/>
                    <a:lumOff val="5000"/>
                  </a:schemeClr>
                </a:solidFill>
                <a:latin typeface="Arial" panose="020B0604020202020204" pitchFamily="34" charset="0"/>
                <a:cs typeface="Arial" panose="020B0604020202020204" pitchFamily="34" charset="0"/>
              </a:rPr>
              <a:t> graph clearly shows that comedy films has bagged the maximum number of movies whereas Action and Drama are the second and third respectively with more number of </a:t>
            </a:r>
            <a:r>
              <a:rPr lang="en-IN" sz="2400" dirty="0" err="1">
                <a:solidFill>
                  <a:schemeClr val="tx1">
                    <a:lumMod val="95000"/>
                    <a:lumOff val="5000"/>
                  </a:schemeClr>
                </a:solidFill>
                <a:latin typeface="Arial" panose="020B0604020202020204" pitchFamily="34" charset="0"/>
                <a:cs typeface="Arial" panose="020B0604020202020204" pitchFamily="34" charset="0"/>
              </a:rPr>
              <a:t>movies.Grenes</a:t>
            </a:r>
            <a:r>
              <a:rPr lang="en-IN" sz="2400" dirty="0">
                <a:solidFill>
                  <a:schemeClr val="tx1">
                    <a:lumMod val="95000"/>
                    <a:lumOff val="5000"/>
                  </a:schemeClr>
                </a:solidFill>
                <a:latin typeface="Arial" panose="020B0604020202020204" pitchFamily="34" charset="0"/>
                <a:cs typeface="Arial" panose="020B0604020202020204" pitchFamily="34" charset="0"/>
              </a:rPr>
              <a:t> like </a:t>
            </a:r>
            <a:r>
              <a:rPr lang="en-IN" sz="2400" dirty="0" err="1">
                <a:solidFill>
                  <a:schemeClr val="tx1">
                    <a:lumMod val="95000"/>
                    <a:lumOff val="5000"/>
                  </a:schemeClr>
                </a:solidFill>
                <a:latin typeface="Arial" panose="020B0604020202020204" pitchFamily="34" charset="0"/>
                <a:cs typeface="Arial" panose="020B0604020202020204" pitchFamily="34" charset="0"/>
              </a:rPr>
              <a:t>Musical,Family,Romance</a:t>
            </a:r>
            <a:r>
              <a:rPr lang="en-IN" sz="2400" dirty="0">
                <a:solidFill>
                  <a:schemeClr val="tx1">
                    <a:lumMod val="95000"/>
                    <a:lumOff val="5000"/>
                  </a:schemeClr>
                </a:solidFill>
                <a:latin typeface="Arial" panose="020B0604020202020204" pitchFamily="34" charset="0"/>
                <a:cs typeface="Arial" panose="020B0604020202020204" pitchFamily="34" charset="0"/>
              </a:rPr>
              <a:t> ,Western and Thriller are the least.</a:t>
            </a:r>
          </a:p>
        </p:txBody>
      </p:sp>
      <p:graphicFrame>
        <p:nvGraphicFramePr>
          <p:cNvPr id="9" name="Chart 8">
            <a:extLst>
              <a:ext uri="{FF2B5EF4-FFF2-40B4-BE49-F238E27FC236}">
                <a16:creationId xmlns:a16="http://schemas.microsoft.com/office/drawing/2014/main" id="{F7594B34-623D-4BC5-BC16-7CC84ED2ADBF}"/>
              </a:ext>
            </a:extLst>
          </p:cNvPr>
          <p:cNvGraphicFramePr>
            <a:graphicFrameLocks/>
          </p:cNvGraphicFramePr>
          <p:nvPr>
            <p:extLst>
              <p:ext uri="{D42A27DB-BD31-4B8C-83A1-F6EECF244321}">
                <p14:modId xmlns:p14="http://schemas.microsoft.com/office/powerpoint/2010/main" val="4030373909"/>
              </p:ext>
            </p:extLst>
          </p:nvPr>
        </p:nvGraphicFramePr>
        <p:xfrm>
          <a:off x="3419059" y="988078"/>
          <a:ext cx="4770781" cy="32628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6010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095A3-E5D3-43EB-B237-B0BB24C97B4C}"/>
              </a:ext>
            </a:extLst>
          </p:cNvPr>
          <p:cNvSpPr>
            <a:spLocks noGrp="1"/>
          </p:cNvSpPr>
          <p:nvPr>
            <p:ph type="title"/>
          </p:nvPr>
        </p:nvSpPr>
        <p:spPr>
          <a:xfrm>
            <a:off x="533400" y="197074"/>
            <a:ext cx="10515600" cy="1325563"/>
          </a:xfrm>
        </p:spPr>
        <p:txBody>
          <a:bodyPr>
            <a:normAutofit fontScale="90000"/>
          </a:bodyPr>
          <a:lstStyle/>
          <a:p>
            <a:pPr algn="ctr"/>
            <a:r>
              <a:rPr lang="en-US" b="1" u="sng" dirty="0">
                <a:solidFill>
                  <a:schemeClr val="accent1">
                    <a:lumMod val="75000"/>
                  </a:schemeClr>
                </a:solidFill>
                <a:latin typeface="Arial" panose="020B0604020202020204" pitchFamily="34" charset="0"/>
                <a:cs typeface="Arial" panose="020B0604020202020204" pitchFamily="34" charset="0"/>
              </a:rPr>
              <a:t>Effect Of Budget On IMDb score</a:t>
            </a:r>
            <a:br>
              <a:rPr lang="en-US" sz="5400" b="1" dirty="0">
                <a:solidFill>
                  <a:schemeClr val="bg1"/>
                </a:solidFill>
              </a:rPr>
            </a:br>
            <a:endParaRPr lang="en-IN" sz="5400" b="1" u="sng" dirty="0">
              <a:solidFill>
                <a:schemeClr val="accent6">
                  <a:lumMod val="50000"/>
                </a:schemeClr>
              </a:solidFill>
            </a:endParaRPr>
          </a:p>
        </p:txBody>
      </p:sp>
      <p:sp>
        <p:nvSpPr>
          <p:cNvPr id="4" name="TextBox 3">
            <a:extLst>
              <a:ext uri="{FF2B5EF4-FFF2-40B4-BE49-F238E27FC236}">
                <a16:creationId xmlns:a16="http://schemas.microsoft.com/office/drawing/2014/main" id="{A4E93CB7-4F5B-4BCA-8A1F-70168BC2EF31}"/>
              </a:ext>
            </a:extLst>
          </p:cNvPr>
          <p:cNvSpPr txBox="1"/>
          <p:nvPr/>
        </p:nvSpPr>
        <p:spPr>
          <a:xfrm>
            <a:off x="1" y="206813"/>
            <a:ext cx="3366052" cy="523220"/>
          </a:xfrm>
          <a:prstGeom prst="rect">
            <a:avLst/>
          </a:prstGeom>
          <a:noFill/>
        </p:spPr>
        <p:txBody>
          <a:bodyPr wrap="square" rtlCol="0">
            <a:spAutoFit/>
          </a:bodyPr>
          <a:lstStyle/>
          <a:p>
            <a:r>
              <a:rPr lang="en-IN" sz="2800" b="1" u="sng" dirty="0">
                <a:solidFill>
                  <a:schemeClr val="accent1">
                    <a:lumMod val="50000"/>
                  </a:schemeClr>
                </a:solidFill>
                <a:latin typeface="Arial" panose="020B0604020202020204" pitchFamily="34" charset="0"/>
                <a:cs typeface="Arial" panose="020B0604020202020204" pitchFamily="34" charset="0"/>
              </a:rPr>
              <a:t>OBJECTIVE 5</a:t>
            </a:r>
            <a:r>
              <a:rPr lang="en-IN" sz="2800" b="1" u="sng" dirty="0">
                <a:solidFill>
                  <a:srgbClr val="FF0000"/>
                </a:solidFill>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0ADDE4FF-05A8-4E00-AFD4-62EE467BA4A9}"/>
              </a:ext>
            </a:extLst>
          </p:cNvPr>
          <p:cNvSpPr txBox="1"/>
          <p:nvPr/>
        </p:nvSpPr>
        <p:spPr>
          <a:xfrm>
            <a:off x="212035" y="5175560"/>
            <a:ext cx="11436626" cy="1261884"/>
          </a:xfrm>
          <a:prstGeom prst="rect">
            <a:avLst/>
          </a:prstGeom>
          <a:noFill/>
        </p:spPr>
        <p:txBody>
          <a:bodyPr wrap="square" rtlCol="0">
            <a:spAutoFit/>
          </a:bodyPr>
          <a:lstStyle/>
          <a:p>
            <a:r>
              <a:rPr lang="en-IN" sz="2800" b="1" u="sng" dirty="0">
                <a:solidFill>
                  <a:schemeClr val="accent2">
                    <a:lumMod val="50000"/>
                  </a:schemeClr>
                </a:solidFill>
                <a:latin typeface="Arial" panose="020B0604020202020204" pitchFamily="34" charset="0"/>
                <a:cs typeface="Arial" panose="020B0604020202020204" pitchFamily="34" charset="0"/>
              </a:rPr>
              <a:t>RESULT AND ANALYSIS </a:t>
            </a:r>
            <a:r>
              <a:rPr lang="en-IN" sz="2800" b="1" dirty="0">
                <a:solidFill>
                  <a:srgbClr val="FFC000"/>
                </a:solidFill>
              </a:rPr>
              <a:t>: </a:t>
            </a:r>
            <a:r>
              <a:rPr lang="en-IN" sz="2400" dirty="0">
                <a:solidFill>
                  <a:schemeClr val="tx1">
                    <a:lumMod val="95000"/>
                    <a:lumOff val="5000"/>
                  </a:schemeClr>
                </a:solidFill>
                <a:latin typeface="Arial" panose="020B0604020202020204" pitchFamily="34" charset="0"/>
                <a:cs typeface="Arial" panose="020B0604020202020204" pitchFamily="34" charset="0"/>
              </a:rPr>
              <a:t>The </a:t>
            </a:r>
            <a:r>
              <a:rPr lang="en-IN" sz="2400" dirty="0" err="1">
                <a:solidFill>
                  <a:schemeClr val="tx1">
                    <a:lumMod val="95000"/>
                    <a:lumOff val="5000"/>
                  </a:schemeClr>
                </a:solidFill>
                <a:latin typeface="Arial" panose="020B0604020202020204" pitchFamily="34" charset="0"/>
                <a:cs typeface="Arial" panose="020B0604020202020204" pitchFamily="34" charset="0"/>
              </a:rPr>
              <a:t>avobe</a:t>
            </a:r>
            <a:r>
              <a:rPr lang="en-IN" sz="2400" dirty="0">
                <a:solidFill>
                  <a:schemeClr val="tx1">
                    <a:lumMod val="95000"/>
                    <a:lumOff val="5000"/>
                  </a:schemeClr>
                </a:solidFill>
                <a:latin typeface="Arial" panose="020B0604020202020204" pitchFamily="34" charset="0"/>
                <a:cs typeface="Arial" panose="020B0604020202020204" pitchFamily="34" charset="0"/>
              </a:rPr>
              <a:t> graph clearly shows that IMDb score with 7 has the highest budget whereas IMDb score 7.9-9.2 has least </a:t>
            </a:r>
            <a:r>
              <a:rPr lang="en-IN" sz="2400" dirty="0" err="1">
                <a:solidFill>
                  <a:schemeClr val="tx1">
                    <a:lumMod val="95000"/>
                    <a:lumOff val="5000"/>
                  </a:schemeClr>
                </a:solidFill>
                <a:latin typeface="Arial" panose="020B0604020202020204" pitchFamily="34" charset="0"/>
                <a:cs typeface="Arial" panose="020B0604020202020204" pitchFamily="34" charset="0"/>
              </a:rPr>
              <a:t>budget,which</a:t>
            </a:r>
            <a:r>
              <a:rPr lang="en-IN" sz="2400" dirty="0">
                <a:solidFill>
                  <a:schemeClr val="tx1">
                    <a:lumMod val="95000"/>
                    <a:lumOff val="5000"/>
                  </a:schemeClr>
                </a:solidFill>
                <a:latin typeface="Arial" panose="020B0604020202020204" pitchFamily="34" charset="0"/>
                <a:cs typeface="Arial" panose="020B0604020202020204" pitchFamily="34" charset="0"/>
              </a:rPr>
              <a:t> means that budget has no effect on IMDb scores. </a:t>
            </a:r>
          </a:p>
        </p:txBody>
      </p:sp>
      <p:graphicFrame>
        <p:nvGraphicFramePr>
          <p:cNvPr id="8" name="Chart 7">
            <a:extLst>
              <a:ext uri="{FF2B5EF4-FFF2-40B4-BE49-F238E27FC236}">
                <a16:creationId xmlns:a16="http://schemas.microsoft.com/office/drawing/2014/main" id="{E8AFC171-47AA-4CB2-8D68-A5EAD627F35F}"/>
              </a:ext>
            </a:extLst>
          </p:cNvPr>
          <p:cNvGraphicFramePr>
            <a:graphicFrameLocks/>
          </p:cNvGraphicFramePr>
          <p:nvPr>
            <p:extLst>
              <p:ext uri="{D42A27DB-BD31-4B8C-83A1-F6EECF244321}">
                <p14:modId xmlns:p14="http://schemas.microsoft.com/office/powerpoint/2010/main" val="3356089167"/>
              </p:ext>
            </p:extLst>
          </p:nvPr>
        </p:nvGraphicFramePr>
        <p:xfrm>
          <a:off x="3366053" y="928859"/>
          <a:ext cx="4495800" cy="40712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94834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4AEADE-0687-40DA-B6A2-A5B79A24D8F0}"/>
              </a:ext>
            </a:extLst>
          </p:cNvPr>
          <p:cNvSpPr/>
          <p:nvPr/>
        </p:nvSpPr>
        <p:spPr>
          <a:xfrm>
            <a:off x="361122" y="285541"/>
            <a:ext cx="2638864" cy="523220"/>
          </a:xfrm>
          <a:prstGeom prst="rect">
            <a:avLst/>
          </a:prstGeom>
        </p:spPr>
        <p:txBody>
          <a:bodyPr wrap="none">
            <a:spAutoFit/>
          </a:bodyPr>
          <a:lstStyle/>
          <a:p>
            <a:r>
              <a:rPr lang="en-IN" sz="2800" b="1" u="sng" dirty="0">
                <a:solidFill>
                  <a:schemeClr val="accent1">
                    <a:lumMod val="75000"/>
                  </a:schemeClr>
                </a:solidFill>
                <a:latin typeface="Arial" panose="020B0604020202020204" pitchFamily="34" charset="0"/>
                <a:cs typeface="Arial" panose="020B0604020202020204" pitchFamily="34" charset="0"/>
              </a:rPr>
              <a:t>OBJECTIVE 6</a:t>
            </a:r>
            <a:r>
              <a:rPr lang="en-IN" sz="2800" b="1" u="sng" dirty="0">
                <a:solidFill>
                  <a:srgbClr val="FF0000"/>
                </a:solidFill>
                <a:latin typeface="Arial" panose="020B0604020202020204" pitchFamily="34" charset="0"/>
                <a:cs typeface="Arial" panose="020B0604020202020204" pitchFamily="34" charset="0"/>
              </a:rPr>
              <a:t>:</a:t>
            </a:r>
          </a:p>
        </p:txBody>
      </p:sp>
      <p:sp>
        <p:nvSpPr>
          <p:cNvPr id="5" name="Title 1">
            <a:extLst>
              <a:ext uri="{FF2B5EF4-FFF2-40B4-BE49-F238E27FC236}">
                <a16:creationId xmlns:a16="http://schemas.microsoft.com/office/drawing/2014/main" id="{A1EE09C6-EA41-4584-B7CB-976B80C16731}"/>
              </a:ext>
            </a:extLst>
          </p:cNvPr>
          <p:cNvSpPr>
            <a:spLocks noGrp="1"/>
          </p:cNvSpPr>
          <p:nvPr>
            <p:ph type="title"/>
          </p:nvPr>
        </p:nvSpPr>
        <p:spPr>
          <a:xfrm>
            <a:off x="2353917" y="275292"/>
            <a:ext cx="7643191" cy="1325563"/>
          </a:xfrm>
        </p:spPr>
        <p:txBody>
          <a:bodyPr>
            <a:normAutofit fontScale="90000"/>
          </a:bodyPr>
          <a:lstStyle/>
          <a:p>
            <a:pPr algn="ctr"/>
            <a:r>
              <a:rPr lang="en-US" b="1" u="sng" dirty="0">
                <a:solidFill>
                  <a:schemeClr val="accent2">
                    <a:lumMod val="50000"/>
                  </a:schemeClr>
                </a:solidFill>
                <a:latin typeface="Arial" panose="020B0604020202020204" pitchFamily="34" charset="0"/>
                <a:cs typeface="Arial" panose="020B0604020202020204" pitchFamily="34" charset="0"/>
              </a:rPr>
              <a:t>Effect Of </a:t>
            </a:r>
            <a:r>
              <a:rPr lang="en-US" b="1" u="sng" dirty="0" err="1">
                <a:solidFill>
                  <a:schemeClr val="accent2">
                    <a:lumMod val="50000"/>
                  </a:schemeClr>
                </a:solidFill>
                <a:latin typeface="Arial" panose="020B0604020202020204" pitchFamily="34" charset="0"/>
                <a:cs typeface="Arial" panose="020B0604020202020204" pitchFamily="34" charset="0"/>
              </a:rPr>
              <a:t>Grenes</a:t>
            </a:r>
            <a:r>
              <a:rPr lang="en-US" b="1" u="sng" dirty="0">
                <a:solidFill>
                  <a:schemeClr val="accent2">
                    <a:lumMod val="50000"/>
                  </a:schemeClr>
                </a:solidFill>
                <a:latin typeface="Arial" panose="020B0604020202020204" pitchFamily="34" charset="0"/>
                <a:cs typeface="Arial" panose="020B0604020202020204" pitchFamily="34" charset="0"/>
              </a:rPr>
              <a:t> On IMDb score</a:t>
            </a:r>
            <a:br>
              <a:rPr lang="en-US" sz="5400" b="1" dirty="0">
                <a:solidFill>
                  <a:schemeClr val="bg1"/>
                </a:solidFill>
                <a:latin typeface="Arial" panose="020B0604020202020204" pitchFamily="34" charset="0"/>
                <a:cs typeface="Arial" panose="020B0604020202020204" pitchFamily="34" charset="0"/>
              </a:rPr>
            </a:br>
            <a:endParaRPr lang="en-IN" sz="5400" b="1" u="sng" dirty="0">
              <a:solidFill>
                <a:schemeClr val="accent6">
                  <a:lumMod val="50000"/>
                </a:schemeClr>
              </a:solidFill>
              <a:latin typeface="Arial" panose="020B06040202020202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C6DDFAB5-7B3B-4010-BEC1-2C3CCBCCA051}"/>
              </a:ext>
            </a:extLst>
          </p:cNvPr>
          <p:cNvGraphicFramePr>
            <a:graphicFrameLocks/>
          </p:cNvGraphicFramePr>
          <p:nvPr/>
        </p:nvGraphicFramePr>
        <p:xfrm>
          <a:off x="3617843" y="1081294"/>
          <a:ext cx="5115340" cy="3105150"/>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8106EE1C-08AD-439C-893A-2DDAA655F95A}"/>
              </a:ext>
            </a:extLst>
          </p:cNvPr>
          <p:cNvSpPr/>
          <p:nvPr/>
        </p:nvSpPr>
        <p:spPr>
          <a:xfrm>
            <a:off x="361122" y="4556300"/>
            <a:ext cx="11393555" cy="1261884"/>
          </a:xfrm>
          <a:prstGeom prst="rect">
            <a:avLst/>
          </a:prstGeom>
        </p:spPr>
        <p:txBody>
          <a:bodyPr wrap="square">
            <a:spAutoFit/>
          </a:bodyPr>
          <a:lstStyle/>
          <a:p>
            <a:r>
              <a:rPr lang="en-IN" sz="2800" b="1" u="sng" dirty="0">
                <a:solidFill>
                  <a:schemeClr val="accent2">
                    <a:lumMod val="50000"/>
                  </a:schemeClr>
                </a:solidFill>
                <a:latin typeface="Arial" panose="020B0604020202020204" pitchFamily="34" charset="0"/>
                <a:cs typeface="Arial" panose="020B0604020202020204" pitchFamily="34" charset="0"/>
              </a:rPr>
              <a:t>RESULT AND ANALYSIS : </a:t>
            </a:r>
            <a:r>
              <a:rPr lang="en-IN" sz="2400" dirty="0">
                <a:latin typeface="Arial" panose="020B0604020202020204" pitchFamily="34" charset="0"/>
                <a:cs typeface="Arial" panose="020B0604020202020204" pitchFamily="34" charset="0"/>
              </a:rPr>
              <a:t>Comedy movies earns the best IMDb scores, Action and Drama movies are on second and third spot respectively, whereas </a:t>
            </a:r>
            <a:r>
              <a:rPr lang="en-IN" sz="2400" dirty="0" err="1">
                <a:latin typeface="Arial" panose="020B0604020202020204" pitchFamily="34" charset="0"/>
                <a:cs typeface="Arial" panose="020B0604020202020204" pitchFamily="34" charset="0"/>
              </a:rPr>
              <a:t>Romance,thriller,sci</a:t>
            </a:r>
            <a:r>
              <a:rPr lang="en-IN" sz="2400" dirty="0">
                <a:latin typeface="Arial" panose="020B0604020202020204" pitchFamily="34" charset="0"/>
                <a:cs typeface="Arial" panose="020B0604020202020204" pitchFamily="34" charset="0"/>
              </a:rPr>
              <a:t>-fi the least.</a:t>
            </a:r>
          </a:p>
        </p:txBody>
      </p:sp>
    </p:spTree>
    <p:extLst>
      <p:ext uri="{BB962C8B-B14F-4D97-AF65-F5344CB8AC3E}">
        <p14:creationId xmlns:p14="http://schemas.microsoft.com/office/powerpoint/2010/main" val="2869858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D759C9-D14B-4687-8819-DFAC93F38E89}"/>
              </a:ext>
            </a:extLst>
          </p:cNvPr>
          <p:cNvSpPr/>
          <p:nvPr/>
        </p:nvSpPr>
        <p:spPr>
          <a:xfrm>
            <a:off x="383765" y="249342"/>
            <a:ext cx="2738250" cy="523220"/>
          </a:xfrm>
          <a:prstGeom prst="rect">
            <a:avLst/>
          </a:prstGeom>
        </p:spPr>
        <p:txBody>
          <a:bodyPr wrap="none">
            <a:spAutoFit/>
          </a:bodyPr>
          <a:lstStyle/>
          <a:p>
            <a:r>
              <a:rPr lang="en-IN" sz="2800" b="1" u="sng" dirty="0">
                <a:solidFill>
                  <a:schemeClr val="accent1">
                    <a:lumMod val="75000"/>
                  </a:schemeClr>
                </a:solidFill>
                <a:latin typeface="Arial" panose="020B0604020202020204" pitchFamily="34" charset="0"/>
                <a:cs typeface="Arial" panose="020B0604020202020204" pitchFamily="34" charset="0"/>
              </a:rPr>
              <a:t>OBJECTIVE 7 :</a:t>
            </a:r>
          </a:p>
        </p:txBody>
      </p:sp>
      <p:sp>
        <p:nvSpPr>
          <p:cNvPr id="6" name="Rectangle 5">
            <a:extLst>
              <a:ext uri="{FF2B5EF4-FFF2-40B4-BE49-F238E27FC236}">
                <a16:creationId xmlns:a16="http://schemas.microsoft.com/office/drawing/2014/main" id="{791BC545-8392-4DCF-AB04-E4424428CFAD}"/>
              </a:ext>
            </a:extLst>
          </p:cNvPr>
          <p:cNvSpPr/>
          <p:nvPr/>
        </p:nvSpPr>
        <p:spPr>
          <a:xfrm>
            <a:off x="3022629" y="249342"/>
            <a:ext cx="7883910" cy="1846659"/>
          </a:xfrm>
          <a:prstGeom prst="rect">
            <a:avLst/>
          </a:prstGeom>
        </p:spPr>
        <p:txBody>
          <a:bodyPr wrap="square">
            <a:spAutoFit/>
          </a:bodyPr>
          <a:lstStyle/>
          <a:p>
            <a:r>
              <a:rPr lang="en-US" sz="3200" b="1" u="sng" dirty="0">
                <a:solidFill>
                  <a:schemeClr val="accent2">
                    <a:lumMod val="50000"/>
                  </a:schemeClr>
                </a:solidFill>
                <a:latin typeface="Arial" panose="020B0604020202020204" pitchFamily="34" charset="0"/>
                <a:cs typeface="Arial" panose="020B0604020202020204" pitchFamily="34" charset="0"/>
              </a:rPr>
              <a:t>Top Directors with </a:t>
            </a:r>
            <a:r>
              <a:rPr lang="en-US" sz="3200" b="1" u="sng" dirty="0" err="1">
                <a:solidFill>
                  <a:schemeClr val="accent2">
                    <a:lumMod val="50000"/>
                  </a:schemeClr>
                </a:solidFill>
                <a:latin typeface="Arial" panose="020B0604020202020204" pitchFamily="34" charset="0"/>
                <a:cs typeface="Arial" panose="020B0604020202020204" pitchFamily="34" charset="0"/>
              </a:rPr>
              <a:t>Decending</a:t>
            </a:r>
            <a:r>
              <a:rPr lang="en-US" sz="3200" b="1" u="sng" dirty="0">
                <a:solidFill>
                  <a:schemeClr val="accent2">
                    <a:lumMod val="50000"/>
                  </a:schemeClr>
                </a:solidFill>
                <a:latin typeface="Arial" panose="020B0604020202020204" pitchFamily="34" charset="0"/>
                <a:cs typeface="Arial" panose="020B0604020202020204" pitchFamily="34" charset="0"/>
              </a:rPr>
              <a:t> IMDB scores</a:t>
            </a:r>
          </a:p>
          <a:p>
            <a:br>
              <a:rPr lang="en-US" sz="3200" b="1" dirty="0">
                <a:solidFill>
                  <a:schemeClr val="bg1"/>
                </a:solidFill>
              </a:rPr>
            </a:br>
            <a:endParaRPr lang="en-IN" dirty="0"/>
          </a:p>
        </p:txBody>
      </p:sp>
      <p:sp>
        <p:nvSpPr>
          <p:cNvPr id="7" name="Rectangle 6">
            <a:extLst>
              <a:ext uri="{FF2B5EF4-FFF2-40B4-BE49-F238E27FC236}">
                <a16:creationId xmlns:a16="http://schemas.microsoft.com/office/drawing/2014/main" id="{4A90D5BC-19B0-48B1-B2F1-A933A2B98059}"/>
              </a:ext>
            </a:extLst>
          </p:cNvPr>
          <p:cNvSpPr/>
          <p:nvPr/>
        </p:nvSpPr>
        <p:spPr>
          <a:xfrm>
            <a:off x="913851" y="4762000"/>
            <a:ext cx="9992688" cy="1261884"/>
          </a:xfrm>
          <a:prstGeom prst="rect">
            <a:avLst/>
          </a:prstGeom>
        </p:spPr>
        <p:txBody>
          <a:bodyPr wrap="square">
            <a:spAutoFit/>
          </a:bodyPr>
          <a:lstStyle/>
          <a:p>
            <a:r>
              <a:rPr lang="en-IN" sz="2800" b="1" u="sng" dirty="0">
                <a:solidFill>
                  <a:schemeClr val="accent2">
                    <a:lumMod val="50000"/>
                  </a:schemeClr>
                </a:solidFill>
                <a:latin typeface="Arial" panose="020B0604020202020204" pitchFamily="34" charset="0"/>
                <a:cs typeface="Arial" panose="020B0604020202020204" pitchFamily="34" charset="0"/>
              </a:rPr>
              <a:t>RESULT AND ANALYSIS: </a:t>
            </a:r>
            <a:r>
              <a:rPr lang="en-IN" sz="2400" dirty="0">
                <a:solidFill>
                  <a:schemeClr val="tx1">
                    <a:lumMod val="95000"/>
                    <a:lumOff val="5000"/>
                  </a:schemeClr>
                </a:solidFill>
                <a:latin typeface="Arial" panose="020B0604020202020204" pitchFamily="34" charset="0"/>
                <a:cs typeface="Arial" panose="020B0604020202020204" pitchFamily="34" charset="0"/>
              </a:rPr>
              <a:t>The Graph clearly depicts that directors like “Steven Spielberg” ,”James Mangold” and “James Singleton” are top three directors with respect to IMDb scores</a:t>
            </a:r>
          </a:p>
        </p:txBody>
      </p:sp>
      <p:graphicFrame>
        <p:nvGraphicFramePr>
          <p:cNvPr id="8" name="Chart 7">
            <a:extLst>
              <a:ext uri="{FF2B5EF4-FFF2-40B4-BE49-F238E27FC236}">
                <a16:creationId xmlns:a16="http://schemas.microsoft.com/office/drawing/2014/main" id="{8561E7C0-4F52-4A42-A93B-11488A76BC99}"/>
              </a:ext>
            </a:extLst>
          </p:cNvPr>
          <p:cNvGraphicFramePr>
            <a:graphicFrameLocks/>
          </p:cNvGraphicFramePr>
          <p:nvPr/>
        </p:nvGraphicFramePr>
        <p:xfrm>
          <a:off x="3022629" y="1378226"/>
          <a:ext cx="7698380" cy="32080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1410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53B181-155C-4EC4-B72B-A0D6D96C1A53}"/>
              </a:ext>
            </a:extLst>
          </p:cNvPr>
          <p:cNvSpPr/>
          <p:nvPr/>
        </p:nvSpPr>
        <p:spPr>
          <a:xfrm>
            <a:off x="503035" y="5008601"/>
            <a:ext cx="9674700" cy="1261884"/>
          </a:xfrm>
          <a:prstGeom prst="rect">
            <a:avLst/>
          </a:prstGeom>
        </p:spPr>
        <p:txBody>
          <a:bodyPr wrap="none">
            <a:spAutoFit/>
          </a:bodyPr>
          <a:lstStyle/>
          <a:p>
            <a:r>
              <a:rPr lang="en-IN" sz="2800" b="1" u="sng" dirty="0">
                <a:solidFill>
                  <a:schemeClr val="accent2">
                    <a:lumMod val="50000"/>
                  </a:schemeClr>
                </a:solidFill>
                <a:latin typeface="Arial" panose="020B0604020202020204" pitchFamily="34" charset="0"/>
                <a:cs typeface="Arial" panose="020B0604020202020204" pitchFamily="34" charset="0"/>
              </a:rPr>
              <a:t>RESULT AND ANALYSIS </a:t>
            </a:r>
            <a:r>
              <a:rPr lang="en-IN" sz="2800" b="1" dirty="0">
                <a:solidFill>
                  <a:srgbClr val="FFC000"/>
                </a:solidFill>
              </a:rPr>
              <a:t>:</a:t>
            </a:r>
            <a:r>
              <a:rPr lang="en-IN" sz="2400" dirty="0">
                <a:solidFill>
                  <a:schemeClr val="tx1">
                    <a:lumMod val="95000"/>
                    <a:lumOff val="5000"/>
                  </a:schemeClr>
                </a:solidFill>
                <a:latin typeface="Arial" panose="020B0604020202020204" pitchFamily="34" charset="0"/>
                <a:cs typeface="Arial" panose="020B0604020202020204" pitchFamily="34" charset="0"/>
              </a:rPr>
              <a:t>The </a:t>
            </a:r>
            <a:r>
              <a:rPr lang="en-IN" sz="2400" dirty="0" err="1">
                <a:solidFill>
                  <a:schemeClr val="tx1">
                    <a:lumMod val="95000"/>
                    <a:lumOff val="5000"/>
                  </a:schemeClr>
                </a:solidFill>
                <a:latin typeface="Arial" panose="020B0604020202020204" pitchFamily="34" charset="0"/>
                <a:cs typeface="Arial" panose="020B0604020202020204" pitchFamily="34" charset="0"/>
              </a:rPr>
              <a:t>avobe</a:t>
            </a:r>
            <a:r>
              <a:rPr lang="en-IN" sz="2400" dirty="0">
                <a:solidFill>
                  <a:schemeClr val="tx1">
                    <a:lumMod val="95000"/>
                    <a:lumOff val="5000"/>
                  </a:schemeClr>
                </a:solidFill>
                <a:latin typeface="Arial" panose="020B0604020202020204" pitchFamily="34" charset="0"/>
                <a:cs typeface="Arial" panose="020B0604020202020204" pitchFamily="34" charset="0"/>
              </a:rPr>
              <a:t> chart clearly depicts the</a:t>
            </a:r>
          </a:p>
          <a:p>
            <a:r>
              <a:rPr lang="en-IN" sz="2400" dirty="0">
                <a:solidFill>
                  <a:schemeClr val="tx1">
                    <a:lumMod val="95000"/>
                    <a:lumOff val="5000"/>
                  </a:schemeClr>
                </a:solidFill>
                <a:latin typeface="Arial" panose="020B0604020202020204" pitchFamily="34" charset="0"/>
                <a:cs typeface="Arial" panose="020B0604020202020204" pitchFamily="34" charset="0"/>
              </a:rPr>
              <a:t> dominance of coloured movies over black and white movies</a:t>
            </a:r>
          </a:p>
          <a:p>
            <a:r>
              <a:rPr lang="en-IN" sz="2400" dirty="0">
                <a:solidFill>
                  <a:schemeClr val="tx1">
                    <a:lumMod val="95000"/>
                    <a:lumOff val="5000"/>
                  </a:schemeClr>
                </a:solidFill>
                <a:latin typeface="Arial" panose="020B0604020202020204" pitchFamily="34" charset="0"/>
                <a:cs typeface="Arial" panose="020B0604020202020204" pitchFamily="34" charset="0"/>
              </a:rPr>
              <a:t>On  IMDb scores.</a:t>
            </a:r>
          </a:p>
        </p:txBody>
      </p:sp>
      <p:sp>
        <p:nvSpPr>
          <p:cNvPr id="5" name="Rectangle 4">
            <a:extLst>
              <a:ext uri="{FF2B5EF4-FFF2-40B4-BE49-F238E27FC236}">
                <a16:creationId xmlns:a16="http://schemas.microsoft.com/office/drawing/2014/main" id="{5F600929-EAD4-4F0B-B95C-27EE940BBBAE}"/>
              </a:ext>
            </a:extLst>
          </p:cNvPr>
          <p:cNvSpPr/>
          <p:nvPr/>
        </p:nvSpPr>
        <p:spPr>
          <a:xfrm>
            <a:off x="3120601" y="368612"/>
            <a:ext cx="7606570" cy="584775"/>
          </a:xfrm>
          <a:prstGeom prst="rect">
            <a:avLst/>
          </a:prstGeom>
        </p:spPr>
        <p:txBody>
          <a:bodyPr wrap="none">
            <a:spAutoFit/>
          </a:bodyPr>
          <a:lstStyle/>
          <a:p>
            <a:r>
              <a:rPr lang="en-US" sz="3200" b="1" u="sng" dirty="0">
                <a:solidFill>
                  <a:schemeClr val="accent2">
                    <a:lumMod val="50000"/>
                  </a:schemeClr>
                </a:solidFill>
                <a:latin typeface="Arial" panose="020B0604020202020204" pitchFamily="34" charset="0"/>
                <a:cs typeface="Arial" panose="020B0604020202020204" pitchFamily="34" charset="0"/>
              </a:rPr>
              <a:t>Effect Of Movie </a:t>
            </a:r>
            <a:r>
              <a:rPr lang="en-US" sz="3200" b="1" u="sng" dirty="0" err="1">
                <a:solidFill>
                  <a:schemeClr val="accent2">
                    <a:lumMod val="50000"/>
                  </a:schemeClr>
                </a:solidFill>
                <a:latin typeface="Arial" panose="020B0604020202020204" pitchFamily="34" charset="0"/>
                <a:cs typeface="Arial" panose="020B0604020202020204" pitchFamily="34" charset="0"/>
              </a:rPr>
              <a:t>Colour</a:t>
            </a:r>
            <a:r>
              <a:rPr lang="en-US" sz="3200" b="1" u="sng" dirty="0">
                <a:solidFill>
                  <a:schemeClr val="accent2">
                    <a:lumMod val="50000"/>
                  </a:schemeClr>
                </a:solidFill>
                <a:latin typeface="Arial" panose="020B0604020202020204" pitchFamily="34" charset="0"/>
                <a:cs typeface="Arial" panose="020B0604020202020204" pitchFamily="34" charset="0"/>
              </a:rPr>
              <a:t> On IMDb score</a:t>
            </a:r>
            <a:endParaRPr lang="en-IN" sz="3200" u="sng" dirty="0">
              <a:solidFill>
                <a:schemeClr val="accent2">
                  <a:lumMod val="50000"/>
                </a:schemeClr>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DBB7C1C4-29B6-4A98-8E42-FAB3160C6C4E}"/>
              </a:ext>
            </a:extLst>
          </p:cNvPr>
          <p:cNvSpPr/>
          <p:nvPr/>
        </p:nvSpPr>
        <p:spPr>
          <a:xfrm>
            <a:off x="503035" y="368612"/>
            <a:ext cx="2650084" cy="523220"/>
          </a:xfrm>
          <a:prstGeom prst="rect">
            <a:avLst/>
          </a:prstGeom>
        </p:spPr>
        <p:txBody>
          <a:bodyPr wrap="none">
            <a:spAutoFit/>
          </a:bodyPr>
          <a:lstStyle/>
          <a:p>
            <a:r>
              <a:rPr lang="en-IN" sz="2800" b="1" u="sng" dirty="0">
                <a:solidFill>
                  <a:schemeClr val="accent1">
                    <a:lumMod val="75000"/>
                  </a:schemeClr>
                </a:solidFill>
                <a:latin typeface="Arial" panose="020B0604020202020204" pitchFamily="34" charset="0"/>
                <a:cs typeface="Arial" panose="020B0604020202020204" pitchFamily="34" charset="0"/>
              </a:rPr>
              <a:t>OBJECTIVE 8</a:t>
            </a:r>
            <a:r>
              <a:rPr lang="en-IN" sz="2800" b="1" u="sng" dirty="0">
                <a:solidFill>
                  <a:srgbClr val="FF0000"/>
                </a:solidFill>
              </a:rPr>
              <a:t>:</a:t>
            </a:r>
          </a:p>
        </p:txBody>
      </p:sp>
      <p:graphicFrame>
        <p:nvGraphicFramePr>
          <p:cNvPr id="7" name="Chart 6">
            <a:extLst>
              <a:ext uri="{FF2B5EF4-FFF2-40B4-BE49-F238E27FC236}">
                <a16:creationId xmlns:a16="http://schemas.microsoft.com/office/drawing/2014/main" id="{539EDC09-4AE1-4169-A79B-54E1879FC0C7}"/>
              </a:ext>
            </a:extLst>
          </p:cNvPr>
          <p:cNvGraphicFramePr>
            <a:graphicFrameLocks/>
          </p:cNvGraphicFramePr>
          <p:nvPr/>
        </p:nvGraphicFramePr>
        <p:xfrm>
          <a:off x="3120602" y="1326179"/>
          <a:ext cx="5123078" cy="35108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6074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53B181-155C-4EC4-B72B-A0D6D96C1A53}"/>
              </a:ext>
            </a:extLst>
          </p:cNvPr>
          <p:cNvSpPr/>
          <p:nvPr/>
        </p:nvSpPr>
        <p:spPr>
          <a:xfrm>
            <a:off x="503034" y="5114618"/>
            <a:ext cx="9409591" cy="1631216"/>
          </a:xfrm>
          <a:prstGeom prst="rect">
            <a:avLst/>
          </a:prstGeom>
        </p:spPr>
        <p:txBody>
          <a:bodyPr wrap="square">
            <a:spAutoFit/>
          </a:bodyPr>
          <a:lstStyle/>
          <a:p>
            <a:r>
              <a:rPr lang="en-IN" sz="2800" b="1" u="sng" dirty="0">
                <a:solidFill>
                  <a:schemeClr val="accent2">
                    <a:lumMod val="75000"/>
                  </a:schemeClr>
                </a:solidFill>
                <a:latin typeface="Arial" panose="020B0604020202020204" pitchFamily="34" charset="0"/>
                <a:cs typeface="Arial" panose="020B0604020202020204" pitchFamily="34" charset="0"/>
              </a:rPr>
              <a:t>RESULT AND ANALYSIS :</a:t>
            </a:r>
            <a:r>
              <a:rPr lang="en-IN" sz="2400" dirty="0">
                <a:latin typeface="Arial" panose="020B0604020202020204" pitchFamily="34" charset="0"/>
                <a:cs typeface="Arial" panose="020B0604020202020204" pitchFamily="34" charset="0"/>
              </a:rPr>
              <a:t>Among top 10 expensive movies , the movie “The Host” is the clear </a:t>
            </a:r>
            <a:r>
              <a:rPr lang="en-IN" sz="2400" dirty="0" err="1">
                <a:latin typeface="Arial" panose="020B0604020202020204" pitchFamily="34" charset="0"/>
                <a:cs typeface="Arial" panose="020B0604020202020204" pitchFamily="34" charset="0"/>
              </a:rPr>
              <a:t>winner,whereas</a:t>
            </a:r>
            <a:r>
              <a:rPr lang="en-IN" sz="2400" dirty="0">
                <a:latin typeface="Arial" panose="020B0604020202020204" pitchFamily="34" charset="0"/>
                <a:cs typeface="Arial" panose="020B0604020202020204" pitchFamily="34" charset="0"/>
              </a:rPr>
              <a:t> “ Lady </a:t>
            </a:r>
            <a:r>
              <a:rPr lang="en-IN" sz="2400" dirty="0" err="1">
                <a:latin typeface="Arial" panose="020B0604020202020204" pitchFamily="34" charset="0"/>
                <a:cs typeface="Arial" panose="020B0604020202020204" pitchFamily="34" charset="0"/>
              </a:rPr>
              <a:t>Vegeance</a:t>
            </a:r>
            <a:r>
              <a:rPr lang="en-IN" sz="2400" dirty="0">
                <a:latin typeface="Arial" panose="020B0604020202020204" pitchFamily="34" charset="0"/>
                <a:cs typeface="Arial" panose="020B0604020202020204" pitchFamily="34" charset="0"/>
              </a:rPr>
              <a:t>”,”</a:t>
            </a:r>
            <a:r>
              <a:rPr lang="en-IN" sz="2400" dirty="0" err="1">
                <a:latin typeface="Arial" panose="020B0604020202020204" pitchFamily="34" charset="0"/>
                <a:cs typeface="Arial" panose="020B0604020202020204" pitchFamily="34" charset="0"/>
              </a:rPr>
              <a:t>Fateless</a:t>
            </a:r>
            <a:r>
              <a:rPr lang="en-IN" sz="2400" dirty="0">
                <a:latin typeface="Arial" panose="020B0604020202020204" pitchFamily="34" charset="0"/>
                <a:cs typeface="Arial" panose="020B0604020202020204" pitchFamily="34" charset="0"/>
              </a:rPr>
              <a:t>”,” Princess Mononoke” are second ,third and forth respectively. </a:t>
            </a:r>
          </a:p>
        </p:txBody>
      </p:sp>
      <p:sp>
        <p:nvSpPr>
          <p:cNvPr id="5" name="Rectangle 4">
            <a:extLst>
              <a:ext uri="{FF2B5EF4-FFF2-40B4-BE49-F238E27FC236}">
                <a16:creationId xmlns:a16="http://schemas.microsoft.com/office/drawing/2014/main" id="{5F600929-EAD4-4F0B-B95C-27EE940BBBAE}"/>
              </a:ext>
            </a:extLst>
          </p:cNvPr>
          <p:cNvSpPr/>
          <p:nvPr/>
        </p:nvSpPr>
        <p:spPr>
          <a:xfrm>
            <a:off x="3120601" y="342108"/>
            <a:ext cx="6184706" cy="584775"/>
          </a:xfrm>
          <a:prstGeom prst="rect">
            <a:avLst/>
          </a:prstGeom>
        </p:spPr>
        <p:txBody>
          <a:bodyPr wrap="none">
            <a:spAutoFit/>
          </a:bodyPr>
          <a:lstStyle/>
          <a:p>
            <a:r>
              <a:rPr lang="en-IN" sz="3200" b="1" u="sng" dirty="0">
                <a:solidFill>
                  <a:schemeClr val="accent2">
                    <a:lumMod val="50000"/>
                  </a:schemeClr>
                </a:solidFill>
                <a:latin typeface="Arial" panose="020B0604020202020204" pitchFamily="34" charset="0"/>
                <a:cs typeface="Arial" panose="020B0604020202020204" pitchFamily="34" charset="0"/>
              </a:rPr>
              <a:t>Top 10 Most Expensive Movies</a:t>
            </a:r>
          </a:p>
        </p:txBody>
      </p:sp>
      <p:sp>
        <p:nvSpPr>
          <p:cNvPr id="6" name="Rectangle 5">
            <a:extLst>
              <a:ext uri="{FF2B5EF4-FFF2-40B4-BE49-F238E27FC236}">
                <a16:creationId xmlns:a16="http://schemas.microsoft.com/office/drawing/2014/main" id="{DBB7C1C4-29B6-4A98-8E42-FAB3160C6C4E}"/>
              </a:ext>
            </a:extLst>
          </p:cNvPr>
          <p:cNvSpPr/>
          <p:nvPr/>
        </p:nvSpPr>
        <p:spPr>
          <a:xfrm>
            <a:off x="503035" y="368612"/>
            <a:ext cx="2638864" cy="523220"/>
          </a:xfrm>
          <a:prstGeom prst="rect">
            <a:avLst/>
          </a:prstGeom>
        </p:spPr>
        <p:txBody>
          <a:bodyPr wrap="none">
            <a:spAutoFit/>
          </a:bodyPr>
          <a:lstStyle/>
          <a:p>
            <a:r>
              <a:rPr lang="en-IN" sz="2800" b="1" u="sng" dirty="0">
                <a:solidFill>
                  <a:schemeClr val="accent2">
                    <a:lumMod val="75000"/>
                  </a:schemeClr>
                </a:solidFill>
                <a:latin typeface="Arial" panose="020B0604020202020204" pitchFamily="34" charset="0"/>
                <a:cs typeface="Arial" panose="020B0604020202020204" pitchFamily="34" charset="0"/>
              </a:rPr>
              <a:t>OBJECTIVE 9</a:t>
            </a:r>
            <a:r>
              <a:rPr lang="en-IN" sz="2800" b="1" u="sng" dirty="0">
                <a:solidFill>
                  <a:srgbClr val="FF0000"/>
                </a:solidFill>
                <a:latin typeface="Arial" panose="020B0604020202020204" pitchFamily="34" charset="0"/>
                <a:cs typeface="Arial" panose="020B0604020202020204" pitchFamily="34" charset="0"/>
              </a:rPr>
              <a:t>:</a:t>
            </a:r>
          </a:p>
        </p:txBody>
      </p:sp>
      <p:graphicFrame>
        <p:nvGraphicFramePr>
          <p:cNvPr id="7" name="Chart 6">
            <a:extLst>
              <a:ext uri="{FF2B5EF4-FFF2-40B4-BE49-F238E27FC236}">
                <a16:creationId xmlns:a16="http://schemas.microsoft.com/office/drawing/2014/main" id="{DA3E1854-4558-4742-A501-43E70FA51EAB}"/>
              </a:ext>
            </a:extLst>
          </p:cNvPr>
          <p:cNvGraphicFramePr>
            <a:graphicFrameLocks/>
          </p:cNvGraphicFramePr>
          <p:nvPr/>
        </p:nvGraphicFramePr>
        <p:xfrm>
          <a:off x="2843281" y="1138557"/>
          <a:ext cx="6213560" cy="37908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5228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53B181-155C-4EC4-B72B-A0D6D96C1A53}"/>
              </a:ext>
            </a:extLst>
          </p:cNvPr>
          <p:cNvSpPr/>
          <p:nvPr/>
        </p:nvSpPr>
        <p:spPr>
          <a:xfrm>
            <a:off x="241285" y="4743558"/>
            <a:ext cx="10864037" cy="1261884"/>
          </a:xfrm>
          <a:prstGeom prst="rect">
            <a:avLst/>
          </a:prstGeom>
        </p:spPr>
        <p:txBody>
          <a:bodyPr wrap="square">
            <a:spAutoFit/>
          </a:bodyPr>
          <a:lstStyle/>
          <a:p>
            <a:r>
              <a:rPr lang="en-IN" sz="2800" b="1" u="sng" dirty="0">
                <a:solidFill>
                  <a:schemeClr val="accent1">
                    <a:lumMod val="75000"/>
                  </a:schemeClr>
                </a:solidFill>
                <a:latin typeface="Arial" panose="020B0604020202020204" pitchFamily="34" charset="0"/>
                <a:cs typeface="Arial" panose="020B0604020202020204" pitchFamily="34" charset="0"/>
              </a:rPr>
              <a:t>RESULT AND ANALYSIS : </a:t>
            </a:r>
            <a:r>
              <a:rPr lang="en-IN" sz="2400" dirty="0">
                <a:latin typeface="Arial" panose="020B0604020202020204" pitchFamily="34" charset="0"/>
                <a:cs typeface="Arial" panose="020B0604020202020204" pitchFamily="34" charset="0"/>
              </a:rPr>
              <a:t>The Graph clearly depicts that movies like “Avtar”,”</a:t>
            </a:r>
            <a:r>
              <a:rPr lang="en-IN" sz="2400" dirty="0" err="1">
                <a:latin typeface="Arial" panose="020B0604020202020204" pitchFamily="34" charset="0"/>
                <a:cs typeface="Arial" panose="020B0604020202020204" pitchFamily="34" charset="0"/>
              </a:rPr>
              <a:t>JurrasicWorld</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and”Titanic</a:t>
            </a:r>
            <a:r>
              <a:rPr lang="en-IN" sz="2400" dirty="0">
                <a:latin typeface="Arial" panose="020B0604020202020204" pitchFamily="34" charset="0"/>
                <a:cs typeface="Arial" panose="020B0604020202020204" pitchFamily="34" charset="0"/>
              </a:rPr>
              <a:t>” are </a:t>
            </a:r>
            <a:r>
              <a:rPr lang="en-IN" sz="2400" dirty="0" err="1">
                <a:latin typeface="Arial" panose="020B0604020202020204" pitchFamily="34" charset="0"/>
                <a:cs typeface="Arial" panose="020B0604020202020204" pitchFamily="34" charset="0"/>
              </a:rPr>
              <a:t>first,second</a:t>
            </a:r>
            <a:r>
              <a:rPr lang="en-IN" sz="2400" dirty="0">
                <a:latin typeface="Arial" panose="020B0604020202020204" pitchFamily="34" charset="0"/>
                <a:cs typeface="Arial" panose="020B0604020202020204" pitchFamily="34" charset="0"/>
              </a:rPr>
              <a:t> and third respectively in top 20 movies battle.</a:t>
            </a:r>
          </a:p>
        </p:txBody>
      </p:sp>
      <p:sp>
        <p:nvSpPr>
          <p:cNvPr id="5" name="Rectangle 4">
            <a:extLst>
              <a:ext uri="{FF2B5EF4-FFF2-40B4-BE49-F238E27FC236}">
                <a16:creationId xmlns:a16="http://schemas.microsoft.com/office/drawing/2014/main" id="{5F600929-EAD4-4F0B-B95C-27EE940BBBAE}"/>
              </a:ext>
            </a:extLst>
          </p:cNvPr>
          <p:cNvSpPr/>
          <p:nvPr/>
        </p:nvSpPr>
        <p:spPr>
          <a:xfrm>
            <a:off x="3120601" y="368612"/>
            <a:ext cx="6336991" cy="584775"/>
          </a:xfrm>
          <a:prstGeom prst="rect">
            <a:avLst/>
          </a:prstGeom>
        </p:spPr>
        <p:txBody>
          <a:bodyPr wrap="none">
            <a:spAutoFit/>
          </a:bodyPr>
          <a:lstStyle/>
          <a:p>
            <a:r>
              <a:rPr lang="en-US" sz="3200" b="1" u="sng" dirty="0">
                <a:solidFill>
                  <a:schemeClr val="accent2">
                    <a:lumMod val="50000"/>
                  </a:schemeClr>
                </a:solidFill>
                <a:latin typeface="Arial" panose="020B0604020202020204" pitchFamily="34" charset="0"/>
                <a:cs typeface="Arial" panose="020B0604020202020204" pitchFamily="34" charset="0"/>
              </a:rPr>
              <a:t>Top 20 Movies Based On Profit</a:t>
            </a:r>
            <a:r>
              <a:rPr lang="en-US" sz="3200" b="1" dirty="0">
                <a:solidFill>
                  <a:schemeClr val="accent5"/>
                </a:solidFill>
              </a:rPr>
              <a:t>.</a:t>
            </a:r>
            <a:endParaRPr lang="en-IN" sz="3200" dirty="0"/>
          </a:p>
        </p:txBody>
      </p:sp>
      <p:sp>
        <p:nvSpPr>
          <p:cNvPr id="6" name="Rectangle 5">
            <a:extLst>
              <a:ext uri="{FF2B5EF4-FFF2-40B4-BE49-F238E27FC236}">
                <a16:creationId xmlns:a16="http://schemas.microsoft.com/office/drawing/2014/main" id="{DBB7C1C4-29B6-4A98-8E42-FAB3160C6C4E}"/>
              </a:ext>
            </a:extLst>
          </p:cNvPr>
          <p:cNvSpPr/>
          <p:nvPr/>
        </p:nvSpPr>
        <p:spPr>
          <a:xfrm>
            <a:off x="241286" y="368612"/>
            <a:ext cx="3144851" cy="523220"/>
          </a:xfrm>
          <a:prstGeom prst="rect">
            <a:avLst/>
          </a:prstGeom>
        </p:spPr>
        <p:txBody>
          <a:bodyPr wrap="square">
            <a:spAutoFit/>
          </a:bodyPr>
          <a:lstStyle/>
          <a:p>
            <a:r>
              <a:rPr lang="en-IN" sz="2800" b="1" u="sng" dirty="0">
                <a:solidFill>
                  <a:schemeClr val="accent1">
                    <a:lumMod val="50000"/>
                  </a:schemeClr>
                </a:solidFill>
                <a:latin typeface="Arial" panose="020B0604020202020204" pitchFamily="34" charset="0"/>
                <a:cs typeface="Arial" panose="020B0604020202020204" pitchFamily="34" charset="0"/>
              </a:rPr>
              <a:t>OBJECTIVE 10</a:t>
            </a:r>
            <a:r>
              <a:rPr lang="en-IN" sz="2800" b="1" u="sng" dirty="0">
                <a:solidFill>
                  <a:srgbClr val="FF0000"/>
                </a:solidFill>
                <a:latin typeface="Arial" panose="020B0604020202020204" pitchFamily="34" charset="0"/>
                <a:cs typeface="Arial" panose="020B0604020202020204" pitchFamily="34" charset="0"/>
              </a:rPr>
              <a:t>:</a:t>
            </a:r>
          </a:p>
        </p:txBody>
      </p:sp>
      <p:graphicFrame>
        <p:nvGraphicFramePr>
          <p:cNvPr id="7" name="Chart 6">
            <a:extLst>
              <a:ext uri="{FF2B5EF4-FFF2-40B4-BE49-F238E27FC236}">
                <a16:creationId xmlns:a16="http://schemas.microsoft.com/office/drawing/2014/main" id="{0C86F7E0-9498-49E8-A66B-6CB1D77E9AE5}"/>
              </a:ext>
            </a:extLst>
          </p:cNvPr>
          <p:cNvGraphicFramePr>
            <a:graphicFrameLocks/>
          </p:cNvGraphicFramePr>
          <p:nvPr/>
        </p:nvGraphicFramePr>
        <p:xfrm>
          <a:off x="1802296" y="1153900"/>
          <a:ext cx="6884296" cy="32480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8543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53B181-155C-4EC4-B72B-A0D6D96C1A53}"/>
              </a:ext>
            </a:extLst>
          </p:cNvPr>
          <p:cNvSpPr/>
          <p:nvPr/>
        </p:nvSpPr>
        <p:spPr>
          <a:xfrm>
            <a:off x="551976" y="5248101"/>
            <a:ext cx="8603637" cy="1569660"/>
          </a:xfrm>
          <a:prstGeom prst="rect">
            <a:avLst/>
          </a:prstGeom>
        </p:spPr>
        <p:txBody>
          <a:bodyPr wrap="none">
            <a:spAutoFit/>
          </a:bodyPr>
          <a:lstStyle/>
          <a:p>
            <a:r>
              <a:rPr lang="en-IN" sz="2400" b="1" u="sng" dirty="0">
                <a:solidFill>
                  <a:schemeClr val="accent2">
                    <a:lumMod val="50000"/>
                  </a:schemeClr>
                </a:solidFill>
                <a:latin typeface="Arial" panose="020B0604020202020204" pitchFamily="34" charset="0"/>
                <a:cs typeface="Arial" panose="020B0604020202020204" pitchFamily="34" charset="0"/>
              </a:rPr>
              <a:t>RESULT AND ANALYSIS </a:t>
            </a:r>
            <a:r>
              <a:rPr lang="en-IN" sz="2400" b="1" u="sng" dirty="0">
                <a:solidFill>
                  <a:schemeClr val="tx1">
                    <a:lumMod val="95000"/>
                    <a:lumOff val="5000"/>
                  </a:schemeClr>
                </a:solidFill>
                <a:latin typeface="Arial" panose="020B0604020202020204" pitchFamily="34" charset="0"/>
                <a:cs typeface="Arial" panose="020B0604020202020204" pitchFamily="34" charset="0"/>
              </a:rPr>
              <a:t>: </a:t>
            </a:r>
            <a:r>
              <a:rPr lang="en-IN" sz="2400" dirty="0">
                <a:solidFill>
                  <a:schemeClr val="tx1">
                    <a:lumMod val="95000"/>
                    <a:lumOff val="5000"/>
                  </a:schemeClr>
                </a:solidFill>
                <a:latin typeface="Arial" panose="020B0604020202020204" pitchFamily="34" charset="0"/>
                <a:cs typeface="Arial" panose="020B0604020202020204" pitchFamily="34" charset="0"/>
              </a:rPr>
              <a:t>The </a:t>
            </a:r>
            <a:r>
              <a:rPr lang="en-IN" sz="2400" dirty="0" err="1">
                <a:solidFill>
                  <a:schemeClr val="tx1">
                    <a:lumMod val="95000"/>
                    <a:lumOff val="5000"/>
                  </a:schemeClr>
                </a:solidFill>
                <a:latin typeface="Arial" panose="020B0604020202020204" pitchFamily="34" charset="0"/>
                <a:cs typeface="Arial" panose="020B0604020202020204" pitchFamily="34" charset="0"/>
              </a:rPr>
              <a:t>avobe</a:t>
            </a:r>
            <a:r>
              <a:rPr lang="en-IN" sz="2400" dirty="0">
                <a:solidFill>
                  <a:schemeClr val="tx1">
                    <a:lumMod val="95000"/>
                    <a:lumOff val="5000"/>
                  </a:schemeClr>
                </a:solidFill>
                <a:latin typeface="Arial" panose="020B0604020202020204" pitchFamily="34" charset="0"/>
                <a:cs typeface="Arial" panose="020B0604020202020204" pitchFamily="34" charset="0"/>
              </a:rPr>
              <a:t> chart clearly shows</a:t>
            </a:r>
          </a:p>
          <a:p>
            <a:r>
              <a:rPr lang="en-IN" sz="2400" dirty="0">
                <a:solidFill>
                  <a:schemeClr val="tx1">
                    <a:lumMod val="95000"/>
                    <a:lumOff val="5000"/>
                  </a:schemeClr>
                </a:solidFill>
                <a:latin typeface="Arial" panose="020B0604020202020204" pitchFamily="34" charset="0"/>
                <a:cs typeface="Arial" panose="020B0604020202020204" pitchFamily="34" charset="0"/>
              </a:rPr>
              <a:t>“Horror Movies” have the highest Return on investment (ROI),</a:t>
            </a:r>
          </a:p>
          <a:p>
            <a:r>
              <a:rPr lang="en-IN" sz="2400" dirty="0">
                <a:solidFill>
                  <a:schemeClr val="tx1">
                    <a:lumMod val="95000"/>
                    <a:lumOff val="5000"/>
                  </a:schemeClr>
                </a:solidFill>
                <a:latin typeface="Arial" panose="020B0604020202020204" pitchFamily="34" charset="0"/>
                <a:cs typeface="Arial" panose="020B0604020202020204" pitchFamily="34" charset="0"/>
              </a:rPr>
              <a:t>Followed by Biography and Comedy. Sci-fi has </a:t>
            </a:r>
          </a:p>
          <a:p>
            <a:r>
              <a:rPr lang="en-IN" sz="2400" dirty="0">
                <a:solidFill>
                  <a:schemeClr val="tx1">
                    <a:lumMod val="95000"/>
                    <a:lumOff val="5000"/>
                  </a:schemeClr>
                </a:solidFill>
                <a:latin typeface="Arial" panose="020B0604020202020204" pitchFamily="34" charset="0"/>
                <a:cs typeface="Arial" panose="020B0604020202020204" pitchFamily="34" charset="0"/>
              </a:rPr>
              <a:t>the least Return on investment (ROI).</a:t>
            </a:r>
          </a:p>
        </p:txBody>
      </p:sp>
      <p:sp>
        <p:nvSpPr>
          <p:cNvPr id="5" name="Rectangle 4">
            <a:extLst>
              <a:ext uri="{FF2B5EF4-FFF2-40B4-BE49-F238E27FC236}">
                <a16:creationId xmlns:a16="http://schemas.microsoft.com/office/drawing/2014/main" id="{5F600929-EAD4-4F0B-B95C-27EE940BBBAE}"/>
              </a:ext>
            </a:extLst>
          </p:cNvPr>
          <p:cNvSpPr/>
          <p:nvPr/>
        </p:nvSpPr>
        <p:spPr>
          <a:xfrm>
            <a:off x="2962363" y="307056"/>
            <a:ext cx="8016938" cy="584775"/>
          </a:xfrm>
          <a:prstGeom prst="rect">
            <a:avLst/>
          </a:prstGeom>
        </p:spPr>
        <p:txBody>
          <a:bodyPr wrap="none">
            <a:spAutoFit/>
          </a:bodyPr>
          <a:lstStyle/>
          <a:p>
            <a:r>
              <a:rPr lang="en-IN" sz="3200" b="1" u="sng" dirty="0" err="1">
                <a:solidFill>
                  <a:schemeClr val="accent2">
                    <a:lumMod val="50000"/>
                  </a:schemeClr>
                </a:solidFill>
                <a:latin typeface="Arial" panose="020B0604020202020204" pitchFamily="34" charset="0"/>
                <a:cs typeface="Arial" panose="020B0604020202020204" pitchFamily="34" charset="0"/>
              </a:rPr>
              <a:t>Grenes</a:t>
            </a:r>
            <a:r>
              <a:rPr lang="en-IN" sz="3200" b="1" u="sng" dirty="0">
                <a:solidFill>
                  <a:schemeClr val="accent2">
                    <a:lumMod val="50000"/>
                  </a:schemeClr>
                </a:solidFill>
                <a:latin typeface="Arial" panose="020B0604020202020204" pitchFamily="34" charset="0"/>
                <a:cs typeface="Arial" panose="020B0604020202020204" pitchFamily="34" charset="0"/>
              </a:rPr>
              <a:t> Based On Return On Investment</a:t>
            </a:r>
          </a:p>
        </p:txBody>
      </p:sp>
      <p:sp>
        <p:nvSpPr>
          <p:cNvPr id="6" name="Rectangle 5">
            <a:extLst>
              <a:ext uri="{FF2B5EF4-FFF2-40B4-BE49-F238E27FC236}">
                <a16:creationId xmlns:a16="http://schemas.microsoft.com/office/drawing/2014/main" id="{DBB7C1C4-29B6-4A98-8E42-FAB3160C6C4E}"/>
              </a:ext>
            </a:extLst>
          </p:cNvPr>
          <p:cNvSpPr/>
          <p:nvPr/>
        </p:nvSpPr>
        <p:spPr>
          <a:xfrm>
            <a:off x="503035" y="368612"/>
            <a:ext cx="2669320" cy="523220"/>
          </a:xfrm>
          <a:prstGeom prst="rect">
            <a:avLst/>
          </a:prstGeom>
        </p:spPr>
        <p:txBody>
          <a:bodyPr wrap="none">
            <a:spAutoFit/>
          </a:bodyPr>
          <a:lstStyle/>
          <a:p>
            <a:r>
              <a:rPr lang="en-IN" sz="2800" b="1" u="sng" dirty="0">
                <a:solidFill>
                  <a:schemeClr val="accent1">
                    <a:lumMod val="75000"/>
                  </a:schemeClr>
                </a:solidFill>
              </a:rPr>
              <a:t>OBJECTIVE 11:</a:t>
            </a:r>
          </a:p>
        </p:txBody>
      </p:sp>
      <p:graphicFrame>
        <p:nvGraphicFramePr>
          <p:cNvPr id="8" name="Chart 7">
            <a:extLst>
              <a:ext uri="{FF2B5EF4-FFF2-40B4-BE49-F238E27FC236}">
                <a16:creationId xmlns:a16="http://schemas.microsoft.com/office/drawing/2014/main" id="{29773DE2-045A-4B54-AD00-E2D93D4FBC3A}"/>
              </a:ext>
            </a:extLst>
          </p:cNvPr>
          <p:cNvGraphicFramePr>
            <a:graphicFrameLocks/>
          </p:cNvGraphicFramePr>
          <p:nvPr>
            <p:extLst>
              <p:ext uri="{D42A27DB-BD31-4B8C-83A1-F6EECF244321}">
                <p14:modId xmlns:p14="http://schemas.microsoft.com/office/powerpoint/2010/main" val="3285109747"/>
              </p:ext>
            </p:extLst>
          </p:nvPr>
        </p:nvGraphicFramePr>
        <p:xfrm>
          <a:off x="3256119" y="1020952"/>
          <a:ext cx="6042991" cy="38329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1195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53B181-155C-4EC4-B72B-A0D6D96C1A53}"/>
              </a:ext>
            </a:extLst>
          </p:cNvPr>
          <p:cNvSpPr/>
          <p:nvPr/>
        </p:nvSpPr>
        <p:spPr>
          <a:xfrm>
            <a:off x="182258" y="4723904"/>
            <a:ext cx="11797707" cy="1261884"/>
          </a:xfrm>
          <a:prstGeom prst="rect">
            <a:avLst/>
          </a:prstGeom>
        </p:spPr>
        <p:txBody>
          <a:bodyPr wrap="square">
            <a:spAutoFit/>
          </a:bodyPr>
          <a:lstStyle/>
          <a:p>
            <a:r>
              <a:rPr lang="en-IN" sz="2800" b="1" u="sng" dirty="0">
                <a:solidFill>
                  <a:schemeClr val="accent2">
                    <a:lumMod val="50000"/>
                  </a:schemeClr>
                </a:solidFill>
              </a:rPr>
              <a:t>RESULT AND ANALYSIS </a:t>
            </a:r>
            <a:r>
              <a:rPr lang="en-IN" sz="2800" b="1" dirty="0">
                <a:solidFill>
                  <a:schemeClr val="accent2">
                    <a:lumMod val="50000"/>
                  </a:schemeClr>
                </a:solidFill>
              </a:rPr>
              <a:t>: </a:t>
            </a:r>
            <a:r>
              <a:rPr lang="en-IN" sz="2400" dirty="0">
                <a:latin typeface="Arial" panose="020B0604020202020204" pitchFamily="34" charset="0"/>
                <a:cs typeface="Arial" panose="020B0604020202020204" pitchFamily="34" charset="0"/>
              </a:rPr>
              <a:t>Movie releases have been increased on a maximum</a:t>
            </a:r>
          </a:p>
          <a:p>
            <a:r>
              <a:rPr lang="en-IN" sz="2400" dirty="0">
                <a:latin typeface="Arial" panose="020B0604020202020204" pitchFamily="34" charset="0"/>
                <a:cs typeface="Arial" panose="020B0604020202020204" pitchFamily="34" charset="0"/>
              </a:rPr>
              <a:t>Extent on the period between 1999 to 2014,otherwise period between 1920 to 1990</a:t>
            </a:r>
          </a:p>
          <a:p>
            <a:r>
              <a:rPr lang="en-IN" sz="2400" dirty="0">
                <a:latin typeface="Arial" panose="020B0604020202020204" pitchFamily="34" charset="0"/>
                <a:cs typeface="Arial" panose="020B0604020202020204" pitchFamily="34" charset="0"/>
              </a:rPr>
              <a:t>The movie releases per year were very low.</a:t>
            </a:r>
          </a:p>
        </p:txBody>
      </p:sp>
      <p:sp>
        <p:nvSpPr>
          <p:cNvPr id="5" name="Rectangle 4">
            <a:extLst>
              <a:ext uri="{FF2B5EF4-FFF2-40B4-BE49-F238E27FC236}">
                <a16:creationId xmlns:a16="http://schemas.microsoft.com/office/drawing/2014/main" id="{5F600929-EAD4-4F0B-B95C-27EE940BBBAE}"/>
              </a:ext>
            </a:extLst>
          </p:cNvPr>
          <p:cNvSpPr/>
          <p:nvPr/>
        </p:nvSpPr>
        <p:spPr>
          <a:xfrm>
            <a:off x="2830916" y="331112"/>
            <a:ext cx="6965753" cy="584775"/>
          </a:xfrm>
          <a:prstGeom prst="rect">
            <a:avLst/>
          </a:prstGeom>
        </p:spPr>
        <p:txBody>
          <a:bodyPr wrap="none">
            <a:spAutoFit/>
          </a:bodyPr>
          <a:lstStyle/>
          <a:p>
            <a:r>
              <a:rPr lang="en-US" sz="3200" b="1" u="sng" dirty="0">
                <a:solidFill>
                  <a:schemeClr val="accent2">
                    <a:lumMod val="75000"/>
                  </a:schemeClr>
                </a:solidFill>
                <a:latin typeface="Arial" panose="020B0604020202020204" pitchFamily="34" charset="0"/>
                <a:cs typeface="Arial" panose="020B0604020202020204" pitchFamily="34" charset="0"/>
              </a:rPr>
              <a:t>Number Of Movie Release Per Year</a:t>
            </a:r>
            <a:endParaRPr lang="en-IN" sz="3200" u="sng" dirty="0">
              <a:solidFill>
                <a:schemeClr val="accent2">
                  <a:lumMod val="75000"/>
                </a:schemeClr>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DBB7C1C4-29B6-4A98-8E42-FAB3160C6C4E}"/>
              </a:ext>
            </a:extLst>
          </p:cNvPr>
          <p:cNvSpPr/>
          <p:nvPr/>
        </p:nvSpPr>
        <p:spPr>
          <a:xfrm>
            <a:off x="344009" y="361889"/>
            <a:ext cx="2669320" cy="523220"/>
          </a:xfrm>
          <a:prstGeom prst="rect">
            <a:avLst/>
          </a:prstGeom>
        </p:spPr>
        <p:txBody>
          <a:bodyPr wrap="none">
            <a:spAutoFit/>
          </a:bodyPr>
          <a:lstStyle/>
          <a:p>
            <a:r>
              <a:rPr lang="en-IN" sz="2800" b="1" u="sng" dirty="0">
                <a:solidFill>
                  <a:schemeClr val="accent2">
                    <a:lumMod val="75000"/>
                  </a:schemeClr>
                </a:solidFill>
              </a:rPr>
              <a:t>OBJECTIVE 12:</a:t>
            </a:r>
          </a:p>
        </p:txBody>
      </p:sp>
      <p:graphicFrame>
        <p:nvGraphicFramePr>
          <p:cNvPr id="7" name="Chart 6">
            <a:extLst>
              <a:ext uri="{FF2B5EF4-FFF2-40B4-BE49-F238E27FC236}">
                <a16:creationId xmlns:a16="http://schemas.microsoft.com/office/drawing/2014/main" id="{A1ED6E41-E7B3-43C8-AA49-65CE02B28177}"/>
              </a:ext>
            </a:extLst>
          </p:cNvPr>
          <p:cNvGraphicFramePr>
            <a:graphicFrameLocks/>
          </p:cNvGraphicFramePr>
          <p:nvPr>
            <p:extLst>
              <p:ext uri="{D42A27DB-BD31-4B8C-83A1-F6EECF244321}">
                <p14:modId xmlns:p14="http://schemas.microsoft.com/office/powerpoint/2010/main" val="1441516640"/>
              </p:ext>
            </p:extLst>
          </p:nvPr>
        </p:nvGraphicFramePr>
        <p:xfrm>
          <a:off x="3141899" y="1226563"/>
          <a:ext cx="5121038" cy="30724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13472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D8F44C-9266-43C9-AFE1-BF8EE8416109}"/>
              </a:ext>
            </a:extLst>
          </p:cNvPr>
          <p:cNvSpPr txBox="1"/>
          <p:nvPr/>
        </p:nvSpPr>
        <p:spPr>
          <a:xfrm>
            <a:off x="622851" y="384314"/>
            <a:ext cx="9793357" cy="7325082"/>
          </a:xfrm>
          <a:prstGeom prst="rect">
            <a:avLst/>
          </a:prstGeom>
          <a:noFill/>
        </p:spPr>
        <p:txBody>
          <a:bodyPr wrap="square" rtlCol="0">
            <a:spAutoFit/>
          </a:bodyPr>
          <a:lstStyle/>
          <a:p>
            <a:r>
              <a:rPr lang="en-IN" sz="2400" b="1" u="sng" dirty="0"/>
              <a:t>CONCLUSION: </a:t>
            </a:r>
            <a:r>
              <a:rPr lang="en-IN" sz="2400" b="1" dirty="0">
                <a:latin typeface="Arial" panose="020B0604020202020204" pitchFamily="34" charset="0"/>
                <a:cs typeface="Arial" panose="020B0604020202020204" pitchFamily="34" charset="0"/>
              </a:rPr>
              <a:t>So we can conclude the following</a:t>
            </a:r>
          </a:p>
          <a:p>
            <a:endParaRPr lang="en-IN" sz="2000" b="1" dirty="0"/>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Movie released on Oct-Nov will have higher profits.</a:t>
            </a:r>
          </a:p>
          <a:p>
            <a:r>
              <a:rPr lang="en-IN" sz="2000" b="1" dirty="0"/>
              <a:t> </a:t>
            </a:r>
          </a:p>
          <a:p>
            <a:pPr marL="342900" indent="-342900">
              <a:buFont typeface="Arial" panose="020B0604020202020204" pitchFamily="34" charset="0"/>
              <a:buChar char="•"/>
            </a:pPr>
            <a:r>
              <a:rPr lang="en-IN" sz="2000" dirty="0">
                <a:solidFill>
                  <a:schemeClr val="tx1">
                    <a:lumMod val="95000"/>
                    <a:lumOff val="5000"/>
                  </a:schemeClr>
                </a:solidFill>
                <a:latin typeface="Arial" panose="020B0604020202020204" pitchFamily="34" charset="0"/>
                <a:cs typeface="Arial" panose="020B0604020202020204" pitchFamily="34" charset="0"/>
              </a:rPr>
              <a:t>Nov, Mar, Apr have maximum movie releases whereas Jan and Oct the least.</a:t>
            </a:r>
          </a:p>
          <a:p>
            <a:endParaRPr lang="en-IN" sz="20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tx1">
                    <a:lumMod val="95000"/>
                    <a:lumOff val="5000"/>
                  </a:schemeClr>
                </a:solidFill>
                <a:latin typeface="Arial" panose="020B0604020202020204" pitchFamily="34" charset="0"/>
                <a:cs typeface="Arial" panose="020B0604020202020204" pitchFamily="34" charset="0"/>
              </a:rPr>
              <a:t> Action, Biography, Documentary, Horror, Thriller with R-rating and animation ,crime ,fantasy, sci-fi with PG-13 have maximum titles released</a:t>
            </a:r>
            <a:r>
              <a:rPr lang="en-IN" sz="2000" b="1" dirty="0">
                <a:solidFill>
                  <a:schemeClr val="tx1">
                    <a:lumMod val="95000"/>
                    <a:lumOff val="5000"/>
                  </a:schemeClr>
                </a:solidFill>
              </a:rPr>
              <a:t>.</a:t>
            </a:r>
          </a:p>
          <a:p>
            <a:endParaRPr lang="en-IN" sz="2000" b="1" dirty="0">
              <a:solidFill>
                <a:schemeClr val="tx1">
                  <a:lumMod val="95000"/>
                  <a:lumOff val="5000"/>
                </a:schemeClr>
              </a:solidFill>
            </a:endParaRPr>
          </a:p>
          <a:p>
            <a:pPr marL="342900" indent="-342900">
              <a:buFont typeface="Arial" panose="020B0604020202020204" pitchFamily="34" charset="0"/>
              <a:buChar char="•"/>
            </a:pPr>
            <a:r>
              <a:rPr lang="en-IN" sz="2000" dirty="0">
                <a:solidFill>
                  <a:schemeClr val="tx1">
                    <a:lumMod val="95000"/>
                    <a:lumOff val="5000"/>
                  </a:schemeClr>
                </a:solidFill>
                <a:latin typeface="Arial" panose="020B0604020202020204" pitchFamily="34" charset="0"/>
                <a:cs typeface="Arial" panose="020B0604020202020204" pitchFamily="34" charset="0"/>
              </a:rPr>
              <a:t> Comedy films has bagged the maximum number of movies whereas Action and          Drama are the second and third respectively.</a:t>
            </a:r>
          </a:p>
          <a:p>
            <a:endParaRPr lang="en-IN" sz="20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 Comedy movies earns the best IMDb scores, Action and Drama movies are on     second and third spot respectively.</a:t>
            </a:r>
          </a:p>
          <a:p>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tx1">
                    <a:lumMod val="95000"/>
                    <a:lumOff val="5000"/>
                  </a:schemeClr>
                </a:solidFill>
                <a:latin typeface="Arial" panose="020B0604020202020204" pitchFamily="34" charset="0"/>
                <a:cs typeface="Arial" panose="020B0604020202020204" pitchFamily="34" charset="0"/>
              </a:rPr>
              <a:t>Budget has no effect on IMDb scores.</a:t>
            </a:r>
          </a:p>
          <a:p>
            <a:endParaRPr lang="en-IN" sz="20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Comedy movies earns the best IMDb scores, Action and Drama movies are on second and third spot respectively.</a:t>
            </a:r>
          </a:p>
          <a:p>
            <a:endParaRPr lang="en-IN" sz="20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b="1" dirty="0">
              <a:solidFill>
                <a:schemeClr val="tx1">
                  <a:lumMod val="95000"/>
                  <a:lumOff val="5000"/>
                </a:schemeClr>
              </a:solidFill>
            </a:endParaRPr>
          </a:p>
          <a:p>
            <a:endParaRPr lang="en-IN" sz="2400" b="1" dirty="0"/>
          </a:p>
          <a:p>
            <a:endParaRPr lang="en-IN" sz="2400" b="1" dirty="0"/>
          </a:p>
        </p:txBody>
      </p:sp>
    </p:spTree>
    <p:extLst>
      <p:ext uri="{BB962C8B-B14F-4D97-AF65-F5344CB8AC3E}">
        <p14:creationId xmlns:p14="http://schemas.microsoft.com/office/powerpoint/2010/main" val="558577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6C53-639C-4CDB-A949-50D302FAEB1D}"/>
              </a:ext>
            </a:extLst>
          </p:cNvPr>
          <p:cNvSpPr>
            <a:spLocks noGrp="1"/>
          </p:cNvSpPr>
          <p:nvPr>
            <p:ph type="ctrTitle"/>
          </p:nvPr>
        </p:nvSpPr>
        <p:spPr>
          <a:xfrm>
            <a:off x="1520320" y="4973159"/>
            <a:ext cx="7766936" cy="1646302"/>
          </a:xfrm>
        </p:spPr>
        <p:txBody>
          <a:bodyPr/>
          <a:lstStyle/>
          <a:p>
            <a:r>
              <a:rPr lang="en-US" sz="2200" dirty="0">
                <a:solidFill>
                  <a:schemeClr val="tx1">
                    <a:lumMod val="75000"/>
                    <a:lumOff val="25000"/>
                  </a:schemeClr>
                </a:solidFill>
                <a:latin typeface="Arial" panose="020B0604020202020204" pitchFamily="34" charset="0"/>
                <a:cs typeface="Arial" panose="020B0604020202020204" pitchFamily="34" charset="0"/>
              </a:rPr>
              <a:t>The film industry plays a major role in the planetary or world-wide economy. It is the symbolic contributor to the global economy. Every year more than hundreds to thousands of movies are released to the public audience with the hope that the movies getting released will be the next block buster. According to the movie industry statistics, six to seven movies out of ten movies gets unprofitable, only one third of the movie gets success. The producers, studios, investors, sponsors in the movie industry are alike interested in predicting the box office success of the movie.</a:t>
            </a:r>
            <a:br>
              <a:rPr lang="en-US" sz="2200" dirty="0">
                <a:solidFill>
                  <a:schemeClr val="tx1">
                    <a:lumMod val="75000"/>
                    <a:lumOff val="25000"/>
                  </a:schemeClr>
                </a:solidFill>
                <a:latin typeface="Arial" panose="020B0604020202020204" pitchFamily="34" charset="0"/>
                <a:cs typeface="Arial" panose="020B0604020202020204" pitchFamily="34" charset="0"/>
              </a:rPr>
            </a:br>
            <a:r>
              <a:rPr lang="en-US" sz="2200" dirty="0">
                <a:solidFill>
                  <a:schemeClr val="tx1">
                    <a:lumMod val="75000"/>
                    <a:lumOff val="25000"/>
                  </a:schemeClr>
                </a:solidFill>
                <a:latin typeface="Arial" panose="020B0604020202020204" pitchFamily="34" charset="0"/>
                <a:cs typeface="Arial" panose="020B0604020202020204" pitchFamily="34" charset="0"/>
              </a:rPr>
              <a:t> There are attributes (country, languages, genre, movie release date, budget and revenue) taken from the dataset and the derived attributes (release month of the movie derived from release date of movie and profit from budget and revenue) is </a:t>
            </a:r>
            <a:r>
              <a:rPr lang="en-US" sz="2200" dirty="0" err="1">
                <a:solidFill>
                  <a:schemeClr val="tx1">
                    <a:lumMod val="75000"/>
                    <a:lumOff val="25000"/>
                  </a:schemeClr>
                </a:solidFill>
                <a:latin typeface="Arial" panose="020B0604020202020204" pitchFamily="34" charset="0"/>
                <a:cs typeface="Arial" panose="020B0604020202020204" pitchFamily="34" charset="0"/>
              </a:rPr>
              <a:t>analysed</a:t>
            </a:r>
            <a:r>
              <a:rPr lang="en-US" sz="2200" dirty="0">
                <a:solidFill>
                  <a:schemeClr val="tx1">
                    <a:lumMod val="75000"/>
                    <a:lumOff val="25000"/>
                  </a:schemeClr>
                </a:solidFill>
                <a:latin typeface="Arial" panose="020B0604020202020204" pitchFamily="34" charset="0"/>
                <a:cs typeface="Arial" panose="020B0604020202020204" pitchFamily="34" charset="0"/>
              </a:rPr>
              <a:t> to determine the movie performance. The </a:t>
            </a:r>
            <a:r>
              <a:rPr lang="en-US" sz="2200" dirty="0" err="1">
                <a:solidFill>
                  <a:schemeClr val="tx1">
                    <a:lumMod val="75000"/>
                    <a:lumOff val="25000"/>
                  </a:schemeClr>
                </a:solidFill>
                <a:latin typeface="Arial" panose="020B0604020202020204" pitchFamily="34" charset="0"/>
                <a:cs typeface="Arial" panose="020B0604020202020204" pitchFamily="34" charset="0"/>
              </a:rPr>
              <a:t>analysed</a:t>
            </a:r>
            <a:r>
              <a:rPr lang="en-US" sz="2200" dirty="0">
                <a:solidFill>
                  <a:schemeClr val="tx1">
                    <a:lumMod val="75000"/>
                    <a:lumOff val="25000"/>
                  </a:schemeClr>
                </a:solidFill>
                <a:latin typeface="Arial" panose="020B0604020202020204" pitchFamily="34" charset="0"/>
                <a:cs typeface="Arial" panose="020B0604020202020204" pitchFamily="34" charset="0"/>
              </a:rPr>
              <a:t> data is plotted in graphs for statistical observation of the movie success</a:t>
            </a:r>
            <a:r>
              <a:rPr lang="en-US" sz="2200" dirty="0">
                <a:solidFill>
                  <a:schemeClr val="accent2">
                    <a:lumMod val="50000"/>
                  </a:schemeClr>
                </a:solidFill>
                <a:latin typeface="Arial" panose="020B0604020202020204" pitchFamily="34" charset="0"/>
                <a:cs typeface="Arial" panose="020B0604020202020204" pitchFamily="34" charset="0"/>
              </a:rPr>
              <a:t>.</a:t>
            </a:r>
            <a:r>
              <a:rPr lang="en-US" sz="2200" b="1" dirty="0">
                <a:solidFill>
                  <a:schemeClr val="accent2">
                    <a:lumMod val="50000"/>
                  </a:schemeClr>
                </a:solidFill>
                <a:latin typeface="Arial" panose="020B0604020202020204" pitchFamily="34" charset="0"/>
                <a:cs typeface="Arial" panose="020B0604020202020204" pitchFamily="34" charset="0"/>
              </a:rPr>
              <a:t> </a:t>
            </a:r>
            <a:endParaRPr lang="en-IN" sz="2200" b="1" dirty="0">
              <a:solidFill>
                <a:schemeClr val="accent2">
                  <a:lumMod val="50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752EB2B-AE3B-490D-88F5-79C3CED532DB}"/>
              </a:ext>
            </a:extLst>
          </p:cNvPr>
          <p:cNvSpPr txBox="1"/>
          <p:nvPr/>
        </p:nvSpPr>
        <p:spPr>
          <a:xfrm>
            <a:off x="4077989" y="-23071"/>
            <a:ext cx="4575680" cy="523220"/>
          </a:xfrm>
          <a:prstGeom prst="rect">
            <a:avLst/>
          </a:prstGeom>
          <a:noFill/>
        </p:spPr>
        <p:txBody>
          <a:bodyPr wrap="square" rtlCol="0">
            <a:spAutoFit/>
          </a:bodyPr>
          <a:lstStyle/>
          <a:p>
            <a:r>
              <a:rPr lang="en-IN" sz="2800" b="1" u="sng" dirty="0"/>
              <a:t>OVERVIEW</a:t>
            </a:r>
          </a:p>
        </p:txBody>
      </p:sp>
    </p:spTree>
    <p:extLst>
      <p:ext uri="{BB962C8B-B14F-4D97-AF65-F5344CB8AC3E}">
        <p14:creationId xmlns:p14="http://schemas.microsoft.com/office/powerpoint/2010/main" val="218508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D8F44C-9266-43C9-AFE1-BF8EE8416109}"/>
              </a:ext>
            </a:extLst>
          </p:cNvPr>
          <p:cNvSpPr txBox="1"/>
          <p:nvPr/>
        </p:nvSpPr>
        <p:spPr>
          <a:xfrm>
            <a:off x="318051" y="516835"/>
            <a:ext cx="11754679" cy="6647974"/>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tx1">
                    <a:lumMod val="95000"/>
                    <a:lumOff val="5000"/>
                  </a:schemeClr>
                </a:solidFill>
                <a:latin typeface="Arial" panose="020B0604020202020204" pitchFamily="34" charset="0"/>
                <a:cs typeface="Arial" panose="020B0604020202020204" pitchFamily="34" charset="0"/>
              </a:rPr>
              <a:t>Directors like “Steven Spielberg” ,”James Mangold” and “James Singleton” are top three directors with respect to IMDb scores.</a:t>
            </a:r>
          </a:p>
          <a:p>
            <a:endParaRPr lang="en-IN" sz="20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tx1">
                    <a:lumMod val="95000"/>
                    <a:lumOff val="5000"/>
                  </a:schemeClr>
                </a:solidFill>
                <a:latin typeface="Arial" panose="020B0604020202020204" pitchFamily="34" charset="0"/>
                <a:cs typeface="Arial" panose="020B0604020202020204" pitchFamily="34" charset="0"/>
              </a:rPr>
              <a:t>Dominance of coloured movies over black and white movies</a:t>
            </a:r>
          </a:p>
          <a:p>
            <a:r>
              <a:rPr lang="en-IN" sz="2000" dirty="0">
                <a:solidFill>
                  <a:schemeClr val="tx1">
                    <a:lumMod val="95000"/>
                    <a:lumOff val="5000"/>
                  </a:schemeClr>
                </a:solidFill>
                <a:latin typeface="Arial" panose="020B0604020202020204" pitchFamily="34" charset="0"/>
                <a:cs typeface="Arial" panose="020B0604020202020204" pitchFamily="34" charset="0"/>
              </a:rPr>
              <a:t>     On  IMDb scores.</a:t>
            </a:r>
          </a:p>
          <a:p>
            <a:endParaRPr lang="en-IN" sz="20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Among top 10 expensive movies , the movie “The Host” is the clear winner, whereas “ Lady </a:t>
            </a:r>
            <a:r>
              <a:rPr lang="en-IN" sz="2000" dirty="0" err="1">
                <a:latin typeface="Arial" panose="020B0604020202020204" pitchFamily="34" charset="0"/>
                <a:cs typeface="Arial" panose="020B0604020202020204" pitchFamily="34" charset="0"/>
              </a:rPr>
              <a:t>Vegeance</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Fateless</a:t>
            </a:r>
            <a:r>
              <a:rPr lang="en-IN" sz="2000" dirty="0">
                <a:latin typeface="Arial" panose="020B0604020202020204" pitchFamily="34" charset="0"/>
                <a:cs typeface="Arial" panose="020B0604020202020204" pitchFamily="34" charset="0"/>
              </a:rPr>
              <a:t>”,” Princess Mononoke” are second ,third and forth respectively.</a:t>
            </a:r>
          </a:p>
          <a:p>
            <a:endParaRPr lang="en-IN" sz="20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“Avtar”,”</a:t>
            </a:r>
            <a:r>
              <a:rPr lang="en-IN" sz="2000" dirty="0" err="1">
                <a:latin typeface="Arial" panose="020B0604020202020204" pitchFamily="34" charset="0"/>
                <a:cs typeface="Arial" panose="020B0604020202020204" pitchFamily="34" charset="0"/>
              </a:rPr>
              <a:t>JurrasicWorld</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and”Titanic</a:t>
            </a:r>
            <a:r>
              <a:rPr lang="en-IN" sz="2000" dirty="0">
                <a:latin typeface="Arial" panose="020B0604020202020204" pitchFamily="34" charset="0"/>
                <a:cs typeface="Arial" panose="020B0604020202020204" pitchFamily="34" charset="0"/>
              </a:rPr>
              <a:t>” are </a:t>
            </a:r>
            <a:r>
              <a:rPr lang="en-IN" sz="2000" dirty="0" err="1">
                <a:latin typeface="Arial" panose="020B0604020202020204" pitchFamily="34" charset="0"/>
                <a:cs typeface="Arial" panose="020B0604020202020204" pitchFamily="34" charset="0"/>
              </a:rPr>
              <a:t>first,second</a:t>
            </a:r>
            <a:r>
              <a:rPr lang="en-IN" sz="2000" dirty="0">
                <a:latin typeface="Arial" panose="020B0604020202020204" pitchFamily="34" charset="0"/>
                <a:cs typeface="Arial" panose="020B0604020202020204" pitchFamily="34" charset="0"/>
              </a:rPr>
              <a:t> and third respectively in top 20 movies battle.</a:t>
            </a:r>
          </a:p>
          <a:p>
            <a:endParaRPr lang="en-IN"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tx1">
                    <a:lumMod val="95000"/>
                    <a:lumOff val="5000"/>
                  </a:schemeClr>
                </a:solidFill>
                <a:latin typeface="Arial" panose="020B0604020202020204" pitchFamily="34" charset="0"/>
                <a:cs typeface="Arial" panose="020B0604020202020204" pitchFamily="34" charset="0"/>
              </a:rPr>
              <a:t>“Horror Movies” have the highest Return on investment (ROI),</a:t>
            </a:r>
          </a:p>
          <a:p>
            <a:r>
              <a:rPr lang="en-IN" sz="2000" dirty="0">
                <a:solidFill>
                  <a:schemeClr val="tx1">
                    <a:lumMod val="95000"/>
                    <a:lumOff val="5000"/>
                  </a:schemeClr>
                </a:solidFill>
                <a:latin typeface="Arial" panose="020B0604020202020204" pitchFamily="34" charset="0"/>
                <a:cs typeface="Arial" panose="020B0604020202020204" pitchFamily="34" charset="0"/>
              </a:rPr>
              <a:t>     Followed by Biography and Comedy.</a:t>
            </a:r>
          </a:p>
          <a:p>
            <a:endParaRPr lang="en-IN" sz="20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Movie releases have been increased on a maximum</a:t>
            </a:r>
          </a:p>
          <a:p>
            <a:r>
              <a:rPr lang="en-IN" sz="2000" dirty="0">
                <a:latin typeface="Arial" panose="020B0604020202020204" pitchFamily="34" charset="0"/>
                <a:cs typeface="Arial" panose="020B0604020202020204" pitchFamily="34" charset="0"/>
              </a:rPr>
              <a:t>     Extent on the period between 1999 to 2014.</a:t>
            </a:r>
            <a:endParaRPr lang="en-IN" sz="20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sz="2000" dirty="0">
              <a:solidFill>
                <a:schemeClr val="tx1">
                  <a:lumMod val="95000"/>
                  <a:lumOff val="5000"/>
                </a:schemeClr>
              </a:solidFill>
              <a:latin typeface="Arial" panose="020B0604020202020204" pitchFamily="34" charset="0"/>
              <a:cs typeface="Arial" panose="020B0604020202020204" pitchFamily="34" charset="0"/>
            </a:endParaRPr>
          </a:p>
          <a:p>
            <a:endParaRPr lang="en-IN" sz="20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b="1" dirty="0">
              <a:solidFill>
                <a:schemeClr val="tx1">
                  <a:lumMod val="95000"/>
                  <a:lumOff val="5000"/>
                </a:schemeClr>
              </a:solidFill>
            </a:endParaRPr>
          </a:p>
          <a:p>
            <a:endParaRPr lang="en-IN" sz="2400" b="1" dirty="0"/>
          </a:p>
          <a:p>
            <a:endParaRPr lang="en-IN" sz="2400" b="1" dirty="0"/>
          </a:p>
        </p:txBody>
      </p:sp>
    </p:spTree>
    <p:extLst>
      <p:ext uri="{BB962C8B-B14F-4D97-AF65-F5344CB8AC3E}">
        <p14:creationId xmlns:p14="http://schemas.microsoft.com/office/powerpoint/2010/main" val="1904386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8E06-0B50-4685-97C3-72FF016B65F8}"/>
              </a:ext>
            </a:extLst>
          </p:cNvPr>
          <p:cNvSpPr>
            <a:spLocks noGrp="1"/>
          </p:cNvSpPr>
          <p:nvPr>
            <p:ph type="title"/>
          </p:nvPr>
        </p:nvSpPr>
        <p:spPr>
          <a:xfrm>
            <a:off x="3911023" y="2454965"/>
            <a:ext cx="3193774" cy="1948069"/>
          </a:xfrm>
        </p:spPr>
        <p:txBody>
          <a:bodyPr>
            <a:noAutofit/>
          </a:bodyPr>
          <a:lstStyle/>
          <a:p>
            <a:pPr algn="ctr"/>
            <a:r>
              <a:rPr lang="en-IN" sz="7200" b="1" dirty="0"/>
              <a:t>THANK YOU</a:t>
            </a:r>
          </a:p>
        </p:txBody>
      </p:sp>
    </p:spTree>
    <p:extLst>
      <p:ext uri="{BB962C8B-B14F-4D97-AF65-F5344CB8AC3E}">
        <p14:creationId xmlns:p14="http://schemas.microsoft.com/office/powerpoint/2010/main" val="14354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DE3627D-9B8F-492B-B63D-839309910FAB}"/>
              </a:ext>
            </a:extLst>
          </p:cNvPr>
          <p:cNvSpPr>
            <a:spLocks noGrp="1"/>
          </p:cNvSpPr>
          <p:nvPr>
            <p:ph idx="1"/>
          </p:nvPr>
        </p:nvSpPr>
        <p:spPr>
          <a:xfrm>
            <a:off x="902622" y="424555"/>
            <a:ext cx="8016092" cy="3880773"/>
          </a:xfrm>
        </p:spPr>
        <p:txBody>
          <a:bodyPr>
            <a:normAutofit lnSpcReduction="10000"/>
          </a:bodyPr>
          <a:lstStyle/>
          <a:p>
            <a:r>
              <a:rPr lang="en-US" sz="2800" b="1" u="sng" dirty="0">
                <a:solidFill>
                  <a:schemeClr val="accent2">
                    <a:lumMod val="50000"/>
                  </a:schemeClr>
                </a:solidFill>
                <a:latin typeface="Arial" panose="020B0604020202020204" pitchFamily="34" charset="0"/>
                <a:cs typeface="Arial" panose="020B0604020202020204" pitchFamily="34" charset="0"/>
              </a:rPr>
              <a:t>APPLICATION OF THE ANALYSIS OF IMDb RANDOM MOVIE DATABASE</a:t>
            </a:r>
          </a:p>
          <a:p>
            <a:endParaRPr lang="en-US" dirty="0"/>
          </a:p>
          <a:p>
            <a:endParaRPr lang="en-US" dirty="0"/>
          </a:p>
          <a:p>
            <a:pPr marL="0" indent="0">
              <a:buNone/>
            </a:pPr>
            <a:r>
              <a:rPr lang="en-US" dirty="0"/>
              <a:t> </a:t>
            </a:r>
            <a:r>
              <a:rPr lang="en-US" sz="2200" dirty="0">
                <a:latin typeface="Arial" panose="020B0604020202020204" pitchFamily="34" charset="0"/>
                <a:cs typeface="Arial" panose="020B0604020202020204" pitchFamily="34" charset="0"/>
              </a:rPr>
              <a:t>By this analysis, the producers, studios, investors, sponsors will find it easier for investing to the movies by knowing beforehand about the movies future performance (whether the movie will become success or not).  Also the audience will find it easier whether to buy tickets to watch the movie or not, by knowing whether the movie would be considerably worthwhile to spend money to watch in the theatre</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494978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F14E83-2F80-4AA6-84DE-342AF73E3420}"/>
              </a:ext>
            </a:extLst>
          </p:cNvPr>
          <p:cNvSpPr>
            <a:spLocks noGrp="1"/>
          </p:cNvSpPr>
          <p:nvPr>
            <p:ph idx="1"/>
          </p:nvPr>
        </p:nvSpPr>
        <p:spPr>
          <a:xfrm>
            <a:off x="783352" y="331789"/>
            <a:ext cx="8596668" cy="5803968"/>
          </a:xfrm>
        </p:spPr>
        <p:txBody>
          <a:bodyPr>
            <a:normAutofit/>
          </a:bodyPr>
          <a:lstStyle/>
          <a:p>
            <a:r>
              <a:rPr lang="en-IN" sz="2800" b="1" u="sng" dirty="0">
                <a:solidFill>
                  <a:schemeClr val="accent2">
                    <a:lumMod val="50000"/>
                  </a:schemeClr>
                </a:solidFill>
              </a:rPr>
              <a:t>INFORMATION ABOUT THE DATASET</a:t>
            </a:r>
          </a:p>
          <a:p>
            <a:endParaRPr lang="en-IN" sz="2400" dirty="0"/>
          </a:p>
          <a:p>
            <a:r>
              <a:rPr lang="en-US" sz="2200" dirty="0">
                <a:latin typeface="Arial" panose="020B0604020202020204" pitchFamily="34" charset="0"/>
                <a:cs typeface="Arial" panose="020B0604020202020204" pitchFamily="34" charset="0"/>
              </a:rPr>
              <a:t> The dataset is captured from </a:t>
            </a:r>
            <a:r>
              <a:rPr lang="en-US" sz="2200" dirty="0" err="1">
                <a:latin typeface="Arial" panose="020B0604020202020204" pitchFamily="34" charset="0"/>
                <a:cs typeface="Arial" panose="020B0604020202020204" pitchFamily="34" charset="0"/>
              </a:rPr>
              <a:t>kaggle</a:t>
            </a:r>
            <a:r>
              <a:rPr lang="en-US" sz="2200" dirty="0">
                <a:latin typeface="Arial" panose="020B0604020202020204" pitchFamily="34" charset="0"/>
                <a:cs typeface="Arial" panose="020B0604020202020204" pitchFamily="34" charset="0"/>
              </a:rPr>
              <a:t> dataset and is a IMDb Random Movie Dataset, it contains 3726 rows and 20 </a:t>
            </a:r>
            <a:r>
              <a:rPr lang="en-US" sz="2200" dirty="0" err="1">
                <a:latin typeface="Arial" panose="020B0604020202020204" pitchFamily="34" charset="0"/>
                <a:cs typeface="Arial" panose="020B0604020202020204" pitchFamily="34" charset="0"/>
              </a:rPr>
              <a:t>coloumns</a:t>
            </a:r>
            <a:r>
              <a:rPr lang="en-US" sz="2200" dirty="0">
                <a:latin typeface="Arial" panose="020B0604020202020204" pitchFamily="34" charset="0"/>
                <a:cs typeface="Arial" panose="020B0604020202020204" pitchFamily="34" charset="0"/>
              </a:rPr>
              <a:t> out of which two </a:t>
            </a:r>
            <a:r>
              <a:rPr lang="en-US" sz="2200" dirty="0" err="1">
                <a:latin typeface="Arial" panose="020B0604020202020204" pitchFamily="34" charset="0"/>
                <a:cs typeface="Arial" panose="020B0604020202020204" pitchFamily="34" charset="0"/>
              </a:rPr>
              <a:t>coloumns</a:t>
            </a:r>
            <a:r>
              <a:rPr lang="en-US" sz="2200" dirty="0">
                <a:latin typeface="Arial" panose="020B0604020202020204" pitchFamily="34" charset="0"/>
                <a:cs typeface="Arial" panose="020B0604020202020204" pitchFamily="34" charset="0"/>
              </a:rPr>
              <a:t> are derived columns(Profit and Return On Investment).</a:t>
            </a:r>
          </a:p>
          <a:p>
            <a:r>
              <a:rPr lang="en-US" sz="2200" dirty="0">
                <a:latin typeface="Arial" panose="020B0604020202020204" pitchFamily="34" charset="0"/>
                <a:cs typeface="Arial" panose="020B0604020202020204" pitchFamily="34" charset="0"/>
              </a:rPr>
              <a:t> The dataset holds attributes such as movie titles, </a:t>
            </a:r>
            <a:r>
              <a:rPr lang="en-US" sz="2200" dirty="0" err="1">
                <a:latin typeface="Arial" panose="020B0604020202020204" pitchFamily="34" charset="0"/>
                <a:cs typeface="Arial" panose="020B0604020202020204" pitchFamily="34" charset="0"/>
              </a:rPr>
              <a:t>imdbscores</a:t>
            </a:r>
            <a:r>
              <a:rPr lang="en-US" sz="2200" dirty="0">
                <a:latin typeface="Arial" panose="020B0604020202020204" pitchFamily="34" charset="0"/>
                <a:cs typeface="Arial" panose="020B0604020202020204" pitchFamily="34" charset="0"/>
              </a:rPr>
              <a:t>, Facebook likes, Director, Actor, production countries, the type of movie genre, revenue of the movie, movie budget, languages of the movie, country name of the movie, release date of the movie </a:t>
            </a:r>
            <a:r>
              <a:rPr lang="en-US" sz="2200" dirty="0" err="1">
                <a:latin typeface="Arial" panose="020B0604020202020204" pitchFamily="34" charset="0"/>
                <a:cs typeface="Arial" panose="020B0604020202020204" pitchFamily="34" charset="0"/>
              </a:rPr>
              <a:t>etc</a:t>
            </a:r>
            <a:endParaRPr lang="en-US" sz="2200" dirty="0">
              <a:latin typeface="Arial" panose="020B060402020202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1083473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5D8C-4D4B-401D-9B92-3C54AA43FE2E}"/>
              </a:ext>
            </a:extLst>
          </p:cNvPr>
          <p:cNvSpPr>
            <a:spLocks noGrp="1"/>
          </p:cNvSpPr>
          <p:nvPr>
            <p:ph type="title"/>
          </p:nvPr>
        </p:nvSpPr>
        <p:spPr>
          <a:xfrm>
            <a:off x="347869" y="526566"/>
            <a:ext cx="10515600" cy="1325563"/>
          </a:xfrm>
        </p:spPr>
        <p:txBody>
          <a:bodyPr>
            <a:normAutofit/>
          </a:bodyPr>
          <a:lstStyle/>
          <a:p>
            <a:pPr algn="ctr"/>
            <a:r>
              <a:rPr lang="en-IN" sz="4800" b="1" u="sng" dirty="0">
                <a:solidFill>
                  <a:schemeClr val="accent2"/>
                </a:solidFill>
                <a:latin typeface="Arial" panose="020B0604020202020204" pitchFamily="34" charset="0"/>
                <a:cs typeface="Arial" panose="020B0604020202020204" pitchFamily="34" charset="0"/>
              </a:rPr>
              <a:t>Walkthrough My Project</a:t>
            </a:r>
          </a:p>
        </p:txBody>
      </p:sp>
      <p:sp>
        <p:nvSpPr>
          <p:cNvPr id="4" name="TextBox 3">
            <a:extLst>
              <a:ext uri="{FF2B5EF4-FFF2-40B4-BE49-F238E27FC236}">
                <a16:creationId xmlns:a16="http://schemas.microsoft.com/office/drawing/2014/main" id="{C1B3CE80-C858-4CC6-B342-C469C708A5F6}"/>
              </a:ext>
            </a:extLst>
          </p:cNvPr>
          <p:cNvSpPr txBox="1"/>
          <p:nvPr/>
        </p:nvSpPr>
        <p:spPr>
          <a:xfrm>
            <a:off x="1391478" y="2367171"/>
            <a:ext cx="8083826" cy="2123658"/>
          </a:xfrm>
          <a:prstGeom prst="rect">
            <a:avLst/>
          </a:prstGeom>
          <a:noFill/>
        </p:spPr>
        <p:txBody>
          <a:bodyPr wrap="square" rtlCol="0">
            <a:spAutoFit/>
          </a:bodyPr>
          <a:lstStyle/>
          <a:p>
            <a:pPr algn="ctr"/>
            <a:r>
              <a:rPr lang="en-IN" sz="4400" b="1" dirty="0">
                <a:solidFill>
                  <a:schemeClr val="accent2">
                    <a:lumMod val="50000"/>
                  </a:schemeClr>
                </a:solidFill>
                <a:latin typeface="Arial" panose="020B0604020202020204" pitchFamily="34" charset="0"/>
                <a:cs typeface="Arial" panose="020B0604020202020204" pitchFamily="34" charset="0"/>
              </a:rPr>
              <a:t>Analysis On IMDb Random Movie Dataset On Following Objectives</a:t>
            </a:r>
          </a:p>
        </p:txBody>
      </p:sp>
    </p:spTree>
    <p:extLst>
      <p:ext uri="{BB962C8B-B14F-4D97-AF65-F5344CB8AC3E}">
        <p14:creationId xmlns:p14="http://schemas.microsoft.com/office/powerpoint/2010/main" val="229784622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C39266-507E-4AD1-91B7-69492C94BF92}"/>
              </a:ext>
            </a:extLst>
          </p:cNvPr>
          <p:cNvSpPr txBox="1"/>
          <p:nvPr/>
        </p:nvSpPr>
        <p:spPr>
          <a:xfrm flipH="1">
            <a:off x="3145512" y="-50975"/>
            <a:ext cx="4548963" cy="1015663"/>
          </a:xfrm>
          <a:prstGeom prst="rect">
            <a:avLst/>
          </a:prstGeom>
          <a:noFill/>
        </p:spPr>
        <p:txBody>
          <a:bodyPr wrap="square" rtlCol="0">
            <a:spAutoFit/>
          </a:bodyPr>
          <a:lstStyle/>
          <a:p>
            <a:r>
              <a:rPr lang="en-IN" sz="6000" b="1" u="sng" dirty="0">
                <a:solidFill>
                  <a:srgbClr val="FF9900"/>
                </a:solidFill>
              </a:rPr>
              <a:t>OBJECTIVES</a:t>
            </a:r>
          </a:p>
        </p:txBody>
      </p:sp>
      <p:graphicFrame>
        <p:nvGraphicFramePr>
          <p:cNvPr id="2" name="Table 1">
            <a:extLst>
              <a:ext uri="{FF2B5EF4-FFF2-40B4-BE49-F238E27FC236}">
                <a16:creationId xmlns:a16="http://schemas.microsoft.com/office/drawing/2014/main" id="{D03425A6-4669-4180-AE2C-D9F38F2795C9}"/>
              </a:ext>
            </a:extLst>
          </p:cNvPr>
          <p:cNvGraphicFramePr>
            <a:graphicFrameLocks noGrp="1"/>
          </p:cNvGraphicFramePr>
          <p:nvPr>
            <p:extLst>
              <p:ext uri="{D42A27DB-BD31-4B8C-83A1-F6EECF244321}">
                <p14:modId xmlns:p14="http://schemas.microsoft.com/office/powerpoint/2010/main" val="977474983"/>
              </p:ext>
            </p:extLst>
          </p:nvPr>
        </p:nvGraphicFramePr>
        <p:xfrm>
          <a:off x="2690192" y="1126435"/>
          <a:ext cx="5459604" cy="5274708"/>
        </p:xfrm>
        <a:graphic>
          <a:graphicData uri="http://schemas.openxmlformats.org/drawingml/2006/table">
            <a:tbl>
              <a:tblPr>
                <a:tableStyleId>{5C22544A-7EE6-4342-B048-85BDC9FD1C3A}</a:tableStyleId>
              </a:tblPr>
              <a:tblGrid>
                <a:gridCol w="454967">
                  <a:extLst>
                    <a:ext uri="{9D8B030D-6E8A-4147-A177-3AD203B41FA5}">
                      <a16:colId xmlns:a16="http://schemas.microsoft.com/office/drawing/2014/main" val="3847047569"/>
                    </a:ext>
                  </a:extLst>
                </a:gridCol>
                <a:gridCol w="454967">
                  <a:extLst>
                    <a:ext uri="{9D8B030D-6E8A-4147-A177-3AD203B41FA5}">
                      <a16:colId xmlns:a16="http://schemas.microsoft.com/office/drawing/2014/main" val="2804535859"/>
                    </a:ext>
                  </a:extLst>
                </a:gridCol>
                <a:gridCol w="454967">
                  <a:extLst>
                    <a:ext uri="{9D8B030D-6E8A-4147-A177-3AD203B41FA5}">
                      <a16:colId xmlns:a16="http://schemas.microsoft.com/office/drawing/2014/main" val="2286763733"/>
                    </a:ext>
                  </a:extLst>
                </a:gridCol>
                <a:gridCol w="454967">
                  <a:extLst>
                    <a:ext uri="{9D8B030D-6E8A-4147-A177-3AD203B41FA5}">
                      <a16:colId xmlns:a16="http://schemas.microsoft.com/office/drawing/2014/main" val="1914044074"/>
                    </a:ext>
                  </a:extLst>
                </a:gridCol>
                <a:gridCol w="454967">
                  <a:extLst>
                    <a:ext uri="{9D8B030D-6E8A-4147-A177-3AD203B41FA5}">
                      <a16:colId xmlns:a16="http://schemas.microsoft.com/office/drawing/2014/main" val="2370861314"/>
                    </a:ext>
                  </a:extLst>
                </a:gridCol>
                <a:gridCol w="454967">
                  <a:extLst>
                    <a:ext uri="{9D8B030D-6E8A-4147-A177-3AD203B41FA5}">
                      <a16:colId xmlns:a16="http://schemas.microsoft.com/office/drawing/2014/main" val="426409505"/>
                    </a:ext>
                  </a:extLst>
                </a:gridCol>
                <a:gridCol w="454967">
                  <a:extLst>
                    <a:ext uri="{9D8B030D-6E8A-4147-A177-3AD203B41FA5}">
                      <a16:colId xmlns:a16="http://schemas.microsoft.com/office/drawing/2014/main" val="3219847590"/>
                    </a:ext>
                  </a:extLst>
                </a:gridCol>
                <a:gridCol w="454967">
                  <a:extLst>
                    <a:ext uri="{9D8B030D-6E8A-4147-A177-3AD203B41FA5}">
                      <a16:colId xmlns:a16="http://schemas.microsoft.com/office/drawing/2014/main" val="668946244"/>
                    </a:ext>
                  </a:extLst>
                </a:gridCol>
                <a:gridCol w="454967">
                  <a:extLst>
                    <a:ext uri="{9D8B030D-6E8A-4147-A177-3AD203B41FA5}">
                      <a16:colId xmlns:a16="http://schemas.microsoft.com/office/drawing/2014/main" val="2499012580"/>
                    </a:ext>
                  </a:extLst>
                </a:gridCol>
                <a:gridCol w="454967">
                  <a:extLst>
                    <a:ext uri="{9D8B030D-6E8A-4147-A177-3AD203B41FA5}">
                      <a16:colId xmlns:a16="http://schemas.microsoft.com/office/drawing/2014/main" val="1378096272"/>
                    </a:ext>
                  </a:extLst>
                </a:gridCol>
                <a:gridCol w="454967">
                  <a:extLst>
                    <a:ext uri="{9D8B030D-6E8A-4147-A177-3AD203B41FA5}">
                      <a16:colId xmlns:a16="http://schemas.microsoft.com/office/drawing/2014/main" val="3238814285"/>
                    </a:ext>
                  </a:extLst>
                </a:gridCol>
                <a:gridCol w="454967">
                  <a:extLst>
                    <a:ext uri="{9D8B030D-6E8A-4147-A177-3AD203B41FA5}">
                      <a16:colId xmlns:a16="http://schemas.microsoft.com/office/drawing/2014/main" val="3968350739"/>
                    </a:ext>
                  </a:extLst>
                </a:gridCol>
              </a:tblGrid>
              <a:tr h="320740">
                <a:tc>
                  <a:txBody>
                    <a:bodyPr/>
                    <a:lstStyle/>
                    <a:p>
                      <a:pPr algn="l" fontAlgn="b"/>
                      <a:endParaRPr lang="en-IN" sz="1800" b="1" i="0" u="none" strike="noStrike" dirty="0">
                        <a:solidFill>
                          <a:schemeClr val="accent2">
                            <a:lumMod val="50000"/>
                          </a:schemeClr>
                        </a:solidFill>
                        <a:effectLst/>
                        <a:latin typeface="Calibri" panose="020F0502020204030204" pitchFamily="34" charset="0"/>
                      </a:endParaRPr>
                    </a:p>
                  </a:txBody>
                  <a:tcPr marL="7109" marR="7109" marT="7109" marB="0" anchor="b"/>
                </a:tc>
                <a:tc gridSpan="9">
                  <a:txBody>
                    <a:bodyPr/>
                    <a:lstStyle/>
                    <a:p>
                      <a:pPr algn="l" fontAlgn="ctr"/>
                      <a:r>
                        <a:rPr lang="en-US" sz="1800" u="sng" strike="noStrike" dirty="0">
                          <a:solidFill>
                            <a:schemeClr val="accent2">
                              <a:lumMod val="50000"/>
                            </a:schemeClr>
                          </a:solidFill>
                          <a:effectLst/>
                          <a:hlinkClick r:id="rId2" action="ppaction://hlinkfile">
                            <a:extLst>
                              <a:ext uri="{A12FA001-AC4F-418D-AE19-62706E023703}">
                                <ahyp:hlinkClr xmlns:ahyp="http://schemas.microsoft.com/office/drawing/2018/hyperlinkcolor" val="tx"/>
                              </a:ext>
                            </a:extLst>
                          </a:hlinkClick>
                        </a:rPr>
                        <a:t>1)The Most Profited Month Of The Year.</a:t>
                      </a:r>
                      <a:endParaRPr lang="en-US" sz="1800" b="1" i="1" u="sng" strike="noStrike" dirty="0">
                        <a:solidFill>
                          <a:schemeClr val="accent2">
                            <a:lumMod val="50000"/>
                          </a:schemeClr>
                        </a:solidFill>
                        <a:effectLst/>
                        <a:latin typeface="Calibri" panose="020F0502020204030204" pitchFamily="34" charset="0"/>
                      </a:endParaRPr>
                    </a:p>
                  </a:txBody>
                  <a:tcPr marL="7109" marR="7109" marT="7109"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extLst>
                  <a:ext uri="{0D108BD9-81ED-4DB2-BD59-A6C34878D82A}">
                    <a16:rowId xmlns:a16="http://schemas.microsoft.com/office/drawing/2014/main" val="3880639027"/>
                  </a:ext>
                </a:extLst>
              </a:tr>
              <a:tr h="320740">
                <a:tc>
                  <a:txBody>
                    <a:bodyPr/>
                    <a:lstStyle/>
                    <a:p>
                      <a:pPr algn="l" fontAlgn="b"/>
                      <a:endParaRPr lang="en-IN" sz="1800" b="1" i="0" u="none" strike="noStrike">
                        <a:solidFill>
                          <a:schemeClr val="accent2">
                            <a:lumMod val="50000"/>
                          </a:schemeClr>
                        </a:solidFill>
                        <a:effectLst/>
                        <a:latin typeface="Calibri" panose="020F0502020204030204" pitchFamily="34" charset="0"/>
                      </a:endParaRPr>
                    </a:p>
                  </a:txBody>
                  <a:tcPr marL="7109" marR="7109" marT="7109" marB="0" anchor="b"/>
                </a:tc>
                <a:tc gridSpan="11">
                  <a:txBody>
                    <a:bodyPr/>
                    <a:lstStyle/>
                    <a:p>
                      <a:pPr algn="l" fontAlgn="ctr"/>
                      <a:r>
                        <a:rPr lang="en-US" sz="1800" u="sng" strike="noStrike">
                          <a:solidFill>
                            <a:schemeClr val="accent2">
                              <a:lumMod val="50000"/>
                            </a:schemeClr>
                          </a:solidFill>
                          <a:effectLst/>
                          <a:hlinkClick r:id="rId3" action="ppaction://hlinkfile">
                            <a:extLst>
                              <a:ext uri="{A12FA001-AC4F-418D-AE19-62706E023703}">
                                <ahyp:hlinkClr xmlns:ahyp="http://schemas.microsoft.com/office/drawing/2018/hyperlinkcolor" val="tx"/>
                              </a:ext>
                            </a:extLst>
                          </a:hlinkClick>
                        </a:rPr>
                        <a:t>2)Month With More Number Of Movie Releases.</a:t>
                      </a:r>
                      <a:endParaRPr lang="en-US" sz="1800" b="1" i="1" u="sng" strike="noStrike">
                        <a:solidFill>
                          <a:schemeClr val="accent2">
                            <a:lumMod val="50000"/>
                          </a:schemeClr>
                        </a:solidFill>
                        <a:effectLst/>
                        <a:latin typeface="Calibri" panose="020F0502020204030204" pitchFamily="34" charset="0"/>
                      </a:endParaRPr>
                    </a:p>
                  </a:txBody>
                  <a:tcPr marL="7109" marR="7109" marT="7109"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34137820"/>
                  </a:ext>
                </a:extLst>
              </a:tr>
              <a:tr h="597012">
                <a:tc>
                  <a:txBody>
                    <a:bodyPr/>
                    <a:lstStyle/>
                    <a:p>
                      <a:pPr algn="l" fontAlgn="b"/>
                      <a:endParaRPr lang="en-IN" sz="1800" b="1" i="0" u="none" strike="noStrike">
                        <a:solidFill>
                          <a:schemeClr val="accent2">
                            <a:lumMod val="50000"/>
                          </a:schemeClr>
                        </a:solidFill>
                        <a:effectLst/>
                        <a:latin typeface="Calibri" panose="020F0502020204030204" pitchFamily="34" charset="0"/>
                      </a:endParaRPr>
                    </a:p>
                  </a:txBody>
                  <a:tcPr marL="7109" marR="7109" marT="7109" marB="0" anchor="b"/>
                </a:tc>
                <a:tc gridSpan="8">
                  <a:txBody>
                    <a:bodyPr/>
                    <a:lstStyle/>
                    <a:p>
                      <a:pPr algn="l" fontAlgn="ctr"/>
                      <a:r>
                        <a:rPr lang="en-US" sz="1800" u="sng" strike="noStrike">
                          <a:solidFill>
                            <a:schemeClr val="accent2">
                              <a:lumMod val="50000"/>
                            </a:schemeClr>
                          </a:solidFill>
                          <a:effectLst/>
                          <a:hlinkClick r:id="rId4" action="ppaction://hlinkfile">
                            <a:extLst>
                              <a:ext uri="{A12FA001-AC4F-418D-AE19-62706E023703}">
                                <ahyp:hlinkClr xmlns:ahyp="http://schemas.microsoft.com/office/drawing/2018/hyperlinkcolor" val="tx"/>
                              </a:ext>
                            </a:extLst>
                          </a:hlinkClick>
                        </a:rPr>
                        <a:t>3)Movie Titles By Grene And Rating.</a:t>
                      </a:r>
                      <a:endParaRPr lang="en-US" sz="1800" b="1" i="1" u="sng" strike="noStrike">
                        <a:solidFill>
                          <a:schemeClr val="accent2">
                            <a:lumMod val="50000"/>
                          </a:schemeClr>
                        </a:solidFill>
                        <a:effectLst/>
                        <a:latin typeface="Calibri" panose="020F0502020204030204" pitchFamily="34" charset="0"/>
                      </a:endParaRPr>
                    </a:p>
                  </a:txBody>
                  <a:tcPr marL="7109" marR="7109" marT="7109"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extLst>
                  <a:ext uri="{0D108BD9-81ED-4DB2-BD59-A6C34878D82A}">
                    <a16:rowId xmlns:a16="http://schemas.microsoft.com/office/drawing/2014/main" val="4064556693"/>
                  </a:ext>
                </a:extLst>
              </a:tr>
              <a:tr h="320740">
                <a:tc>
                  <a:txBody>
                    <a:bodyPr/>
                    <a:lstStyle/>
                    <a:p>
                      <a:pPr algn="l" fontAlgn="b"/>
                      <a:endParaRPr lang="en-IN" sz="1800" b="1" i="0" u="none" strike="noStrike">
                        <a:solidFill>
                          <a:schemeClr val="accent2">
                            <a:lumMod val="50000"/>
                          </a:schemeClr>
                        </a:solidFill>
                        <a:effectLst/>
                        <a:latin typeface="Calibri" panose="020F0502020204030204" pitchFamily="34" charset="0"/>
                      </a:endParaRPr>
                    </a:p>
                  </a:txBody>
                  <a:tcPr marL="7109" marR="7109" marT="7109" marB="0" anchor="b"/>
                </a:tc>
                <a:tc gridSpan="8">
                  <a:txBody>
                    <a:bodyPr/>
                    <a:lstStyle/>
                    <a:p>
                      <a:pPr algn="l" fontAlgn="b"/>
                      <a:r>
                        <a:rPr lang="en-US" sz="1800" u="sng" strike="noStrike">
                          <a:solidFill>
                            <a:schemeClr val="accent2">
                              <a:lumMod val="50000"/>
                            </a:schemeClr>
                          </a:solidFill>
                          <a:effectLst/>
                          <a:hlinkClick r:id="rId5" action="ppaction://hlinkfile">
                            <a:extLst>
                              <a:ext uri="{A12FA001-AC4F-418D-AE19-62706E023703}">
                                <ahyp:hlinkClr xmlns:ahyp="http://schemas.microsoft.com/office/drawing/2018/hyperlinkcolor" val="tx"/>
                              </a:ext>
                            </a:extLst>
                          </a:hlinkClick>
                        </a:rPr>
                        <a:t>4)Grenes With Number Of Movies.</a:t>
                      </a:r>
                      <a:endParaRPr lang="en-US" sz="1800" b="1" i="1" u="sng" strike="noStrike">
                        <a:solidFill>
                          <a:schemeClr val="accent2">
                            <a:lumMod val="50000"/>
                          </a:schemeClr>
                        </a:solidFill>
                        <a:effectLst/>
                        <a:latin typeface="Calibri" panose="020F0502020204030204" pitchFamily="34" charset="0"/>
                      </a:endParaRPr>
                    </a:p>
                  </a:txBody>
                  <a:tcPr marL="7109" marR="7109" marT="7109"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extLst>
                  <a:ext uri="{0D108BD9-81ED-4DB2-BD59-A6C34878D82A}">
                    <a16:rowId xmlns:a16="http://schemas.microsoft.com/office/drawing/2014/main" val="428387503"/>
                  </a:ext>
                </a:extLst>
              </a:tr>
              <a:tr h="320740">
                <a:tc>
                  <a:txBody>
                    <a:bodyPr/>
                    <a:lstStyle/>
                    <a:p>
                      <a:pPr algn="l" fontAlgn="b"/>
                      <a:endParaRPr lang="en-IN" sz="1800" b="1" i="0" u="none" strike="noStrike">
                        <a:solidFill>
                          <a:schemeClr val="accent2">
                            <a:lumMod val="50000"/>
                          </a:schemeClr>
                        </a:solidFill>
                        <a:effectLst/>
                        <a:latin typeface="Calibri" panose="020F0502020204030204" pitchFamily="34" charset="0"/>
                      </a:endParaRPr>
                    </a:p>
                  </a:txBody>
                  <a:tcPr marL="7109" marR="7109" marT="7109" marB="0" anchor="b"/>
                </a:tc>
                <a:tc gridSpan="8">
                  <a:txBody>
                    <a:bodyPr/>
                    <a:lstStyle/>
                    <a:p>
                      <a:pPr algn="l" fontAlgn="ctr"/>
                      <a:r>
                        <a:rPr lang="en-US" sz="1800" u="sng" strike="noStrike">
                          <a:solidFill>
                            <a:schemeClr val="accent2">
                              <a:lumMod val="50000"/>
                            </a:schemeClr>
                          </a:solidFill>
                          <a:effectLst/>
                          <a:hlinkClick r:id="rId6" action="ppaction://hlinkfile">
                            <a:extLst>
                              <a:ext uri="{A12FA001-AC4F-418D-AE19-62706E023703}">
                                <ahyp:hlinkClr xmlns:ahyp="http://schemas.microsoft.com/office/drawing/2018/hyperlinkcolor" val="tx"/>
                              </a:ext>
                            </a:extLst>
                          </a:hlinkClick>
                        </a:rPr>
                        <a:t>5)Effect Of Budget On IMDb Scores.</a:t>
                      </a:r>
                      <a:endParaRPr lang="en-US" sz="1800" b="1" i="1" u="sng" strike="noStrike">
                        <a:solidFill>
                          <a:schemeClr val="accent2">
                            <a:lumMod val="50000"/>
                          </a:schemeClr>
                        </a:solidFill>
                        <a:effectLst/>
                        <a:latin typeface="Calibri" panose="020F0502020204030204" pitchFamily="34" charset="0"/>
                      </a:endParaRPr>
                    </a:p>
                  </a:txBody>
                  <a:tcPr marL="7109" marR="7109" marT="7109"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extLst>
                  <a:ext uri="{0D108BD9-81ED-4DB2-BD59-A6C34878D82A}">
                    <a16:rowId xmlns:a16="http://schemas.microsoft.com/office/drawing/2014/main" val="1528043028"/>
                  </a:ext>
                </a:extLst>
              </a:tr>
              <a:tr h="320740">
                <a:tc>
                  <a:txBody>
                    <a:bodyPr/>
                    <a:lstStyle/>
                    <a:p>
                      <a:pPr algn="l" fontAlgn="b"/>
                      <a:endParaRPr lang="en-IN" sz="1800" b="1" i="0" u="none" strike="noStrike">
                        <a:solidFill>
                          <a:schemeClr val="accent2">
                            <a:lumMod val="50000"/>
                          </a:schemeClr>
                        </a:solidFill>
                        <a:effectLst/>
                        <a:latin typeface="Calibri" panose="020F0502020204030204" pitchFamily="34" charset="0"/>
                      </a:endParaRPr>
                    </a:p>
                  </a:txBody>
                  <a:tcPr marL="7109" marR="7109" marT="7109" marB="0" anchor="b"/>
                </a:tc>
                <a:tc gridSpan="8">
                  <a:txBody>
                    <a:bodyPr/>
                    <a:lstStyle/>
                    <a:p>
                      <a:pPr algn="l" fontAlgn="ctr"/>
                      <a:r>
                        <a:rPr lang="en-US" sz="1800" u="sng" strike="noStrike">
                          <a:solidFill>
                            <a:schemeClr val="accent2">
                              <a:lumMod val="50000"/>
                            </a:schemeClr>
                          </a:solidFill>
                          <a:effectLst/>
                          <a:hlinkClick r:id="rId7" action="ppaction://hlinkfile">
                            <a:extLst>
                              <a:ext uri="{A12FA001-AC4F-418D-AE19-62706E023703}">
                                <ahyp:hlinkClr xmlns:ahyp="http://schemas.microsoft.com/office/drawing/2018/hyperlinkcolor" val="tx"/>
                              </a:ext>
                            </a:extLst>
                          </a:hlinkClick>
                        </a:rPr>
                        <a:t>6)Effect Of Grenes On IMDb Scores.</a:t>
                      </a:r>
                      <a:endParaRPr lang="en-US" sz="1800" b="1" i="1" u="sng" strike="noStrike">
                        <a:solidFill>
                          <a:schemeClr val="accent2">
                            <a:lumMod val="50000"/>
                          </a:schemeClr>
                        </a:solidFill>
                        <a:effectLst/>
                        <a:latin typeface="Calibri" panose="020F0502020204030204" pitchFamily="34" charset="0"/>
                      </a:endParaRPr>
                    </a:p>
                  </a:txBody>
                  <a:tcPr marL="7109" marR="7109" marT="7109"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extLst>
                  <a:ext uri="{0D108BD9-81ED-4DB2-BD59-A6C34878D82A}">
                    <a16:rowId xmlns:a16="http://schemas.microsoft.com/office/drawing/2014/main" val="3961236970"/>
                  </a:ext>
                </a:extLst>
              </a:tr>
              <a:tr h="597012">
                <a:tc>
                  <a:txBody>
                    <a:bodyPr/>
                    <a:lstStyle/>
                    <a:p>
                      <a:pPr algn="l" fontAlgn="b"/>
                      <a:endParaRPr lang="en-IN" sz="1800" b="0" i="0" u="none" strike="noStrike" dirty="0">
                        <a:solidFill>
                          <a:schemeClr val="accent2">
                            <a:lumMod val="50000"/>
                          </a:schemeClr>
                        </a:solidFill>
                        <a:effectLst/>
                        <a:latin typeface="Calibri" panose="020F0502020204030204" pitchFamily="34" charset="0"/>
                      </a:endParaRPr>
                    </a:p>
                  </a:txBody>
                  <a:tcPr marL="7109" marR="7109" marT="7109" marB="0" anchor="b"/>
                </a:tc>
                <a:tc gridSpan="10">
                  <a:txBody>
                    <a:bodyPr/>
                    <a:lstStyle/>
                    <a:p>
                      <a:pPr algn="l" fontAlgn="ctr"/>
                      <a:r>
                        <a:rPr lang="en-US" sz="1800" u="sng" strike="noStrike">
                          <a:solidFill>
                            <a:schemeClr val="accent2">
                              <a:lumMod val="50000"/>
                            </a:schemeClr>
                          </a:solidFill>
                          <a:effectLst/>
                          <a:hlinkClick r:id="rId8" action="ppaction://hlinkfile">
                            <a:extLst>
                              <a:ext uri="{A12FA001-AC4F-418D-AE19-62706E023703}">
                                <ahyp:hlinkClr xmlns:ahyp="http://schemas.microsoft.com/office/drawing/2018/hyperlinkcolor" val="tx"/>
                              </a:ext>
                            </a:extLst>
                          </a:hlinkClick>
                        </a:rPr>
                        <a:t>7)Top Directors With Decending IMDb Scores.</a:t>
                      </a:r>
                      <a:endParaRPr lang="en-US" sz="1800" b="1" i="1" u="sng" strike="noStrike">
                        <a:solidFill>
                          <a:schemeClr val="accent2">
                            <a:lumMod val="50000"/>
                          </a:schemeClr>
                        </a:solidFill>
                        <a:effectLst/>
                        <a:latin typeface="Calibri" panose="020F0502020204030204" pitchFamily="34" charset="0"/>
                      </a:endParaRPr>
                    </a:p>
                  </a:txBody>
                  <a:tcPr marL="7109" marR="7109" marT="7109"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extLst>
                  <a:ext uri="{0D108BD9-81ED-4DB2-BD59-A6C34878D82A}">
                    <a16:rowId xmlns:a16="http://schemas.microsoft.com/office/drawing/2014/main" val="1784697752"/>
                  </a:ext>
                </a:extLst>
              </a:tr>
              <a:tr h="597012">
                <a:tc>
                  <a:txBody>
                    <a:bodyPr/>
                    <a:lstStyle/>
                    <a:p>
                      <a:pPr algn="l" fontAlgn="b"/>
                      <a:endParaRPr lang="en-IN" sz="1800" b="1" i="0" u="none" strike="noStrike">
                        <a:solidFill>
                          <a:schemeClr val="accent2">
                            <a:lumMod val="50000"/>
                          </a:schemeClr>
                        </a:solidFill>
                        <a:effectLst/>
                        <a:latin typeface="Calibri" panose="020F0502020204030204" pitchFamily="34" charset="0"/>
                      </a:endParaRPr>
                    </a:p>
                  </a:txBody>
                  <a:tcPr marL="7109" marR="7109" marT="7109" marB="0" anchor="b"/>
                </a:tc>
                <a:tc gridSpan="9">
                  <a:txBody>
                    <a:bodyPr/>
                    <a:lstStyle/>
                    <a:p>
                      <a:pPr algn="l" fontAlgn="ctr"/>
                      <a:r>
                        <a:rPr lang="en-US" sz="1800" u="sng" strike="noStrike">
                          <a:solidFill>
                            <a:schemeClr val="accent2">
                              <a:lumMod val="50000"/>
                            </a:schemeClr>
                          </a:solidFill>
                          <a:effectLst/>
                          <a:hlinkClick r:id="rId9" action="ppaction://hlinkfile">
                            <a:extLst>
                              <a:ext uri="{A12FA001-AC4F-418D-AE19-62706E023703}">
                                <ahyp:hlinkClr xmlns:ahyp="http://schemas.microsoft.com/office/drawing/2018/hyperlinkcolor" val="tx"/>
                              </a:ext>
                            </a:extLst>
                          </a:hlinkClick>
                        </a:rPr>
                        <a:t>8)Effect Of Movie Colour On IMDb Scores.</a:t>
                      </a:r>
                      <a:endParaRPr lang="en-US" sz="1800" b="1" i="1" u="sng" strike="noStrike">
                        <a:solidFill>
                          <a:schemeClr val="accent2">
                            <a:lumMod val="50000"/>
                          </a:schemeClr>
                        </a:solidFill>
                        <a:effectLst/>
                        <a:latin typeface="Calibri" panose="020F0502020204030204" pitchFamily="34" charset="0"/>
                      </a:endParaRPr>
                    </a:p>
                  </a:txBody>
                  <a:tcPr marL="7109" marR="7109" marT="7109"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extLst>
                  <a:ext uri="{0D108BD9-81ED-4DB2-BD59-A6C34878D82A}">
                    <a16:rowId xmlns:a16="http://schemas.microsoft.com/office/drawing/2014/main" val="2047479633"/>
                  </a:ext>
                </a:extLst>
              </a:tr>
              <a:tr h="597012">
                <a:tc>
                  <a:txBody>
                    <a:bodyPr/>
                    <a:lstStyle/>
                    <a:p>
                      <a:pPr algn="l" fontAlgn="b"/>
                      <a:endParaRPr lang="en-IN" sz="1800" b="1" i="0" u="none" strike="noStrike">
                        <a:solidFill>
                          <a:schemeClr val="accent2">
                            <a:lumMod val="50000"/>
                          </a:schemeClr>
                        </a:solidFill>
                        <a:effectLst/>
                        <a:latin typeface="Calibri" panose="020F0502020204030204" pitchFamily="34" charset="0"/>
                      </a:endParaRPr>
                    </a:p>
                  </a:txBody>
                  <a:tcPr marL="7109" marR="7109" marT="7109" marB="0" anchor="b"/>
                </a:tc>
                <a:tc gridSpan="6">
                  <a:txBody>
                    <a:bodyPr/>
                    <a:lstStyle/>
                    <a:p>
                      <a:pPr algn="l" fontAlgn="ctr"/>
                      <a:r>
                        <a:rPr lang="en-US" sz="1800" u="sng" strike="noStrike">
                          <a:solidFill>
                            <a:schemeClr val="accent2">
                              <a:lumMod val="50000"/>
                            </a:schemeClr>
                          </a:solidFill>
                          <a:effectLst/>
                          <a:hlinkClick r:id="rId10" action="ppaction://hlinkfile">
                            <a:extLst>
                              <a:ext uri="{A12FA001-AC4F-418D-AE19-62706E023703}">
                                <ahyp:hlinkClr xmlns:ahyp="http://schemas.microsoft.com/office/drawing/2018/hyperlinkcolor" val="tx"/>
                              </a:ext>
                            </a:extLst>
                          </a:hlinkClick>
                        </a:rPr>
                        <a:t>9)Top 10 Expensive Movies.</a:t>
                      </a:r>
                      <a:endParaRPr lang="en-US" sz="1800" b="1" i="1" u="sng" strike="noStrike">
                        <a:solidFill>
                          <a:schemeClr val="accent2">
                            <a:lumMod val="50000"/>
                          </a:schemeClr>
                        </a:solidFill>
                        <a:effectLst/>
                        <a:latin typeface="Calibri" panose="020F0502020204030204" pitchFamily="34" charset="0"/>
                      </a:endParaRPr>
                    </a:p>
                  </a:txBody>
                  <a:tcPr marL="7109" marR="7109" marT="7109"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800" b="1" i="1" u="sng"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extLst>
                  <a:ext uri="{0D108BD9-81ED-4DB2-BD59-A6C34878D82A}">
                    <a16:rowId xmlns:a16="http://schemas.microsoft.com/office/drawing/2014/main" val="496008966"/>
                  </a:ext>
                </a:extLst>
              </a:tr>
              <a:tr h="320740">
                <a:tc>
                  <a:txBody>
                    <a:bodyPr/>
                    <a:lstStyle/>
                    <a:p>
                      <a:pPr algn="l" fontAlgn="b"/>
                      <a:endParaRPr lang="en-IN" sz="1800" b="1" i="0" u="none" strike="noStrike">
                        <a:solidFill>
                          <a:schemeClr val="accent2">
                            <a:lumMod val="50000"/>
                          </a:schemeClr>
                        </a:solidFill>
                        <a:effectLst/>
                        <a:latin typeface="Calibri" panose="020F0502020204030204" pitchFamily="34" charset="0"/>
                      </a:endParaRPr>
                    </a:p>
                  </a:txBody>
                  <a:tcPr marL="7109" marR="7109" marT="7109" marB="0" anchor="b"/>
                </a:tc>
                <a:tc gridSpan="8">
                  <a:txBody>
                    <a:bodyPr/>
                    <a:lstStyle/>
                    <a:p>
                      <a:pPr algn="l" fontAlgn="ctr"/>
                      <a:r>
                        <a:rPr lang="en-US" sz="1800" u="sng" strike="noStrike">
                          <a:solidFill>
                            <a:schemeClr val="accent2">
                              <a:lumMod val="50000"/>
                            </a:schemeClr>
                          </a:solidFill>
                          <a:effectLst/>
                          <a:hlinkClick r:id="rId11" action="ppaction://hlinkfile">
                            <a:extLst>
                              <a:ext uri="{A12FA001-AC4F-418D-AE19-62706E023703}">
                                <ahyp:hlinkClr xmlns:ahyp="http://schemas.microsoft.com/office/drawing/2018/hyperlinkcolor" val="tx"/>
                              </a:ext>
                            </a:extLst>
                          </a:hlinkClick>
                        </a:rPr>
                        <a:t>10)Top 20 Movies Based On Profit.</a:t>
                      </a:r>
                      <a:endParaRPr lang="en-US" sz="1800" b="1" i="1" u="sng" strike="noStrike">
                        <a:solidFill>
                          <a:schemeClr val="accent2">
                            <a:lumMod val="50000"/>
                          </a:schemeClr>
                        </a:solidFill>
                        <a:effectLst/>
                        <a:latin typeface="Calibri" panose="020F0502020204030204" pitchFamily="34" charset="0"/>
                      </a:endParaRPr>
                    </a:p>
                  </a:txBody>
                  <a:tcPr marL="7109" marR="7109" marT="7109"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extLst>
                  <a:ext uri="{0D108BD9-81ED-4DB2-BD59-A6C34878D82A}">
                    <a16:rowId xmlns:a16="http://schemas.microsoft.com/office/drawing/2014/main" val="1877800889"/>
                  </a:ext>
                </a:extLst>
              </a:tr>
              <a:tr h="320740">
                <a:tc>
                  <a:txBody>
                    <a:bodyPr/>
                    <a:lstStyle/>
                    <a:p>
                      <a:pPr algn="l" fontAlgn="b"/>
                      <a:endParaRPr lang="en-IN" sz="1800" b="0" i="0" u="sng" strike="noStrike">
                        <a:solidFill>
                          <a:schemeClr val="accent2">
                            <a:lumMod val="50000"/>
                          </a:schemeClr>
                        </a:solidFill>
                        <a:effectLst/>
                        <a:latin typeface="Calibri" panose="020F0502020204030204" pitchFamily="34" charset="0"/>
                      </a:endParaRPr>
                    </a:p>
                  </a:txBody>
                  <a:tcPr marL="7109" marR="7109" marT="7109" marB="0" anchor="b"/>
                </a:tc>
                <a:tc gridSpan="11">
                  <a:txBody>
                    <a:bodyPr/>
                    <a:lstStyle/>
                    <a:p>
                      <a:pPr algn="l" fontAlgn="ctr"/>
                      <a:r>
                        <a:rPr lang="en-US" sz="1800" u="sng" strike="noStrike">
                          <a:solidFill>
                            <a:schemeClr val="accent2">
                              <a:lumMod val="50000"/>
                            </a:schemeClr>
                          </a:solidFill>
                          <a:effectLst/>
                          <a:hlinkClick r:id="rId12" action="ppaction://hlinkfile">
                            <a:extLst>
                              <a:ext uri="{A12FA001-AC4F-418D-AE19-62706E023703}">
                                <ahyp:hlinkClr xmlns:ahyp="http://schemas.microsoft.com/office/drawing/2018/hyperlinkcolor" val="tx"/>
                              </a:ext>
                            </a:extLst>
                          </a:hlinkClick>
                        </a:rPr>
                        <a:t>11)Grenes Based On Return On Investment(ROI)</a:t>
                      </a:r>
                      <a:endParaRPr lang="en-US" sz="1800" b="1" i="1" u="sng" strike="noStrike">
                        <a:solidFill>
                          <a:schemeClr val="accent2">
                            <a:lumMod val="50000"/>
                          </a:schemeClr>
                        </a:solidFill>
                        <a:effectLst/>
                        <a:latin typeface="Calibri" panose="020F0502020204030204" pitchFamily="34" charset="0"/>
                      </a:endParaRPr>
                    </a:p>
                  </a:txBody>
                  <a:tcPr marL="7109" marR="7109" marT="7109"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04538939"/>
                  </a:ext>
                </a:extLst>
              </a:tr>
              <a:tr h="320740">
                <a:tc>
                  <a:txBody>
                    <a:bodyPr/>
                    <a:lstStyle/>
                    <a:p>
                      <a:pPr algn="l" fontAlgn="b"/>
                      <a:endParaRPr lang="en-IN" sz="1800" b="0" i="0" u="none" strike="noStrike">
                        <a:solidFill>
                          <a:schemeClr val="accent2">
                            <a:lumMod val="50000"/>
                          </a:schemeClr>
                        </a:solidFill>
                        <a:effectLst/>
                        <a:latin typeface="Calibri" panose="020F0502020204030204" pitchFamily="34" charset="0"/>
                      </a:endParaRPr>
                    </a:p>
                  </a:txBody>
                  <a:tcPr marL="7109" marR="7109" marT="7109" marB="0" anchor="b"/>
                </a:tc>
                <a:tc gridSpan="9">
                  <a:txBody>
                    <a:bodyPr/>
                    <a:lstStyle/>
                    <a:p>
                      <a:pPr algn="l" fontAlgn="ctr"/>
                      <a:r>
                        <a:rPr lang="en-US" sz="1800" u="sng" strike="noStrike">
                          <a:solidFill>
                            <a:schemeClr val="accent2">
                              <a:lumMod val="50000"/>
                            </a:schemeClr>
                          </a:solidFill>
                          <a:effectLst/>
                          <a:hlinkClick r:id="rId13" action="ppaction://hlinkfile">
                            <a:extLst>
                              <a:ext uri="{A12FA001-AC4F-418D-AE19-62706E023703}">
                                <ahyp:hlinkClr xmlns:ahyp="http://schemas.microsoft.com/office/drawing/2018/hyperlinkcolor" val="tx"/>
                              </a:ext>
                            </a:extLst>
                          </a:hlinkClick>
                        </a:rPr>
                        <a:t>12)Number Of Movie Releases Per Year.</a:t>
                      </a:r>
                      <a:endParaRPr lang="en-US" sz="1800" b="1" i="1" u="sng" strike="noStrike">
                        <a:solidFill>
                          <a:schemeClr val="accent2">
                            <a:lumMod val="50000"/>
                          </a:schemeClr>
                        </a:solidFill>
                        <a:effectLst/>
                        <a:latin typeface="Calibri" panose="020F0502020204030204" pitchFamily="34" charset="0"/>
                      </a:endParaRPr>
                    </a:p>
                  </a:txBody>
                  <a:tcPr marL="7109" marR="7109" marT="7109"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800" b="1" i="1" u="none" strike="noStrike" dirty="0">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extLst>
                  <a:ext uri="{0D108BD9-81ED-4DB2-BD59-A6C34878D82A}">
                    <a16:rowId xmlns:a16="http://schemas.microsoft.com/office/drawing/2014/main" val="2572113599"/>
                  </a:ext>
                </a:extLst>
              </a:tr>
              <a:tr h="320740">
                <a:tc>
                  <a:txBody>
                    <a:bodyPr/>
                    <a:lstStyle/>
                    <a:p>
                      <a:pPr algn="l" fontAlgn="b"/>
                      <a:endParaRPr lang="en-IN" sz="1800" b="1" i="0"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a:solidFill>
                          <a:schemeClr val="accent2">
                            <a:lumMod val="50000"/>
                          </a:schemeClr>
                        </a:solidFill>
                        <a:effectLst/>
                        <a:latin typeface="Calibri" panose="020F0502020204030204" pitchFamily="34" charset="0"/>
                      </a:endParaRPr>
                    </a:p>
                  </a:txBody>
                  <a:tcPr marL="7109" marR="7109" marT="7109" marB="0" anchor="b"/>
                </a:tc>
                <a:tc>
                  <a:txBody>
                    <a:bodyPr/>
                    <a:lstStyle/>
                    <a:p>
                      <a:pPr algn="l" fontAlgn="b"/>
                      <a:endParaRPr lang="en-IN" sz="1800" b="1" i="1" u="none" strike="noStrike" dirty="0">
                        <a:solidFill>
                          <a:schemeClr val="accent2">
                            <a:lumMod val="50000"/>
                          </a:schemeClr>
                        </a:solidFill>
                        <a:effectLst/>
                        <a:latin typeface="Calibri" panose="020F0502020204030204" pitchFamily="34" charset="0"/>
                      </a:endParaRPr>
                    </a:p>
                  </a:txBody>
                  <a:tcPr marL="7109" marR="7109" marT="7109" marB="0" anchor="b"/>
                </a:tc>
                <a:extLst>
                  <a:ext uri="{0D108BD9-81ED-4DB2-BD59-A6C34878D82A}">
                    <a16:rowId xmlns:a16="http://schemas.microsoft.com/office/drawing/2014/main" val="910967923"/>
                  </a:ext>
                </a:extLst>
              </a:tr>
            </a:tbl>
          </a:graphicData>
        </a:graphic>
      </p:graphicFrame>
    </p:spTree>
    <p:extLst>
      <p:ext uri="{BB962C8B-B14F-4D97-AF65-F5344CB8AC3E}">
        <p14:creationId xmlns:p14="http://schemas.microsoft.com/office/powerpoint/2010/main" val="369614248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EB72-AD7A-49CC-82FB-6242DB56F046}"/>
              </a:ext>
            </a:extLst>
          </p:cNvPr>
          <p:cNvSpPr>
            <a:spLocks noGrp="1"/>
          </p:cNvSpPr>
          <p:nvPr>
            <p:ph type="title"/>
          </p:nvPr>
        </p:nvSpPr>
        <p:spPr>
          <a:xfrm>
            <a:off x="626506" y="314616"/>
            <a:ext cx="10515600" cy="1325563"/>
          </a:xfrm>
        </p:spPr>
        <p:txBody>
          <a:bodyPr>
            <a:normAutofit fontScale="90000"/>
          </a:bodyPr>
          <a:lstStyle/>
          <a:p>
            <a:pPr algn="ctr"/>
            <a:r>
              <a:rPr lang="en-IN" b="1" u="sng" dirty="0">
                <a:latin typeface="Arial" panose="020B0604020202020204" pitchFamily="34" charset="0"/>
                <a:cs typeface="Arial" panose="020B0604020202020204" pitchFamily="34" charset="0"/>
              </a:rPr>
              <a:t>Most Profited Month Of Year</a:t>
            </a:r>
            <a:br>
              <a:rPr lang="en-IN" b="1" dirty="0">
                <a:solidFill>
                  <a:schemeClr val="bg1"/>
                </a:solidFill>
              </a:rPr>
            </a:br>
            <a:br>
              <a:rPr lang="en-IN" dirty="0">
                <a:solidFill>
                  <a:schemeClr val="accent6">
                    <a:lumMod val="50000"/>
                  </a:schemeClr>
                </a:solidFill>
              </a:rPr>
            </a:br>
            <a:endParaRPr lang="en-IN" dirty="0"/>
          </a:p>
        </p:txBody>
      </p:sp>
      <p:sp>
        <p:nvSpPr>
          <p:cNvPr id="5" name="TextBox 4">
            <a:extLst>
              <a:ext uri="{FF2B5EF4-FFF2-40B4-BE49-F238E27FC236}">
                <a16:creationId xmlns:a16="http://schemas.microsoft.com/office/drawing/2014/main" id="{FECDE683-2F0F-4042-8A79-FB07CF55EF41}"/>
              </a:ext>
            </a:extLst>
          </p:cNvPr>
          <p:cNvSpPr txBox="1"/>
          <p:nvPr/>
        </p:nvSpPr>
        <p:spPr>
          <a:xfrm>
            <a:off x="205729" y="420374"/>
            <a:ext cx="4147289" cy="523220"/>
          </a:xfrm>
          <a:prstGeom prst="rect">
            <a:avLst/>
          </a:prstGeom>
          <a:noFill/>
        </p:spPr>
        <p:txBody>
          <a:bodyPr wrap="square" rtlCol="0">
            <a:spAutoFit/>
          </a:bodyPr>
          <a:lstStyle/>
          <a:p>
            <a:r>
              <a:rPr lang="en-IN" sz="2800" b="1" u="sng" dirty="0">
                <a:solidFill>
                  <a:srgbClr val="009900"/>
                </a:solidFill>
                <a:latin typeface="Arial" panose="020B0604020202020204" pitchFamily="34" charset="0"/>
                <a:cs typeface="Arial" panose="020B0604020202020204" pitchFamily="34" charset="0"/>
              </a:rPr>
              <a:t>OBJECTIVE 1</a:t>
            </a:r>
            <a:r>
              <a:rPr lang="en-IN" sz="2800" b="1" u="sng" dirty="0">
                <a:solidFill>
                  <a:srgbClr val="009900"/>
                </a:solidFill>
                <a:latin typeface="Arial Black" panose="020B0A04020102020204" pitchFamily="34" charset="0"/>
              </a:rPr>
              <a:t>:</a:t>
            </a:r>
          </a:p>
        </p:txBody>
      </p:sp>
      <p:sp>
        <p:nvSpPr>
          <p:cNvPr id="9" name="TextBox 8">
            <a:extLst>
              <a:ext uri="{FF2B5EF4-FFF2-40B4-BE49-F238E27FC236}">
                <a16:creationId xmlns:a16="http://schemas.microsoft.com/office/drawing/2014/main" id="{A117175A-8445-4D36-9AE8-CFD33B39B376}"/>
              </a:ext>
            </a:extLst>
          </p:cNvPr>
          <p:cNvSpPr txBox="1"/>
          <p:nvPr/>
        </p:nvSpPr>
        <p:spPr>
          <a:xfrm>
            <a:off x="358148" y="4703996"/>
            <a:ext cx="10783958" cy="1631216"/>
          </a:xfrm>
          <a:prstGeom prst="rect">
            <a:avLst/>
          </a:prstGeom>
          <a:noFill/>
        </p:spPr>
        <p:txBody>
          <a:bodyPr wrap="square" rtlCol="0">
            <a:spAutoFit/>
          </a:bodyPr>
          <a:lstStyle/>
          <a:p>
            <a:r>
              <a:rPr lang="en-IN" sz="2800" b="1" u="sng" dirty="0">
                <a:solidFill>
                  <a:schemeClr val="accent2">
                    <a:lumMod val="50000"/>
                  </a:schemeClr>
                </a:solidFill>
                <a:latin typeface="Arial" panose="020B0604020202020204" pitchFamily="34" charset="0"/>
                <a:cs typeface="Arial" panose="020B0604020202020204" pitchFamily="34" charset="0"/>
              </a:rPr>
              <a:t>RESULT AND ANALYSIS </a:t>
            </a:r>
            <a:r>
              <a:rPr lang="en-IN" sz="2800" b="1" dirty="0">
                <a:solidFill>
                  <a:schemeClr val="accent2">
                    <a:lumMod val="50000"/>
                  </a:schemeClr>
                </a:solidFill>
                <a:latin typeface="Arial" panose="020B0604020202020204" pitchFamily="34" charset="0"/>
                <a:cs typeface="Arial" panose="020B0604020202020204" pitchFamily="34" charset="0"/>
              </a:rPr>
              <a:t>:</a:t>
            </a:r>
            <a:r>
              <a:rPr lang="en-IN" sz="2400" b="1" dirty="0">
                <a:solidFill>
                  <a:schemeClr val="accent2">
                    <a:lumMod val="50000"/>
                  </a:schemeClr>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The </a:t>
            </a:r>
            <a:r>
              <a:rPr lang="en-IN" sz="2400" dirty="0" err="1">
                <a:latin typeface="Arial" panose="020B0604020202020204" pitchFamily="34" charset="0"/>
                <a:cs typeface="Arial" panose="020B0604020202020204" pitchFamily="34" charset="0"/>
              </a:rPr>
              <a:t>avobe</a:t>
            </a:r>
            <a:r>
              <a:rPr lang="en-IN" sz="2400" dirty="0">
                <a:latin typeface="Arial" panose="020B0604020202020204" pitchFamily="34" charset="0"/>
                <a:cs typeface="Arial" panose="020B0604020202020204" pitchFamily="34" charset="0"/>
              </a:rPr>
              <a:t> graph infers that among all the months in the </a:t>
            </a:r>
            <a:r>
              <a:rPr lang="en-IN" sz="2400" dirty="0" err="1">
                <a:latin typeface="Arial" panose="020B0604020202020204" pitchFamily="34" charset="0"/>
                <a:cs typeface="Arial" panose="020B0604020202020204" pitchFamily="34" charset="0"/>
              </a:rPr>
              <a:t>year,the</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third,tenth</a:t>
            </a:r>
            <a:r>
              <a:rPr lang="en-IN" sz="2400" dirty="0">
                <a:latin typeface="Arial" panose="020B0604020202020204" pitchFamily="34" charset="0"/>
                <a:cs typeface="Arial" panose="020B0604020202020204" pitchFamily="34" charset="0"/>
              </a:rPr>
              <a:t> and eleventh month have higher number of </a:t>
            </a:r>
            <a:r>
              <a:rPr lang="en-IN" sz="2400" dirty="0" err="1">
                <a:latin typeface="Arial" panose="020B0604020202020204" pitchFamily="34" charset="0"/>
                <a:cs typeface="Arial" panose="020B0604020202020204" pitchFamily="34" charset="0"/>
              </a:rPr>
              <a:t>profits,whereas</a:t>
            </a:r>
            <a:r>
              <a:rPr lang="en-IN" sz="2400" dirty="0">
                <a:latin typeface="Arial" panose="020B0604020202020204" pitchFamily="34" charset="0"/>
                <a:cs typeface="Arial" panose="020B0604020202020204" pitchFamily="34" charset="0"/>
              </a:rPr>
              <a:t> the second and seventh month have </a:t>
            </a:r>
            <a:r>
              <a:rPr lang="en-IN" sz="2400" dirty="0" err="1">
                <a:latin typeface="Arial" panose="020B0604020202020204" pitchFamily="34" charset="0"/>
                <a:cs typeface="Arial" panose="020B0604020202020204" pitchFamily="34" charset="0"/>
              </a:rPr>
              <a:t>loses.So</a:t>
            </a:r>
            <a:r>
              <a:rPr lang="en-IN" sz="2400" dirty="0">
                <a:latin typeface="Arial" panose="020B0604020202020204" pitchFamily="34" charset="0"/>
                <a:cs typeface="Arial" panose="020B0604020202020204" pitchFamily="34" charset="0"/>
              </a:rPr>
              <a:t> it can be concluded that movie released on Oct-Nov will have higher profits.</a:t>
            </a:r>
          </a:p>
        </p:txBody>
      </p:sp>
      <p:graphicFrame>
        <p:nvGraphicFramePr>
          <p:cNvPr id="15" name="Chart 14">
            <a:extLst>
              <a:ext uri="{FF2B5EF4-FFF2-40B4-BE49-F238E27FC236}">
                <a16:creationId xmlns:a16="http://schemas.microsoft.com/office/drawing/2014/main" id="{78D45B44-5497-4390-98AE-472303391E11}"/>
              </a:ext>
            </a:extLst>
          </p:cNvPr>
          <p:cNvGraphicFramePr>
            <a:graphicFrameLocks/>
          </p:cNvGraphicFramePr>
          <p:nvPr/>
        </p:nvGraphicFramePr>
        <p:xfrm>
          <a:off x="2279374" y="1292017"/>
          <a:ext cx="7156174" cy="33059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7874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A416-19EE-43E6-A523-C2EDD82240C8}"/>
              </a:ext>
            </a:extLst>
          </p:cNvPr>
          <p:cNvSpPr>
            <a:spLocks noGrp="1"/>
          </p:cNvSpPr>
          <p:nvPr>
            <p:ph type="title"/>
          </p:nvPr>
        </p:nvSpPr>
        <p:spPr>
          <a:xfrm>
            <a:off x="1133061" y="362951"/>
            <a:ext cx="10515600" cy="1325563"/>
          </a:xfrm>
        </p:spPr>
        <p:txBody>
          <a:bodyPr>
            <a:normAutofit fontScale="90000"/>
          </a:bodyPr>
          <a:lstStyle/>
          <a:p>
            <a:pPr algn="ctr"/>
            <a:r>
              <a:rPr lang="en-US" b="1" u="sng" dirty="0">
                <a:solidFill>
                  <a:schemeClr val="accent2">
                    <a:lumMod val="50000"/>
                  </a:schemeClr>
                </a:solidFill>
                <a:latin typeface="Arial" panose="020B0604020202020204" pitchFamily="34" charset="0"/>
                <a:cs typeface="Arial" panose="020B0604020202020204" pitchFamily="34" charset="0"/>
              </a:rPr>
              <a:t>Month With More Movie Releases</a:t>
            </a:r>
            <a:br>
              <a:rPr lang="en-US" sz="5400" b="1" dirty="0">
                <a:solidFill>
                  <a:schemeClr val="bg1"/>
                </a:solidFill>
              </a:rPr>
            </a:br>
            <a:endParaRPr lang="en-IN" sz="5400" b="1" u="sng" dirty="0">
              <a:solidFill>
                <a:srgbClr val="002060"/>
              </a:solidFill>
            </a:endParaRPr>
          </a:p>
        </p:txBody>
      </p:sp>
      <p:sp>
        <p:nvSpPr>
          <p:cNvPr id="4" name="TextBox 3">
            <a:extLst>
              <a:ext uri="{FF2B5EF4-FFF2-40B4-BE49-F238E27FC236}">
                <a16:creationId xmlns:a16="http://schemas.microsoft.com/office/drawing/2014/main" id="{3E7E8969-8512-453A-86A8-5CFA08F33531}"/>
              </a:ext>
            </a:extLst>
          </p:cNvPr>
          <p:cNvSpPr txBox="1"/>
          <p:nvPr/>
        </p:nvSpPr>
        <p:spPr>
          <a:xfrm>
            <a:off x="423181" y="336447"/>
            <a:ext cx="2638864" cy="523220"/>
          </a:xfrm>
          <a:prstGeom prst="rect">
            <a:avLst/>
          </a:prstGeom>
          <a:noFill/>
        </p:spPr>
        <p:txBody>
          <a:bodyPr wrap="none" rtlCol="0">
            <a:spAutoFit/>
          </a:bodyPr>
          <a:lstStyle/>
          <a:p>
            <a:r>
              <a:rPr lang="en-IN" sz="2800" b="1" u="sng" dirty="0">
                <a:solidFill>
                  <a:schemeClr val="accent1"/>
                </a:solidFill>
                <a:latin typeface="Arial" panose="020B0604020202020204" pitchFamily="34" charset="0"/>
                <a:cs typeface="Arial" panose="020B0604020202020204" pitchFamily="34" charset="0"/>
              </a:rPr>
              <a:t>OBJECTIVE 2</a:t>
            </a:r>
            <a:r>
              <a:rPr lang="en-IN" sz="2800" b="1" u="sng" dirty="0">
                <a:solidFill>
                  <a:schemeClr val="accent2">
                    <a:lumMod val="75000"/>
                  </a:schemeClr>
                </a:solidFill>
                <a:latin typeface="Arial" panose="020B0604020202020204" pitchFamily="34" charset="0"/>
                <a:cs typeface="Arial" panose="020B0604020202020204" pitchFamily="34" charset="0"/>
              </a:rPr>
              <a:t>:</a:t>
            </a:r>
          </a:p>
        </p:txBody>
      </p:sp>
      <p:graphicFrame>
        <p:nvGraphicFramePr>
          <p:cNvPr id="10" name="Chart 9">
            <a:extLst>
              <a:ext uri="{FF2B5EF4-FFF2-40B4-BE49-F238E27FC236}">
                <a16:creationId xmlns:a16="http://schemas.microsoft.com/office/drawing/2014/main" id="{ED6DD0CE-81B8-48DF-B9ED-4C3ABCF343C1}"/>
              </a:ext>
            </a:extLst>
          </p:cNvPr>
          <p:cNvGraphicFramePr>
            <a:graphicFrameLocks/>
          </p:cNvGraphicFramePr>
          <p:nvPr>
            <p:extLst>
              <p:ext uri="{D42A27DB-BD31-4B8C-83A1-F6EECF244321}">
                <p14:modId xmlns:p14="http://schemas.microsoft.com/office/powerpoint/2010/main" val="2439042335"/>
              </p:ext>
            </p:extLst>
          </p:nvPr>
        </p:nvGraphicFramePr>
        <p:xfrm>
          <a:off x="3810000" y="1168284"/>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257F4630-044A-43C3-9437-FE64B9F6D237}"/>
              </a:ext>
            </a:extLst>
          </p:cNvPr>
          <p:cNvSpPr/>
          <p:nvPr/>
        </p:nvSpPr>
        <p:spPr>
          <a:xfrm>
            <a:off x="423181" y="4490038"/>
            <a:ext cx="11225480" cy="892552"/>
          </a:xfrm>
          <a:prstGeom prst="rect">
            <a:avLst/>
          </a:prstGeom>
        </p:spPr>
        <p:txBody>
          <a:bodyPr wrap="square">
            <a:spAutoFit/>
          </a:bodyPr>
          <a:lstStyle/>
          <a:p>
            <a:r>
              <a:rPr lang="en-IN" sz="2800" b="1" u="sng" dirty="0">
                <a:solidFill>
                  <a:schemeClr val="accent2">
                    <a:lumMod val="75000"/>
                  </a:schemeClr>
                </a:solidFill>
                <a:latin typeface="Arial" panose="020B0604020202020204" pitchFamily="34" charset="0"/>
                <a:cs typeface="Arial" panose="020B0604020202020204" pitchFamily="34" charset="0"/>
              </a:rPr>
              <a:t>RESULT AND ANALYSIS :</a:t>
            </a:r>
            <a:r>
              <a:rPr lang="en-IN" dirty="0">
                <a:solidFill>
                  <a:srgbClr val="FFC000"/>
                </a:solidFill>
              </a:rPr>
              <a:t>:</a:t>
            </a:r>
            <a:r>
              <a:rPr lang="en-IN" sz="2400" dirty="0">
                <a:solidFill>
                  <a:schemeClr val="tx1">
                    <a:lumMod val="95000"/>
                    <a:lumOff val="5000"/>
                  </a:schemeClr>
                </a:solidFill>
                <a:latin typeface="Arial" panose="020B0604020202020204" pitchFamily="34" charset="0"/>
                <a:cs typeface="Arial" panose="020B0604020202020204" pitchFamily="34" charset="0"/>
              </a:rPr>
              <a:t> </a:t>
            </a:r>
            <a:r>
              <a:rPr lang="en-IN" sz="2400" dirty="0" err="1">
                <a:solidFill>
                  <a:schemeClr val="tx1">
                    <a:lumMod val="95000"/>
                    <a:lumOff val="5000"/>
                  </a:schemeClr>
                </a:solidFill>
                <a:latin typeface="Arial" panose="020B0604020202020204" pitchFamily="34" charset="0"/>
                <a:cs typeface="Arial" panose="020B0604020202020204" pitchFamily="34" charset="0"/>
              </a:rPr>
              <a:t>Avobe</a:t>
            </a:r>
            <a:r>
              <a:rPr lang="en-IN" sz="2400" dirty="0">
                <a:solidFill>
                  <a:schemeClr val="tx1">
                    <a:lumMod val="95000"/>
                    <a:lumOff val="5000"/>
                  </a:schemeClr>
                </a:solidFill>
                <a:latin typeface="Arial" panose="020B0604020202020204" pitchFamily="34" charset="0"/>
                <a:cs typeface="Arial" panose="020B0604020202020204" pitchFamily="34" charset="0"/>
              </a:rPr>
              <a:t> Graph infers that </a:t>
            </a:r>
            <a:r>
              <a:rPr lang="en-IN" sz="2400" dirty="0" err="1">
                <a:solidFill>
                  <a:schemeClr val="tx1">
                    <a:lumMod val="95000"/>
                    <a:lumOff val="5000"/>
                  </a:schemeClr>
                </a:solidFill>
                <a:latin typeface="Arial" panose="020B0604020202020204" pitchFamily="34" charset="0"/>
                <a:cs typeface="Arial" panose="020B0604020202020204" pitchFamily="34" charset="0"/>
              </a:rPr>
              <a:t>Nov,Mar,Apr</a:t>
            </a:r>
            <a:r>
              <a:rPr lang="en-IN" sz="2400" dirty="0">
                <a:solidFill>
                  <a:schemeClr val="tx1">
                    <a:lumMod val="95000"/>
                    <a:lumOff val="5000"/>
                  </a:schemeClr>
                </a:solidFill>
                <a:latin typeface="Arial" panose="020B0604020202020204" pitchFamily="34" charset="0"/>
                <a:cs typeface="Arial" panose="020B0604020202020204" pitchFamily="34" charset="0"/>
              </a:rPr>
              <a:t> have maximum movie releases whereas Jan and Oct the least </a:t>
            </a:r>
          </a:p>
        </p:txBody>
      </p:sp>
    </p:spTree>
    <p:extLst>
      <p:ext uri="{BB962C8B-B14F-4D97-AF65-F5344CB8AC3E}">
        <p14:creationId xmlns:p14="http://schemas.microsoft.com/office/powerpoint/2010/main" val="19778309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F340-CE97-449E-8FEB-116F57E095B5}"/>
              </a:ext>
            </a:extLst>
          </p:cNvPr>
          <p:cNvSpPr>
            <a:spLocks noGrp="1"/>
          </p:cNvSpPr>
          <p:nvPr>
            <p:ph type="title"/>
          </p:nvPr>
        </p:nvSpPr>
        <p:spPr>
          <a:xfrm>
            <a:off x="705027" y="307179"/>
            <a:ext cx="10515600" cy="1325563"/>
          </a:xfrm>
        </p:spPr>
        <p:txBody>
          <a:bodyPr>
            <a:normAutofit fontScale="90000"/>
          </a:bodyPr>
          <a:lstStyle/>
          <a:p>
            <a:pPr algn="ctr"/>
            <a:r>
              <a:rPr lang="en-US" b="1" u="sng" dirty="0">
                <a:solidFill>
                  <a:schemeClr val="accent2">
                    <a:lumMod val="50000"/>
                  </a:schemeClr>
                </a:solidFill>
                <a:latin typeface="Arial" panose="020B0604020202020204" pitchFamily="34" charset="0"/>
                <a:cs typeface="Arial" panose="020B0604020202020204" pitchFamily="34" charset="0"/>
              </a:rPr>
              <a:t>Titles By </a:t>
            </a:r>
            <a:r>
              <a:rPr lang="en-US" b="1" u="sng" dirty="0" err="1">
                <a:solidFill>
                  <a:schemeClr val="accent2">
                    <a:lumMod val="50000"/>
                  </a:schemeClr>
                </a:solidFill>
                <a:latin typeface="Arial" panose="020B0604020202020204" pitchFamily="34" charset="0"/>
                <a:cs typeface="Arial" panose="020B0604020202020204" pitchFamily="34" charset="0"/>
              </a:rPr>
              <a:t>Grene</a:t>
            </a:r>
            <a:r>
              <a:rPr lang="en-US" b="1" u="sng" dirty="0">
                <a:solidFill>
                  <a:schemeClr val="accent2">
                    <a:lumMod val="50000"/>
                  </a:schemeClr>
                </a:solidFill>
                <a:latin typeface="Arial" panose="020B0604020202020204" pitchFamily="34" charset="0"/>
                <a:cs typeface="Arial" panose="020B0604020202020204" pitchFamily="34" charset="0"/>
              </a:rPr>
              <a:t> And Rating</a:t>
            </a:r>
            <a:br>
              <a:rPr lang="en-US" sz="5400" dirty="0"/>
            </a:br>
            <a:endParaRPr lang="en-IN" sz="5400" b="1" u="sng" dirty="0">
              <a:solidFill>
                <a:schemeClr val="accent2">
                  <a:lumMod val="50000"/>
                </a:schemeClr>
              </a:solidFill>
            </a:endParaRPr>
          </a:p>
        </p:txBody>
      </p:sp>
      <p:sp>
        <p:nvSpPr>
          <p:cNvPr id="4" name="TextBox 3">
            <a:extLst>
              <a:ext uri="{FF2B5EF4-FFF2-40B4-BE49-F238E27FC236}">
                <a16:creationId xmlns:a16="http://schemas.microsoft.com/office/drawing/2014/main" id="{30C63088-3D9D-45E8-AAFB-EBDB7DC835C6}"/>
              </a:ext>
            </a:extLst>
          </p:cNvPr>
          <p:cNvSpPr txBox="1"/>
          <p:nvPr/>
        </p:nvSpPr>
        <p:spPr>
          <a:xfrm>
            <a:off x="225628" y="307179"/>
            <a:ext cx="2957861" cy="523220"/>
          </a:xfrm>
          <a:prstGeom prst="rect">
            <a:avLst/>
          </a:prstGeom>
          <a:noFill/>
        </p:spPr>
        <p:txBody>
          <a:bodyPr wrap="none" rtlCol="0">
            <a:spAutoFit/>
          </a:bodyPr>
          <a:lstStyle/>
          <a:p>
            <a:r>
              <a:rPr lang="en-IN" sz="2800" b="1" u="sng" dirty="0">
                <a:solidFill>
                  <a:schemeClr val="accent1">
                    <a:lumMod val="50000"/>
                  </a:schemeClr>
                </a:solidFill>
                <a:latin typeface="Arial Black" panose="020B0A04020102020204" pitchFamily="34" charset="0"/>
              </a:rPr>
              <a:t>OBJECTIVE 3:</a:t>
            </a:r>
          </a:p>
        </p:txBody>
      </p:sp>
      <p:sp>
        <p:nvSpPr>
          <p:cNvPr id="7" name="TextBox 6">
            <a:extLst>
              <a:ext uri="{FF2B5EF4-FFF2-40B4-BE49-F238E27FC236}">
                <a16:creationId xmlns:a16="http://schemas.microsoft.com/office/drawing/2014/main" id="{9D1A8EC8-3E74-47AE-B92F-9226A9D47AEA}"/>
              </a:ext>
            </a:extLst>
          </p:cNvPr>
          <p:cNvSpPr txBox="1"/>
          <p:nvPr/>
        </p:nvSpPr>
        <p:spPr>
          <a:xfrm>
            <a:off x="424070" y="4349231"/>
            <a:ext cx="10124660" cy="1261884"/>
          </a:xfrm>
          <a:prstGeom prst="rect">
            <a:avLst/>
          </a:prstGeom>
          <a:noFill/>
        </p:spPr>
        <p:txBody>
          <a:bodyPr wrap="square" rtlCol="0">
            <a:spAutoFit/>
          </a:bodyPr>
          <a:lstStyle/>
          <a:p>
            <a:r>
              <a:rPr lang="en-IN" sz="2800" b="1" u="sng" dirty="0">
                <a:solidFill>
                  <a:schemeClr val="accent2">
                    <a:lumMod val="50000"/>
                  </a:schemeClr>
                </a:solidFill>
                <a:latin typeface="Arial" panose="020B0604020202020204" pitchFamily="34" charset="0"/>
                <a:cs typeface="Arial" panose="020B0604020202020204" pitchFamily="34" charset="0"/>
              </a:rPr>
              <a:t>RESULT AND ANALYSIS : </a:t>
            </a:r>
            <a:r>
              <a:rPr lang="en-IN" sz="2400" dirty="0" err="1">
                <a:solidFill>
                  <a:schemeClr val="tx1">
                    <a:lumMod val="95000"/>
                    <a:lumOff val="5000"/>
                  </a:schemeClr>
                </a:solidFill>
                <a:latin typeface="Arial" panose="020B0604020202020204" pitchFamily="34" charset="0"/>
                <a:cs typeface="Arial" panose="020B0604020202020204" pitchFamily="34" charset="0"/>
              </a:rPr>
              <a:t>Avobe</a:t>
            </a:r>
            <a:r>
              <a:rPr lang="en-IN" sz="2400" dirty="0">
                <a:solidFill>
                  <a:schemeClr val="tx1">
                    <a:lumMod val="95000"/>
                    <a:lumOff val="5000"/>
                  </a:schemeClr>
                </a:solidFill>
                <a:latin typeface="Arial" panose="020B0604020202020204" pitchFamily="34" charset="0"/>
                <a:cs typeface="Arial" panose="020B0604020202020204" pitchFamily="34" charset="0"/>
              </a:rPr>
              <a:t> Graph infers that </a:t>
            </a:r>
            <a:r>
              <a:rPr lang="en-IN" sz="2400" dirty="0" err="1">
                <a:solidFill>
                  <a:schemeClr val="tx1">
                    <a:lumMod val="95000"/>
                    <a:lumOff val="5000"/>
                  </a:schemeClr>
                </a:solidFill>
                <a:latin typeface="Arial" panose="020B0604020202020204" pitchFamily="34" charset="0"/>
                <a:cs typeface="Arial" panose="020B0604020202020204" pitchFamily="34" charset="0"/>
              </a:rPr>
              <a:t>Action,Biography,Documentary,Horror,Thriller</a:t>
            </a:r>
            <a:r>
              <a:rPr lang="en-IN" sz="2400" dirty="0">
                <a:solidFill>
                  <a:schemeClr val="tx1">
                    <a:lumMod val="95000"/>
                    <a:lumOff val="5000"/>
                  </a:schemeClr>
                </a:solidFill>
                <a:latin typeface="Arial" panose="020B0604020202020204" pitchFamily="34" charset="0"/>
                <a:cs typeface="Arial" panose="020B0604020202020204" pitchFamily="34" charset="0"/>
              </a:rPr>
              <a:t> with R-rating and animation ,crime ,fantasy, sci-fi with PG-13 have maximum titles released</a:t>
            </a:r>
            <a:r>
              <a:rPr lang="en-IN" sz="2400" b="1" dirty="0">
                <a:solidFill>
                  <a:schemeClr val="tx1">
                    <a:lumMod val="95000"/>
                    <a:lumOff val="5000"/>
                  </a:schemeClr>
                </a:solidFill>
              </a:rPr>
              <a:t>.</a:t>
            </a:r>
          </a:p>
        </p:txBody>
      </p:sp>
      <p:graphicFrame>
        <p:nvGraphicFramePr>
          <p:cNvPr id="9" name="Chart 8">
            <a:extLst>
              <a:ext uri="{FF2B5EF4-FFF2-40B4-BE49-F238E27FC236}">
                <a16:creationId xmlns:a16="http://schemas.microsoft.com/office/drawing/2014/main" id="{EC6C0261-57BF-41D5-8535-F17BFA124492}"/>
              </a:ext>
            </a:extLst>
          </p:cNvPr>
          <p:cNvGraphicFramePr>
            <a:graphicFrameLocks/>
          </p:cNvGraphicFramePr>
          <p:nvPr>
            <p:extLst>
              <p:ext uri="{D42A27DB-BD31-4B8C-83A1-F6EECF244321}">
                <p14:modId xmlns:p14="http://schemas.microsoft.com/office/powerpoint/2010/main" val="2144293118"/>
              </p:ext>
            </p:extLst>
          </p:nvPr>
        </p:nvGraphicFramePr>
        <p:xfrm>
          <a:off x="2834664" y="957450"/>
          <a:ext cx="5858761" cy="33026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1881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389</TotalTime>
  <Words>1385</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Bahnschrift Condensed</vt:lpstr>
      <vt:lpstr>Calibri</vt:lpstr>
      <vt:lpstr>Trebuchet MS</vt:lpstr>
      <vt:lpstr>Wingdings 3</vt:lpstr>
      <vt:lpstr>Facet</vt:lpstr>
      <vt:lpstr>PowerPoint Presentation</vt:lpstr>
      <vt:lpstr>The film industry plays a major role in the planetary or world-wide economy. It is the symbolic contributor to the global economy. Every year more than hundreds to thousands of movies are released to the public audience with the hope that the movies getting released will be the next block buster. According to the movie industry statistics, six to seven movies out of ten movies gets unprofitable, only one third of the movie gets success. The producers, studios, investors, sponsors in the movie industry are alike interested in predicting the box office success of the movie.  There are attributes (country, languages, genre, movie release date, budget and revenue) taken from the dataset and the derived attributes (release month of the movie derived from release date of movie and profit from budget and revenue) is analysed to determine the movie performance. The analysed data is plotted in graphs for statistical observation of the movie success. </vt:lpstr>
      <vt:lpstr>PowerPoint Presentation</vt:lpstr>
      <vt:lpstr>PowerPoint Presentation</vt:lpstr>
      <vt:lpstr>Walkthrough My Project</vt:lpstr>
      <vt:lpstr>PowerPoint Presentation</vt:lpstr>
      <vt:lpstr>Most Profited Month Of Year  </vt:lpstr>
      <vt:lpstr>Month With More Movie Releases </vt:lpstr>
      <vt:lpstr>Titles By Grene And Rating </vt:lpstr>
      <vt:lpstr>Grenes With More Number Of Movies </vt:lpstr>
      <vt:lpstr>Effect Of Budget On IMDb score </vt:lpstr>
      <vt:lpstr>Effect Of Grenes On IMDb score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Purushottam Mitra</dc:creator>
  <cp:lastModifiedBy>Purushottam Mitra</cp:lastModifiedBy>
  <cp:revision>40</cp:revision>
  <dcterms:created xsi:type="dcterms:W3CDTF">2020-01-21T15:55:37Z</dcterms:created>
  <dcterms:modified xsi:type="dcterms:W3CDTF">2020-01-24T08:56:45Z</dcterms:modified>
</cp:coreProperties>
</file>