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Tela de inicio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Login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MENU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16700" y="667200"/>
            <a:ext cx="2007300" cy="38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Bem vindo ao app Rede Óvulo doação.</a:t>
            </a:r>
          </a:p>
        </p:txBody>
      </p:sp>
      <p:sp>
        <p:nvSpPr>
          <p:cNvPr id="55" name="Shape 55"/>
          <p:cNvSpPr/>
          <p:nvPr/>
        </p:nvSpPr>
        <p:spPr>
          <a:xfrm>
            <a:off x="2524575" y="667200"/>
            <a:ext cx="2007300" cy="38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2. Para acessar é simples, você pode se cadastrar com o Facebook ou preencher nosso cadastro</a:t>
            </a:r>
          </a:p>
        </p:txBody>
      </p:sp>
      <p:sp>
        <p:nvSpPr>
          <p:cNvPr id="56" name="Shape 56"/>
          <p:cNvSpPr/>
          <p:nvPr/>
        </p:nvSpPr>
        <p:spPr>
          <a:xfrm>
            <a:off x="4775425" y="667200"/>
            <a:ext cx="2007300" cy="38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3. Para navegar no app, você pode acessar as abas laterais</a:t>
            </a:r>
          </a:p>
        </p:txBody>
      </p:sp>
      <p:sp>
        <p:nvSpPr>
          <p:cNvPr id="57" name="Shape 57"/>
          <p:cNvSpPr/>
          <p:nvPr/>
        </p:nvSpPr>
        <p:spPr>
          <a:xfrm>
            <a:off x="7026275" y="667200"/>
            <a:ext cx="2007300" cy="38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4. Caso possua dúvidas sobre como funciona a Óvulo Doação, acesse o tópico Perguntas Frequentes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273700" y="296525"/>
            <a:ext cx="8679000" cy="4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7. Novidades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Botões de navegação entre categorias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Clica na categoria extende restante do conteúdo para baixo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Quando houver mais que um conteúdo, eles aparecem por tópico e ao clicar abrem nova tela com imagem + texto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Detalhe da notícia: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Deslizar a tela para a direita, retorna a página inicial “Novidades” ou ao artigo/ vídeo anterior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Deslizar para esquerda, vai para o próximo artigo/ vídeo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8. Óvulo doação compartilhada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581625" y="273700"/>
            <a:ext cx="82911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9.Perguntas frequentes: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Barra Superior: 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Seta retorna pagina anterior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Rodapé: 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Fale com a gente - Abre app de e-mail para envio.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Destinatário: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3306150" y="1220300"/>
            <a:ext cx="25317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Bem vinda a Ibrra.</a:t>
            </a:r>
            <a:br>
              <a:rPr lang="en-GB"/>
            </a:br>
            <a:r>
              <a:rPr lang="en-GB"/>
              <a:t>Login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2676837" y="3113475"/>
            <a:ext cx="1824600" cy="3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Facebook</a:t>
            </a:r>
          </a:p>
        </p:txBody>
      </p:sp>
      <p:sp>
        <p:nvSpPr>
          <p:cNvPr id="64" name="Shape 64"/>
          <p:cNvSpPr/>
          <p:nvPr/>
        </p:nvSpPr>
        <p:spPr>
          <a:xfrm>
            <a:off x="4642562" y="3113475"/>
            <a:ext cx="1824600" cy="3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Registrar</a:t>
            </a:r>
          </a:p>
        </p:txBody>
      </p:sp>
      <p:sp>
        <p:nvSpPr>
          <p:cNvPr id="65" name="Shape 65"/>
          <p:cNvSpPr/>
          <p:nvPr/>
        </p:nvSpPr>
        <p:spPr>
          <a:xfrm>
            <a:off x="3306150" y="1840300"/>
            <a:ext cx="1824600" cy="3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E-mail</a:t>
            </a:r>
          </a:p>
        </p:txBody>
      </p:sp>
      <p:sp>
        <p:nvSpPr>
          <p:cNvPr id="66" name="Shape 66"/>
          <p:cNvSpPr/>
          <p:nvPr/>
        </p:nvSpPr>
        <p:spPr>
          <a:xfrm>
            <a:off x="3306150" y="2346250"/>
            <a:ext cx="1824600" cy="3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Senha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604450" y="650075"/>
            <a:ext cx="5143500" cy="4014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1.Meu perfil (somente icone) ok</a:t>
            </a:r>
            <a:br>
              <a:rPr lang="en-GB"/>
            </a:br>
            <a:r>
              <a:rPr lang="en-GB"/>
              <a:t>2.Encontre uma doadora  ok</a:t>
            </a:r>
            <a:br>
              <a:rPr lang="en-GB"/>
            </a:br>
            <a:r>
              <a:rPr lang="en-GB"/>
              <a:t>3.Seja um doadora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4. Agende uma consulta</a:t>
            </a:r>
            <a:br>
              <a:rPr lang="en-GB"/>
            </a:br>
            <a:r>
              <a:rPr lang="en-GB"/>
              <a:t>5. Meus processos</a:t>
            </a:r>
            <a:br>
              <a:rPr lang="en-GB"/>
            </a:br>
            <a:r>
              <a:rPr lang="en-GB">
                <a:solidFill>
                  <a:schemeClr val="dk1"/>
                </a:solidFill>
              </a:rPr>
              <a:t>6. Ciclo menstrual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7. Novidades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8. Óvulo doação compartilhada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9.Perguntas frequentes</a:t>
            </a:r>
          </a:p>
        </p:txBody>
      </p:sp>
      <p:sp>
        <p:nvSpPr>
          <p:cNvPr id="72" name="Shape 72"/>
          <p:cNvSpPr/>
          <p:nvPr/>
        </p:nvSpPr>
        <p:spPr>
          <a:xfrm>
            <a:off x="684275" y="262300"/>
            <a:ext cx="330900" cy="31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558825" y="421975"/>
            <a:ext cx="8234100" cy="4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Meu perfil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Menu: 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-GB"/>
              <a:t>Icone com foto/ avatar 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-GB"/>
              <a:t>Acesso via icone “engrenagem”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-GB"/>
              <a:t>Perfil: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-GB"/>
              <a:t>Foto + Opção para alterar foto (usar perfil facebook ou escolher uma da biblioteca)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-GB"/>
              <a:t>Nome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-GB"/>
              <a:t>CPF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-GB"/>
              <a:t>E-mail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-GB"/>
              <a:t>Telefone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-GB"/>
              <a:t>Alterar dados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-GB"/>
              <a:t>Alterar senha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-GB"/>
              <a:t>Excluir perfil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558825" y="421975"/>
            <a:ext cx="8234100" cy="4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200"/>
              <a:t>2. Encontre uma doadora:</a:t>
            </a:r>
          </a:p>
          <a:p>
            <a:pPr indent="-3048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200"/>
              <a:t>Tela de matches:</a:t>
            </a:r>
          </a:p>
          <a:p>
            <a:pPr indent="-3048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1200"/>
              <a:t>Barra Superior: </a:t>
            </a:r>
          </a:p>
          <a:p>
            <a:pPr indent="-3048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-GB" sz="1200"/>
              <a:t>Seta: Retorna menu principal (capa)</a:t>
            </a:r>
          </a:p>
          <a:p>
            <a:pPr indent="-3048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-GB" sz="1200"/>
              <a:t>Icone coração: Acessa pagina com detalhes dos matches</a:t>
            </a:r>
          </a:p>
          <a:p>
            <a:pPr indent="-3048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1200"/>
              <a:t>Excluir (não gostei):</a:t>
            </a:r>
          </a:p>
          <a:p>
            <a:pPr indent="-3048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-GB" sz="1200"/>
              <a:t>Desliza para esquerda ou clica no botão vermelho</a:t>
            </a:r>
          </a:p>
          <a:p>
            <a:pPr indent="-3048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1200"/>
              <a:t>Favorito:</a:t>
            </a:r>
          </a:p>
          <a:p>
            <a:pPr indent="-3048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-GB" sz="1200"/>
              <a:t>Clica ícone “estrela”</a:t>
            </a:r>
          </a:p>
          <a:p>
            <a:pPr indent="-3048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1200"/>
              <a:t>Adicionar (gostei):</a:t>
            </a:r>
          </a:p>
          <a:p>
            <a:pPr indent="-3048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-GB" sz="1200"/>
              <a:t>Desliza para direita ou clica no botão verde</a:t>
            </a:r>
          </a:p>
          <a:p>
            <a:pPr indent="-3048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1200"/>
              <a:t>Página detalhe dos matches: Acesso pelo topo (ícone coração) ou segura e arrasta para esquerda.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200"/>
              <a:t>Tela detalhe: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1200"/>
              <a:t>Barra superior: </a:t>
            </a: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GB" sz="1200"/>
              <a:t>Seta retorna a tela anterior (escolhe match) </a:t>
            </a: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GB" sz="1200"/>
              <a:t>Clica na lixeira aparecem quadrados clicaveis para fazer um “check” e deletar os perfis desejados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1200"/>
              <a:t>Lista reduzida de todos os matches escolhidos</a:t>
            </a: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GB" sz="1200"/>
              <a:t>Clique simples abre detalhes</a:t>
            </a:r>
          </a:p>
          <a:p>
            <a: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GB" sz="1200"/>
              <a:t>Clica e arrasta para esquerda: Clica em “favorita” ou “deleta”</a:t>
            </a: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1200"/>
              <a:t>Deletar: Sempre direcionar para página “Você tem certeza?”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558825" y="421975"/>
            <a:ext cx="8234100" cy="4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000"/>
              <a:t>3. Seja uma doadora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1000"/>
              <a:t>Tela principal:</a:t>
            </a:r>
          </a:p>
          <a:p>
            <a:pPr indent="-2921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1000"/>
              <a:t>Barra superior:</a:t>
            </a:r>
          </a:p>
          <a:p>
            <a:pPr indent="-2921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-GB" sz="1000"/>
              <a:t>Seta retorna a página principal</a:t>
            </a:r>
          </a:p>
          <a:p>
            <a:pPr indent="-2921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-GB" sz="1000"/>
              <a:t>Ícone Mão acessa sessão “Doação Compartilhada”</a:t>
            </a:r>
          </a:p>
          <a:p>
            <a:pPr indent="-2921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1000"/>
              <a:t>Imagem Puzzle:</a:t>
            </a:r>
          </a:p>
          <a:p>
            <a:pPr indent="-2921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-GB" sz="1000"/>
              <a:t>Posso doar? Direciona para preenchimento formulário “doação compartilhada”</a:t>
            </a:r>
          </a:p>
          <a:p>
            <a:pPr indent="-2921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-GB" sz="1000"/>
              <a:t>Posso receber? Direciona para “faça um agendamento”</a:t>
            </a:r>
          </a:p>
          <a:p>
            <a:pPr indent="-2921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GB" sz="1000"/>
              <a:t>Botão “Saiba Mais”</a:t>
            </a:r>
          </a:p>
          <a:p>
            <a:pPr indent="-292100" lvl="2" marL="1371600" rtl="0">
              <a:spcBef>
                <a:spcPts val="0"/>
              </a:spcBef>
              <a:buSzPct val="100000"/>
              <a:buAutoNum type="romanLcPeriod"/>
            </a:pPr>
            <a:r>
              <a:rPr lang="en-GB" sz="1000">
                <a:solidFill>
                  <a:schemeClr val="dk1"/>
                </a:solidFill>
              </a:rPr>
              <a:t>Abre nova tela de detalhe “Sobre Óvulo Doação”</a:t>
            </a:r>
          </a:p>
          <a:p>
            <a:pPr indent="-292100" lvl="2" marL="1371600" rtl="0">
              <a:spcBef>
                <a:spcPts val="0"/>
              </a:spcBef>
              <a:buClr>
                <a:schemeClr val="dk1"/>
              </a:buClr>
              <a:buSzPct val="100000"/>
              <a:buAutoNum type="romanLcPeriod"/>
            </a:pPr>
            <a:r>
              <a:rPr lang="en-GB" sz="1000">
                <a:solidFill>
                  <a:schemeClr val="dk1"/>
                </a:solidFill>
              </a:rPr>
              <a:t>Barra superior: </a:t>
            </a:r>
          </a:p>
          <a:p>
            <a:pPr indent="-292100" lvl="3" marL="18288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Seta retorna para a tela anterior “Seja uma doadora”</a:t>
            </a:r>
          </a:p>
          <a:p>
            <a:pPr indent="-292100" lvl="3" marL="18288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Ícone Mão acessa sessão “Doação Compartilhada”</a:t>
            </a:r>
          </a:p>
          <a:p>
            <a:pPr indent="-292100" lvl="3" marL="18288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Rodapé: Seta retorna para a tela anterior “Seja uma doadora”</a:t>
            </a:r>
          </a:p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1000">
                <a:solidFill>
                  <a:schemeClr val="dk1"/>
                </a:solidFill>
              </a:rPr>
              <a:t>Tela Doação Compartilhada:</a:t>
            </a:r>
          </a:p>
          <a:p>
            <a:pPr indent="-292100" lvl="1" marL="914400" rtl="0">
              <a:spcBef>
                <a:spcPts val="0"/>
              </a:spcBef>
              <a:buClr>
                <a:schemeClr val="dk1"/>
              </a:buClr>
              <a:buSzPct val="100000"/>
              <a:buAutoNum type="alphaLcPeriod"/>
            </a:pPr>
            <a:r>
              <a:rPr lang="en-GB" sz="1000">
                <a:solidFill>
                  <a:schemeClr val="dk1"/>
                </a:solidFill>
              </a:rPr>
              <a:t>Formulário </a:t>
            </a:r>
          </a:p>
          <a:p>
            <a:pPr indent="-292100" lvl="2" marL="1371600" rtl="0">
              <a:spcBef>
                <a:spcPts val="0"/>
              </a:spcBef>
              <a:buClr>
                <a:schemeClr val="dk1"/>
              </a:buClr>
              <a:buSzPct val="100000"/>
              <a:buAutoNum type="romanLcPeriod"/>
            </a:pPr>
            <a:r>
              <a:rPr lang="en-GB" sz="1000">
                <a:solidFill>
                  <a:schemeClr val="dk1"/>
                </a:solidFill>
              </a:rPr>
              <a:t>Preenchimento obrigatório de todos os itens</a:t>
            </a:r>
          </a:p>
          <a:p>
            <a:pPr indent="-292100" lvl="2" marL="1371600" rtl="0">
              <a:spcBef>
                <a:spcPts val="0"/>
              </a:spcBef>
              <a:buClr>
                <a:schemeClr val="dk1"/>
              </a:buClr>
              <a:buSzPct val="100000"/>
              <a:buAutoNum type="romanLcPeriod"/>
            </a:pPr>
            <a:r>
              <a:rPr lang="en-GB" sz="1000">
                <a:solidFill>
                  <a:schemeClr val="dk1"/>
                </a:solidFill>
              </a:rPr>
              <a:t>Botão enviar somente é acionado quando todos os dados estão preenchidos</a:t>
            </a:r>
          </a:p>
          <a:p>
            <a:pPr indent="-292100" lvl="2" marL="1371600" rtl="0">
              <a:spcBef>
                <a:spcPts val="0"/>
              </a:spcBef>
              <a:buClr>
                <a:schemeClr val="dk1"/>
              </a:buClr>
              <a:buSzPct val="100000"/>
              <a:buAutoNum type="romanLcPeriod"/>
            </a:pPr>
            <a:r>
              <a:rPr lang="en-GB" sz="1000">
                <a:solidFill>
                  <a:schemeClr val="dk1"/>
                </a:solidFill>
              </a:rPr>
              <a:t>Botão “Enviar” direciona os dados do formulário para e-mail cadastrado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-GB" sz="1000"/>
              <a:t>4 telas explicação básica </a:t>
            </a:r>
          </a:p>
          <a:p>
            <a:pPr indent="-2921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-GB" sz="1000"/>
              <a:t>Tela 1: Passo 1- Queremos conhecer você.</a:t>
            </a:r>
          </a:p>
          <a:p>
            <a:pPr indent="-292100" lvl="1" marL="914400" rtl="0">
              <a:spcBef>
                <a:spcPts val="0"/>
              </a:spcBef>
              <a:buSzPct val="100000"/>
              <a:buAutoNum type="romanLcPeriod"/>
            </a:pPr>
            <a:r>
              <a:rPr lang="en-GB" sz="1000"/>
              <a:t>A Óvulo Doação proporciona às mulheres que querem engravidar a esperança de se tornarem mães por meio da </a:t>
            </a:r>
          </a:p>
          <a:p>
            <a:pPr indent="-292100" lvl="1" marL="914400" rtl="0">
              <a:spcBef>
                <a:spcPts val="0"/>
              </a:spcBef>
              <a:buSzPct val="100000"/>
              <a:buAutoNum type="romanLcPeriod"/>
            </a:pPr>
            <a:r>
              <a:rPr lang="en-GB" sz="1000"/>
              <a:t>Formulario:</a:t>
            </a:r>
            <a:br>
              <a:rPr lang="en-GB" sz="1000"/>
            </a:br>
            <a:r>
              <a:rPr lang="en-GB" sz="1000"/>
              <a:t>+Add foto</a:t>
            </a:r>
          </a:p>
          <a:p>
            <a:pPr indent="-2921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-GB" sz="1000"/>
              <a:t>Tela 2: Após preencher seus dados, entraremos em contato com você.</a:t>
            </a:r>
          </a:p>
          <a:p>
            <a:pPr indent="-2921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-GB" sz="1000"/>
              <a:t>Tela 3: Tire suas dúvidas sobre a Rede Óvulo Doação na aba Perguntas Frequentes</a:t>
            </a:r>
          </a:p>
          <a:p>
            <a:pPr indent="-292100" lvl="0" marL="457200" rtl="0">
              <a:spcBef>
                <a:spcPts val="0"/>
              </a:spcBef>
              <a:buSzPct val="100000"/>
              <a:buAutoNum type="alphaLcPeriod"/>
            </a:pPr>
            <a:r>
              <a:rPr lang="en-GB" sz="1000"/>
              <a:t>Tela 4: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558825" y="421975"/>
            <a:ext cx="8234100" cy="4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</a:t>
            </a:r>
            <a:r>
              <a:rPr lang="en-GB"/>
              <a:t>. Agende uma consulta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GB"/>
              <a:t>Nomes das clinicas (logo +botão sobre a clinica)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Consulta agendada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82475" y="216700"/>
            <a:ext cx="8770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5. Meus processos: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Direciona para Detalhe dos Matches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82475" y="171075"/>
            <a:ext cx="8804400" cy="4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6. Ciclo menstrual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Tela inicial: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Questionário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Data de inicio da menstruação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AutoNum type="romanLcPeriod"/>
            </a:pPr>
            <a:r>
              <a:rPr lang="en-GB">
                <a:solidFill>
                  <a:schemeClr val="dk1"/>
                </a:solidFill>
              </a:rPr>
              <a:t>Ao clicar no espaço para preencher, direciona para outra tela com os calendários e círculos para assinalar.as datas do período menstrual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AutoNum type="romanLcPeriod"/>
            </a:pPr>
            <a:r>
              <a:rPr lang="en-GB">
                <a:solidFill>
                  <a:schemeClr val="dk1"/>
                </a:solidFill>
              </a:rPr>
              <a:t>Botão cancelar - Direciona para Home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AutoNum type="romanLcPeriod"/>
            </a:pPr>
            <a:r>
              <a:rPr lang="en-GB">
                <a:solidFill>
                  <a:schemeClr val="dk1"/>
                </a:solidFill>
              </a:rPr>
              <a:t>Botão começar - Direciona para página 3 “Calendário Menstrual”</a:t>
            </a:r>
          </a:p>
          <a:p>
            <a:pPr indent="-228600" lvl="2" marL="1371600" rtl="0">
              <a:spcBef>
                <a:spcPts val="0"/>
              </a:spcBef>
              <a:buClr>
                <a:schemeClr val="dk1"/>
              </a:buClr>
              <a:buAutoNum type="romanLcPeriod"/>
            </a:pPr>
            <a:r>
              <a:rPr lang="en-GB">
                <a:solidFill>
                  <a:schemeClr val="dk1"/>
                </a:solidFill>
              </a:rPr>
              <a:t>A página 3 é resultado da coleta das informações do questionário e conterá informações: </a:t>
            </a:r>
          </a:p>
          <a:p>
            <a:pPr indent="-228600" lvl="3" marL="18288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Fertilidade</a:t>
            </a:r>
          </a:p>
          <a:p>
            <a:pPr indent="-228600" lvl="4" marL="22860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Linha do tempo com data referente ao período</a:t>
            </a:r>
          </a:p>
          <a:p>
            <a:pPr indent="-228600" lvl="4" marL="22860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Histórico</a:t>
            </a:r>
          </a:p>
          <a:p>
            <a:pPr indent="-228600" lvl="3" marL="18288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-GB">
                <a:solidFill>
                  <a:schemeClr val="dk1"/>
                </a:solidFill>
              </a:rPr>
              <a:t>Menstruação</a:t>
            </a:r>
          </a:p>
          <a:p>
            <a:pPr indent="-228600" lvl="4" marL="22860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Duração da menstruação</a:t>
            </a:r>
          </a:p>
          <a:p>
            <a:pPr indent="-228600" lvl="4" marL="22860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Duração do ciclo</a:t>
            </a:r>
          </a:p>
          <a:p>
            <a:pPr indent="-228600" lvl="4" marL="22860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-GB">
                <a:solidFill>
                  <a:schemeClr val="dk1"/>
                </a:solidFill>
              </a:rPr>
              <a:t>Histórico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