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72" r:id="rId6"/>
    <p:sldId id="273" r:id="rId7"/>
    <p:sldId id="274" r:id="rId8"/>
    <p:sldId id="275" r:id="rId9"/>
    <p:sldId id="260" r:id="rId10"/>
    <p:sldId id="276" r:id="rId11"/>
    <p:sldId id="277" r:id="rId12"/>
    <p:sldId id="278" r:id="rId13"/>
    <p:sldId id="279" r:id="rId14"/>
    <p:sldId id="280" r:id="rId15"/>
    <p:sldId id="262" r:id="rId16"/>
    <p:sldId id="281" r:id="rId17"/>
    <p:sldId id="282" r:id="rId18"/>
    <p:sldId id="283" r:id="rId19"/>
    <p:sldId id="264" r:id="rId20"/>
    <p:sldId id="284" r:id="rId21"/>
    <p:sldId id="285" r:id="rId22"/>
    <p:sldId id="286" r:id="rId23"/>
    <p:sldId id="266" r:id="rId24"/>
    <p:sldId id="287" r:id="rId25"/>
    <p:sldId id="288" r:id="rId26"/>
    <p:sldId id="268" r:id="rId27"/>
    <p:sldId id="291" r:id="rId28"/>
    <p:sldId id="269" r:id="rId29"/>
    <p:sldId id="270" r:id="rId30"/>
    <p:sldId id="289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25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0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4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4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13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49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8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07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3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19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7000">
              <a:schemeClr val="accent6">
                <a:lumMod val="20000"/>
                <a:lumOff val="80000"/>
              </a:schemeClr>
            </a:gs>
            <a:gs pos="95000">
              <a:schemeClr val="accent6">
                <a:lumMod val="20000"/>
                <a:lumOff val="80000"/>
              </a:schemeClr>
            </a:gs>
            <a:gs pos="100000">
              <a:schemeClr val="accent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49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19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42" Type="http://schemas.openxmlformats.org/officeDocument/2006/relationships/image" Target="../media/image20.wmf"/><Relationship Id="rId47" Type="http://schemas.openxmlformats.org/officeDocument/2006/relationships/oleObject" Target="../embeddings/oleObject25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wmf"/><Relationship Id="rId46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41" Type="http://schemas.openxmlformats.org/officeDocument/2006/relationships/oleObject" Target="../embeddings/oleObject2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19.wmf"/><Relationship Id="rId45" Type="http://schemas.openxmlformats.org/officeDocument/2006/relationships/oleObject" Target="../embeddings/oleObject23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49" Type="http://schemas.openxmlformats.org/officeDocument/2006/relationships/oleObject" Target="../embeddings/oleObject2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oleObject" Target="../embeddings/oleObject22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48" Type="http://schemas.openxmlformats.org/officeDocument/2006/relationships/oleObject" Target="../embeddings/oleObject26.bin"/><Relationship Id="rId8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10" Type="http://schemas.openxmlformats.org/officeDocument/2006/relationships/image" Target="../media/image310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0.png"/><Relationship Id="rId21" Type="http://schemas.openxmlformats.org/officeDocument/2006/relationships/image" Target="../media/image51.png"/><Relationship Id="rId7" Type="http://schemas.openxmlformats.org/officeDocument/2006/relationships/image" Target="../media/image49.png"/><Relationship Id="rId12" Type="http://schemas.openxmlformats.org/officeDocument/2006/relationships/image" Target="../media/image420.png"/><Relationship Id="rId17" Type="http://schemas.openxmlformats.org/officeDocument/2006/relationships/image" Target="../media/image47.png"/><Relationship Id="rId2" Type="http://schemas.openxmlformats.org/officeDocument/2006/relationships/image" Target="../media/image320.png"/><Relationship Id="rId16" Type="http://schemas.openxmlformats.org/officeDocument/2006/relationships/image" Target="../media/image46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10.png"/><Relationship Id="rId24" Type="http://schemas.openxmlformats.org/officeDocument/2006/relationships/image" Target="../media/image54.png"/><Relationship Id="rId5" Type="http://schemas.openxmlformats.org/officeDocument/2006/relationships/image" Target="../media/image350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10" Type="http://schemas.openxmlformats.org/officeDocument/2006/relationships/image" Target="../media/image400.png"/><Relationship Id="rId19" Type="http://schemas.openxmlformats.org/officeDocument/2006/relationships/image" Target="../media/image490.png"/><Relationship Id="rId4" Type="http://schemas.openxmlformats.org/officeDocument/2006/relationships/image" Target="../media/image340.png"/><Relationship Id="rId9" Type="http://schemas.openxmlformats.org/officeDocument/2006/relationships/image" Target="../media/image390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85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29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28" Type="http://schemas.openxmlformats.org/officeDocument/2006/relationships/image" Target="../media/image87.png"/><Relationship Id="rId10" Type="http://schemas.openxmlformats.org/officeDocument/2006/relationships/image" Target="../media/image56.png"/><Relationship Id="rId19" Type="http://schemas.openxmlformats.org/officeDocument/2006/relationships/image" Target="../media/image78.png"/><Relationship Id="rId31" Type="http://schemas.openxmlformats.org/officeDocument/2006/relationships/image" Target="../media/image90.png"/><Relationship Id="rId4" Type="http://schemas.openxmlformats.org/officeDocument/2006/relationships/image" Target="../media/image63.png"/><Relationship Id="rId9" Type="http://schemas.openxmlformats.org/officeDocument/2006/relationships/image" Target="../media/image55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Relationship Id="rId27" Type="http://schemas.openxmlformats.org/officeDocument/2006/relationships/image" Target="../media/image86.png"/><Relationship Id="rId30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18" Type="http://schemas.openxmlformats.org/officeDocument/2006/relationships/image" Target="../media/image162.png"/><Relationship Id="rId26" Type="http://schemas.openxmlformats.org/officeDocument/2006/relationships/image" Target="../media/image170.png"/><Relationship Id="rId3" Type="http://schemas.openxmlformats.org/officeDocument/2006/relationships/image" Target="../media/image147.png"/><Relationship Id="rId21" Type="http://schemas.openxmlformats.org/officeDocument/2006/relationships/image" Target="../media/image165.png"/><Relationship Id="rId34" Type="http://schemas.openxmlformats.org/officeDocument/2006/relationships/image" Target="../media/image178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17" Type="http://schemas.openxmlformats.org/officeDocument/2006/relationships/image" Target="../media/image161.png"/><Relationship Id="rId25" Type="http://schemas.openxmlformats.org/officeDocument/2006/relationships/image" Target="../media/image169.png"/><Relationship Id="rId33" Type="http://schemas.openxmlformats.org/officeDocument/2006/relationships/image" Target="../media/image177.png"/><Relationship Id="rId38" Type="http://schemas.openxmlformats.org/officeDocument/2006/relationships/image" Target="../media/image182.png"/><Relationship Id="rId2" Type="http://schemas.openxmlformats.org/officeDocument/2006/relationships/image" Target="../media/image146.png"/><Relationship Id="rId16" Type="http://schemas.openxmlformats.org/officeDocument/2006/relationships/image" Target="../media/image160.png"/><Relationship Id="rId20" Type="http://schemas.openxmlformats.org/officeDocument/2006/relationships/image" Target="../media/image164.png"/><Relationship Id="rId29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24" Type="http://schemas.openxmlformats.org/officeDocument/2006/relationships/image" Target="../media/image168.png"/><Relationship Id="rId32" Type="http://schemas.openxmlformats.org/officeDocument/2006/relationships/image" Target="../media/image176.png"/><Relationship Id="rId37" Type="http://schemas.openxmlformats.org/officeDocument/2006/relationships/image" Target="../media/image181.png"/><Relationship Id="rId5" Type="http://schemas.openxmlformats.org/officeDocument/2006/relationships/image" Target="../media/image149.png"/><Relationship Id="rId15" Type="http://schemas.openxmlformats.org/officeDocument/2006/relationships/image" Target="../media/image159.png"/><Relationship Id="rId23" Type="http://schemas.openxmlformats.org/officeDocument/2006/relationships/image" Target="../media/image167.png"/><Relationship Id="rId28" Type="http://schemas.openxmlformats.org/officeDocument/2006/relationships/image" Target="../media/image172.png"/><Relationship Id="rId36" Type="http://schemas.openxmlformats.org/officeDocument/2006/relationships/image" Target="../media/image180.png"/><Relationship Id="rId10" Type="http://schemas.openxmlformats.org/officeDocument/2006/relationships/image" Target="../media/image154.png"/><Relationship Id="rId19" Type="http://schemas.openxmlformats.org/officeDocument/2006/relationships/image" Target="../media/image163.png"/><Relationship Id="rId31" Type="http://schemas.openxmlformats.org/officeDocument/2006/relationships/image" Target="../media/image175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Relationship Id="rId22" Type="http://schemas.openxmlformats.org/officeDocument/2006/relationships/image" Target="../media/image166.png"/><Relationship Id="rId27" Type="http://schemas.openxmlformats.org/officeDocument/2006/relationships/image" Target="../media/image171.png"/><Relationship Id="rId30" Type="http://schemas.openxmlformats.org/officeDocument/2006/relationships/image" Target="../media/image174.png"/><Relationship Id="rId35" Type="http://schemas.openxmlformats.org/officeDocument/2006/relationships/image" Target="../media/image17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58.png"/><Relationship Id="rId7" Type="http://schemas.openxmlformats.org/officeDocument/2006/relationships/image" Target="../media/image69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57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94.png"/><Relationship Id="rId5" Type="http://schemas.openxmlformats.org/officeDocument/2006/relationships/image" Target="../media/image60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59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3" Type="http://schemas.openxmlformats.org/officeDocument/2006/relationships/image" Target="../media/image101.png"/><Relationship Id="rId21" Type="http://schemas.openxmlformats.org/officeDocument/2006/relationships/image" Target="../media/image119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" Type="http://schemas.openxmlformats.org/officeDocument/2006/relationships/image" Target="../media/image58.png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94.png"/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12" Type="http://schemas.openxmlformats.org/officeDocument/2006/relationships/image" Target="../media/image193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png"/><Relationship Id="rId11" Type="http://schemas.openxmlformats.org/officeDocument/2006/relationships/image" Target="../media/image192.png"/><Relationship Id="rId5" Type="http://schemas.openxmlformats.org/officeDocument/2006/relationships/image" Target="../media/image186.png"/><Relationship Id="rId10" Type="http://schemas.openxmlformats.org/officeDocument/2006/relationships/image" Target="../media/image191.png"/><Relationship Id="rId4" Type="http://schemas.openxmlformats.org/officeDocument/2006/relationships/image" Target="../media/image185.png"/><Relationship Id="rId9" Type="http://schemas.openxmlformats.org/officeDocument/2006/relationships/image" Target="../media/image1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05.png"/><Relationship Id="rId18" Type="http://schemas.openxmlformats.org/officeDocument/2006/relationships/image" Target="../media/image209.png"/><Relationship Id="rId26" Type="http://schemas.openxmlformats.org/officeDocument/2006/relationships/image" Target="../media/image1730.png"/><Relationship Id="rId3" Type="http://schemas.openxmlformats.org/officeDocument/2006/relationships/image" Target="../media/image196.png"/><Relationship Id="rId21" Type="http://schemas.openxmlformats.org/officeDocument/2006/relationships/image" Target="../media/image211.png"/><Relationship Id="rId7" Type="http://schemas.openxmlformats.org/officeDocument/2006/relationships/image" Target="../media/image199.png"/><Relationship Id="rId12" Type="http://schemas.openxmlformats.org/officeDocument/2006/relationships/image" Target="../media/image204.png"/><Relationship Id="rId17" Type="http://schemas.openxmlformats.org/officeDocument/2006/relationships/image" Target="../media/image208.png"/><Relationship Id="rId25" Type="http://schemas.openxmlformats.org/officeDocument/2006/relationships/image" Target="../media/image1750.png"/><Relationship Id="rId2" Type="http://schemas.openxmlformats.org/officeDocument/2006/relationships/image" Target="../media/image195.png"/><Relationship Id="rId16" Type="http://schemas.openxmlformats.org/officeDocument/2006/relationships/image" Target="../media/image1510.png"/><Relationship Id="rId20" Type="http://schemas.openxmlformats.org/officeDocument/2006/relationships/image" Target="../media/image210.png"/><Relationship Id="rId29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11" Type="http://schemas.openxmlformats.org/officeDocument/2006/relationships/image" Target="../media/image203.png"/><Relationship Id="rId24" Type="http://schemas.openxmlformats.org/officeDocument/2006/relationships/image" Target="../media/image212.png"/><Relationship Id="rId5" Type="http://schemas.openxmlformats.org/officeDocument/2006/relationships/image" Target="../media/image1570.png"/><Relationship Id="rId15" Type="http://schemas.openxmlformats.org/officeDocument/2006/relationships/image" Target="../media/image207.png"/><Relationship Id="rId23" Type="http://schemas.openxmlformats.org/officeDocument/2006/relationships/image" Target="../media/image1610.png"/><Relationship Id="rId28" Type="http://schemas.openxmlformats.org/officeDocument/2006/relationships/image" Target="../media/image214.png"/><Relationship Id="rId10" Type="http://schemas.openxmlformats.org/officeDocument/2006/relationships/image" Target="../media/image202.png"/><Relationship Id="rId19" Type="http://schemas.openxmlformats.org/officeDocument/2006/relationships/image" Target="../media/image1620.png"/><Relationship Id="rId4" Type="http://schemas.openxmlformats.org/officeDocument/2006/relationships/image" Target="../media/image197.png"/><Relationship Id="rId9" Type="http://schemas.openxmlformats.org/officeDocument/2006/relationships/image" Target="../media/image201.png"/><Relationship Id="rId14" Type="http://schemas.openxmlformats.org/officeDocument/2006/relationships/image" Target="../media/image206.png"/><Relationship Id="rId22" Type="http://schemas.openxmlformats.org/officeDocument/2006/relationships/image" Target="../media/image1630.png"/><Relationship Id="rId27" Type="http://schemas.openxmlformats.org/officeDocument/2006/relationships/image" Target="../media/image2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8279" y="2314192"/>
            <a:ext cx="558678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ccent SF" pitchFamily="2" charset="0"/>
              </a:rPr>
              <a:t>Algebraic </a:t>
            </a:r>
          </a:p>
          <a:p>
            <a:pPr algn="ctr"/>
            <a:r>
              <a: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ccent SF" pitchFamily="2" charset="0"/>
              </a:rPr>
              <a:t>Methods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313DA6-E47F-4E10-80A0-614716C6A3BB}"/>
              </a:ext>
            </a:extLst>
          </p:cNvPr>
          <p:cNvSpPr txBox="1"/>
          <p:nvPr/>
        </p:nvSpPr>
        <p:spPr>
          <a:xfrm>
            <a:off x="2398105" y="4725114"/>
            <a:ext cx="4720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 Black" panose="020B0A04020102020204" pitchFamily="34" charset="0"/>
              </a:rPr>
              <a:t>Twitter: @Owen134866</a:t>
            </a: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www.mathsfreeresourcelibrary.com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6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3886200" cy="47244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altLang="en-US" sz="1800" b="1" dirty="0">
                <a:latin typeface="Comic Sans MS" pitchFamily="66" charset="0"/>
              </a:rPr>
              <a:t>You need to be able to multiply and divide Algebraic Fractions</a:t>
            </a:r>
            <a:endParaRPr lang="en-GB" altLang="en-US" sz="18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The rules for Algebraic versions are the same as for numerical versions</a:t>
            </a:r>
          </a:p>
          <a:p>
            <a:pPr marL="0" indent="0" algn="ctr"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When multiplying Fractions, you multiply the Numerators together, and the Denominators together…</a:t>
            </a:r>
          </a:p>
          <a:p>
            <a:pPr marL="0" indent="0" algn="ctr"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It is possible to simplify a sum before you work it out. This will be vital on harder Algebraic questions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486400" y="1600200"/>
            <a:ext cx="228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="1" u="sng" baseline="0"/>
              <a:t>Example Questions</a:t>
            </a: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8686800" y="6491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1B</a:t>
            </a:r>
          </a:p>
        </p:txBody>
      </p:sp>
      <p:graphicFrame>
        <p:nvGraphicFramePr>
          <p:cNvPr id="54301" name="Object 29"/>
          <p:cNvGraphicFramePr>
            <a:graphicFrameLocks noChangeAspect="1"/>
          </p:cNvGraphicFramePr>
          <p:nvPr/>
        </p:nvGraphicFramePr>
        <p:xfrm>
          <a:off x="5638800" y="2133600"/>
          <a:ext cx="5619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" name="Equation" r:id="rId3" imgW="355292" imgH="393359" progId="Equation.DSMT4">
                  <p:embed/>
                </p:oleObj>
              </mc:Choice>
              <mc:Fallback>
                <p:oleObj name="Equation" r:id="rId3" imgW="355292" imgH="393359" progId="Equation.DSMT4">
                  <p:embed/>
                  <p:pic>
                    <p:nvPicPr>
                      <p:cNvPr id="5430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133600"/>
                        <a:ext cx="5619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2" name="Object 30"/>
          <p:cNvGraphicFramePr>
            <a:graphicFrameLocks noChangeAspect="1"/>
          </p:cNvGraphicFramePr>
          <p:nvPr/>
        </p:nvGraphicFramePr>
        <p:xfrm>
          <a:off x="6324600" y="2133600"/>
          <a:ext cx="5222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" name="Equation" r:id="rId5" imgW="330057" imgH="393529" progId="Equation.DSMT4">
                  <p:embed/>
                </p:oleObj>
              </mc:Choice>
              <mc:Fallback>
                <p:oleObj name="Equation" r:id="rId5" imgW="330057" imgH="393529" progId="Equation.DSMT4">
                  <p:embed/>
                  <p:pic>
                    <p:nvPicPr>
                      <p:cNvPr id="543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133600"/>
                        <a:ext cx="52228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3" name="Object 31"/>
          <p:cNvGraphicFramePr>
            <a:graphicFrameLocks noChangeAspect="1"/>
          </p:cNvGraphicFramePr>
          <p:nvPr/>
        </p:nvGraphicFramePr>
        <p:xfrm>
          <a:off x="5638800" y="2895600"/>
          <a:ext cx="622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" name="Equation" r:id="rId7" imgW="393529" imgH="393529" progId="Equation.DSMT4">
                  <p:embed/>
                </p:oleObj>
              </mc:Choice>
              <mc:Fallback>
                <p:oleObj name="Equation" r:id="rId7" imgW="393529" imgH="393529" progId="Equation.DSMT4">
                  <p:embed/>
                  <p:pic>
                    <p:nvPicPr>
                      <p:cNvPr id="5430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895600"/>
                        <a:ext cx="622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4" name="Object 32"/>
          <p:cNvGraphicFramePr>
            <a:graphicFrameLocks noChangeAspect="1"/>
          </p:cNvGraphicFramePr>
          <p:nvPr/>
        </p:nvGraphicFramePr>
        <p:xfrm>
          <a:off x="6324600" y="2895600"/>
          <a:ext cx="5619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" name="Equation" r:id="rId9" imgW="355292" imgH="393359" progId="Equation.DSMT4">
                  <p:embed/>
                </p:oleObj>
              </mc:Choice>
              <mc:Fallback>
                <p:oleObj name="Equation" r:id="rId9" imgW="355292" imgH="393359" progId="Equation.DSMT4">
                  <p:embed/>
                  <p:pic>
                    <p:nvPicPr>
                      <p:cNvPr id="5430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895600"/>
                        <a:ext cx="5619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5105400" y="2286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a)</a:t>
            </a:r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5105400" y="3048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b)</a:t>
            </a:r>
          </a:p>
        </p:txBody>
      </p:sp>
      <p:graphicFrame>
        <p:nvGraphicFramePr>
          <p:cNvPr id="54307" name="Object 35"/>
          <p:cNvGraphicFramePr>
            <a:graphicFrameLocks noChangeAspect="1"/>
          </p:cNvGraphicFramePr>
          <p:nvPr/>
        </p:nvGraphicFramePr>
        <p:xfrm>
          <a:off x="5638800" y="3733800"/>
          <a:ext cx="1809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" name="Equation" r:id="rId11" imgW="114102" imgH="177492" progId="Equation.DSMT4">
                  <p:embed/>
                </p:oleObj>
              </mc:Choice>
              <mc:Fallback>
                <p:oleObj name="Equation" r:id="rId11" imgW="114102" imgH="177492" progId="Equation.DSMT4">
                  <p:embed/>
                  <p:pic>
                    <p:nvPicPr>
                      <p:cNvPr id="5430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733800"/>
                        <a:ext cx="18097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5105400" y="3733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c)</a:t>
            </a:r>
          </a:p>
        </p:txBody>
      </p:sp>
      <p:graphicFrame>
        <p:nvGraphicFramePr>
          <p:cNvPr id="54310" name="Object 38"/>
          <p:cNvGraphicFramePr>
            <a:graphicFrameLocks noChangeAspect="1"/>
          </p:cNvGraphicFramePr>
          <p:nvPr/>
        </p:nvGraphicFramePr>
        <p:xfrm>
          <a:off x="5638800" y="4114800"/>
          <a:ext cx="1809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" name="Equation" r:id="rId13" imgW="114102" imgH="177492" progId="Equation.DSMT4">
                  <p:embed/>
                </p:oleObj>
              </mc:Choice>
              <mc:Fallback>
                <p:oleObj name="Equation" r:id="rId13" imgW="114102" imgH="177492" progId="Equation.DSMT4">
                  <p:embed/>
                  <p:pic>
                    <p:nvPicPr>
                      <p:cNvPr id="5431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114800"/>
                        <a:ext cx="18097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11" name="Line 39"/>
          <p:cNvSpPr>
            <a:spLocks noChangeShapeType="1"/>
          </p:cNvSpPr>
          <p:nvPr/>
        </p:nvSpPr>
        <p:spPr bwMode="auto">
          <a:xfrm>
            <a:off x="5638800" y="40386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4312" name="Object 40"/>
          <p:cNvGraphicFramePr>
            <a:graphicFrameLocks noChangeAspect="1"/>
          </p:cNvGraphicFramePr>
          <p:nvPr/>
        </p:nvGraphicFramePr>
        <p:xfrm>
          <a:off x="6096000" y="3733800"/>
          <a:ext cx="1809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" name="Equation" r:id="rId15" imgW="114102" imgH="177492" progId="Equation.DSMT4">
                  <p:embed/>
                </p:oleObj>
              </mc:Choice>
              <mc:Fallback>
                <p:oleObj name="Equation" r:id="rId15" imgW="114102" imgH="177492" progId="Equation.DSMT4">
                  <p:embed/>
                  <p:pic>
                    <p:nvPicPr>
                      <p:cNvPr id="5431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733800"/>
                        <a:ext cx="18097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3" name="Object 41"/>
          <p:cNvGraphicFramePr>
            <a:graphicFrameLocks noChangeAspect="1"/>
          </p:cNvGraphicFramePr>
          <p:nvPr/>
        </p:nvGraphicFramePr>
        <p:xfrm>
          <a:off x="6096000" y="4114800"/>
          <a:ext cx="1809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" name="Equation" r:id="rId17" imgW="114102" imgH="177492" progId="Equation.DSMT4">
                  <p:embed/>
                </p:oleObj>
              </mc:Choice>
              <mc:Fallback>
                <p:oleObj name="Equation" r:id="rId17" imgW="114102" imgH="177492" progId="Equation.DSMT4">
                  <p:embed/>
                  <p:pic>
                    <p:nvPicPr>
                      <p:cNvPr id="5431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114800"/>
                        <a:ext cx="18097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14" name="Line 42"/>
          <p:cNvSpPr>
            <a:spLocks noChangeShapeType="1"/>
          </p:cNvSpPr>
          <p:nvPr/>
        </p:nvSpPr>
        <p:spPr bwMode="auto">
          <a:xfrm>
            <a:off x="6096000" y="40386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4316" name="Object 44"/>
          <p:cNvGraphicFramePr>
            <a:graphicFrameLocks noChangeAspect="1"/>
          </p:cNvGraphicFramePr>
          <p:nvPr/>
        </p:nvGraphicFramePr>
        <p:xfrm>
          <a:off x="6324600" y="3962400"/>
          <a:ext cx="200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" name="Equation" r:id="rId19" imgW="126780" imgH="114102" progId="Equation.DSMT4">
                  <p:embed/>
                </p:oleObj>
              </mc:Choice>
              <mc:Fallback>
                <p:oleObj name="Equation" r:id="rId19" imgW="126780" imgH="114102" progId="Equation.DSMT4">
                  <p:embed/>
                  <p:pic>
                    <p:nvPicPr>
                      <p:cNvPr id="5431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962400"/>
                        <a:ext cx="200025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7" name="Object 45"/>
          <p:cNvGraphicFramePr>
            <a:graphicFrameLocks noChangeAspect="1"/>
          </p:cNvGraphicFramePr>
          <p:nvPr/>
        </p:nvGraphicFramePr>
        <p:xfrm>
          <a:off x="5867400" y="3962400"/>
          <a:ext cx="179388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" name="Equation" r:id="rId21" imgW="114102" imgH="126780" progId="Equation.DSMT4">
                  <p:embed/>
                </p:oleObj>
              </mc:Choice>
              <mc:Fallback>
                <p:oleObj name="Equation" r:id="rId21" imgW="114102" imgH="126780" progId="Equation.DSMT4">
                  <p:embed/>
                  <p:pic>
                    <p:nvPicPr>
                      <p:cNvPr id="5431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962400"/>
                        <a:ext cx="179388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8" name="Object 46"/>
          <p:cNvGraphicFramePr>
            <a:graphicFrameLocks noChangeAspect="1"/>
          </p:cNvGraphicFramePr>
          <p:nvPr/>
        </p:nvGraphicFramePr>
        <p:xfrm>
          <a:off x="6656388" y="3733800"/>
          <a:ext cx="280987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" name="Equation" r:id="rId23" imgW="177492" imgH="177492" progId="Equation.DSMT4">
                  <p:embed/>
                </p:oleObj>
              </mc:Choice>
              <mc:Fallback>
                <p:oleObj name="Equation" r:id="rId23" imgW="177492" imgH="177492" progId="Equation.DSMT4">
                  <p:embed/>
                  <p:pic>
                    <p:nvPicPr>
                      <p:cNvPr id="5431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8" y="3733800"/>
                        <a:ext cx="280987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9" name="Object 47"/>
          <p:cNvGraphicFramePr>
            <a:graphicFrameLocks noChangeAspect="1"/>
          </p:cNvGraphicFramePr>
          <p:nvPr/>
        </p:nvGraphicFramePr>
        <p:xfrm>
          <a:off x="6635750" y="4114800"/>
          <a:ext cx="322263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" name="Equation" r:id="rId25" imgW="202936" imgH="177569" progId="Equation.DSMT4">
                  <p:embed/>
                </p:oleObj>
              </mc:Choice>
              <mc:Fallback>
                <p:oleObj name="Equation" r:id="rId25" imgW="202936" imgH="177569" progId="Equation.DSMT4">
                  <p:embed/>
                  <p:pic>
                    <p:nvPicPr>
                      <p:cNvPr id="5431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4114800"/>
                        <a:ext cx="322263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20" name="Line 48"/>
          <p:cNvSpPr>
            <a:spLocks noChangeShapeType="1"/>
          </p:cNvSpPr>
          <p:nvPr/>
        </p:nvSpPr>
        <p:spPr bwMode="auto">
          <a:xfrm>
            <a:off x="6629400" y="4038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4321" name="Object 49"/>
          <p:cNvGraphicFramePr>
            <a:graphicFrameLocks noChangeAspect="1"/>
          </p:cNvGraphicFramePr>
          <p:nvPr/>
        </p:nvGraphicFramePr>
        <p:xfrm>
          <a:off x="6324600" y="4724400"/>
          <a:ext cx="200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" name="Equation" r:id="rId27" imgW="126780" imgH="114102" progId="Equation.DSMT4">
                  <p:embed/>
                </p:oleObj>
              </mc:Choice>
              <mc:Fallback>
                <p:oleObj name="Equation" r:id="rId27" imgW="126780" imgH="114102" progId="Equation.DSMT4">
                  <p:embed/>
                  <p:pic>
                    <p:nvPicPr>
                      <p:cNvPr id="5432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724400"/>
                        <a:ext cx="200025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2" name="Object 50"/>
          <p:cNvGraphicFramePr>
            <a:graphicFrameLocks noChangeAspect="1"/>
          </p:cNvGraphicFramePr>
          <p:nvPr/>
        </p:nvGraphicFramePr>
        <p:xfrm>
          <a:off x="6705600" y="4495800"/>
          <a:ext cx="141288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" name="Equation" r:id="rId29" imgW="88707" imgH="164742" progId="Equation.DSMT4">
                  <p:embed/>
                </p:oleObj>
              </mc:Choice>
              <mc:Fallback>
                <p:oleObj name="Equation" r:id="rId29" imgW="88707" imgH="164742" progId="Equation.DSMT4">
                  <p:embed/>
                  <p:pic>
                    <p:nvPicPr>
                      <p:cNvPr id="5432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495800"/>
                        <a:ext cx="141288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3" name="Object 51"/>
          <p:cNvGraphicFramePr>
            <a:graphicFrameLocks noChangeAspect="1"/>
          </p:cNvGraphicFramePr>
          <p:nvPr/>
        </p:nvGraphicFramePr>
        <p:xfrm>
          <a:off x="6699250" y="4876800"/>
          <a:ext cx="1809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" name="Equation" r:id="rId31" imgW="114102" imgH="177492" progId="Equation.DSMT4">
                  <p:embed/>
                </p:oleObj>
              </mc:Choice>
              <mc:Fallback>
                <p:oleObj name="Equation" r:id="rId31" imgW="114102" imgH="177492" progId="Equation.DSMT4">
                  <p:embed/>
                  <p:pic>
                    <p:nvPicPr>
                      <p:cNvPr id="5432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4876800"/>
                        <a:ext cx="18097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24" name="Line 52"/>
          <p:cNvSpPr>
            <a:spLocks noChangeShapeType="1"/>
          </p:cNvSpPr>
          <p:nvPr/>
        </p:nvSpPr>
        <p:spPr bwMode="auto">
          <a:xfrm>
            <a:off x="6705600" y="48006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4325" name="Object 53"/>
          <p:cNvGraphicFramePr>
            <a:graphicFrameLocks noChangeAspect="1"/>
          </p:cNvGraphicFramePr>
          <p:nvPr/>
        </p:nvGraphicFramePr>
        <p:xfrm>
          <a:off x="5638800" y="5334000"/>
          <a:ext cx="1809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" name="Equation" r:id="rId33" imgW="114102" imgH="177492" progId="Equation.DSMT4">
                  <p:embed/>
                </p:oleObj>
              </mc:Choice>
              <mc:Fallback>
                <p:oleObj name="Equation" r:id="rId33" imgW="114102" imgH="177492" progId="Equation.DSMT4">
                  <p:embed/>
                  <p:pic>
                    <p:nvPicPr>
                      <p:cNvPr id="5432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334000"/>
                        <a:ext cx="18097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6" name="Object 54"/>
          <p:cNvGraphicFramePr>
            <a:graphicFrameLocks noChangeAspect="1"/>
          </p:cNvGraphicFramePr>
          <p:nvPr/>
        </p:nvGraphicFramePr>
        <p:xfrm>
          <a:off x="5638800" y="5715000"/>
          <a:ext cx="1809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" name="Equation" r:id="rId35" imgW="114102" imgH="177492" progId="Equation.DSMT4">
                  <p:embed/>
                </p:oleObj>
              </mc:Choice>
              <mc:Fallback>
                <p:oleObj name="Equation" r:id="rId35" imgW="114102" imgH="177492" progId="Equation.DSMT4">
                  <p:embed/>
                  <p:pic>
                    <p:nvPicPr>
                      <p:cNvPr id="54326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715000"/>
                        <a:ext cx="18097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27" name="Line 55"/>
          <p:cNvSpPr>
            <a:spLocks noChangeShapeType="1"/>
          </p:cNvSpPr>
          <p:nvPr/>
        </p:nvSpPr>
        <p:spPr bwMode="auto">
          <a:xfrm>
            <a:off x="5638800" y="56388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4328" name="Object 56"/>
          <p:cNvGraphicFramePr>
            <a:graphicFrameLocks noChangeAspect="1"/>
          </p:cNvGraphicFramePr>
          <p:nvPr/>
        </p:nvGraphicFramePr>
        <p:xfrm>
          <a:off x="6096000" y="5334000"/>
          <a:ext cx="1809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" name="Equation" r:id="rId37" imgW="114102" imgH="177492" progId="Equation.DSMT4">
                  <p:embed/>
                </p:oleObj>
              </mc:Choice>
              <mc:Fallback>
                <p:oleObj name="Equation" r:id="rId37" imgW="114102" imgH="177492" progId="Equation.DSMT4">
                  <p:embed/>
                  <p:pic>
                    <p:nvPicPr>
                      <p:cNvPr id="5432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334000"/>
                        <a:ext cx="18097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9" name="Object 57"/>
          <p:cNvGraphicFramePr>
            <a:graphicFrameLocks noChangeAspect="1"/>
          </p:cNvGraphicFramePr>
          <p:nvPr/>
        </p:nvGraphicFramePr>
        <p:xfrm>
          <a:off x="6096000" y="5715000"/>
          <a:ext cx="1809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" name="Equation" r:id="rId39" imgW="114102" imgH="177492" progId="Equation.DSMT4">
                  <p:embed/>
                </p:oleObj>
              </mc:Choice>
              <mc:Fallback>
                <p:oleObj name="Equation" r:id="rId39" imgW="114102" imgH="177492" progId="Equation.DSMT4">
                  <p:embed/>
                  <p:pic>
                    <p:nvPicPr>
                      <p:cNvPr id="54329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715000"/>
                        <a:ext cx="18097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30" name="Line 58"/>
          <p:cNvSpPr>
            <a:spLocks noChangeShapeType="1"/>
          </p:cNvSpPr>
          <p:nvPr/>
        </p:nvSpPr>
        <p:spPr bwMode="auto">
          <a:xfrm>
            <a:off x="6096000" y="56388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4332" name="Object 60"/>
          <p:cNvGraphicFramePr>
            <a:graphicFrameLocks noChangeAspect="1"/>
          </p:cNvGraphicFramePr>
          <p:nvPr/>
        </p:nvGraphicFramePr>
        <p:xfrm>
          <a:off x="5867400" y="5562600"/>
          <a:ext cx="179388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" name="Equation" r:id="rId41" imgW="114102" imgH="126780" progId="Equation.DSMT4">
                  <p:embed/>
                </p:oleObj>
              </mc:Choice>
              <mc:Fallback>
                <p:oleObj name="Equation" r:id="rId41" imgW="114102" imgH="126780" progId="Equation.DSMT4">
                  <p:embed/>
                  <p:pic>
                    <p:nvPicPr>
                      <p:cNvPr id="54332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562600"/>
                        <a:ext cx="179388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36" name="Object 64"/>
          <p:cNvGraphicFramePr>
            <a:graphicFrameLocks noChangeAspect="1"/>
          </p:cNvGraphicFramePr>
          <p:nvPr/>
        </p:nvGraphicFramePr>
        <p:xfrm>
          <a:off x="6318250" y="6324600"/>
          <a:ext cx="200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" name="Equation" r:id="rId43" imgW="126780" imgH="114102" progId="Equation.DSMT4">
                  <p:embed/>
                </p:oleObj>
              </mc:Choice>
              <mc:Fallback>
                <p:oleObj name="Equation" r:id="rId43" imgW="126780" imgH="114102" progId="Equation.DSMT4">
                  <p:embed/>
                  <p:pic>
                    <p:nvPicPr>
                      <p:cNvPr id="54336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0" y="6324600"/>
                        <a:ext cx="200025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37" name="Object 65"/>
          <p:cNvGraphicFramePr>
            <a:graphicFrameLocks noChangeAspect="1"/>
          </p:cNvGraphicFramePr>
          <p:nvPr/>
        </p:nvGraphicFramePr>
        <p:xfrm>
          <a:off x="6705600" y="6096000"/>
          <a:ext cx="141288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" name="Equation" r:id="rId44" imgW="88707" imgH="164742" progId="Equation.DSMT4">
                  <p:embed/>
                </p:oleObj>
              </mc:Choice>
              <mc:Fallback>
                <p:oleObj name="Equation" r:id="rId44" imgW="88707" imgH="164742" progId="Equation.DSMT4">
                  <p:embed/>
                  <p:pic>
                    <p:nvPicPr>
                      <p:cNvPr id="54337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6096000"/>
                        <a:ext cx="141288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38" name="Object 66"/>
          <p:cNvGraphicFramePr>
            <a:graphicFrameLocks noChangeAspect="1"/>
          </p:cNvGraphicFramePr>
          <p:nvPr/>
        </p:nvGraphicFramePr>
        <p:xfrm>
          <a:off x="6699250" y="6477000"/>
          <a:ext cx="1809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" name="Equation" r:id="rId45" imgW="114102" imgH="177492" progId="Equation.DSMT4">
                  <p:embed/>
                </p:oleObj>
              </mc:Choice>
              <mc:Fallback>
                <p:oleObj name="Equation" r:id="rId45" imgW="114102" imgH="177492" progId="Equation.DSMT4">
                  <p:embed/>
                  <p:pic>
                    <p:nvPicPr>
                      <p:cNvPr id="54338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6477000"/>
                        <a:ext cx="18097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39" name="Line 67"/>
          <p:cNvSpPr>
            <a:spLocks noChangeShapeType="1"/>
          </p:cNvSpPr>
          <p:nvPr/>
        </p:nvSpPr>
        <p:spPr bwMode="auto">
          <a:xfrm>
            <a:off x="6705600" y="64008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341" name="Line 69"/>
          <p:cNvSpPr>
            <a:spLocks noChangeShapeType="1"/>
          </p:cNvSpPr>
          <p:nvPr/>
        </p:nvSpPr>
        <p:spPr bwMode="auto">
          <a:xfrm flipH="1">
            <a:off x="5638800" y="53340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342" name="Line 70"/>
          <p:cNvSpPr>
            <a:spLocks noChangeShapeType="1"/>
          </p:cNvSpPr>
          <p:nvPr/>
        </p:nvSpPr>
        <p:spPr bwMode="auto">
          <a:xfrm flipH="1">
            <a:off x="5638800" y="57150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343" name="Line 71"/>
          <p:cNvSpPr>
            <a:spLocks noChangeShapeType="1"/>
          </p:cNvSpPr>
          <p:nvPr/>
        </p:nvSpPr>
        <p:spPr bwMode="auto">
          <a:xfrm flipH="1">
            <a:off x="6096000" y="53340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344" name="Line 72"/>
          <p:cNvSpPr>
            <a:spLocks noChangeShapeType="1"/>
          </p:cNvSpPr>
          <p:nvPr/>
        </p:nvSpPr>
        <p:spPr bwMode="auto">
          <a:xfrm flipH="1">
            <a:off x="6096000" y="57150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4345" name="Object 73"/>
          <p:cNvGraphicFramePr>
            <a:graphicFrameLocks noChangeAspect="1"/>
          </p:cNvGraphicFramePr>
          <p:nvPr/>
        </p:nvGraphicFramePr>
        <p:xfrm>
          <a:off x="6102350" y="6096000"/>
          <a:ext cx="141288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" name="Equation" r:id="rId46" imgW="88707" imgH="164742" progId="Equation.DSMT4">
                  <p:embed/>
                </p:oleObj>
              </mc:Choice>
              <mc:Fallback>
                <p:oleObj name="Equation" r:id="rId46" imgW="88707" imgH="164742" progId="Equation.DSMT4">
                  <p:embed/>
                  <p:pic>
                    <p:nvPicPr>
                      <p:cNvPr id="54345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6096000"/>
                        <a:ext cx="141288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46" name="Object 74"/>
          <p:cNvGraphicFramePr>
            <a:graphicFrameLocks noChangeAspect="1"/>
          </p:cNvGraphicFramePr>
          <p:nvPr/>
        </p:nvGraphicFramePr>
        <p:xfrm>
          <a:off x="6096000" y="6477000"/>
          <a:ext cx="1809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" name="Equation" r:id="rId47" imgW="114102" imgH="177492" progId="Equation.DSMT4">
                  <p:embed/>
                </p:oleObj>
              </mc:Choice>
              <mc:Fallback>
                <p:oleObj name="Equation" r:id="rId47" imgW="114102" imgH="177492" progId="Equation.DSMT4">
                  <p:embed/>
                  <p:pic>
                    <p:nvPicPr>
                      <p:cNvPr id="54346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477000"/>
                        <a:ext cx="18097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47" name="Line 75"/>
          <p:cNvSpPr>
            <a:spLocks noChangeShapeType="1"/>
          </p:cNvSpPr>
          <p:nvPr/>
        </p:nvSpPr>
        <p:spPr bwMode="auto">
          <a:xfrm>
            <a:off x="6102350" y="64008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4348" name="Object 76"/>
          <p:cNvGraphicFramePr>
            <a:graphicFrameLocks noChangeAspect="1"/>
          </p:cNvGraphicFramePr>
          <p:nvPr/>
        </p:nvGraphicFramePr>
        <p:xfrm>
          <a:off x="5867400" y="6324600"/>
          <a:ext cx="179388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" name="Equation" r:id="rId48" imgW="114102" imgH="126780" progId="Equation.DSMT4">
                  <p:embed/>
                </p:oleObj>
              </mc:Choice>
              <mc:Fallback>
                <p:oleObj name="Equation" r:id="rId48" imgW="114102" imgH="126780" progId="Equation.DSMT4">
                  <p:embed/>
                  <p:pic>
                    <p:nvPicPr>
                      <p:cNvPr id="54348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324600"/>
                        <a:ext cx="179388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49" name="Object 77"/>
          <p:cNvGraphicFramePr>
            <a:graphicFrameLocks noChangeAspect="1"/>
          </p:cNvGraphicFramePr>
          <p:nvPr/>
        </p:nvGraphicFramePr>
        <p:xfrm>
          <a:off x="5638800" y="6248400"/>
          <a:ext cx="141288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" name="Equation" r:id="rId49" imgW="88707" imgH="164742" progId="Equation.DSMT4">
                  <p:embed/>
                </p:oleObj>
              </mc:Choice>
              <mc:Fallback>
                <p:oleObj name="Equation" r:id="rId49" imgW="88707" imgH="164742" progId="Equation.DSMT4">
                  <p:embed/>
                  <p:pic>
                    <p:nvPicPr>
                      <p:cNvPr id="54349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248400"/>
                        <a:ext cx="141288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Algebraic Methods</a:t>
            </a:r>
            <a:endParaRPr lang="en-GB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5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5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6324E-6 L 0.04896 -4.26324E-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4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4.26324E-6 L -0.05208 -4.26324E-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54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5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5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5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5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5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5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5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5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5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5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5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5" grpId="0"/>
      <p:bldP spid="54306" grpId="0"/>
      <p:bldP spid="54311" grpId="0" animBg="1"/>
      <p:bldP spid="54314" grpId="0" animBg="1"/>
      <p:bldP spid="54320" grpId="0" animBg="1"/>
      <p:bldP spid="54324" grpId="0" animBg="1"/>
      <p:bldP spid="54327" grpId="0" animBg="1"/>
      <p:bldP spid="54330" grpId="0" animBg="1"/>
      <p:bldP spid="54339" grpId="0" animBg="1"/>
      <p:bldP spid="54341" grpId="0" animBg="1"/>
      <p:bldP spid="54342" grpId="0" animBg="1"/>
      <p:bldP spid="54343" grpId="0" animBg="1"/>
      <p:bldP spid="54344" grpId="0" animBg="1"/>
      <p:bldP spid="543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3886200" cy="47244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altLang="en-US" sz="1800" b="1" dirty="0">
                <a:latin typeface="Comic Sans MS" pitchFamily="66" charset="0"/>
              </a:rPr>
              <a:t>You need to be able to multiply and divide Algebraic Fractions</a:t>
            </a:r>
            <a:endParaRPr lang="en-GB" altLang="en-US" sz="18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The rules for Algebraic versions are the same as for numerical versions</a:t>
            </a:r>
          </a:p>
          <a:p>
            <a:pPr marL="0" indent="0" algn="ctr"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When multiplying Fractions, you multiply the Numerators together, and the Denominators together…</a:t>
            </a:r>
          </a:p>
          <a:p>
            <a:pPr marL="0" indent="0" algn="ctr"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It is possible to simplify a sum before you work it out. This will be vital on harder Algebraic questions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486400" y="1600200"/>
            <a:ext cx="228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="1" u="sng" baseline="0"/>
              <a:t>Example Questions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8686800" y="6491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1B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5619750" y="2133600"/>
          <a:ext cx="6016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Equation" r:id="rId3" imgW="380835" imgH="393529" progId="Equation.DSMT4">
                  <p:embed/>
                </p:oleObj>
              </mc:Choice>
              <mc:Fallback>
                <p:oleObj name="Equation" r:id="rId3" imgW="380835" imgH="393529" progId="Equation.DSMT4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2133600"/>
                        <a:ext cx="60166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6400800" y="2133600"/>
          <a:ext cx="4222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Equation" r:id="rId5" imgW="266469" imgH="393359" progId="Equation.DSMT4">
                  <p:embed/>
                </p:oleObj>
              </mc:Choice>
              <mc:Fallback>
                <p:oleObj name="Equation" r:id="rId5" imgW="266469" imgH="393359" progId="Equation.DSMT4">
                  <p:embed/>
                  <p:pic>
                    <p:nvPicPr>
                      <p:cNvPr id="553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133600"/>
                        <a:ext cx="4222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5105400" y="2286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d)</a:t>
            </a:r>
          </a:p>
        </p:txBody>
      </p:sp>
      <p:sp>
        <p:nvSpPr>
          <p:cNvPr id="55345" name="Line 49"/>
          <p:cNvSpPr>
            <a:spLocks noChangeShapeType="1"/>
          </p:cNvSpPr>
          <p:nvPr/>
        </p:nvSpPr>
        <p:spPr bwMode="auto">
          <a:xfrm flipH="1">
            <a:off x="5638800" y="2209800"/>
            <a:ext cx="228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46" name="Line 50"/>
          <p:cNvSpPr>
            <a:spLocks noChangeShapeType="1"/>
          </p:cNvSpPr>
          <p:nvPr/>
        </p:nvSpPr>
        <p:spPr bwMode="auto">
          <a:xfrm flipH="1">
            <a:off x="5943600" y="2514600"/>
            <a:ext cx="228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47" name="Text Box 51"/>
          <p:cNvSpPr txBox="1">
            <a:spLocks noChangeArrowheads="1"/>
          </p:cNvSpPr>
          <p:nvPr/>
        </p:nvSpPr>
        <p:spPr bwMode="auto">
          <a:xfrm>
            <a:off x="5486400" y="2133600"/>
            <a:ext cx="228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5348" name="Text Box 52"/>
          <p:cNvSpPr txBox="1">
            <a:spLocks noChangeArrowheads="1"/>
          </p:cNvSpPr>
          <p:nvPr/>
        </p:nvSpPr>
        <p:spPr bwMode="auto">
          <a:xfrm>
            <a:off x="5867400" y="2438400"/>
            <a:ext cx="228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5349" name="Text Box 53"/>
          <p:cNvSpPr txBox="1">
            <a:spLocks noChangeArrowheads="1"/>
          </p:cNvSpPr>
          <p:nvPr/>
        </p:nvSpPr>
        <p:spPr bwMode="auto">
          <a:xfrm>
            <a:off x="51054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e)</a:t>
            </a:r>
          </a:p>
        </p:txBody>
      </p:sp>
      <p:graphicFrame>
        <p:nvGraphicFramePr>
          <p:cNvPr id="55350" name="Object 54"/>
          <p:cNvGraphicFramePr>
            <a:graphicFrameLocks noChangeAspect="1"/>
          </p:cNvGraphicFramePr>
          <p:nvPr/>
        </p:nvGraphicFramePr>
        <p:xfrm>
          <a:off x="5562600" y="3124200"/>
          <a:ext cx="1295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Equation" r:id="rId7" imgW="799753" imgH="393529" progId="Equation.DSMT4">
                  <p:embed/>
                </p:oleObj>
              </mc:Choice>
              <mc:Fallback>
                <p:oleObj name="Equation" r:id="rId7" imgW="799753" imgH="393529" progId="Equation.DSMT4">
                  <p:embed/>
                  <p:pic>
                    <p:nvPicPr>
                      <p:cNvPr id="5535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124200"/>
                        <a:ext cx="12954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51" name="Object 55"/>
          <p:cNvGraphicFramePr>
            <a:graphicFrameLocks noChangeAspect="1"/>
          </p:cNvGraphicFramePr>
          <p:nvPr/>
        </p:nvGraphicFramePr>
        <p:xfrm>
          <a:off x="5562600" y="3962400"/>
          <a:ext cx="19526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Equation" r:id="rId9" imgW="1206500" imgH="419100" progId="Equation.DSMT4">
                  <p:embed/>
                </p:oleObj>
              </mc:Choice>
              <mc:Fallback>
                <p:oleObj name="Equation" r:id="rId9" imgW="1206500" imgH="419100" progId="Equation.DSMT4">
                  <p:embed/>
                  <p:pic>
                    <p:nvPicPr>
                      <p:cNvPr id="55351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962400"/>
                        <a:ext cx="195262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52" name="Object 56"/>
          <p:cNvGraphicFramePr>
            <a:graphicFrameLocks noChangeAspect="1"/>
          </p:cNvGraphicFramePr>
          <p:nvPr/>
        </p:nvGraphicFramePr>
        <p:xfrm>
          <a:off x="5562600" y="4800600"/>
          <a:ext cx="10287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Equation" r:id="rId11" imgW="634725" imgH="418918" progId="Equation.DSMT4">
                  <p:embed/>
                </p:oleObj>
              </mc:Choice>
              <mc:Fallback>
                <p:oleObj name="Equation" r:id="rId11" imgW="634725" imgH="418918" progId="Equation.DSMT4">
                  <p:embed/>
                  <p:pic>
                    <p:nvPicPr>
                      <p:cNvPr id="55352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800600"/>
                        <a:ext cx="10287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53" name="Line 57"/>
          <p:cNvSpPr>
            <a:spLocks noChangeShapeType="1"/>
          </p:cNvSpPr>
          <p:nvPr/>
        </p:nvSpPr>
        <p:spPr bwMode="auto">
          <a:xfrm flipV="1">
            <a:off x="5562600" y="4038600"/>
            <a:ext cx="533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54" name="Line 58"/>
          <p:cNvSpPr>
            <a:spLocks noChangeShapeType="1"/>
          </p:cNvSpPr>
          <p:nvPr/>
        </p:nvSpPr>
        <p:spPr bwMode="auto">
          <a:xfrm flipV="1">
            <a:off x="6324600" y="4343400"/>
            <a:ext cx="533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55" name="Text Box 59"/>
          <p:cNvSpPr txBox="1">
            <a:spLocks noChangeArrowheads="1"/>
          </p:cNvSpPr>
          <p:nvPr/>
        </p:nvSpPr>
        <p:spPr bwMode="auto">
          <a:xfrm>
            <a:off x="5486400" y="3886200"/>
            <a:ext cx="228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5356" name="Text Box 60"/>
          <p:cNvSpPr txBox="1">
            <a:spLocks noChangeArrowheads="1"/>
          </p:cNvSpPr>
          <p:nvPr/>
        </p:nvSpPr>
        <p:spPr bwMode="auto">
          <a:xfrm>
            <a:off x="6096000" y="4267200"/>
            <a:ext cx="228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5357" name="Arc 61"/>
          <p:cNvSpPr>
            <a:spLocks/>
          </p:cNvSpPr>
          <p:nvPr/>
        </p:nvSpPr>
        <p:spPr bwMode="auto">
          <a:xfrm>
            <a:off x="7620000" y="3505200"/>
            <a:ext cx="228600" cy="762000"/>
          </a:xfrm>
          <a:custGeom>
            <a:avLst/>
            <a:gdLst>
              <a:gd name="T0" fmla="*/ 356492 w 21914"/>
              <a:gd name="T1" fmla="*/ 0 h 43200"/>
              <a:gd name="T2" fmla="*/ 0 w 21914"/>
              <a:gd name="T3" fmla="*/ 237070477 h 43200"/>
              <a:gd name="T4" fmla="*/ 356492 w 21914"/>
              <a:gd name="T5" fmla="*/ 11854068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914" h="43200" fill="none" extrusionOk="0">
                <a:moveTo>
                  <a:pt x="313" y="0"/>
                </a:moveTo>
                <a:cubicBezTo>
                  <a:pt x="12243" y="0"/>
                  <a:pt x="21914" y="9670"/>
                  <a:pt x="21914" y="21600"/>
                </a:cubicBezTo>
                <a:cubicBezTo>
                  <a:pt x="21914" y="33529"/>
                  <a:pt x="12243" y="43200"/>
                  <a:pt x="314" y="43200"/>
                </a:cubicBezTo>
                <a:cubicBezTo>
                  <a:pt x="209" y="43200"/>
                  <a:pt x="104" y="43199"/>
                  <a:pt x="0" y="43197"/>
                </a:cubicBezTo>
              </a:path>
              <a:path w="21914" h="43200" stroke="0" extrusionOk="0">
                <a:moveTo>
                  <a:pt x="313" y="0"/>
                </a:moveTo>
                <a:cubicBezTo>
                  <a:pt x="12243" y="0"/>
                  <a:pt x="21914" y="9670"/>
                  <a:pt x="21914" y="21600"/>
                </a:cubicBezTo>
                <a:cubicBezTo>
                  <a:pt x="21914" y="33529"/>
                  <a:pt x="12243" y="43200"/>
                  <a:pt x="314" y="43200"/>
                </a:cubicBezTo>
                <a:cubicBezTo>
                  <a:pt x="209" y="43200"/>
                  <a:pt x="104" y="43199"/>
                  <a:pt x="0" y="43197"/>
                </a:cubicBezTo>
                <a:lnTo>
                  <a:pt x="314" y="21600"/>
                </a:lnTo>
                <a:lnTo>
                  <a:pt x="313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5358" name="Text Box 62"/>
          <p:cNvSpPr txBox="1">
            <a:spLocks noChangeArrowheads="1"/>
          </p:cNvSpPr>
          <p:nvPr/>
        </p:nvSpPr>
        <p:spPr bwMode="auto">
          <a:xfrm>
            <a:off x="7848600" y="3657600"/>
            <a:ext cx="914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Factorise</a:t>
            </a:r>
          </a:p>
        </p:txBody>
      </p:sp>
      <p:sp>
        <p:nvSpPr>
          <p:cNvPr id="55359" name="Arc 63"/>
          <p:cNvSpPr>
            <a:spLocks/>
          </p:cNvSpPr>
          <p:nvPr/>
        </p:nvSpPr>
        <p:spPr bwMode="auto">
          <a:xfrm>
            <a:off x="7620000" y="4419600"/>
            <a:ext cx="228600" cy="762000"/>
          </a:xfrm>
          <a:custGeom>
            <a:avLst/>
            <a:gdLst>
              <a:gd name="T0" fmla="*/ 356492 w 21914"/>
              <a:gd name="T1" fmla="*/ 0 h 43200"/>
              <a:gd name="T2" fmla="*/ 0 w 21914"/>
              <a:gd name="T3" fmla="*/ 237070477 h 43200"/>
              <a:gd name="T4" fmla="*/ 356492 w 21914"/>
              <a:gd name="T5" fmla="*/ 11854068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914" h="43200" fill="none" extrusionOk="0">
                <a:moveTo>
                  <a:pt x="313" y="0"/>
                </a:moveTo>
                <a:cubicBezTo>
                  <a:pt x="12243" y="0"/>
                  <a:pt x="21914" y="9670"/>
                  <a:pt x="21914" y="21600"/>
                </a:cubicBezTo>
                <a:cubicBezTo>
                  <a:pt x="21914" y="33529"/>
                  <a:pt x="12243" y="43200"/>
                  <a:pt x="314" y="43200"/>
                </a:cubicBezTo>
                <a:cubicBezTo>
                  <a:pt x="209" y="43200"/>
                  <a:pt x="104" y="43199"/>
                  <a:pt x="0" y="43197"/>
                </a:cubicBezTo>
              </a:path>
              <a:path w="21914" h="43200" stroke="0" extrusionOk="0">
                <a:moveTo>
                  <a:pt x="313" y="0"/>
                </a:moveTo>
                <a:cubicBezTo>
                  <a:pt x="12243" y="0"/>
                  <a:pt x="21914" y="9670"/>
                  <a:pt x="21914" y="21600"/>
                </a:cubicBezTo>
                <a:cubicBezTo>
                  <a:pt x="21914" y="33529"/>
                  <a:pt x="12243" y="43200"/>
                  <a:pt x="314" y="43200"/>
                </a:cubicBezTo>
                <a:cubicBezTo>
                  <a:pt x="209" y="43200"/>
                  <a:pt x="104" y="43199"/>
                  <a:pt x="0" y="43197"/>
                </a:cubicBezTo>
                <a:lnTo>
                  <a:pt x="314" y="21600"/>
                </a:lnTo>
                <a:lnTo>
                  <a:pt x="313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5360" name="Text Box 64"/>
          <p:cNvSpPr txBox="1">
            <a:spLocks noChangeArrowheads="1"/>
          </p:cNvSpPr>
          <p:nvPr/>
        </p:nvSpPr>
        <p:spPr bwMode="auto">
          <a:xfrm>
            <a:off x="7848600" y="4343400"/>
            <a:ext cx="114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Multiply Numerator and Denominator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Algebraic Methods</a:t>
            </a:r>
            <a:endParaRPr lang="en-GB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50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45" grpId="0" animBg="1"/>
      <p:bldP spid="55346" grpId="0" animBg="1"/>
      <p:bldP spid="55347" grpId="0"/>
      <p:bldP spid="55348" grpId="0"/>
      <p:bldP spid="55353" grpId="0" animBg="1"/>
      <p:bldP spid="55354" grpId="0" animBg="1"/>
      <p:bldP spid="55355" grpId="0"/>
      <p:bldP spid="55356" grpId="0"/>
      <p:bldP spid="55357" grpId="0" animBg="1"/>
      <p:bldP spid="55358" grpId="0"/>
      <p:bldP spid="55359" grpId="0" animBg="1"/>
      <p:bldP spid="553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3886200" cy="4724400"/>
          </a:xfrm>
        </p:spPr>
        <p:txBody>
          <a:bodyPr>
            <a:noAutofit/>
          </a:bodyPr>
          <a:lstStyle/>
          <a:p>
            <a:pPr marL="0" indent="0" algn="ctr" eaLnBrk="1" hangingPunct="1">
              <a:buFontTx/>
              <a:buNone/>
            </a:pPr>
            <a:r>
              <a:rPr lang="en-GB" altLang="en-US" sz="1400" b="1" dirty="0">
                <a:latin typeface="Comic Sans MS" pitchFamily="66" charset="0"/>
              </a:rPr>
              <a:t>You need to be able to multiply and divide Algebraic Fractions</a:t>
            </a:r>
            <a:endParaRPr lang="en-GB" altLang="en-US" sz="14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altLang="en-US" sz="14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400" dirty="0">
                <a:latin typeface="Comic Sans MS" pitchFamily="66" charset="0"/>
              </a:rPr>
              <a:t>The rules for Algebraic versions are the same as for numerical versions</a:t>
            </a:r>
          </a:p>
          <a:p>
            <a:pPr marL="0" indent="0" algn="ctr" eaLnBrk="1" hangingPunct="1">
              <a:buFontTx/>
              <a:buNone/>
            </a:pPr>
            <a:endParaRPr lang="en-GB" altLang="en-US" sz="14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400" dirty="0">
                <a:latin typeface="Comic Sans MS" pitchFamily="66" charset="0"/>
              </a:rPr>
              <a:t>When multiplying Fractions, you multiply the Numerators together, and the Denominators together…</a:t>
            </a:r>
          </a:p>
          <a:p>
            <a:pPr marL="0" indent="0" algn="ctr" eaLnBrk="1" hangingPunct="1">
              <a:buFontTx/>
              <a:buNone/>
            </a:pPr>
            <a:endParaRPr lang="en-GB" altLang="en-US" sz="14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400" dirty="0">
                <a:latin typeface="Comic Sans MS" pitchFamily="66" charset="0"/>
              </a:rPr>
              <a:t>It is possible to simplify a sum before you work it out. This will be vital on harder Algebraic questions</a:t>
            </a:r>
          </a:p>
          <a:p>
            <a:pPr marL="0" indent="0" algn="ctr" eaLnBrk="1" hangingPunct="1">
              <a:buFontTx/>
              <a:buNone/>
            </a:pPr>
            <a:endParaRPr lang="en-GB" altLang="en-US" sz="14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400" dirty="0">
                <a:latin typeface="Comic Sans MS" pitchFamily="66" charset="0"/>
              </a:rPr>
              <a:t>When dividing Fractions, remember the rule, ‘Leave, Change and Flip’</a:t>
            </a:r>
          </a:p>
          <a:p>
            <a:pPr marL="0" indent="0" algn="ctr" eaLnBrk="1" hangingPunct="1">
              <a:buFontTx/>
              <a:buNone/>
            </a:pPr>
            <a:r>
              <a:rPr lang="en-GB" altLang="en-US" sz="1400" dirty="0">
                <a:latin typeface="Comic Sans MS" pitchFamily="66" charset="0"/>
                <a:sym typeface="Wingdings" pitchFamily="2" charset="2"/>
              </a:rPr>
              <a:t> Leave the first Fraction, change the sign to multiply, and flip the second Fraction.</a:t>
            </a:r>
            <a:endParaRPr lang="en-GB" altLang="en-US" sz="1400" dirty="0">
              <a:latin typeface="Comic Sans MS" pitchFamily="66" charset="0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5486400" y="1600200"/>
            <a:ext cx="228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="1" u="sng" baseline="0"/>
              <a:t>Example Questions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8686800" y="6491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1B</a:t>
            </a: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5638800" y="2133600"/>
          <a:ext cx="5810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3" imgW="368140" imgH="393529" progId="Equation.DSMT4">
                  <p:embed/>
                </p:oleObj>
              </mc:Choice>
              <mc:Fallback>
                <p:oleObj name="Equation" r:id="rId3" imgW="368140" imgH="393529" progId="Equation.DSMT4">
                  <p:embed/>
                  <p:pic>
                    <p:nvPicPr>
                      <p:cNvPr id="56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133600"/>
                        <a:ext cx="5810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6324600" y="2971800"/>
          <a:ext cx="5032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Equation" r:id="rId5" imgW="317225" imgH="393359" progId="Equation.DSMT4">
                  <p:embed/>
                </p:oleObj>
              </mc:Choice>
              <mc:Fallback>
                <p:oleObj name="Equation" r:id="rId5" imgW="317225" imgH="393359" progId="Equation.DSMT4">
                  <p:embed/>
                  <p:pic>
                    <p:nvPicPr>
                      <p:cNvPr id="563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971800"/>
                        <a:ext cx="5032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5095875" y="2286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a)</a:t>
            </a:r>
          </a:p>
        </p:txBody>
      </p:sp>
      <p:graphicFrame>
        <p:nvGraphicFramePr>
          <p:cNvPr id="56345" name="Object 25"/>
          <p:cNvGraphicFramePr>
            <a:graphicFrameLocks noChangeAspect="1"/>
          </p:cNvGraphicFramePr>
          <p:nvPr/>
        </p:nvGraphicFramePr>
        <p:xfrm>
          <a:off x="5638800" y="2971800"/>
          <a:ext cx="5603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7" imgW="355292" imgH="393359" progId="Equation.DSMT4">
                  <p:embed/>
                </p:oleObj>
              </mc:Choice>
              <mc:Fallback>
                <p:oleObj name="Equation" r:id="rId7" imgW="355292" imgH="393359" progId="Equation.DSMT4">
                  <p:embed/>
                  <p:pic>
                    <p:nvPicPr>
                      <p:cNvPr id="5634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71800"/>
                        <a:ext cx="56038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6" name="Object 26"/>
          <p:cNvGraphicFramePr>
            <a:graphicFrameLocks noChangeAspect="1"/>
          </p:cNvGraphicFramePr>
          <p:nvPr/>
        </p:nvGraphicFramePr>
        <p:xfrm>
          <a:off x="6400800" y="3733800"/>
          <a:ext cx="4222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9" imgW="266469" imgH="393359" progId="Equation.DSMT4">
                  <p:embed/>
                </p:oleObj>
              </mc:Choice>
              <mc:Fallback>
                <p:oleObj name="Equation" r:id="rId9" imgW="266469" imgH="393359" progId="Equation.DSMT4">
                  <p:embed/>
                  <p:pic>
                    <p:nvPicPr>
                      <p:cNvPr id="5634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733800"/>
                        <a:ext cx="4222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Algebraic Methods</a:t>
            </a:r>
            <a:endParaRPr lang="en-GB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5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3886200" cy="4724400"/>
          </a:xfrm>
        </p:spPr>
        <p:txBody>
          <a:bodyPr>
            <a:normAutofit fontScale="92500" lnSpcReduction="20000"/>
          </a:bodyPr>
          <a:lstStyle/>
          <a:p>
            <a:pPr marL="0" indent="0" algn="ctr" eaLnBrk="1" hangingPunct="1">
              <a:buFontTx/>
              <a:buNone/>
            </a:pPr>
            <a:r>
              <a:rPr lang="en-GB" altLang="en-US" sz="1800" b="1" dirty="0">
                <a:latin typeface="Comic Sans MS" pitchFamily="66" charset="0"/>
              </a:rPr>
              <a:t>You need to be able to multiply and divide Algebraic Fractions</a:t>
            </a:r>
            <a:endParaRPr lang="en-GB" altLang="en-US" sz="18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The rules for Algebraic versions are the same as for numerical versions</a:t>
            </a:r>
          </a:p>
          <a:p>
            <a:pPr marL="0" indent="0" algn="ctr"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When multiplying Fractions, you multiply the Numerators together, and the Denominators together…</a:t>
            </a:r>
          </a:p>
          <a:p>
            <a:pPr marL="0" indent="0" algn="ctr"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It is possible to simplify a sum before you work it out. This will be vital on harder Algebraic questions</a:t>
            </a:r>
          </a:p>
          <a:p>
            <a:pPr marL="0" indent="0" algn="ctr"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When dividing Fractions, remember the rule, ‘Leave, Change and Flip’</a:t>
            </a:r>
          </a:p>
          <a:p>
            <a:pPr marL="0" indent="0" algn="ctr"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  <a:sym typeface="Wingdings" pitchFamily="2" charset="2"/>
              </a:rPr>
              <a:t> Leave the first Fraction, change the sign to multiply, and flip the second Fraction.</a:t>
            </a:r>
            <a:endParaRPr lang="en-GB" altLang="en-US" sz="1600" dirty="0">
              <a:latin typeface="Comic Sans MS" pitchFamily="66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486400" y="1600200"/>
            <a:ext cx="228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="1" u="sng" baseline="0"/>
              <a:t>Example Questions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8686800" y="6491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1B</a:t>
            </a: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5619750" y="2133600"/>
          <a:ext cx="6207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3" imgW="393529" imgH="393529" progId="Equation.DSMT4">
                  <p:embed/>
                </p:oleObj>
              </mc:Choice>
              <mc:Fallback>
                <p:oleObj name="Equation" r:id="rId3" imgW="393529" imgH="393529" progId="Equation.DSMT4">
                  <p:embed/>
                  <p:pic>
                    <p:nvPicPr>
                      <p:cNvPr id="573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2133600"/>
                        <a:ext cx="6207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6400800" y="2971800"/>
          <a:ext cx="4222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Equation" r:id="rId5" imgW="266469" imgH="393359" progId="Equation.DSMT4">
                  <p:embed/>
                </p:oleObj>
              </mc:Choice>
              <mc:Fallback>
                <p:oleObj name="Equation" r:id="rId5" imgW="266469" imgH="393359" progId="Equation.DSMT4">
                  <p:embed/>
                  <p:pic>
                    <p:nvPicPr>
                      <p:cNvPr id="573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71800"/>
                        <a:ext cx="4222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095875" y="2286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b)</a:t>
            </a:r>
          </a:p>
        </p:txBody>
      </p:sp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5619750" y="2971800"/>
          <a:ext cx="6000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7" imgW="380835" imgH="393529" progId="Equation.DSMT4">
                  <p:embed/>
                </p:oleObj>
              </mc:Choice>
              <mc:Fallback>
                <p:oleObj name="Equation" r:id="rId7" imgW="380835" imgH="393529" progId="Equation.DSMT4">
                  <p:embed/>
                  <p:pic>
                    <p:nvPicPr>
                      <p:cNvPr id="573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2971800"/>
                        <a:ext cx="6000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Line 11"/>
          <p:cNvSpPr>
            <a:spLocks noChangeShapeType="1"/>
          </p:cNvSpPr>
          <p:nvPr/>
        </p:nvSpPr>
        <p:spPr bwMode="auto">
          <a:xfrm flipV="1">
            <a:off x="5638800" y="3048000"/>
            <a:ext cx="228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 flipV="1">
            <a:off x="5943600" y="3352800"/>
            <a:ext cx="228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5867400" y="3276600"/>
            <a:ext cx="228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5486400" y="2895600"/>
            <a:ext cx="228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Algebraic Methods</a:t>
            </a:r>
            <a:endParaRPr lang="en-GB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24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5" grpId="0" animBg="1"/>
      <p:bldP spid="57356" grpId="0" animBg="1"/>
      <p:bldP spid="57357" grpId="0"/>
      <p:bldP spid="573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3886200" cy="4724400"/>
          </a:xfrm>
        </p:spPr>
        <p:txBody>
          <a:bodyPr>
            <a:normAutofit fontScale="92500" lnSpcReduction="20000"/>
          </a:bodyPr>
          <a:lstStyle/>
          <a:p>
            <a:pPr marL="0" indent="0" algn="ctr" eaLnBrk="1" hangingPunct="1">
              <a:buFontTx/>
              <a:buNone/>
            </a:pPr>
            <a:r>
              <a:rPr lang="en-GB" altLang="en-US" sz="1800" b="1" dirty="0">
                <a:latin typeface="Comic Sans MS" pitchFamily="66" charset="0"/>
              </a:rPr>
              <a:t>You need to be able to multiply and divide Algebraic Fractions</a:t>
            </a:r>
            <a:endParaRPr lang="en-GB" altLang="en-US" sz="18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The rules for Algebraic versions are the same as for numerical versions</a:t>
            </a:r>
          </a:p>
          <a:p>
            <a:pPr marL="0" indent="0" algn="ctr"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When multiplying Fractions, you multiply the Numerators together, and the Denominators together…</a:t>
            </a:r>
          </a:p>
          <a:p>
            <a:pPr marL="0" indent="0" algn="ctr"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It is possible to simplify a sum before you work it out. This will be vital on harder Algebraic questions</a:t>
            </a:r>
          </a:p>
          <a:p>
            <a:pPr marL="0" indent="0" algn="ctr"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When dividing Fractions, remember the rule, ‘Leave, Change and Flip’</a:t>
            </a:r>
          </a:p>
          <a:p>
            <a:pPr marL="0" indent="0" algn="ctr"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  <a:sym typeface="Wingdings" pitchFamily="2" charset="2"/>
              </a:rPr>
              <a:t> Leave the first Fraction, change the sign to multiply, and flip the second Fraction.</a:t>
            </a:r>
            <a:endParaRPr lang="en-GB" altLang="en-US" sz="1600" dirty="0">
              <a:latin typeface="Comic Sans MS" pitchFamily="66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495925" y="1600200"/>
            <a:ext cx="228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="1" u="sng" baseline="0"/>
              <a:t>Example Questions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686800" y="6491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1B</a:t>
            </a: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5562600" y="2133600"/>
          <a:ext cx="14620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3" imgW="926698" imgH="393529" progId="Equation.DSMT4">
                  <p:embed/>
                </p:oleObj>
              </mc:Choice>
              <mc:Fallback>
                <p:oleObj name="Equation" r:id="rId3" imgW="926698" imgH="393529" progId="Equation.DSMT4">
                  <p:embed/>
                  <p:pic>
                    <p:nvPicPr>
                      <p:cNvPr id="583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33600"/>
                        <a:ext cx="146208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5105400" y="2286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c)</a:t>
            </a:r>
          </a:p>
        </p:txBody>
      </p:sp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5562600" y="2971800"/>
          <a:ext cx="144145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5" imgW="914400" imgH="419100" progId="Equation.DSMT4">
                  <p:embed/>
                </p:oleObj>
              </mc:Choice>
              <mc:Fallback>
                <p:oleObj name="Equation" r:id="rId5" imgW="914400" imgH="419100" progId="Equation.DSMT4">
                  <p:embed/>
                  <p:pic>
                    <p:nvPicPr>
                      <p:cNvPr id="583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971800"/>
                        <a:ext cx="144145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5"/>
          <p:cNvGraphicFramePr>
            <a:graphicFrameLocks noChangeAspect="1"/>
          </p:cNvGraphicFramePr>
          <p:nvPr/>
        </p:nvGraphicFramePr>
        <p:xfrm>
          <a:off x="5562600" y="3886200"/>
          <a:ext cx="20415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Equation" r:id="rId7" imgW="1295400" imgH="419100" progId="Equation.DSMT4">
                  <p:embed/>
                </p:oleObj>
              </mc:Choice>
              <mc:Fallback>
                <p:oleObj name="Equation" r:id="rId7" imgW="1295400" imgH="419100" progId="Equation.DSMT4">
                  <p:embed/>
                  <p:pic>
                    <p:nvPicPr>
                      <p:cNvPr id="583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886200"/>
                        <a:ext cx="204152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5638800" y="4800600"/>
          <a:ext cx="9207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Equation" r:id="rId9" imgW="583947" imgH="393529" progId="Equation.DSMT4">
                  <p:embed/>
                </p:oleObj>
              </mc:Choice>
              <mc:Fallback>
                <p:oleObj name="Equation" r:id="rId9" imgW="583947" imgH="393529" progId="Equation.DSMT4">
                  <p:embed/>
                  <p:pic>
                    <p:nvPicPr>
                      <p:cNvPr id="5838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00600"/>
                        <a:ext cx="9207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5" name="Arc 17"/>
          <p:cNvSpPr>
            <a:spLocks/>
          </p:cNvSpPr>
          <p:nvPr/>
        </p:nvSpPr>
        <p:spPr bwMode="auto">
          <a:xfrm>
            <a:off x="7162800" y="2438400"/>
            <a:ext cx="228600" cy="9144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409676600 h 43200"/>
              <a:gd name="T4" fmla="*/ 0 w 21600"/>
              <a:gd name="T5" fmla="*/ 20483830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8386" name="Arc 18"/>
          <p:cNvSpPr>
            <a:spLocks/>
          </p:cNvSpPr>
          <p:nvPr/>
        </p:nvSpPr>
        <p:spPr bwMode="auto">
          <a:xfrm>
            <a:off x="7620000" y="3352800"/>
            <a:ext cx="228600" cy="8382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315555291 h 43200"/>
              <a:gd name="T4" fmla="*/ 0 w 21600"/>
              <a:gd name="T5" fmla="*/ 157777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8387" name="Arc 19"/>
          <p:cNvSpPr>
            <a:spLocks/>
          </p:cNvSpPr>
          <p:nvPr/>
        </p:nvSpPr>
        <p:spPr bwMode="auto">
          <a:xfrm>
            <a:off x="7620000" y="4267200"/>
            <a:ext cx="228600" cy="8382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315555291 h 43200"/>
              <a:gd name="T4" fmla="*/ 0 w 21600"/>
              <a:gd name="T5" fmla="*/ 157777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7391400" y="259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Leave, Change and Flip</a:t>
            </a:r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7848600" y="35814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Factorise</a:t>
            </a:r>
          </a:p>
        </p:txBody>
      </p: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7848600" y="4267200"/>
            <a:ext cx="1295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Multiply the Numerators and Denominators</a:t>
            </a:r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 flipV="1">
            <a:off x="5562600" y="3962400"/>
            <a:ext cx="609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 flipV="1">
            <a:off x="6705600" y="4267200"/>
            <a:ext cx="609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393" name="Line 25"/>
          <p:cNvSpPr>
            <a:spLocks noChangeShapeType="1"/>
          </p:cNvSpPr>
          <p:nvPr/>
        </p:nvSpPr>
        <p:spPr bwMode="auto">
          <a:xfrm flipV="1">
            <a:off x="6324600" y="3962400"/>
            <a:ext cx="609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 flipV="1">
            <a:off x="5562600" y="4267200"/>
            <a:ext cx="609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6553200" y="4114800"/>
            <a:ext cx="228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6172200" y="3810000"/>
            <a:ext cx="228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5410200" y="4191000"/>
            <a:ext cx="228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8398" name="Text Box 30"/>
          <p:cNvSpPr txBox="1">
            <a:spLocks noChangeArrowheads="1"/>
          </p:cNvSpPr>
          <p:nvPr/>
        </p:nvSpPr>
        <p:spPr bwMode="auto">
          <a:xfrm>
            <a:off x="5410200" y="3810000"/>
            <a:ext cx="228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Algebraic Methods</a:t>
            </a:r>
            <a:endParaRPr lang="en-GB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86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5" grpId="0" animBg="1"/>
      <p:bldP spid="58386" grpId="0" animBg="1"/>
      <p:bldP spid="58387" grpId="0" animBg="1"/>
      <p:bldP spid="58388" grpId="0"/>
      <p:bldP spid="58389" grpId="0"/>
      <p:bldP spid="58390" grpId="0"/>
      <p:bldP spid="58391" grpId="0" animBg="1"/>
      <p:bldP spid="58392" grpId="0" animBg="1"/>
      <p:bldP spid="58393" grpId="0" animBg="1"/>
      <p:bldP spid="58394" grpId="0" animBg="1"/>
      <p:bldP spid="58395" grpId="0"/>
      <p:bldP spid="58396" grpId="0"/>
      <p:bldP spid="58397" grpId="0"/>
      <p:bldP spid="583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567" y="2322900"/>
            <a:ext cx="762216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ccent SF" pitchFamily="2" charset="0"/>
              </a:rPr>
              <a:t>Teachings for Section 1C</a:t>
            </a:r>
          </a:p>
        </p:txBody>
      </p:sp>
    </p:spTree>
    <p:extLst>
      <p:ext uri="{BB962C8B-B14F-4D97-AF65-F5344CB8AC3E}">
        <p14:creationId xmlns:p14="http://schemas.microsoft.com/office/powerpoint/2010/main" val="230521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3886200" cy="47244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altLang="en-US" sz="1800" b="1" dirty="0">
                <a:latin typeface="Comic Sans MS" pitchFamily="66" charset="0"/>
              </a:rPr>
              <a:t>You need to be able to add and subtract Algebraic Fractions</a:t>
            </a:r>
            <a:endParaRPr lang="en-GB" altLang="en-US" sz="18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The rules for Algebraic versions are the same as for numerical versions</a:t>
            </a:r>
          </a:p>
          <a:p>
            <a:pPr marL="0" indent="0" algn="ctr"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When adding and subtracting fractions, they must first have the same Denominator. After that, you just add/subtract the Numerators.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486400" y="1600200"/>
            <a:ext cx="228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="1" u="sng" baseline="0"/>
              <a:t>Example Questions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8686800" y="6491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1C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5105400" y="2286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a)</a:t>
            </a:r>
          </a:p>
        </p:txBody>
      </p:sp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6705600" y="2209800"/>
          <a:ext cx="55086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3" imgW="368140" imgH="393529" progId="Equation.DSMT4">
                  <p:embed/>
                </p:oleObj>
              </mc:Choice>
              <mc:Fallback>
                <p:oleObj name="Equation" r:id="rId3" imgW="368140" imgH="393529" progId="Equation.DSMT4">
                  <p:embed/>
                  <p:pic>
                    <p:nvPicPr>
                      <p:cNvPr id="594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209800"/>
                        <a:ext cx="550863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13"/>
          <p:cNvGraphicFramePr>
            <a:graphicFrameLocks noChangeAspect="1"/>
          </p:cNvGraphicFramePr>
          <p:nvPr/>
        </p:nvGraphicFramePr>
        <p:xfrm>
          <a:off x="6629400" y="3048000"/>
          <a:ext cx="76041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5" imgW="507780" imgH="393529" progId="Equation.DSMT4">
                  <p:embed/>
                </p:oleObj>
              </mc:Choice>
              <mc:Fallback>
                <p:oleObj name="Equation" r:id="rId5" imgW="507780" imgH="393529" progId="Equation.DSMT4">
                  <p:embed/>
                  <p:pic>
                    <p:nvPicPr>
                      <p:cNvPr id="594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048000"/>
                        <a:ext cx="760413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4"/>
          <p:cNvGraphicFramePr>
            <a:graphicFrameLocks noChangeAspect="1"/>
          </p:cNvGraphicFramePr>
          <p:nvPr/>
        </p:nvGraphicFramePr>
        <p:xfrm>
          <a:off x="6781800" y="3962400"/>
          <a:ext cx="49371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Equation" r:id="rId7" imgW="330057" imgH="393529" progId="Equation.DSMT4">
                  <p:embed/>
                </p:oleObj>
              </mc:Choice>
              <mc:Fallback>
                <p:oleObj name="Equation" r:id="rId7" imgW="330057" imgH="393529" progId="Equation.DSMT4">
                  <p:embed/>
                  <p:pic>
                    <p:nvPicPr>
                      <p:cNvPr id="594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962400"/>
                        <a:ext cx="493713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7" name="Arc 15"/>
          <p:cNvSpPr>
            <a:spLocks/>
          </p:cNvSpPr>
          <p:nvPr/>
        </p:nvSpPr>
        <p:spPr bwMode="auto">
          <a:xfrm>
            <a:off x="7467600" y="2514600"/>
            <a:ext cx="228600" cy="8382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315555291 h 43200"/>
              <a:gd name="T4" fmla="*/ 0 w 21600"/>
              <a:gd name="T5" fmla="*/ 157777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08" name="Arc 16"/>
          <p:cNvSpPr>
            <a:spLocks/>
          </p:cNvSpPr>
          <p:nvPr/>
        </p:nvSpPr>
        <p:spPr bwMode="auto">
          <a:xfrm>
            <a:off x="7467600" y="3429000"/>
            <a:ext cx="228600" cy="8382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315555291 h 43200"/>
              <a:gd name="T4" fmla="*/ 0 w 21600"/>
              <a:gd name="T5" fmla="*/ 157777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09" name="Arc 17"/>
          <p:cNvSpPr>
            <a:spLocks/>
          </p:cNvSpPr>
          <p:nvPr/>
        </p:nvSpPr>
        <p:spPr bwMode="auto">
          <a:xfrm flipH="1">
            <a:off x="6324600" y="2514600"/>
            <a:ext cx="228600" cy="8382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315555291 h 43200"/>
              <a:gd name="T4" fmla="*/ 0 w 21600"/>
              <a:gd name="T5" fmla="*/ 157777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10" name="Arc 18"/>
          <p:cNvSpPr>
            <a:spLocks/>
          </p:cNvSpPr>
          <p:nvPr/>
        </p:nvSpPr>
        <p:spPr bwMode="auto">
          <a:xfrm flipH="1">
            <a:off x="6324600" y="3429000"/>
            <a:ext cx="228600" cy="8382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315555291 h 43200"/>
              <a:gd name="T4" fmla="*/ 0 w 21600"/>
              <a:gd name="T5" fmla="*/ 157777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5334000" y="2667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Multiply all by 4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7696200" y="2667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Multiply all by 3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7696200" y="3581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Add the Numerators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5257800" y="3581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Add the Numerators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Algebraic Methods</a:t>
            </a:r>
            <a:endParaRPr lang="en-GB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0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  <p:bldP spid="59400" grpId="0"/>
      <p:bldP spid="59407" grpId="0" animBg="1"/>
      <p:bldP spid="59408" grpId="0" animBg="1"/>
      <p:bldP spid="59409" grpId="0" animBg="1"/>
      <p:bldP spid="59410" grpId="0" animBg="1"/>
      <p:bldP spid="59411" grpId="0"/>
      <p:bldP spid="59412" grpId="0"/>
      <p:bldP spid="59413" grpId="0"/>
      <p:bldP spid="594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3886200" cy="47244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altLang="en-US" sz="1800" b="1" dirty="0">
                <a:latin typeface="Comic Sans MS" pitchFamily="66" charset="0"/>
              </a:rPr>
              <a:t>You need to be able to add and subtract Algebraic Fractions</a:t>
            </a:r>
            <a:endParaRPr lang="en-GB" altLang="en-US" sz="18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The rules for Algebraic versions are the same as for numerical versions</a:t>
            </a:r>
          </a:p>
          <a:p>
            <a:pPr marL="0" indent="0" algn="ctr"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When adding and subtracting fractions, they must first have the same Denominator. After that, you just add/subtract the Numerators.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486400" y="1600200"/>
            <a:ext cx="228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="1" u="sng" baseline="0"/>
              <a:t>Example Questions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686800" y="6491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1C</a:t>
            </a:r>
          </a:p>
        </p:txBody>
      </p:sp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6705600" y="2209800"/>
          <a:ext cx="53181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3" imgW="355292" imgH="393359" progId="Equation.DSMT4">
                  <p:embed/>
                </p:oleObj>
              </mc:Choice>
              <mc:Fallback>
                <p:oleObj name="Equation" r:id="rId3" imgW="355292" imgH="393359" progId="Equation.DSMT4">
                  <p:embed/>
                  <p:pic>
                    <p:nvPicPr>
                      <p:cNvPr id="614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209800"/>
                        <a:ext cx="531813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Arc 10"/>
          <p:cNvSpPr>
            <a:spLocks/>
          </p:cNvSpPr>
          <p:nvPr/>
        </p:nvSpPr>
        <p:spPr bwMode="auto">
          <a:xfrm>
            <a:off x="7448550" y="2514600"/>
            <a:ext cx="228600" cy="8382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315555291 h 43200"/>
              <a:gd name="T4" fmla="*/ 0 w 21600"/>
              <a:gd name="T5" fmla="*/ 157777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7677150" y="26670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Imagine ‘b’ as a Fraction</a:t>
            </a:r>
          </a:p>
        </p:txBody>
      </p:sp>
      <p:sp>
        <p:nvSpPr>
          <p:cNvPr id="17417" name="Text Box 18"/>
          <p:cNvSpPr txBox="1">
            <a:spLocks noChangeArrowheads="1"/>
          </p:cNvSpPr>
          <p:nvPr/>
        </p:nvSpPr>
        <p:spPr bwMode="auto">
          <a:xfrm>
            <a:off x="5486400" y="1600200"/>
            <a:ext cx="228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="1" u="sng" baseline="0"/>
              <a:t>Example Questions</a:t>
            </a:r>
          </a:p>
        </p:txBody>
      </p:sp>
      <p:sp>
        <p:nvSpPr>
          <p:cNvPr id="17418" name="Text Box 19"/>
          <p:cNvSpPr txBox="1">
            <a:spLocks noChangeArrowheads="1"/>
          </p:cNvSpPr>
          <p:nvPr/>
        </p:nvSpPr>
        <p:spPr bwMode="auto">
          <a:xfrm>
            <a:off x="5105400" y="2286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b)</a:t>
            </a:r>
          </a:p>
        </p:txBody>
      </p:sp>
      <p:graphicFrame>
        <p:nvGraphicFramePr>
          <p:cNvPr id="61460" name="Object 20"/>
          <p:cNvGraphicFramePr>
            <a:graphicFrameLocks noChangeAspect="1"/>
          </p:cNvGraphicFramePr>
          <p:nvPr/>
        </p:nvGraphicFramePr>
        <p:xfrm>
          <a:off x="6686550" y="3048000"/>
          <a:ext cx="56991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tion" r:id="rId5" imgW="380835" imgH="393529" progId="Equation.DSMT4">
                  <p:embed/>
                </p:oleObj>
              </mc:Choice>
              <mc:Fallback>
                <p:oleObj name="Equation" r:id="rId5" imgW="380835" imgH="393529" progId="Equation.DSMT4">
                  <p:embed/>
                  <p:pic>
                    <p:nvPicPr>
                      <p:cNvPr id="614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3048000"/>
                        <a:ext cx="569913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1" name="Object 21"/>
          <p:cNvGraphicFramePr>
            <a:graphicFrameLocks noChangeAspect="1"/>
          </p:cNvGraphicFramePr>
          <p:nvPr/>
        </p:nvGraphicFramePr>
        <p:xfrm>
          <a:off x="6629400" y="3886200"/>
          <a:ext cx="68421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Equation" r:id="rId7" imgW="457002" imgH="393529" progId="Equation.DSMT4">
                  <p:embed/>
                </p:oleObj>
              </mc:Choice>
              <mc:Fallback>
                <p:oleObj name="Equation" r:id="rId7" imgW="457002" imgH="393529" progId="Equation.DSMT4">
                  <p:embed/>
                  <p:pic>
                    <p:nvPicPr>
                      <p:cNvPr id="614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886200"/>
                        <a:ext cx="684213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2" name="Object 22"/>
          <p:cNvGraphicFramePr>
            <a:graphicFrameLocks noChangeAspect="1"/>
          </p:cNvGraphicFramePr>
          <p:nvPr/>
        </p:nvGraphicFramePr>
        <p:xfrm>
          <a:off x="6629400" y="4800600"/>
          <a:ext cx="64611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Equation" r:id="rId9" imgW="431613" imgH="393529" progId="Equation.DSMT4">
                  <p:embed/>
                </p:oleObj>
              </mc:Choice>
              <mc:Fallback>
                <p:oleObj name="Equation" r:id="rId9" imgW="431613" imgH="393529" progId="Equation.DSMT4">
                  <p:embed/>
                  <p:pic>
                    <p:nvPicPr>
                      <p:cNvPr id="6146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00600"/>
                        <a:ext cx="646113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3" name="Arc 23"/>
          <p:cNvSpPr>
            <a:spLocks/>
          </p:cNvSpPr>
          <p:nvPr/>
        </p:nvSpPr>
        <p:spPr bwMode="auto">
          <a:xfrm>
            <a:off x="7448550" y="3352800"/>
            <a:ext cx="228600" cy="8382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315555291 h 43200"/>
              <a:gd name="T4" fmla="*/ 0 w 21600"/>
              <a:gd name="T5" fmla="*/ 157777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64" name="Arc 24"/>
          <p:cNvSpPr>
            <a:spLocks/>
          </p:cNvSpPr>
          <p:nvPr/>
        </p:nvSpPr>
        <p:spPr bwMode="auto">
          <a:xfrm>
            <a:off x="7467600" y="4191000"/>
            <a:ext cx="228600" cy="8382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315555291 h 43200"/>
              <a:gd name="T4" fmla="*/ 0 w 21600"/>
              <a:gd name="T5" fmla="*/ 157777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767715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Multiply all by x</a:t>
            </a: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7696200" y="4267200"/>
            <a:ext cx="1143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Combine as a single Fraction</a:t>
            </a:r>
          </a:p>
        </p:txBody>
      </p:sp>
      <p:sp>
        <p:nvSpPr>
          <p:cNvPr id="61467" name="Arc 27"/>
          <p:cNvSpPr>
            <a:spLocks/>
          </p:cNvSpPr>
          <p:nvPr/>
        </p:nvSpPr>
        <p:spPr bwMode="auto">
          <a:xfrm flipH="1">
            <a:off x="6324600" y="4191000"/>
            <a:ext cx="228600" cy="8382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315555291 h 43200"/>
              <a:gd name="T4" fmla="*/ 0 w 21600"/>
              <a:gd name="T5" fmla="*/ 157777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5105400" y="4267200"/>
            <a:ext cx="1143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Combine as a single Fraction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Algebraic Methods</a:t>
            </a:r>
            <a:endParaRPr lang="en-GB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5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0" grpId="0" animBg="1"/>
      <p:bldP spid="61455" grpId="0"/>
      <p:bldP spid="61463" grpId="0" animBg="1"/>
      <p:bldP spid="61464" grpId="0" animBg="1"/>
      <p:bldP spid="61465" grpId="0"/>
      <p:bldP spid="61466" grpId="0"/>
      <p:bldP spid="61467" grpId="0" animBg="1"/>
      <p:bldP spid="614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3886200" cy="47244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altLang="en-US" sz="1600" b="1" dirty="0">
                <a:latin typeface="Comic Sans MS" pitchFamily="66" charset="0"/>
              </a:rPr>
              <a:t>You need to be able to add and subtract Algebraic Fractions</a:t>
            </a:r>
            <a:endParaRPr lang="en-GB" altLang="en-US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The rules for Algebraic versions are the same as for numerical versions</a:t>
            </a:r>
          </a:p>
          <a:p>
            <a:pPr marL="0" indent="0" algn="ctr"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When adding and subtracting fractions, they must first have the same Denominator. After that, you just add/subtract the Numerators.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334000" y="1600200"/>
            <a:ext cx="228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="1" u="sng" baseline="0"/>
              <a:t>Example Questions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8686800" y="6491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1C</a:t>
            </a:r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5791200" y="2209800"/>
          <a:ext cx="12160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Equation" r:id="rId3" imgW="812447" imgH="393529" progId="Equation.DSMT4">
                  <p:embed/>
                </p:oleObj>
              </mc:Choice>
              <mc:Fallback>
                <p:oleObj name="Equation" r:id="rId3" imgW="812447" imgH="393529" progId="Equation.DSMT4">
                  <p:embed/>
                  <p:pic>
                    <p:nvPicPr>
                      <p:cNvPr id="624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09800"/>
                        <a:ext cx="121602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Arc 7"/>
          <p:cNvSpPr>
            <a:spLocks/>
          </p:cNvSpPr>
          <p:nvPr/>
        </p:nvSpPr>
        <p:spPr bwMode="auto">
          <a:xfrm>
            <a:off x="7391400" y="2514600"/>
            <a:ext cx="228600" cy="8382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315555291 h 43200"/>
              <a:gd name="T4" fmla="*/ 0 w 21600"/>
              <a:gd name="T5" fmla="*/ 157777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7543800" y="2514600"/>
            <a:ext cx="1295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Factorise so you can compare Denominators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4343400" y="1981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c)</a:t>
            </a:r>
          </a:p>
        </p:txBody>
      </p:sp>
      <p:graphicFrame>
        <p:nvGraphicFramePr>
          <p:cNvPr id="62484" name="Object 20"/>
          <p:cNvGraphicFramePr>
            <a:graphicFrameLocks noChangeAspect="1"/>
          </p:cNvGraphicFramePr>
          <p:nvPr/>
        </p:nvGraphicFramePr>
        <p:xfrm>
          <a:off x="5562600" y="3048000"/>
          <a:ext cx="182403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Equation" r:id="rId5" imgW="1219200" imgH="419100" progId="Equation.DSMT4">
                  <p:embed/>
                </p:oleObj>
              </mc:Choice>
              <mc:Fallback>
                <p:oleObj name="Equation" r:id="rId5" imgW="1219200" imgH="419100" progId="Equation.DSMT4">
                  <p:embed/>
                  <p:pic>
                    <p:nvPicPr>
                      <p:cNvPr id="624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048000"/>
                        <a:ext cx="182403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5" name="Object 21"/>
          <p:cNvGraphicFramePr>
            <a:graphicFrameLocks noChangeAspect="1"/>
          </p:cNvGraphicFramePr>
          <p:nvPr/>
        </p:nvGraphicFramePr>
        <p:xfrm>
          <a:off x="5181600" y="3962400"/>
          <a:ext cx="252571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Equation" r:id="rId7" imgW="1689100" imgH="419100" progId="Equation.DSMT4">
                  <p:embed/>
                </p:oleObj>
              </mc:Choice>
              <mc:Fallback>
                <p:oleObj name="Equation" r:id="rId7" imgW="1689100" imgH="419100" progId="Equation.DSMT4">
                  <p:embed/>
                  <p:pic>
                    <p:nvPicPr>
                      <p:cNvPr id="624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962400"/>
                        <a:ext cx="2525713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6" name="Object 22"/>
          <p:cNvGraphicFramePr>
            <a:graphicFrameLocks noChangeAspect="1"/>
          </p:cNvGraphicFramePr>
          <p:nvPr/>
        </p:nvGraphicFramePr>
        <p:xfrm>
          <a:off x="5715000" y="4953000"/>
          <a:ext cx="13843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name="Equation" r:id="rId9" imgW="927100" imgH="419100" progId="Equation.DSMT4">
                  <p:embed/>
                </p:oleObj>
              </mc:Choice>
              <mc:Fallback>
                <p:oleObj name="Equation" r:id="rId9" imgW="927100" imgH="419100" progId="Equation.DSMT4">
                  <p:embed/>
                  <p:pic>
                    <p:nvPicPr>
                      <p:cNvPr id="624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953000"/>
                        <a:ext cx="13843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7" name="Object 23"/>
          <p:cNvGraphicFramePr>
            <a:graphicFrameLocks noChangeAspect="1"/>
          </p:cNvGraphicFramePr>
          <p:nvPr/>
        </p:nvGraphicFramePr>
        <p:xfrm>
          <a:off x="5715000" y="5791200"/>
          <a:ext cx="13843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" name="Equation" r:id="rId11" imgW="927100" imgH="419100" progId="Equation.DSMT4">
                  <p:embed/>
                </p:oleObj>
              </mc:Choice>
              <mc:Fallback>
                <p:oleObj name="Equation" r:id="rId11" imgW="927100" imgH="419100" progId="Equation.DSMT4">
                  <p:embed/>
                  <p:pic>
                    <p:nvPicPr>
                      <p:cNvPr id="6248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791200"/>
                        <a:ext cx="13843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9" name="Arc 25"/>
          <p:cNvSpPr>
            <a:spLocks/>
          </p:cNvSpPr>
          <p:nvPr/>
        </p:nvSpPr>
        <p:spPr bwMode="auto">
          <a:xfrm>
            <a:off x="7696200" y="4343400"/>
            <a:ext cx="228600" cy="8382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315555291 h 43200"/>
              <a:gd name="T4" fmla="*/ 0 w 21600"/>
              <a:gd name="T5" fmla="*/ 157777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2490" name="Arc 26"/>
          <p:cNvSpPr>
            <a:spLocks/>
          </p:cNvSpPr>
          <p:nvPr/>
        </p:nvSpPr>
        <p:spPr bwMode="auto">
          <a:xfrm>
            <a:off x="7391400" y="5257800"/>
            <a:ext cx="228600" cy="8382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315555291 h 43200"/>
              <a:gd name="T4" fmla="*/ 0 w 21600"/>
              <a:gd name="T5" fmla="*/ 157777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2492" name="Arc 28"/>
          <p:cNvSpPr>
            <a:spLocks/>
          </p:cNvSpPr>
          <p:nvPr/>
        </p:nvSpPr>
        <p:spPr bwMode="auto">
          <a:xfrm flipH="1">
            <a:off x="5257800" y="2514600"/>
            <a:ext cx="228600" cy="8382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315555291 h 43200"/>
              <a:gd name="T4" fmla="*/ 0 w 21600"/>
              <a:gd name="T5" fmla="*/ 157777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2493" name="Arc 29"/>
          <p:cNvSpPr>
            <a:spLocks/>
          </p:cNvSpPr>
          <p:nvPr/>
        </p:nvSpPr>
        <p:spPr bwMode="auto">
          <a:xfrm flipH="1">
            <a:off x="4800600" y="3429000"/>
            <a:ext cx="228600" cy="8382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315555291 h 43200"/>
              <a:gd name="T4" fmla="*/ 0 w 21600"/>
              <a:gd name="T5" fmla="*/ 157777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2494" name="Arc 30"/>
          <p:cNvSpPr>
            <a:spLocks/>
          </p:cNvSpPr>
          <p:nvPr/>
        </p:nvSpPr>
        <p:spPr bwMode="auto">
          <a:xfrm flipH="1">
            <a:off x="4953000" y="4343400"/>
            <a:ext cx="228600" cy="8382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315555291 h 43200"/>
              <a:gd name="T4" fmla="*/ 0 w 21600"/>
              <a:gd name="T5" fmla="*/ 157777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2495" name="Arc 31"/>
          <p:cNvSpPr>
            <a:spLocks/>
          </p:cNvSpPr>
          <p:nvPr/>
        </p:nvSpPr>
        <p:spPr bwMode="auto">
          <a:xfrm flipH="1">
            <a:off x="5257800" y="5257800"/>
            <a:ext cx="228600" cy="8382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315555291 h 43200"/>
              <a:gd name="T4" fmla="*/ 0 w 21600"/>
              <a:gd name="T5" fmla="*/ 157777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4038600" y="2514600"/>
            <a:ext cx="1295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Factorise so you can compare Denominators</a:t>
            </a:r>
          </a:p>
        </p:txBody>
      </p:sp>
      <p:sp>
        <p:nvSpPr>
          <p:cNvPr id="62498" name="Text Box 34"/>
          <p:cNvSpPr txBox="1">
            <a:spLocks noChangeArrowheads="1"/>
          </p:cNvSpPr>
          <p:nvPr/>
        </p:nvSpPr>
        <p:spPr bwMode="auto">
          <a:xfrm>
            <a:off x="3810000" y="3581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Multiply by (x - 1)</a:t>
            </a:r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3657600" y="4343400"/>
            <a:ext cx="1371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Expand the bracket, and write as a single Fraction</a:t>
            </a: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7848600" y="4343400"/>
            <a:ext cx="1371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Expand the bracket, and write as a single Fraction</a:t>
            </a:r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4038600" y="54102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Simplify the Numerator</a:t>
            </a:r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7467600" y="54102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baseline="0">
                <a:solidFill>
                  <a:srgbClr val="FF0000"/>
                </a:solidFill>
              </a:rPr>
              <a:t>Simplify the Numerator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Algebraic Methods</a:t>
            </a:r>
            <a:endParaRPr lang="en-GB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2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  <p:bldP spid="62471" grpId="0" animBg="1"/>
      <p:bldP spid="62472" grpId="0"/>
      <p:bldP spid="62489" grpId="0" animBg="1"/>
      <p:bldP spid="62490" grpId="0" animBg="1"/>
      <p:bldP spid="62492" grpId="0" animBg="1"/>
      <p:bldP spid="62493" grpId="0" animBg="1"/>
      <p:bldP spid="62494" grpId="0" animBg="1"/>
      <p:bldP spid="62495" grpId="0" animBg="1"/>
      <p:bldP spid="62497" grpId="0"/>
      <p:bldP spid="62498" grpId="0"/>
      <p:bldP spid="62499" grpId="0"/>
      <p:bldP spid="62500" grpId="0"/>
      <p:bldP spid="62501" grpId="0"/>
      <p:bldP spid="6250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567" y="2322900"/>
            <a:ext cx="762216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ccent SF" pitchFamily="2" charset="0"/>
              </a:rPr>
              <a:t>Teachings for Section 1D</a:t>
            </a:r>
          </a:p>
        </p:txBody>
      </p:sp>
    </p:spTree>
    <p:extLst>
      <p:ext uri="{BB962C8B-B14F-4D97-AF65-F5344CB8AC3E}">
        <p14:creationId xmlns:p14="http://schemas.microsoft.com/office/powerpoint/2010/main" val="14389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Prior Knowledge Check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5132" y="1825624"/>
                <a:ext cx="4206239" cy="4749347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arenR"/>
                </a:pPr>
                <a:r>
                  <a:rPr lang="en-US" sz="2000" dirty="0">
                    <a:latin typeface="Comic Sans MS" panose="030F0702030302020204" pitchFamily="66" charset="0"/>
                  </a:rPr>
                  <a:t>Factorise each polynomial: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en-GB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−16</m:t>
                    </m:r>
                  </m:oMath>
                </a14:m>
                <a:endParaRPr lang="en-GB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−25</m:t>
                    </m:r>
                  </m:oMath>
                </a14:m>
                <a:endParaRPr lang="en-GB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2) Simplify the following algebraic fractions fully: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+9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+18</m:t>
                        </m:r>
                      </m:den>
                    </m:f>
                  </m:oMath>
                </a14:m>
                <a:endParaRPr lang="en-GB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−12</m:t>
                        </m:r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endParaRPr lang="en-GB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−30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+18</m:t>
                        </m:r>
                      </m:den>
                    </m:f>
                  </m:oMath>
                </a14:m>
                <a:endParaRPr lang="en-GB" sz="2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2" y="1825624"/>
                <a:ext cx="4206239" cy="4749347"/>
              </a:xfrm>
              <a:blipFill>
                <a:blip r:embed="rId2"/>
                <a:stretch>
                  <a:fillRect l="-2174" t="-2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85064" y="1821269"/>
                <a:ext cx="4206239" cy="47493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3) For any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>
                    <a:latin typeface="Comic Sans MS" panose="030F0702030302020204" pitchFamily="66" charset="0"/>
                  </a:rPr>
                  <a:t>, decide whether the following will always be odd, always be even, or could be either: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d)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endParaRPr lang="en-GB" sz="2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064" y="1821269"/>
                <a:ext cx="4206239" cy="4749347"/>
              </a:xfrm>
              <a:prstGeom prst="rect">
                <a:avLst/>
              </a:prstGeom>
              <a:blipFill>
                <a:blip r:embed="rId3"/>
                <a:stretch>
                  <a:fillRect l="-1449" t="-1412" r="-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9246" y="2242457"/>
                <a:ext cx="1506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−5)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246" y="2242457"/>
                <a:ext cx="1506374" cy="276999"/>
              </a:xfrm>
              <a:prstGeom prst="rect">
                <a:avLst/>
              </a:prstGeom>
              <a:blipFill>
                <a:blip r:embed="rId4"/>
                <a:stretch>
                  <a:fillRect l="-5263" t="-2222" r="-5263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45920" y="2647406"/>
                <a:ext cx="1506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+4)(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−4)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0" y="2647406"/>
                <a:ext cx="1506374" cy="276999"/>
              </a:xfrm>
              <a:prstGeom prst="rect">
                <a:avLst/>
              </a:prstGeom>
              <a:blipFill>
                <a:blip r:embed="rId5"/>
                <a:stretch>
                  <a:fillRect l="-5263" t="-2174" r="-5263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28652" y="3043646"/>
                <a:ext cx="1762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−5)(3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652" y="3043646"/>
                <a:ext cx="1762855" cy="276999"/>
              </a:xfrm>
              <a:prstGeom prst="rect">
                <a:avLst/>
              </a:prstGeom>
              <a:blipFill>
                <a:blip r:embed="rId6"/>
                <a:stretch>
                  <a:fillRect l="-4152" t="-2174" r="-4498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54926" y="4554583"/>
                <a:ext cx="455509" cy="408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+6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926" y="4554583"/>
                <a:ext cx="455509" cy="408317"/>
              </a:xfrm>
              <a:prstGeom prst="rect">
                <a:avLst/>
              </a:prstGeom>
              <a:blipFill>
                <a:blip r:embed="rId7"/>
                <a:stretch>
                  <a:fillRect l="-5333" r="-8000" b="-13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33154" y="5124994"/>
                <a:ext cx="554895" cy="407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54" y="5124994"/>
                <a:ext cx="554895" cy="407547"/>
              </a:xfrm>
              <a:prstGeom prst="rect">
                <a:avLst/>
              </a:prstGeom>
              <a:blipFill>
                <a:blip r:embed="rId8"/>
                <a:stretch>
                  <a:fillRect l="-6593" t="-1493" r="-6593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11383" y="5677988"/>
                <a:ext cx="620105" cy="412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383" y="5677988"/>
                <a:ext cx="620105" cy="412677"/>
              </a:xfrm>
              <a:prstGeom prst="rect">
                <a:avLst/>
              </a:prstGeom>
              <a:blipFill>
                <a:blip r:embed="rId9"/>
                <a:stretch>
                  <a:fillRect l="-980" r="-6863" b="-13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82046" y="3052354"/>
                <a:ext cx="573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𝐸𝑣𝑒𝑛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046" y="3052354"/>
                <a:ext cx="573042" cy="276999"/>
              </a:xfrm>
              <a:prstGeom prst="rect">
                <a:avLst/>
              </a:prstGeom>
              <a:blipFill>
                <a:blip r:embed="rId10"/>
                <a:stretch>
                  <a:fillRect l="-8511" r="-9574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878286" y="4267200"/>
                <a:ext cx="481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𝑂𝑑𝑑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86" y="4267200"/>
                <a:ext cx="481799" cy="276999"/>
              </a:xfrm>
              <a:prstGeom prst="rect">
                <a:avLst/>
              </a:prstGeom>
              <a:blipFill>
                <a:blip r:embed="rId11"/>
                <a:stretch>
                  <a:fillRect l="-11392" r="-11392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95554" y="3470365"/>
                <a:ext cx="718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𝐸𝑖𝑡h𝑒𝑟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54" y="3470365"/>
                <a:ext cx="718402" cy="276999"/>
              </a:xfrm>
              <a:prstGeom prst="rect">
                <a:avLst/>
              </a:prstGeom>
              <a:blipFill>
                <a:blip r:embed="rId12"/>
                <a:stretch>
                  <a:fillRect l="-7627" r="-762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77691" y="3875314"/>
                <a:ext cx="718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𝐸𝑖𝑡h𝑒𝑟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91" y="3875314"/>
                <a:ext cx="718402" cy="276999"/>
              </a:xfrm>
              <a:prstGeom prst="rect">
                <a:avLst/>
              </a:prstGeom>
              <a:blipFill>
                <a:blip r:embed="rId13"/>
                <a:stretch>
                  <a:fillRect l="-7692" r="-854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8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31242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split a fraction with two linear factors into Partial Fractions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24" y="64886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mic Sans MS" pitchFamily="66" charset="0"/>
              </a:rPr>
              <a:t>1D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66700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mic Sans MS" pitchFamily="66" charset="0"/>
              </a:rPr>
              <a:t>For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2514600"/>
                <a:ext cx="1519197" cy="5986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+3)(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514600"/>
                <a:ext cx="1519197" cy="5986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57600" y="2514600"/>
                <a:ext cx="705258" cy="559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514600"/>
                <a:ext cx="705258" cy="5590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24400" y="2514600"/>
                <a:ext cx="705258" cy="559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514600"/>
                <a:ext cx="705258" cy="5590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43400" y="2667000"/>
                <a:ext cx="3850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667000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00400" y="2667000"/>
                <a:ext cx="3850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67000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562600" y="2667000"/>
            <a:ext cx="3089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when split up into Partial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00200" y="3581400"/>
                <a:ext cx="1519198" cy="5986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</a:rPr>
                            <m:t>11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−3)(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581400"/>
                <a:ext cx="1519198" cy="5986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57600" y="3581400"/>
                <a:ext cx="705258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</a:rPr>
                            <m:t>𝐴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−3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581400"/>
                <a:ext cx="705258" cy="55496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24400" y="3581400"/>
                <a:ext cx="705258" cy="55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581400"/>
                <a:ext cx="705258" cy="55746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43400" y="3733800"/>
                <a:ext cx="385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733800"/>
                <a:ext cx="385042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00400" y="3733800"/>
                <a:ext cx="3850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733800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562600" y="3733800"/>
            <a:ext cx="3089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when split up into Partial Fractions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76400" y="4343400"/>
            <a:ext cx="477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You need to be able to calculate the values of A and B…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Algebraic Methods</a:t>
            </a:r>
            <a:endParaRPr lang="en-GB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31242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split a fraction with two linear factors into Partial Fractions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24" y="64886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mic Sans MS" pitchFamily="66" charset="0"/>
              </a:rPr>
              <a:t>1D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438400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Split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1000" y="2743200"/>
                <a:ext cx="1691040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6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−2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−3)(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743200"/>
                <a:ext cx="1691040" cy="6619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04800" y="3505200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into Partial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962400" y="1524000"/>
                <a:ext cx="1350563" cy="535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6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−2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−3)(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524000"/>
                <a:ext cx="1350563" cy="535275"/>
              </a:xfrm>
              <a:prstGeom prst="rect">
                <a:avLst/>
              </a:prstGeom>
              <a:blipFill rotWithShape="1"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33800" y="2209800"/>
                <a:ext cx="787652" cy="535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𝐴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−3)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09800"/>
                <a:ext cx="787652" cy="535275"/>
              </a:xfrm>
              <a:prstGeom prst="rect">
                <a:avLst/>
              </a:prstGeom>
              <a:blipFill rotWithShape="1">
                <a:blip r:embed="rId4"/>
                <a:stretch>
                  <a:fillRect b="-45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48200" y="2209800"/>
                <a:ext cx="787652" cy="533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209800"/>
                <a:ext cx="787652" cy="533864"/>
              </a:xfrm>
              <a:prstGeom prst="rect">
                <a:avLst/>
              </a:prstGeom>
              <a:blipFill rotWithShape="1">
                <a:blip r:embed="rId5"/>
                <a:stretch>
                  <a:fillRect b="-45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19600" y="2362200"/>
                <a:ext cx="3593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362200"/>
                <a:ext cx="359394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124200" y="2819400"/>
                <a:ext cx="1350563" cy="540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+1)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−3)(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819400"/>
                <a:ext cx="1350563" cy="540917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24400" y="2819400"/>
                <a:ext cx="1350563" cy="540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−3)</m:t>
                          </m:r>
                        </m:num>
                        <m:den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−3)(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9400"/>
                <a:ext cx="1350563" cy="540917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19600" y="2971800"/>
                <a:ext cx="3593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971800"/>
                <a:ext cx="359394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657600" y="3505200"/>
                <a:ext cx="2070182" cy="548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 </m:t>
                      </m:r>
                      <m:f>
                        <m:f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−3)</m:t>
                          </m:r>
                        </m:num>
                        <m:den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−3)(</m:t>
                          </m:r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505200"/>
                <a:ext cx="2070182" cy="548676"/>
              </a:xfrm>
              <a:prstGeom prst="rect">
                <a:avLst/>
              </a:prstGeom>
              <a:blipFill rotWithShape="1">
                <a:blip r:embed="rId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048000" y="4343400"/>
                <a:ext cx="7395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6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343400"/>
                <a:ext cx="739561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733800" y="4343400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343400"/>
                <a:ext cx="359393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038600" y="4343400"/>
                <a:ext cx="18021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i="1" smtClean="0">
                          <a:latin typeface="Cambria Math"/>
                        </a:rPr>
                        <m:t>A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−3)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343400"/>
                <a:ext cx="1802160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352800" y="4648200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−8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648200"/>
                <a:ext cx="458780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733800" y="4648200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648200"/>
                <a:ext cx="359393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038600" y="4648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−4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648200"/>
                <a:ext cx="582211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505200" y="4953000"/>
                <a:ext cx="324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953000"/>
                <a:ext cx="324127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733800" y="4953000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953000"/>
                <a:ext cx="359393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38600" y="4953000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953000"/>
                <a:ext cx="348172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29000" y="5334000"/>
                <a:ext cx="4235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16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334000"/>
                <a:ext cx="423514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733800" y="5334000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334000"/>
                <a:ext cx="359393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038600" y="5334000"/>
                <a:ext cx="439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334000"/>
                <a:ext cx="439672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505200" y="5638800"/>
                <a:ext cx="324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638800"/>
                <a:ext cx="324127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733800" y="5638800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638800"/>
                <a:ext cx="359393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038600" y="5638800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38800"/>
                <a:ext cx="340285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971800" y="6096000"/>
                <a:ext cx="1012264" cy="535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−3)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6096000"/>
                <a:ext cx="1012264" cy="535275"/>
              </a:xfrm>
              <a:prstGeom prst="rect">
                <a:avLst/>
              </a:prstGeom>
              <a:blipFill rotWithShape="1">
                <a:blip r:embed="rId2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191000" y="6096000"/>
                <a:ext cx="787652" cy="553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096000"/>
                <a:ext cx="787652" cy="553870"/>
              </a:xfrm>
              <a:prstGeom prst="rect">
                <a:avLst/>
              </a:prstGeom>
              <a:blipFill rotWithShape="1">
                <a:blip r:embed="rId2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886200" y="6248400"/>
                <a:ext cx="3593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6248400"/>
                <a:ext cx="359394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/>
          <p:cNvSpPr/>
          <p:nvPr/>
        </p:nvSpPr>
        <p:spPr>
          <a:xfrm>
            <a:off x="5334000" y="1752600"/>
            <a:ext cx="685800" cy="762000"/>
          </a:xfrm>
          <a:prstGeom prst="arc">
            <a:avLst>
              <a:gd name="adj1" fmla="val 16200000"/>
              <a:gd name="adj2" fmla="val 50456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5943600" y="1905000"/>
            <a:ext cx="259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Split the Fraction into its 2 linear parts, with numerators A and B</a:t>
            </a:r>
          </a:p>
        </p:txBody>
      </p:sp>
      <p:sp>
        <p:nvSpPr>
          <p:cNvPr id="52" name="Arc 51"/>
          <p:cNvSpPr/>
          <p:nvPr/>
        </p:nvSpPr>
        <p:spPr>
          <a:xfrm>
            <a:off x="5791200" y="2514600"/>
            <a:ext cx="609600" cy="609600"/>
          </a:xfrm>
          <a:prstGeom prst="arc">
            <a:avLst>
              <a:gd name="adj1" fmla="val 16200000"/>
              <a:gd name="adj2" fmla="val 50456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6096000" y="2590800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Cross-multiply to make the denominators the same</a:t>
            </a:r>
          </a:p>
        </p:txBody>
      </p:sp>
      <p:sp>
        <p:nvSpPr>
          <p:cNvPr id="54" name="Arc 53"/>
          <p:cNvSpPr/>
          <p:nvPr/>
        </p:nvSpPr>
        <p:spPr>
          <a:xfrm>
            <a:off x="5791200" y="3200400"/>
            <a:ext cx="609600" cy="609600"/>
          </a:xfrm>
          <a:prstGeom prst="arc">
            <a:avLst>
              <a:gd name="adj1" fmla="val 16200000"/>
              <a:gd name="adj2" fmla="val 50456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6324600" y="3352800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Group together as one fraction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962400" y="1524000"/>
            <a:ext cx="1371600" cy="609600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3962400" y="3505200"/>
            <a:ext cx="1752600" cy="609600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Arc 57"/>
          <p:cNvSpPr/>
          <p:nvPr/>
        </p:nvSpPr>
        <p:spPr>
          <a:xfrm>
            <a:off x="5791200" y="3886200"/>
            <a:ext cx="609600" cy="609600"/>
          </a:xfrm>
          <a:prstGeom prst="arc">
            <a:avLst>
              <a:gd name="adj1" fmla="val 16200000"/>
              <a:gd name="adj2" fmla="val 50456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6324600" y="3886200"/>
            <a:ext cx="2438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This has the same denominator as the initial fraction, so the numerators must be the same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962400" y="3505200"/>
            <a:ext cx="1752600" cy="228600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3962400" y="1524000"/>
            <a:ext cx="1371600" cy="228600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/>
          <p:cNvSpPr txBox="1"/>
          <p:nvPr/>
        </p:nvSpPr>
        <p:spPr>
          <a:xfrm>
            <a:off x="2133600" y="464820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If x = -1: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133600" y="533400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If x = 3:</a:t>
            </a:r>
          </a:p>
        </p:txBody>
      </p:sp>
      <p:sp>
        <p:nvSpPr>
          <p:cNvPr id="65" name="Arc 64"/>
          <p:cNvSpPr/>
          <p:nvPr/>
        </p:nvSpPr>
        <p:spPr>
          <a:xfrm>
            <a:off x="4800600" y="5791200"/>
            <a:ext cx="609600" cy="609600"/>
          </a:xfrm>
          <a:prstGeom prst="arc">
            <a:avLst>
              <a:gd name="adj1" fmla="val 16200000"/>
              <a:gd name="adj2" fmla="val 50456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5334000" y="5791200"/>
            <a:ext cx="2438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You now have the values of A and B and can write the answer as Partial Fractions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733800" y="2209800"/>
            <a:ext cx="1676400" cy="609600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3276600" y="6096000"/>
            <a:ext cx="1676400" cy="609600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Algebraic Methods</a:t>
            </a:r>
            <a:endParaRPr lang="en-GB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56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 animBg="1"/>
      <p:bldP spid="56" grpId="1" animBg="1"/>
      <p:bldP spid="57" grpId="0" animBg="1"/>
      <p:bldP spid="57" grpId="1" animBg="1"/>
      <p:bldP spid="58" grpId="0" animBg="1"/>
      <p:bldP spid="59" grpId="0"/>
      <p:bldP spid="60" grpId="0" animBg="1"/>
      <p:bldP spid="60" grpId="1" animBg="1"/>
      <p:bldP spid="61" grpId="0" animBg="1"/>
      <p:bldP spid="61" grpId="1" animBg="1"/>
      <p:bldP spid="63" grpId="0"/>
      <p:bldP spid="64" grpId="0"/>
      <p:bldP spid="65" grpId="0" animBg="1"/>
      <p:bldP spid="66" grpId="0"/>
      <p:bldP spid="67" grpId="0" animBg="1"/>
      <p:bldP spid="67" grpId="1" animBg="1"/>
      <p:bldP spid="6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2971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also split fractions with more than 2 linear factors in the denominator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2362200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Split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3276600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into Partial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2000" y="2667000"/>
                <a:ext cx="1551579" cy="562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6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+5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−2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−1)(2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667000"/>
                <a:ext cx="1551579" cy="5627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19600" y="1371600"/>
                <a:ext cx="1358128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6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b="0" i="1" smtClean="0">
                              <a:latin typeface="Cambria Math"/>
                            </a:rPr>
                            <m:t>+5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−2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−1)(2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371600"/>
                <a:ext cx="1358128" cy="495649"/>
              </a:xfrm>
              <a:prstGeom prst="rect">
                <a:avLst/>
              </a:prstGeom>
              <a:blipFill rotWithShape="1">
                <a:blip r:embed="rId3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67200" y="1981200"/>
                <a:ext cx="319190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𝐴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981200"/>
                <a:ext cx="319190" cy="4392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24400" y="1981200"/>
                <a:ext cx="575094" cy="438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981200"/>
                <a:ext cx="575094" cy="4380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10200" y="1981200"/>
                <a:ext cx="660052" cy="442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𝐶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981200"/>
                <a:ext cx="660052" cy="44230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495800" y="20574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057400"/>
                <a:ext cx="33534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81600" y="20574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057400"/>
                <a:ext cx="33534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24200" y="2590800"/>
                <a:ext cx="1370953" cy="476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−1)(2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+1)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−1)(2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90800"/>
                <a:ext cx="1370953" cy="476797"/>
              </a:xfrm>
              <a:prstGeom prst="rect">
                <a:avLst/>
              </a:prstGeom>
              <a:blipFill rotWithShape="1">
                <a:blip r:embed="rId8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95800" y="2590800"/>
                <a:ext cx="1358129" cy="476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)(2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+1)</m:t>
                          </m:r>
                        </m:num>
                        <m:den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−1)(2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590800"/>
                <a:ext cx="1358129" cy="476797"/>
              </a:xfrm>
              <a:prstGeom prst="rect">
                <a:avLst/>
              </a:prstGeom>
              <a:blipFill>
                <a:blip r:embed="rId9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43400" y="26670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667000"/>
                <a:ext cx="33534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867400" y="2590800"/>
                <a:ext cx="1358129" cy="476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)(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−1)(2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590800"/>
                <a:ext cx="1358129" cy="476797"/>
              </a:xfrm>
              <a:prstGeom prst="rect">
                <a:avLst/>
              </a:prstGeom>
              <a:blipFill>
                <a:blip r:embed="rId10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715000" y="26670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667000"/>
                <a:ext cx="33534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581400" y="3276600"/>
                <a:ext cx="3420745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GB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𝐵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GB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−1)(2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276600"/>
                <a:ext cx="3420745" cy="483466"/>
              </a:xfrm>
              <a:prstGeom prst="rect">
                <a:avLst/>
              </a:prstGeom>
              <a:blipFill rotWithShape="1">
                <a:blip r:embed="rId11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267200" y="3962400"/>
                <a:ext cx="34207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/>
                            </a:rPr>
                            <m:t>𝑥</m:t>
                          </m:r>
                          <m:r>
                            <a:rPr lang="en-GB" sz="1200" i="1">
                              <a:latin typeface="Cambria Math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/>
                            </a:rPr>
                            <m:t>2</m:t>
                          </m:r>
                          <m:r>
                            <a:rPr lang="en-GB" sz="1200" i="1">
                              <a:latin typeface="Cambria Math"/>
                            </a:rPr>
                            <m:t>𝑥</m:t>
                          </m:r>
                          <m:r>
                            <a:rPr lang="en-GB" sz="1200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GB" sz="1200" i="1">
                          <a:latin typeface="Cambria Math"/>
                        </a:rPr>
                        <m:t>+</m:t>
                      </m:r>
                      <m:r>
                        <a:rPr lang="en-GB" sz="12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/>
                            </a:rPr>
                            <m:t>2</m:t>
                          </m:r>
                          <m:r>
                            <a:rPr lang="en-GB" sz="1200" i="1">
                              <a:latin typeface="Cambria Math"/>
                            </a:rPr>
                            <m:t>𝑥</m:t>
                          </m:r>
                          <m:r>
                            <a:rPr lang="en-GB" sz="1200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GB" sz="1200" i="1">
                          <a:latin typeface="Cambria Math"/>
                        </a:rPr>
                        <m:t>+</m:t>
                      </m:r>
                      <m:r>
                        <a:rPr lang="en-GB" sz="1200" i="1">
                          <a:latin typeface="Cambria Math"/>
                        </a:rPr>
                        <m:t>𝐶</m:t>
                      </m:r>
                      <m:r>
                        <a:rPr lang="en-GB" sz="1200" i="1">
                          <a:latin typeface="Cambria Math"/>
                        </a:rPr>
                        <m:t>(</m:t>
                      </m:r>
                      <m:r>
                        <a:rPr lang="en-GB" sz="1200" i="1">
                          <a:latin typeface="Cambria Math"/>
                        </a:rPr>
                        <m:t>𝑥</m:t>
                      </m:r>
                      <m:r>
                        <a:rPr lang="en-GB" sz="1200" i="1">
                          <a:latin typeface="Cambria Math"/>
                        </a:rPr>
                        <m:t>)(</m:t>
                      </m:r>
                      <m:r>
                        <a:rPr lang="en-GB" sz="1200" i="1">
                          <a:latin typeface="Cambria Math"/>
                        </a:rPr>
                        <m:t>𝑥</m:t>
                      </m:r>
                      <m:r>
                        <a:rPr lang="en-GB" sz="1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962400"/>
                <a:ext cx="3420745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048000" y="3962400"/>
                <a:ext cx="10911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/>
                        </a:rPr>
                        <m:t>6</m:t>
                      </m:r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200" i="1">
                          <a:latin typeface="Cambria Math"/>
                        </a:rPr>
                        <m:t>+5</m:t>
                      </m:r>
                      <m:r>
                        <a:rPr lang="en-GB" sz="1200" i="1">
                          <a:latin typeface="Cambria Math"/>
                        </a:rPr>
                        <m:t>𝑥</m:t>
                      </m:r>
                      <m:r>
                        <a:rPr lang="en-GB" sz="1200" i="1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962400"/>
                <a:ext cx="1091132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038600" y="39624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962400"/>
                <a:ext cx="33534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10000" y="4191000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191000"/>
                <a:ext cx="30489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038600" y="41910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191000"/>
                <a:ext cx="335348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67200" y="4191000"/>
                <a:ext cx="3683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3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/>
                      </a:rPr>
                      <m:t>𝐵</m:t>
                    </m:r>
                  </m:oMath>
                </a14:m>
                <a:endParaRPr lang="en-GB" sz="1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191000"/>
                <a:ext cx="368306" cy="276999"/>
              </a:xfrm>
              <a:prstGeom prst="rect">
                <a:avLst/>
              </a:prstGeom>
              <a:blipFill rotWithShape="1">
                <a:blip r:embed="rId17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810000" y="4419600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419600"/>
                <a:ext cx="304892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038600" y="44196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419600"/>
                <a:ext cx="33534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67200" y="441960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419600"/>
                <a:ext cx="325025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733800" y="4724400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724400"/>
                <a:ext cx="420308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038600" y="47244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724400"/>
                <a:ext cx="33534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267200" y="4724400"/>
                <a:ext cx="4458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</m:t>
                      </m:r>
                      <m:r>
                        <a:rPr lang="en-GB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724400"/>
                <a:ext cx="445828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810000" y="4953000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953000"/>
                <a:ext cx="304892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038600" y="49530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953000"/>
                <a:ext cx="335348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267200" y="495300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953000"/>
                <a:ext cx="319190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733800" y="5257800"/>
                <a:ext cx="4203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−3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257800"/>
                <a:ext cx="420307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038600" y="52578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257800"/>
                <a:ext cx="335348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267200" y="5257800"/>
                <a:ext cx="6049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0.75</m:t>
                      </m:r>
                      <m:r>
                        <a:rPr lang="en-GB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257800"/>
                <a:ext cx="604974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733800" y="5486400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−4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486400"/>
                <a:ext cx="420308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038600" y="54864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486400"/>
                <a:ext cx="33534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267200" y="548640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486400"/>
                <a:ext cx="318036" cy="27699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200400" y="5943600"/>
                <a:ext cx="306366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943600"/>
                <a:ext cx="306366" cy="439223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657600" y="5943600"/>
                <a:ext cx="575094" cy="438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943600"/>
                <a:ext cx="575094" cy="438069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343400" y="5943600"/>
                <a:ext cx="660052" cy="442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943600"/>
                <a:ext cx="660052" cy="442301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429000" y="60198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6019800"/>
                <a:ext cx="33534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114800" y="60198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6019800"/>
                <a:ext cx="335348" cy="2769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895600" y="60198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019800"/>
                <a:ext cx="335348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/>
          <p:cNvSpPr/>
          <p:nvPr/>
        </p:nvSpPr>
        <p:spPr>
          <a:xfrm>
            <a:off x="5715000" y="1600200"/>
            <a:ext cx="609600" cy="609600"/>
          </a:xfrm>
          <a:prstGeom prst="arc">
            <a:avLst>
              <a:gd name="adj1" fmla="val 16200000"/>
              <a:gd name="adj2" fmla="val 50456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6248400" y="1676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Split the Fraction into its 3 linear parts</a:t>
            </a:r>
          </a:p>
        </p:txBody>
      </p:sp>
      <p:sp>
        <p:nvSpPr>
          <p:cNvPr id="57" name="Arc 56"/>
          <p:cNvSpPr/>
          <p:nvPr/>
        </p:nvSpPr>
        <p:spPr>
          <a:xfrm>
            <a:off x="6934200" y="2209800"/>
            <a:ext cx="609600" cy="609600"/>
          </a:xfrm>
          <a:prstGeom prst="arc">
            <a:avLst>
              <a:gd name="adj1" fmla="val 16200000"/>
              <a:gd name="adj2" fmla="val 50456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Arc 57"/>
          <p:cNvSpPr/>
          <p:nvPr/>
        </p:nvSpPr>
        <p:spPr>
          <a:xfrm>
            <a:off x="6934200" y="2895600"/>
            <a:ext cx="609600" cy="609600"/>
          </a:xfrm>
          <a:prstGeom prst="arc">
            <a:avLst>
              <a:gd name="adj1" fmla="val 16200000"/>
              <a:gd name="adj2" fmla="val 50456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c 58"/>
          <p:cNvSpPr/>
          <p:nvPr/>
        </p:nvSpPr>
        <p:spPr>
          <a:xfrm>
            <a:off x="7315200" y="3505200"/>
            <a:ext cx="609600" cy="609600"/>
          </a:xfrm>
          <a:prstGeom prst="arc">
            <a:avLst>
              <a:gd name="adj1" fmla="val 16200000"/>
              <a:gd name="adj2" fmla="val 50456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4419600" y="1371600"/>
            <a:ext cx="1371600" cy="533400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3657600" y="3200400"/>
            <a:ext cx="3276600" cy="533400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7519416" y="22860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Cross Multiply to make the denominators equal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91400" y="29718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Put the fractions together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48600" y="35814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The numerators must be equal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43200" y="41910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If x =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43200" y="47244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If x = 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90800" y="5257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If x = -0.5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267200" y="1981200"/>
            <a:ext cx="1752600" cy="457200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3200400" y="5943600"/>
            <a:ext cx="1752600" cy="457200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c 69"/>
          <p:cNvSpPr/>
          <p:nvPr/>
        </p:nvSpPr>
        <p:spPr>
          <a:xfrm>
            <a:off x="4800600" y="5562600"/>
            <a:ext cx="609600" cy="609600"/>
          </a:xfrm>
          <a:prstGeom prst="arc">
            <a:avLst>
              <a:gd name="adj1" fmla="val 16200000"/>
              <a:gd name="adj2" fmla="val 50456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5410200" y="56388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You can now fill in the numerators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686824" y="64886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mic Sans MS" pitchFamily="66" charset="0"/>
              </a:rPr>
              <a:t>1D</a:t>
            </a:r>
          </a:p>
        </p:txBody>
      </p:sp>
      <p:sp>
        <p:nvSpPr>
          <p:cNvPr id="74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Algebraic Methods</a:t>
            </a:r>
            <a:endParaRPr lang="en-GB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33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56" grpId="0"/>
      <p:bldP spid="57" grpId="0" animBg="1"/>
      <p:bldP spid="58" grpId="0" animBg="1"/>
      <p:bldP spid="59" grpId="0" animBg="1"/>
      <p:bldP spid="60" grpId="0" animBg="1"/>
      <p:bldP spid="60" grpId="1" animBg="1"/>
      <p:bldP spid="61" grpId="0" animBg="1"/>
      <p:bldP spid="61" grpId="1" animBg="1"/>
      <p:bldP spid="62" grpId="0"/>
      <p:bldP spid="63" grpId="0"/>
      <p:bldP spid="64" grpId="0"/>
      <p:bldP spid="65" grpId="0"/>
      <p:bldP spid="66" grpId="0"/>
      <p:bldP spid="67" grpId="0"/>
      <p:bldP spid="68" grpId="0" animBg="1"/>
      <p:bldP spid="68" grpId="1" animBg="1"/>
      <p:bldP spid="69" grpId="0" animBg="1"/>
      <p:bldP spid="70" grpId="0" animBg="1"/>
      <p:bldP spid="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567" y="2322900"/>
            <a:ext cx="762216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ccent SF" pitchFamily="2" charset="0"/>
              </a:rPr>
              <a:t>Teachings for Section 1E</a:t>
            </a:r>
          </a:p>
        </p:txBody>
      </p:sp>
    </p:spTree>
    <p:extLst>
      <p:ext uri="{BB962C8B-B14F-4D97-AF65-F5344CB8AC3E}">
        <p14:creationId xmlns:p14="http://schemas.microsoft.com/office/powerpoint/2010/main" val="1110259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31242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be able to split a fraction that has repeated linear roots into a Partial Fraction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24" y="648866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mic Sans MS" pitchFamily="66" charset="0"/>
              </a:rPr>
              <a:t>1E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66700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mic Sans MS" pitchFamily="66" charset="0"/>
              </a:rPr>
              <a:t>For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514600"/>
                <a:ext cx="1665969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 b="0" i="1" smtClean="0">
                              <a:latin typeface="Cambria Math"/>
                            </a:rPr>
                            <m:t>−4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+2</m:t>
                          </m:r>
                        </m:num>
                        <m:den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GB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−5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14600"/>
                <a:ext cx="1665969" cy="645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514600"/>
                <a:ext cx="875176" cy="5986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</a:rPr>
                            <m:t>𝐴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514600"/>
                <a:ext cx="875176" cy="5986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53000" y="2514600"/>
                <a:ext cx="875176" cy="597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−5)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514600"/>
                <a:ext cx="875176" cy="5970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0" y="2667000"/>
                <a:ext cx="385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667000"/>
                <a:ext cx="38504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00400" y="2667000"/>
                <a:ext cx="3850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67000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72200" y="2514600"/>
                <a:ext cx="970266" cy="5986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</a:rPr>
                            <m:t>𝐶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−5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514600"/>
                <a:ext cx="970266" cy="5986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91200" y="2667000"/>
                <a:ext cx="385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38504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010400" y="2590800"/>
            <a:ext cx="202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when split up into Partial Fractions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10200" y="3200400"/>
            <a:ext cx="533400" cy="13716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00600" y="4648200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The repeated root is included once ‘fully’ and once ‘broken down’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943600" y="3200400"/>
            <a:ext cx="685800" cy="13716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Algebraic Methods</a:t>
            </a:r>
            <a:endParaRPr lang="en-GB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41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31242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be able to split a fraction that has repeated linear roots into a Partial Fraction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24" y="648866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mic Sans MS" pitchFamily="66" charset="0"/>
              </a:rPr>
              <a:t>1E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9200" y="2362200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Split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9600" y="3276600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into Partial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62000" y="2667000"/>
                <a:ext cx="1532727" cy="562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11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+14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+5</m:t>
                          </m:r>
                        </m:num>
                        <m:den>
                          <m:r>
                            <a:rPr lang="en-GB" sz="140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+1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(2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667000"/>
                <a:ext cx="1532727" cy="5627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343400" y="1447800"/>
                <a:ext cx="1343829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11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b="0" i="1" smtClean="0">
                              <a:latin typeface="Cambria Math"/>
                            </a:rPr>
                            <m:t>+14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+5</m:t>
                          </m:r>
                        </m:num>
                        <m:den>
                          <m:r>
                            <a:rPr lang="en-GB" sz="120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+1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b="0" i="1" smtClean="0">
                              <a:latin typeface="Cambria Math"/>
                            </a:rPr>
                            <m:t>(2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447800"/>
                <a:ext cx="1343829" cy="495649"/>
              </a:xfrm>
              <a:prstGeom prst="rect">
                <a:avLst/>
              </a:prstGeom>
              <a:blipFill rotWithShape="1"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10000" y="2057400"/>
                <a:ext cx="703334" cy="471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𝐴</m:t>
                          </m:r>
                        </m:num>
                        <m:den>
                          <m:r>
                            <a:rPr lang="en-GB" sz="120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057400"/>
                <a:ext cx="703334" cy="471989"/>
              </a:xfrm>
              <a:prstGeom prst="rect">
                <a:avLst/>
              </a:prstGeom>
              <a:blipFill rotWithShape="1">
                <a:blip r:embed="rId4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48200" y="2057400"/>
                <a:ext cx="775469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en-GB" sz="120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+1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775469" cy="470835"/>
              </a:xfrm>
              <a:prstGeom prst="rect">
                <a:avLst/>
              </a:prstGeom>
              <a:blipFill rotWithShape="1">
                <a:blip r:embed="rId5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486400" y="2057400"/>
                <a:ext cx="788293" cy="471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𝐶</m:t>
                          </m:r>
                        </m:num>
                        <m:den>
                          <m:r>
                            <a:rPr lang="en-GB" sz="120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057400"/>
                <a:ext cx="788293" cy="471989"/>
              </a:xfrm>
              <a:prstGeom prst="rect">
                <a:avLst/>
              </a:prstGeom>
              <a:blipFill rotWithShape="1">
                <a:blip r:embed="rId6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19600" y="21336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133600"/>
                <a:ext cx="33534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57800" y="21336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133600"/>
                <a:ext cx="33534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971800" y="2667000"/>
                <a:ext cx="1370953" cy="488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+1)(2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+1)</m:t>
                          </m:r>
                        </m:num>
                        <m:den>
                          <m:r>
                            <a:rPr lang="en-GB" sz="120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+1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(2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667000"/>
                <a:ext cx="1370953" cy="488082"/>
              </a:xfrm>
              <a:prstGeom prst="rect">
                <a:avLst/>
              </a:prstGeom>
              <a:blipFill rotWithShape="1">
                <a:blip r:embed="rId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62600" y="27432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743200"/>
                <a:ext cx="33534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191000" y="27432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743200"/>
                <a:ext cx="33534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43400" y="2667000"/>
                <a:ext cx="1370953" cy="488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(2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+1)</m:t>
                          </m:r>
                        </m:num>
                        <m:den>
                          <m:r>
                            <a:rPr lang="en-GB" sz="120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+1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(2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667000"/>
                <a:ext cx="1370953" cy="488082"/>
              </a:xfrm>
              <a:prstGeom prst="rect">
                <a:avLst/>
              </a:prstGeom>
              <a:blipFill rotWithShape="1">
                <a:blip r:embed="rId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733288" y="2648712"/>
                <a:ext cx="1343829" cy="51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b="0" i="1" smtClean="0">
                              <a:latin typeface="Cambria Math"/>
                            </a:rPr>
                            <m:t>(2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288" y="2648712"/>
                <a:ext cx="1343829" cy="512000"/>
              </a:xfrm>
              <a:prstGeom prst="rect">
                <a:avLst/>
              </a:prstGeom>
              <a:blipFill rotWithShape="1">
                <a:blip r:embed="rId10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505200" y="3352800"/>
                <a:ext cx="3222229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GB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𝐵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GB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+1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+1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b="0" i="1" smtClean="0">
                              <a:latin typeface="Cambria Math"/>
                            </a:rPr>
                            <m:t>(2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352800"/>
                <a:ext cx="3222229" cy="495649"/>
              </a:xfrm>
              <a:prstGeom prst="rect">
                <a:avLst/>
              </a:prstGeom>
              <a:blipFill rotWithShape="1">
                <a:blip r:embed="rId11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67200" y="3962400"/>
                <a:ext cx="30640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/>
                            </a:rPr>
                            <m:t>𝑥</m:t>
                          </m:r>
                          <m:r>
                            <a:rPr lang="en-GB" sz="1200" i="1">
                              <a:latin typeface="Cambria Math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/>
                            </a:rPr>
                            <m:t>2</m:t>
                          </m:r>
                          <m:r>
                            <a:rPr lang="en-GB" sz="1200" i="1">
                              <a:latin typeface="Cambria Math"/>
                            </a:rPr>
                            <m:t>𝑥</m:t>
                          </m:r>
                          <m:r>
                            <a:rPr lang="en-GB" sz="1200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GB" sz="1200" i="1">
                          <a:latin typeface="Cambria Math"/>
                        </a:rPr>
                        <m:t>+</m:t>
                      </m:r>
                      <m:r>
                        <a:rPr lang="en-GB" sz="12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/>
                            </a:rPr>
                            <m:t>2</m:t>
                          </m:r>
                          <m:r>
                            <a:rPr lang="en-GB" sz="1200" i="1">
                              <a:latin typeface="Cambria Math"/>
                            </a:rPr>
                            <m:t>𝑥</m:t>
                          </m:r>
                          <m:r>
                            <a:rPr lang="en-GB" sz="1200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GB" sz="1200" i="1">
                          <a:latin typeface="Cambria Math"/>
                        </a:rPr>
                        <m:t>+</m:t>
                      </m:r>
                      <m:r>
                        <a:rPr lang="en-GB" sz="1200" i="1">
                          <a:latin typeface="Cambria Math"/>
                        </a:rPr>
                        <m:t>𝐶</m:t>
                      </m:r>
                      <m:r>
                        <a:rPr lang="en-GB" sz="1200" i="1">
                          <a:latin typeface="Cambria Math"/>
                        </a:rPr>
                        <m:t>(</m:t>
                      </m:r>
                      <m:r>
                        <a:rPr lang="en-GB" sz="1200" i="1">
                          <a:latin typeface="Cambria Math"/>
                        </a:rPr>
                        <m:t>𝑥</m:t>
                      </m:r>
                      <m:r>
                        <a:rPr lang="en-GB" sz="1200" i="1">
                          <a:latin typeface="Cambria Math"/>
                        </a:rPr>
                        <m:t>+1</m:t>
                      </m:r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sz="1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962400"/>
                <a:ext cx="3064044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038600" y="39624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962400"/>
                <a:ext cx="33534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95600" y="3962400"/>
                <a:ext cx="12610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/>
                        </a:rPr>
                        <m:t>11</m:t>
                      </m:r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200" i="1">
                          <a:latin typeface="Cambria Math"/>
                        </a:rPr>
                        <m:t>+14</m:t>
                      </m:r>
                      <m:r>
                        <a:rPr lang="en-GB" sz="1200" i="1">
                          <a:latin typeface="Cambria Math"/>
                        </a:rPr>
                        <m:t>𝑥</m:t>
                      </m:r>
                      <m:r>
                        <a:rPr lang="en-GB" sz="1200" i="1">
                          <a:latin typeface="Cambria Math"/>
                        </a:rPr>
                        <m:t>+5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962400"/>
                <a:ext cx="1261051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886200" y="4267200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267200"/>
                <a:ext cx="30489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38600" y="42672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267200"/>
                <a:ext cx="33534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267200" y="4267200"/>
                <a:ext cx="4404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</m:t>
                      </m:r>
                      <m:r>
                        <a:rPr lang="en-GB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267200"/>
                <a:ext cx="440442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733800" y="4495800"/>
                <a:ext cx="4203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495800"/>
                <a:ext cx="420307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038600" y="44958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495800"/>
                <a:ext cx="33534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267200" y="4495800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495800"/>
                <a:ext cx="325024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57600" y="4800600"/>
                <a:ext cx="5068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0.75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800600"/>
                <a:ext cx="506869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038600" y="48006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800600"/>
                <a:ext cx="33534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886200" y="5029200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029200"/>
                <a:ext cx="304892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038600" y="50292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029200"/>
                <a:ext cx="33534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267200" y="5029200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029200"/>
                <a:ext cx="325024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2971800" y="42672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If x = -1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19400" y="48006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If x = 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267200" y="4800600"/>
                <a:ext cx="6049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0.25</m:t>
                      </m:r>
                      <m:r>
                        <a:rPr lang="en-GB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800600"/>
                <a:ext cx="604974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52400" y="49530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At this point there is no way to cancel B and C to leave A by substituting a value in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2400" y="56388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Choose any value for x (that hasn’t been used yet), and use the values you know for B and C to leave 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95600" y="53340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If x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038600" y="53340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334000"/>
                <a:ext cx="33534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886200" y="5334000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334000"/>
                <a:ext cx="304892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267200" y="5334000"/>
                <a:ext cx="404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1</m:t>
                      </m:r>
                      <m:r>
                        <a:rPr lang="en-GB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334000"/>
                <a:ext cx="404150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572000" y="53340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334000"/>
                <a:ext cx="33534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800600" y="5334000"/>
                <a:ext cx="4099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1</m:t>
                      </m:r>
                      <m:r>
                        <a:rPr lang="en-GB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334000"/>
                <a:ext cx="409984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105400" y="53340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334000"/>
                <a:ext cx="33534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334000" y="5334000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GB" sz="1200" dirty="0"/>
                  <a:t>C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334000"/>
                <a:ext cx="351378" cy="276999"/>
              </a:xfrm>
              <a:prstGeom prst="rect">
                <a:avLst/>
              </a:prstGeom>
              <a:blipFill rotWithShape="1">
                <a:blip r:embed="rId27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038600" y="55626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562600"/>
                <a:ext cx="33534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886200" y="5562600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562600"/>
                <a:ext cx="304892" cy="276999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267200" y="556260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562600"/>
                <a:ext cx="319190" cy="276999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495800" y="55626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562600"/>
                <a:ext cx="335348" cy="2769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724400" y="5562600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562600"/>
                <a:ext cx="304892" cy="2769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953000" y="55626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562600"/>
                <a:ext cx="335348" cy="27699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5181600" y="55626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038600" y="57912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791200"/>
                <a:ext cx="33534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886200" y="5791200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791200"/>
                <a:ext cx="304892" cy="276999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267200" y="579120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791200"/>
                <a:ext cx="319190" cy="276999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 flipV="1">
            <a:off x="2590800" y="5410200"/>
            <a:ext cx="3810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276600" y="6172200"/>
                <a:ext cx="703334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GB" sz="120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6172200"/>
                <a:ext cx="703334" cy="487954"/>
              </a:xfrm>
              <a:prstGeom prst="rect">
                <a:avLst/>
              </a:prstGeom>
              <a:blipFill rotWithShape="1">
                <a:blip r:embed="rId35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114800" y="6172200"/>
                <a:ext cx="775469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GB" sz="120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+1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6172200"/>
                <a:ext cx="775469" cy="487954"/>
              </a:xfrm>
              <a:prstGeom prst="rect">
                <a:avLst/>
              </a:prstGeom>
              <a:blipFill rotWithShape="1">
                <a:blip r:embed="rId36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953000" y="6172200"/>
                <a:ext cx="788293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sz="120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6172200"/>
                <a:ext cx="788293" cy="487954"/>
              </a:xfrm>
              <a:prstGeom prst="rect">
                <a:avLst/>
              </a:prstGeom>
              <a:blipFill rotWithShape="1">
                <a:blip r:embed="rId37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3886200" y="62484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6248400"/>
                <a:ext cx="335348" cy="276999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724400" y="62484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6248400"/>
                <a:ext cx="33534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048000" y="62484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248400"/>
                <a:ext cx="33534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86"/>
          <p:cNvSpPr/>
          <p:nvPr/>
        </p:nvSpPr>
        <p:spPr>
          <a:xfrm>
            <a:off x="4343400" y="1447800"/>
            <a:ext cx="1371600" cy="533400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3810000" y="2057400"/>
            <a:ext cx="2438400" cy="533400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3276600" y="6172200"/>
            <a:ext cx="2438400" cy="533400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3733800" y="3352800"/>
            <a:ext cx="2895600" cy="533400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c 90"/>
          <p:cNvSpPr/>
          <p:nvPr/>
        </p:nvSpPr>
        <p:spPr>
          <a:xfrm>
            <a:off x="6248400" y="1676400"/>
            <a:ext cx="457200" cy="609600"/>
          </a:xfrm>
          <a:prstGeom prst="arc">
            <a:avLst>
              <a:gd name="adj1" fmla="val 16200000"/>
              <a:gd name="adj2" fmla="val 50456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/>
          <p:cNvSpPr txBox="1"/>
          <p:nvPr/>
        </p:nvSpPr>
        <p:spPr>
          <a:xfrm>
            <a:off x="6629400" y="1752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Split the fraction into its 3 parts</a:t>
            </a:r>
          </a:p>
        </p:txBody>
      </p:sp>
      <p:sp>
        <p:nvSpPr>
          <p:cNvPr id="93" name="Arc 92"/>
          <p:cNvSpPr/>
          <p:nvPr/>
        </p:nvSpPr>
        <p:spPr>
          <a:xfrm>
            <a:off x="6781800" y="2286000"/>
            <a:ext cx="457200" cy="609600"/>
          </a:xfrm>
          <a:prstGeom prst="arc">
            <a:avLst>
              <a:gd name="adj1" fmla="val 16200000"/>
              <a:gd name="adj2" fmla="val 50456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Arc 93"/>
          <p:cNvSpPr/>
          <p:nvPr/>
        </p:nvSpPr>
        <p:spPr>
          <a:xfrm>
            <a:off x="6781800" y="2971800"/>
            <a:ext cx="457200" cy="609600"/>
          </a:xfrm>
          <a:prstGeom prst="arc">
            <a:avLst>
              <a:gd name="adj1" fmla="val 16200000"/>
              <a:gd name="adj2" fmla="val 50456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Arc 94"/>
          <p:cNvSpPr/>
          <p:nvPr/>
        </p:nvSpPr>
        <p:spPr>
          <a:xfrm>
            <a:off x="7162800" y="3581400"/>
            <a:ext cx="457200" cy="533400"/>
          </a:xfrm>
          <a:prstGeom prst="arc">
            <a:avLst>
              <a:gd name="adj1" fmla="val 16200000"/>
              <a:gd name="adj2" fmla="val 50456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Arc 95"/>
          <p:cNvSpPr/>
          <p:nvPr/>
        </p:nvSpPr>
        <p:spPr>
          <a:xfrm>
            <a:off x="5638800" y="5943600"/>
            <a:ext cx="457200" cy="457200"/>
          </a:xfrm>
          <a:prstGeom prst="arc">
            <a:avLst>
              <a:gd name="adj1" fmla="val 16200000"/>
              <a:gd name="adj2" fmla="val 50456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/>
          <p:cNvSpPr txBox="1"/>
          <p:nvPr/>
        </p:nvSpPr>
        <p:spPr>
          <a:xfrm>
            <a:off x="7162800" y="23622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Make the denominators equivalent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162800" y="31242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Group up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543800" y="36576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The numerators will be the same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096000" y="59436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Sub in the values of A, B and C</a:t>
            </a: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Algebraic Methods</a:t>
            </a:r>
            <a:endParaRPr lang="en-GB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64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60" grpId="0"/>
      <p:bldP spid="14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1" grpId="0"/>
      <p:bldP spid="82" grpId="0"/>
      <p:bldP spid="83" grpId="0"/>
      <p:bldP spid="84" grpId="0"/>
      <p:bldP spid="85" grpId="0"/>
      <p:bldP spid="86" grpId="0"/>
      <p:bldP spid="87" grpId="0" animBg="1"/>
      <p:bldP spid="87" grpId="1" animBg="1"/>
      <p:bldP spid="88" grpId="0" animBg="1"/>
      <p:bldP spid="88" grpId="1" animBg="1"/>
      <p:bldP spid="89" grpId="0" animBg="1"/>
      <p:bldP spid="90" grpId="0" animBg="1"/>
      <p:bldP spid="90" grpId="1" animBg="1"/>
      <p:bldP spid="91" grpId="0" animBg="1"/>
      <p:bldP spid="92" grpId="0"/>
      <p:bldP spid="93" grpId="0" animBg="1"/>
      <p:bldP spid="94" grpId="0" animBg="1"/>
      <p:bldP spid="95" grpId="0" animBg="1"/>
      <p:bldP spid="96" grpId="0" animBg="1"/>
      <p:bldP spid="97" grpId="0"/>
      <p:bldP spid="98" grpId="0"/>
      <p:bldP spid="99" grpId="0"/>
      <p:bldP spid="1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567" y="2322900"/>
            <a:ext cx="762216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ccent SF" pitchFamily="2" charset="0"/>
              </a:rPr>
              <a:t>Teachings for Section 1F</a:t>
            </a:r>
          </a:p>
        </p:txBody>
      </p:sp>
    </p:spTree>
    <p:extLst>
      <p:ext uri="{BB962C8B-B14F-4D97-AF65-F5344CB8AC3E}">
        <p14:creationId xmlns:p14="http://schemas.microsoft.com/office/powerpoint/2010/main" val="2313092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50957" y="2435024"/>
                <a:ext cx="13522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957" y="2435024"/>
                <a:ext cx="1352293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Algebraic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435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If you have an improper fraction, it must first be converted into a mixed fraction before you can express it in partial fractions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You can solve these kinds of problems by using algebraic long division</a:t>
                </a:r>
              </a:p>
              <a:p>
                <a:pPr algn="ctr">
                  <a:buFont typeface="Wingdings" panose="05000000000000000000" pitchFamily="2" charset="2"/>
                  <a:buChar char="à"/>
                </a:pPr>
                <a:endParaRPr lang="en-US" sz="16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Alternatively, you can use the relationship:</a:t>
                </a:r>
              </a:p>
              <a:p>
                <a:pPr algn="ctr">
                  <a:buFont typeface="Wingdings" panose="05000000000000000000" pitchFamily="2" charset="2"/>
                  <a:buChar char="à"/>
                </a:pPr>
                <a:endParaRPr lang="en-US" sz="16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𝐹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𝑄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𝑑𝑖𝑣𝑖𝑠𝑜𝑟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𝑟𝑒𝑚𝑎𝑖𝑛𝑑𝑒𝑟</m:t>
                      </m:r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  <a:blipFill>
                <a:blip r:embed="rId3"/>
                <a:stretch>
                  <a:fillRect t="-782" r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6607" y="5162308"/>
                <a:ext cx="27861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37=12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07" y="5162308"/>
                <a:ext cx="278614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95151" y="1250066"/>
                <a:ext cx="4051139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Given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, find the values of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151" y="1250066"/>
                <a:ext cx="4051139" cy="722442"/>
              </a:xfrm>
              <a:prstGeom prst="rect">
                <a:avLst/>
              </a:prstGeom>
              <a:blipFill>
                <a:blip r:embed="rId5"/>
                <a:stretch>
                  <a:fillRect r="-753" b="-100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6450957" y="2396924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454140" y="2407920"/>
            <a:ext cx="13335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02692" y="2427404"/>
                <a:ext cx="5750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692" y="2427404"/>
                <a:ext cx="57509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58577" y="2114984"/>
                <a:ext cx="3822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577" y="2114984"/>
                <a:ext cx="38228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94797" y="2991284"/>
                <a:ext cx="109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12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797" y="2991284"/>
                <a:ext cx="109113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 flipH="1" flipV="1">
            <a:off x="6743340" y="2963484"/>
            <a:ext cx="1036680" cy="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94797" y="3242744"/>
                <a:ext cx="907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12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797" y="3242744"/>
                <a:ext cx="90736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50957" y="2686484"/>
                <a:ext cx="81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957" y="2686484"/>
                <a:ext cx="81336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49077" y="2114984"/>
                <a:ext cx="5404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077" y="2114984"/>
                <a:ext cx="54040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H="1" flipV="1">
            <a:off x="7063380" y="3565464"/>
            <a:ext cx="693780" cy="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045317" y="3578024"/>
                <a:ext cx="7450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17" y="3578024"/>
                <a:ext cx="74501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992352" y="2114984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+ 12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352" y="2114984"/>
                <a:ext cx="538930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045317" y="3821864"/>
                <a:ext cx="8299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−36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17" y="3821864"/>
                <a:ext cx="82997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 flipH="1" flipV="1">
            <a:off x="7063380" y="4083624"/>
            <a:ext cx="693780" cy="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479657" y="4080944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657" y="4080944"/>
                <a:ext cx="38985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41151" y="4742566"/>
                <a:ext cx="4051139" cy="58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+12 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𝑟𝑒𝑚𝑎𝑖𝑛𝑑𝑒𝑟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29</m:t>
                      </m:r>
                    </m:oMath>
                  </m:oMathPara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151" y="4742566"/>
                <a:ext cx="4051139" cy="5864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239551" y="5987166"/>
                <a:ext cx="4051139" cy="58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+12+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29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</m:oMath>
                  </m:oMathPara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51" y="5987166"/>
                <a:ext cx="4051139" cy="5864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4254500" y="2819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Using algebraic long division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51300" y="5422900"/>
            <a:ext cx="424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Write the remainder over the divisor (as you would if dividing with numbers)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67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6" grpId="1"/>
      <p:bldP spid="7" grpId="0"/>
      <p:bldP spid="10" grpId="0"/>
      <p:bldP spid="12" grpId="0"/>
      <p:bldP spid="13" grpId="0"/>
      <p:bldP spid="15" grpId="0"/>
      <p:bldP spid="18" grpId="0"/>
      <p:bldP spid="25" grpId="0"/>
      <p:bldP spid="28" grpId="0"/>
      <p:bldP spid="29" grpId="0"/>
      <p:bldP spid="30" grpId="0"/>
      <p:bldP spid="33" grpId="0"/>
      <p:bldP spid="34" grpId="0"/>
      <p:bldP spid="35" grpId="0"/>
      <p:bldP spid="36" grpId="0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Algebraic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435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If you have an improper fraction, it must first be converted into a mixed fraction before you can express it in partial fractions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You can solve these kinds of problems by using algebraic long division</a:t>
                </a:r>
              </a:p>
              <a:p>
                <a:pPr algn="ctr">
                  <a:buFont typeface="Wingdings" panose="05000000000000000000" pitchFamily="2" charset="2"/>
                  <a:buChar char="à"/>
                </a:pPr>
                <a:endParaRPr lang="en-US" sz="16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Alternatively, you can use the relationship:</a:t>
                </a:r>
              </a:p>
              <a:p>
                <a:pPr algn="ctr">
                  <a:buFont typeface="Wingdings" panose="05000000000000000000" pitchFamily="2" charset="2"/>
                  <a:buChar char="à"/>
                </a:pPr>
                <a:endParaRPr lang="en-US" sz="16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𝐹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𝑄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𝑑𝑖𝑣𝑖𝑠𝑜𝑟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𝑟𝑒𝑚𝑎𝑖𝑛𝑑𝑒𝑟</m:t>
                      </m:r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  <a:blipFill>
                <a:blip r:embed="rId2"/>
                <a:stretch>
                  <a:fillRect t="-782" r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98900" y="1246368"/>
                <a:ext cx="52451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omic Sans MS" panose="030F0702030302020204" pitchFamily="66" charset="0"/>
                  </a:rPr>
                  <a:t>Given that:</a:t>
                </a:r>
              </a:p>
              <a:p>
                <a:pPr algn="ctr"/>
                <a:endParaRPr lang="en-US" sz="1400" dirty="0">
                  <a:latin typeface="Comic Sans MS" panose="030F0702030302020204" pitchFamily="66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𝐴𝑥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  <a:p>
                <a:pPr algn="ctr"/>
                <a:endParaRPr lang="en-GB" sz="1400" dirty="0"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GB" sz="1400" dirty="0">
                    <a:latin typeface="Comic Sans MS" panose="030F0702030302020204" pitchFamily="66" charset="0"/>
                  </a:rPr>
                  <a:t>find the values of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900" y="1246368"/>
                <a:ext cx="5245100" cy="1169551"/>
              </a:xfrm>
              <a:prstGeom prst="rect">
                <a:avLst/>
              </a:prstGeom>
              <a:blipFill>
                <a:blip r:embed="rId3"/>
                <a:stretch>
                  <a:fillRect t="-521" b="-46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114800" y="2561702"/>
                <a:ext cx="16895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Comic Sans MS" panose="030F0702030302020204" pitchFamily="66" charset="0"/>
                  </a:rPr>
                  <a:t>Compare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u="sng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u="sng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GB" sz="1400" u="sng" dirty="0">
                    <a:latin typeface="Comic Sans MS" panose="030F0702030302020204" pitchFamily="66" charset="0"/>
                  </a:rPr>
                  <a:t> terms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561702"/>
                <a:ext cx="1689501" cy="307777"/>
              </a:xfrm>
              <a:prstGeom prst="rect">
                <a:avLst/>
              </a:prstGeom>
              <a:blipFill>
                <a:blip r:embed="rId4"/>
                <a:stretch>
                  <a:fillRect l="-1083" t="-3922" r="-361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4178300" y="1698102"/>
            <a:ext cx="279400" cy="23622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5801360" y="1705722"/>
            <a:ext cx="363220" cy="23622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990080" y="1698102"/>
            <a:ext cx="279400" cy="23622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/>
          <p:cNvSpPr/>
          <p:nvPr/>
        </p:nvSpPr>
        <p:spPr>
          <a:xfrm rot="5400000">
            <a:off x="6465570" y="1412352"/>
            <a:ext cx="198120" cy="1089660"/>
          </a:xfrm>
          <a:prstGeom prst="arc">
            <a:avLst>
              <a:gd name="adj1" fmla="val 16200000"/>
              <a:gd name="adj2" fmla="val 5352257"/>
            </a:avLst>
          </a:prstGeom>
          <a:ln w="19050">
            <a:solidFill>
              <a:srgbClr val="0000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213860" y="2924922"/>
                <a:ext cx="8768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860" y="2924922"/>
                <a:ext cx="876843" cy="246221"/>
              </a:xfrm>
              <a:prstGeom prst="rect">
                <a:avLst/>
              </a:prstGeom>
              <a:blipFill>
                <a:blip r:embed="rId5"/>
                <a:stretch>
                  <a:fillRect l="-2778" r="-1389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297680" y="3229722"/>
                <a:ext cx="5600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0" y="3229722"/>
                <a:ext cx="560025" cy="246221"/>
              </a:xfrm>
              <a:prstGeom prst="rect">
                <a:avLst/>
              </a:prstGeom>
              <a:blipFill>
                <a:blip r:embed="rId6"/>
                <a:stretch>
                  <a:fillRect l="-7609" r="-6522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144220" y="4132160"/>
                <a:ext cx="46662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−10≡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20" y="4132160"/>
                <a:ext cx="4666213" cy="215444"/>
              </a:xfrm>
              <a:prstGeom prst="rect">
                <a:avLst/>
              </a:prstGeom>
              <a:blipFill>
                <a:blip r:embed="rId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489539" y="2563631"/>
                <a:ext cx="16895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Comic Sans MS" panose="030F0702030302020204" pitchFamily="66" charset="0"/>
                  </a:rPr>
                  <a:t>Compare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u="sng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1400" u="sng" dirty="0">
                    <a:latin typeface="Comic Sans MS" panose="030F0702030302020204" pitchFamily="66" charset="0"/>
                  </a:rPr>
                  <a:t> terms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539" y="2563631"/>
                <a:ext cx="1689501" cy="307777"/>
              </a:xfrm>
              <a:prstGeom prst="rect">
                <a:avLst/>
              </a:prstGeom>
              <a:blipFill>
                <a:blip r:embed="rId8"/>
                <a:stretch>
                  <a:fillRect l="-1083" t="-4000" r="-361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727495" y="2961576"/>
                <a:ext cx="14593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495" y="2961576"/>
                <a:ext cx="1459374" cy="246221"/>
              </a:xfrm>
              <a:prstGeom prst="rect">
                <a:avLst/>
              </a:prstGeom>
              <a:blipFill>
                <a:blip r:embed="rId9"/>
                <a:stretch>
                  <a:fillRect l="-1674" r="-837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811315" y="3289525"/>
                <a:ext cx="7222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315" y="3289525"/>
                <a:ext cx="722249" cy="246221"/>
              </a:xfrm>
              <a:prstGeom prst="rect">
                <a:avLst/>
              </a:prstGeom>
              <a:blipFill>
                <a:blip r:embed="rId10"/>
                <a:stretch>
                  <a:fillRect l="-5882" r="-5882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4573768" y="4130714"/>
            <a:ext cx="279400" cy="23622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6057931" y="4109012"/>
            <a:ext cx="435465" cy="25396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6870088" y="4109013"/>
            <a:ext cx="259918" cy="255896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124731" y="4110942"/>
            <a:ext cx="435465" cy="25396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 flipH="1">
            <a:off x="5787340" y="4109012"/>
            <a:ext cx="266217" cy="25464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c 54"/>
          <p:cNvSpPr/>
          <p:nvPr/>
        </p:nvSpPr>
        <p:spPr>
          <a:xfrm rot="5400000">
            <a:off x="6504682" y="3726757"/>
            <a:ext cx="234966" cy="1386069"/>
          </a:xfrm>
          <a:prstGeom prst="arc">
            <a:avLst>
              <a:gd name="adj1" fmla="val 16200000"/>
              <a:gd name="adj2" fmla="val 5352257"/>
            </a:avLst>
          </a:prstGeom>
          <a:ln w="19050">
            <a:solidFill>
              <a:srgbClr val="0000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c 55"/>
          <p:cNvSpPr/>
          <p:nvPr/>
        </p:nvSpPr>
        <p:spPr>
          <a:xfrm rot="5400000">
            <a:off x="6535547" y="4046994"/>
            <a:ext cx="221465" cy="712805"/>
          </a:xfrm>
          <a:prstGeom prst="arc">
            <a:avLst>
              <a:gd name="adj1" fmla="val 16200000"/>
              <a:gd name="adj2" fmla="val 5352257"/>
            </a:avLst>
          </a:prstGeom>
          <a:ln w="19050">
            <a:solidFill>
              <a:srgbClr val="0000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202427" y="4133814"/>
                <a:ext cx="44337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−10≡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427" y="4133814"/>
                <a:ext cx="4433778" cy="215444"/>
              </a:xfrm>
              <a:prstGeom prst="rect">
                <a:avLst/>
              </a:prstGeom>
              <a:blipFill>
                <a:blip r:embed="rId11"/>
                <a:stretch>
                  <a:fillRect l="-412"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5278056" y="3692324"/>
            <a:ext cx="2186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Updated relationship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093580" y="4728097"/>
                <a:ext cx="16895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Comic Sans MS" panose="030F0702030302020204" pitchFamily="66" charset="0"/>
                  </a:rPr>
                  <a:t>Compare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u="sng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u="sng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 u="sng" dirty="0">
                    <a:latin typeface="Comic Sans MS" panose="030F0702030302020204" pitchFamily="66" charset="0"/>
                  </a:rPr>
                  <a:t> terms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580" y="4728097"/>
                <a:ext cx="1689501" cy="307777"/>
              </a:xfrm>
              <a:prstGeom prst="rect">
                <a:avLst/>
              </a:prstGeom>
              <a:blipFill>
                <a:blip r:embed="rId12"/>
                <a:stretch>
                  <a:fillRect l="-1083" t="-4000" r="-361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192640" y="5091317"/>
                <a:ext cx="21380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640" y="5091317"/>
                <a:ext cx="2138085" cy="246221"/>
              </a:xfrm>
              <a:prstGeom prst="rect">
                <a:avLst/>
              </a:prstGeom>
              <a:blipFill>
                <a:blip r:embed="rId13"/>
                <a:stretch>
                  <a:fillRect l="-1994" r="-285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392207" y="5419266"/>
                <a:ext cx="5600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207" y="5419266"/>
                <a:ext cx="560025" cy="246221"/>
              </a:xfrm>
              <a:prstGeom prst="rect">
                <a:avLst/>
              </a:prstGeom>
              <a:blipFill>
                <a:blip r:embed="rId14"/>
                <a:stretch>
                  <a:fillRect l="-8791" r="-8791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5788972" y="4120793"/>
            <a:ext cx="279400" cy="23622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7434506" y="4131885"/>
            <a:ext cx="341614" cy="22705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6359989" y="4120312"/>
            <a:ext cx="351260" cy="22898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6732308" y="4122241"/>
            <a:ext cx="303034" cy="22956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Arc 65"/>
          <p:cNvSpPr/>
          <p:nvPr/>
        </p:nvSpPr>
        <p:spPr>
          <a:xfrm rot="5400000">
            <a:off x="6664661" y="3564437"/>
            <a:ext cx="188668" cy="1663860"/>
          </a:xfrm>
          <a:prstGeom prst="arc">
            <a:avLst>
              <a:gd name="adj1" fmla="val 16200000"/>
              <a:gd name="adj2" fmla="val 5352257"/>
            </a:avLst>
          </a:prstGeom>
          <a:ln w="19050">
            <a:solidFill>
              <a:srgbClr val="0000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Arc 66"/>
          <p:cNvSpPr/>
          <p:nvPr/>
        </p:nvSpPr>
        <p:spPr>
          <a:xfrm rot="5400000">
            <a:off x="6601001" y="4195257"/>
            <a:ext cx="200242" cy="367497"/>
          </a:xfrm>
          <a:prstGeom prst="arc">
            <a:avLst>
              <a:gd name="adj1" fmla="val 16200000"/>
              <a:gd name="adj2" fmla="val 5352257"/>
            </a:avLst>
          </a:prstGeom>
          <a:ln w="19050">
            <a:solidFill>
              <a:srgbClr val="0000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445170" y="4718451"/>
                <a:ext cx="16023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Comic Sans MS" panose="030F0702030302020204" pitchFamily="66" charset="0"/>
                  </a:rPr>
                  <a:t>Compare </a:t>
                </a:r>
                <a14:m>
                  <m:oMath xmlns:m="http://schemas.openxmlformats.org/officeDocument/2006/math">
                    <m:r>
                      <a:rPr lang="en-US" sz="1400" i="1" u="sng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u="sng" dirty="0">
                    <a:latin typeface="Comic Sans MS" panose="030F0702030302020204" pitchFamily="66" charset="0"/>
                  </a:rPr>
                  <a:t> terms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70" y="4718451"/>
                <a:ext cx="1602362" cy="307777"/>
              </a:xfrm>
              <a:prstGeom prst="rect">
                <a:avLst/>
              </a:prstGeom>
              <a:blipFill>
                <a:blip r:embed="rId15"/>
                <a:stretch>
                  <a:fillRect l="-1141" t="-3922" r="-380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544230" y="5081671"/>
                <a:ext cx="17495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230" y="5081671"/>
                <a:ext cx="1749518" cy="246221"/>
              </a:xfrm>
              <a:prstGeom prst="rect">
                <a:avLst/>
              </a:prstGeom>
              <a:blipFill>
                <a:blip r:embed="rId16"/>
                <a:stretch>
                  <a:fillRect l="-1394" r="-1742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743797" y="5409620"/>
                <a:ext cx="844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=−12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97" y="5409620"/>
                <a:ext cx="844590" cy="246221"/>
              </a:xfrm>
              <a:prstGeom prst="rect">
                <a:avLst/>
              </a:prstGeom>
              <a:blipFill>
                <a:blip r:embed="rId17"/>
                <a:stretch>
                  <a:fillRect l="-5036" r="-4317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190439" y="4133814"/>
                <a:ext cx="44337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−10≡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439" y="4133814"/>
                <a:ext cx="4433778" cy="215444"/>
              </a:xfrm>
              <a:prstGeom prst="rect">
                <a:avLst/>
              </a:prstGeom>
              <a:blipFill>
                <a:blip r:embed="rId18"/>
                <a:stretch>
                  <a:fillRect l="-275"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7814128" y="4129957"/>
            <a:ext cx="422638" cy="23863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6357647" y="4131885"/>
            <a:ext cx="341614" cy="22705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7424446" y="4131887"/>
            <a:ext cx="351260" cy="22898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6998111" y="4129957"/>
            <a:ext cx="416851" cy="23342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c 75"/>
          <p:cNvSpPr/>
          <p:nvPr/>
        </p:nvSpPr>
        <p:spPr>
          <a:xfrm rot="5400000">
            <a:off x="6739483" y="3685971"/>
            <a:ext cx="256188" cy="1465162"/>
          </a:xfrm>
          <a:prstGeom prst="arc">
            <a:avLst>
              <a:gd name="adj1" fmla="val 16200000"/>
              <a:gd name="adj2" fmla="val 5352257"/>
            </a:avLst>
          </a:prstGeom>
          <a:ln w="19050">
            <a:solidFill>
              <a:srgbClr val="0000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Arc 76"/>
          <p:cNvSpPr/>
          <p:nvPr/>
        </p:nvSpPr>
        <p:spPr>
          <a:xfrm rot="5400000">
            <a:off x="6774982" y="4080283"/>
            <a:ext cx="196769" cy="643359"/>
          </a:xfrm>
          <a:prstGeom prst="arc">
            <a:avLst>
              <a:gd name="adj1" fmla="val 16200000"/>
              <a:gd name="adj2" fmla="val 5352257"/>
            </a:avLst>
          </a:prstGeom>
          <a:ln w="19050">
            <a:solidFill>
              <a:srgbClr val="0000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6023911" y="4133815"/>
            <a:ext cx="341614" cy="22705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6072551" y="4120311"/>
            <a:ext cx="291458" cy="23091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7035178" y="4120311"/>
            <a:ext cx="393701" cy="23284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Arc 80"/>
          <p:cNvSpPr/>
          <p:nvPr/>
        </p:nvSpPr>
        <p:spPr>
          <a:xfrm rot="5400000">
            <a:off x="6602930" y="3884670"/>
            <a:ext cx="209888" cy="1002174"/>
          </a:xfrm>
          <a:prstGeom prst="arc">
            <a:avLst>
              <a:gd name="adj1" fmla="val 16200000"/>
              <a:gd name="adj2" fmla="val 5352257"/>
            </a:avLst>
          </a:prstGeom>
          <a:ln w="19050">
            <a:solidFill>
              <a:srgbClr val="0000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>
            <a:off x="5252978" y="5760173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Comic Sans MS" panose="030F0702030302020204" pitchFamily="66" charset="0"/>
              </a:rPr>
              <a:t>Compare constant</a:t>
            </a:r>
            <a:endParaRPr lang="en-GB" sz="1400" u="sng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52038" y="6123393"/>
                <a:ext cx="14587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10=−15+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038" y="6123393"/>
                <a:ext cx="1458733" cy="246221"/>
              </a:xfrm>
              <a:prstGeom prst="rect">
                <a:avLst/>
              </a:prstGeom>
              <a:blipFill>
                <a:blip r:embed="rId19"/>
                <a:stretch>
                  <a:fillRect l="-418" r="-2092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551605" y="6451342"/>
                <a:ext cx="5600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605" y="6451342"/>
                <a:ext cx="560025" cy="246221"/>
              </a:xfrm>
              <a:prstGeom prst="rect">
                <a:avLst/>
              </a:prstGeom>
              <a:blipFill>
                <a:blip r:embed="rId20"/>
                <a:stretch>
                  <a:fillRect l="-8696" r="-7609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202307" y="4134642"/>
                <a:ext cx="44916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−10≡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307" y="4134642"/>
                <a:ext cx="4491614" cy="215444"/>
              </a:xfrm>
              <a:prstGeom prst="rect">
                <a:avLst/>
              </a:prstGeom>
              <a:blipFill>
                <a:blip r:embed="rId21"/>
                <a:stretch>
                  <a:fillRect l="-407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8271602" y="4130785"/>
            <a:ext cx="422638" cy="23863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6352134" y="4132713"/>
            <a:ext cx="341614" cy="22705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7418933" y="4132715"/>
            <a:ext cx="351260" cy="22898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c 90"/>
          <p:cNvSpPr/>
          <p:nvPr/>
        </p:nvSpPr>
        <p:spPr>
          <a:xfrm rot="5400000">
            <a:off x="6931513" y="3919066"/>
            <a:ext cx="217989" cy="988669"/>
          </a:xfrm>
          <a:prstGeom prst="arc">
            <a:avLst>
              <a:gd name="adj1" fmla="val 16200000"/>
              <a:gd name="adj2" fmla="val 5352257"/>
            </a:avLst>
          </a:prstGeom>
          <a:ln w="19050">
            <a:solidFill>
              <a:srgbClr val="0000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4183981" y="4134641"/>
                <a:ext cx="44916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−10≡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981" y="4134641"/>
                <a:ext cx="4491614" cy="215444"/>
              </a:xfrm>
              <a:prstGeom prst="rect">
                <a:avLst/>
              </a:prstGeom>
              <a:blipFill>
                <a:blip r:embed="rId22"/>
                <a:stretch>
                  <a:fillRect l="-271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/>
          <p:cNvSpPr/>
          <p:nvPr/>
        </p:nvSpPr>
        <p:spPr>
          <a:xfrm>
            <a:off x="4826483" y="4122929"/>
            <a:ext cx="341614" cy="22705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5125631" y="4152557"/>
            <a:ext cx="422638" cy="23863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83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/>
      <p:bldP spid="44" grpId="0"/>
      <p:bldP spid="45" grpId="0"/>
      <p:bldP spid="45" grpId="1"/>
      <p:bldP spid="46" grpId="0"/>
      <p:bldP spid="47" grpId="0"/>
      <p:bldP spid="48" grpId="0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/>
      <p:bldP spid="57" grpId="1"/>
      <p:bldP spid="58" grpId="0"/>
      <p:bldP spid="59" grpId="0"/>
      <p:bldP spid="60" grpId="0"/>
      <p:bldP spid="61" grpId="0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/>
      <p:bldP spid="69" grpId="0"/>
      <p:bldP spid="70" grpId="0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/>
      <p:bldP spid="83" grpId="0"/>
      <p:bldP spid="84" grpId="0"/>
      <p:bldP spid="85" grpId="0"/>
      <p:bldP spid="85" grpId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91" grpId="0" animBg="1"/>
      <p:bldP spid="91" grpId="1" animBg="1"/>
      <p:bldP spid="93" grpId="0"/>
      <p:bldP spid="95" grpId="0" animBg="1"/>
      <p:bldP spid="95" grpId="1" animBg="1"/>
      <p:bldP spid="96" grpId="0" animBg="1"/>
      <p:bldP spid="9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567" y="2322900"/>
            <a:ext cx="762216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ccent SF" pitchFamily="2" charset="0"/>
              </a:rPr>
              <a:t>Teachings for Section 1G</a:t>
            </a:r>
          </a:p>
        </p:txBody>
      </p:sp>
    </p:spTree>
    <p:extLst>
      <p:ext uri="{BB962C8B-B14F-4D97-AF65-F5344CB8AC3E}">
        <p14:creationId xmlns:p14="http://schemas.microsoft.com/office/powerpoint/2010/main" val="342821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567" y="2322900"/>
            <a:ext cx="762216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ccent SF" pitchFamily="2" charset="0"/>
              </a:rPr>
              <a:t>Teachings for Section 1A</a:t>
            </a:r>
          </a:p>
        </p:txBody>
      </p:sp>
    </p:spTree>
    <p:extLst>
      <p:ext uri="{BB962C8B-B14F-4D97-AF65-F5344CB8AC3E}">
        <p14:creationId xmlns:p14="http://schemas.microsoft.com/office/powerpoint/2010/main" val="3190232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810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split an improper fraction into Partial Fractions. You will need to divide the numerator by the denominator first to find the ‘whole’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6800" y="2819400"/>
                <a:ext cx="49404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22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35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819400"/>
                <a:ext cx="494045" cy="6109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0" y="29718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971800"/>
                <a:ext cx="41069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5000" y="2819400"/>
                <a:ext cx="365806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819400"/>
                <a:ext cx="365806" cy="6127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819400"/>
                <a:ext cx="365806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819400"/>
                <a:ext cx="365806" cy="61279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09800" y="29718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971800"/>
                <a:ext cx="41068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66800" y="3657600"/>
                <a:ext cx="494046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57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657600"/>
                <a:ext cx="494046" cy="61837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24000" y="38100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810000"/>
                <a:ext cx="41069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90800" y="3657600"/>
                <a:ext cx="365806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657600"/>
                <a:ext cx="365806" cy="6127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76600" y="3657600"/>
                <a:ext cx="365806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657600"/>
                <a:ext cx="365806" cy="61279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95600" y="38100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000"/>
                <a:ext cx="41068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05000" y="38100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810000"/>
                <a:ext cx="36580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09800" y="38100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810000"/>
                <a:ext cx="41068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572000" y="26670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A regular fraction being split into 2 ‘components’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276600" y="2895600"/>
            <a:ext cx="12954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1"/>
          </p:cNvCxnSpPr>
          <p:nvPr/>
        </p:nvCxnSpPr>
        <p:spPr>
          <a:xfrm flipH="1" flipV="1">
            <a:off x="3962400" y="4038600"/>
            <a:ext cx="1219200" cy="1407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81600" y="3810000"/>
            <a:ext cx="289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A top heavy (improper) fraction will have a ‘whole number part before the fractions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Algebraic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08571" y="6519446"/>
            <a:ext cx="435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1G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39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810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split an improper fraction into Partial Fractions. You will need to divide the numerator by the denominator first to find the ‘whole’ part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19200" y="2590800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Split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400" y="3505200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into Partial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62000" y="2895600"/>
                <a:ext cx="1390637" cy="562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−3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−2</m:t>
                          </m:r>
                        </m:num>
                        <m:den>
                          <m:r>
                            <a:rPr lang="en-GB" sz="140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−1)(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95600"/>
                <a:ext cx="1390637" cy="5627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52400" y="39624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Remember, Algebraically an ‘improper’ fraction is one where the degree (power) of the numerator is </a:t>
            </a:r>
            <a:r>
              <a:rPr lang="en-GB" sz="1200" u="sng" dirty="0">
                <a:solidFill>
                  <a:srgbClr val="FF0000"/>
                </a:solidFill>
                <a:latin typeface="Comic Sans MS" pitchFamily="66" charset="0"/>
              </a:rPr>
              <a:t>equal to or exceeds that 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of the denominator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14800" y="1447800"/>
                <a:ext cx="1186735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b="0" i="1" smtClean="0">
                              <a:latin typeface="Cambria Math"/>
                            </a:rPr>
                            <m:t>−3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−2</m:t>
                          </m:r>
                        </m:num>
                        <m:den>
                          <m:r>
                            <a:rPr lang="en-GB" sz="120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−1)(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447800"/>
                <a:ext cx="1186735" cy="495649"/>
              </a:xfrm>
              <a:prstGeom prst="rect">
                <a:avLst/>
              </a:prstGeom>
              <a:blipFill rotWithShape="1"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562600" y="1447800"/>
                <a:ext cx="1091133" cy="474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b="0" i="1" smtClean="0">
                              <a:latin typeface="Cambria Math"/>
                            </a:rPr>
                            <m:t>−3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−2</m:t>
                          </m:r>
                        </m:num>
                        <m:den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b="0" i="1" smtClean="0">
                              <a:latin typeface="Cambria Math"/>
                            </a:rPr>
                            <m:t>−3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447800"/>
                <a:ext cx="1091133" cy="4741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57800" y="15240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524000"/>
                <a:ext cx="33534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 flipV="1">
            <a:off x="4876800" y="2362200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876800" y="2362200"/>
            <a:ext cx="990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886200" y="2362200"/>
                <a:ext cx="10061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200" i="1">
                          <a:latin typeface="Cambria Math"/>
                        </a:rPr>
                        <m:t>−3</m:t>
                      </m:r>
                      <m:r>
                        <a:rPr lang="en-GB" sz="1200" i="1">
                          <a:latin typeface="Cambria Math"/>
                        </a:rPr>
                        <m:t>𝑥</m:t>
                      </m:r>
                      <m:r>
                        <a:rPr lang="en-GB" sz="1200" i="1">
                          <a:latin typeface="Cambria Math"/>
                        </a:rPr>
                        <m:t>+2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362200"/>
                <a:ext cx="100617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876800" y="2362200"/>
                <a:ext cx="109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GB" sz="12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200" i="1">
                          <a:latin typeface="Cambria Math"/>
                        </a:rPr>
                        <m:t>−3</m:t>
                      </m:r>
                      <m:r>
                        <a:rPr lang="en-GB" sz="1200" i="1">
                          <a:latin typeface="Cambria Math"/>
                        </a:rPr>
                        <m:t>𝑥</m:t>
                      </m:r>
                      <m:r>
                        <a:rPr lang="en-GB" sz="1200" b="0" i="1" smtClean="0">
                          <a:latin typeface="Cambria Math"/>
                        </a:rPr>
                        <m:t>−</m:t>
                      </m:r>
                      <m:r>
                        <a:rPr lang="en-GB" sz="12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362200"/>
                <a:ext cx="1091133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53000" y="2057400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057400"/>
                <a:ext cx="304892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76800" y="2590800"/>
                <a:ext cx="109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GB" sz="12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200" i="1">
                          <a:latin typeface="Cambria Math"/>
                        </a:rPr>
                        <m:t>−</m:t>
                      </m:r>
                      <m:r>
                        <a:rPr lang="en-GB" sz="1200" b="0" i="1" smtClean="0">
                          <a:latin typeface="Cambria Math"/>
                        </a:rPr>
                        <m:t>9</m:t>
                      </m:r>
                      <m:r>
                        <a:rPr lang="en-GB" sz="1200" i="1">
                          <a:latin typeface="Cambria Math"/>
                        </a:rPr>
                        <m:t>𝑥</m:t>
                      </m:r>
                      <m:r>
                        <a:rPr lang="en-GB" sz="1200" i="1">
                          <a:latin typeface="Cambria Math"/>
                        </a:rPr>
                        <m:t>+6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590800"/>
                <a:ext cx="1091133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 flipH="1">
            <a:off x="5257800" y="2895600"/>
            <a:ext cx="60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257800" y="2895600"/>
                <a:ext cx="660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6</m:t>
                      </m:r>
                      <m:r>
                        <a:rPr lang="en-GB" sz="1200" i="1">
                          <a:latin typeface="Cambria Math"/>
                        </a:rPr>
                        <m:t>𝑥</m:t>
                      </m:r>
                      <m:r>
                        <a:rPr lang="en-GB" sz="1200" b="0" i="1" smtClean="0">
                          <a:latin typeface="Cambria Math"/>
                        </a:rPr>
                        <m:t>−8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895600"/>
                <a:ext cx="66005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038600" y="3276600"/>
                <a:ext cx="1186735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b="0" i="1" smtClean="0">
                              <a:latin typeface="Cambria Math"/>
                            </a:rPr>
                            <m:t>−3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−2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−1)(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276600"/>
                <a:ext cx="1186735" cy="495649"/>
              </a:xfrm>
              <a:prstGeom prst="rect">
                <a:avLst/>
              </a:prstGeom>
              <a:blipFill rotWithShape="1">
                <a:blip r:embed="rId11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05400" y="33528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352800"/>
                <a:ext cx="33534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15000" y="3276600"/>
                <a:ext cx="1186735" cy="471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6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−8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−1)(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276600"/>
                <a:ext cx="1186735" cy="471989"/>
              </a:xfrm>
              <a:prstGeom prst="rect">
                <a:avLst/>
              </a:prstGeom>
              <a:blipFill rotWithShape="1">
                <a:blip r:embed="rId12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334000" y="3352800"/>
                <a:ext cx="4881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3 +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352800"/>
                <a:ext cx="488146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486400" y="3886200"/>
                <a:ext cx="703334" cy="471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𝐴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886200"/>
                <a:ext cx="703334" cy="471989"/>
              </a:xfrm>
              <a:prstGeom prst="rect">
                <a:avLst/>
              </a:prstGeom>
              <a:blipFill rotWithShape="1">
                <a:blip r:embed="rId14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24600" y="3886200"/>
                <a:ext cx="703334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886200"/>
                <a:ext cx="703334" cy="470835"/>
              </a:xfrm>
              <a:prstGeom prst="rect">
                <a:avLst/>
              </a:prstGeom>
              <a:blipFill rotWithShape="1">
                <a:blip r:embed="rId15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096000" y="39624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62400"/>
                <a:ext cx="335348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410200" y="4495800"/>
                <a:ext cx="1732526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  <m:r>
                            <a:rPr lang="en-GB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−1)(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495800"/>
                <a:ext cx="1732526" cy="483466"/>
              </a:xfrm>
              <a:prstGeom prst="rect">
                <a:avLst/>
              </a:prstGeom>
              <a:blipFill rotWithShape="1">
                <a:blip r:embed="rId17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581400" y="5105400"/>
                <a:ext cx="660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6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r>
                        <a:rPr lang="en-GB" sz="1200" b="0" i="1" smtClean="0">
                          <a:latin typeface="Cambria Math"/>
                        </a:rPr>
                        <m:t>−8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105400"/>
                <a:ext cx="660052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191000" y="51054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105400"/>
                <a:ext cx="335348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495800" y="5105400"/>
                <a:ext cx="15743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GB" sz="1200" b="0" i="1" smtClean="0">
                          <a:latin typeface="Cambria Math"/>
                        </a:rPr>
                        <m:t>+</m:t>
                      </m:r>
                      <m:r>
                        <a:rPr lang="en-GB" sz="1200" b="0" i="1" smtClean="0">
                          <a:latin typeface="Cambria Math"/>
                        </a:rPr>
                        <m:t>𝐵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105400"/>
                <a:ext cx="1574342" cy="276999"/>
              </a:xfrm>
              <a:prstGeom prst="rect">
                <a:avLst/>
              </a:prstGeom>
              <a:blipFill rotWithShape="1"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2819400" y="5410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If x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962400" y="5410200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410200"/>
                <a:ext cx="304891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191000" y="54102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410200"/>
                <a:ext cx="335348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495800" y="541020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410200"/>
                <a:ext cx="325025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819400" y="57150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If x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886200" y="5715000"/>
                <a:ext cx="4203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715000"/>
                <a:ext cx="420307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191000" y="57150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715000"/>
                <a:ext cx="335348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495800" y="5715000"/>
                <a:ext cx="4346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</m:t>
                      </m:r>
                      <m:r>
                        <a:rPr lang="en-GB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715000"/>
                <a:ext cx="434606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62400" y="6019800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6019800"/>
                <a:ext cx="304892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191000" y="60198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019800"/>
                <a:ext cx="335348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495800" y="601980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6019800"/>
                <a:ext cx="319190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c 62"/>
          <p:cNvSpPr/>
          <p:nvPr/>
        </p:nvSpPr>
        <p:spPr>
          <a:xfrm>
            <a:off x="6477000" y="1752600"/>
            <a:ext cx="457200" cy="609600"/>
          </a:xfrm>
          <a:prstGeom prst="arc">
            <a:avLst>
              <a:gd name="adj1" fmla="val 16200000"/>
              <a:gd name="adj2" fmla="val 50456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6858000" y="1828800"/>
            <a:ext cx="167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Divide the numerator by the denominator to find the ‘whole’ part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086600" y="2895600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Now rewrite the original fraction with the whole part taken out</a:t>
            </a:r>
          </a:p>
        </p:txBody>
      </p:sp>
      <p:sp>
        <p:nvSpPr>
          <p:cNvPr id="66" name="Arc 65"/>
          <p:cNvSpPr/>
          <p:nvPr/>
        </p:nvSpPr>
        <p:spPr>
          <a:xfrm>
            <a:off x="6705600" y="2895600"/>
            <a:ext cx="457200" cy="609600"/>
          </a:xfrm>
          <a:prstGeom prst="arc">
            <a:avLst>
              <a:gd name="adj1" fmla="val 16200000"/>
              <a:gd name="adj2" fmla="val 50456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Arc 66"/>
          <p:cNvSpPr/>
          <p:nvPr/>
        </p:nvSpPr>
        <p:spPr>
          <a:xfrm>
            <a:off x="6781800" y="3505200"/>
            <a:ext cx="457200" cy="609600"/>
          </a:xfrm>
          <a:prstGeom prst="arc">
            <a:avLst>
              <a:gd name="adj1" fmla="val 16200000"/>
              <a:gd name="adj2" fmla="val 50456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c 67"/>
          <p:cNvSpPr/>
          <p:nvPr/>
        </p:nvSpPr>
        <p:spPr>
          <a:xfrm>
            <a:off x="6934200" y="4114800"/>
            <a:ext cx="457200" cy="609600"/>
          </a:xfrm>
          <a:prstGeom prst="arc">
            <a:avLst>
              <a:gd name="adj1" fmla="val 16200000"/>
              <a:gd name="adj2" fmla="val 50456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>
            <a:off x="7239000" y="3581400"/>
            <a:ext cx="167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Split the fraction into 2 parts (ignore the whole part for now)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91400" y="41910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Make denominators equivalent and group up</a:t>
            </a:r>
          </a:p>
        </p:txBody>
      </p:sp>
      <p:sp>
        <p:nvSpPr>
          <p:cNvPr id="71" name="Arc 70"/>
          <p:cNvSpPr/>
          <p:nvPr/>
        </p:nvSpPr>
        <p:spPr>
          <a:xfrm>
            <a:off x="6934200" y="4724400"/>
            <a:ext cx="457200" cy="533400"/>
          </a:xfrm>
          <a:prstGeom prst="arc">
            <a:avLst>
              <a:gd name="adj1" fmla="val 16200000"/>
              <a:gd name="adj2" fmla="val 50456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7391400" y="48768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Comic Sans MS" pitchFamily="66" charset="0"/>
              </a:rPr>
              <a:t>The numerators will be the same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657600" y="6400800"/>
                <a:ext cx="679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 3 +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400800"/>
                <a:ext cx="679994" cy="27699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267200" y="6324600"/>
                <a:ext cx="703334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6324600"/>
                <a:ext cx="703334" cy="487954"/>
              </a:xfrm>
              <a:prstGeom prst="rect">
                <a:avLst/>
              </a:prstGeom>
              <a:blipFill rotWithShape="1">
                <a:blip r:embed="rId28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105400" y="6324600"/>
                <a:ext cx="703334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6324600"/>
                <a:ext cx="703334" cy="487954"/>
              </a:xfrm>
              <a:prstGeom prst="rect">
                <a:avLst/>
              </a:prstGeom>
              <a:blipFill rotWithShape="1">
                <a:blip r:embed="rId29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876800" y="64008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6400800"/>
                <a:ext cx="335348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/>
          <p:cNvSpPr/>
          <p:nvPr/>
        </p:nvSpPr>
        <p:spPr>
          <a:xfrm>
            <a:off x="5638800" y="4495800"/>
            <a:ext cx="1447800" cy="492889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5715000" y="3276600"/>
            <a:ext cx="1219200" cy="533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3886200" y="6324600"/>
            <a:ext cx="1905000" cy="44659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5486400" y="3886200"/>
            <a:ext cx="1524000" cy="533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Algebraic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708571" y="6519446"/>
            <a:ext cx="435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1G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00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32" grpId="0"/>
      <p:bldP spid="33" grpId="0"/>
      <p:bldP spid="34" grpId="0"/>
      <p:bldP spid="35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 animBg="1"/>
      <p:bldP spid="64" grpId="0"/>
      <p:bldP spid="65" grpId="0"/>
      <p:bldP spid="66" grpId="0" animBg="1"/>
      <p:bldP spid="67" grpId="0" animBg="1"/>
      <p:bldP spid="68" grpId="0" animBg="1"/>
      <p:bldP spid="69" grpId="0"/>
      <p:bldP spid="70" grpId="0"/>
      <p:bldP spid="71" grpId="0" animBg="1"/>
      <p:bldP spid="72" grpId="0"/>
      <p:bldP spid="73" grpId="0"/>
      <p:bldP spid="74" grpId="0"/>
      <p:bldP spid="75" grpId="0"/>
      <p:bldP spid="76" grpId="0"/>
      <p:bldP spid="77" grpId="0" animBg="1"/>
      <p:bldP spid="77" grpId="1" animBg="1"/>
      <p:bldP spid="78" grpId="0" animBg="1"/>
      <p:bldP spid="78" grpId="1" animBg="1"/>
      <p:bldP spid="79" grpId="0" animBg="1"/>
      <p:bldP spid="80" grpId="0" animBg="1"/>
      <p:bldP spid="8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Algebraic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2" y="1497873"/>
            <a:ext cx="3648892" cy="467908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800" b="1" dirty="0">
                <a:latin typeface="Comic Sans MS" panose="030F0702030302020204" pitchFamily="66" charset="0"/>
              </a:rPr>
              <a:t>You need to be able to prove statements by contradiction</a:t>
            </a:r>
            <a:endParaRPr lang="en-US" sz="18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18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To prove a statement by contradiction, you need to follow these steps:</a:t>
            </a:r>
          </a:p>
          <a:p>
            <a:pPr marL="0" indent="0" algn="ctr">
              <a:buNone/>
            </a:pPr>
            <a:endParaRPr lang="en-US" sz="18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342900" indent="-342900" algn="ctr">
              <a:buAutoNum type="arabicParenR"/>
            </a:pP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Assume the statement is false</a:t>
            </a:r>
          </a:p>
          <a:p>
            <a:pPr marL="342900" indent="-342900" algn="ctr">
              <a:buAutoNum type="arabicParenR"/>
            </a:pP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Use logical steps to show that this leads to an impossible outcome, or one that contradicts the original statement</a:t>
            </a:r>
          </a:p>
          <a:p>
            <a:pPr marL="342900" indent="-342900" algn="ctr">
              <a:buAutoNum type="arabicParenR"/>
            </a:pPr>
            <a:endParaRPr lang="en-US" sz="18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The statement that shows the original assumption is false is known as the ‘negation’ of the statement</a:t>
            </a:r>
            <a:endParaRPr lang="en-GB" sz="18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435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8735" y="1461433"/>
            <a:ext cx="4415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Comic Sans MS" panose="030F0702030302020204" pitchFamily="66" charset="0"/>
              </a:rPr>
              <a:t>Prove by contradiction that there is no greatest odd integer</a:t>
            </a:r>
            <a:endParaRPr lang="en-GB" sz="1600" u="sng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56949" y="2492722"/>
                <a:ext cx="43875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Assumption: There is a greatest odd integer,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949" y="2492722"/>
                <a:ext cx="4387556" cy="584775"/>
              </a:xfrm>
              <a:prstGeom prst="rect">
                <a:avLst/>
              </a:prstGeom>
              <a:blipFill>
                <a:blip r:embed="rId2"/>
                <a:stretch>
                  <a:fillRect t="-2083" b="-13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616387" y="3293616"/>
            <a:ext cx="3897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We need to use logical steps to reach a contradiction/impossibility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53992" y="4150310"/>
                <a:ext cx="38577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latin typeface="Comic Sans MS" panose="030F07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is an integer, then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is also an integer</a:t>
                </a:r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992" y="4150310"/>
                <a:ext cx="3857787" cy="215444"/>
              </a:xfrm>
              <a:prstGeom prst="rect">
                <a:avLst/>
              </a:prstGeom>
              <a:blipFill>
                <a:blip r:embed="rId3"/>
                <a:stretch>
                  <a:fillRect l="-2844" t="-25714" r="-1738" b="-5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91308" y="4524652"/>
                <a:ext cx="8124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308" y="4524652"/>
                <a:ext cx="812467" cy="215444"/>
              </a:xfrm>
              <a:prstGeom prst="rect">
                <a:avLst/>
              </a:prstGeom>
              <a:blipFill>
                <a:blip r:embed="rId4"/>
                <a:stretch>
                  <a:fillRect l="-1504" r="-2256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38186" y="4898994"/>
                <a:ext cx="16144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+2=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𝑜𝑑𝑑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𝑒𝑣𝑒𝑛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186" y="4898994"/>
                <a:ext cx="1614481" cy="215444"/>
              </a:xfrm>
              <a:prstGeom prst="rect">
                <a:avLst/>
              </a:prstGeom>
              <a:blipFill>
                <a:blip r:embed="rId5"/>
                <a:stretch>
                  <a:fillRect l="-755" r="-377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28769" y="4909351"/>
                <a:ext cx="5477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𝑜𝑑𝑑</m:t>
                    </m:r>
                  </m:oMath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769" y="4909351"/>
                <a:ext cx="547714" cy="215444"/>
              </a:xfrm>
              <a:prstGeom prst="rect">
                <a:avLst/>
              </a:prstGeom>
              <a:blipFill>
                <a:blip r:embed="rId6"/>
                <a:stretch>
                  <a:fillRect r="-10000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16387" y="5379867"/>
                <a:ext cx="4074852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would be an odd integer, and is greater than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. Therefore, there is no greatest odd integer.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87" y="5379867"/>
                <a:ext cx="4074852" cy="646331"/>
              </a:xfrm>
              <a:prstGeom prst="rect">
                <a:avLst/>
              </a:prstGeom>
              <a:blipFill>
                <a:blip r:embed="rId7"/>
                <a:stretch>
                  <a:fillRect l="-1345" t="-9434" r="-2541" b="-160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75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Algebraic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2" y="1497873"/>
            <a:ext cx="3648892" cy="467908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800" b="1" dirty="0">
                <a:latin typeface="Comic Sans MS" panose="030F0702030302020204" pitchFamily="66" charset="0"/>
              </a:rPr>
              <a:t>You need to be able to prove statements by contradiction</a:t>
            </a:r>
            <a:endParaRPr lang="en-US" sz="18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18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To prove a statement by contradiction, you need to follow these steps:</a:t>
            </a:r>
          </a:p>
          <a:p>
            <a:pPr marL="0" indent="0" algn="ctr">
              <a:buNone/>
            </a:pPr>
            <a:endParaRPr lang="en-US" sz="18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342900" indent="-342900" algn="ctr">
              <a:buAutoNum type="arabicParenR"/>
            </a:pP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Assume the statement is false</a:t>
            </a:r>
          </a:p>
          <a:p>
            <a:pPr marL="342900" indent="-342900" algn="ctr">
              <a:buAutoNum type="arabicParenR"/>
            </a:pP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Use logical steps to show that this leads to an impossible outcome, or one that contradicts the original statement</a:t>
            </a:r>
          </a:p>
          <a:p>
            <a:pPr marL="342900" indent="-342900" algn="ctr">
              <a:buAutoNum type="arabicParenR"/>
            </a:pPr>
            <a:endParaRPr lang="en-US" sz="18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The statement that shows the original assumption is false is known as the ‘negation’ of the statement</a:t>
            </a:r>
            <a:endParaRPr lang="en-GB" sz="18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435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08735" y="1461433"/>
                <a:ext cx="44156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>
                    <a:latin typeface="Comic Sans MS" panose="030F0702030302020204" pitchFamily="66" charset="0"/>
                  </a:rPr>
                  <a:t>Prove by contradiction that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u="sng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u="sng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600" u="sng" dirty="0">
                    <a:latin typeface="Comic Sans MS" panose="030F0702030302020204" pitchFamily="66" charset="0"/>
                  </a:rPr>
                  <a:t> is even, then </a:t>
                </a:r>
                <a14:m>
                  <m:oMath xmlns:m="http://schemas.openxmlformats.org/officeDocument/2006/math">
                    <m:r>
                      <a:rPr lang="en-GB" sz="1600" i="1" u="sng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600" u="sng" dirty="0">
                    <a:latin typeface="Comic Sans MS" panose="030F0702030302020204" pitchFamily="66" charset="0"/>
                  </a:rPr>
                  <a:t> must be even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35" y="1461433"/>
                <a:ext cx="4415668" cy="584775"/>
              </a:xfrm>
              <a:prstGeom prst="rect">
                <a:avLst/>
              </a:prstGeom>
              <a:blipFill>
                <a:blip r:embed="rId2"/>
                <a:stretch>
                  <a:fillRect t="-2083" b="-13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83582" y="2226392"/>
                <a:ext cx="4387556" cy="605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Assumption: There exists a number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is odd,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is even.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82" y="2226392"/>
                <a:ext cx="4387556" cy="605871"/>
              </a:xfrm>
              <a:prstGeom prst="rect">
                <a:avLst/>
              </a:prstGeom>
              <a:blipFill>
                <a:blip r:embed="rId3"/>
                <a:stretch>
                  <a:fillRect t="-2000" r="-139" b="-9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669653" y="2929631"/>
            <a:ext cx="3897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We need to use logical steps to reach a contradiction/impossibility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95781" y="3612789"/>
                <a:ext cx="390668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is odd then it can be written in the form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  <a:p>
                <a:pPr algn="ctr"/>
                <a:endParaRPr lang="en-US" sz="1600" dirty="0"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781" y="3612789"/>
                <a:ext cx="3906682" cy="1077218"/>
              </a:xfrm>
              <a:prstGeom prst="rect">
                <a:avLst/>
              </a:prstGeom>
              <a:blipFill>
                <a:blip r:embed="rId4"/>
                <a:stretch>
                  <a:fillRect t="-1136" b="-73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57747" y="4829029"/>
                <a:ext cx="16961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747" y="4829029"/>
                <a:ext cx="169614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30248" y="5327657"/>
                <a:ext cx="18367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=2(2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)+1</m:t>
                      </m:r>
                    </m:oMath>
                  </m:oMathPara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248" y="5327657"/>
                <a:ext cx="1836703" cy="338554"/>
              </a:xfrm>
              <a:prstGeom prst="rect">
                <a:avLst/>
              </a:prstGeom>
              <a:blipFill>
                <a:blip r:embed="rId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6904" y="5778941"/>
                <a:ext cx="3906682" cy="852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is odd, which contradicts the original statement that if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is odd,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can be even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904" y="5778941"/>
                <a:ext cx="3906682" cy="852093"/>
              </a:xfrm>
              <a:prstGeom prst="rect">
                <a:avLst/>
              </a:prstGeom>
              <a:blipFill>
                <a:blip r:embed="rId7"/>
                <a:stretch>
                  <a:fillRect t="-1429" b="-6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32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7" grpId="0"/>
      <p:bldP spid="1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Algebraic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2" y="1497873"/>
            <a:ext cx="3648892" cy="467908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800" b="1" dirty="0">
                <a:latin typeface="Comic Sans MS" panose="030F0702030302020204" pitchFamily="66" charset="0"/>
              </a:rPr>
              <a:t>You need to be able to prove statements by contradiction</a:t>
            </a:r>
            <a:endParaRPr lang="en-US" sz="18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18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To prove a statement by contradiction, you need to follow these steps:</a:t>
            </a:r>
          </a:p>
          <a:p>
            <a:pPr marL="0" indent="0" algn="ctr">
              <a:buNone/>
            </a:pPr>
            <a:endParaRPr lang="en-US" sz="18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342900" indent="-342900" algn="ctr">
              <a:buAutoNum type="arabicParenR"/>
            </a:pP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Assume the statement is false</a:t>
            </a:r>
          </a:p>
          <a:p>
            <a:pPr marL="342900" indent="-342900" algn="ctr">
              <a:buAutoNum type="arabicParenR"/>
            </a:pP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Use logical steps to show that this leads to an impossible outcome, or one that contradicts the original statement</a:t>
            </a:r>
          </a:p>
          <a:p>
            <a:pPr marL="342900" indent="-342900" algn="ctr">
              <a:buAutoNum type="arabicParenR"/>
            </a:pPr>
            <a:endParaRPr lang="en-US" sz="18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The statement that shows the original assumption is false is known as the ‘negation’ of the statement</a:t>
            </a:r>
            <a:endParaRPr lang="en-GB" sz="18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435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08735" y="1461433"/>
                <a:ext cx="4415668" cy="608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>
                    <a:latin typeface="Comic Sans MS" panose="030F0702030302020204" pitchFamily="66" charset="0"/>
                  </a:rPr>
                  <a:t>Prove by contradiction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u="sng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u="sng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GB" sz="1600" u="sng" dirty="0">
                    <a:latin typeface="Comic Sans MS" panose="030F0702030302020204" pitchFamily="66" charset="0"/>
                  </a:rPr>
                  <a:t> is an irrational number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35" y="1461433"/>
                <a:ext cx="4415668" cy="608821"/>
              </a:xfrm>
              <a:prstGeom prst="rect">
                <a:avLst/>
              </a:prstGeom>
              <a:blipFill>
                <a:blip r:embed="rId2"/>
                <a:stretch>
                  <a:fillRect b="-13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01336" y="2093227"/>
                <a:ext cx="4387556" cy="83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omic Sans MS" panose="030F0702030302020204" pitchFamily="66" charset="0"/>
                  </a:rPr>
                  <a:t>Assumption: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is a rational number, and can therefore be expressed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, with the fraction is its simplest form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36" y="2093227"/>
                <a:ext cx="4387556" cy="832472"/>
              </a:xfrm>
              <a:prstGeom prst="rect">
                <a:avLst/>
              </a:prstGeom>
              <a:blipFill>
                <a:blip r:embed="rId3"/>
                <a:stretch>
                  <a:fillRect r="-139" b="-6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643019" y="2956263"/>
            <a:ext cx="3897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We need to use logical steps to reach a contradiction/impossibility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18807" y="3528873"/>
                <a:ext cx="681789" cy="42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807" y="3528873"/>
                <a:ext cx="681789" cy="421719"/>
              </a:xfrm>
              <a:prstGeom prst="rect">
                <a:avLst/>
              </a:prstGeom>
              <a:blipFill>
                <a:blip r:embed="rId4"/>
                <a:stretch>
                  <a:fillRect r="-5357" b="-15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80084" y="4080768"/>
                <a:ext cx="642099" cy="494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084" y="4080768"/>
                <a:ext cx="642099" cy="494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68499" y="4756950"/>
                <a:ext cx="8542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499" y="4756950"/>
                <a:ext cx="854273" cy="246221"/>
              </a:xfrm>
              <a:prstGeom prst="rect">
                <a:avLst/>
              </a:prstGeom>
              <a:blipFill>
                <a:blip r:embed="rId6"/>
                <a:stretch>
                  <a:fillRect l="-5714" r="-1429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161101" y="5237824"/>
                <a:ext cx="11397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101" y="5237824"/>
                <a:ext cx="1139736" cy="246221"/>
              </a:xfrm>
              <a:prstGeom prst="rect">
                <a:avLst/>
              </a:prstGeom>
              <a:blipFill>
                <a:blip r:embed="rId7"/>
                <a:stretch>
                  <a:fillRect l="-3743" r="-1070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162581" y="5700942"/>
                <a:ext cx="9698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581" y="5700942"/>
                <a:ext cx="969817" cy="246221"/>
              </a:xfrm>
              <a:prstGeom prst="rect">
                <a:avLst/>
              </a:prstGeom>
              <a:blipFill>
                <a:blip r:embed="rId8"/>
                <a:stretch>
                  <a:fillRect l="-5031" r="-1258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88348" y="6164060"/>
                <a:ext cx="8560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348" y="6164060"/>
                <a:ext cx="856004" cy="246221"/>
              </a:xfrm>
              <a:prstGeom prst="rect">
                <a:avLst/>
              </a:prstGeom>
              <a:blipFill>
                <a:blip r:embed="rId9"/>
                <a:stretch>
                  <a:fillRect l="-5714" r="-1429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/>
          <p:cNvSpPr/>
          <p:nvPr/>
        </p:nvSpPr>
        <p:spPr>
          <a:xfrm>
            <a:off x="7013358" y="3835154"/>
            <a:ext cx="284086" cy="506027"/>
          </a:xfrm>
          <a:prstGeom prst="arc">
            <a:avLst>
              <a:gd name="adj1" fmla="val 16200000"/>
              <a:gd name="adj2" fmla="val 564513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c 25"/>
          <p:cNvSpPr/>
          <p:nvPr/>
        </p:nvSpPr>
        <p:spPr>
          <a:xfrm>
            <a:off x="7059226" y="4360416"/>
            <a:ext cx="284086" cy="506027"/>
          </a:xfrm>
          <a:prstGeom prst="arc">
            <a:avLst>
              <a:gd name="adj1" fmla="val 16200000"/>
              <a:gd name="adj2" fmla="val 564513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c 28"/>
          <p:cNvSpPr/>
          <p:nvPr/>
        </p:nvSpPr>
        <p:spPr>
          <a:xfrm>
            <a:off x="7168719" y="5419819"/>
            <a:ext cx="279647" cy="430565"/>
          </a:xfrm>
          <a:prstGeom prst="arc">
            <a:avLst>
              <a:gd name="adj1" fmla="val 16200000"/>
              <a:gd name="adj2" fmla="val 564513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c 29"/>
          <p:cNvSpPr/>
          <p:nvPr/>
        </p:nvSpPr>
        <p:spPr>
          <a:xfrm>
            <a:off x="7134688" y="5865183"/>
            <a:ext cx="279647" cy="430565"/>
          </a:xfrm>
          <a:prstGeom prst="arc">
            <a:avLst>
              <a:gd name="adj1" fmla="val 16200000"/>
              <a:gd name="adj2" fmla="val 564513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7235299" y="3941686"/>
            <a:ext cx="1526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Square both sides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290045" y="4475825"/>
                <a:ext cx="13035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Multiply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045" y="4475825"/>
                <a:ext cx="1303539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06175" y="5734972"/>
                <a:ext cx="523782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This means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is even, so therefore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must also be even</a:t>
                </a:r>
              </a:p>
              <a:p>
                <a:pPr algn="ctr"/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This means that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can be written as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is a different integer…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175" y="5734972"/>
                <a:ext cx="5237825" cy="954107"/>
              </a:xfrm>
              <a:prstGeom prst="rect">
                <a:avLst/>
              </a:prstGeom>
              <a:blipFill>
                <a:blip r:embed="rId11"/>
                <a:stretch>
                  <a:fillRect t="-1282" b="-5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486834" y="5001088"/>
                <a:ext cx="15062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834" y="5001088"/>
                <a:ext cx="1506246" cy="276999"/>
              </a:xfrm>
              <a:prstGeom prst="rect">
                <a:avLst/>
              </a:prstGeom>
              <a:blipFill>
                <a:blip r:embed="rId1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/>
          <p:cNvSpPr/>
          <p:nvPr/>
        </p:nvSpPr>
        <p:spPr>
          <a:xfrm>
            <a:off x="7214587" y="4915271"/>
            <a:ext cx="279647" cy="430565"/>
          </a:xfrm>
          <a:prstGeom prst="arc">
            <a:avLst>
              <a:gd name="adj1" fmla="val 16200000"/>
              <a:gd name="adj2" fmla="val 564513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7372904" y="5499717"/>
            <a:ext cx="785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Square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92139" y="5962836"/>
            <a:ext cx="98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Divide by 2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618913" y="6056049"/>
                <a:ext cx="32048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This means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is also even, so therefore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must also be even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913" y="6056049"/>
                <a:ext cx="3204839" cy="523220"/>
              </a:xfrm>
              <a:prstGeom prst="rect">
                <a:avLst/>
              </a:prstGeom>
              <a:blipFill>
                <a:blip r:embed="rId13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32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6" grpId="0"/>
      <p:bldP spid="19" grpId="0"/>
      <p:bldP spid="21" grpId="0"/>
      <p:bldP spid="22" grpId="0"/>
      <p:bldP spid="23" grpId="0"/>
      <p:bldP spid="24" grpId="0"/>
      <p:bldP spid="7" grpId="0" animBg="1"/>
      <p:bldP spid="26" grpId="0" animBg="1"/>
      <p:bldP spid="29" grpId="0" animBg="1"/>
      <p:bldP spid="30" grpId="0" animBg="1"/>
      <p:bldP spid="31" grpId="0"/>
      <p:bldP spid="32" grpId="0"/>
      <p:bldP spid="34" grpId="0" build="allAtOnce"/>
      <p:bldP spid="35" grpId="0"/>
      <p:bldP spid="36" grpId="0" animBg="1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Algebraic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2" y="1497873"/>
            <a:ext cx="3648892" cy="467908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800" b="1" dirty="0">
                <a:latin typeface="Comic Sans MS" panose="030F0702030302020204" pitchFamily="66" charset="0"/>
              </a:rPr>
              <a:t>You need to be able to prove statements by contradiction</a:t>
            </a:r>
            <a:endParaRPr lang="en-US" sz="18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18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To prove a statement by contradiction, you need to follow these steps:</a:t>
            </a:r>
          </a:p>
          <a:p>
            <a:pPr marL="0" indent="0" algn="ctr">
              <a:buNone/>
            </a:pPr>
            <a:endParaRPr lang="en-US" sz="18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342900" indent="-342900" algn="ctr">
              <a:buAutoNum type="arabicParenR"/>
            </a:pP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Assume the statement is false</a:t>
            </a:r>
          </a:p>
          <a:p>
            <a:pPr marL="342900" indent="-342900" algn="ctr">
              <a:buAutoNum type="arabicParenR"/>
            </a:pP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Use logical steps to show that this leads to an impossible outcome, or one that contradicts the original statement</a:t>
            </a:r>
          </a:p>
          <a:p>
            <a:pPr marL="342900" indent="-342900" algn="ctr">
              <a:buAutoNum type="arabicParenR"/>
            </a:pPr>
            <a:endParaRPr lang="en-US" sz="18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The statement that shows the original assumption is false is known as the ‘negation’ of the statement</a:t>
            </a:r>
            <a:endParaRPr lang="en-GB" sz="18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435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08735" y="1461433"/>
                <a:ext cx="4415668" cy="608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>
                    <a:latin typeface="Comic Sans MS" panose="030F0702030302020204" pitchFamily="66" charset="0"/>
                  </a:rPr>
                  <a:t>Prove by contradiction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u="sng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u="sng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GB" sz="1600" u="sng" dirty="0">
                    <a:latin typeface="Comic Sans MS" panose="030F0702030302020204" pitchFamily="66" charset="0"/>
                  </a:rPr>
                  <a:t> is an irrational number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35" y="1461433"/>
                <a:ext cx="4415668" cy="608821"/>
              </a:xfrm>
              <a:prstGeom prst="rect">
                <a:avLst/>
              </a:prstGeom>
              <a:blipFill>
                <a:blip r:embed="rId2"/>
                <a:stretch>
                  <a:fillRect b="-13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01336" y="2093227"/>
                <a:ext cx="4387556" cy="83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omic Sans MS" panose="030F0702030302020204" pitchFamily="66" charset="0"/>
                  </a:rPr>
                  <a:t>Assumption: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is a rational number, and can therefore be expressed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, with the fraction is its simplest form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36" y="2093227"/>
                <a:ext cx="4387556" cy="832472"/>
              </a:xfrm>
              <a:prstGeom prst="rect">
                <a:avLst/>
              </a:prstGeom>
              <a:blipFill>
                <a:blip r:embed="rId3"/>
                <a:stretch>
                  <a:fillRect r="-139" b="-6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560925" y="3034174"/>
                <a:ext cx="42695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are both even – how does this contradict the original statement?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925" y="3034174"/>
                <a:ext cx="4269567" cy="523220"/>
              </a:xfrm>
              <a:prstGeom prst="rect">
                <a:avLst/>
              </a:prstGeom>
              <a:blipFill>
                <a:blip r:embed="rId4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513028" y="3787466"/>
                <a:ext cx="4269567" cy="176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are both even, then we can simplify the fraction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den>
                    </m:f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However, our assumption was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can be written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which has been fully simplified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What we showed contradicts this!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028" y="3787466"/>
                <a:ext cx="4269567" cy="1767087"/>
              </a:xfrm>
              <a:prstGeom prst="rect">
                <a:avLst/>
              </a:prstGeom>
              <a:blipFill>
                <a:blip r:embed="rId5"/>
                <a:stretch>
                  <a:fillRect t="-345" b="-2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511041" y="5693546"/>
            <a:ext cx="4375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Legend has it that Pythagoras believed that all roots can be written as rational numbers. A student proved otherwise, so he had the student killed!</a:t>
            </a:r>
            <a:endParaRPr lang="en-GB" sz="14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3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Algebraic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2" y="1497873"/>
            <a:ext cx="3648892" cy="467908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800" b="1" dirty="0">
                <a:latin typeface="Comic Sans MS" panose="030F0702030302020204" pitchFamily="66" charset="0"/>
              </a:rPr>
              <a:t>You need to be able to prove statements by contradiction</a:t>
            </a:r>
            <a:endParaRPr lang="en-US" sz="18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18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To prove a statement by contradiction, you need to follow these steps:</a:t>
            </a:r>
          </a:p>
          <a:p>
            <a:pPr marL="0" indent="0" algn="ctr">
              <a:buNone/>
            </a:pPr>
            <a:endParaRPr lang="en-US" sz="18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342900" indent="-342900" algn="ctr">
              <a:buAutoNum type="arabicParenR"/>
            </a:pP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Assume the statement is false</a:t>
            </a:r>
          </a:p>
          <a:p>
            <a:pPr marL="342900" indent="-342900" algn="ctr">
              <a:buAutoNum type="arabicParenR"/>
            </a:pP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Use logical steps to show that this leads to an impossible outcome, or one that contradicts the original statement</a:t>
            </a:r>
          </a:p>
          <a:p>
            <a:pPr marL="342900" indent="-342900" algn="ctr">
              <a:buAutoNum type="arabicParenR"/>
            </a:pPr>
            <a:endParaRPr lang="en-US" sz="18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The statement that shows the original assumption is false is known as the ‘negation’ of the statement</a:t>
            </a:r>
            <a:endParaRPr lang="en-GB" sz="18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435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8735" y="1461433"/>
            <a:ext cx="4415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Comic Sans MS" panose="030F0702030302020204" pitchFamily="66" charset="0"/>
              </a:rPr>
              <a:t>Prove by contradiction that there are infinitely many Prime numbers</a:t>
            </a:r>
            <a:endParaRPr lang="en-GB" sz="1600" u="sng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01336" y="2093227"/>
                <a:ext cx="4387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omic Sans MS" panose="030F0702030302020204" pitchFamily="66" charset="0"/>
                  </a:rPr>
                  <a:t>Assumption: There is a finite number of Primes, with the largest being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36" y="2093227"/>
                <a:ext cx="4387556" cy="523220"/>
              </a:xfrm>
              <a:prstGeom prst="rect">
                <a:avLst/>
              </a:prstGeom>
              <a:blipFill>
                <a:blip r:embed="rId2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678529" y="2663300"/>
            <a:ext cx="3897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We need to use logical steps to reach a contradiction/impossibility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20574" y="3222594"/>
                <a:ext cx="35702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mic Sans MS" panose="030F0702030302020204" pitchFamily="66" charset="0"/>
                  </a:rPr>
                  <a:t>Imagine we listed all the prime numbers: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,…,…,…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574" y="3222594"/>
                <a:ext cx="3570208" cy="523220"/>
              </a:xfrm>
              <a:prstGeom prst="rect">
                <a:avLst/>
              </a:prstGeom>
              <a:blipFill>
                <a:blip r:embed="rId3"/>
                <a:stretch>
                  <a:fillRect l="-513" t="-2353" b="-2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32303" y="3854387"/>
                <a:ext cx="45897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 A number N will exist which is created by multiplying all the primes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, and then adding 1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303" y="3854387"/>
                <a:ext cx="4589755" cy="523220"/>
              </a:xfrm>
              <a:prstGeom prst="rect">
                <a:avLst/>
              </a:prstGeom>
              <a:blipFill>
                <a:blip r:embed="rId4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01809" y="4394446"/>
                <a:ext cx="1996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,…,…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809" y="4394446"/>
                <a:ext cx="1996765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395925" y="4795419"/>
            <a:ext cx="4419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 This number will not be divisible by any of the primes, since 1 has been added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9037" y="5480479"/>
            <a:ext cx="4742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Therefore, this number must either be Prime, or have a prime factor which was not on the original list</a:t>
            </a:r>
          </a:p>
          <a:p>
            <a:pPr algn="ctr"/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Either way, the statement has been contradicted! </a:t>
            </a: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8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0" grpId="0"/>
      <p:bldP spid="6" grpId="0"/>
      <p:bldP spid="13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567" y="2322900"/>
            <a:ext cx="762216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ccent SF" pitchFamily="2" charset="0"/>
              </a:rPr>
              <a:t>Teachings for Section 1B</a:t>
            </a:r>
          </a:p>
        </p:txBody>
      </p:sp>
    </p:spTree>
    <p:extLst>
      <p:ext uri="{BB962C8B-B14F-4D97-AF65-F5344CB8AC3E}">
        <p14:creationId xmlns:p14="http://schemas.microsoft.com/office/powerpoint/2010/main" val="418215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3007</Words>
  <Application>Microsoft Office PowerPoint</Application>
  <PresentationFormat>画面に合わせる (4:3)</PresentationFormat>
  <Paragraphs>579</Paragraphs>
  <Slides>31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41" baseType="lpstr">
      <vt:lpstr>Accent SF</vt:lpstr>
      <vt:lpstr>Arial</vt:lpstr>
      <vt:lpstr>Arial Black</vt:lpstr>
      <vt:lpstr>Calibri</vt:lpstr>
      <vt:lpstr>Calibri Light</vt:lpstr>
      <vt:lpstr>Cambria Math</vt:lpstr>
      <vt:lpstr>Comic Sans MS</vt:lpstr>
      <vt:lpstr>Wingdings</vt:lpstr>
      <vt:lpstr>Office Theme</vt:lpstr>
      <vt:lpstr>Equation</vt:lpstr>
      <vt:lpstr>PowerPoint プレゼンテーション</vt:lpstr>
      <vt:lpstr>Prior Knowledge Check</vt:lpstr>
      <vt:lpstr>PowerPoint プレゼンテーション</vt:lpstr>
      <vt:lpstr>Algebraic Methods</vt:lpstr>
      <vt:lpstr>Algebraic Methods</vt:lpstr>
      <vt:lpstr>Algebraic Methods</vt:lpstr>
      <vt:lpstr>Algebraic Methods</vt:lpstr>
      <vt:lpstr>Algebraic Methods</vt:lpstr>
      <vt:lpstr>PowerPoint プレゼンテーション</vt:lpstr>
      <vt:lpstr>Algebraic Methods</vt:lpstr>
      <vt:lpstr>Algebraic Methods</vt:lpstr>
      <vt:lpstr>Algebraic Methods</vt:lpstr>
      <vt:lpstr>Algebraic Methods</vt:lpstr>
      <vt:lpstr>Algebraic Methods</vt:lpstr>
      <vt:lpstr>PowerPoint プレゼンテーション</vt:lpstr>
      <vt:lpstr>Algebraic Methods</vt:lpstr>
      <vt:lpstr>Algebraic Methods</vt:lpstr>
      <vt:lpstr>Algebraic Methods</vt:lpstr>
      <vt:lpstr>PowerPoint プレゼンテーション</vt:lpstr>
      <vt:lpstr>Algebraic Methods</vt:lpstr>
      <vt:lpstr>Algebraic Methods</vt:lpstr>
      <vt:lpstr>Algebraic Methods</vt:lpstr>
      <vt:lpstr>PowerPoint プレゼンテーション</vt:lpstr>
      <vt:lpstr>Algebraic Methods</vt:lpstr>
      <vt:lpstr>Algebraic Methods</vt:lpstr>
      <vt:lpstr>PowerPoint プレゼンテーション</vt:lpstr>
      <vt:lpstr>Algebraic Methods</vt:lpstr>
      <vt:lpstr>Algebraic Methods</vt:lpstr>
      <vt:lpstr>PowerPoint プレゼンテーション</vt:lpstr>
      <vt:lpstr>Algebraic Methods</vt:lpstr>
      <vt:lpstr>Algebraic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VMUSER</dc:creator>
  <cp:lastModifiedBy>Mike Pye</cp:lastModifiedBy>
  <cp:revision>41</cp:revision>
  <dcterms:created xsi:type="dcterms:W3CDTF">2018-04-30T00:32:33Z</dcterms:created>
  <dcterms:modified xsi:type="dcterms:W3CDTF">2018-08-13T23:56:02Z</dcterms:modified>
</cp:coreProperties>
</file>