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51" r:id="rId4"/>
    <p:sldId id="348" r:id="rId5"/>
    <p:sldId id="358" r:id="rId6"/>
    <p:sldId id="359" r:id="rId7"/>
    <p:sldId id="360" r:id="rId8"/>
    <p:sldId id="361" r:id="rId9"/>
    <p:sldId id="352" r:id="rId10"/>
    <p:sldId id="353" r:id="rId11"/>
    <p:sldId id="362" r:id="rId12"/>
    <p:sldId id="363" r:id="rId13"/>
    <p:sldId id="364" r:id="rId14"/>
    <p:sldId id="365" r:id="rId15"/>
    <p:sldId id="368" r:id="rId16"/>
    <p:sldId id="369" r:id="rId17"/>
    <p:sldId id="370" r:id="rId18"/>
    <p:sldId id="366" r:id="rId19"/>
    <p:sldId id="371" r:id="rId20"/>
    <p:sldId id="372" r:id="rId21"/>
    <p:sldId id="373" r:id="rId22"/>
    <p:sldId id="374" r:id="rId23"/>
    <p:sldId id="354" r:id="rId24"/>
    <p:sldId id="355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56" r:id="rId37"/>
    <p:sldId id="357" r:id="rId38"/>
    <p:sldId id="386" r:id="rId39"/>
    <p:sldId id="387" r:id="rId40"/>
    <p:sldId id="38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4" autoAdjust="0"/>
    <p:restoredTop sz="94660"/>
  </p:normalViewPr>
  <p:slideViewPr>
    <p:cSldViewPr>
      <p:cViewPr varScale="1">
        <p:scale>
          <a:sx n="109" d="100"/>
          <a:sy n="109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2095-0A9F-4450-853C-1E417FC6D87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C520B-0B46-4152-9368-257B61061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0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7000">
              <a:schemeClr val="accent4">
                <a:lumMod val="20000"/>
                <a:lumOff val="80000"/>
              </a:schemeClr>
            </a:gs>
            <a:gs pos="95000">
              <a:schemeClr val="accent4">
                <a:lumMod val="20000"/>
                <a:lumOff val="80000"/>
              </a:schemeClr>
            </a:gs>
            <a:gs pos="100000">
              <a:schemeClr val="accent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E3E-551F-43C6-831F-FF63395BF3B9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3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20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20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7.png"/><Relationship Id="rId18" Type="http://schemas.openxmlformats.org/officeDocument/2006/relationships/image" Target="../media/image702.png"/><Relationship Id="rId21" Type="http://schemas.openxmlformats.org/officeDocument/2006/relationships/image" Target="../media/image20.png"/><Relationship Id="rId17" Type="http://schemas.openxmlformats.org/officeDocument/2006/relationships/image" Target="../media/image701.png"/><Relationship Id="rId16" Type="http://schemas.openxmlformats.org/officeDocument/2006/relationships/image" Target="../media/image700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699.png"/><Relationship Id="rId19" Type="http://schemas.openxmlformats.org/officeDocument/2006/relationships/image" Target="../media/image64.png"/><Relationship Id="rId14" Type="http://schemas.openxmlformats.org/officeDocument/2006/relationships/image" Target="../media/image6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20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4.png"/><Relationship Id="rId7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20.png"/><Relationship Id="rId5" Type="http://schemas.openxmlformats.org/officeDocument/2006/relationships/image" Target="../media/image76.png"/><Relationship Id="rId10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8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20.png"/><Relationship Id="rId5" Type="http://schemas.openxmlformats.org/officeDocument/2006/relationships/image" Target="../media/image76.png"/><Relationship Id="rId10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21" Type="http://schemas.openxmlformats.org/officeDocument/2006/relationships/image" Target="../media/image2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6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4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41.png"/><Relationship Id="rId5" Type="http://schemas.openxmlformats.org/officeDocument/2006/relationships/image" Target="../media/image131.png"/><Relationship Id="rId15" Type="http://schemas.openxmlformats.org/officeDocument/2006/relationships/image" Target="../media/image146.png"/><Relationship Id="rId10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48.png"/><Relationship Id="rId7" Type="http://schemas.openxmlformats.org/officeDocument/2006/relationships/image" Target="../media/image156.png"/><Relationship Id="rId12" Type="http://schemas.openxmlformats.org/officeDocument/2006/relationships/image" Target="../media/image164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3.png"/><Relationship Id="rId5" Type="http://schemas.openxmlformats.org/officeDocument/2006/relationships/image" Target="../media/image159.png"/><Relationship Id="rId10" Type="http://schemas.openxmlformats.org/officeDocument/2006/relationships/image" Target="../media/image162.png"/><Relationship Id="rId4" Type="http://schemas.openxmlformats.org/officeDocument/2006/relationships/image" Target="../media/image149.png"/><Relationship Id="rId9" Type="http://schemas.openxmlformats.org/officeDocument/2006/relationships/image" Target="../media/image1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3" Type="http://schemas.openxmlformats.org/officeDocument/2006/relationships/image" Target="../media/image124.png"/><Relationship Id="rId21" Type="http://schemas.openxmlformats.org/officeDocument/2006/relationships/image" Target="../media/image181.png"/><Relationship Id="rId7" Type="http://schemas.openxmlformats.org/officeDocument/2006/relationships/image" Target="../media/image169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" Type="http://schemas.openxmlformats.org/officeDocument/2006/relationships/image" Target="../media/image165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1.png"/><Relationship Id="rId5" Type="http://schemas.openxmlformats.org/officeDocument/2006/relationships/image" Target="../media/image167.png"/><Relationship Id="rId15" Type="http://schemas.openxmlformats.org/officeDocument/2006/relationships/image" Target="../media/image175.png"/><Relationship Id="rId10" Type="http://schemas.openxmlformats.org/officeDocument/2006/relationships/image" Target="../media/image125.png"/><Relationship Id="rId19" Type="http://schemas.openxmlformats.org/officeDocument/2006/relationships/image" Target="../media/image179.png"/><Relationship Id="rId4" Type="http://schemas.openxmlformats.org/officeDocument/2006/relationships/image" Target="../media/image166.png"/><Relationship Id="rId9" Type="http://schemas.openxmlformats.org/officeDocument/2006/relationships/image" Target="../media/image170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73.png"/><Relationship Id="rId18" Type="http://schemas.openxmlformats.org/officeDocument/2006/relationships/image" Target="../media/image184.png"/><Relationship Id="rId3" Type="http://schemas.openxmlformats.org/officeDocument/2006/relationships/image" Target="../media/image124.png"/><Relationship Id="rId21" Type="http://schemas.openxmlformats.org/officeDocument/2006/relationships/image" Target="../media/image182.png"/><Relationship Id="rId7" Type="http://schemas.openxmlformats.org/officeDocument/2006/relationships/image" Target="../media/image169.png"/><Relationship Id="rId12" Type="http://schemas.openxmlformats.org/officeDocument/2006/relationships/image" Target="../media/image172.png"/><Relationship Id="rId17" Type="http://schemas.openxmlformats.org/officeDocument/2006/relationships/image" Target="../media/image183.png"/><Relationship Id="rId25" Type="http://schemas.openxmlformats.org/officeDocument/2006/relationships/image" Target="../media/image190.png"/><Relationship Id="rId2" Type="http://schemas.openxmlformats.org/officeDocument/2006/relationships/image" Target="../media/image165.png"/><Relationship Id="rId16" Type="http://schemas.openxmlformats.org/officeDocument/2006/relationships/image" Target="../media/image176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1.png"/><Relationship Id="rId24" Type="http://schemas.openxmlformats.org/officeDocument/2006/relationships/image" Target="../media/image189.png"/><Relationship Id="rId5" Type="http://schemas.openxmlformats.org/officeDocument/2006/relationships/image" Target="../media/image167.png"/><Relationship Id="rId15" Type="http://schemas.openxmlformats.org/officeDocument/2006/relationships/image" Target="../media/image175.png"/><Relationship Id="rId23" Type="http://schemas.openxmlformats.org/officeDocument/2006/relationships/image" Target="../media/image188.png"/><Relationship Id="rId10" Type="http://schemas.openxmlformats.org/officeDocument/2006/relationships/image" Target="../media/image125.png"/><Relationship Id="rId19" Type="http://schemas.openxmlformats.org/officeDocument/2006/relationships/image" Target="../media/image185.png"/><Relationship Id="rId4" Type="http://schemas.openxmlformats.org/officeDocument/2006/relationships/image" Target="../media/image166.png"/><Relationship Id="rId9" Type="http://schemas.openxmlformats.org/officeDocument/2006/relationships/image" Target="../media/image170.png"/><Relationship Id="rId14" Type="http://schemas.openxmlformats.org/officeDocument/2006/relationships/image" Target="../media/image174.png"/><Relationship Id="rId22" Type="http://schemas.openxmlformats.org/officeDocument/2006/relationships/image" Target="../media/image18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73.png"/><Relationship Id="rId18" Type="http://schemas.openxmlformats.org/officeDocument/2006/relationships/image" Target="../media/image193.png"/><Relationship Id="rId26" Type="http://schemas.openxmlformats.org/officeDocument/2006/relationships/image" Target="../media/image201.png"/><Relationship Id="rId3" Type="http://schemas.openxmlformats.org/officeDocument/2006/relationships/image" Target="../media/image124.png"/><Relationship Id="rId21" Type="http://schemas.openxmlformats.org/officeDocument/2006/relationships/image" Target="../media/image196.png"/><Relationship Id="rId7" Type="http://schemas.openxmlformats.org/officeDocument/2006/relationships/image" Target="../media/image169.png"/><Relationship Id="rId12" Type="http://schemas.openxmlformats.org/officeDocument/2006/relationships/image" Target="../media/image172.png"/><Relationship Id="rId17" Type="http://schemas.openxmlformats.org/officeDocument/2006/relationships/image" Target="../media/image192.png"/><Relationship Id="rId25" Type="http://schemas.openxmlformats.org/officeDocument/2006/relationships/image" Target="../media/image200.png"/><Relationship Id="rId2" Type="http://schemas.openxmlformats.org/officeDocument/2006/relationships/image" Target="../media/image191.png"/><Relationship Id="rId16" Type="http://schemas.openxmlformats.org/officeDocument/2006/relationships/image" Target="../media/image176.png"/><Relationship Id="rId20" Type="http://schemas.openxmlformats.org/officeDocument/2006/relationships/image" Target="../media/image195.png"/><Relationship Id="rId29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1.png"/><Relationship Id="rId24" Type="http://schemas.openxmlformats.org/officeDocument/2006/relationships/image" Target="../media/image199.png"/><Relationship Id="rId5" Type="http://schemas.openxmlformats.org/officeDocument/2006/relationships/image" Target="../media/image167.png"/><Relationship Id="rId15" Type="http://schemas.openxmlformats.org/officeDocument/2006/relationships/image" Target="../media/image175.png"/><Relationship Id="rId23" Type="http://schemas.openxmlformats.org/officeDocument/2006/relationships/image" Target="../media/image198.png"/><Relationship Id="rId28" Type="http://schemas.openxmlformats.org/officeDocument/2006/relationships/image" Target="../media/image203.png"/><Relationship Id="rId10" Type="http://schemas.openxmlformats.org/officeDocument/2006/relationships/image" Target="../media/image125.png"/><Relationship Id="rId19" Type="http://schemas.openxmlformats.org/officeDocument/2006/relationships/image" Target="../media/image194.png"/><Relationship Id="rId31" Type="http://schemas.openxmlformats.org/officeDocument/2006/relationships/image" Target="../media/image206.png"/><Relationship Id="rId4" Type="http://schemas.openxmlformats.org/officeDocument/2006/relationships/image" Target="../media/image166.png"/><Relationship Id="rId9" Type="http://schemas.openxmlformats.org/officeDocument/2006/relationships/image" Target="../media/image170.png"/><Relationship Id="rId14" Type="http://schemas.openxmlformats.org/officeDocument/2006/relationships/image" Target="../media/image174.png"/><Relationship Id="rId22" Type="http://schemas.openxmlformats.org/officeDocument/2006/relationships/image" Target="../media/image197.png"/><Relationship Id="rId27" Type="http://schemas.openxmlformats.org/officeDocument/2006/relationships/image" Target="../media/image202.png"/><Relationship Id="rId30" Type="http://schemas.openxmlformats.org/officeDocument/2006/relationships/image" Target="../media/image20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73.png"/><Relationship Id="rId18" Type="http://schemas.openxmlformats.org/officeDocument/2006/relationships/image" Target="../media/image193.png"/><Relationship Id="rId26" Type="http://schemas.openxmlformats.org/officeDocument/2006/relationships/image" Target="../media/image212.png"/><Relationship Id="rId3" Type="http://schemas.openxmlformats.org/officeDocument/2006/relationships/image" Target="../media/image124.png"/><Relationship Id="rId21" Type="http://schemas.openxmlformats.org/officeDocument/2006/relationships/image" Target="../media/image207.png"/><Relationship Id="rId7" Type="http://schemas.openxmlformats.org/officeDocument/2006/relationships/image" Target="../media/image169.png"/><Relationship Id="rId12" Type="http://schemas.openxmlformats.org/officeDocument/2006/relationships/image" Target="../media/image172.png"/><Relationship Id="rId17" Type="http://schemas.openxmlformats.org/officeDocument/2006/relationships/image" Target="../media/image192.png"/><Relationship Id="rId25" Type="http://schemas.openxmlformats.org/officeDocument/2006/relationships/image" Target="../media/image211.png"/><Relationship Id="rId2" Type="http://schemas.openxmlformats.org/officeDocument/2006/relationships/image" Target="../media/image191.png"/><Relationship Id="rId16" Type="http://schemas.openxmlformats.org/officeDocument/2006/relationships/image" Target="../media/image176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1.png"/><Relationship Id="rId24" Type="http://schemas.openxmlformats.org/officeDocument/2006/relationships/image" Target="../media/image210.png"/><Relationship Id="rId5" Type="http://schemas.openxmlformats.org/officeDocument/2006/relationships/image" Target="../media/image167.png"/><Relationship Id="rId15" Type="http://schemas.openxmlformats.org/officeDocument/2006/relationships/image" Target="../media/image175.png"/><Relationship Id="rId23" Type="http://schemas.openxmlformats.org/officeDocument/2006/relationships/image" Target="../media/image209.png"/><Relationship Id="rId10" Type="http://schemas.openxmlformats.org/officeDocument/2006/relationships/image" Target="../media/image125.png"/><Relationship Id="rId19" Type="http://schemas.openxmlformats.org/officeDocument/2006/relationships/image" Target="../media/image205.png"/><Relationship Id="rId4" Type="http://schemas.openxmlformats.org/officeDocument/2006/relationships/image" Target="../media/image166.png"/><Relationship Id="rId9" Type="http://schemas.openxmlformats.org/officeDocument/2006/relationships/image" Target="../media/image170.png"/><Relationship Id="rId14" Type="http://schemas.openxmlformats.org/officeDocument/2006/relationships/image" Target="../media/image174.png"/><Relationship Id="rId22" Type="http://schemas.openxmlformats.org/officeDocument/2006/relationships/image" Target="../media/image20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73.png"/><Relationship Id="rId18" Type="http://schemas.openxmlformats.org/officeDocument/2006/relationships/image" Target="../media/image193.png"/><Relationship Id="rId3" Type="http://schemas.openxmlformats.org/officeDocument/2006/relationships/image" Target="../media/image124.png"/><Relationship Id="rId21" Type="http://schemas.openxmlformats.org/officeDocument/2006/relationships/image" Target="../media/image213.png"/><Relationship Id="rId7" Type="http://schemas.openxmlformats.org/officeDocument/2006/relationships/image" Target="../media/image169.png"/><Relationship Id="rId12" Type="http://schemas.openxmlformats.org/officeDocument/2006/relationships/image" Target="../media/image172.png"/><Relationship Id="rId17" Type="http://schemas.openxmlformats.org/officeDocument/2006/relationships/image" Target="../media/image192.png"/><Relationship Id="rId25" Type="http://schemas.openxmlformats.org/officeDocument/2006/relationships/image" Target="../media/image217.png"/><Relationship Id="rId2" Type="http://schemas.openxmlformats.org/officeDocument/2006/relationships/image" Target="../media/image191.png"/><Relationship Id="rId16" Type="http://schemas.openxmlformats.org/officeDocument/2006/relationships/image" Target="../media/image176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1.png"/><Relationship Id="rId24" Type="http://schemas.openxmlformats.org/officeDocument/2006/relationships/image" Target="../media/image216.png"/><Relationship Id="rId5" Type="http://schemas.openxmlformats.org/officeDocument/2006/relationships/image" Target="../media/image167.png"/><Relationship Id="rId15" Type="http://schemas.openxmlformats.org/officeDocument/2006/relationships/image" Target="../media/image175.png"/><Relationship Id="rId23" Type="http://schemas.openxmlformats.org/officeDocument/2006/relationships/image" Target="../media/image215.png"/><Relationship Id="rId10" Type="http://schemas.openxmlformats.org/officeDocument/2006/relationships/image" Target="../media/image125.png"/><Relationship Id="rId19" Type="http://schemas.openxmlformats.org/officeDocument/2006/relationships/image" Target="../media/image205.png"/><Relationship Id="rId4" Type="http://schemas.openxmlformats.org/officeDocument/2006/relationships/image" Target="../media/image166.png"/><Relationship Id="rId9" Type="http://schemas.openxmlformats.org/officeDocument/2006/relationships/image" Target="../media/image170.png"/><Relationship Id="rId14" Type="http://schemas.openxmlformats.org/officeDocument/2006/relationships/image" Target="../media/image174.png"/><Relationship Id="rId22" Type="http://schemas.openxmlformats.org/officeDocument/2006/relationships/image" Target="../media/image2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2.png"/><Relationship Id="rId7" Type="http://schemas.openxmlformats.org/officeDocument/2006/relationships/image" Target="../media/image227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3" Type="http://schemas.openxmlformats.org/officeDocument/2006/relationships/image" Target="../media/image222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0" Type="http://schemas.openxmlformats.org/officeDocument/2006/relationships/image" Target="../media/image239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2121" y="2582540"/>
            <a:ext cx="64043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tone Temple SF" pitchFamily="2" charset="0"/>
              </a:rPr>
              <a:t>Vectors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267744" y="4149080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653246" cy="4774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itchFamily="66" charset="0"/>
              </a:rPr>
              <a:t>You need to be able to use vectors to describe movement in 3 dimensions</a:t>
            </a:r>
          </a:p>
          <a:p>
            <a:pPr marL="0" indent="0" algn="ctr">
              <a:buNone/>
            </a:pPr>
            <a:endParaRPr lang="en-US" sz="16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itchFamily="66" charset="0"/>
              </a:rPr>
              <a:t>You can use 3D vectors to describe movement in 3 dimensions</a:t>
            </a:r>
            <a:endParaRPr lang="en-GB" sz="1600" dirty="0">
              <a:latin typeface="Comic Sans MS" pitchFamily="66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CE0D173-25C6-41D5-BA25-7DCADD17FD69}"/>
                  </a:ext>
                </a:extLst>
              </p:cNvPr>
              <p:cNvSpPr txBox="1"/>
              <p:nvPr/>
            </p:nvSpPr>
            <p:spPr>
              <a:xfrm>
                <a:off x="1052003" y="3599895"/>
                <a:ext cx="659988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CE0D173-25C6-41D5-BA25-7DCADD17F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3" y="3599895"/>
                <a:ext cx="659988" cy="569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73E0B237-414C-409B-80BA-D9F46D3A1C2A}"/>
              </a:ext>
            </a:extLst>
          </p:cNvPr>
          <p:cNvCxnSpPr/>
          <p:nvPr/>
        </p:nvCxnSpPr>
        <p:spPr>
          <a:xfrm>
            <a:off x="4056971" y="5110948"/>
            <a:ext cx="1965960" cy="64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D544B20C-049E-4E4B-8FB6-0A10AF6FD171}"/>
              </a:ext>
            </a:extLst>
          </p:cNvPr>
          <p:cNvCxnSpPr/>
          <p:nvPr/>
        </p:nvCxnSpPr>
        <p:spPr>
          <a:xfrm rot="10800000" flipV="1">
            <a:off x="2813921" y="5026169"/>
            <a:ext cx="1673352" cy="1197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969C0138-9231-4E32-AFA3-999C22A6E198}"/>
              </a:ext>
            </a:extLst>
          </p:cNvPr>
          <p:cNvCxnSpPr/>
          <p:nvPr/>
        </p:nvCxnSpPr>
        <p:spPr>
          <a:xfrm flipH="1" flipV="1">
            <a:off x="4247471" y="3599648"/>
            <a:ext cx="12192" cy="1831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4">
            <a:extLst>
              <a:ext uri="{FF2B5EF4-FFF2-40B4-BE49-F238E27FC236}">
                <a16:creationId xmlns:a16="http://schemas.microsoft.com/office/drawing/2014/main" id="{70A26417-E3AC-44FC-B10A-F9F26FDDFB30}"/>
              </a:ext>
            </a:extLst>
          </p:cNvPr>
          <p:cNvSpPr txBox="1"/>
          <p:nvPr/>
        </p:nvSpPr>
        <p:spPr>
          <a:xfrm>
            <a:off x="2635927" y="591215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FD00D21E-94FD-48B4-B2F2-CD9054BFCECB}"/>
              </a:ext>
            </a:extLst>
          </p:cNvPr>
          <p:cNvSpPr txBox="1"/>
          <p:nvPr/>
        </p:nvSpPr>
        <p:spPr>
          <a:xfrm>
            <a:off x="6038171" y="569514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0CA55135-1437-4F61-826B-188D7DF5557F}"/>
              </a:ext>
            </a:extLst>
          </p:cNvPr>
          <p:cNvSpPr txBox="1"/>
          <p:nvPr/>
        </p:nvSpPr>
        <p:spPr>
          <a:xfrm>
            <a:off x="3983735" y="35430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z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2AAC0D-02AF-404E-A727-71AE8A7267EE}"/>
              </a:ext>
            </a:extLst>
          </p:cNvPr>
          <p:cNvSpPr txBox="1"/>
          <p:nvPr/>
        </p:nvSpPr>
        <p:spPr>
          <a:xfrm>
            <a:off x="506027" y="4296793"/>
            <a:ext cx="200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A movement one unit in the x-direction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E2B17BE-12EA-4108-B2FB-5C52D7C66582}"/>
                  </a:ext>
                </a:extLst>
              </p:cNvPr>
              <p:cNvSpPr txBox="1"/>
              <p:nvPr/>
            </p:nvSpPr>
            <p:spPr>
              <a:xfrm>
                <a:off x="7338873" y="4702205"/>
                <a:ext cx="659988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E2B17BE-12EA-4108-B2FB-5C52D7C6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873" y="4702205"/>
                <a:ext cx="659988" cy="569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0E38F1-3D91-454B-9E1F-393EB85CC468}"/>
              </a:ext>
            </a:extLst>
          </p:cNvPr>
          <p:cNvSpPr txBox="1"/>
          <p:nvPr/>
        </p:nvSpPr>
        <p:spPr>
          <a:xfrm>
            <a:off x="6739631" y="5381347"/>
            <a:ext cx="200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A movement one unit in the y-direction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544761-DAEC-46BE-863F-08D3428FECFE}"/>
                  </a:ext>
                </a:extLst>
              </p:cNvPr>
              <p:cNvSpPr txBox="1"/>
              <p:nvPr/>
            </p:nvSpPr>
            <p:spPr>
              <a:xfrm>
                <a:off x="5005526" y="2315592"/>
                <a:ext cx="703269" cy="568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544761-DAEC-46BE-863F-08D3428FE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26" y="2315592"/>
                <a:ext cx="703269" cy="568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4E1AE4-003E-4646-8344-F805317C8405}"/>
              </a:ext>
            </a:extLst>
          </p:cNvPr>
          <p:cNvSpPr txBox="1"/>
          <p:nvPr/>
        </p:nvSpPr>
        <p:spPr>
          <a:xfrm>
            <a:off x="4379651" y="3003612"/>
            <a:ext cx="200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A movement one unit in the z-direction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7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5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5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3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653246" cy="4774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itchFamily="66" charset="0"/>
              </a:rPr>
              <a:t>You need to be able to use vectors to describe movement in 3 dimensions</a:t>
            </a:r>
          </a:p>
          <a:p>
            <a:pPr marL="0" indent="0" algn="ctr">
              <a:buNone/>
            </a:pPr>
            <a:endParaRPr lang="en-US" sz="16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itchFamily="66" charset="0"/>
              </a:rPr>
              <a:t>You can use 3D vectors to describe movement in 3 dimensions</a:t>
            </a:r>
            <a:endParaRPr lang="en-GB" sz="1600" dirty="0">
              <a:latin typeface="Comic Sans MS" pitchFamily="66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CE0D173-25C6-41D5-BA25-7DCADD17FD69}"/>
                  </a:ext>
                </a:extLst>
              </p:cNvPr>
              <p:cNvSpPr txBox="1"/>
              <p:nvPr/>
            </p:nvSpPr>
            <p:spPr>
              <a:xfrm>
                <a:off x="5677268" y="4265719"/>
                <a:ext cx="1525097" cy="532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CE0D173-25C6-41D5-BA25-7DCADD17F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268" y="4265719"/>
                <a:ext cx="1525097" cy="532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73E0B237-414C-409B-80BA-D9F46D3A1C2A}"/>
              </a:ext>
            </a:extLst>
          </p:cNvPr>
          <p:cNvCxnSpPr/>
          <p:nvPr/>
        </p:nvCxnSpPr>
        <p:spPr>
          <a:xfrm>
            <a:off x="4056971" y="5110948"/>
            <a:ext cx="1965960" cy="64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D544B20C-049E-4E4B-8FB6-0A10AF6FD171}"/>
              </a:ext>
            </a:extLst>
          </p:cNvPr>
          <p:cNvCxnSpPr/>
          <p:nvPr/>
        </p:nvCxnSpPr>
        <p:spPr>
          <a:xfrm rot="10800000" flipV="1">
            <a:off x="2813921" y="5026169"/>
            <a:ext cx="1673352" cy="1197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969C0138-9231-4E32-AFA3-999C22A6E198}"/>
              </a:ext>
            </a:extLst>
          </p:cNvPr>
          <p:cNvCxnSpPr/>
          <p:nvPr/>
        </p:nvCxnSpPr>
        <p:spPr>
          <a:xfrm flipH="1" flipV="1">
            <a:off x="4247471" y="3599648"/>
            <a:ext cx="12192" cy="1831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4">
            <a:extLst>
              <a:ext uri="{FF2B5EF4-FFF2-40B4-BE49-F238E27FC236}">
                <a16:creationId xmlns:a16="http://schemas.microsoft.com/office/drawing/2014/main" id="{70A26417-E3AC-44FC-B10A-F9F26FDDFB30}"/>
              </a:ext>
            </a:extLst>
          </p:cNvPr>
          <p:cNvSpPr txBox="1"/>
          <p:nvPr/>
        </p:nvSpPr>
        <p:spPr>
          <a:xfrm>
            <a:off x="2635927" y="591215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FD00D21E-94FD-48B4-B2F2-CD9054BFCECB}"/>
              </a:ext>
            </a:extLst>
          </p:cNvPr>
          <p:cNvSpPr txBox="1"/>
          <p:nvPr/>
        </p:nvSpPr>
        <p:spPr>
          <a:xfrm>
            <a:off x="6038171" y="569514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0CA55135-1437-4F61-826B-188D7DF5557F}"/>
              </a:ext>
            </a:extLst>
          </p:cNvPr>
          <p:cNvSpPr txBox="1"/>
          <p:nvPr/>
        </p:nvSpPr>
        <p:spPr>
          <a:xfrm>
            <a:off x="3983735" y="35430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z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2AAC0D-02AF-404E-A727-71AE8A7267EE}"/>
              </a:ext>
            </a:extLst>
          </p:cNvPr>
          <p:cNvSpPr txBox="1"/>
          <p:nvPr/>
        </p:nvSpPr>
        <p:spPr>
          <a:xfrm>
            <a:off x="4882718" y="3915052"/>
            <a:ext cx="309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For any vector in 3 dimensions: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3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3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6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vectors to describe movement in 3 dimensions</a:t>
                </a:r>
              </a:p>
              <a:p>
                <a:pPr marL="0" indent="0" algn="ctr"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Consider the points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(1,5,−2)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(0,−3,7)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GB" sz="1600" dirty="0">
                    <a:latin typeface="Comic Sans MS" pitchFamily="66" charset="0"/>
                  </a:rPr>
                  <a:t>Find the position vectors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𝑖𝑗𝑘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notation.</a:t>
                </a:r>
              </a:p>
              <a:p>
                <a:pPr marL="342900" indent="-342900" algn="ctr"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GB" sz="1600" dirty="0">
                    <a:latin typeface="Comic Sans MS" pitchFamily="66" charset="0"/>
                  </a:rPr>
                  <a:t> as a column vector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334" t="-766" r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8874FA6-1BF0-47AF-AB4F-2DAA3962FA5A}"/>
              </a:ext>
            </a:extLst>
          </p:cNvPr>
          <p:cNvCxnSpPr/>
          <p:nvPr/>
        </p:nvCxnSpPr>
        <p:spPr>
          <a:xfrm flipV="1">
            <a:off x="3728621" y="2707689"/>
            <a:ext cx="1154097" cy="9942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520046-5E63-4FA2-AA8A-99E269C19060}"/>
              </a:ext>
            </a:extLst>
          </p:cNvPr>
          <p:cNvSpPr txBox="1"/>
          <p:nvPr/>
        </p:nvSpPr>
        <p:spPr>
          <a:xfrm>
            <a:off x="4132159" y="2130640"/>
            <a:ext cx="323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position vector of a point is the vector to get to it from (0,0,0)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8D0D3E1-D2FC-4C4F-A0E5-0139265C00AA}"/>
                  </a:ext>
                </a:extLst>
              </p:cNvPr>
              <p:cNvSpPr txBox="1"/>
              <p:nvPr/>
            </p:nvSpPr>
            <p:spPr>
              <a:xfrm>
                <a:off x="4676114" y="3517271"/>
                <a:ext cx="1585562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8D0D3E1-D2FC-4C4F-A0E5-0139265C0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114" y="3517271"/>
                <a:ext cx="1585562" cy="277768"/>
              </a:xfrm>
              <a:prstGeom prst="rect">
                <a:avLst/>
              </a:prstGeom>
              <a:blipFill>
                <a:blip r:embed="rId3"/>
                <a:stretch>
                  <a:fillRect l="-2308" r="-2692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47E1483-E897-4877-9BB3-F06668D9823E}"/>
                  </a:ext>
                </a:extLst>
              </p:cNvPr>
              <p:cNvSpPr txBox="1"/>
              <p:nvPr/>
            </p:nvSpPr>
            <p:spPr>
              <a:xfrm>
                <a:off x="4665551" y="3977489"/>
                <a:ext cx="1425775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47E1483-E897-4877-9BB3-F06668D9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1" y="3977489"/>
                <a:ext cx="1425775" cy="277768"/>
              </a:xfrm>
              <a:prstGeom prst="rect">
                <a:avLst/>
              </a:prstGeom>
              <a:blipFill>
                <a:blip r:embed="rId4"/>
                <a:stretch>
                  <a:fillRect l="-2564" r="-2991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5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79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/>
      <p:bldP spid="1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vectors to describe movement in 3 dimensions</a:t>
                </a:r>
              </a:p>
              <a:p>
                <a:pPr marL="0" indent="0" algn="ctr"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Consider the points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(1,5,−2)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(0,−3,7)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GB" sz="1600" dirty="0">
                    <a:latin typeface="Comic Sans MS" pitchFamily="66" charset="0"/>
                  </a:rPr>
                  <a:t>Find the position vectors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𝑖𝑗𝑘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notation.</a:t>
                </a:r>
              </a:p>
              <a:p>
                <a:pPr marL="342900" indent="-342900" algn="ctr"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GB" sz="1600" dirty="0">
                    <a:latin typeface="Comic Sans MS" pitchFamily="66" charset="0"/>
                  </a:rPr>
                  <a:t> as a column vector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334" t="-766" r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8D0D3E1-D2FC-4C4F-A0E5-0139265C00AA}"/>
                  </a:ext>
                </a:extLst>
              </p:cNvPr>
              <p:cNvSpPr txBox="1"/>
              <p:nvPr/>
            </p:nvSpPr>
            <p:spPr>
              <a:xfrm>
                <a:off x="285184" y="4187228"/>
                <a:ext cx="1585562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8D0D3E1-D2FC-4C4F-A0E5-0139265C0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4" y="4187228"/>
                <a:ext cx="1585562" cy="277768"/>
              </a:xfrm>
              <a:prstGeom prst="rect">
                <a:avLst/>
              </a:prstGeom>
              <a:blipFill>
                <a:blip r:embed="rId3"/>
                <a:stretch>
                  <a:fillRect l="-2692" r="-2308" b="-3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47E1483-E897-4877-9BB3-F06668D9823E}"/>
                  </a:ext>
                </a:extLst>
              </p:cNvPr>
              <p:cNvSpPr txBox="1"/>
              <p:nvPr/>
            </p:nvSpPr>
            <p:spPr>
              <a:xfrm>
                <a:off x="2212062" y="4185718"/>
                <a:ext cx="1425775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47E1483-E897-4877-9BB3-F06668D9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62" y="4185718"/>
                <a:ext cx="1425775" cy="277768"/>
              </a:xfrm>
              <a:prstGeom prst="rect">
                <a:avLst/>
              </a:prstGeom>
              <a:blipFill>
                <a:blip r:embed="rId4"/>
                <a:stretch>
                  <a:fillRect l="-2991" r="-2564" b="-3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4639901" y="2095877"/>
                <a:ext cx="1082732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01" y="2095877"/>
                <a:ext cx="1082732" cy="277768"/>
              </a:xfrm>
              <a:prstGeom prst="rect">
                <a:avLst/>
              </a:prstGeom>
              <a:blipFill>
                <a:blip r:embed="rId5"/>
                <a:stretch>
                  <a:fillRect l="-3371" r="-224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1DB0F31-33B3-4303-A3EC-5D9A60B826C8}"/>
                  </a:ext>
                </a:extLst>
              </p:cNvPr>
              <p:cNvSpPr txBox="1"/>
              <p:nvPr/>
            </p:nvSpPr>
            <p:spPr>
              <a:xfrm>
                <a:off x="4647445" y="2565148"/>
                <a:ext cx="1864998" cy="650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1DB0F31-33B3-4303-A3EC-5D9A60B8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5" y="2565148"/>
                <a:ext cx="1864998" cy="6503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F8C318E-B366-4A7C-A0F1-6F1FB722CD80}"/>
                  </a:ext>
                </a:extLst>
              </p:cNvPr>
              <p:cNvSpPr txBox="1"/>
              <p:nvPr/>
            </p:nvSpPr>
            <p:spPr>
              <a:xfrm>
                <a:off x="4645937" y="3387505"/>
                <a:ext cx="1102161" cy="650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F8C318E-B366-4A7C-A0F1-6F1FB722C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937" y="3387505"/>
                <a:ext cx="1102161" cy="6503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39">
            <a:extLst>
              <a:ext uri="{FF2B5EF4-FFF2-40B4-BE49-F238E27FC236}">
                <a16:creationId xmlns:a16="http://schemas.microsoft.com/office/drawing/2014/main" id="{BAD7F295-D1B2-4507-B0F8-4F05944AD1D7}"/>
              </a:ext>
            </a:extLst>
          </p:cNvPr>
          <p:cNvSpPr/>
          <p:nvPr/>
        </p:nvSpPr>
        <p:spPr>
          <a:xfrm>
            <a:off x="6352713" y="2237173"/>
            <a:ext cx="394316" cy="660646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53">
            <a:extLst>
              <a:ext uri="{FF2B5EF4-FFF2-40B4-BE49-F238E27FC236}">
                <a16:creationId xmlns:a16="http://schemas.microsoft.com/office/drawing/2014/main" id="{712B25EA-1F6E-4763-857B-47E984BE590F}"/>
              </a:ext>
            </a:extLst>
          </p:cNvPr>
          <p:cNvSpPr txBox="1"/>
          <p:nvPr/>
        </p:nvSpPr>
        <p:spPr>
          <a:xfrm>
            <a:off x="6689325" y="230227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the vectors we have as columns</a:t>
            </a:r>
          </a:p>
        </p:txBody>
      </p:sp>
      <p:sp>
        <p:nvSpPr>
          <p:cNvPr id="16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371948" y="3046521"/>
            <a:ext cx="394316" cy="660646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646416" y="3244787"/>
            <a:ext cx="112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8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57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4" grpId="0" animBg="1"/>
      <p:bldP spid="15" grpId="0"/>
      <p:bldP spid="16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vectors to describe movement in 3 dimensions</a:t>
                </a:r>
              </a:p>
              <a:p>
                <a:pPr marL="0" indent="0" algn="ctr"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vectors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are given as: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	ii)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b) State, with a reason, whether either of these vectors is parallel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668" t="-766" r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24251" y="1563189"/>
                <a:ext cx="6586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1" y="1563189"/>
                <a:ext cx="658642" cy="246221"/>
              </a:xfrm>
              <a:prstGeom prst="rect">
                <a:avLst/>
              </a:prstGeom>
              <a:blipFill>
                <a:blip r:embed="rId3"/>
                <a:stretch>
                  <a:fillRect l="-7407" r="-6481"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28309" y="1994263"/>
                <a:ext cx="1685974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309" y="1994263"/>
                <a:ext cx="1685974" cy="651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23955" y="2843349"/>
                <a:ext cx="1651799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55" y="2843349"/>
                <a:ext cx="1651799" cy="651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1" y="3666309"/>
                <a:ext cx="888961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3666309"/>
                <a:ext cx="888961" cy="651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041023" y="1776548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6193570" y="1842706"/>
                <a:ext cx="16093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70" y="1842706"/>
                <a:ext cx="1609310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054086" y="2538548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997480" y="3396342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150028" y="2513265"/>
            <a:ext cx="160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Multiply the first by 4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184862" y="3540877"/>
            <a:ext cx="160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Add together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9819" y="6078583"/>
                <a:ext cx="1361719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9" y="6078583"/>
                <a:ext cx="1361719" cy="569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7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9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 animBg="1"/>
      <p:bldP spid="10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vectors to describe movement in 3 dimensions</a:t>
                </a:r>
              </a:p>
              <a:p>
                <a:pPr marL="0" indent="0" algn="ctr"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vectors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are given as: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	ii)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b) State, with a reason, whether either of these vectors is parallel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668" t="-766" r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24251" y="1563189"/>
                <a:ext cx="7724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1" y="1563189"/>
                <a:ext cx="772456" cy="246221"/>
              </a:xfrm>
              <a:prstGeom prst="rect">
                <a:avLst/>
              </a:prstGeom>
              <a:blipFill>
                <a:blip r:embed="rId3"/>
                <a:stretch>
                  <a:fillRect l="-6349" r="-5556"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28309" y="1994263"/>
                <a:ext cx="1833964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309" y="1994263"/>
                <a:ext cx="1833964" cy="651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23955" y="2843349"/>
                <a:ext cx="1537985" cy="650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55" y="2843349"/>
                <a:ext cx="1537985" cy="650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1" y="3666309"/>
                <a:ext cx="775148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3666309"/>
                <a:ext cx="775148" cy="651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197777" y="1776548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6350324" y="1842706"/>
                <a:ext cx="16093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324" y="1842706"/>
                <a:ext cx="1609310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167297" y="2547257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997480" y="3396342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298074" y="2617768"/>
            <a:ext cx="234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Multiply the first by 2 and the second by 3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184862" y="3540877"/>
            <a:ext cx="160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Add together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9819" y="6078583"/>
                <a:ext cx="1361719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9" y="6078583"/>
                <a:ext cx="1361719" cy="569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68583" y="6078583"/>
                <a:ext cx="1361719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83" y="6078583"/>
                <a:ext cx="1361719" cy="569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8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10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8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 animBg="1"/>
      <p:bldP spid="10" grpId="0"/>
      <p:bldP spid="12" grpId="0" animBg="1"/>
      <p:bldP spid="13" grpId="0" animBg="1"/>
      <p:bldP spid="14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vectors to describe movement in 3 dimensions</a:t>
                </a:r>
              </a:p>
              <a:p>
                <a:pPr marL="0" indent="0" algn="ctr"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vectors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are given as: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	ii)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b) State, with a reason, whether either of these vectors is parallel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668" t="-766" r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9819" y="6078583"/>
                <a:ext cx="1361719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9" y="6078583"/>
                <a:ext cx="1361719" cy="569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68583" y="6078583"/>
                <a:ext cx="1361719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83" y="6078583"/>
                <a:ext cx="1361719" cy="569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08697" y="3271844"/>
                <a:ext cx="1361719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97" y="3271844"/>
                <a:ext cx="1361719" cy="569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07461" y="3271844"/>
                <a:ext cx="1361719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61" y="3271844"/>
                <a:ext cx="1361719" cy="569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88064" y="1368936"/>
                <a:ext cx="4441032" cy="1523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To check if these are parallel to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take out a factor to make the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terms equal 4</a:t>
                </a: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Then compare if the vector becomes the same as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064" y="1368936"/>
                <a:ext cx="4441032" cy="1523109"/>
              </a:xfrm>
              <a:prstGeom prst="rect">
                <a:avLst/>
              </a:prstGeom>
              <a:blipFill>
                <a:blip r:embed="rId7"/>
                <a:stretch>
                  <a:fillRect l="-274" t="-803" r="-1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10178" y="4001292"/>
                <a:ext cx="1574470" cy="1035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78" y="4001292"/>
                <a:ext cx="1574470" cy="10351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07461" y="4195122"/>
                <a:ext cx="1625701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61" y="4195122"/>
                <a:ext cx="1625701" cy="5690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679475" y="4110361"/>
            <a:ext cx="1665536" cy="74572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71062" y="5660571"/>
                <a:ext cx="1699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So only this one is parallel to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GB" sz="1400" b="1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062" y="5660571"/>
                <a:ext cx="1699792" cy="523220"/>
              </a:xfrm>
              <a:prstGeom prst="rect">
                <a:avLst/>
              </a:prstGeom>
              <a:blipFill>
                <a:blip r:embed="rId10"/>
                <a:stretch>
                  <a:fillRect l="-1075" t="-2353" r="-3226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 flipV="1">
            <a:off x="7654834" y="4963886"/>
            <a:ext cx="235132" cy="635725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5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11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08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flipH="1">
            <a:off x="4749800" y="1917700"/>
            <a:ext cx="2730500" cy="1409700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5350" y="3409950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350" y="3409950"/>
                <a:ext cx="186781" cy="276999"/>
              </a:xfrm>
              <a:prstGeom prst="rect">
                <a:avLst/>
              </a:prstGeom>
              <a:blipFill>
                <a:blip r:embed="rId1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00950" y="2495550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50" y="2495550"/>
                <a:ext cx="186781" cy="276999"/>
              </a:xfrm>
              <a:prstGeom prst="rect">
                <a:avLst/>
              </a:prstGeom>
              <a:blipFill>
                <a:blip r:embed="rId14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54650" y="2139950"/>
                <a:ext cx="980974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50" y="2139950"/>
                <a:ext cx="980974" cy="343107"/>
              </a:xfrm>
              <a:prstGeom prst="rect">
                <a:avLst/>
              </a:prstGeom>
              <a:blipFill>
                <a:blip r:embed="rId15"/>
                <a:stretch>
                  <a:fillRect r="-1242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Triangle 40"/>
          <p:cNvSpPr/>
          <p:nvPr/>
        </p:nvSpPr>
        <p:spPr>
          <a:xfrm flipH="1">
            <a:off x="4711700" y="4356100"/>
            <a:ext cx="2730500" cy="1409700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46750" y="5835650"/>
                <a:ext cx="961097" cy="526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0" y="5835650"/>
                <a:ext cx="961097" cy="52623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26350" y="4794250"/>
                <a:ext cx="961097" cy="577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350" y="4794250"/>
                <a:ext cx="961097" cy="5777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88050" y="465455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0" y="4654550"/>
                <a:ext cx="181140" cy="276999"/>
              </a:xfrm>
              <a:prstGeom prst="rect">
                <a:avLst/>
              </a:prstGeom>
              <a:blipFill>
                <a:blip r:embed="rId1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302500" y="3124200"/>
            <a:ext cx="1905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7264400" y="5575300"/>
            <a:ext cx="1905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c 48"/>
          <p:cNvSpPr/>
          <p:nvPr/>
        </p:nvSpPr>
        <p:spPr>
          <a:xfrm flipH="1">
            <a:off x="4241799" y="3350260"/>
            <a:ext cx="509197" cy="1996440"/>
          </a:xfrm>
          <a:prstGeom prst="arc">
            <a:avLst>
              <a:gd name="adj1" fmla="val 16200000"/>
              <a:gd name="adj2" fmla="val 550108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00598" y="3884033"/>
                <a:ext cx="1835894" cy="587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Divide all sides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598" y="3884033"/>
                <a:ext cx="1835894" cy="587918"/>
              </a:xfrm>
              <a:prstGeom prst="rect">
                <a:avLst/>
              </a:prstGeom>
              <a:blipFill>
                <a:blip r:embed="rId19"/>
                <a:stretch>
                  <a:fillRect l="-1329" t="-12371" r="-4651" b="-237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01306" y="1173490"/>
                <a:ext cx="544269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Imagine we represent the vector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(in 2 dimensions) using a right angled triangle, and calculate its magnitude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06" y="1173490"/>
                <a:ext cx="5442694" cy="492443"/>
              </a:xfrm>
              <a:prstGeom prst="rect">
                <a:avLst/>
              </a:prstGeom>
              <a:blipFill>
                <a:blip r:embed="rId20"/>
                <a:stretch>
                  <a:fillRect l="-2016" t="-12500" r="-3695" b="-2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308592" y="3640919"/>
            <a:ext cx="3444802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The second triangle is a unit vector (meaning it has a magnitude of 1), but in the same direction as the original vector…</a:t>
            </a:r>
          </a:p>
          <a:p>
            <a:pPr algn="ctr"/>
            <a:endParaRPr 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So to find a unit vector parallel to another vector, divide all terms by the original vector’s magnitude…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endParaRPr lang="en-US" sz="16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This process also works in 3D!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52400" y="1600200"/>
            <a:ext cx="3653246" cy="477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latin typeface="Comic Sans MS" pitchFamily="66" charset="0"/>
              </a:rPr>
              <a:t>You need to be able to use vectors to describe movement in 3 dimensions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Comic Sans MS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omic Sans MS" pitchFamily="66" charset="0"/>
                <a:sym typeface="Wingdings" panose="05000000000000000000" pitchFamily="2" charset="2"/>
              </a:rPr>
              <a:t> You also need to be able to calculate unit vectors…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21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69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9" grpId="0"/>
      <p:bldP spid="40" grpId="0"/>
      <p:bldP spid="41" grpId="0" animBg="1"/>
      <p:bldP spid="42" grpId="0"/>
      <p:bldP spid="43" grpId="0"/>
      <p:bldP spid="44" grpId="0"/>
      <p:bldP spid="8" grpId="0" animBg="1"/>
      <p:bldP spid="48" grpId="0" animBg="1"/>
      <p:bldP spid="49" grpId="0" animBg="1"/>
      <p:bldP spid="50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vectors to describe movement in 3 dimensions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Find the magnitude of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hence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GB" sz="1600" dirty="0">
                    <a:latin typeface="Comic Sans MS" pitchFamily="66" charset="0"/>
                  </a:rPr>
                  <a:t>, the unit vector in the direction of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Now divide the original vector by the magnitude calculated…</a:t>
                </a: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668" t="-766" r="-3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53440" y="3757748"/>
                <a:ext cx="2323072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(4)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" y="3757748"/>
                <a:ext cx="2323072" cy="298159"/>
              </a:xfrm>
              <a:prstGeom prst="rect">
                <a:avLst/>
              </a:prstGeom>
              <a:blipFill>
                <a:blip r:embed="rId3"/>
                <a:stretch>
                  <a:fillRect r="-262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6502" y="4284616"/>
                <a:ext cx="934936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02" y="4284616"/>
                <a:ext cx="934936" cy="275268"/>
              </a:xfrm>
              <a:prstGeom prst="rect">
                <a:avLst/>
              </a:prstGeom>
              <a:blipFill>
                <a:blip r:embed="rId4"/>
                <a:stretch>
                  <a:fillRect r="-3896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28456" y="1658982"/>
                <a:ext cx="14425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6" y="1658982"/>
                <a:ext cx="1442511" cy="246221"/>
              </a:xfrm>
              <a:prstGeom prst="rect">
                <a:avLst/>
              </a:prstGeom>
              <a:blipFill>
                <a:blip r:embed="rId5"/>
                <a:stretch>
                  <a:fillRect l="-1695" r="-2966" b="-29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4102" y="2177142"/>
                <a:ext cx="2055884" cy="508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nor/>
                            </m:rPr>
                            <a:rPr lang="en-GB" sz="1600" dirty="0"/>
                            <m:t> 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02" y="2177142"/>
                <a:ext cx="2055884" cy="508665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3175903" y="3892730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3319742" y="3880511"/>
            <a:ext cx="160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 and leave as a surd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506931" y="1894114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6720438" y="2003815"/>
                <a:ext cx="13872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38" y="2003815"/>
                <a:ext cx="1387242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3727269" y="3074127"/>
            <a:ext cx="1828800" cy="50509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5553488" y="3292683"/>
                <a:ext cx="19707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itchFamily="66" charset="0"/>
                  </a:rPr>
                  <a:t>This notation means the ‘unit vector’ parallel to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GB" sz="14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88" y="3292683"/>
                <a:ext cx="1970717" cy="738664"/>
              </a:xfrm>
              <a:prstGeom prst="rect">
                <a:avLst/>
              </a:prstGeom>
              <a:blipFill>
                <a:blip r:embed="rId8"/>
                <a:stretch>
                  <a:fillRect t="-1653" r="-310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5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9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0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" grpId="0"/>
      <p:bldP spid="9" grpId="0"/>
      <p:bldP spid="10" grpId="0" animBg="1"/>
      <p:bldP spid="11" grpId="0"/>
      <p:bldP spid="12" grpId="0" animBg="1"/>
      <p:bldP spid="13" grpId="0"/>
      <p:bldP spid="17" grpId="0"/>
      <p:bldP spid="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vectors to describe movement in 3 dimensions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Given the vector: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with magnitude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calculate the angle between the vector and the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axes…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Consider the diagram to the right, with the exact vector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drawn, starting from the origin…</a:t>
                </a: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We can make a right angled triangle, which is ‘leaning’ into the 3D space</a:t>
                </a: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The ‘end’ of the vector is when we use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given, in this case 2</a:t>
                </a:r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501" t="-766" r="-2838" b="-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6">
            <a:extLst>
              <a:ext uri="{FF2B5EF4-FFF2-40B4-BE49-F238E27FC236}">
                <a16:creationId xmlns:a16="http://schemas.microsoft.com/office/drawing/2014/main" id="{73E0B237-414C-409B-80BA-D9F46D3A1C2A}"/>
              </a:ext>
            </a:extLst>
          </p:cNvPr>
          <p:cNvCxnSpPr/>
          <p:nvPr/>
        </p:nvCxnSpPr>
        <p:spPr>
          <a:xfrm>
            <a:off x="5711600" y="2759634"/>
            <a:ext cx="1965960" cy="64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7">
            <a:extLst>
              <a:ext uri="{FF2B5EF4-FFF2-40B4-BE49-F238E27FC236}">
                <a16:creationId xmlns:a16="http://schemas.microsoft.com/office/drawing/2014/main" id="{D544B20C-049E-4E4B-8FB6-0A10AF6FD171}"/>
              </a:ext>
            </a:extLst>
          </p:cNvPr>
          <p:cNvCxnSpPr/>
          <p:nvPr/>
        </p:nvCxnSpPr>
        <p:spPr>
          <a:xfrm flipV="1">
            <a:off x="5722584" y="1760455"/>
            <a:ext cx="1673352" cy="1197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969C0138-9231-4E32-AFA3-999C22A6E198}"/>
              </a:ext>
            </a:extLst>
          </p:cNvPr>
          <p:cNvCxnSpPr/>
          <p:nvPr/>
        </p:nvCxnSpPr>
        <p:spPr>
          <a:xfrm flipH="1" flipV="1">
            <a:off x="5902100" y="1248334"/>
            <a:ext cx="12192" cy="1831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4">
            <a:extLst>
              <a:ext uri="{FF2B5EF4-FFF2-40B4-BE49-F238E27FC236}">
                <a16:creationId xmlns:a16="http://schemas.microsoft.com/office/drawing/2014/main" id="{70A26417-E3AC-44FC-B10A-F9F26FDDFB30}"/>
              </a:ext>
            </a:extLst>
          </p:cNvPr>
          <p:cNvSpPr txBox="1"/>
          <p:nvPr/>
        </p:nvSpPr>
        <p:spPr>
          <a:xfrm>
            <a:off x="7390807" y="151432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FD00D21E-94FD-48B4-B2F2-CD9054BFCECB}"/>
              </a:ext>
            </a:extLst>
          </p:cNvPr>
          <p:cNvSpPr txBox="1"/>
          <p:nvPr/>
        </p:nvSpPr>
        <p:spPr>
          <a:xfrm>
            <a:off x="7692800" y="334383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0CA55135-1437-4F61-826B-188D7DF5557F}"/>
              </a:ext>
            </a:extLst>
          </p:cNvPr>
          <p:cNvSpPr txBox="1"/>
          <p:nvPr/>
        </p:nvSpPr>
        <p:spPr>
          <a:xfrm>
            <a:off x="5638364" y="119171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/>
              <p:nvPr/>
            </p:nvSpPr>
            <p:spPr>
              <a:xfrm>
                <a:off x="6616963" y="1672989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963" y="1672989"/>
                <a:ext cx="37542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5169352" y="2330767"/>
            <a:ext cx="914400" cy="914400"/>
          </a:xfrm>
          <a:prstGeom prst="arc">
            <a:avLst>
              <a:gd name="adj1" fmla="val 20574613"/>
              <a:gd name="adj2" fmla="val 705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97132" y="2634978"/>
                <a:ext cx="1879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2" y="2634978"/>
                <a:ext cx="187937" cy="184666"/>
              </a:xfrm>
              <a:prstGeom prst="rect">
                <a:avLst/>
              </a:prstGeom>
              <a:blipFill>
                <a:blip r:embed="rId4"/>
                <a:stretch>
                  <a:fillRect l="-19355" r="-3226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7">
            <a:extLst>
              <a:ext uri="{FF2B5EF4-FFF2-40B4-BE49-F238E27FC236}">
                <a16:creationId xmlns:a16="http://schemas.microsoft.com/office/drawing/2014/main" id="{D544B20C-049E-4E4B-8FB6-0A10AF6FD171}"/>
              </a:ext>
            </a:extLst>
          </p:cNvPr>
          <p:cNvCxnSpPr/>
          <p:nvPr/>
        </p:nvCxnSpPr>
        <p:spPr>
          <a:xfrm flipV="1">
            <a:off x="6319837" y="1943100"/>
            <a:ext cx="428626" cy="10125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">
            <a:extLst>
              <a:ext uri="{FF2B5EF4-FFF2-40B4-BE49-F238E27FC236}">
                <a16:creationId xmlns:a16="http://schemas.microsoft.com/office/drawing/2014/main" id="{73E0B237-414C-409B-80BA-D9F46D3A1C2A}"/>
              </a:ext>
            </a:extLst>
          </p:cNvPr>
          <p:cNvCxnSpPr/>
          <p:nvPr/>
        </p:nvCxnSpPr>
        <p:spPr>
          <a:xfrm>
            <a:off x="6267450" y="2827338"/>
            <a:ext cx="95250" cy="3095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04411" y="1950720"/>
            <a:ext cx="836023" cy="879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73E0B237-414C-409B-80BA-D9F46D3A1C2A}"/>
              </a:ext>
            </a:extLst>
          </p:cNvPr>
          <p:cNvCxnSpPr/>
          <p:nvPr/>
        </p:nvCxnSpPr>
        <p:spPr>
          <a:xfrm flipH="1">
            <a:off x="6226969" y="2824162"/>
            <a:ext cx="42863" cy="100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31818" y="2900590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18" y="2900590"/>
                <a:ext cx="121700" cy="184666"/>
              </a:xfrm>
              <a:prstGeom prst="rect">
                <a:avLst/>
              </a:prstGeom>
              <a:blipFill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/>
              <p:nvPr/>
            </p:nvSpPr>
            <p:spPr>
              <a:xfrm>
                <a:off x="5998654" y="2073583"/>
                <a:ext cx="4890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54" y="2073583"/>
                <a:ext cx="48904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661851" y="2943497"/>
            <a:ext cx="252549" cy="26125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80708" y="4532810"/>
                <a:ext cx="1106329" cy="454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08" y="4532810"/>
                <a:ext cx="1106329" cy="454740"/>
              </a:xfrm>
              <a:prstGeom prst="rect">
                <a:avLst/>
              </a:prstGeom>
              <a:blipFill>
                <a:blip r:embed="rId7"/>
                <a:stretch>
                  <a:fillRect l="-3297"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576354" y="5164182"/>
                <a:ext cx="1210588" cy="508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54" y="5164182"/>
                <a:ext cx="1210588" cy="508665"/>
              </a:xfrm>
              <a:prstGeom prst="rect">
                <a:avLst/>
              </a:prstGeom>
              <a:blipFill>
                <a:blip r:embed="rId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11633" y="5952308"/>
                <a:ext cx="1000467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=64.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33" y="5952308"/>
                <a:ext cx="1000467" cy="251800"/>
              </a:xfrm>
              <a:prstGeom prst="rect">
                <a:avLst/>
              </a:prstGeom>
              <a:blipFill>
                <a:blip r:embed="rId9"/>
                <a:stretch>
                  <a:fillRect l="-4268" r="-122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740578" y="4837611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5982789" y="4825392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values from the diagram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8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823310" y="5442857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156960" y="5643997"/>
            <a:ext cx="124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Inverse cos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50377" y="3827416"/>
                <a:ext cx="1142043" cy="509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77" y="3827416"/>
                <a:ext cx="1142043" cy="5095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762350" y="4136571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5961019" y="4124352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letters from the diagram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31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11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 animBg="1"/>
      <p:bldP spid="23" grpId="0"/>
      <p:bldP spid="48" grpId="0"/>
      <p:bldP spid="51" grpId="0"/>
      <p:bldP spid="50" grpId="0" animBg="1"/>
      <p:bldP spid="50" grpId="1" animBg="1"/>
      <p:bldP spid="52" grpId="0"/>
      <p:bldP spid="54" grpId="0"/>
      <p:bldP spid="55" grpId="0"/>
      <p:bldP spid="56" grpId="0" animBg="1"/>
      <p:bldP spid="57" grpId="0"/>
      <p:bldP spid="58" grpId="0" animBg="1"/>
      <p:bldP spid="59" grpId="0"/>
      <p:bldP spid="60" grpId="0"/>
      <p:bldP spid="61" grpId="0" animBg="1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334576" y="1700808"/>
                <a:ext cx="3491700" cy="475252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calculate: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sz="1800" b="1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sz="1800" b="1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2) Given that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work out: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The magnitude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1800" b="1" dirty="0">
                  <a:latin typeface="Comic Sans MS" panose="030F0702030302020204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The unit vector that is parallel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1800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76" y="1700808"/>
                <a:ext cx="3491700" cy="4752528"/>
              </a:xfrm>
              <a:blipFill>
                <a:blip r:embed="rId2"/>
                <a:stretch>
                  <a:fillRect l="-2094" t="-2179" r="-17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14"/>
          <p:cNvSpPr txBox="1">
            <a:spLocks/>
          </p:cNvSpPr>
          <p:nvPr/>
        </p:nvSpPr>
        <p:spPr>
          <a:xfrm>
            <a:off x="4643452" y="1687745"/>
            <a:ext cx="409933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4">
                <a:extLst>
                  <a:ext uri="{FF2B5EF4-FFF2-40B4-BE49-F238E27FC236}">
                    <a16:creationId xmlns:a16="http://schemas.microsoft.com/office/drawing/2014/main" id="{048B8B1C-F005-4391-AD65-5C4CEE6D82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7135" y="1684533"/>
                <a:ext cx="3491700" cy="4752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3) M is the midpoint of the line segment AB.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𝐵𝑀</m:t>
                        </m:r>
                      </m:e>
                    </m:acc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800" b="1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The point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lies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=3:1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</m:acc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800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14">
                <a:extLst>
                  <a:ext uri="{FF2B5EF4-FFF2-40B4-BE49-F238E27FC236}">
                    <a16:creationId xmlns:a16="http://schemas.microsoft.com/office/drawing/2014/main" id="{048B8B1C-F005-4391-AD65-5C4CEE6D8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35" y="1684533"/>
                <a:ext cx="3491700" cy="4752528"/>
              </a:xfrm>
              <a:prstGeom prst="rect">
                <a:avLst/>
              </a:prstGeom>
              <a:blipFill>
                <a:blip r:embed="rId3"/>
                <a:stretch>
                  <a:fillRect l="-2094" t="-1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D3A2E03-D59B-437E-958B-91B475764845}"/>
                  </a:ext>
                </a:extLst>
              </p:cNvPr>
              <p:cNvSpPr txBox="1"/>
              <p:nvPr/>
            </p:nvSpPr>
            <p:spPr>
              <a:xfrm>
                <a:off x="1735585" y="2689933"/>
                <a:ext cx="2949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D3A2E03-D59B-437E-958B-91B4757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85" y="2689933"/>
                <a:ext cx="294953" cy="307777"/>
              </a:xfrm>
              <a:prstGeom prst="rect">
                <a:avLst/>
              </a:prstGeom>
              <a:blipFill>
                <a:blip r:embed="rId4"/>
                <a:stretch>
                  <a:fillRect l="-20833" r="-22917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0B1B8D4-4E3A-4EDD-9B94-F337AE304CC3}"/>
                  </a:ext>
                </a:extLst>
              </p:cNvPr>
              <p:cNvSpPr txBox="1"/>
              <p:nvPr/>
            </p:nvSpPr>
            <p:spPr>
              <a:xfrm>
                <a:off x="1976762" y="3117541"/>
                <a:ext cx="1314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−13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0B1B8D4-4E3A-4EDD-9B94-F337AE304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62" y="3117541"/>
                <a:ext cx="1314334" cy="307777"/>
              </a:xfrm>
              <a:prstGeom prst="rect">
                <a:avLst/>
              </a:prstGeom>
              <a:blipFill>
                <a:blip r:embed="rId5"/>
                <a:stretch>
                  <a:fillRect l="-926" r="-648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5CEEC9-70F8-49A8-BF1E-F0BCF855671E}"/>
                  </a:ext>
                </a:extLst>
              </p:cNvPr>
              <p:cNvSpPr txBox="1"/>
              <p:nvPr/>
            </p:nvSpPr>
            <p:spPr>
              <a:xfrm>
                <a:off x="2981419" y="5080986"/>
                <a:ext cx="511486" cy="344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rad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5CEEC9-70F8-49A8-BF1E-F0BCF855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19" y="5080986"/>
                <a:ext cx="511486" cy="344069"/>
              </a:xfrm>
              <a:prstGeom prst="rect">
                <a:avLst/>
              </a:prstGeom>
              <a:blipFill>
                <a:blip r:embed="rId6"/>
                <a:stretch>
                  <a:fillRect r="-11905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D46B953-860E-4BE1-B207-8425D8BF36E8}"/>
                  </a:ext>
                </a:extLst>
              </p:cNvPr>
              <p:cNvSpPr txBox="1"/>
              <p:nvPr/>
            </p:nvSpPr>
            <p:spPr>
              <a:xfrm>
                <a:off x="2263808" y="5854823"/>
                <a:ext cx="1596014" cy="642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rad>
                        </m:den>
                      </m:f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rad>
                        </m:den>
                      </m:f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D46B953-860E-4BE1-B207-8425D8BF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808" y="5854823"/>
                <a:ext cx="1596014" cy="642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EDF66F-2159-45CC-9F00-57BB0742B511}"/>
                  </a:ext>
                </a:extLst>
              </p:cNvPr>
              <p:cNvSpPr txBox="1"/>
              <p:nvPr/>
            </p:nvSpPr>
            <p:spPr>
              <a:xfrm>
                <a:off x="7467602" y="5714261"/>
                <a:ext cx="886140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EDF66F-2159-45CC-9F00-57BB0742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2" y="5714261"/>
                <a:ext cx="886140" cy="5761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C8BB1AA-E027-4816-B556-269262E5CED7}"/>
                  </a:ext>
                </a:extLst>
              </p:cNvPr>
              <p:cNvSpPr txBox="1"/>
              <p:nvPr/>
            </p:nvSpPr>
            <p:spPr>
              <a:xfrm>
                <a:off x="7875975" y="3832195"/>
                <a:ext cx="1078500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C8BB1AA-E027-4816-B556-269262E5C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975" y="3832195"/>
                <a:ext cx="1078500" cy="576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8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vectors to describe movement in 3 dimensions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Given the vector: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with magnitude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calculate the angle between the vector and the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axes…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Consider the diagram to the right, with the exact vector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drawn, starting from the origin…</a:t>
                </a: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We can make a right angled triangle, which is ‘leaning’ into the 3D space</a:t>
                </a: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The ‘end’ of the vector is when we use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given, in this case 2</a:t>
                </a:r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501" t="-766" r="-2838" b="-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6">
            <a:extLst>
              <a:ext uri="{FF2B5EF4-FFF2-40B4-BE49-F238E27FC236}">
                <a16:creationId xmlns:a16="http://schemas.microsoft.com/office/drawing/2014/main" id="{73E0B237-414C-409B-80BA-D9F46D3A1C2A}"/>
              </a:ext>
            </a:extLst>
          </p:cNvPr>
          <p:cNvCxnSpPr/>
          <p:nvPr/>
        </p:nvCxnSpPr>
        <p:spPr>
          <a:xfrm>
            <a:off x="5711600" y="2759634"/>
            <a:ext cx="1965960" cy="64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7">
            <a:extLst>
              <a:ext uri="{FF2B5EF4-FFF2-40B4-BE49-F238E27FC236}">
                <a16:creationId xmlns:a16="http://schemas.microsoft.com/office/drawing/2014/main" id="{D544B20C-049E-4E4B-8FB6-0A10AF6FD171}"/>
              </a:ext>
            </a:extLst>
          </p:cNvPr>
          <p:cNvCxnSpPr/>
          <p:nvPr/>
        </p:nvCxnSpPr>
        <p:spPr>
          <a:xfrm flipV="1">
            <a:off x="5722584" y="1760455"/>
            <a:ext cx="1673352" cy="1197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969C0138-9231-4E32-AFA3-999C22A6E198}"/>
              </a:ext>
            </a:extLst>
          </p:cNvPr>
          <p:cNvCxnSpPr/>
          <p:nvPr/>
        </p:nvCxnSpPr>
        <p:spPr>
          <a:xfrm flipH="1" flipV="1">
            <a:off x="5902100" y="1248334"/>
            <a:ext cx="12192" cy="1831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4">
            <a:extLst>
              <a:ext uri="{FF2B5EF4-FFF2-40B4-BE49-F238E27FC236}">
                <a16:creationId xmlns:a16="http://schemas.microsoft.com/office/drawing/2014/main" id="{70A26417-E3AC-44FC-B10A-F9F26FDDFB30}"/>
              </a:ext>
            </a:extLst>
          </p:cNvPr>
          <p:cNvSpPr txBox="1"/>
          <p:nvPr/>
        </p:nvSpPr>
        <p:spPr>
          <a:xfrm>
            <a:off x="7390807" y="151432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FD00D21E-94FD-48B4-B2F2-CD9054BFCECB}"/>
              </a:ext>
            </a:extLst>
          </p:cNvPr>
          <p:cNvSpPr txBox="1"/>
          <p:nvPr/>
        </p:nvSpPr>
        <p:spPr>
          <a:xfrm>
            <a:off x="7692800" y="334383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0CA55135-1437-4F61-826B-188D7DF5557F}"/>
              </a:ext>
            </a:extLst>
          </p:cNvPr>
          <p:cNvSpPr txBox="1"/>
          <p:nvPr/>
        </p:nvSpPr>
        <p:spPr>
          <a:xfrm>
            <a:off x="5638364" y="119171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/>
              <p:nvPr/>
            </p:nvSpPr>
            <p:spPr>
              <a:xfrm>
                <a:off x="6616963" y="1672989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963" y="1672989"/>
                <a:ext cx="37542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5169352" y="2330767"/>
            <a:ext cx="914400" cy="914400"/>
          </a:xfrm>
          <a:prstGeom prst="arc">
            <a:avLst>
              <a:gd name="adj1" fmla="val 20574613"/>
              <a:gd name="adj2" fmla="val 705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97132" y="2634978"/>
                <a:ext cx="1879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2" y="2634978"/>
                <a:ext cx="187937" cy="184666"/>
              </a:xfrm>
              <a:prstGeom prst="rect">
                <a:avLst/>
              </a:prstGeom>
              <a:blipFill>
                <a:blip r:embed="rId4"/>
                <a:stretch>
                  <a:fillRect l="-19355" r="-3226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7">
            <a:extLst>
              <a:ext uri="{FF2B5EF4-FFF2-40B4-BE49-F238E27FC236}">
                <a16:creationId xmlns:a16="http://schemas.microsoft.com/office/drawing/2014/main" id="{D544B20C-049E-4E4B-8FB6-0A10AF6FD171}"/>
              </a:ext>
            </a:extLst>
          </p:cNvPr>
          <p:cNvCxnSpPr/>
          <p:nvPr/>
        </p:nvCxnSpPr>
        <p:spPr>
          <a:xfrm flipV="1">
            <a:off x="6319837" y="1943100"/>
            <a:ext cx="428626" cy="10125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">
            <a:extLst>
              <a:ext uri="{FF2B5EF4-FFF2-40B4-BE49-F238E27FC236}">
                <a16:creationId xmlns:a16="http://schemas.microsoft.com/office/drawing/2014/main" id="{73E0B237-414C-409B-80BA-D9F46D3A1C2A}"/>
              </a:ext>
            </a:extLst>
          </p:cNvPr>
          <p:cNvCxnSpPr/>
          <p:nvPr/>
        </p:nvCxnSpPr>
        <p:spPr>
          <a:xfrm>
            <a:off x="6267450" y="2827338"/>
            <a:ext cx="95250" cy="3095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04411" y="1950720"/>
            <a:ext cx="836023" cy="879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73E0B237-414C-409B-80BA-D9F46D3A1C2A}"/>
              </a:ext>
            </a:extLst>
          </p:cNvPr>
          <p:cNvCxnSpPr/>
          <p:nvPr/>
        </p:nvCxnSpPr>
        <p:spPr>
          <a:xfrm flipH="1">
            <a:off x="6226969" y="2824162"/>
            <a:ext cx="42863" cy="100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31818" y="2900590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18" y="2900590"/>
                <a:ext cx="121700" cy="184666"/>
              </a:xfrm>
              <a:prstGeom prst="rect">
                <a:avLst/>
              </a:prstGeom>
              <a:blipFill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/>
              <p:nvPr/>
            </p:nvSpPr>
            <p:spPr>
              <a:xfrm>
                <a:off x="5998654" y="2073583"/>
                <a:ext cx="4890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54" y="2073583"/>
                <a:ext cx="48904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80708" y="4532810"/>
                <a:ext cx="1106329" cy="454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08" y="4532810"/>
                <a:ext cx="1106329" cy="454740"/>
              </a:xfrm>
              <a:prstGeom prst="rect">
                <a:avLst/>
              </a:prstGeom>
              <a:blipFill>
                <a:blip r:embed="rId7"/>
                <a:stretch>
                  <a:fillRect l="-3846" t="-2703"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576354" y="5164182"/>
                <a:ext cx="1216615" cy="508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54" y="5164182"/>
                <a:ext cx="1216615" cy="508665"/>
              </a:xfrm>
              <a:prstGeom prst="rect">
                <a:avLst/>
              </a:prstGeom>
              <a:blipFill>
                <a:blip r:embed="rId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11633" y="5952308"/>
                <a:ext cx="112030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=102.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33" y="5952308"/>
                <a:ext cx="1120307" cy="276871"/>
              </a:xfrm>
              <a:prstGeom prst="rect">
                <a:avLst/>
              </a:prstGeom>
              <a:blipFill>
                <a:blip r:embed="rId9"/>
                <a:stretch>
                  <a:fillRect l="-3825" r="-1093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740578" y="4837611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5982789" y="4825392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values from the diagram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8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936522" y="5442857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270172" y="5643997"/>
            <a:ext cx="124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Inverse cos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4214949" y="3736820"/>
                <a:ext cx="478100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You can use a very similar process for the angles between the axes, with the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from the vector instead…</a:t>
                </a:r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49" y="3736820"/>
                <a:ext cx="4781005" cy="738664"/>
              </a:xfrm>
              <a:prstGeom prst="rect">
                <a:avLst/>
              </a:prstGeom>
              <a:blipFill>
                <a:blip r:embed="rId10"/>
                <a:stretch>
                  <a:fillRect t="-1653" r="-127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923108" y="2952205"/>
            <a:ext cx="330926" cy="26125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2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11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56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5" grpId="0"/>
      <p:bldP spid="56" grpId="0" animBg="1"/>
      <p:bldP spid="57" grpId="0"/>
      <p:bldP spid="58" grpId="0" animBg="1"/>
      <p:bldP spid="59" grpId="0"/>
      <p:bldP spid="31" grpId="0"/>
      <p:bldP spid="32" grpId="0" animBg="1"/>
      <p:bldP spid="3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vectors to describe movement in 3 dimensions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Given the vector: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with magnitude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calculate the angle between the vector and the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axes…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Consider the diagram to the right, with the exact vector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drawn, starting from the origin…</a:t>
                </a: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We can make a right angled triangle, which is ‘leaning’ into the 3D space</a:t>
                </a: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The ‘end’ of the vector is when we use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given, in this case 2</a:t>
                </a:r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501" t="-766" r="-2838" b="-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6">
            <a:extLst>
              <a:ext uri="{FF2B5EF4-FFF2-40B4-BE49-F238E27FC236}">
                <a16:creationId xmlns:a16="http://schemas.microsoft.com/office/drawing/2014/main" id="{73E0B237-414C-409B-80BA-D9F46D3A1C2A}"/>
              </a:ext>
            </a:extLst>
          </p:cNvPr>
          <p:cNvCxnSpPr/>
          <p:nvPr/>
        </p:nvCxnSpPr>
        <p:spPr>
          <a:xfrm>
            <a:off x="5711600" y="2759634"/>
            <a:ext cx="1965960" cy="64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7">
            <a:extLst>
              <a:ext uri="{FF2B5EF4-FFF2-40B4-BE49-F238E27FC236}">
                <a16:creationId xmlns:a16="http://schemas.microsoft.com/office/drawing/2014/main" id="{D544B20C-049E-4E4B-8FB6-0A10AF6FD171}"/>
              </a:ext>
            </a:extLst>
          </p:cNvPr>
          <p:cNvCxnSpPr/>
          <p:nvPr/>
        </p:nvCxnSpPr>
        <p:spPr>
          <a:xfrm flipV="1">
            <a:off x="5722584" y="1760455"/>
            <a:ext cx="1673352" cy="1197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969C0138-9231-4E32-AFA3-999C22A6E198}"/>
              </a:ext>
            </a:extLst>
          </p:cNvPr>
          <p:cNvCxnSpPr/>
          <p:nvPr/>
        </p:nvCxnSpPr>
        <p:spPr>
          <a:xfrm flipH="1" flipV="1">
            <a:off x="5902100" y="1248334"/>
            <a:ext cx="12192" cy="1831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4">
            <a:extLst>
              <a:ext uri="{FF2B5EF4-FFF2-40B4-BE49-F238E27FC236}">
                <a16:creationId xmlns:a16="http://schemas.microsoft.com/office/drawing/2014/main" id="{70A26417-E3AC-44FC-B10A-F9F26FDDFB30}"/>
              </a:ext>
            </a:extLst>
          </p:cNvPr>
          <p:cNvSpPr txBox="1"/>
          <p:nvPr/>
        </p:nvSpPr>
        <p:spPr>
          <a:xfrm>
            <a:off x="7390807" y="151432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FD00D21E-94FD-48B4-B2F2-CD9054BFCECB}"/>
              </a:ext>
            </a:extLst>
          </p:cNvPr>
          <p:cNvSpPr txBox="1"/>
          <p:nvPr/>
        </p:nvSpPr>
        <p:spPr>
          <a:xfrm>
            <a:off x="7692800" y="334383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0CA55135-1437-4F61-826B-188D7DF5557F}"/>
              </a:ext>
            </a:extLst>
          </p:cNvPr>
          <p:cNvSpPr txBox="1"/>
          <p:nvPr/>
        </p:nvSpPr>
        <p:spPr>
          <a:xfrm>
            <a:off x="5638364" y="119171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/>
              <p:nvPr/>
            </p:nvSpPr>
            <p:spPr>
              <a:xfrm>
                <a:off x="6616963" y="1672989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963" y="1672989"/>
                <a:ext cx="37542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5169352" y="2330767"/>
            <a:ext cx="914400" cy="914400"/>
          </a:xfrm>
          <a:prstGeom prst="arc">
            <a:avLst>
              <a:gd name="adj1" fmla="val 20574613"/>
              <a:gd name="adj2" fmla="val 705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97132" y="2634978"/>
                <a:ext cx="1879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2" y="2634978"/>
                <a:ext cx="187937" cy="184666"/>
              </a:xfrm>
              <a:prstGeom prst="rect">
                <a:avLst/>
              </a:prstGeom>
              <a:blipFill>
                <a:blip r:embed="rId4"/>
                <a:stretch>
                  <a:fillRect l="-19355" r="-3226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7">
            <a:extLst>
              <a:ext uri="{FF2B5EF4-FFF2-40B4-BE49-F238E27FC236}">
                <a16:creationId xmlns:a16="http://schemas.microsoft.com/office/drawing/2014/main" id="{D544B20C-049E-4E4B-8FB6-0A10AF6FD171}"/>
              </a:ext>
            </a:extLst>
          </p:cNvPr>
          <p:cNvCxnSpPr/>
          <p:nvPr/>
        </p:nvCxnSpPr>
        <p:spPr>
          <a:xfrm flipV="1">
            <a:off x="6319837" y="1943100"/>
            <a:ext cx="428626" cy="10125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">
            <a:extLst>
              <a:ext uri="{FF2B5EF4-FFF2-40B4-BE49-F238E27FC236}">
                <a16:creationId xmlns:a16="http://schemas.microsoft.com/office/drawing/2014/main" id="{73E0B237-414C-409B-80BA-D9F46D3A1C2A}"/>
              </a:ext>
            </a:extLst>
          </p:cNvPr>
          <p:cNvCxnSpPr/>
          <p:nvPr/>
        </p:nvCxnSpPr>
        <p:spPr>
          <a:xfrm>
            <a:off x="6267450" y="2827338"/>
            <a:ext cx="95250" cy="3095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04411" y="1950720"/>
            <a:ext cx="836023" cy="879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73E0B237-414C-409B-80BA-D9F46D3A1C2A}"/>
              </a:ext>
            </a:extLst>
          </p:cNvPr>
          <p:cNvCxnSpPr/>
          <p:nvPr/>
        </p:nvCxnSpPr>
        <p:spPr>
          <a:xfrm flipH="1">
            <a:off x="6226969" y="2824162"/>
            <a:ext cx="42863" cy="100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31818" y="2900590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18" y="2900590"/>
                <a:ext cx="121700" cy="184666"/>
              </a:xfrm>
              <a:prstGeom prst="rect">
                <a:avLst/>
              </a:prstGeom>
              <a:blipFill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/>
              <p:nvPr/>
            </p:nvSpPr>
            <p:spPr>
              <a:xfrm>
                <a:off x="5998654" y="2073583"/>
                <a:ext cx="4890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70A26417-E3AC-44FC-B10A-F9F26FDDF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54" y="2073583"/>
                <a:ext cx="48904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580708" y="4532810"/>
                <a:ext cx="1106329" cy="454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08" y="4532810"/>
                <a:ext cx="1106329" cy="454740"/>
              </a:xfrm>
              <a:prstGeom prst="rect">
                <a:avLst/>
              </a:prstGeom>
              <a:blipFill>
                <a:blip r:embed="rId7"/>
                <a:stretch>
                  <a:fillRect l="-3297"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576354" y="5164182"/>
                <a:ext cx="1216615" cy="508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54" y="5164182"/>
                <a:ext cx="1216615" cy="508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11633" y="5952308"/>
                <a:ext cx="990078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=29.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33" y="5952308"/>
                <a:ext cx="990078" cy="251800"/>
              </a:xfrm>
              <a:prstGeom prst="rect">
                <a:avLst/>
              </a:prstGeom>
              <a:blipFill>
                <a:blip r:embed="rId9"/>
                <a:stretch>
                  <a:fillRect l="-4938" r="-1235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740578" y="4837611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5982789" y="4825392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values from the diagram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8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936522" y="5442857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270172" y="5643997"/>
            <a:ext cx="124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Inverse cos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4214949" y="3736820"/>
                <a:ext cx="478100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You can use a very similar process for the angles between the axes, with the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from the vector instead…</a:t>
                </a:r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49" y="3736820"/>
                <a:ext cx="4781005" cy="738664"/>
              </a:xfrm>
              <a:prstGeom prst="rect">
                <a:avLst/>
              </a:prstGeom>
              <a:blipFill>
                <a:blip r:embed="rId10"/>
                <a:stretch>
                  <a:fillRect t="-1653" r="-127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1227907" y="2934788"/>
            <a:ext cx="496389" cy="26125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2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11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8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5" grpId="0"/>
      <p:bldP spid="56" grpId="0" animBg="1"/>
      <p:bldP spid="57" grpId="0"/>
      <p:bldP spid="58" grpId="0" animBg="1"/>
      <p:bldP spid="59" grpId="0"/>
      <p:bldP spid="32" grpId="0" animBg="1"/>
      <p:bldP spid="3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97235" y="3742509"/>
                <a:ext cx="2401747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|</m:t>
                      </m:r>
                      <m:r>
                        <a:rPr lang="en-GB" sz="1400" b="0" i="1" smtClean="0">
                          <a:latin typeface="Cambria Math"/>
                        </a:rPr>
                        <m:t>𝐴𝐵</m:t>
                      </m:r>
                      <m:r>
                        <a:rPr lang="en-GB" sz="1400" b="0" i="1" smtClean="0">
                          <a:latin typeface="Cambria Math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(−8)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35" y="3742509"/>
                <a:ext cx="2401747" cy="353238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97235" y="2218509"/>
                <a:ext cx="1676399" cy="66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𝐴𝐵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35" y="2218509"/>
                <a:ext cx="1676399" cy="660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97235" y="2904309"/>
                <a:ext cx="1219200" cy="66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𝐴𝐵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35" y="2904309"/>
                <a:ext cx="1219200" cy="66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97235" y="1913709"/>
                <a:ext cx="11320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𝐴𝐵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1" i="1" smtClean="0">
                          <a:latin typeface="Cambria Math"/>
                        </a:rPr>
                        <m:t>𝒃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35" y="1913709"/>
                <a:ext cx="11320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97235" y="4123509"/>
                <a:ext cx="1125308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|</m:t>
                      </m:r>
                      <m:r>
                        <a:rPr lang="en-GB" sz="1400" b="0" i="1" smtClean="0">
                          <a:latin typeface="Cambria Math"/>
                        </a:rPr>
                        <m:t>𝐴𝐵</m:t>
                      </m:r>
                      <m:r>
                        <a:rPr lang="en-GB" sz="1400" b="0" i="1" smtClean="0">
                          <a:latin typeface="Cambria Math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69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35" y="4123509"/>
                <a:ext cx="1125308" cy="333168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97235" y="4656909"/>
                <a:ext cx="1905000" cy="36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|</m:t>
                      </m:r>
                      <m:r>
                        <a:rPr lang="en-GB" sz="1400" b="0" i="1" smtClean="0">
                          <a:latin typeface="Cambria Math"/>
                        </a:rPr>
                        <m:t>𝑂𝐴</m:t>
                      </m:r>
                      <m:r>
                        <a:rPr lang="en-GB" sz="1400" b="0" i="1" smtClean="0">
                          <a:latin typeface="Cambria Math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35" y="4656909"/>
                <a:ext cx="1905000" cy="36875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97235" y="5037909"/>
                <a:ext cx="1143000" cy="33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|</m:t>
                      </m:r>
                      <m:r>
                        <a:rPr lang="en-GB" sz="1400" b="0" i="1" smtClean="0">
                          <a:latin typeface="Cambria Math"/>
                        </a:rPr>
                        <m:t>𝑂𝐴</m:t>
                      </m:r>
                      <m:r>
                        <a:rPr lang="en-GB" sz="1400" b="0" i="1" smtClean="0">
                          <a:latin typeface="Cambria Math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69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35" y="5037909"/>
                <a:ext cx="1143000" cy="333168"/>
              </a:xfrm>
              <a:prstGeom prst="rect">
                <a:avLst/>
              </a:prstGeom>
              <a:blipFill>
                <a:blip r:embed="rId8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7235" y="5540584"/>
                <a:ext cx="2209800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|</m:t>
                      </m:r>
                      <m:r>
                        <a:rPr lang="en-GB" sz="1400" b="0" i="1" smtClean="0">
                          <a:latin typeface="Cambria Math"/>
                        </a:rPr>
                        <m:t>𝑂𝐵</m:t>
                      </m:r>
                      <m:r>
                        <a:rPr lang="en-GB" sz="1400" b="0" i="1" smtClean="0">
                          <a:latin typeface="Cambria Math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35" y="5540584"/>
                <a:ext cx="2209800" cy="353238"/>
              </a:xfrm>
              <a:prstGeom prst="rect">
                <a:avLst/>
              </a:prstGeom>
              <a:blipFill>
                <a:blip r:embed="rId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97235" y="5921584"/>
                <a:ext cx="1143000" cy="33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|</m:t>
                      </m:r>
                      <m:r>
                        <a:rPr lang="en-GB" sz="1400" b="0" i="1" smtClean="0">
                          <a:latin typeface="Cambria Math"/>
                        </a:rPr>
                        <m:t>𝑂𝐵</m:t>
                      </m:r>
                      <m:r>
                        <a:rPr lang="en-GB" sz="1400" b="0" i="1" smtClean="0">
                          <a:latin typeface="Cambria Math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35" y="5921584"/>
                <a:ext cx="1143000" cy="333168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117427" y="1928635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18998" y="2410974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29995" y="310070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59846" y="3781004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70844" y="417850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70844" y="4725255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81842" y="509447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72415" y="5584665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83413" y="5963309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21435" y="1913709"/>
            <a:ext cx="17780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Find the vector AB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73835" y="3818709"/>
            <a:ext cx="16001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Now find the magnitude of AB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5235" y="4961709"/>
            <a:ext cx="19812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Find the magnitude of OA and OB using their position vectors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550381" y="1952202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523672" y="4074804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69441" y="5217018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49742" y="5228016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3912" y="6010292"/>
            <a:ext cx="32064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Isosceles as 2 vectors have equal magnitudes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vectors to describe movement in 3 dimensions</a:t>
                </a:r>
              </a:p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omic Sans MS" pitchFamily="66" charset="0"/>
                  </a:rPr>
                  <a:t>The points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have position vectors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relative to a fixed origin O.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sz="1600" dirty="0">
                    <a:latin typeface="Comic Sans MS" pitchFamily="66" charset="0"/>
                  </a:rPr>
                  <a:t> and show that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𝑂𝐴𝐵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is isosceles.</a:t>
                </a:r>
              </a:p>
            </p:txBody>
          </p:sp>
        </mc:Choice>
        <mc:Fallback xmlns="">
          <p:sp>
            <p:nvSpPr>
              <p:cNvPr id="4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  <a:blipFill>
                <a:blip r:embed="rId11"/>
                <a:stretch>
                  <a:fillRect l="-334" t="-766" r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849086" y="4245429"/>
            <a:ext cx="1158240" cy="1558834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029097" y="4223659"/>
            <a:ext cx="905691" cy="1889759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40378" y="5786847"/>
            <a:ext cx="2068285" cy="317862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7349" y="5677989"/>
                <a:ext cx="3509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9" y="5677989"/>
                <a:ext cx="35093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846218" y="3953691"/>
                <a:ext cx="3509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8" y="3953691"/>
                <a:ext cx="35093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47704" y="6035040"/>
                <a:ext cx="3509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04" y="6035040"/>
                <a:ext cx="35093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27464" y="4445726"/>
                <a:ext cx="542905" cy="660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64" y="4445726"/>
                <a:ext cx="542905" cy="6605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84813" y="6013268"/>
                <a:ext cx="677558" cy="660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813" y="6013268"/>
                <a:ext cx="677558" cy="6606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407921" y="4593772"/>
                <a:ext cx="677558" cy="660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1" y="4593772"/>
                <a:ext cx="677558" cy="6606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165463" y="3892732"/>
            <a:ext cx="905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Sketch (not to scale)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69475" y="5233851"/>
                <a:ext cx="541430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69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475" y="5233851"/>
                <a:ext cx="541430" cy="3331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6058" y="5107577"/>
                <a:ext cx="541430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69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8" y="5107577"/>
                <a:ext cx="541430" cy="33316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120537" y="6156961"/>
                <a:ext cx="541430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537" y="6156961"/>
                <a:ext cx="541430" cy="33316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45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21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1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30" grpId="0" animBg="1"/>
      <p:bldP spid="31" grpId="0" animBg="1"/>
      <p:bldP spid="32" grpId="0" animBg="1"/>
      <p:bldP spid="3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5504" y="2367937"/>
            <a:ext cx="541122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tone Temple SF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tone Temple SF" pitchFamily="2" charset="0"/>
              </a:rPr>
              <a:t>Exercise 12C</a:t>
            </a:r>
          </a:p>
        </p:txBody>
      </p:sp>
    </p:spTree>
    <p:extLst>
      <p:ext uri="{BB962C8B-B14F-4D97-AF65-F5344CB8AC3E}">
        <p14:creationId xmlns:p14="http://schemas.microsoft.com/office/powerpoint/2010/main" val="16879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are the points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(2,−5,−8)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(1,−7,−3)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(0,15,−10) 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2,19,−20) 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respectively.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GB" sz="1600" dirty="0">
                    <a:latin typeface="Comic Sans MS" pitchFamily="66" charset="0"/>
                  </a:rPr>
                  <a:t>, giving your answers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GB" sz="16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  <a:blipFill>
                <a:blip r:embed="rId2"/>
                <a:stretch>
                  <a:fillRect t="-766" r="-2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19748" y="1406434"/>
                <a:ext cx="1380378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48" y="1406434"/>
                <a:ext cx="1380378" cy="277768"/>
              </a:xfrm>
              <a:prstGeom prst="rect">
                <a:avLst/>
              </a:prstGeom>
              <a:blipFill>
                <a:blip r:embed="rId3"/>
                <a:stretch>
                  <a:fillRect l="-2643" r="-220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15393" y="1881051"/>
                <a:ext cx="1864998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93" y="1881051"/>
                <a:ext cx="1864998" cy="651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19748" y="2677886"/>
                <a:ext cx="1102160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48" y="2677886"/>
                <a:ext cx="1102160" cy="651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19748" y="3566160"/>
                <a:ext cx="1725409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48" y="3566160"/>
                <a:ext cx="1725409" cy="277768"/>
              </a:xfrm>
              <a:prstGeom prst="rect">
                <a:avLst/>
              </a:prstGeom>
              <a:blipFill>
                <a:blip r:embed="rId6"/>
                <a:stretch>
                  <a:fillRect l="-2473" r="-2827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271801" y="1650273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505302" y="1725141"/>
            <a:ext cx="135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267447" y="2342605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306635" y="3078479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505303" y="2474077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4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522720" y="3101095"/>
            <a:ext cx="160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Write in the form specified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24102" y="4127862"/>
                <a:ext cx="1383905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</m:acc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02" y="4127862"/>
                <a:ext cx="1383905" cy="277768"/>
              </a:xfrm>
              <a:prstGeom prst="rect">
                <a:avLst/>
              </a:prstGeom>
              <a:blipFill>
                <a:blip r:embed="rId7"/>
                <a:stretch>
                  <a:fillRect l="-3084" r="-264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19747" y="4602479"/>
                <a:ext cx="2092624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47" y="4602479"/>
                <a:ext cx="2092624" cy="6512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24102" y="5399314"/>
                <a:ext cx="1102160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02" y="5399314"/>
                <a:ext cx="1102160" cy="6512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4102" y="6287588"/>
                <a:ext cx="1965795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02" y="6287588"/>
                <a:ext cx="1965795" cy="277768"/>
              </a:xfrm>
              <a:prstGeom prst="rect">
                <a:avLst/>
              </a:prstGeom>
              <a:blipFill>
                <a:blip r:embed="rId10"/>
                <a:stretch>
                  <a:fillRect l="-1858" r="-1858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546121" y="4336867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779622" y="4411735"/>
            <a:ext cx="135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1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541767" y="5029199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398075" y="5799907"/>
            <a:ext cx="281401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779623" y="5160671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614160" y="5822523"/>
            <a:ext cx="160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Write in the form specified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319451" y="3979818"/>
            <a:ext cx="4606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7862" y="4415246"/>
                <a:ext cx="1522468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2" y="4415246"/>
                <a:ext cx="1522468" cy="243015"/>
              </a:xfrm>
              <a:prstGeom prst="rect">
                <a:avLst/>
              </a:prstGeom>
              <a:blipFill>
                <a:blip r:embed="rId11"/>
                <a:stretch>
                  <a:fillRect l="-2400" r="-2400" b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85553" y="4419599"/>
                <a:ext cx="1724318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53" y="4419599"/>
                <a:ext cx="1724318" cy="243015"/>
              </a:xfrm>
              <a:prstGeom prst="rect">
                <a:avLst/>
              </a:prstGeom>
              <a:blipFill>
                <a:blip r:embed="rId12"/>
                <a:stretch>
                  <a:fillRect l="-1767" r="-1767" b="-2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5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 smtClean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are the points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(2,−5,−8)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(1,−7,−3)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(0,15,−10) 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2,19,−20) 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respectively.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GB" sz="1600" dirty="0">
                    <a:latin typeface="Comic Sans MS" pitchFamily="66" charset="0"/>
                  </a:rPr>
                  <a:t>, giving your answers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Show that the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parallel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GB" sz="16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  <a:blipFill>
                <a:blip r:embed="rId2"/>
                <a:stretch>
                  <a:fillRect l="-796" t="-766" r="-2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7862" y="4415246"/>
                <a:ext cx="1522468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2" y="4415246"/>
                <a:ext cx="1522468" cy="243015"/>
              </a:xfrm>
              <a:prstGeom prst="rect">
                <a:avLst/>
              </a:prstGeom>
              <a:blipFill>
                <a:blip r:embed="rId3"/>
                <a:stretch>
                  <a:fillRect l="-2400" r="-2400" b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85553" y="4419599"/>
                <a:ext cx="1724318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53" y="4419599"/>
                <a:ext cx="1724318" cy="243015"/>
              </a:xfrm>
              <a:prstGeom prst="rect">
                <a:avLst/>
              </a:prstGeom>
              <a:blipFill>
                <a:blip r:embed="rId4"/>
                <a:stretch>
                  <a:fillRect l="-1767" r="-1767" b="-2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25769" y="1571976"/>
                <a:ext cx="2153988" cy="370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acc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769" y="1571976"/>
                <a:ext cx="2153988" cy="370101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621414" y="2064010"/>
                <a:ext cx="2210092" cy="370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acc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14" y="2064010"/>
                <a:ext cx="2210092" cy="370101"/>
              </a:xfrm>
              <a:prstGeom prst="rect">
                <a:avLst/>
              </a:prstGeom>
              <a:blipFill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625768" y="2547336"/>
                <a:ext cx="1156407" cy="370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acc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768" y="2547336"/>
                <a:ext cx="1156407" cy="370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602727" y="1776549"/>
            <a:ext cx="294462" cy="498059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775270" y="1890605"/>
            <a:ext cx="207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mic Sans MS" pitchFamily="66" charset="0"/>
              </a:rPr>
              <a:t>Factorise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 right side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3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572247" y="2277292"/>
            <a:ext cx="294462" cy="498059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862355" y="2352160"/>
            <a:ext cx="8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Replace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9315" y="2133600"/>
            <a:ext cx="1280159" cy="25254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368836" y="2599508"/>
            <a:ext cx="343988" cy="25254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52549" y="4389121"/>
            <a:ext cx="1593667" cy="27867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7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0" grpId="0"/>
      <p:bldP spid="31" grpId="0" animBg="1"/>
      <p:bldP spid="32" grpId="0"/>
      <p:bldP spid="33" grpId="0" animBg="1"/>
      <p:bldP spid="34" grpId="0"/>
      <p:bldP spid="5" grpId="0" animBg="1"/>
      <p:bldP spid="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 smtClean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are the points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(2,−5,−8)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(1,−7,−3)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(0,15,−10) 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2,19,−20) 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respectively.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GB" sz="1600" dirty="0">
                    <a:latin typeface="Comic Sans MS" pitchFamily="66" charset="0"/>
                  </a:rPr>
                  <a:t>, giving your answers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Show that the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parallel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Hence, describe the quadrilateral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GB" sz="16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  <a:blipFill>
                <a:blip r:embed="rId2"/>
                <a:stretch>
                  <a:fillRect l="-796" t="-766" r="-2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7862" y="4415246"/>
                <a:ext cx="1522468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2" y="4415246"/>
                <a:ext cx="1522468" cy="243015"/>
              </a:xfrm>
              <a:prstGeom prst="rect">
                <a:avLst/>
              </a:prstGeom>
              <a:blipFill>
                <a:blip r:embed="rId3"/>
                <a:stretch>
                  <a:fillRect l="-2400" r="-2400" b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85553" y="4419599"/>
                <a:ext cx="1724318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53" y="4419599"/>
                <a:ext cx="1724318" cy="243015"/>
              </a:xfrm>
              <a:prstGeom prst="rect">
                <a:avLst/>
              </a:prstGeom>
              <a:blipFill>
                <a:blip r:embed="rId4"/>
                <a:stretch>
                  <a:fillRect l="-1767" r="-1767" b="-2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005943" y="4447713"/>
            <a:ext cx="1871074" cy="15263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76186" y="3828981"/>
            <a:ext cx="4234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Since we have 2 </a:t>
            </a:r>
            <a:r>
              <a:rPr lang="en-US" sz="14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unequal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parallel sides, the quadrilateral must be a trapezium…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383044" y="5513033"/>
            <a:ext cx="1109709" cy="3551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45332" y="4580878"/>
            <a:ext cx="2164671" cy="720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761608" y="5299969"/>
            <a:ext cx="614038" cy="5696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494234" y="4572000"/>
            <a:ext cx="424648" cy="942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18807" y="5899212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07" y="5899212"/>
                <a:ext cx="155619" cy="215444"/>
              </a:xfrm>
              <a:prstGeom prst="rect">
                <a:avLst/>
              </a:prstGeom>
              <a:blipFill>
                <a:blip r:embed="rId5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480916" y="5518952"/>
                <a:ext cx="163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916" y="5518952"/>
                <a:ext cx="163506" cy="215444"/>
              </a:xfrm>
              <a:prstGeom prst="rect">
                <a:avLst/>
              </a:prstGeom>
              <a:blipFill>
                <a:blip r:embed="rId6"/>
                <a:stretch>
                  <a:fillRect l="-25926" r="-18519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961790" y="4401845"/>
                <a:ext cx="1553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790" y="4401845"/>
                <a:ext cx="155364" cy="215444"/>
              </a:xfrm>
              <a:prstGeom prst="rect">
                <a:avLst/>
              </a:prstGeom>
              <a:blipFill>
                <a:blip r:embed="rId7"/>
                <a:stretch>
                  <a:fillRect l="-26923" r="-15385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64819" y="5138692"/>
                <a:ext cx="170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19" y="5138692"/>
                <a:ext cx="170368" cy="215444"/>
              </a:xfrm>
              <a:prstGeom prst="rect">
                <a:avLst/>
              </a:prstGeom>
              <a:blipFill>
                <a:blip r:embed="rId8"/>
                <a:stretch>
                  <a:fillRect l="-25000" r="-1785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39" grpId="0"/>
      <p:bldP spid="40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are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4,−9,−3</m:t>
                        </m:r>
                      </m:e>
                    </m:d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7, −7, −7</m:t>
                        </m:r>
                      </m:e>
                    </m:d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(8,−2,0)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respectively. Find the coordinates of a point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𝑃𝑄𝑅𝑆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forms a parallelogram.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It is strongly advised that you draw sketches to help visualize problems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The sketches do not have to be accurate, but can help indicate to you what information you need and how to get it…</a:t>
                </a: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  <a:blipFill>
                <a:blip r:embed="rId2"/>
                <a:stretch>
                  <a:fillRect l="-318" t="-766" r="-2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4824361" y="2261017"/>
            <a:ext cx="3133817" cy="1189608"/>
          </a:xfrm>
          <a:prstGeom prst="parallelogram">
            <a:avLst>
              <a:gd name="adj" fmla="val 421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47713" y="3490573"/>
                <a:ext cx="1591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13" y="3490573"/>
                <a:ext cx="159146" cy="215444"/>
              </a:xfrm>
              <a:prstGeom prst="rect">
                <a:avLst/>
              </a:prstGeom>
              <a:blipFill>
                <a:blip r:embed="rId3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9360" y="3492053"/>
                <a:ext cx="1381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60" y="3492053"/>
                <a:ext cx="138179" cy="215444"/>
              </a:xfrm>
              <a:prstGeom prst="rect">
                <a:avLst/>
              </a:prstGeom>
              <a:blipFill>
                <a:blip r:embed="rId4"/>
                <a:stretch>
                  <a:fillRect l="-31818" r="-27273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27722" y="2081982"/>
                <a:ext cx="1671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722" y="2081982"/>
                <a:ext cx="167161" cy="215444"/>
              </a:xfrm>
              <a:prstGeom prst="rect">
                <a:avLst/>
              </a:prstGeom>
              <a:blipFill>
                <a:blip r:embed="rId5"/>
                <a:stretch>
                  <a:fillRect l="-37037" r="-33333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13500" y="2019839"/>
                <a:ext cx="1550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00" y="2019839"/>
                <a:ext cx="155042" cy="215444"/>
              </a:xfrm>
              <a:prstGeom prst="rect">
                <a:avLst/>
              </a:prstGeom>
              <a:blipFill>
                <a:blip r:embed="rId6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008987" y="1357944"/>
            <a:ext cx="507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letters given will always be clockwise or anticlockwise around the shape…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47577" y="1972883"/>
                <a:ext cx="10748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4,−9,−3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77" y="1972883"/>
                <a:ext cx="107484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95992" y="3444632"/>
                <a:ext cx="9087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(8,−2,0)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992" y="3444632"/>
                <a:ext cx="908710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69154" y="2025134"/>
                <a:ext cx="10748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7, −7, −7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54" y="2025134"/>
                <a:ext cx="107484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83009" y="3757155"/>
                <a:ext cx="4878110" cy="578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If this is to be a parallelogram,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𝑄𝑅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must equal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𝑃𝑆</m:t>
                        </m:r>
                      </m:e>
                    </m:acc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009" y="3757155"/>
                <a:ext cx="4878110" cy="578363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19450" y="4437016"/>
                <a:ext cx="1219629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𝑂𝑄</m:t>
                          </m:r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50" y="4437016"/>
                <a:ext cx="1219629" cy="243015"/>
              </a:xfrm>
              <a:prstGeom prst="rect">
                <a:avLst/>
              </a:prstGeom>
              <a:blipFill>
                <a:blip r:embed="rId11"/>
                <a:stretch>
                  <a:fillRect l="-4500" r="-4000" b="-2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15095" y="4841965"/>
                <a:ext cx="1635448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095" y="4841965"/>
                <a:ext cx="1635448" cy="5697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02032" y="5525588"/>
                <a:ext cx="833562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32" y="5525588"/>
                <a:ext cx="833562" cy="5697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077198" y="2603861"/>
                <a:ext cx="358239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198" y="2603861"/>
                <a:ext cx="358239" cy="569002"/>
              </a:xfrm>
              <a:prstGeom prst="rect">
                <a:avLst/>
              </a:prstGeom>
              <a:blipFill>
                <a:blip r:embed="rId1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7785463" y="2394858"/>
            <a:ext cx="391886" cy="9231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362992" y="2555964"/>
                <a:ext cx="358239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92" y="2555964"/>
                <a:ext cx="358239" cy="5690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4680857" y="2381795"/>
            <a:ext cx="391886" cy="9231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814601" y="4589417"/>
            <a:ext cx="272690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000205" y="4668640"/>
            <a:ext cx="140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6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845081" y="5246914"/>
            <a:ext cx="272690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5913120" y="5374035"/>
            <a:ext cx="140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4955177" y="6018470"/>
                <a:ext cx="3204754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So both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𝑃𝑆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are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177" y="6018470"/>
                <a:ext cx="3204754" cy="6613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9" grpId="0"/>
      <p:bldP spid="20" grpId="0"/>
      <p:bldP spid="21" grpId="0"/>
      <p:bldP spid="3" grpId="0"/>
      <p:bldP spid="7" grpId="0"/>
      <p:bldP spid="8" grpId="0"/>
      <p:bldP spid="9" grpId="0"/>
      <p:bldP spid="29" grpId="0"/>
      <p:bldP spid="10" grpId="0"/>
      <p:bldP spid="30" grpId="0"/>
      <p:bldP spid="31" grpId="0"/>
      <p:bldP spid="32" grpId="0"/>
      <p:bldP spid="36" grpId="0"/>
      <p:bldP spid="44" grpId="0" animBg="1"/>
      <p:bldP spid="45" grpId="0"/>
      <p:bldP spid="46" grpId="0" animBg="1"/>
      <p:bldP spid="47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are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4,−9,−3</m:t>
                        </m:r>
                      </m:e>
                    </m:d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7, −7, −7</m:t>
                        </m:r>
                      </m:e>
                    </m:d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(8,−2,0)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respectively. Find the coordinates of a point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𝑃𝑄𝑅𝑆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forms a parallelogram.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It is strongly advised that you draw sketches to help visualize problems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The sketches do not have to be accurate, but can help indicate to you what information you need and how to get it…</a:t>
                </a: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  <a:blipFill>
                <a:blip r:embed="rId2"/>
                <a:stretch>
                  <a:fillRect l="-318" t="-766" r="-2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4824361" y="2261017"/>
            <a:ext cx="3133817" cy="1189608"/>
          </a:xfrm>
          <a:prstGeom prst="parallelogram">
            <a:avLst>
              <a:gd name="adj" fmla="val 421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47713" y="3490573"/>
                <a:ext cx="1591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13" y="3490573"/>
                <a:ext cx="159146" cy="215444"/>
              </a:xfrm>
              <a:prstGeom prst="rect">
                <a:avLst/>
              </a:prstGeom>
              <a:blipFill>
                <a:blip r:embed="rId3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9360" y="3492053"/>
                <a:ext cx="1381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60" y="3492053"/>
                <a:ext cx="138179" cy="215444"/>
              </a:xfrm>
              <a:prstGeom prst="rect">
                <a:avLst/>
              </a:prstGeom>
              <a:blipFill>
                <a:blip r:embed="rId4"/>
                <a:stretch>
                  <a:fillRect l="-31818" r="-27273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27722" y="2081982"/>
                <a:ext cx="1671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722" y="2081982"/>
                <a:ext cx="167161" cy="215444"/>
              </a:xfrm>
              <a:prstGeom prst="rect">
                <a:avLst/>
              </a:prstGeom>
              <a:blipFill>
                <a:blip r:embed="rId5"/>
                <a:stretch>
                  <a:fillRect l="-37037" r="-33333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13500" y="2019839"/>
                <a:ext cx="1550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00" y="2019839"/>
                <a:ext cx="155042" cy="215444"/>
              </a:xfrm>
              <a:prstGeom prst="rect">
                <a:avLst/>
              </a:prstGeom>
              <a:blipFill>
                <a:blip r:embed="rId6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008987" y="1357944"/>
            <a:ext cx="507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letters given will always be clockwise or anticlockwise around the shape…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47577" y="1972883"/>
                <a:ext cx="10748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4,−9,−3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77" y="1972883"/>
                <a:ext cx="107484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95992" y="3444632"/>
                <a:ext cx="9087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(8,−2,0)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992" y="3444632"/>
                <a:ext cx="908710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69154" y="2025134"/>
                <a:ext cx="10748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7, −7, −7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54" y="2025134"/>
                <a:ext cx="107484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077198" y="2603861"/>
                <a:ext cx="358239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198" y="2603861"/>
                <a:ext cx="358239" cy="569002"/>
              </a:xfrm>
              <a:prstGeom prst="rect">
                <a:avLst/>
              </a:prstGeom>
              <a:blipFill>
                <a:blip r:embed="rId10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7785463" y="2394858"/>
            <a:ext cx="391886" cy="9231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362992" y="2555964"/>
                <a:ext cx="358239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92" y="2555964"/>
                <a:ext cx="358239" cy="5690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4680857" y="2381795"/>
            <a:ext cx="391886" cy="9231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1040" y="4036423"/>
                <a:ext cx="1043812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e>
                      </m:acc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0" y="4036423"/>
                <a:ext cx="1043812" cy="277768"/>
              </a:xfrm>
              <a:prstGeom prst="rect">
                <a:avLst/>
              </a:prstGeom>
              <a:blipFill>
                <a:blip r:embed="rId12"/>
                <a:stretch>
                  <a:fillRect l="-3509" r="-292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15394" y="4502332"/>
                <a:ext cx="1554143" cy="650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94" y="4502332"/>
                <a:ext cx="1554143" cy="6503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11040" y="5299166"/>
                <a:ext cx="945194" cy="650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0" y="5299166"/>
                <a:ext cx="945194" cy="6503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984418" y="4280263"/>
            <a:ext cx="272690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183085" y="4407384"/>
            <a:ext cx="140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8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988772" y="5024846"/>
            <a:ext cx="272690" cy="55466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056811" y="5151967"/>
            <a:ext cx="140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177245" y="6183085"/>
                <a:ext cx="2754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point 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5,−4,4</m:t>
                        </m:r>
                      </m:e>
                    </m:d>
                  </m:oMath>
                </a14:m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245" y="6183085"/>
                <a:ext cx="2754793" cy="276999"/>
              </a:xfrm>
              <a:prstGeom prst="rect">
                <a:avLst/>
              </a:prstGeom>
              <a:blipFill>
                <a:blip r:embed="rId15"/>
                <a:stretch>
                  <a:fillRect l="-5088" t="-26087" b="-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28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33" grpId="0"/>
      <p:bldP spid="34" grpId="0" animBg="1"/>
      <p:bldP spid="35" grpId="0"/>
      <p:bldP spid="38" grpId="0" animBg="1"/>
      <p:bldP spid="39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Given that: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+120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𝑝𝑞𝑟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Find the values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A common method that can be used in solving vector problems is comparing coefficients</a:t>
                </a: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</a:rPr>
                  <a:t>This is effective since the vectors are broken down into their component parts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  <a:blipFill>
                <a:blip r:embed="rId2"/>
                <a:stretch>
                  <a:fillRect l="-955" t="-766" r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8322" y="1459247"/>
                <a:ext cx="3848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+120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𝑝𝑞𝑟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322" y="1459247"/>
                <a:ext cx="384804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642513" y="1498044"/>
            <a:ext cx="275715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777846" y="1511276"/>
            <a:ext cx="253268" cy="28201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12222" y="1940067"/>
                <a:ext cx="454350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If these are equal, then the coefficients of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must be the same on both sides</a:t>
                </a: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This is also true of the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terms…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22" y="1940067"/>
                <a:ext cx="4543507" cy="738664"/>
              </a:xfrm>
              <a:prstGeom prst="rect">
                <a:avLst/>
              </a:prstGeom>
              <a:blipFill>
                <a:blip r:embed="rId4"/>
                <a:stretch>
                  <a:fillRect t="-826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34395" y="2987336"/>
                <a:ext cx="7728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95" y="2987336"/>
                <a:ext cx="772840" cy="246221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35875" y="3388310"/>
                <a:ext cx="7728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75" y="3388310"/>
                <a:ext cx="772840" cy="246221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114407" y="3108411"/>
            <a:ext cx="283216" cy="451536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5348585" y="3146754"/>
            <a:ext cx="254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It therefore follows that…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14508" y="1499524"/>
            <a:ext cx="753631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042443" y="1518759"/>
            <a:ext cx="414800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87300" y="4000870"/>
                <a:ext cx="16808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300" y="4000870"/>
                <a:ext cx="1680840" cy="246221"/>
              </a:xfrm>
              <a:prstGeom prst="rect">
                <a:avLst/>
              </a:prstGeom>
              <a:blipFill>
                <a:blip r:embed="rId7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755079" y="4139700"/>
            <a:ext cx="283216" cy="451536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5989257" y="4178043"/>
            <a:ext cx="254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It therefore follows that…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197657" y="4463988"/>
                <a:ext cx="16808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57" y="4463988"/>
                <a:ext cx="1680840" cy="246221"/>
              </a:xfrm>
              <a:prstGeom prst="rect">
                <a:avLst/>
              </a:prstGeom>
              <a:blipFill>
                <a:blip r:embed="rId8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82717" y="4909351"/>
                <a:ext cx="8345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5=−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17" y="4909351"/>
                <a:ext cx="834503" cy="246221"/>
              </a:xfrm>
              <a:prstGeom prst="rect">
                <a:avLst/>
              </a:prstGeom>
              <a:blipFill>
                <a:blip r:embed="rId9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724399" y="5354715"/>
                <a:ext cx="85077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9" y="5354715"/>
                <a:ext cx="850778" cy="246221"/>
              </a:xfrm>
              <a:prstGeom prst="rect">
                <a:avLst/>
              </a:prstGeom>
              <a:blipFill>
                <a:blip r:embed="rId10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8116" y="5529308"/>
                <a:ext cx="7728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6" y="5529308"/>
                <a:ext cx="772840" cy="276999"/>
              </a:xfrm>
              <a:prstGeom prst="rect">
                <a:avLst/>
              </a:prstGeom>
              <a:blipFill>
                <a:blip r:embed="rId11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272465" y="5524870"/>
                <a:ext cx="8507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65" y="5524870"/>
                <a:ext cx="850778" cy="276999"/>
              </a:xfrm>
              <a:prstGeom prst="rect">
                <a:avLst/>
              </a:prstGeom>
              <a:blipFill>
                <a:blip r:embed="rId12"/>
                <a:stretch>
                  <a:fillRect l="-2878" r="-3597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650026" y="4585063"/>
            <a:ext cx="283216" cy="451536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5884204" y="4623406"/>
                <a:ext cx="22122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We already know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7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204" y="4623406"/>
                <a:ext cx="2212231" cy="307777"/>
              </a:xfrm>
              <a:prstGeom prst="rect">
                <a:avLst/>
              </a:prstGeom>
              <a:blipFill>
                <a:blip r:embed="rId1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5795428" y="5129433"/>
            <a:ext cx="137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Multiply by -1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9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571606" y="5030426"/>
            <a:ext cx="283216" cy="451536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29" grpId="0" animBg="1"/>
      <p:bldP spid="29" grpId="1" animBg="1"/>
      <p:bldP spid="11" grpId="0"/>
      <p:bldP spid="31" grpId="0"/>
      <p:bldP spid="43" grpId="0" animBg="1"/>
      <p:bldP spid="44" grpId="0"/>
      <p:bldP spid="45" grpId="0" animBg="1"/>
      <p:bldP spid="45" grpId="1" animBg="1"/>
      <p:bldP spid="46" grpId="0" animBg="1"/>
      <p:bldP spid="46" grpId="1" animBg="1"/>
      <p:bldP spid="47" grpId="0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/>
      <p:bldP spid="58" grpId="0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5504" y="2367937"/>
            <a:ext cx="541122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tone Temple SF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tone Temple SF" pitchFamily="2" charset="0"/>
              </a:rPr>
              <a:t>Exercise 12A</a:t>
            </a:r>
          </a:p>
        </p:txBody>
      </p:sp>
    </p:spTree>
    <p:extLst>
      <p:ext uri="{BB962C8B-B14F-4D97-AF65-F5344CB8AC3E}">
        <p14:creationId xmlns:p14="http://schemas.microsoft.com/office/powerpoint/2010/main" val="25283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Given that: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+120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𝑝𝑞𝑟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Find the values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A common method that can be used in solving vector problems is comparing coefficients</a:t>
                </a: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</a:rPr>
                  <a:t>This is effective since the vectors are broken down into their component parts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827417" cy="4774474"/>
              </a:xfrm>
              <a:blipFill>
                <a:blip r:embed="rId2"/>
                <a:stretch>
                  <a:fillRect l="-955" t="-766" r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8322" y="1459247"/>
                <a:ext cx="3848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+120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𝑝𝑞𝑟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322" y="1459247"/>
                <a:ext cx="384804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877018" y="1489166"/>
            <a:ext cx="674702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12222" y="1940067"/>
                <a:ext cx="454350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If these are equal, then the coefficients of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must be the same on both sides</a:t>
                </a: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This is also true of the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terms…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22" y="1940067"/>
                <a:ext cx="4543507" cy="738664"/>
              </a:xfrm>
              <a:prstGeom prst="rect">
                <a:avLst/>
              </a:prstGeom>
              <a:blipFill>
                <a:blip r:embed="rId4"/>
                <a:stretch>
                  <a:fillRect t="-826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34395" y="2987336"/>
                <a:ext cx="13005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𝑝𝑞𝑟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95" y="2987336"/>
                <a:ext cx="1300580" cy="246221"/>
              </a:xfrm>
              <a:prstGeom prst="rect">
                <a:avLst/>
              </a:prstGeom>
              <a:blipFill>
                <a:blip r:embed="rId5"/>
                <a:stretch>
                  <a:fillRect l="-4673" r="-4673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24651" y="3441576"/>
                <a:ext cx="109491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120=4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𝑝𝑞𝑟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651" y="3441576"/>
                <a:ext cx="1094913" cy="246221"/>
              </a:xfrm>
              <a:prstGeom prst="rect">
                <a:avLst/>
              </a:prstGeom>
              <a:blipFill>
                <a:blip r:embed="rId6"/>
                <a:stretch>
                  <a:fillRect l="-3889" r="-4444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691456" y="3108411"/>
            <a:ext cx="283216" cy="451536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5925634" y="3146754"/>
            <a:ext cx="254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It therefore follows that…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466120" y="1518759"/>
            <a:ext cx="790113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8116" y="5529308"/>
                <a:ext cx="7728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6" y="5529308"/>
                <a:ext cx="772840" cy="276999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272465" y="5524870"/>
                <a:ext cx="8507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65" y="5524870"/>
                <a:ext cx="850778" cy="276999"/>
              </a:xfrm>
              <a:prstGeom prst="rect">
                <a:avLst/>
              </a:prstGeom>
              <a:blipFill>
                <a:blip r:embed="rId8"/>
                <a:stretch>
                  <a:fillRect l="-2878" r="-3597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72864" y="3904694"/>
                <a:ext cx="16793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120=4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64" y="3904694"/>
                <a:ext cx="1679361" cy="246221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83222" y="4350057"/>
                <a:ext cx="120736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120=−60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222" y="4350057"/>
                <a:ext cx="1207365" cy="246221"/>
              </a:xfrm>
              <a:prstGeom prst="rect">
                <a:avLst/>
              </a:prstGeom>
              <a:blipFill>
                <a:blip r:embed="rId10"/>
                <a:stretch>
                  <a:fillRect l="-50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29091" y="4830930"/>
                <a:ext cx="78863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91" y="4830930"/>
                <a:ext cx="788634" cy="246221"/>
              </a:xfrm>
              <a:prstGeom prst="rect">
                <a:avLst/>
              </a:prstGeom>
              <a:blipFill>
                <a:blip r:embed="rId1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613037" y="4494807"/>
            <a:ext cx="283216" cy="451536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5856092" y="4568661"/>
            <a:ext cx="141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Divide by -60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4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074675" y="3589285"/>
            <a:ext cx="283216" cy="451536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6237831" y="3547729"/>
                <a:ext cx="19917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We know the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now…</a:t>
                </a:r>
                <a:endParaRPr lang="en-GB" sz="1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5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831" y="3547729"/>
                <a:ext cx="1991768" cy="523220"/>
              </a:xfrm>
              <a:prstGeom prst="rect">
                <a:avLst/>
              </a:prstGeom>
              <a:blipFill>
                <a:blip r:embed="rId1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978500" y="4061281"/>
            <a:ext cx="283216" cy="451536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212678" y="4099624"/>
            <a:ext cx="182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 right side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31" grpId="0"/>
      <p:bldP spid="43" grpId="0" animBg="1"/>
      <p:bldP spid="44" grpId="0"/>
      <p:bldP spid="46" grpId="0" animBg="1"/>
      <p:bldP spid="27" grpId="0"/>
      <p:bldP spid="28" grpId="0"/>
      <p:bldP spid="30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199"/>
                <a:ext cx="3827417" cy="49921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a cuboid whose vertices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  <a:r>
                  <a:rPr lang="en-GB" sz="1600" dirty="0">
                    <a:latin typeface="Comic Sans MS" pitchFamily="66" charset="0"/>
                  </a:rPr>
                  <a:t> Vectors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the position vectors of the vertices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respectively. Prove that diagonals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𝑂𝐸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𝐵𝐺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bisect each other.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Start by assuming there is a point of intersection between the diagonals, called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</m:oMath>
                </a14:m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Find two different ways to get there from O (so, find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𝑂𝐻</m:t>
                        </m:r>
                      </m:e>
                    </m:acc>
                  </m:oMath>
                </a14:m>
                <a:r>
                  <a:rPr lang="en-US" sz="1600" dirty="0">
                    <a:latin typeface="Comic Sans MS" pitchFamily="66" charset="0"/>
                  </a:rPr>
                  <a:t> in two ways). </a:t>
                </a: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itchFamily="66" charset="0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</a:rPr>
                  <a:t>One method should involve diagonal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𝑂𝐸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and the other should involve diagonal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𝐵𝐺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199"/>
                <a:ext cx="3827417" cy="4992189"/>
              </a:xfrm>
              <a:blipFill>
                <a:blip r:embed="rId2"/>
                <a:stretch>
                  <a:fillRect t="-611" r="-2707" b="-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75554" y="1521174"/>
            <a:ext cx="2592288" cy="1608746"/>
            <a:chOff x="5292080" y="1460214"/>
            <a:chExt cx="2592288" cy="1608746"/>
          </a:xfrm>
        </p:grpSpPr>
        <p:sp>
          <p:nvSpPr>
            <p:cNvPr id="2" name="Cube 1"/>
            <p:cNvSpPr/>
            <p:nvPr/>
          </p:nvSpPr>
          <p:spPr>
            <a:xfrm>
              <a:off x="5292080" y="1484784"/>
              <a:ext cx="2592288" cy="1584176"/>
            </a:xfrm>
            <a:prstGeom prst="cub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698002" y="2684350"/>
              <a:ext cx="216024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698002" y="1460214"/>
              <a:ext cx="0" cy="122413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300788" y="2690949"/>
              <a:ext cx="385909" cy="37319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flipH="1">
                <a:off x="8475161" y="2621195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75161" y="2621195"/>
                <a:ext cx="181158" cy="215444"/>
              </a:xfrm>
              <a:prstGeom prst="rect">
                <a:avLst/>
              </a:prstGeom>
              <a:blipFill>
                <a:blip r:embed="rId3"/>
                <a:stretch>
                  <a:fillRect l="-16667" r="-10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23450" y="3135001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50" y="3135001"/>
                <a:ext cx="166263" cy="215444"/>
              </a:xfrm>
              <a:prstGeom prst="rect">
                <a:avLst/>
              </a:prstGeom>
              <a:blipFill>
                <a:blip r:embed="rId4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55462" y="1345390"/>
                <a:ext cx="1592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62" y="1345390"/>
                <a:ext cx="159274" cy="215444"/>
              </a:xfrm>
              <a:prstGeom prst="rect">
                <a:avLst/>
              </a:prstGeom>
              <a:blipFill>
                <a:blip r:embed="rId5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458879" y="1323618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79" y="1323618"/>
                <a:ext cx="166263" cy="215444"/>
              </a:xfrm>
              <a:prstGeom prst="rect">
                <a:avLst/>
              </a:prstGeom>
              <a:blipFill>
                <a:blip r:embed="rId6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28742" y="1763401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42" y="1763401"/>
                <a:ext cx="156068" cy="215444"/>
              </a:xfrm>
              <a:prstGeom prst="rect">
                <a:avLst/>
              </a:prstGeom>
              <a:blipFill>
                <a:blip r:embed="rId7"/>
                <a:stretch>
                  <a:fillRect l="-28000" r="-2400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98856" y="2586361"/>
                <a:ext cx="170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56" y="2586361"/>
                <a:ext cx="170368" cy="215444"/>
              </a:xfrm>
              <a:prstGeom prst="rect">
                <a:avLst/>
              </a:prstGeom>
              <a:blipFill>
                <a:blip r:embed="rId8"/>
                <a:stretch>
                  <a:fillRect l="-25000" r="-17857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flipH="1">
                <a:off x="7907383" y="1728566"/>
                <a:ext cx="2597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07383" y="1728566"/>
                <a:ext cx="259759" cy="215444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flipH="1">
                <a:off x="5714545" y="3108876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14545" y="3108876"/>
                <a:ext cx="181158" cy="215444"/>
              </a:xfrm>
              <a:prstGeom prst="rect">
                <a:avLst/>
              </a:prstGeom>
              <a:blipFill>
                <a:blip r:embed="rId10"/>
                <a:stretch>
                  <a:fillRect l="-16667" r="-13333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flipH="1">
            <a:off x="6927125" y="3127330"/>
            <a:ext cx="643074" cy="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215381" y="2832735"/>
            <a:ext cx="154781" cy="159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072506" y="2366010"/>
            <a:ext cx="2381" cy="19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flipH="1">
                <a:off x="6898774" y="3149833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98774" y="3149833"/>
                <a:ext cx="181158" cy="215444"/>
              </a:xfrm>
              <a:prstGeom prst="rect">
                <a:avLst/>
              </a:prstGeom>
              <a:blipFill>
                <a:blip r:embed="rId11"/>
                <a:stretch>
                  <a:fillRect l="-17241" r="-172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 flipH="1">
                <a:off x="8303711" y="2868845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711" y="2868845"/>
                <a:ext cx="181158" cy="215444"/>
              </a:xfrm>
              <a:prstGeom prst="rect">
                <a:avLst/>
              </a:prstGeom>
              <a:blipFill>
                <a:blip r:embed="rId12"/>
                <a:stretch>
                  <a:fillRect l="-3333" r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flipH="1">
                <a:off x="8060824" y="2402120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60824" y="2402120"/>
                <a:ext cx="181158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104696" y="2103036"/>
                <a:ext cx="176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2103036"/>
                <a:ext cx="176780" cy="215444"/>
              </a:xfrm>
              <a:prstGeom prst="rect">
                <a:avLst/>
              </a:prstGeom>
              <a:blipFill>
                <a:blip r:embed="rId14"/>
                <a:stretch>
                  <a:fillRect l="-24138" r="-172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 flipV="1">
            <a:off x="5904412" y="1556481"/>
            <a:ext cx="2506972" cy="15611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278880" y="1558834"/>
            <a:ext cx="1785257" cy="156754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188822" y="1476101"/>
                <a:ext cx="1256946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𝑂𝐸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22" y="1476101"/>
                <a:ext cx="1256946" cy="243015"/>
              </a:xfrm>
              <a:prstGeom prst="rect">
                <a:avLst/>
              </a:prstGeom>
              <a:blipFill>
                <a:blip r:embed="rId15"/>
                <a:stretch>
                  <a:fillRect l="-2913" r="-194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184468" y="1828797"/>
                <a:ext cx="1388585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𝐵𝐺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8" y="1828797"/>
                <a:ext cx="1388585" cy="243015"/>
              </a:xfrm>
              <a:prstGeom prst="rect">
                <a:avLst/>
              </a:prstGeom>
              <a:blipFill>
                <a:blip r:embed="rId16"/>
                <a:stretch>
                  <a:fillRect l="-2632" r="-1754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50078" y="4349931"/>
                <a:ext cx="993990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𝑂𝐸</m:t>
                          </m:r>
                        </m:e>
                      </m:acc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8" y="4349931"/>
                <a:ext cx="993990" cy="277768"/>
              </a:xfrm>
              <a:prstGeom prst="rect">
                <a:avLst/>
              </a:prstGeom>
              <a:blipFill>
                <a:blip r:embed="rId17"/>
                <a:stretch>
                  <a:fillRect l="-3681" r="-30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445724" y="4772297"/>
                <a:ext cx="1782667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m:rPr>
                              <m:nor/>
                            </m:rPr>
                            <a:rPr lang="en-GB" sz="1600" b="1" dirty="0"/>
                            <m:t> 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724" y="4772297"/>
                <a:ext cx="1782667" cy="277768"/>
              </a:xfrm>
              <a:prstGeom prst="rect">
                <a:avLst/>
              </a:prstGeom>
              <a:blipFill>
                <a:blip r:embed="rId18"/>
                <a:stretch>
                  <a:fillRect l="-204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450079" y="5212079"/>
                <a:ext cx="1770869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9" y="5212079"/>
                <a:ext cx="1770869" cy="277768"/>
              </a:xfrm>
              <a:prstGeom prst="rect">
                <a:avLst/>
              </a:prstGeom>
              <a:blipFill>
                <a:blip r:embed="rId19"/>
                <a:stretch>
                  <a:fillRect l="-2069" r="-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126842" y="4511038"/>
            <a:ext cx="256540" cy="42659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6317646" y="4359655"/>
                <a:ext cx="2512845" cy="55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Replace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𝑂𝐸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with the expression above</a:t>
                </a:r>
              </a:p>
            </p:txBody>
          </p:sp>
        </mc:Choice>
        <mc:Fallback xmlns="">
          <p:sp>
            <p:nvSpPr>
              <p:cNvPr id="83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46" y="4359655"/>
                <a:ext cx="2512845" cy="550792"/>
              </a:xfrm>
              <a:prstGeom prst="rect">
                <a:avLst/>
              </a:prstGeom>
              <a:blipFill>
                <a:blip r:embed="rId20"/>
                <a:stretch>
                  <a:fillRect r="-969" b="-9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192156" y="4985655"/>
            <a:ext cx="256540" cy="42659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426504" y="5034570"/>
            <a:ext cx="187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Expand the bracket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35302" y="1463040"/>
            <a:ext cx="1333679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5106309" y="4358641"/>
            <a:ext cx="362674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5136788" y="4798423"/>
            <a:ext cx="1055005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4850674" y="3562821"/>
                <a:ext cx="3718561" cy="55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𝑂𝐻</m:t>
                        </m:r>
                      </m:e>
                    </m:acc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will be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𝑂𝐸</m:t>
                        </m:r>
                      </m:e>
                    </m:acc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, but multiplied by a constant (we will use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9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74" y="3562821"/>
                <a:ext cx="3718561" cy="550792"/>
              </a:xfrm>
              <a:prstGeom prst="rect">
                <a:avLst/>
              </a:prstGeom>
              <a:blipFill>
                <a:blip r:embed="rId21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57050" y="5586548"/>
                <a:ext cx="155337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0" y="5586548"/>
                <a:ext cx="1553374" cy="243015"/>
              </a:xfrm>
              <a:prstGeom prst="rect">
                <a:avLst/>
              </a:prstGeom>
              <a:blipFill>
                <a:blip r:embed="rId22"/>
                <a:stretch>
                  <a:fillRect l="-2362" r="-118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8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5" grpId="0"/>
      <p:bldP spid="78" grpId="0"/>
      <p:bldP spid="77" grpId="0"/>
      <p:bldP spid="80" grpId="0"/>
      <p:bldP spid="81" grpId="0"/>
      <p:bldP spid="82" grpId="0" animBg="1"/>
      <p:bldP spid="83" grpId="0"/>
      <p:bldP spid="84" grpId="0" animBg="1"/>
      <p:bldP spid="85" grpId="0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  <p:bldP spid="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199"/>
                <a:ext cx="3827417" cy="49921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a cuboid whose vertices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  <a:r>
                  <a:rPr lang="en-GB" sz="1600" dirty="0">
                    <a:latin typeface="Comic Sans MS" pitchFamily="66" charset="0"/>
                  </a:rPr>
                  <a:t> Vectors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the position vectors of the vertices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respectively. Prove that diagonals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𝑂𝐸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𝐵𝐺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bisect each other.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Start by assuming there is a point of intersection between the diagonals, called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</m:oMath>
                </a14:m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Find two different ways to get there from O (so, find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𝑂𝐻</m:t>
                        </m:r>
                      </m:e>
                    </m:acc>
                  </m:oMath>
                </a14:m>
                <a:r>
                  <a:rPr lang="en-US" sz="1600" dirty="0">
                    <a:latin typeface="Comic Sans MS" pitchFamily="66" charset="0"/>
                  </a:rPr>
                  <a:t> in two ways). </a:t>
                </a: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itchFamily="66" charset="0"/>
                </a:endParaRPr>
              </a:p>
              <a:p>
                <a:pPr algn="ctr"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</a:rPr>
                  <a:t>One method should involve diagonal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𝑂𝐸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and the other should involve diagonal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𝐵𝐺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199"/>
                <a:ext cx="3827417" cy="4992189"/>
              </a:xfrm>
              <a:blipFill>
                <a:blip r:embed="rId2"/>
                <a:stretch>
                  <a:fillRect t="-611" r="-2707" b="-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75554" y="1521174"/>
            <a:ext cx="2592288" cy="1608746"/>
            <a:chOff x="5292080" y="1460214"/>
            <a:chExt cx="2592288" cy="1608746"/>
          </a:xfrm>
        </p:grpSpPr>
        <p:sp>
          <p:nvSpPr>
            <p:cNvPr id="2" name="Cube 1"/>
            <p:cNvSpPr/>
            <p:nvPr/>
          </p:nvSpPr>
          <p:spPr>
            <a:xfrm>
              <a:off x="5292080" y="1484784"/>
              <a:ext cx="2592288" cy="1584176"/>
            </a:xfrm>
            <a:prstGeom prst="cub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698002" y="2684350"/>
              <a:ext cx="216024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698002" y="1460214"/>
              <a:ext cx="0" cy="122413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300788" y="2690949"/>
              <a:ext cx="385909" cy="37319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flipH="1">
                <a:off x="8475161" y="2621195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75161" y="2621195"/>
                <a:ext cx="181158" cy="215444"/>
              </a:xfrm>
              <a:prstGeom prst="rect">
                <a:avLst/>
              </a:prstGeom>
              <a:blipFill>
                <a:blip r:embed="rId3"/>
                <a:stretch>
                  <a:fillRect l="-16667" r="-10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23450" y="3135001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50" y="3135001"/>
                <a:ext cx="166263" cy="215444"/>
              </a:xfrm>
              <a:prstGeom prst="rect">
                <a:avLst/>
              </a:prstGeom>
              <a:blipFill>
                <a:blip r:embed="rId4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55462" y="1345390"/>
                <a:ext cx="1592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62" y="1345390"/>
                <a:ext cx="159274" cy="215444"/>
              </a:xfrm>
              <a:prstGeom prst="rect">
                <a:avLst/>
              </a:prstGeom>
              <a:blipFill>
                <a:blip r:embed="rId5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458879" y="1323618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79" y="1323618"/>
                <a:ext cx="166263" cy="215444"/>
              </a:xfrm>
              <a:prstGeom prst="rect">
                <a:avLst/>
              </a:prstGeom>
              <a:blipFill>
                <a:blip r:embed="rId6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28742" y="1763401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42" y="1763401"/>
                <a:ext cx="156068" cy="215444"/>
              </a:xfrm>
              <a:prstGeom prst="rect">
                <a:avLst/>
              </a:prstGeom>
              <a:blipFill>
                <a:blip r:embed="rId7"/>
                <a:stretch>
                  <a:fillRect l="-28000" r="-2400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98856" y="2586361"/>
                <a:ext cx="170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56" y="2586361"/>
                <a:ext cx="170368" cy="215444"/>
              </a:xfrm>
              <a:prstGeom prst="rect">
                <a:avLst/>
              </a:prstGeom>
              <a:blipFill>
                <a:blip r:embed="rId8"/>
                <a:stretch>
                  <a:fillRect l="-25000" r="-17857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flipH="1">
                <a:off x="7907383" y="1728566"/>
                <a:ext cx="2597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07383" y="1728566"/>
                <a:ext cx="259759" cy="215444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flipH="1">
                <a:off x="5714545" y="3108876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14545" y="3108876"/>
                <a:ext cx="181158" cy="215444"/>
              </a:xfrm>
              <a:prstGeom prst="rect">
                <a:avLst/>
              </a:prstGeom>
              <a:blipFill>
                <a:blip r:embed="rId10"/>
                <a:stretch>
                  <a:fillRect l="-16667" r="-13333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flipH="1">
            <a:off x="6927125" y="3127330"/>
            <a:ext cx="643074" cy="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215381" y="2832735"/>
            <a:ext cx="154781" cy="159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072506" y="2366010"/>
            <a:ext cx="2381" cy="19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flipH="1">
                <a:off x="6898774" y="3149833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98774" y="3149833"/>
                <a:ext cx="181158" cy="215444"/>
              </a:xfrm>
              <a:prstGeom prst="rect">
                <a:avLst/>
              </a:prstGeom>
              <a:blipFill>
                <a:blip r:embed="rId11"/>
                <a:stretch>
                  <a:fillRect l="-17241" r="-172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 flipH="1">
                <a:off x="8303711" y="2868845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711" y="2868845"/>
                <a:ext cx="181158" cy="215444"/>
              </a:xfrm>
              <a:prstGeom prst="rect">
                <a:avLst/>
              </a:prstGeom>
              <a:blipFill>
                <a:blip r:embed="rId12"/>
                <a:stretch>
                  <a:fillRect l="-3333" r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flipH="1">
                <a:off x="8060824" y="2402120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60824" y="2402120"/>
                <a:ext cx="181158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104696" y="2103036"/>
                <a:ext cx="176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2103036"/>
                <a:ext cx="176780" cy="215444"/>
              </a:xfrm>
              <a:prstGeom prst="rect">
                <a:avLst/>
              </a:prstGeom>
              <a:blipFill>
                <a:blip r:embed="rId14"/>
                <a:stretch>
                  <a:fillRect l="-24138" r="-172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 flipV="1">
            <a:off x="5904412" y="1556481"/>
            <a:ext cx="2506972" cy="15611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278880" y="1558834"/>
            <a:ext cx="1785257" cy="156754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188822" y="1476101"/>
                <a:ext cx="1256946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𝑂𝐸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22" y="1476101"/>
                <a:ext cx="1256946" cy="243015"/>
              </a:xfrm>
              <a:prstGeom prst="rect">
                <a:avLst/>
              </a:prstGeom>
              <a:blipFill>
                <a:blip r:embed="rId15"/>
                <a:stretch>
                  <a:fillRect l="-2913" r="-194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184468" y="1828797"/>
                <a:ext cx="1388585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𝐵𝐺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8" y="1828797"/>
                <a:ext cx="1388585" cy="243015"/>
              </a:xfrm>
              <a:prstGeom prst="rect">
                <a:avLst/>
              </a:prstGeom>
              <a:blipFill>
                <a:blip r:embed="rId16"/>
                <a:stretch>
                  <a:fillRect l="-2632" r="-1754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50078" y="4349931"/>
                <a:ext cx="1524905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𝐵𝐺</m:t>
                          </m:r>
                        </m:e>
                      </m:acc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8" y="4349931"/>
                <a:ext cx="1524905" cy="277768"/>
              </a:xfrm>
              <a:prstGeom prst="rect">
                <a:avLst/>
              </a:prstGeom>
              <a:blipFill>
                <a:blip r:embed="rId17"/>
                <a:stretch>
                  <a:fillRect l="-2400" r="-2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450079" y="5255622"/>
                <a:ext cx="2147447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9" y="5255622"/>
                <a:ext cx="2147447" cy="277768"/>
              </a:xfrm>
              <a:prstGeom prst="rect">
                <a:avLst/>
              </a:prstGeom>
              <a:blipFill>
                <a:blip r:embed="rId18"/>
                <a:stretch>
                  <a:fillRect l="-1989" r="-1136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675482" y="4528455"/>
            <a:ext cx="256540" cy="42659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6897189" y="4272570"/>
                <a:ext cx="2316479" cy="793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Replace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𝑂𝐸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using the expressions above</a:t>
                </a:r>
              </a:p>
            </p:txBody>
          </p:sp>
        </mc:Choice>
        <mc:Fallback xmlns="">
          <p:sp>
            <p:nvSpPr>
              <p:cNvPr id="83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189" y="4272570"/>
                <a:ext cx="2316479" cy="793807"/>
              </a:xfrm>
              <a:prstGeom prst="rect">
                <a:avLst/>
              </a:prstGeom>
              <a:blipFill>
                <a:blip r:embed="rId19"/>
                <a:stretch>
                  <a:fillRect r="-2105" b="-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618876" y="4985655"/>
            <a:ext cx="256540" cy="42659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4126593" y="1811383"/>
            <a:ext cx="1464310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5651863" y="4349932"/>
            <a:ext cx="339636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4406538" y="3562821"/>
                <a:ext cx="4615542" cy="578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We can also get from O to H using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a multiple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(using a different letter for the constant, </a:t>
                </a: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9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38" y="3562821"/>
                <a:ext cx="4615542" cy="578363"/>
              </a:xfrm>
              <a:prstGeom prst="rect">
                <a:avLst/>
              </a:prstGeom>
              <a:blipFill>
                <a:blip r:embed="rId20"/>
                <a:stretch>
                  <a:fillRect r="-396"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57050" y="5586548"/>
                <a:ext cx="155337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0" y="5586548"/>
                <a:ext cx="1553374" cy="243015"/>
              </a:xfrm>
              <a:prstGeom prst="rect">
                <a:avLst/>
              </a:prstGeom>
              <a:blipFill>
                <a:blip r:embed="rId21"/>
                <a:stretch>
                  <a:fillRect l="-2362" r="-118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6861088" y="3065417"/>
            <a:ext cx="245106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984389" y="4358640"/>
            <a:ext cx="371381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50078" y="4811486"/>
                <a:ext cx="2305118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m:rPr>
                              <m:nor/>
                            </m:rPr>
                            <a:rPr lang="en-GB" sz="1600" b="1" dirty="0"/>
                            <m:t> 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8" y="4811486"/>
                <a:ext cx="2305118" cy="277768"/>
              </a:xfrm>
              <a:prstGeom prst="rect">
                <a:avLst/>
              </a:prstGeom>
              <a:blipFill>
                <a:blip r:embed="rId22"/>
                <a:stretch>
                  <a:fillRect l="-1587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5519966" y="4824549"/>
            <a:ext cx="1229177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984389" y="4837612"/>
            <a:ext cx="214629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810104" y="5012799"/>
            <a:ext cx="162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Expand bracket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445724" y="5730239"/>
                <a:ext cx="2317942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724" y="5730239"/>
                <a:ext cx="2317942" cy="277768"/>
              </a:xfrm>
              <a:prstGeom prst="rect">
                <a:avLst/>
              </a:prstGeom>
              <a:blipFill>
                <a:blip r:embed="rId23"/>
                <a:stretch>
                  <a:fillRect l="-1575" r="-78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779985" y="5460272"/>
            <a:ext cx="256540" cy="42659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6971213" y="5400331"/>
                <a:ext cx="20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Rewrite so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terms are together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213" y="5400331"/>
                <a:ext cx="2033450" cy="523220"/>
              </a:xfrm>
              <a:prstGeom prst="rect">
                <a:avLst/>
              </a:prstGeom>
              <a:blipFill>
                <a:blip r:embed="rId2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037804" y="5595256"/>
                <a:ext cx="2035429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04" y="5595256"/>
                <a:ext cx="2035429" cy="243015"/>
              </a:xfrm>
              <a:prstGeom prst="rect">
                <a:avLst/>
              </a:prstGeom>
              <a:blipFill>
                <a:blip r:embed="rId25"/>
                <a:stretch>
                  <a:fillRect l="-1497" r="-898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97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1" grpId="0"/>
      <p:bldP spid="82" grpId="0" animBg="1"/>
      <p:bldP spid="83" grpId="0"/>
      <p:bldP spid="84" grpId="0" animBg="1"/>
      <p:bldP spid="86" grpId="0" animBg="1"/>
      <p:bldP spid="86" grpId="1" animBg="1"/>
      <p:bldP spid="87" grpId="0" animBg="1"/>
      <p:bldP spid="87" grpId="1" animBg="1"/>
      <p:bldP spid="89" grpId="0"/>
      <p:bldP spid="43" grpId="0" animBg="1"/>
      <p:bldP spid="43" grpId="1" animBg="1"/>
      <p:bldP spid="44" grpId="0" animBg="1"/>
      <p:bldP spid="44" grpId="1" animBg="1"/>
      <p:bldP spid="46" grpId="0"/>
      <p:bldP spid="48" grpId="0" animBg="1"/>
      <p:bldP spid="48" grpId="1" animBg="1"/>
      <p:bldP spid="49" grpId="0" animBg="1"/>
      <p:bldP spid="49" grpId="1" animBg="1"/>
      <p:bldP spid="54" grpId="0"/>
      <p:bldP spid="55" grpId="0"/>
      <p:bldP spid="60" grpId="0" animBg="1"/>
      <p:bldP spid="61" grpId="0"/>
      <p:bldP spid="6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199"/>
                <a:ext cx="3827417" cy="49921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a cuboid whose vertices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  <a:r>
                  <a:rPr lang="en-GB" sz="1600" dirty="0">
                    <a:latin typeface="Comic Sans MS" pitchFamily="66" charset="0"/>
                  </a:rPr>
                  <a:t> Vectors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the position vectors of the vertices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respectively. Prove that diagonals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𝑂𝐸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𝐵𝐺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bisect each other.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199"/>
                <a:ext cx="3827417" cy="4992189"/>
              </a:xfrm>
              <a:blipFill>
                <a:blip r:embed="rId2"/>
                <a:stretch>
                  <a:fillRect t="-611" r="-2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75554" y="1521174"/>
            <a:ext cx="2592288" cy="1608746"/>
            <a:chOff x="5292080" y="1460214"/>
            <a:chExt cx="2592288" cy="1608746"/>
          </a:xfrm>
        </p:grpSpPr>
        <p:sp>
          <p:nvSpPr>
            <p:cNvPr id="2" name="Cube 1"/>
            <p:cNvSpPr/>
            <p:nvPr/>
          </p:nvSpPr>
          <p:spPr>
            <a:xfrm>
              <a:off x="5292080" y="1484784"/>
              <a:ext cx="2592288" cy="1584176"/>
            </a:xfrm>
            <a:prstGeom prst="cub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698002" y="2684350"/>
              <a:ext cx="216024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698002" y="1460214"/>
              <a:ext cx="0" cy="122413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300788" y="2690949"/>
              <a:ext cx="385909" cy="37319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flipH="1">
                <a:off x="8475161" y="2621195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75161" y="2621195"/>
                <a:ext cx="181158" cy="215444"/>
              </a:xfrm>
              <a:prstGeom prst="rect">
                <a:avLst/>
              </a:prstGeom>
              <a:blipFill>
                <a:blip r:embed="rId3"/>
                <a:stretch>
                  <a:fillRect l="-16667" r="-10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23450" y="3135001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50" y="3135001"/>
                <a:ext cx="166263" cy="215444"/>
              </a:xfrm>
              <a:prstGeom prst="rect">
                <a:avLst/>
              </a:prstGeom>
              <a:blipFill>
                <a:blip r:embed="rId4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55462" y="1345390"/>
                <a:ext cx="1592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62" y="1345390"/>
                <a:ext cx="159274" cy="215444"/>
              </a:xfrm>
              <a:prstGeom prst="rect">
                <a:avLst/>
              </a:prstGeom>
              <a:blipFill>
                <a:blip r:embed="rId5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458879" y="1323618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79" y="1323618"/>
                <a:ext cx="166263" cy="215444"/>
              </a:xfrm>
              <a:prstGeom prst="rect">
                <a:avLst/>
              </a:prstGeom>
              <a:blipFill>
                <a:blip r:embed="rId6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28742" y="1763401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42" y="1763401"/>
                <a:ext cx="156068" cy="215444"/>
              </a:xfrm>
              <a:prstGeom prst="rect">
                <a:avLst/>
              </a:prstGeom>
              <a:blipFill>
                <a:blip r:embed="rId7"/>
                <a:stretch>
                  <a:fillRect l="-28000" r="-2400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98856" y="2586361"/>
                <a:ext cx="170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56" y="2586361"/>
                <a:ext cx="170368" cy="215444"/>
              </a:xfrm>
              <a:prstGeom prst="rect">
                <a:avLst/>
              </a:prstGeom>
              <a:blipFill>
                <a:blip r:embed="rId8"/>
                <a:stretch>
                  <a:fillRect l="-25000" r="-17857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flipH="1">
                <a:off x="7907383" y="1728566"/>
                <a:ext cx="2597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07383" y="1728566"/>
                <a:ext cx="259759" cy="215444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flipH="1">
                <a:off x="5714545" y="3108876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14545" y="3108876"/>
                <a:ext cx="181158" cy="215444"/>
              </a:xfrm>
              <a:prstGeom prst="rect">
                <a:avLst/>
              </a:prstGeom>
              <a:blipFill>
                <a:blip r:embed="rId10"/>
                <a:stretch>
                  <a:fillRect l="-16667" r="-13333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flipH="1">
            <a:off x="6927125" y="3127330"/>
            <a:ext cx="643074" cy="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215381" y="2832735"/>
            <a:ext cx="154781" cy="159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072506" y="2366010"/>
            <a:ext cx="2381" cy="19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flipH="1">
                <a:off x="6898774" y="3149833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98774" y="3149833"/>
                <a:ext cx="181158" cy="215444"/>
              </a:xfrm>
              <a:prstGeom prst="rect">
                <a:avLst/>
              </a:prstGeom>
              <a:blipFill>
                <a:blip r:embed="rId11"/>
                <a:stretch>
                  <a:fillRect l="-17241" r="-172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 flipH="1">
                <a:off x="8303711" y="2868845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711" y="2868845"/>
                <a:ext cx="181158" cy="215444"/>
              </a:xfrm>
              <a:prstGeom prst="rect">
                <a:avLst/>
              </a:prstGeom>
              <a:blipFill>
                <a:blip r:embed="rId12"/>
                <a:stretch>
                  <a:fillRect l="-3333" r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flipH="1">
                <a:off x="8060824" y="2402120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60824" y="2402120"/>
                <a:ext cx="181158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104696" y="2103036"/>
                <a:ext cx="176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2103036"/>
                <a:ext cx="176780" cy="215444"/>
              </a:xfrm>
              <a:prstGeom prst="rect">
                <a:avLst/>
              </a:prstGeom>
              <a:blipFill>
                <a:blip r:embed="rId14"/>
                <a:stretch>
                  <a:fillRect l="-24138" r="-172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 flipV="1">
            <a:off x="5904412" y="1556481"/>
            <a:ext cx="2506972" cy="15611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278880" y="1558834"/>
            <a:ext cx="1785257" cy="156754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188822" y="1476101"/>
                <a:ext cx="1256946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𝑂𝐸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22" y="1476101"/>
                <a:ext cx="1256946" cy="243015"/>
              </a:xfrm>
              <a:prstGeom prst="rect">
                <a:avLst/>
              </a:prstGeom>
              <a:blipFill>
                <a:blip r:embed="rId15"/>
                <a:stretch>
                  <a:fillRect l="-2913" r="-194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184468" y="1828797"/>
                <a:ext cx="1388585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𝐵𝐺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8" y="1828797"/>
                <a:ext cx="1388585" cy="243015"/>
              </a:xfrm>
              <a:prstGeom prst="rect">
                <a:avLst/>
              </a:prstGeom>
              <a:blipFill>
                <a:blip r:embed="rId16"/>
                <a:stretch>
                  <a:fillRect l="-2632" r="-1754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262741" y="4027714"/>
                <a:ext cx="1773947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1" y="4027714"/>
                <a:ext cx="1773947" cy="277768"/>
              </a:xfrm>
              <a:prstGeom prst="rect">
                <a:avLst/>
              </a:prstGeom>
              <a:blipFill>
                <a:blip r:embed="rId17"/>
                <a:stretch>
                  <a:fillRect l="-2062" r="-137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84067" y="4497976"/>
                <a:ext cx="2327881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4497976"/>
                <a:ext cx="2327881" cy="277768"/>
              </a:xfrm>
              <a:prstGeom prst="rect">
                <a:avLst/>
              </a:prstGeom>
              <a:blipFill>
                <a:blip r:embed="rId18"/>
                <a:stretch>
                  <a:fillRect l="-1309" r="-785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4223657" y="3467028"/>
                <a:ext cx="4275908" cy="55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We can now set the two expressions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𝑂𝐻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equal to each other</a:t>
                </a:r>
              </a:p>
            </p:txBody>
          </p:sp>
        </mc:Choice>
        <mc:Fallback xmlns="">
          <p:sp>
            <p:nvSpPr>
              <p:cNvPr id="31" name="TextBox 5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7" y="3467028"/>
                <a:ext cx="4275908" cy="55079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16195" y="4132609"/>
                <a:ext cx="3382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195" y="4132609"/>
                <a:ext cx="3382977" cy="338554"/>
              </a:xfrm>
              <a:prstGeom prst="rect">
                <a:avLst/>
              </a:prstGeom>
              <a:blipFill>
                <a:blip r:embed="rId2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9348" y="4915989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348" y="4915989"/>
                <a:ext cx="611321" cy="276999"/>
              </a:xfrm>
              <a:prstGeom prst="rect">
                <a:avLst/>
              </a:prstGeom>
              <a:blipFill>
                <a:blip r:embed="rId21"/>
                <a:stretch>
                  <a:fillRect l="-8911" r="-7921"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14160" y="4937760"/>
                <a:ext cx="1015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60" y="4937760"/>
                <a:ext cx="1015278" cy="276999"/>
              </a:xfrm>
              <a:prstGeom prst="rect">
                <a:avLst/>
              </a:prstGeom>
              <a:blipFill>
                <a:blip r:embed="rId22"/>
                <a:stretch>
                  <a:fillRect l="-5389" r="-419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5495970" y="4563292"/>
            <a:ext cx="530361" cy="3526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75684" y="4558938"/>
            <a:ext cx="530361" cy="3526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71702" y="4515394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coefficients equal</a:t>
                </a:r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702" y="4515394"/>
                <a:ext cx="1349829" cy="369332"/>
              </a:xfrm>
              <a:prstGeom prst="rect">
                <a:avLst/>
              </a:prstGeom>
              <a:blipFill>
                <a:blip r:embed="rId23"/>
                <a:stretch>
                  <a:fillRect l="-6306" t="-13333" r="-8559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884125" y="4511040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coefficients equal</a:t>
                </a:r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125" y="4511040"/>
                <a:ext cx="1349829" cy="369332"/>
              </a:xfrm>
              <a:prstGeom prst="rect">
                <a:avLst/>
              </a:prstGeom>
              <a:blipFill>
                <a:blip r:embed="rId24"/>
                <a:stretch>
                  <a:fillRect l="-5856" t="-13115" r="-8559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692651" y="4180115"/>
            <a:ext cx="323486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6125211" y="4175761"/>
            <a:ext cx="323486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180331" y="4171407"/>
            <a:ext cx="323486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6639015" y="4175761"/>
            <a:ext cx="763271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609805" y="5316583"/>
                <a:ext cx="1015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5" y="5316583"/>
                <a:ext cx="1015278" cy="276999"/>
              </a:xfrm>
              <a:prstGeom prst="rect">
                <a:avLst/>
              </a:prstGeom>
              <a:blipFill>
                <a:blip r:embed="rId25"/>
                <a:stretch>
                  <a:fillRect l="-4790" r="-419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92239" y="5704114"/>
                <a:ext cx="734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39" y="5704114"/>
                <a:ext cx="734945" cy="276999"/>
              </a:xfrm>
              <a:prstGeom prst="rect">
                <a:avLst/>
              </a:prstGeom>
              <a:blipFill>
                <a:blip r:embed="rId26"/>
                <a:stretch>
                  <a:fillRect l="-6612" r="-661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627222" y="6109062"/>
                <a:ext cx="783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2" y="6109062"/>
                <a:ext cx="783035" cy="276999"/>
              </a:xfrm>
              <a:prstGeom prst="rect">
                <a:avLst/>
              </a:prstGeom>
              <a:blipFill>
                <a:blip r:embed="rId27"/>
                <a:stretch>
                  <a:fillRect l="-6977" r="-697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7541984" y="5072742"/>
            <a:ext cx="256540" cy="42659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7698378" y="4995382"/>
                <a:ext cx="15414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using the first equation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378" y="4995382"/>
                <a:ext cx="1541418" cy="461665"/>
              </a:xfrm>
              <a:prstGeom prst="rect">
                <a:avLst/>
              </a:prstGeom>
              <a:blipFill>
                <a:blip r:embed="rId2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7485378" y="5468983"/>
            <a:ext cx="247833" cy="383178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7332978" y="5856513"/>
            <a:ext cx="256540" cy="42659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7698378" y="5526604"/>
                <a:ext cx="635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378" y="5526604"/>
                <a:ext cx="635725" cy="276999"/>
              </a:xfrm>
              <a:prstGeom prst="rect">
                <a:avLst/>
              </a:prstGeom>
              <a:blipFill>
                <a:blip r:embed="rId2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7541624" y="5935907"/>
            <a:ext cx="103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Divide by 2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815737" y="5024845"/>
                <a:ext cx="783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37" y="5024845"/>
                <a:ext cx="783035" cy="276999"/>
              </a:xfrm>
              <a:prstGeom prst="rect">
                <a:avLst/>
              </a:prstGeom>
              <a:blipFill>
                <a:blip r:embed="rId30"/>
                <a:stretch>
                  <a:fillRect l="-7031" r="-781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802674" y="5386250"/>
                <a:ext cx="791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674" y="5386250"/>
                <a:ext cx="791691" cy="276999"/>
              </a:xfrm>
              <a:prstGeom prst="rect">
                <a:avLst/>
              </a:prstGeom>
              <a:blipFill>
                <a:blip r:embed="rId31"/>
                <a:stretch>
                  <a:fillRect l="-6923" r="-692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1797050" y="4036425"/>
            <a:ext cx="1250949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1531439" y="4528459"/>
            <a:ext cx="1769110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4692650" y="4180117"/>
            <a:ext cx="1250949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6142628" y="4167054"/>
            <a:ext cx="1790881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7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4" grpId="0"/>
      <p:bldP spid="35" grpId="0"/>
      <p:bldP spid="8" grpId="0"/>
      <p:bldP spid="43" grpId="0"/>
      <p:bldP spid="44" grpId="0" animBg="1"/>
      <p:bldP spid="44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4" grpId="0"/>
      <p:bldP spid="55" grpId="0"/>
      <p:bldP spid="60" grpId="0"/>
      <p:bldP spid="61" grpId="0" animBg="1"/>
      <p:bldP spid="69" grpId="0"/>
      <p:bldP spid="70" grpId="0" animBg="1"/>
      <p:bldP spid="71" grpId="0" animBg="1"/>
      <p:bldP spid="72" grpId="0"/>
      <p:bldP spid="74" grpId="0"/>
      <p:bldP spid="76" grpId="0"/>
      <p:bldP spid="77" grpId="0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199"/>
                <a:ext cx="3827417" cy="49921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a cuboid whose vertices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  <a:r>
                  <a:rPr lang="en-GB" sz="1600" dirty="0">
                    <a:latin typeface="Comic Sans MS" pitchFamily="66" charset="0"/>
                  </a:rPr>
                  <a:t> Vectors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the position vectors of the vertices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respectively. Prove that diagonals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𝑂𝐸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𝐵𝐺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bisect each other.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199"/>
                <a:ext cx="3827417" cy="4992189"/>
              </a:xfrm>
              <a:blipFill>
                <a:blip r:embed="rId2"/>
                <a:stretch>
                  <a:fillRect t="-611" r="-2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75554" y="1521174"/>
            <a:ext cx="2592288" cy="1608746"/>
            <a:chOff x="5292080" y="1460214"/>
            <a:chExt cx="2592288" cy="1608746"/>
          </a:xfrm>
        </p:grpSpPr>
        <p:sp>
          <p:nvSpPr>
            <p:cNvPr id="2" name="Cube 1"/>
            <p:cNvSpPr/>
            <p:nvPr/>
          </p:nvSpPr>
          <p:spPr>
            <a:xfrm>
              <a:off x="5292080" y="1484784"/>
              <a:ext cx="2592288" cy="1584176"/>
            </a:xfrm>
            <a:prstGeom prst="cub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698002" y="2684350"/>
              <a:ext cx="216024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698002" y="1460214"/>
              <a:ext cx="0" cy="122413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300788" y="2690949"/>
              <a:ext cx="385909" cy="37319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flipH="1">
                <a:off x="8475161" y="2621195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75161" y="2621195"/>
                <a:ext cx="181158" cy="215444"/>
              </a:xfrm>
              <a:prstGeom prst="rect">
                <a:avLst/>
              </a:prstGeom>
              <a:blipFill>
                <a:blip r:embed="rId3"/>
                <a:stretch>
                  <a:fillRect l="-16667" r="-10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23450" y="3135001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50" y="3135001"/>
                <a:ext cx="166263" cy="215444"/>
              </a:xfrm>
              <a:prstGeom prst="rect">
                <a:avLst/>
              </a:prstGeom>
              <a:blipFill>
                <a:blip r:embed="rId4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55462" y="1345390"/>
                <a:ext cx="1592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62" y="1345390"/>
                <a:ext cx="159274" cy="215444"/>
              </a:xfrm>
              <a:prstGeom prst="rect">
                <a:avLst/>
              </a:prstGeom>
              <a:blipFill>
                <a:blip r:embed="rId5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458879" y="1323618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79" y="1323618"/>
                <a:ext cx="166263" cy="215444"/>
              </a:xfrm>
              <a:prstGeom prst="rect">
                <a:avLst/>
              </a:prstGeom>
              <a:blipFill>
                <a:blip r:embed="rId6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28742" y="1763401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42" y="1763401"/>
                <a:ext cx="156068" cy="215444"/>
              </a:xfrm>
              <a:prstGeom prst="rect">
                <a:avLst/>
              </a:prstGeom>
              <a:blipFill>
                <a:blip r:embed="rId7"/>
                <a:stretch>
                  <a:fillRect l="-28000" r="-2400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98856" y="2586361"/>
                <a:ext cx="170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56" y="2586361"/>
                <a:ext cx="170368" cy="215444"/>
              </a:xfrm>
              <a:prstGeom prst="rect">
                <a:avLst/>
              </a:prstGeom>
              <a:blipFill>
                <a:blip r:embed="rId8"/>
                <a:stretch>
                  <a:fillRect l="-25000" r="-17857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flipH="1">
                <a:off x="7907383" y="1728566"/>
                <a:ext cx="2597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07383" y="1728566"/>
                <a:ext cx="259759" cy="215444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flipH="1">
                <a:off x="5714545" y="3108876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14545" y="3108876"/>
                <a:ext cx="181158" cy="215444"/>
              </a:xfrm>
              <a:prstGeom prst="rect">
                <a:avLst/>
              </a:prstGeom>
              <a:blipFill>
                <a:blip r:embed="rId10"/>
                <a:stretch>
                  <a:fillRect l="-16667" r="-13333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flipH="1">
            <a:off x="6927125" y="3127330"/>
            <a:ext cx="643074" cy="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215381" y="2832735"/>
            <a:ext cx="154781" cy="159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072506" y="2366010"/>
            <a:ext cx="2381" cy="19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flipH="1">
                <a:off x="6898774" y="3149833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98774" y="3149833"/>
                <a:ext cx="181158" cy="215444"/>
              </a:xfrm>
              <a:prstGeom prst="rect">
                <a:avLst/>
              </a:prstGeom>
              <a:blipFill>
                <a:blip r:embed="rId11"/>
                <a:stretch>
                  <a:fillRect l="-17241" r="-172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 flipH="1">
                <a:off x="8303711" y="2868845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711" y="2868845"/>
                <a:ext cx="181158" cy="215444"/>
              </a:xfrm>
              <a:prstGeom prst="rect">
                <a:avLst/>
              </a:prstGeom>
              <a:blipFill>
                <a:blip r:embed="rId12"/>
                <a:stretch>
                  <a:fillRect l="-3333" r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flipH="1">
                <a:off x="8060824" y="2402120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60824" y="2402120"/>
                <a:ext cx="181158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104696" y="2103036"/>
                <a:ext cx="176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2103036"/>
                <a:ext cx="176780" cy="215444"/>
              </a:xfrm>
              <a:prstGeom prst="rect">
                <a:avLst/>
              </a:prstGeom>
              <a:blipFill>
                <a:blip r:embed="rId14"/>
                <a:stretch>
                  <a:fillRect l="-24138" r="-172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 flipV="1">
            <a:off x="5904412" y="1556481"/>
            <a:ext cx="2506972" cy="15611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278880" y="1558834"/>
            <a:ext cx="1785257" cy="156754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188822" y="1476101"/>
                <a:ext cx="1256946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𝑂𝐸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22" y="1476101"/>
                <a:ext cx="1256946" cy="243015"/>
              </a:xfrm>
              <a:prstGeom prst="rect">
                <a:avLst/>
              </a:prstGeom>
              <a:blipFill>
                <a:blip r:embed="rId15"/>
                <a:stretch>
                  <a:fillRect l="-2913" r="-194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184468" y="1828797"/>
                <a:ext cx="1388585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𝐵𝐺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8" y="1828797"/>
                <a:ext cx="1388585" cy="243015"/>
              </a:xfrm>
              <a:prstGeom prst="rect">
                <a:avLst/>
              </a:prstGeom>
              <a:blipFill>
                <a:blip r:embed="rId16"/>
                <a:stretch>
                  <a:fillRect l="-2632" r="-1754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262741" y="4027714"/>
                <a:ext cx="1773947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1" y="4027714"/>
                <a:ext cx="1773947" cy="277768"/>
              </a:xfrm>
              <a:prstGeom prst="rect">
                <a:avLst/>
              </a:prstGeom>
              <a:blipFill>
                <a:blip r:embed="rId17"/>
                <a:stretch>
                  <a:fillRect l="-2062" r="-137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84067" y="4497976"/>
                <a:ext cx="2327881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4497976"/>
                <a:ext cx="2327881" cy="277768"/>
              </a:xfrm>
              <a:prstGeom prst="rect">
                <a:avLst/>
              </a:prstGeom>
              <a:blipFill>
                <a:blip r:embed="rId18"/>
                <a:stretch>
                  <a:fillRect l="-1309" r="-785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815737" y="5024845"/>
                <a:ext cx="783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37" y="5024845"/>
                <a:ext cx="783035" cy="276999"/>
              </a:xfrm>
              <a:prstGeom prst="rect">
                <a:avLst/>
              </a:prstGeom>
              <a:blipFill>
                <a:blip r:embed="rId19"/>
                <a:stretch>
                  <a:fillRect l="-7031" r="-781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802674" y="5386250"/>
                <a:ext cx="791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674" y="5386250"/>
                <a:ext cx="791691" cy="276999"/>
              </a:xfrm>
              <a:prstGeom prst="rect">
                <a:avLst/>
              </a:prstGeom>
              <a:blipFill>
                <a:blip r:embed="rId20"/>
                <a:stretch>
                  <a:fillRect l="-6923" r="-692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349929" y="3587932"/>
                <a:ext cx="1773947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929" y="3587932"/>
                <a:ext cx="1773947" cy="277768"/>
              </a:xfrm>
              <a:prstGeom prst="rect">
                <a:avLst/>
              </a:prstGeom>
              <a:blipFill>
                <a:blip r:embed="rId21"/>
                <a:stretch>
                  <a:fillRect l="-2405" r="-103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345574" y="4027715"/>
                <a:ext cx="2264466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74" y="4027715"/>
                <a:ext cx="2264466" cy="277768"/>
              </a:xfrm>
              <a:prstGeom prst="rect">
                <a:avLst/>
              </a:prstGeom>
              <a:blipFill>
                <a:blip r:embed="rId22"/>
                <a:stretch>
                  <a:fillRect l="-1617" r="-80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341219" y="4502333"/>
                <a:ext cx="1895775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0.5(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219" y="4502333"/>
                <a:ext cx="1895775" cy="277768"/>
              </a:xfrm>
              <a:prstGeom prst="rect">
                <a:avLst/>
              </a:prstGeom>
              <a:blipFill>
                <a:blip r:embed="rId23"/>
                <a:stretch>
                  <a:fillRect l="-1929" r="-3537" b="-3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518727" y="3762101"/>
            <a:ext cx="256540" cy="42659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6727373" y="3841495"/>
                <a:ext cx="213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terms with 0.5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73" y="3841495"/>
                <a:ext cx="2137953" cy="276999"/>
              </a:xfrm>
              <a:prstGeom prst="rect">
                <a:avLst/>
              </a:prstGeom>
              <a:blipFill>
                <a:blip r:embed="rId2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488247" y="4236718"/>
            <a:ext cx="256540" cy="42659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653350" y="4289987"/>
            <a:ext cx="103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Comic Sans MS" pitchFamily="66" charset="0"/>
              </a:rPr>
              <a:t>Factorise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345573" y="4985659"/>
                <a:ext cx="1153970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acc>
                        <m:accPr>
                          <m:chr m:val="⃗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𝑂𝐸</m:t>
                          </m:r>
                        </m:e>
                      </m:acc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73" y="4985659"/>
                <a:ext cx="1153970" cy="277768"/>
              </a:xfrm>
              <a:prstGeom prst="rect">
                <a:avLst/>
              </a:prstGeom>
              <a:blipFill>
                <a:blip r:embed="rId25"/>
                <a:stretch>
                  <a:fillRect l="-3704" r="-264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257110" y="4747188"/>
            <a:ext cx="249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We can replace the bracket…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3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122487" y="4698272"/>
            <a:ext cx="256540" cy="42659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4389121" y="5461291"/>
                <a:ext cx="4319450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This shows that diagonal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𝑂𝐻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has been bisected…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1" y="5461291"/>
                <a:ext cx="4319450" cy="335348"/>
              </a:xfrm>
              <a:prstGeom prst="rect">
                <a:avLst/>
              </a:prstGeom>
              <a:blipFill>
                <a:blip r:embed="rId26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4178844" y="1445624"/>
            <a:ext cx="1342390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5184684" y="4532813"/>
            <a:ext cx="998402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5154204" y="4998722"/>
            <a:ext cx="401865" cy="2686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3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 animBg="1"/>
      <p:bldP spid="87" grpId="0"/>
      <p:bldP spid="88" grpId="0" animBg="1"/>
      <p:bldP spid="89" grpId="0"/>
      <p:bldP spid="91" grpId="0"/>
      <p:bldP spid="92" grpId="0"/>
      <p:bldP spid="93" grpId="0" animBg="1"/>
      <p:bldP spid="94" grpId="0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199"/>
                <a:ext cx="3827417" cy="49921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geometric problems involving vectors in 3 dimensions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a cuboid whose vertices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  <a:r>
                  <a:rPr lang="en-GB" sz="1600" dirty="0">
                    <a:latin typeface="Comic Sans MS" pitchFamily="66" charset="0"/>
                  </a:rPr>
                  <a:t> Vectors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the position vectors of the vertices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respectively. Prove that diagonals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𝑂𝐸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𝐵𝐺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bisect each other.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199"/>
                <a:ext cx="3827417" cy="4992189"/>
              </a:xfrm>
              <a:blipFill>
                <a:blip r:embed="rId2"/>
                <a:stretch>
                  <a:fillRect t="-611" r="-2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75554" y="1521174"/>
            <a:ext cx="2592288" cy="1608746"/>
            <a:chOff x="5292080" y="1460214"/>
            <a:chExt cx="2592288" cy="1608746"/>
          </a:xfrm>
        </p:grpSpPr>
        <p:sp>
          <p:nvSpPr>
            <p:cNvPr id="2" name="Cube 1"/>
            <p:cNvSpPr/>
            <p:nvPr/>
          </p:nvSpPr>
          <p:spPr>
            <a:xfrm>
              <a:off x="5292080" y="1484784"/>
              <a:ext cx="2592288" cy="1584176"/>
            </a:xfrm>
            <a:prstGeom prst="cub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698002" y="2684350"/>
              <a:ext cx="216024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698002" y="1460214"/>
              <a:ext cx="0" cy="122413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300788" y="2690949"/>
              <a:ext cx="385909" cy="37319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flipH="1">
                <a:off x="8475161" y="2621195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75161" y="2621195"/>
                <a:ext cx="181158" cy="215444"/>
              </a:xfrm>
              <a:prstGeom prst="rect">
                <a:avLst/>
              </a:prstGeom>
              <a:blipFill>
                <a:blip r:embed="rId3"/>
                <a:stretch>
                  <a:fillRect l="-16667" r="-10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23450" y="3135001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50" y="3135001"/>
                <a:ext cx="166263" cy="215444"/>
              </a:xfrm>
              <a:prstGeom prst="rect">
                <a:avLst/>
              </a:prstGeom>
              <a:blipFill>
                <a:blip r:embed="rId4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55462" y="1345390"/>
                <a:ext cx="1592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62" y="1345390"/>
                <a:ext cx="159274" cy="215444"/>
              </a:xfrm>
              <a:prstGeom prst="rect">
                <a:avLst/>
              </a:prstGeom>
              <a:blipFill>
                <a:blip r:embed="rId5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458879" y="1323618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79" y="1323618"/>
                <a:ext cx="166263" cy="215444"/>
              </a:xfrm>
              <a:prstGeom prst="rect">
                <a:avLst/>
              </a:prstGeom>
              <a:blipFill>
                <a:blip r:embed="rId6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28742" y="1763401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42" y="1763401"/>
                <a:ext cx="156068" cy="215444"/>
              </a:xfrm>
              <a:prstGeom prst="rect">
                <a:avLst/>
              </a:prstGeom>
              <a:blipFill>
                <a:blip r:embed="rId7"/>
                <a:stretch>
                  <a:fillRect l="-28000" r="-2400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98856" y="2586361"/>
                <a:ext cx="170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56" y="2586361"/>
                <a:ext cx="170368" cy="215444"/>
              </a:xfrm>
              <a:prstGeom prst="rect">
                <a:avLst/>
              </a:prstGeom>
              <a:blipFill>
                <a:blip r:embed="rId8"/>
                <a:stretch>
                  <a:fillRect l="-25000" r="-17857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flipH="1">
                <a:off x="7907383" y="1728566"/>
                <a:ext cx="2597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07383" y="1728566"/>
                <a:ext cx="259759" cy="215444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flipH="1">
                <a:off x="5714545" y="3108876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14545" y="3108876"/>
                <a:ext cx="181158" cy="215444"/>
              </a:xfrm>
              <a:prstGeom prst="rect">
                <a:avLst/>
              </a:prstGeom>
              <a:blipFill>
                <a:blip r:embed="rId10"/>
                <a:stretch>
                  <a:fillRect l="-16667" r="-13333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flipH="1">
            <a:off x="6927125" y="3127330"/>
            <a:ext cx="643074" cy="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215381" y="2832735"/>
            <a:ext cx="154781" cy="159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072506" y="2366010"/>
            <a:ext cx="2381" cy="19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flipH="1">
                <a:off x="6898774" y="3149833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98774" y="3149833"/>
                <a:ext cx="181158" cy="215444"/>
              </a:xfrm>
              <a:prstGeom prst="rect">
                <a:avLst/>
              </a:prstGeom>
              <a:blipFill>
                <a:blip r:embed="rId11"/>
                <a:stretch>
                  <a:fillRect l="-17241" r="-172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 flipH="1">
                <a:off x="8303711" y="2868845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711" y="2868845"/>
                <a:ext cx="181158" cy="215444"/>
              </a:xfrm>
              <a:prstGeom prst="rect">
                <a:avLst/>
              </a:prstGeom>
              <a:blipFill>
                <a:blip r:embed="rId12"/>
                <a:stretch>
                  <a:fillRect l="-3333" r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flipH="1">
                <a:off x="8060824" y="2402120"/>
                <a:ext cx="18115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60824" y="2402120"/>
                <a:ext cx="181158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104696" y="2103036"/>
                <a:ext cx="176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2103036"/>
                <a:ext cx="176780" cy="215444"/>
              </a:xfrm>
              <a:prstGeom prst="rect">
                <a:avLst/>
              </a:prstGeom>
              <a:blipFill>
                <a:blip r:embed="rId14"/>
                <a:stretch>
                  <a:fillRect l="-24138" r="-172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 flipV="1">
            <a:off x="5904412" y="1556481"/>
            <a:ext cx="2506972" cy="15611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278880" y="1558834"/>
            <a:ext cx="1785257" cy="156754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188822" y="1476101"/>
                <a:ext cx="1256946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𝑂𝐸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22" y="1476101"/>
                <a:ext cx="1256946" cy="243015"/>
              </a:xfrm>
              <a:prstGeom prst="rect">
                <a:avLst/>
              </a:prstGeom>
              <a:blipFill>
                <a:blip r:embed="rId15"/>
                <a:stretch>
                  <a:fillRect l="-2913" r="-194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184468" y="1828797"/>
                <a:ext cx="1388585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𝐵𝐺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8" y="1828797"/>
                <a:ext cx="1388585" cy="243015"/>
              </a:xfrm>
              <a:prstGeom prst="rect">
                <a:avLst/>
              </a:prstGeom>
              <a:blipFill>
                <a:blip r:embed="rId16"/>
                <a:stretch>
                  <a:fillRect l="-2632" r="-1754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262741" y="4027714"/>
                <a:ext cx="1773947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1" y="4027714"/>
                <a:ext cx="1773947" cy="277768"/>
              </a:xfrm>
              <a:prstGeom prst="rect">
                <a:avLst/>
              </a:prstGeom>
              <a:blipFill>
                <a:blip r:embed="rId17"/>
                <a:stretch>
                  <a:fillRect l="-2062" r="-137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84067" y="4497976"/>
                <a:ext cx="2327881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4497976"/>
                <a:ext cx="2327881" cy="277768"/>
              </a:xfrm>
              <a:prstGeom prst="rect">
                <a:avLst/>
              </a:prstGeom>
              <a:blipFill>
                <a:blip r:embed="rId18"/>
                <a:stretch>
                  <a:fillRect l="-1309" r="-785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815737" y="5024845"/>
                <a:ext cx="783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37" y="5024845"/>
                <a:ext cx="783035" cy="276999"/>
              </a:xfrm>
              <a:prstGeom prst="rect">
                <a:avLst/>
              </a:prstGeom>
              <a:blipFill>
                <a:blip r:embed="rId19"/>
                <a:stretch>
                  <a:fillRect l="-7031" r="-781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802674" y="5386250"/>
                <a:ext cx="791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674" y="5386250"/>
                <a:ext cx="791691" cy="276999"/>
              </a:xfrm>
              <a:prstGeom prst="rect">
                <a:avLst/>
              </a:prstGeom>
              <a:blipFill>
                <a:blip r:embed="rId20"/>
                <a:stretch>
                  <a:fillRect l="-6923" r="-692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15244" y="4254136"/>
                <a:ext cx="995401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𝐵𝐻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𝐵𝐺</m:t>
                          </m:r>
                        </m:e>
                      </m:acc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44" y="4254136"/>
                <a:ext cx="995401" cy="277768"/>
              </a:xfrm>
              <a:prstGeom prst="rect">
                <a:avLst/>
              </a:prstGeom>
              <a:blipFill>
                <a:blip r:embed="rId21"/>
                <a:stretch>
                  <a:fillRect l="-3659" r="-3049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5286105" y="3745702"/>
            <a:ext cx="231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Originally, we said that: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66796" y="5817327"/>
                <a:ext cx="2264466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6" y="5817327"/>
                <a:ext cx="2264466" cy="277768"/>
              </a:xfrm>
              <a:prstGeom prst="rect">
                <a:avLst/>
              </a:prstGeom>
              <a:blipFill>
                <a:blip r:embed="rId22"/>
                <a:stretch>
                  <a:fillRect l="-1348" r="-809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410890" y="4702627"/>
                <a:ext cx="1146981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𝐵𝐻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𝐵𝐺</m:t>
                          </m:r>
                        </m:e>
                      </m:acc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890" y="4702627"/>
                <a:ext cx="1146981" cy="277768"/>
              </a:xfrm>
              <a:prstGeom prst="rect">
                <a:avLst/>
              </a:prstGeom>
              <a:blipFill>
                <a:blip r:embed="rId23"/>
                <a:stretch>
                  <a:fillRect l="-3723" r="-266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5638801" y="4468514"/>
                <a:ext cx="19899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We can replace the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4468514"/>
                <a:ext cx="1989908" cy="276999"/>
              </a:xfrm>
              <a:prstGeom prst="rect">
                <a:avLst/>
              </a:prstGeom>
              <a:blipFill>
                <a:blip r:embed="rId2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5504178" y="4402181"/>
            <a:ext cx="256540" cy="426595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4214949" y="5226160"/>
                <a:ext cx="4763587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This shows that diagonal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𝐵𝐻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has also been bisected…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49" y="5226160"/>
                <a:ext cx="4763587" cy="333938"/>
              </a:xfrm>
              <a:prstGeom prst="rect">
                <a:avLst/>
              </a:prstGeom>
              <a:blipFill>
                <a:blip r:embed="rId2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10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60" grpId="0"/>
      <p:bldP spid="69" grpId="0"/>
      <p:bldP spid="70" grpId="0" animBg="1"/>
      <p:bldP spid="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8601" y="2367937"/>
            <a:ext cx="550503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tone Temple SF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tone Temple SF" pitchFamily="2" charset="0"/>
              </a:rPr>
              <a:t>Exercise 12D</a:t>
            </a:r>
          </a:p>
        </p:txBody>
      </p:sp>
    </p:spTree>
    <p:extLst>
      <p:ext uri="{BB962C8B-B14F-4D97-AF65-F5344CB8AC3E}">
        <p14:creationId xmlns:p14="http://schemas.microsoft.com/office/powerpoint/2010/main" val="17558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3D vectors to model problems in Mechanics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A particle of mass 0.5kg is acted on by 3 forces: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resultant force,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that acts on the particle.</a:t>
                </a:r>
              </a:p>
              <a:p>
                <a:pPr marL="342900" indent="-342900" algn="ctr"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835" t="-766" r="-2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49485" y="1615439"/>
                <a:ext cx="16364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5" y="1615439"/>
                <a:ext cx="1636409" cy="246221"/>
              </a:xfrm>
              <a:prstGeom prst="rect">
                <a:avLst/>
              </a:prstGeom>
              <a:blipFill>
                <a:blip r:embed="rId3"/>
                <a:stretch>
                  <a:fillRect l="-2230" r="-372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6366" y="2159725"/>
                <a:ext cx="47398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66" y="2159725"/>
                <a:ext cx="4739887" cy="246221"/>
              </a:xfrm>
              <a:prstGeom prst="rect">
                <a:avLst/>
              </a:prstGeom>
              <a:blipFill>
                <a:blip r:embed="rId4"/>
                <a:stretch>
                  <a:fillRect l="-386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29429" y="2721428"/>
                <a:ext cx="18262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429" y="2721428"/>
                <a:ext cx="1826206" cy="246221"/>
              </a:xfrm>
              <a:prstGeom prst="rect">
                <a:avLst/>
              </a:prstGeom>
              <a:blipFill>
                <a:blip r:embed="rId5"/>
                <a:stretch>
                  <a:fillRect l="-100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8112035" y="1342137"/>
            <a:ext cx="103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Replace the forces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8604429" y="1820092"/>
            <a:ext cx="191228" cy="47449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8608783" y="2294709"/>
            <a:ext cx="191228" cy="47449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8112035" y="2787759"/>
            <a:ext cx="10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98995" y="4119154"/>
                <a:ext cx="18262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95" y="4119154"/>
                <a:ext cx="1826206" cy="246221"/>
              </a:xfrm>
              <a:prstGeom prst="rect">
                <a:avLst/>
              </a:prstGeom>
              <a:blipFill>
                <a:blip r:embed="rId6"/>
                <a:stretch>
                  <a:fillRect l="-667" r="-333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78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3D vectors to model problems in Mechanics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A particle of mass 0.5kg is acted on by 3 forces: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resultant force,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that acts on the particle.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acceleration of the particle</a:t>
                </a:r>
              </a:p>
              <a:p>
                <a:pPr marL="342900" indent="-342900" algn="ctr"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835" t="-766" r="-2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98995" y="4119154"/>
                <a:ext cx="18262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95" y="4119154"/>
                <a:ext cx="1826206" cy="246221"/>
              </a:xfrm>
              <a:prstGeom prst="rect">
                <a:avLst/>
              </a:prstGeom>
              <a:blipFill>
                <a:blip r:embed="rId3"/>
                <a:stretch>
                  <a:fillRect l="-667" r="-333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46171" y="1955075"/>
                <a:ext cx="18821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71" y="1955075"/>
                <a:ext cx="1882118" cy="246221"/>
              </a:xfrm>
              <a:prstGeom prst="rect">
                <a:avLst/>
              </a:prstGeom>
              <a:blipFill>
                <a:blip r:embed="rId4"/>
                <a:stretch>
                  <a:fillRect r="-974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82491" y="1502229"/>
                <a:ext cx="7455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91" y="1502229"/>
                <a:ext cx="745589" cy="246221"/>
              </a:xfrm>
              <a:prstGeom prst="rect">
                <a:avLst/>
              </a:prstGeom>
              <a:blipFill>
                <a:blip r:embed="rId5"/>
                <a:stretch>
                  <a:fillRect l="-6557" r="-327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41519" y="2403567"/>
                <a:ext cx="18404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19" y="2403567"/>
                <a:ext cx="1840440" cy="246221"/>
              </a:xfrm>
              <a:prstGeom prst="rect">
                <a:avLst/>
              </a:prstGeom>
              <a:blipFill>
                <a:blip r:embed="rId6"/>
                <a:stretch>
                  <a:fillRect r="-993" b="-29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7942" y="5577841"/>
                <a:ext cx="2385974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2" y="5577841"/>
                <a:ext cx="2385974" cy="251800"/>
              </a:xfrm>
              <a:prstGeom prst="rect">
                <a:avLst/>
              </a:prstGeom>
              <a:blipFill>
                <a:blip r:embed="rId7"/>
                <a:stretch>
                  <a:fillRect l="-255" b="-29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536142" y="1645920"/>
            <a:ext cx="282669" cy="44401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723017" y="1551142"/>
            <a:ext cx="2238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Sub in the resultant force and the mass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0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505662" y="2103120"/>
            <a:ext cx="282669" cy="44401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/>
              <p:nvPr/>
            </p:nvSpPr>
            <p:spPr>
              <a:xfrm>
                <a:off x="6723017" y="2056240"/>
                <a:ext cx="24209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Calculate the acceleration (the answer will be in terms of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E8B893-0E6C-4EB8-A9D9-62B90A1B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17" y="2056240"/>
                <a:ext cx="2420983" cy="646331"/>
              </a:xfrm>
              <a:prstGeom prst="rect">
                <a:avLst/>
              </a:prstGeom>
              <a:blipFill>
                <a:blip r:embed="rId8"/>
                <a:stretch>
                  <a:fillRect r="-1008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4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504444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3D vectors to model problems in Mechanics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A particle of mass 0.5kg is acted on by 3 forces: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resultant force,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that acts on the particle.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acceleration of the particle</a:t>
                </a:r>
              </a:p>
              <a:p>
                <a:pPr marL="342900" indent="-342900" algn="ctr"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magnitude of the acceleration</a:t>
                </a:r>
              </a:p>
              <a:p>
                <a:pPr marL="342900" indent="-342900" algn="ctr"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5044440"/>
              </a:xfrm>
              <a:blipFill>
                <a:blip r:embed="rId2"/>
                <a:stretch>
                  <a:fillRect l="-835" t="-726" r="-2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98995" y="4119154"/>
                <a:ext cx="18262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95" y="4119154"/>
                <a:ext cx="1826206" cy="246221"/>
              </a:xfrm>
              <a:prstGeom prst="rect">
                <a:avLst/>
              </a:prstGeom>
              <a:blipFill>
                <a:blip r:embed="rId3"/>
                <a:stretch>
                  <a:fillRect l="-667" r="-333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7942" y="5577841"/>
                <a:ext cx="2385974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2" y="5577841"/>
                <a:ext cx="2385974" cy="251800"/>
              </a:xfrm>
              <a:prstGeom prst="rect">
                <a:avLst/>
              </a:prstGeom>
              <a:blipFill>
                <a:blip r:embed="rId4"/>
                <a:stretch>
                  <a:fillRect l="-255" b="-29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32662" y="1589315"/>
                <a:ext cx="2590774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(10)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(−6)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2" y="1589315"/>
                <a:ext cx="2590774" cy="298159"/>
              </a:xfrm>
              <a:prstGeom prst="rect">
                <a:avLst/>
              </a:prstGeom>
              <a:blipFill>
                <a:blip r:embed="rId5"/>
                <a:stretch>
                  <a:fillRect r="-23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45725" y="2107475"/>
                <a:ext cx="1573571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725" y="2107475"/>
                <a:ext cx="1573571" cy="275268"/>
              </a:xfrm>
              <a:prstGeom prst="rect">
                <a:avLst/>
              </a:prstGeom>
              <a:blipFill>
                <a:blip r:embed="rId6"/>
                <a:stretch>
                  <a:fillRect r="-775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901902" y="1776549"/>
            <a:ext cx="282669" cy="44401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7149737" y="1838525"/>
            <a:ext cx="992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Calculate 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3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798163" cy="4774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itchFamily="66" charset="0"/>
              </a:rPr>
              <a:t>You need to be able to use coordinates in 3 dimensions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31">
            <a:extLst>
              <a:ext uri="{FF2B5EF4-FFF2-40B4-BE49-F238E27FC236}">
                <a16:creationId xmlns:a16="http://schemas.microsoft.com/office/drawing/2014/main" id="{97D769F0-B1CF-45DD-9252-DC857CD89D68}"/>
              </a:ext>
            </a:extLst>
          </p:cNvPr>
          <p:cNvCxnSpPr/>
          <p:nvPr/>
        </p:nvCxnSpPr>
        <p:spPr>
          <a:xfrm>
            <a:off x="6324600" y="3429000"/>
            <a:ext cx="1965960" cy="64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32">
            <a:extLst>
              <a:ext uri="{FF2B5EF4-FFF2-40B4-BE49-F238E27FC236}">
                <a16:creationId xmlns:a16="http://schemas.microsoft.com/office/drawing/2014/main" id="{61BEED1A-B393-4E89-9EB9-A00466BBB08D}"/>
              </a:ext>
            </a:extLst>
          </p:cNvPr>
          <p:cNvCxnSpPr/>
          <p:nvPr/>
        </p:nvCxnSpPr>
        <p:spPr>
          <a:xfrm rot="10800000" flipV="1">
            <a:off x="5081550" y="3344221"/>
            <a:ext cx="1673352" cy="1197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34">
            <a:extLst>
              <a:ext uri="{FF2B5EF4-FFF2-40B4-BE49-F238E27FC236}">
                <a16:creationId xmlns:a16="http://schemas.microsoft.com/office/drawing/2014/main" id="{BC67BBED-15A5-4F0C-A92C-708A7647DCBC}"/>
              </a:ext>
            </a:extLst>
          </p:cNvPr>
          <p:cNvCxnSpPr/>
          <p:nvPr/>
        </p:nvCxnSpPr>
        <p:spPr>
          <a:xfrm flipH="1" flipV="1">
            <a:off x="6515100" y="1917700"/>
            <a:ext cx="12192" cy="1831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697CA2-8146-4767-A7FB-1F32D52CB5F2}"/>
              </a:ext>
            </a:extLst>
          </p:cNvPr>
          <p:cNvSpPr txBox="1">
            <a:spLocks/>
          </p:cNvSpPr>
          <p:nvPr/>
        </p:nvSpPr>
        <p:spPr>
          <a:xfrm>
            <a:off x="137160" y="2175029"/>
            <a:ext cx="3648456" cy="395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latin typeface="Comic Sans MS" pitchFamily="66" charset="0"/>
              </a:rPr>
              <a:t>Cartesian coordinates in three dimensions are usually referred to as the x, y and z axes, each at right-angles to the other.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latin typeface="Comic Sans MS" pitchFamily="66" charset="0"/>
              </a:rPr>
              <a:t>Coordinates in 3 dimensions are given in the form (x, y, z)</a:t>
            </a:r>
          </a:p>
        </p:txBody>
      </p:sp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id="{0DD96484-0C6A-4317-9659-86B1AC3890CA}"/>
              </a:ext>
            </a:extLst>
          </p:cNvPr>
          <p:cNvCxnSpPr/>
          <p:nvPr/>
        </p:nvCxnSpPr>
        <p:spPr>
          <a:xfrm>
            <a:off x="1739900" y="5448300"/>
            <a:ext cx="1965960" cy="64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7">
            <a:extLst>
              <a:ext uri="{FF2B5EF4-FFF2-40B4-BE49-F238E27FC236}">
                <a16:creationId xmlns:a16="http://schemas.microsoft.com/office/drawing/2014/main" id="{258F9BEF-047B-41F8-A3B2-9D928A391B80}"/>
              </a:ext>
            </a:extLst>
          </p:cNvPr>
          <p:cNvCxnSpPr/>
          <p:nvPr/>
        </p:nvCxnSpPr>
        <p:spPr>
          <a:xfrm rot="10800000" flipV="1">
            <a:off x="496850" y="5363521"/>
            <a:ext cx="1673352" cy="1197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5686D088-64F8-4F9A-AB7E-9EE049BB035D}"/>
              </a:ext>
            </a:extLst>
          </p:cNvPr>
          <p:cNvCxnSpPr/>
          <p:nvPr/>
        </p:nvCxnSpPr>
        <p:spPr>
          <a:xfrm flipH="1" flipV="1">
            <a:off x="1930400" y="3937000"/>
            <a:ext cx="12192" cy="1831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672B2B32-46CD-41CD-A81E-73617835A3FA}"/>
              </a:ext>
            </a:extLst>
          </p:cNvPr>
          <p:cNvSpPr txBox="1"/>
          <p:nvPr/>
        </p:nvSpPr>
        <p:spPr>
          <a:xfrm>
            <a:off x="318856" y="624951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D8D7A967-050E-4634-A21D-E83F59B8D2A2}"/>
              </a:ext>
            </a:extLst>
          </p:cNvPr>
          <p:cNvSpPr txBox="1"/>
          <p:nvPr/>
        </p:nvSpPr>
        <p:spPr>
          <a:xfrm>
            <a:off x="3721100" y="60325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9A9AABE3-7614-4E4C-8F13-1E4800ACDC52}"/>
              </a:ext>
            </a:extLst>
          </p:cNvPr>
          <p:cNvSpPr txBox="1"/>
          <p:nvPr/>
        </p:nvSpPr>
        <p:spPr>
          <a:xfrm>
            <a:off x="1666664" y="38803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z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E3E427BA-51E6-4150-97F2-B934CAD9BD1B}"/>
              </a:ext>
            </a:extLst>
          </p:cNvPr>
          <p:cNvSpPr txBox="1"/>
          <p:nvPr/>
        </p:nvSpPr>
        <p:spPr>
          <a:xfrm>
            <a:off x="0" y="4470400"/>
            <a:ext cx="1879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Imagine the x and y-axes have fallen down flat, and the z-axis sticks up vertically out of the origin…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65C4A9F8-496B-4498-A5DE-A56EF33428C5}"/>
              </a:ext>
            </a:extLst>
          </p:cNvPr>
          <p:cNvSpPr txBox="1"/>
          <p:nvPr/>
        </p:nvSpPr>
        <p:spPr>
          <a:xfrm>
            <a:off x="4062953" y="1600200"/>
            <a:ext cx="49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Find the distance from the origin to the point P(4, 2, 5)</a:t>
            </a:r>
          </a:p>
        </p:txBody>
      </p:sp>
      <p:cxnSp>
        <p:nvCxnSpPr>
          <p:cNvPr id="17" name="Straight Connector 25">
            <a:extLst>
              <a:ext uri="{FF2B5EF4-FFF2-40B4-BE49-F238E27FC236}">
                <a16:creationId xmlns:a16="http://schemas.microsoft.com/office/drawing/2014/main" id="{D123E930-55B8-42EA-A7E7-AD3389689958}"/>
              </a:ext>
            </a:extLst>
          </p:cNvPr>
          <p:cNvCxnSpPr/>
          <p:nvPr/>
        </p:nvCxnSpPr>
        <p:spPr>
          <a:xfrm flipH="1">
            <a:off x="5727700" y="3493285"/>
            <a:ext cx="792988" cy="5834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8">
            <a:extLst>
              <a:ext uri="{FF2B5EF4-FFF2-40B4-BE49-F238E27FC236}">
                <a16:creationId xmlns:a16="http://schemas.microsoft.com/office/drawing/2014/main" id="{BAFC4B75-30CE-4A12-B6E1-0ECDDD1CBE78}"/>
              </a:ext>
            </a:extLst>
          </p:cNvPr>
          <p:cNvCxnSpPr/>
          <p:nvPr/>
        </p:nvCxnSpPr>
        <p:spPr>
          <a:xfrm>
            <a:off x="5762484" y="4052349"/>
            <a:ext cx="397016" cy="138651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3">
            <a:extLst>
              <a:ext uri="{FF2B5EF4-FFF2-40B4-BE49-F238E27FC236}">
                <a16:creationId xmlns:a16="http://schemas.microsoft.com/office/drawing/2014/main" id="{D28D77E2-5D47-4488-8A02-6D77FA72B88A}"/>
              </a:ext>
            </a:extLst>
          </p:cNvPr>
          <p:cNvCxnSpPr/>
          <p:nvPr/>
        </p:nvCxnSpPr>
        <p:spPr>
          <a:xfrm flipV="1">
            <a:off x="6168361" y="2717800"/>
            <a:ext cx="3839" cy="149022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5">
            <a:extLst>
              <a:ext uri="{FF2B5EF4-FFF2-40B4-BE49-F238E27FC236}">
                <a16:creationId xmlns:a16="http://schemas.microsoft.com/office/drawing/2014/main" id="{74398AC9-808B-43CC-9017-97B81CDA43A9}"/>
              </a:ext>
            </a:extLst>
          </p:cNvPr>
          <p:cNvCxnSpPr/>
          <p:nvPr/>
        </p:nvCxnSpPr>
        <p:spPr>
          <a:xfrm>
            <a:off x="6172200" y="2717800"/>
            <a:ext cx="360533" cy="760429"/>
          </a:xfrm>
          <a:prstGeom prst="line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8">
            <a:extLst>
              <a:ext uri="{FF2B5EF4-FFF2-40B4-BE49-F238E27FC236}">
                <a16:creationId xmlns:a16="http://schemas.microsoft.com/office/drawing/2014/main" id="{407CF10D-FAA0-48DB-85E2-4559F7341B55}"/>
              </a:ext>
            </a:extLst>
          </p:cNvPr>
          <p:cNvSpPr txBox="1"/>
          <p:nvPr/>
        </p:nvSpPr>
        <p:spPr>
          <a:xfrm>
            <a:off x="5857277" y="350205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22" name="TextBox 39">
            <a:extLst>
              <a:ext uri="{FF2B5EF4-FFF2-40B4-BE49-F238E27FC236}">
                <a16:creationId xmlns:a16="http://schemas.microsoft.com/office/drawing/2014/main" id="{70E0790D-7F27-4753-80D1-13DA6A856758}"/>
              </a:ext>
            </a:extLst>
          </p:cNvPr>
          <p:cNvSpPr txBox="1"/>
          <p:nvPr/>
        </p:nvSpPr>
        <p:spPr>
          <a:xfrm>
            <a:off x="5879797" y="31378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23" name="TextBox 40">
            <a:extLst>
              <a:ext uri="{FF2B5EF4-FFF2-40B4-BE49-F238E27FC236}">
                <a16:creationId xmlns:a16="http://schemas.microsoft.com/office/drawing/2014/main" id="{17A54D04-5B8D-458F-A3B2-D5AACDBD4B1F}"/>
              </a:ext>
            </a:extLst>
          </p:cNvPr>
          <p:cNvSpPr txBox="1"/>
          <p:nvPr/>
        </p:nvSpPr>
        <p:spPr>
          <a:xfrm>
            <a:off x="5814464" y="407460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1639FFBB-3611-4C08-ADC9-E3DC1106240C}"/>
              </a:ext>
            </a:extLst>
          </p:cNvPr>
          <p:cNvSpPr txBox="1"/>
          <p:nvPr/>
        </p:nvSpPr>
        <p:spPr>
          <a:xfrm>
            <a:off x="4398264" y="4572000"/>
            <a:ext cx="4593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You can use the 3D version of Pythagoras’ Theorem</a:t>
            </a:r>
          </a:p>
          <a:p>
            <a:pPr algn="ctr"/>
            <a:r>
              <a:rPr lang="en-GB" sz="1400" dirty="0">
                <a:latin typeface="Comic Sans MS" pitchFamily="66" charset="0"/>
                <a:sym typeface="Wingdings" pitchFamily="2" charset="2"/>
              </a:rPr>
              <a:t> The distance from the origin to the point (x, y, z) is given by:</a:t>
            </a: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43">
                <a:extLst>
                  <a:ext uri="{FF2B5EF4-FFF2-40B4-BE49-F238E27FC236}">
                    <a16:creationId xmlns:a16="http://schemas.microsoft.com/office/drawing/2014/main" id="{28E18B9F-8CD3-4C1A-B801-A9DD30758C0A}"/>
                  </a:ext>
                </a:extLst>
              </p:cNvPr>
              <p:cNvSpPr txBox="1"/>
              <p:nvPr/>
            </p:nvSpPr>
            <p:spPr>
              <a:xfrm>
                <a:off x="5925312" y="5318760"/>
                <a:ext cx="158056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43">
                <a:extLst>
                  <a:ext uri="{FF2B5EF4-FFF2-40B4-BE49-F238E27FC236}">
                    <a16:creationId xmlns:a16="http://schemas.microsoft.com/office/drawing/2014/main" id="{28E18B9F-8CD3-4C1A-B801-A9DD307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12" y="5318760"/>
                <a:ext cx="1580561" cy="427746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44">
                <a:extLst>
                  <a:ext uri="{FF2B5EF4-FFF2-40B4-BE49-F238E27FC236}">
                    <a16:creationId xmlns:a16="http://schemas.microsoft.com/office/drawing/2014/main" id="{C938A696-6728-4CF8-9462-B47E42304881}"/>
                  </a:ext>
                </a:extLst>
              </p:cNvPr>
              <p:cNvSpPr txBox="1"/>
              <p:nvPr/>
            </p:nvSpPr>
            <p:spPr>
              <a:xfrm>
                <a:off x="5715000" y="5867400"/>
                <a:ext cx="1801840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+2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+5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44">
                <a:extLst>
                  <a:ext uri="{FF2B5EF4-FFF2-40B4-BE49-F238E27FC236}">
                    <a16:creationId xmlns:a16="http://schemas.microsoft.com/office/drawing/2014/main" id="{C938A696-6728-4CF8-9462-B47E42304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867400"/>
                <a:ext cx="1801840" cy="435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45">
                <a:extLst>
                  <a:ext uri="{FF2B5EF4-FFF2-40B4-BE49-F238E27FC236}">
                    <a16:creationId xmlns:a16="http://schemas.microsoft.com/office/drawing/2014/main" id="{FAE1ACEB-E26B-4605-B902-D00ACEB54282}"/>
                  </a:ext>
                </a:extLst>
              </p:cNvPr>
              <p:cNvSpPr txBox="1"/>
              <p:nvPr/>
            </p:nvSpPr>
            <p:spPr>
              <a:xfrm>
                <a:off x="5715000" y="6324600"/>
                <a:ext cx="90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=6.71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45">
                <a:extLst>
                  <a:ext uri="{FF2B5EF4-FFF2-40B4-BE49-F238E27FC236}">
                    <a16:creationId xmlns:a16="http://schemas.microsoft.com/office/drawing/2014/main" id="{FAE1ACEB-E26B-4605-B902-D00ACEB54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324600"/>
                <a:ext cx="9076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46">
            <a:extLst>
              <a:ext uri="{FF2B5EF4-FFF2-40B4-BE49-F238E27FC236}">
                <a16:creationId xmlns:a16="http://schemas.microsoft.com/office/drawing/2014/main" id="{33365A99-3D47-4EBE-B216-581780C24B6A}"/>
              </a:ext>
            </a:extLst>
          </p:cNvPr>
          <p:cNvSpPr txBox="1"/>
          <p:nvPr/>
        </p:nvSpPr>
        <p:spPr>
          <a:xfrm>
            <a:off x="6534346" y="6352880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(2dp)</a:t>
            </a: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6551A823-814A-496D-B1FC-E936FE1B4CA2}"/>
              </a:ext>
            </a:extLst>
          </p:cNvPr>
          <p:cNvSpPr txBox="1"/>
          <p:nvPr/>
        </p:nvSpPr>
        <p:spPr>
          <a:xfrm>
            <a:off x="4965700" y="41148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ADA2CF5C-2236-43F9-A0C3-C7F9EFCAB249}"/>
              </a:ext>
            </a:extLst>
          </p:cNvPr>
          <p:cNvSpPr txBox="1"/>
          <p:nvPr/>
        </p:nvSpPr>
        <p:spPr>
          <a:xfrm>
            <a:off x="8305800" y="40132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31" name="TextBox 42">
            <a:extLst>
              <a:ext uri="{FF2B5EF4-FFF2-40B4-BE49-F238E27FC236}">
                <a16:creationId xmlns:a16="http://schemas.microsoft.com/office/drawing/2014/main" id="{8EDC84B2-9E07-4FC4-91EA-97B72CD61C66}"/>
              </a:ext>
            </a:extLst>
          </p:cNvPr>
          <p:cNvSpPr txBox="1"/>
          <p:nvPr/>
        </p:nvSpPr>
        <p:spPr>
          <a:xfrm>
            <a:off x="6162464" y="196748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9343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504444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3D vectors to model problems in Mechanics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A particle of mass 0.5kg is acted on by 3 forces: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d) Given that the particle starts at rest, find the distance travelled in the first 6 seconds of its motion</a:t>
                </a:r>
              </a:p>
              <a:p>
                <a:pPr marL="342900" indent="-342900" algn="ctr">
                  <a:buAutoNum type="alphaLcParenR"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5044440"/>
              </a:xfrm>
              <a:blipFill>
                <a:blip r:embed="rId2"/>
                <a:stretch>
                  <a:fillRect t="-726" r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98995" y="4119154"/>
                <a:ext cx="18262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95" y="4119154"/>
                <a:ext cx="1826206" cy="246221"/>
              </a:xfrm>
              <a:prstGeom prst="rect">
                <a:avLst/>
              </a:prstGeom>
              <a:blipFill>
                <a:blip r:embed="rId3"/>
                <a:stretch>
                  <a:fillRect l="-667" r="-333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49234" y="4410893"/>
                <a:ext cx="2385974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34" y="4410893"/>
                <a:ext cx="2385974" cy="251800"/>
              </a:xfrm>
              <a:prstGeom prst="rect">
                <a:avLst/>
              </a:prstGeom>
              <a:blipFill>
                <a:blip r:embed="rId4"/>
                <a:stretch>
                  <a:fillRect l="-512" t="-2439" b="-29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58388" y="4720046"/>
                <a:ext cx="1573571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140</m:t>
                          </m:r>
                        </m:e>
                      </m:ra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88" y="4720046"/>
                <a:ext cx="1573571" cy="275268"/>
              </a:xfrm>
              <a:prstGeom prst="rect">
                <a:avLst/>
              </a:prstGeom>
              <a:blipFill>
                <a:blip r:embed="rId5"/>
                <a:stretch>
                  <a:fillRect r="-3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06537" y="1487123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37" y="1487123"/>
                <a:ext cx="551369" cy="276999"/>
              </a:xfrm>
              <a:prstGeom prst="rect">
                <a:avLst/>
              </a:prstGeom>
              <a:blipFill>
                <a:blip r:embed="rId6"/>
                <a:stretch>
                  <a:fillRect l="-5556" r="-1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26617" y="1487123"/>
                <a:ext cx="621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17" y="1487123"/>
                <a:ext cx="621388" cy="276999"/>
              </a:xfrm>
              <a:prstGeom prst="rect">
                <a:avLst/>
              </a:prstGeom>
              <a:blipFill>
                <a:blip r:embed="rId7"/>
                <a:stretch>
                  <a:fillRect l="-4902" r="-784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18705" y="1487123"/>
                <a:ext cx="622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05" y="1487123"/>
                <a:ext cx="622285" cy="276999"/>
              </a:xfrm>
              <a:prstGeom prst="rect">
                <a:avLst/>
              </a:prstGeom>
              <a:blipFill>
                <a:blip r:embed="rId8"/>
                <a:stretch>
                  <a:fillRect l="-4902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19028" y="1452289"/>
                <a:ext cx="1024448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28" y="1452289"/>
                <a:ext cx="1024448" cy="309637"/>
              </a:xfrm>
              <a:prstGeom prst="rect">
                <a:avLst/>
              </a:prstGeom>
              <a:blipFill>
                <a:blip r:embed="rId9"/>
                <a:stretch>
                  <a:fillRect l="-2976" r="-5357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71157" y="1469706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157" y="1469706"/>
                <a:ext cx="579518" cy="276999"/>
              </a:xfrm>
              <a:prstGeom prst="rect">
                <a:avLst/>
              </a:prstGeom>
              <a:blipFill>
                <a:blip r:embed="rId10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55976" y="2348880"/>
                <a:ext cx="1317220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348880"/>
                <a:ext cx="1317220" cy="4610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55976" y="2996952"/>
                <a:ext cx="222875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=(0)(6)+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e>
                      </m:ra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996952"/>
                <a:ext cx="2228752" cy="4610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55976" y="3717032"/>
                <a:ext cx="1223155" cy="28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=36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717032"/>
                <a:ext cx="1223155" cy="280270"/>
              </a:xfrm>
              <a:prstGeom prst="rect">
                <a:avLst/>
              </a:prstGeom>
              <a:blipFill>
                <a:blip r:embed="rId13"/>
                <a:stretch>
                  <a:fillRect l="-2000" r="-15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516216" y="2636912"/>
            <a:ext cx="288032" cy="576064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660232" y="2636912"/>
            <a:ext cx="99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Sub in values 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" name="Arc 39">
            <a:extLst>
              <a:ext uri="{FF2B5EF4-FFF2-40B4-BE49-F238E27FC236}">
                <a16:creationId xmlns:a16="http://schemas.microsoft.com/office/drawing/2014/main" id="{E3538D25-A2E1-4F65-B489-8475F5F09737}"/>
              </a:ext>
            </a:extLst>
          </p:cNvPr>
          <p:cNvSpPr/>
          <p:nvPr/>
        </p:nvSpPr>
        <p:spPr>
          <a:xfrm>
            <a:off x="6516216" y="3212976"/>
            <a:ext cx="288032" cy="648072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E8B893-0E6C-4EB8-A9D9-62B90A1B4934}"/>
              </a:ext>
            </a:extLst>
          </p:cNvPr>
          <p:cNvSpPr txBox="1"/>
          <p:nvPr/>
        </p:nvSpPr>
        <p:spPr>
          <a:xfrm>
            <a:off x="6732240" y="3429000"/>
            <a:ext cx="992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3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18" grpId="0"/>
      <p:bldP spid="19" grpId="0"/>
      <p:bldP spid="4" grpId="0"/>
      <p:bldP spid="20" grpId="0"/>
      <p:bldP spid="21" grpId="0"/>
      <p:bldP spid="24" grpId="0" animBg="1"/>
      <p:bldP spid="25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798163" cy="4774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itchFamily="66" charset="0"/>
              </a:rPr>
              <a:t>You need to be able to use coordinates in 3 dimensions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CA13B920-AC95-46EF-B3F0-8C97EB83633D}"/>
              </a:ext>
            </a:extLst>
          </p:cNvPr>
          <p:cNvSpPr txBox="1"/>
          <p:nvPr/>
        </p:nvSpPr>
        <p:spPr>
          <a:xfrm>
            <a:off x="3962400" y="1600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Find the distance between the points A(1, 3, 4) and B(8, 6, -5)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BAA06183-BDDD-4A2B-8677-D571276B341C}"/>
                  </a:ext>
                </a:extLst>
              </p:cNvPr>
              <p:cNvSpPr txBox="1"/>
              <p:nvPr/>
            </p:nvSpPr>
            <p:spPr>
              <a:xfrm>
                <a:off x="4114800" y="2514600"/>
                <a:ext cx="77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𝐴𝐵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BAA06183-BDDD-4A2B-8677-D571276B3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514600"/>
                <a:ext cx="7791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121C9C-69C0-4475-A261-C64BFB3BD105}"/>
                  </a:ext>
                </a:extLst>
              </p:cNvPr>
              <p:cNvSpPr txBox="1"/>
              <p:nvPr/>
            </p:nvSpPr>
            <p:spPr>
              <a:xfrm>
                <a:off x="4800600" y="2514600"/>
                <a:ext cx="795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𝒃</m:t>
                      </m:r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r>
                        <a:rPr lang="en-GB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121C9C-69C0-4475-A261-C64BFB3BD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514600"/>
                <a:ext cx="7954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6">
                <a:extLst>
                  <a:ext uri="{FF2B5EF4-FFF2-40B4-BE49-F238E27FC236}">
                    <a16:creationId xmlns:a16="http://schemas.microsoft.com/office/drawing/2014/main" id="{19CDB863-47E0-4BAA-9ABA-62140268F929}"/>
                  </a:ext>
                </a:extLst>
              </p:cNvPr>
              <p:cNvSpPr txBox="1"/>
              <p:nvPr/>
            </p:nvSpPr>
            <p:spPr>
              <a:xfrm>
                <a:off x="4466734" y="2857892"/>
                <a:ext cx="1762085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6">
                <a:extLst>
                  <a:ext uri="{FF2B5EF4-FFF2-40B4-BE49-F238E27FC236}">
                    <a16:creationId xmlns:a16="http://schemas.microsoft.com/office/drawing/2014/main" id="{19CDB863-47E0-4BAA-9ABA-62140268F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34" y="2857892"/>
                <a:ext cx="1762085" cy="824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7">
                <a:extLst>
                  <a:ext uri="{FF2B5EF4-FFF2-40B4-BE49-F238E27FC236}">
                    <a16:creationId xmlns:a16="http://schemas.microsoft.com/office/drawing/2014/main" id="{92910298-B2FF-407F-870D-4EF107727C9E}"/>
                  </a:ext>
                </a:extLst>
              </p:cNvPr>
              <p:cNvSpPr txBox="1"/>
              <p:nvPr/>
            </p:nvSpPr>
            <p:spPr>
              <a:xfrm>
                <a:off x="4506013" y="3689021"/>
                <a:ext cx="1057534" cy="823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−9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7">
                <a:extLst>
                  <a:ext uri="{FF2B5EF4-FFF2-40B4-BE49-F238E27FC236}">
                    <a16:creationId xmlns:a16="http://schemas.microsoft.com/office/drawing/2014/main" id="{92910298-B2FF-407F-870D-4EF10772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13" y="3689021"/>
                <a:ext cx="1057534" cy="8230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42">
            <a:extLst>
              <a:ext uri="{FF2B5EF4-FFF2-40B4-BE49-F238E27FC236}">
                <a16:creationId xmlns:a16="http://schemas.microsoft.com/office/drawing/2014/main" id="{01677AF8-8F97-4A7E-ADDB-A6480658193A}"/>
              </a:ext>
            </a:extLst>
          </p:cNvPr>
          <p:cNvCxnSpPr/>
          <p:nvPr/>
        </p:nvCxnSpPr>
        <p:spPr>
          <a:xfrm>
            <a:off x="4267200" y="2538984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47">
                <a:extLst>
                  <a:ext uri="{FF2B5EF4-FFF2-40B4-BE49-F238E27FC236}">
                    <a16:creationId xmlns:a16="http://schemas.microsoft.com/office/drawing/2014/main" id="{C0C27B13-2705-4BDD-9328-B1D3C6F0E652}"/>
                  </a:ext>
                </a:extLst>
              </p:cNvPr>
              <p:cNvSpPr txBox="1"/>
              <p:nvPr/>
            </p:nvSpPr>
            <p:spPr>
              <a:xfrm>
                <a:off x="4191000" y="4724400"/>
                <a:ext cx="926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r>
                        <a:rPr lang="en-GB" b="0" i="1" smtClean="0">
                          <a:latin typeface="Cambria Math"/>
                        </a:rPr>
                        <m:t>𝐴𝐵</m:t>
                      </m:r>
                      <m:r>
                        <a:rPr lang="en-GB" b="0" i="1" smtClean="0">
                          <a:latin typeface="Cambria Math"/>
                        </a:rPr>
                        <m:t>|=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47">
                <a:extLst>
                  <a:ext uri="{FF2B5EF4-FFF2-40B4-BE49-F238E27FC236}">
                    <a16:creationId xmlns:a16="http://schemas.microsoft.com/office/drawing/2014/main" id="{C0C27B13-2705-4BDD-9328-B1D3C6F0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724400"/>
                <a:ext cx="92666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48">
                <a:extLst>
                  <a:ext uri="{FF2B5EF4-FFF2-40B4-BE49-F238E27FC236}">
                    <a16:creationId xmlns:a16="http://schemas.microsoft.com/office/drawing/2014/main" id="{2AA32265-E346-4C5F-BBDE-BEA8ED63CABC}"/>
                  </a:ext>
                </a:extLst>
              </p:cNvPr>
              <p:cNvSpPr txBox="1"/>
              <p:nvPr/>
            </p:nvSpPr>
            <p:spPr>
              <a:xfrm>
                <a:off x="5010912" y="4696968"/>
                <a:ext cx="203267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(−9)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48">
                <a:extLst>
                  <a:ext uri="{FF2B5EF4-FFF2-40B4-BE49-F238E27FC236}">
                    <a16:creationId xmlns:a16="http://schemas.microsoft.com/office/drawing/2014/main" id="{2AA32265-E346-4C5F-BBDE-BEA8ED63C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912" y="4696968"/>
                <a:ext cx="2032671" cy="427746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10">
            <a:extLst>
              <a:ext uri="{FF2B5EF4-FFF2-40B4-BE49-F238E27FC236}">
                <a16:creationId xmlns:a16="http://schemas.microsoft.com/office/drawing/2014/main" id="{9AD5CE12-2C6B-411C-936C-FD856E150930}"/>
              </a:ext>
            </a:extLst>
          </p:cNvPr>
          <p:cNvSpPr txBox="1"/>
          <p:nvPr/>
        </p:nvSpPr>
        <p:spPr>
          <a:xfrm>
            <a:off x="6309360" y="2350008"/>
            <a:ext cx="265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First calculate the vector from A to B</a:t>
            </a:r>
          </a:p>
        </p:txBody>
      </p:sp>
      <p:sp>
        <p:nvSpPr>
          <p:cNvPr id="44" name="TextBox 49">
            <a:extLst>
              <a:ext uri="{FF2B5EF4-FFF2-40B4-BE49-F238E27FC236}">
                <a16:creationId xmlns:a16="http://schemas.microsoft.com/office/drawing/2014/main" id="{5220383B-748A-42BD-BA83-C5EBD42C4CF2}"/>
              </a:ext>
            </a:extLst>
          </p:cNvPr>
          <p:cNvSpPr txBox="1"/>
          <p:nvPr/>
        </p:nvSpPr>
        <p:spPr>
          <a:xfrm>
            <a:off x="7092696" y="4578096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Then use 3D Pythagoras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50">
                <a:extLst>
                  <a:ext uri="{FF2B5EF4-FFF2-40B4-BE49-F238E27FC236}">
                    <a16:creationId xmlns:a16="http://schemas.microsoft.com/office/drawing/2014/main" id="{9F7D55E7-4FB5-4A14-AD26-53D76DE48C0D}"/>
                  </a:ext>
                </a:extLst>
              </p:cNvPr>
              <p:cNvSpPr txBox="1"/>
              <p:nvPr/>
            </p:nvSpPr>
            <p:spPr>
              <a:xfrm>
                <a:off x="4706112" y="5297424"/>
                <a:ext cx="1062407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/>
                            </a:rPr>
                            <m:t>139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50">
                <a:extLst>
                  <a:ext uri="{FF2B5EF4-FFF2-40B4-BE49-F238E27FC236}">
                    <a16:creationId xmlns:a16="http://schemas.microsoft.com/office/drawing/2014/main" id="{9F7D55E7-4FB5-4A14-AD26-53D76DE4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12" y="5297424"/>
                <a:ext cx="1062407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51">
                <a:extLst>
                  <a:ext uri="{FF2B5EF4-FFF2-40B4-BE49-F238E27FC236}">
                    <a16:creationId xmlns:a16="http://schemas.microsoft.com/office/drawing/2014/main" id="{0B39DB63-14DD-47AE-8057-A19E7C737C74}"/>
                  </a:ext>
                </a:extLst>
              </p:cNvPr>
              <p:cNvSpPr txBox="1"/>
              <p:nvPr/>
            </p:nvSpPr>
            <p:spPr>
              <a:xfrm>
                <a:off x="4721352" y="5815584"/>
                <a:ext cx="90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=11.8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51">
                <a:extLst>
                  <a:ext uri="{FF2B5EF4-FFF2-40B4-BE49-F238E27FC236}">
                    <a16:creationId xmlns:a16="http://schemas.microsoft.com/office/drawing/2014/main" id="{0B39DB63-14DD-47AE-8057-A19E7C737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352" y="5815584"/>
                <a:ext cx="9076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52">
            <a:extLst>
              <a:ext uri="{FF2B5EF4-FFF2-40B4-BE49-F238E27FC236}">
                <a16:creationId xmlns:a16="http://schemas.microsoft.com/office/drawing/2014/main" id="{9C84EBE3-60AC-4DAF-AFEC-6353B7EBFA38}"/>
              </a:ext>
            </a:extLst>
          </p:cNvPr>
          <p:cNvSpPr txBox="1"/>
          <p:nvPr/>
        </p:nvSpPr>
        <p:spPr>
          <a:xfrm>
            <a:off x="5528506" y="584081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(1dp)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67690486-1E25-48F2-A030-FA9910FE41D0}"/>
              </a:ext>
            </a:extLst>
          </p:cNvPr>
          <p:cNvSpPr txBox="1">
            <a:spLocks/>
          </p:cNvSpPr>
          <p:nvPr/>
        </p:nvSpPr>
        <p:spPr>
          <a:xfrm>
            <a:off x="137160" y="2175029"/>
            <a:ext cx="3648456" cy="395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latin typeface="Comic Sans MS" pitchFamily="66" charset="0"/>
              </a:rPr>
              <a:t>Cartesian coordinates in three dimensions are usually referred to as the x, y and z axes, each at right-angles to the other.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latin typeface="Comic Sans MS" pitchFamily="66" charset="0"/>
              </a:rPr>
              <a:t>Coordinates in 3 dimensions are given in the form (x, y, z)</a:t>
            </a:r>
          </a:p>
        </p:txBody>
      </p:sp>
      <p:cxnSp>
        <p:nvCxnSpPr>
          <p:cNvPr id="55" name="Straight Arrow Connector 6">
            <a:extLst>
              <a:ext uri="{FF2B5EF4-FFF2-40B4-BE49-F238E27FC236}">
                <a16:creationId xmlns:a16="http://schemas.microsoft.com/office/drawing/2014/main" id="{94F7A74A-5FAF-4827-B82B-000E13A419E8}"/>
              </a:ext>
            </a:extLst>
          </p:cNvPr>
          <p:cNvCxnSpPr/>
          <p:nvPr/>
        </p:nvCxnSpPr>
        <p:spPr>
          <a:xfrm>
            <a:off x="1739900" y="5448300"/>
            <a:ext cx="1965960" cy="64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">
            <a:extLst>
              <a:ext uri="{FF2B5EF4-FFF2-40B4-BE49-F238E27FC236}">
                <a16:creationId xmlns:a16="http://schemas.microsoft.com/office/drawing/2014/main" id="{2BFE2BC7-00A8-45D6-84C3-EE2868FE4A73}"/>
              </a:ext>
            </a:extLst>
          </p:cNvPr>
          <p:cNvCxnSpPr/>
          <p:nvPr/>
        </p:nvCxnSpPr>
        <p:spPr>
          <a:xfrm rot="10800000" flipV="1">
            <a:off x="496850" y="5363521"/>
            <a:ext cx="1673352" cy="1197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9">
            <a:extLst>
              <a:ext uri="{FF2B5EF4-FFF2-40B4-BE49-F238E27FC236}">
                <a16:creationId xmlns:a16="http://schemas.microsoft.com/office/drawing/2014/main" id="{60E400A3-8D01-435C-901E-98D4C3EF6784}"/>
              </a:ext>
            </a:extLst>
          </p:cNvPr>
          <p:cNvCxnSpPr/>
          <p:nvPr/>
        </p:nvCxnSpPr>
        <p:spPr>
          <a:xfrm flipH="1" flipV="1">
            <a:off x="1930400" y="3937000"/>
            <a:ext cx="12192" cy="1831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4">
            <a:extLst>
              <a:ext uri="{FF2B5EF4-FFF2-40B4-BE49-F238E27FC236}">
                <a16:creationId xmlns:a16="http://schemas.microsoft.com/office/drawing/2014/main" id="{56E552B0-0987-48E3-9D2C-815562F44F36}"/>
              </a:ext>
            </a:extLst>
          </p:cNvPr>
          <p:cNvSpPr txBox="1"/>
          <p:nvPr/>
        </p:nvSpPr>
        <p:spPr>
          <a:xfrm>
            <a:off x="318856" y="624951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sp>
        <p:nvSpPr>
          <p:cNvPr id="59" name="TextBox 15">
            <a:extLst>
              <a:ext uri="{FF2B5EF4-FFF2-40B4-BE49-F238E27FC236}">
                <a16:creationId xmlns:a16="http://schemas.microsoft.com/office/drawing/2014/main" id="{01B18DEE-3462-46B2-B0A6-E553FAF09873}"/>
              </a:ext>
            </a:extLst>
          </p:cNvPr>
          <p:cNvSpPr txBox="1"/>
          <p:nvPr/>
        </p:nvSpPr>
        <p:spPr>
          <a:xfrm>
            <a:off x="3721100" y="60325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29E28F37-B2BE-4BA0-B695-299176387501}"/>
              </a:ext>
            </a:extLst>
          </p:cNvPr>
          <p:cNvSpPr txBox="1"/>
          <p:nvPr/>
        </p:nvSpPr>
        <p:spPr>
          <a:xfrm>
            <a:off x="1666664" y="38803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25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10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9" grpId="0"/>
      <p:bldP spid="40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798163" cy="4774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itchFamily="66" charset="0"/>
              </a:rPr>
              <a:t>You need to be able to use coordinates in 3 dimensions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67690486-1E25-48F2-A030-FA9910FE41D0}"/>
              </a:ext>
            </a:extLst>
          </p:cNvPr>
          <p:cNvSpPr txBox="1">
            <a:spLocks/>
          </p:cNvSpPr>
          <p:nvPr/>
        </p:nvSpPr>
        <p:spPr>
          <a:xfrm>
            <a:off x="137160" y="2175029"/>
            <a:ext cx="3648456" cy="395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latin typeface="Comic Sans MS" pitchFamily="66" charset="0"/>
              </a:rPr>
              <a:t>Cartesian coordinates in three dimensions are usually referred to as the x, y and z axes, each at right-angles to the other.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latin typeface="Comic Sans MS" pitchFamily="66" charset="0"/>
              </a:rPr>
              <a:t>Coordinates in 3 dimensions are given in the form (x, y, z)</a:t>
            </a:r>
          </a:p>
        </p:txBody>
      </p:sp>
      <p:cxnSp>
        <p:nvCxnSpPr>
          <p:cNvPr id="55" name="Straight Arrow Connector 6">
            <a:extLst>
              <a:ext uri="{FF2B5EF4-FFF2-40B4-BE49-F238E27FC236}">
                <a16:creationId xmlns:a16="http://schemas.microsoft.com/office/drawing/2014/main" id="{94F7A74A-5FAF-4827-B82B-000E13A419E8}"/>
              </a:ext>
            </a:extLst>
          </p:cNvPr>
          <p:cNvCxnSpPr/>
          <p:nvPr/>
        </p:nvCxnSpPr>
        <p:spPr>
          <a:xfrm>
            <a:off x="1739900" y="5448300"/>
            <a:ext cx="1965960" cy="64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">
            <a:extLst>
              <a:ext uri="{FF2B5EF4-FFF2-40B4-BE49-F238E27FC236}">
                <a16:creationId xmlns:a16="http://schemas.microsoft.com/office/drawing/2014/main" id="{2BFE2BC7-00A8-45D6-84C3-EE2868FE4A73}"/>
              </a:ext>
            </a:extLst>
          </p:cNvPr>
          <p:cNvCxnSpPr/>
          <p:nvPr/>
        </p:nvCxnSpPr>
        <p:spPr>
          <a:xfrm rot="10800000" flipV="1">
            <a:off x="496850" y="5363521"/>
            <a:ext cx="1673352" cy="1197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9">
            <a:extLst>
              <a:ext uri="{FF2B5EF4-FFF2-40B4-BE49-F238E27FC236}">
                <a16:creationId xmlns:a16="http://schemas.microsoft.com/office/drawing/2014/main" id="{60E400A3-8D01-435C-901E-98D4C3EF6784}"/>
              </a:ext>
            </a:extLst>
          </p:cNvPr>
          <p:cNvCxnSpPr/>
          <p:nvPr/>
        </p:nvCxnSpPr>
        <p:spPr>
          <a:xfrm flipH="1" flipV="1">
            <a:off x="1930400" y="3937000"/>
            <a:ext cx="12192" cy="1831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4">
            <a:extLst>
              <a:ext uri="{FF2B5EF4-FFF2-40B4-BE49-F238E27FC236}">
                <a16:creationId xmlns:a16="http://schemas.microsoft.com/office/drawing/2014/main" id="{56E552B0-0987-48E3-9D2C-815562F44F36}"/>
              </a:ext>
            </a:extLst>
          </p:cNvPr>
          <p:cNvSpPr txBox="1"/>
          <p:nvPr/>
        </p:nvSpPr>
        <p:spPr>
          <a:xfrm>
            <a:off x="318856" y="624951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sp>
        <p:nvSpPr>
          <p:cNvPr id="59" name="TextBox 15">
            <a:extLst>
              <a:ext uri="{FF2B5EF4-FFF2-40B4-BE49-F238E27FC236}">
                <a16:creationId xmlns:a16="http://schemas.microsoft.com/office/drawing/2014/main" id="{01B18DEE-3462-46B2-B0A6-E553FAF09873}"/>
              </a:ext>
            </a:extLst>
          </p:cNvPr>
          <p:cNvSpPr txBox="1"/>
          <p:nvPr/>
        </p:nvSpPr>
        <p:spPr>
          <a:xfrm>
            <a:off x="3721100" y="60325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29E28F37-B2BE-4BA0-B695-299176387501}"/>
              </a:ext>
            </a:extLst>
          </p:cNvPr>
          <p:cNvSpPr txBox="1"/>
          <p:nvPr/>
        </p:nvSpPr>
        <p:spPr>
          <a:xfrm>
            <a:off x="1666664" y="38803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z</a:t>
            </a: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8E134A76-C75B-40FA-AA2A-BF21149FB8E3}"/>
              </a:ext>
            </a:extLst>
          </p:cNvPr>
          <p:cNvSpPr txBox="1"/>
          <p:nvPr/>
        </p:nvSpPr>
        <p:spPr>
          <a:xfrm>
            <a:off x="3579180" y="1234736"/>
            <a:ext cx="5564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The coordinates of A and B are (5, 0, 3) and (4, 2, k) respectively. Given that |AB| is 3 units, find the possible values of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4E003831-8B9F-4A19-B446-50CAD028FC53}"/>
                  </a:ext>
                </a:extLst>
              </p:cNvPr>
              <p:cNvSpPr txBox="1"/>
              <p:nvPr/>
            </p:nvSpPr>
            <p:spPr>
              <a:xfrm>
                <a:off x="4038600" y="1966404"/>
                <a:ext cx="1552412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𝐴𝐵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4E003831-8B9F-4A19-B446-50CAD028F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66404"/>
                <a:ext cx="1552412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5">
                <a:extLst>
                  <a:ext uri="{FF2B5EF4-FFF2-40B4-BE49-F238E27FC236}">
                    <a16:creationId xmlns:a16="http://schemas.microsoft.com/office/drawing/2014/main" id="{04CE5CD6-B6AE-46E7-B56B-E0B563824067}"/>
                  </a:ext>
                </a:extLst>
              </p:cNvPr>
              <p:cNvSpPr txBox="1"/>
              <p:nvPr/>
            </p:nvSpPr>
            <p:spPr>
              <a:xfrm>
                <a:off x="4038600" y="2728404"/>
                <a:ext cx="1333634" cy="662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𝐴𝐵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GB" sz="1400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5">
                <a:extLst>
                  <a:ext uri="{FF2B5EF4-FFF2-40B4-BE49-F238E27FC236}">
                    <a16:creationId xmlns:a16="http://schemas.microsoft.com/office/drawing/2014/main" id="{04CE5CD6-B6AE-46E7-B56B-E0B563824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728404"/>
                <a:ext cx="1333634" cy="662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1C81D97B-49EE-4668-8A4F-94CE17272EC5}"/>
              </a:ext>
            </a:extLst>
          </p:cNvPr>
          <p:cNvCxnSpPr/>
          <p:nvPr/>
        </p:nvCxnSpPr>
        <p:spPr>
          <a:xfrm>
            <a:off x="4163568" y="217366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7">
            <a:extLst>
              <a:ext uri="{FF2B5EF4-FFF2-40B4-BE49-F238E27FC236}">
                <a16:creationId xmlns:a16="http://schemas.microsoft.com/office/drawing/2014/main" id="{9AD0C74E-49E6-4DC8-A175-EC73B356D446}"/>
              </a:ext>
            </a:extLst>
          </p:cNvPr>
          <p:cNvCxnSpPr/>
          <p:nvPr/>
        </p:nvCxnSpPr>
        <p:spPr>
          <a:xfrm>
            <a:off x="4163568" y="292957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2">
                <a:extLst>
                  <a:ext uri="{FF2B5EF4-FFF2-40B4-BE49-F238E27FC236}">
                    <a16:creationId xmlns:a16="http://schemas.microsoft.com/office/drawing/2014/main" id="{18BB0C2E-43A8-4FA0-9AD6-4F738A96159B}"/>
                  </a:ext>
                </a:extLst>
              </p:cNvPr>
              <p:cNvSpPr txBox="1"/>
              <p:nvPr/>
            </p:nvSpPr>
            <p:spPr>
              <a:xfrm>
                <a:off x="4038600" y="3974976"/>
                <a:ext cx="2587568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𝐴𝐵</m:t>
                          </m:r>
                        </m:e>
                      </m:d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−3)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12">
                <a:extLst>
                  <a:ext uri="{FF2B5EF4-FFF2-40B4-BE49-F238E27FC236}">
                    <a16:creationId xmlns:a16="http://schemas.microsoft.com/office/drawing/2014/main" id="{18BB0C2E-43A8-4FA0-9AD6-4F738A961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74976"/>
                <a:ext cx="2587568" cy="353238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9">
                <a:extLst>
                  <a:ext uri="{FF2B5EF4-FFF2-40B4-BE49-F238E27FC236}">
                    <a16:creationId xmlns:a16="http://schemas.microsoft.com/office/drawing/2014/main" id="{B0CDB98C-96EE-4988-970B-0B59BE40EFDE}"/>
                  </a:ext>
                </a:extLst>
              </p:cNvPr>
              <p:cNvSpPr txBox="1"/>
              <p:nvPr/>
            </p:nvSpPr>
            <p:spPr>
              <a:xfrm>
                <a:off x="4038600" y="4355976"/>
                <a:ext cx="1965923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𝐴𝐵</m:t>
                          </m:r>
                        </m:e>
                      </m:d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−6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+14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29">
                <a:extLst>
                  <a:ext uri="{FF2B5EF4-FFF2-40B4-BE49-F238E27FC236}">
                    <a16:creationId xmlns:a16="http://schemas.microsoft.com/office/drawing/2014/main" id="{B0CDB98C-96EE-4988-970B-0B59BE40E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355976"/>
                <a:ext cx="1965923" cy="359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0">
                <a:extLst>
                  <a:ext uri="{FF2B5EF4-FFF2-40B4-BE49-F238E27FC236}">
                    <a16:creationId xmlns:a16="http://schemas.microsoft.com/office/drawing/2014/main" id="{B9DEF25C-30C7-4BB2-938B-D0D0E42B4594}"/>
                  </a:ext>
                </a:extLst>
              </p:cNvPr>
              <p:cNvSpPr txBox="1"/>
              <p:nvPr/>
            </p:nvSpPr>
            <p:spPr>
              <a:xfrm>
                <a:off x="4267200" y="4736976"/>
                <a:ext cx="1714444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−6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+14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0">
                <a:extLst>
                  <a:ext uri="{FF2B5EF4-FFF2-40B4-BE49-F238E27FC236}">
                    <a16:creationId xmlns:a16="http://schemas.microsoft.com/office/drawing/2014/main" id="{B9DEF25C-30C7-4BB2-938B-D0D0E42B4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36976"/>
                <a:ext cx="1714444" cy="35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CC308EE7-E62E-4184-B2F5-E3B3D3E279D9}"/>
                  </a:ext>
                </a:extLst>
              </p:cNvPr>
              <p:cNvSpPr txBox="1"/>
              <p:nvPr/>
            </p:nvSpPr>
            <p:spPr>
              <a:xfrm>
                <a:off x="4267200" y="5194176"/>
                <a:ext cx="15811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9=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GB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i="1">
                          <a:latin typeface="Cambria Math"/>
                        </a:rPr>
                        <m:t>−6</m:t>
                      </m:r>
                      <m:r>
                        <a:rPr lang="en-GB" sz="1400" i="1">
                          <a:latin typeface="Cambria Math"/>
                        </a:rPr>
                        <m:t>𝑘</m:t>
                      </m:r>
                      <m:r>
                        <a:rPr lang="en-GB" sz="1400" i="1">
                          <a:latin typeface="Cambria Math"/>
                        </a:rPr>
                        <m:t>+14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CC308EE7-E62E-4184-B2F5-E3B3D3E27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194176"/>
                <a:ext cx="158113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2">
                <a:extLst>
                  <a:ext uri="{FF2B5EF4-FFF2-40B4-BE49-F238E27FC236}">
                    <a16:creationId xmlns:a16="http://schemas.microsoft.com/office/drawing/2014/main" id="{ECF9456E-C410-4667-B66C-7D7EFAE8990A}"/>
                  </a:ext>
                </a:extLst>
              </p:cNvPr>
              <p:cNvSpPr txBox="1"/>
              <p:nvPr/>
            </p:nvSpPr>
            <p:spPr>
              <a:xfrm>
                <a:off x="4267200" y="5575176"/>
                <a:ext cx="14817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0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GB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i="1">
                          <a:latin typeface="Cambria Math"/>
                        </a:rPr>
                        <m:t>−6</m:t>
                      </m:r>
                      <m:r>
                        <a:rPr lang="en-GB" sz="1400" i="1">
                          <a:latin typeface="Cambria Math"/>
                        </a:rPr>
                        <m:t>𝑘</m:t>
                      </m:r>
                      <m:r>
                        <a:rPr lang="en-GB" sz="1400" i="1">
                          <a:latin typeface="Cambria Math"/>
                        </a:rPr>
                        <m:t>+5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32">
                <a:extLst>
                  <a:ext uri="{FF2B5EF4-FFF2-40B4-BE49-F238E27FC236}">
                    <a16:creationId xmlns:a16="http://schemas.microsoft.com/office/drawing/2014/main" id="{ECF9456E-C410-4667-B66C-7D7EFAE89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575176"/>
                <a:ext cx="148175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3">
                <a:extLst>
                  <a:ext uri="{FF2B5EF4-FFF2-40B4-BE49-F238E27FC236}">
                    <a16:creationId xmlns:a16="http://schemas.microsoft.com/office/drawing/2014/main" id="{39E6E4E1-B586-45BD-A12A-6E36A70EFB43}"/>
                  </a:ext>
                </a:extLst>
              </p:cNvPr>
              <p:cNvSpPr txBox="1"/>
              <p:nvPr/>
            </p:nvSpPr>
            <p:spPr>
              <a:xfrm>
                <a:off x="4267200" y="5956176"/>
                <a:ext cx="16903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0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</a:rPr>
                        <m:t>𝑘</m:t>
                      </m:r>
                      <m:r>
                        <a:rPr lang="en-GB" sz="1400" b="0" i="1" smtClean="0">
                          <a:latin typeface="Cambria Math"/>
                        </a:rPr>
                        <m:t>−5)(</m:t>
                      </m:r>
                      <m:r>
                        <a:rPr lang="en-GB" sz="1400" b="0" i="1" smtClean="0">
                          <a:latin typeface="Cambria Math"/>
                        </a:rPr>
                        <m:t>𝑘</m:t>
                      </m:r>
                      <m:r>
                        <a:rPr lang="en-GB" sz="1400" b="0" i="1" smtClean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33">
                <a:extLst>
                  <a:ext uri="{FF2B5EF4-FFF2-40B4-BE49-F238E27FC236}">
                    <a16:creationId xmlns:a16="http://schemas.microsoft.com/office/drawing/2014/main" id="{39E6E4E1-B586-45BD-A12A-6E36A70E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956176"/>
                <a:ext cx="1690399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5">
                <a:extLst>
                  <a:ext uri="{FF2B5EF4-FFF2-40B4-BE49-F238E27FC236}">
                    <a16:creationId xmlns:a16="http://schemas.microsoft.com/office/drawing/2014/main" id="{DCC4A331-380B-4C77-B290-E68636824E78}"/>
                  </a:ext>
                </a:extLst>
              </p:cNvPr>
              <p:cNvSpPr txBox="1"/>
              <p:nvPr/>
            </p:nvSpPr>
            <p:spPr>
              <a:xfrm>
                <a:off x="4343400" y="6337176"/>
                <a:ext cx="1366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𝑘</m:t>
                      </m:r>
                      <m:r>
                        <a:rPr lang="en-GB" sz="1400" b="0" i="1" smtClean="0">
                          <a:latin typeface="Cambria Math"/>
                        </a:rPr>
                        <m:t>=5 </m:t>
                      </m:r>
                      <m:r>
                        <a:rPr lang="en-GB" sz="1400" b="0" i="1" smtClean="0">
                          <a:latin typeface="Cambria Math"/>
                        </a:rPr>
                        <m:t>𝑜𝑟</m:t>
                      </m:r>
                      <m:r>
                        <a:rPr lang="en-GB" sz="1400" b="0" i="1" smtClean="0">
                          <a:latin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</a:rPr>
                        <m:t>𝑘</m:t>
                      </m:r>
                      <m:r>
                        <a:rPr lang="en-GB" sz="1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35">
                <a:extLst>
                  <a:ext uri="{FF2B5EF4-FFF2-40B4-BE49-F238E27FC236}">
                    <a16:creationId xmlns:a16="http://schemas.microsoft.com/office/drawing/2014/main" id="{DCC4A331-380B-4C77-B290-E68636824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6337176"/>
                <a:ext cx="136691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13">
            <a:extLst>
              <a:ext uri="{FF2B5EF4-FFF2-40B4-BE49-F238E27FC236}">
                <a16:creationId xmlns:a16="http://schemas.microsoft.com/office/drawing/2014/main" id="{A6D8F907-B9BD-4951-B2BB-6DDA35C965D9}"/>
              </a:ext>
            </a:extLst>
          </p:cNvPr>
          <p:cNvSpPr/>
          <p:nvPr/>
        </p:nvSpPr>
        <p:spPr>
          <a:xfrm>
            <a:off x="5410200" y="2271204"/>
            <a:ext cx="533400" cy="76200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c 39">
            <a:extLst>
              <a:ext uri="{FF2B5EF4-FFF2-40B4-BE49-F238E27FC236}">
                <a16:creationId xmlns:a16="http://schemas.microsoft.com/office/drawing/2014/main" id="{BBD3786C-3DAD-44A9-8E9F-84E509912511}"/>
              </a:ext>
            </a:extLst>
          </p:cNvPr>
          <p:cNvSpPr/>
          <p:nvPr/>
        </p:nvSpPr>
        <p:spPr>
          <a:xfrm>
            <a:off x="6477000" y="4127376"/>
            <a:ext cx="457200" cy="45720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40">
            <a:extLst>
              <a:ext uri="{FF2B5EF4-FFF2-40B4-BE49-F238E27FC236}">
                <a16:creationId xmlns:a16="http://schemas.microsoft.com/office/drawing/2014/main" id="{4E5B6E97-5013-4784-BA4D-EF8A74A2AFD3}"/>
              </a:ext>
            </a:extLst>
          </p:cNvPr>
          <p:cNvSpPr/>
          <p:nvPr/>
        </p:nvSpPr>
        <p:spPr>
          <a:xfrm>
            <a:off x="5791200" y="4508376"/>
            <a:ext cx="457200" cy="45720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c 41">
            <a:extLst>
              <a:ext uri="{FF2B5EF4-FFF2-40B4-BE49-F238E27FC236}">
                <a16:creationId xmlns:a16="http://schemas.microsoft.com/office/drawing/2014/main" id="{AECA88A4-A951-42DF-800B-57CEC96BBD55}"/>
              </a:ext>
            </a:extLst>
          </p:cNvPr>
          <p:cNvSpPr/>
          <p:nvPr/>
        </p:nvSpPr>
        <p:spPr>
          <a:xfrm>
            <a:off x="5791200" y="4965576"/>
            <a:ext cx="457200" cy="38100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c 43">
            <a:extLst>
              <a:ext uri="{FF2B5EF4-FFF2-40B4-BE49-F238E27FC236}">
                <a16:creationId xmlns:a16="http://schemas.microsoft.com/office/drawing/2014/main" id="{7295051E-7A31-4DDD-9723-75DDF791E366}"/>
              </a:ext>
            </a:extLst>
          </p:cNvPr>
          <p:cNvSpPr/>
          <p:nvPr/>
        </p:nvSpPr>
        <p:spPr>
          <a:xfrm>
            <a:off x="5791200" y="5346576"/>
            <a:ext cx="457200" cy="38100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c 44">
            <a:extLst>
              <a:ext uri="{FF2B5EF4-FFF2-40B4-BE49-F238E27FC236}">
                <a16:creationId xmlns:a16="http://schemas.microsoft.com/office/drawing/2014/main" id="{1F71B037-CB37-45A1-A299-C6843BB1D286}"/>
              </a:ext>
            </a:extLst>
          </p:cNvPr>
          <p:cNvSpPr/>
          <p:nvPr/>
        </p:nvSpPr>
        <p:spPr>
          <a:xfrm>
            <a:off x="5791200" y="5727576"/>
            <a:ext cx="457200" cy="38100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c 45">
            <a:extLst>
              <a:ext uri="{FF2B5EF4-FFF2-40B4-BE49-F238E27FC236}">
                <a16:creationId xmlns:a16="http://schemas.microsoft.com/office/drawing/2014/main" id="{EAE7285E-D850-4E23-90C8-AA16AE3E0C12}"/>
              </a:ext>
            </a:extLst>
          </p:cNvPr>
          <p:cNvSpPr/>
          <p:nvPr/>
        </p:nvSpPr>
        <p:spPr>
          <a:xfrm>
            <a:off x="5791200" y="6108576"/>
            <a:ext cx="457200" cy="381000"/>
          </a:xfrm>
          <a:prstGeom prst="arc">
            <a:avLst>
              <a:gd name="adj1" fmla="val 16200000"/>
              <a:gd name="adj2" fmla="val 53501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17">
                <a:extLst>
                  <a:ext uri="{FF2B5EF4-FFF2-40B4-BE49-F238E27FC236}">
                    <a16:creationId xmlns:a16="http://schemas.microsoft.com/office/drawing/2014/main" id="{725BCE32-1EB7-4582-A208-493323AD6A56}"/>
                  </a:ext>
                </a:extLst>
              </p:cNvPr>
              <p:cNvSpPr txBox="1"/>
              <p:nvPr/>
            </p:nvSpPr>
            <p:spPr>
              <a:xfrm>
                <a:off x="5958396" y="2424344"/>
                <a:ext cx="18630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rgbClr val="FF0000"/>
                        </a:solidFill>
                        <a:latin typeface="Cambria Math"/>
                      </a:rPr>
                      <m:t>𝐴𝐵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using k</a:t>
                </a:r>
              </a:p>
            </p:txBody>
          </p:sp>
        </mc:Choice>
        <mc:Fallback xmlns="">
          <p:sp>
            <p:nvSpPr>
              <p:cNvPr id="66" name="TextBox 17">
                <a:extLst>
                  <a:ext uri="{FF2B5EF4-FFF2-40B4-BE49-F238E27FC236}">
                    <a16:creationId xmlns:a16="http://schemas.microsoft.com/office/drawing/2014/main" id="{725BCE32-1EB7-4582-A208-493323AD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396" y="2424344"/>
                <a:ext cx="1863011" cy="307777"/>
              </a:xfrm>
              <a:prstGeom prst="rect">
                <a:avLst/>
              </a:prstGeom>
              <a:blipFill>
                <a:blip r:embed="rId11"/>
                <a:stretch>
                  <a:fillRect l="-980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46">
            <a:extLst>
              <a:ext uri="{FF2B5EF4-FFF2-40B4-BE49-F238E27FC236}">
                <a16:creationId xmlns:a16="http://schemas.microsoft.com/office/drawing/2014/main" id="{92D5DF47-FD05-4D63-8270-2A6A797DFF3A}"/>
              </a:ext>
            </a:extLst>
          </p:cNvPr>
          <p:cNvSpPr txBox="1"/>
          <p:nvPr/>
        </p:nvSpPr>
        <p:spPr>
          <a:xfrm>
            <a:off x="4154751" y="3485964"/>
            <a:ext cx="21128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Use Pythagoras in 3D</a:t>
            </a:r>
          </a:p>
        </p:txBody>
      </p:sp>
      <p:sp>
        <p:nvSpPr>
          <p:cNvPr id="68" name="TextBox 53">
            <a:extLst>
              <a:ext uri="{FF2B5EF4-FFF2-40B4-BE49-F238E27FC236}">
                <a16:creationId xmlns:a16="http://schemas.microsoft.com/office/drawing/2014/main" id="{D34DD6FE-6676-424D-A8E5-45A68AC66C2D}"/>
              </a:ext>
            </a:extLst>
          </p:cNvPr>
          <p:cNvSpPr txBox="1"/>
          <p:nvPr/>
        </p:nvSpPr>
        <p:spPr>
          <a:xfrm>
            <a:off x="6858000" y="4051176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Careful when squaring the bracket</a:t>
            </a:r>
          </a:p>
        </p:txBody>
      </p:sp>
      <p:sp>
        <p:nvSpPr>
          <p:cNvPr id="69" name="TextBox 54">
            <a:extLst>
              <a:ext uri="{FF2B5EF4-FFF2-40B4-BE49-F238E27FC236}">
                <a16:creationId xmlns:a16="http://schemas.microsoft.com/office/drawing/2014/main" id="{A814C01D-8025-4F72-9D13-1AC22A08D1B0}"/>
              </a:ext>
            </a:extLst>
          </p:cNvPr>
          <p:cNvSpPr txBox="1"/>
          <p:nvPr/>
        </p:nvSpPr>
        <p:spPr>
          <a:xfrm>
            <a:off x="6248400" y="4584576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|AB| = 3</a:t>
            </a:r>
          </a:p>
        </p:txBody>
      </p:sp>
      <p:sp>
        <p:nvSpPr>
          <p:cNvPr id="70" name="TextBox 55">
            <a:extLst>
              <a:ext uri="{FF2B5EF4-FFF2-40B4-BE49-F238E27FC236}">
                <a16:creationId xmlns:a16="http://schemas.microsoft.com/office/drawing/2014/main" id="{0DE7F0C8-5B3F-4216-9AC8-FDE9F6A0960F}"/>
              </a:ext>
            </a:extLst>
          </p:cNvPr>
          <p:cNvSpPr txBox="1"/>
          <p:nvPr/>
        </p:nvSpPr>
        <p:spPr>
          <a:xfrm>
            <a:off x="6172200" y="496557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Square both sides</a:t>
            </a:r>
          </a:p>
        </p:txBody>
      </p:sp>
      <p:sp>
        <p:nvSpPr>
          <p:cNvPr id="71" name="TextBox 56">
            <a:extLst>
              <a:ext uri="{FF2B5EF4-FFF2-40B4-BE49-F238E27FC236}">
                <a16:creationId xmlns:a16="http://schemas.microsoft.com/office/drawing/2014/main" id="{1DDD746D-3735-4592-BF35-527CEDD5760A}"/>
              </a:ext>
            </a:extLst>
          </p:cNvPr>
          <p:cNvSpPr txBox="1"/>
          <p:nvPr/>
        </p:nvSpPr>
        <p:spPr>
          <a:xfrm>
            <a:off x="6172200" y="5346576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Solve as a quadratic</a:t>
            </a:r>
          </a:p>
        </p:txBody>
      </p:sp>
      <p:cxnSp>
        <p:nvCxnSpPr>
          <p:cNvPr id="72" name="Straight Arrow Connector 26">
            <a:extLst>
              <a:ext uri="{FF2B5EF4-FFF2-40B4-BE49-F238E27FC236}">
                <a16:creationId xmlns:a16="http://schemas.microsoft.com/office/drawing/2014/main" id="{49FF2A5D-2E97-411E-88A6-4792A8778093}"/>
              </a:ext>
            </a:extLst>
          </p:cNvPr>
          <p:cNvCxnSpPr/>
          <p:nvPr/>
        </p:nvCxnSpPr>
        <p:spPr>
          <a:xfrm>
            <a:off x="6872736" y="2450355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38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2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8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/>
      <p:bldP spid="31" grpId="0"/>
      <p:bldP spid="32" grpId="0"/>
      <p:bldP spid="48" grpId="0"/>
      <p:bldP spid="49" grpId="0"/>
      <p:bldP spid="50" grpId="0"/>
      <p:bldP spid="51" grpId="0"/>
      <p:bldP spid="52" grpId="0" animBg="1"/>
      <p:bldP spid="53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2379216"/>
            <a:ext cx="3648456" cy="37469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Please note that when operating in 3D, there can be some inconsistencies with which way the axes are labelled!</a:t>
            </a:r>
          </a:p>
        </p:txBody>
      </p:sp>
      <p:pic>
        <p:nvPicPr>
          <p:cNvPr id="1026" name="Picture 2" descr="https://upload.wikimedia.org/wikipedia/commons/thumb/e/e2/Cartesian_coordinate_system_handedness.svg/400px-Cartesian_coordinate_system_handedn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0670"/>
            <a:ext cx="4262087" cy="261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66693" y="2394858"/>
            <a:ext cx="3230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Sometimes referred to as left handed or right handed!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0" name="Picture 2" descr="https://upload.wikimedia.org/wikipedia/commons/b/b2/3D_Cartesian_Coodinate_Handedn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5" y="3167744"/>
            <a:ext cx="4531633" cy="254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41">
            <a:extLst>
              <a:ext uri="{FF2B5EF4-FFF2-40B4-BE49-F238E27FC236}">
                <a16:creationId xmlns:a16="http://schemas.microsoft.com/office/drawing/2014/main" id="{A81E2999-F530-4364-8B95-810060DB5CB5}"/>
              </a:ext>
            </a:extLst>
          </p:cNvPr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9E4A7CE-1A98-4E68-8BB0-3BAD7E68A324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600200"/>
            <a:ext cx="3798163" cy="477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>
                <a:latin typeface="Comic Sans MS" pitchFamily="66" charset="0"/>
              </a:rPr>
              <a:t>You need to be able to use coordinates in 3 dimensions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28947D-7CB1-4358-8B08-AAF472AC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9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4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08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8" r="75000" b="51949"/>
          <a:stretch/>
        </p:blipFill>
        <p:spPr bwMode="auto">
          <a:xfrm>
            <a:off x="5152571" y="3149598"/>
            <a:ext cx="3429000" cy="319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intmstat.com/vectors/235-3D-v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5" y="3167742"/>
            <a:ext cx="3225800" cy="320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749861" y="2656114"/>
            <a:ext cx="865682" cy="6037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9606" y="2198914"/>
            <a:ext cx="280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Stick to this way!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41">
            <a:extLst>
              <a:ext uri="{FF2B5EF4-FFF2-40B4-BE49-F238E27FC236}">
                <a16:creationId xmlns:a16="http://schemas.microsoft.com/office/drawing/2014/main" id="{D5FCD1F3-BDC4-4D0D-93CD-41773B7F9FBF}"/>
              </a:ext>
            </a:extLst>
          </p:cNvPr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F2DB1D0-44F1-40F8-AC88-B7A63AFE4ACA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600200"/>
            <a:ext cx="3798163" cy="477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>
                <a:latin typeface="Comic Sans MS" pitchFamily="66" charset="0"/>
              </a:rPr>
              <a:t>You need to be able to use coordinates in 3 dimensions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7828744-24FA-45BF-AFAF-F76DC56A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379216"/>
            <a:ext cx="3648456" cy="37469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Please note that when operating in 3D, there can be some inconsistencies with which way the axes are labelled!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0AE56D9-6543-456D-8D2A-1E217AAE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Vectors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1" name="テキスト ボックス 1">
                <a:extLst>
                  <a:ext uri="{FF2B5EF4-FFF2-40B4-BE49-F238E27FC236}">
                    <a16:creationId xmlns:a16="http://schemas.microsoft.com/office/drawing/2014/main" id="{EB7D3663-E957-4A58-8F96-767BB34F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082732" cy="277768"/>
              </a:xfrm>
              <a:prstGeom prst="rect">
                <a:avLst/>
              </a:prstGeom>
              <a:blipFill>
                <a:blip r:embed="rId4"/>
                <a:stretch>
                  <a:fillRect l="-2198" r="-1099" b="-4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9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5504" y="2367937"/>
            <a:ext cx="541122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tone Temple SF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tone Temple SF" pitchFamily="2" charset="0"/>
              </a:rPr>
              <a:t>Exercise 12B</a:t>
            </a:r>
          </a:p>
        </p:txBody>
      </p:sp>
    </p:spTree>
    <p:extLst>
      <p:ext uri="{BB962C8B-B14F-4D97-AF65-F5344CB8AC3E}">
        <p14:creationId xmlns:p14="http://schemas.microsoft.com/office/powerpoint/2010/main" val="36662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2630</TotalTime>
  <Words>3005</Words>
  <Application>Microsoft Office PowerPoint</Application>
  <PresentationFormat>On-screen Show (4:3)</PresentationFormat>
  <Paragraphs>806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Cambria Math</vt:lpstr>
      <vt:lpstr>Comic Sans MS</vt:lpstr>
      <vt:lpstr>Stone Temple SF</vt:lpstr>
      <vt:lpstr>Wingdings</vt:lpstr>
      <vt:lpstr>Office Theme</vt:lpstr>
      <vt:lpstr>PowerPoint Presentation</vt:lpstr>
      <vt:lpstr>Prior Knowledge Check</vt:lpstr>
      <vt:lpstr>PowerPoint Presentation</vt:lpstr>
      <vt:lpstr>Vectors</vt:lpstr>
      <vt:lpstr>Vectors</vt:lpstr>
      <vt:lpstr>Vectors</vt:lpstr>
      <vt:lpstr>Vectors</vt:lpstr>
      <vt:lpstr>Vectors</vt:lpstr>
      <vt:lpstr>PowerPoint Presentation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PowerPoint Presentation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PowerPoint Presentation</vt:lpstr>
      <vt:lpstr>Vectors</vt:lpstr>
      <vt:lpstr>Vectors</vt:lpstr>
      <vt:lpstr>Vectors</vt:lpstr>
      <vt:lpstr>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VMUSER</dc:creator>
  <cp:lastModifiedBy>Michael Pye</cp:lastModifiedBy>
  <cp:revision>663</cp:revision>
  <dcterms:created xsi:type="dcterms:W3CDTF">2018-04-30T00:32:33Z</dcterms:created>
  <dcterms:modified xsi:type="dcterms:W3CDTF">2019-03-12T01:37:24Z</dcterms:modified>
</cp:coreProperties>
</file>