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75" r:id="rId9"/>
    <p:sldId id="260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2" r:id="rId24"/>
    <p:sldId id="263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4" r:id="rId34"/>
    <p:sldId id="26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266" r:id="rId46"/>
    <p:sldId id="307" r:id="rId47"/>
    <p:sldId id="267" r:id="rId48"/>
    <p:sldId id="308" r:id="rId49"/>
    <p:sldId id="309" r:id="rId50"/>
    <p:sldId id="310" r:id="rId51"/>
    <p:sldId id="268" r:id="rId52"/>
    <p:sldId id="269" r:id="rId53"/>
    <p:sldId id="311" r:id="rId54"/>
    <p:sldId id="312" r:id="rId55"/>
    <p:sldId id="313" r:id="rId56"/>
    <p:sldId id="314" r:id="rId57"/>
    <p:sldId id="315" r:id="rId58"/>
    <p:sldId id="316" r:id="rId59"/>
    <p:sldId id="270" r:id="rId60"/>
    <p:sldId id="271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7000">
              <a:schemeClr val="accent2">
                <a:lumMod val="20000"/>
                <a:lumOff val="80000"/>
              </a:schemeClr>
            </a:gs>
            <a:gs pos="95000">
              <a:schemeClr val="accent2">
                <a:lumMod val="20000"/>
                <a:lumOff val="80000"/>
              </a:schemeClr>
            </a:gs>
            <a:gs pos="100000">
              <a:srgbClr val="C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0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55.png"/><Relationship Id="rId7" Type="http://schemas.openxmlformats.org/officeDocument/2006/relationships/image" Target="../media/image16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51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86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79.png"/><Relationship Id="rId7" Type="http://schemas.openxmlformats.org/officeDocument/2006/relationships/image" Target="../media/image186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7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4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1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12.png"/><Relationship Id="rId9" Type="http://schemas.openxmlformats.org/officeDocument/2006/relationships/image" Target="../media/image20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02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10" Type="http://schemas.openxmlformats.org/officeDocument/2006/relationships/image" Target="../media/image221.png"/><Relationship Id="rId4" Type="http://schemas.openxmlformats.org/officeDocument/2006/relationships/image" Target="../media/image217.png"/><Relationship Id="rId9" Type="http://schemas.openxmlformats.org/officeDocument/2006/relationships/image" Target="../media/image20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image" Target="../media/image246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44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28" Type="http://schemas.openxmlformats.org/officeDocument/2006/relationships/image" Target="../media/image248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42.png"/><Relationship Id="rId27" Type="http://schemas.openxmlformats.org/officeDocument/2006/relationships/image" Target="../media/image2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44.png"/><Relationship Id="rId3" Type="http://schemas.openxmlformats.org/officeDocument/2006/relationships/image" Target="../media/image223.png"/><Relationship Id="rId21" Type="http://schemas.openxmlformats.org/officeDocument/2006/relationships/image" Target="../media/image25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40.png"/><Relationship Id="rId25" Type="http://schemas.openxmlformats.org/officeDocument/2006/relationships/image" Target="../media/image255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20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54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53.png"/><Relationship Id="rId10" Type="http://schemas.openxmlformats.org/officeDocument/2006/relationships/image" Target="../media/image230.png"/><Relationship Id="rId19" Type="http://schemas.openxmlformats.org/officeDocument/2006/relationships/image" Target="../media/image25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7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image" Target="../media/image256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5" Type="http://schemas.openxmlformats.org/officeDocument/2006/relationships/image" Target="../media/image26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Relationship Id="rId14" Type="http://schemas.openxmlformats.org/officeDocument/2006/relationships/image" Target="../media/image2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76.png"/><Relationship Id="rId3" Type="http://schemas.openxmlformats.org/officeDocument/2006/relationships/image" Target="../media/image271.png"/><Relationship Id="rId7" Type="http://schemas.openxmlformats.org/officeDocument/2006/relationships/image" Target="../media/image261.png"/><Relationship Id="rId12" Type="http://schemas.openxmlformats.org/officeDocument/2006/relationships/image" Target="../media/image275.png"/><Relationship Id="rId2" Type="http://schemas.openxmlformats.org/officeDocument/2006/relationships/image" Target="../media/image256.png"/><Relationship Id="rId16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74.png"/><Relationship Id="rId5" Type="http://schemas.openxmlformats.org/officeDocument/2006/relationships/image" Target="../media/image259.png"/><Relationship Id="rId15" Type="http://schemas.openxmlformats.org/officeDocument/2006/relationships/image" Target="../media/image278.png"/><Relationship Id="rId10" Type="http://schemas.openxmlformats.org/officeDocument/2006/relationships/image" Target="../media/image273.png"/><Relationship Id="rId4" Type="http://schemas.openxmlformats.org/officeDocument/2006/relationships/image" Target="../media/image258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83.png"/><Relationship Id="rId7" Type="http://schemas.openxmlformats.org/officeDocument/2006/relationships/image" Target="../media/image261.png"/><Relationship Id="rId12" Type="http://schemas.openxmlformats.org/officeDocument/2006/relationships/image" Target="../media/image282.png"/><Relationship Id="rId17" Type="http://schemas.openxmlformats.org/officeDocument/2006/relationships/image" Target="../media/image287.png"/><Relationship Id="rId2" Type="http://schemas.openxmlformats.org/officeDocument/2006/relationships/image" Target="../media/image280.png"/><Relationship Id="rId16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81.png"/><Relationship Id="rId5" Type="http://schemas.openxmlformats.org/officeDocument/2006/relationships/image" Target="../media/image259.png"/><Relationship Id="rId15" Type="http://schemas.openxmlformats.org/officeDocument/2006/relationships/image" Target="../media/image285.png"/><Relationship Id="rId10" Type="http://schemas.openxmlformats.org/officeDocument/2006/relationships/image" Target="../media/image273.png"/><Relationship Id="rId4" Type="http://schemas.openxmlformats.org/officeDocument/2006/relationships/image" Target="../media/image258.png"/><Relationship Id="rId9" Type="http://schemas.openxmlformats.org/officeDocument/2006/relationships/image" Target="../media/image272.png"/><Relationship Id="rId14" Type="http://schemas.openxmlformats.org/officeDocument/2006/relationships/image" Target="../media/image28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91.png"/><Relationship Id="rId7" Type="http://schemas.openxmlformats.org/officeDocument/2006/relationships/image" Target="../media/image261.png"/><Relationship Id="rId12" Type="http://schemas.openxmlformats.org/officeDocument/2006/relationships/image" Target="../media/image290.png"/><Relationship Id="rId2" Type="http://schemas.openxmlformats.org/officeDocument/2006/relationships/image" Target="../media/image288.png"/><Relationship Id="rId16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89.png"/><Relationship Id="rId5" Type="http://schemas.openxmlformats.org/officeDocument/2006/relationships/image" Target="../media/image259.png"/><Relationship Id="rId15" Type="http://schemas.openxmlformats.org/officeDocument/2006/relationships/image" Target="../media/image293.png"/><Relationship Id="rId10" Type="http://schemas.openxmlformats.org/officeDocument/2006/relationships/image" Target="../media/image273.png"/><Relationship Id="rId4" Type="http://schemas.openxmlformats.org/officeDocument/2006/relationships/image" Target="../media/image258.png"/><Relationship Id="rId9" Type="http://schemas.openxmlformats.org/officeDocument/2006/relationships/image" Target="../media/image272.png"/><Relationship Id="rId14" Type="http://schemas.openxmlformats.org/officeDocument/2006/relationships/image" Target="../media/image29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96.png"/><Relationship Id="rId7" Type="http://schemas.openxmlformats.org/officeDocument/2006/relationships/image" Target="../media/image300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11" Type="http://schemas.openxmlformats.org/officeDocument/2006/relationships/image" Target="../media/image304.png"/><Relationship Id="rId5" Type="http://schemas.openxmlformats.org/officeDocument/2006/relationships/image" Target="../media/image298.png"/><Relationship Id="rId10" Type="http://schemas.openxmlformats.org/officeDocument/2006/relationships/image" Target="../media/image303.png"/><Relationship Id="rId4" Type="http://schemas.openxmlformats.org/officeDocument/2006/relationships/image" Target="../media/image297.png"/><Relationship Id="rId9" Type="http://schemas.openxmlformats.org/officeDocument/2006/relationships/image" Target="../media/image30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13" Type="http://schemas.openxmlformats.org/officeDocument/2006/relationships/image" Target="../media/image312.png"/><Relationship Id="rId3" Type="http://schemas.openxmlformats.org/officeDocument/2006/relationships/image" Target="../media/image300.png"/><Relationship Id="rId7" Type="http://schemas.openxmlformats.org/officeDocument/2006/relationships/image" Target="../media/image306.png"/><Relationship Id="rId12" Type="http://schemas.openxmlformats.org/officeDocument/2006/relationships/image" Target="../media/image311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11" Type="http://schemas.openxmlformats.org/officeDocument/2006/relationships/image" Target="../media/image310.png"/><Relationship Id="rId5" Type="http://schemas.openxmlformats.org/officeDocument/2006/relationships/image" Target="../media/image299.png"/><Relationship Id="rId10" Type="http://schemas.openxmlformats.org/officeDocument/2006/relationships/image" Target="../media/image309.png"/><Relationship Id="rId4" Type="http://schemas.openxmlformats.org/officeDocument/2006/relationships/image" Target="../media/image305.png"/><Relationship Id="rId9" Type="http://schemas.openxmlformats.org/officeDocument/2006/relationships/image" Target="../media/image30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296.png"/><Relationship Id="rId7" Type="http://schemas.openxmlformats.org/officeDocument/2006/relationships/image" Target="../media/image313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5" Type="http://schemas.openxmlformats.org/officeDocument/2006/relationships/image" Target="../media/image299.png"/><Relationship Id="rId10" Type="http://schemas.openxmlformats.org/officeDocument/2006/relationships/image" Target="../media/image315.png"/><Relationship Id="rId4" Type="http://schemas.openxmlformats.org/officeDocument/2006/relationships/image" Target="../media/image297.png"/><Relationship Id="rId9" Type="http://schemas.openxmlformats.org/officeDocument/2006/relationships/image" Target="../media/image30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10" Type="http://schemas.openxmlformats.org/officeDocument/2006/relationships/image" Target="../media/image324.png"/><Relationship Id="rId4" Type="http://schemas.openxmlformats.org/officeDocument/2006/relationships/image" Target="../media/image318.png"/><Relationship Id="rId9" Type="http://schemas.openxmlformats.org/officeDocument/2006/relationships/image" Target="../media/image3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325.png"/><Relationship Id="rId7" Type="http://schemas.openxmlformats.org/officeDocument/2006/relationships/image" Target="../media/image330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4.png"/><Relationship Id="rId5" Type="http://schemas.openxmlformats.org/officeDocument/2006/relationships/image" Target="../media/image327.png"/><Relationship Id="rId10" Type="http://schemas.openxmlformats.org/officeDocument/2006/relationships/image" Target="../media/image333.png"/><Relationship Id="rId4" Type="http://schemas.openxmlformats.org/officeDocument/2006/relationships/image" Target="../media/image326.png"/><Relationship Id="rId9" Type="http://schemas.openxmlformats.org/officeDocument/2006/relationships/image" Target="../media/image33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png"/><Relationship Id="rId3" Type="http://schemas.openxmlformats.org/officeDocument/2006/relationships/image" Target="../media/image325.png"/><Relationship Id="rId7" Type="http://schemas.openxmlformats.org/officeDocument/2006/relationships/image" Target="../media/image335.png"/><Relationship Id="rId12" Type="http://schemas.openxmlformats.org/officeDocument/2006/relationships/image" Target="../media/image340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9.png"/><Relationship Id="rId5" Type="http://schemas.openxmlformats.org/officeDocument/2006/relationships/image" Target="../media/image327.png"/><Relationship Id="rId10" Type="http://schemas.openxmlformats.org/officeDocument/2006/relationships/image" Target="../media/image338.png"/><Relationship Id="rId4" Type="http://schemas.openxmlformats.org/officeDocument/2006/relationships/image" Target="../media/image326.png"/><Relationship Id="rId9" Type="http://schemas.openxmlformats.org/officeDocument/2006/relationships/image" Target="../media/image3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17.png"/><Relationship Id="rId7" Type="http://schemas.openxmlformats.org/officeDocument/2006/relationships/image" Target="../media/image34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5" Type="http://schemas.openxmlformats.org/officeDocument/2006/relationships/image" Target="../media/image343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image" Target="../media/image317.png"/><Relationship Id="rId7" Type="http://schemas.openxmlformats.org/officeDocument/2006/relationships/image" Target="../media/image34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5" Type="http://schemas.openxmlformats.org/officeDocument/2006/relationships/image" Target="../media/image343.png"/><Relationship Id="rId4" Type="http://schemas.openxmlformats.org/officeDocument/2006/relationships/image" Target="../media/image34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13" Type="http://schemas.openxmlformats.org/officeDocument/2006/relationships/image" Target="../media/image352.png"/><Relationship Id="rId3" Type="http://schemas.openxmlformats.org/officeDocument/2006/relationships/image" Target="../media/image317.png"/><Relationship Id="rId7" Type="http://schemas.openxmlformats.org/officeDocument/2006/relationships/image" Target="../media/image345.png"/><Relationship Id="rId12" Type="http://schemas.openxmlformats.org/officeDocument/2006/relationships/image" Target="../media/image351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50.png"/><Relationship Id="rId5" Type="http://schemas.openxmlformats.org/officeDocument/2006/relationships/image" Target="../media/image343.png"/><Relationship Id="rId10" Type="http://schemas.openxmlformats.org/officeDocument/2006/relationships/image" Target="../media/image349.png"/><Relationship Id="rId4" Type="http://schemas.openxmlformats.org/officeDocument/2006/relationships/image" Target="../media/image342.png"/><Relationship Id="rId9" Type="http://schemas.openxmlformats.org/officeDocument/2006/relationships/image" Target="../media/image348.png"/><Relationship Id="rId14" Type="http://schemas.openxmlformats.org/officeDocument/2006/relationships/image" Target="../media/image35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13" Type="http://schemas.openxmlformats.org/officeDocument/2006/relationships/image" Target="../media/image357.png"/><Relationship Id="rId3" Type="http://schemas.openxmlformats.org/officeDocument/2006/relationships/image" Target="../media/image317.png"/><Relationship Id="rId7" Type="http://schemas.openxmlformats.org/officeDocument/2006/relationships/image" Target="../media/image345.png"/><Relationship Id="rId12" Type="http://schemas.openxmlformats.org/officeDocument/2006/relationships/image" Target="../media/image356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55.png"/><Relationship Id="rId5" Type="http://schemas.openxmlformats.org/officeDocument/2006/relationships/image" Target="../media/image343.png"/><Relationship Id="rId15" Type="http://schemas.openxmlformats.org/officeDocument/2006/relationships/image" Target="../media/image358.png"/><Relationship Id="rId10" Type="http://schemas.openxmlformats.org/officeDocument/2006/relationships/image" Target="../media/image354.png"/><Relationship Id="rId4" Type="http://schemas.openxmlformats.org/officeDocument/2006/relationships/image" Target="../media/image342.png"/><Relationship Id="rId9" Type="http://schemas.openxmlformats.org/officeDocument/2006/relationships/image" Target="../media/image348.png"/><Relationship Id="rId14" Type="http://schemas.openxmlformats.org/officeDocument/2006/relationships/image" Target="../media/image35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image" Target="../media/image317.png"/><Relationship Id="rId7" Type="http://schemas.openxmlformats.org/officeDocument/2006/relationships/image" Target="../media/image345.png"/><Relationship Id="rId12" Type="http://schemas.openxmlformats.org/officeDocument/2006/relationships/image" Target="../media/image358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53.png"/><Relationship Id="rId5" Type="http://schemas.openxmlformats.org/officeDocument/2006/relationships/image" Target="../media/image343.png"/><Relationship Id="rId10" Type="http://schemas.openxmlformats.org/officeDocument/2006/relationships/image" Target="../media/image359.png"/><Relationship Id="rId4" Type="http://schemas.openxmlformats.org/officeDocument/2006/relationships/image" Target="../media/image342.png"/><Relationship Id="rId9" Type="http://schemas.openxmlformats.org/officeDocument/2006/relationships/image" Target="../media/image3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5.png"/><Relationship Id="rId21" Type="http://schemas.openxmlformats.org/officeDocument/2006/relationships/image" Target="../media/image71.png"/><Relationship Id="rId7" Type="http://schemas.openxmlformats.org/officeDocument/2006/relationships/image" Target="../media/image41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4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7336" y="2314192"/>
            <a:ext cx="500867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Functions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and Graphs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339752" y="4725144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4325"/>
            <a:ext cx="487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mic Sans MS" pitchFamily="66" charset="0"/>
              </a:rPr>
              <a:t>	</a:t>
            </a:r>
            <a:r>
              <a:rPr lang="en-GB" altLang="en-US" sz="2000" u="sng" dirty="0">
                <a:latin typeface="Comic Sans MS" pitchFamily="66" charset="0"/>
              </a:rPr>
              <a:t>Mapping Diagrams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u="sng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mic Sans MS" pitchFamily="66" charset="0"/>
              </a:rPr>
              <a:t>	A mapping diagram transforms one set of numbers into a different set of numbers. It can be described in words or using algebra. They can also be represented by a Cartesian graph.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mic Sans MS" pitchFamily="66" charset="0"/>
              </a:rPr>
              <a:t>	The original numbers (Set A, or ‘x’) are known as the </a:t>
            </a:r>
            <a:r>
              <a:rPr lang="en-GB" altLang="en-US" sz="2000" i="1" u="sng" dirty="0">
                <a:solidFill>
                  <a:srgbClr val="FF0000"/>
                </a:solidFill>
                <a:latin typeface="Comic Sans MS" pitchFamily="66" charset="0"/>
              </a:rPr>
              <a:t>domain</a:t>
            </a:r>
            <a:r>
              <a:rPr lang="en-GB" altLang="en-US" sz="2000" dirty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mic Sans MS" pitchFamily="66" charset="0"/>
              </a:rPr>
              <a:t>	The results (Set B, or ‘y’) are known as the </a:t>
            </a:r>
            <a:r>
              <a:rPr lang="en-GB" altLang="en-US" sz="2000" i="1" u="sng" dirty="0">
                <a:solidFill>
                  <a:srgbClr val="FF0000"/>
                </a:solidFill>
                <a:latin typeface="Comic Sans MS" pitchFamily="66" charset="0"/>
              </a:rPr>
              <a:t>range</a:t>
            </a:r>
            <a:r>
              <a:rPr lang="en-GB" altLang="en-US" sz="2000" dirty="0">
                <a:latin typeface="Comic Sans MS" pitchFamily="66" charset="0"/>
              </a:rPr>
              <a:t> (</a:t>
            </a:r>
            <a:r>
              <a:rPr lang="en-GB" altLang="en-US" sz="2000" dirty="0" err="1">
                <a:latin typeface="Comic Sans MS" pitchFamily="66" charset="0"/>
              </a:rPr>
              <a:t>ie</a:t>
            </a:r>
            <a:r>
              <a:rPr lang="en-GB" altLang="en-US" sz="2000" dirty="0">
                <a:latin typeface="Comic Sans MS" pitchFamily="66" charset="0"/>
              </a:rPr>
              <a:t> range of answers)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7150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A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B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53000" y="13716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Add 3 onto the set {-3, 1, 4, 6, x)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8674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-3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674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4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8674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6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867400" y="335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5638800" y="2133600"/>
            <a:ext cx="914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75438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5438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4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7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5438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9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3914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 + 3</a:t>
            </a: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7315200" y="2133600"/>
            <a:ext cx="914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6" name="Arc 22"/>
          <p:cNvSpPr>
            <a:spLocks noChangeAspect="1"/>
          </p:cNvSpPr>
          <p:nvPr/>
        </p:nvSpPr>
        <p:spPr bwMode="auto">
          <a:xfrm rot="-2636813">
            <a:off x="6477000" y="19050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7" name="Arc 23"/>
          <p:cNvSpPr>
            <a:spLocks noChangeAspect="1"/>
          </p:cNvSpPr>
          <p:nvPr/>
        </p:nvSpPr>
        <p:spPr bwMode="auto">
          <a:xfrm rot="-2636813">
            <a:off x="6477000" y="22098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8" name="Arc 24"/>
          <p:cNvSpPr>
            <a:spLocks noChangeAspect="1"/>
          </p:cNvSpPr>
          <p:nvPr/>
        </p:nvSpPr>
        <p:spPr bwMode="auto">
          <a:xfrm rot="-2636813">
            <a:off x="6477000" y="25146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9" name="Arc 25"/>
          <p:cNvSpPr>
            <a:spLocks noChangeAspect="1"/>
          </p:cNvSpPr>
          <p:nvPr/>
        </p:nvSpPr>
        <p:spPr bwMode="auto">
          <a:xfrm rot="-2636813">
            <a:off x="6477000" y="28194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70" name="Arc 26"/>
          <p:cNvSpPr>
            <a:spLocks noChangeAspect="1"/>
          </p:cNvSpPr>
          <p:nvPr/>
        </p:nvSpPr>
        <p:spPr bwMode="auto">
          <a:xfrm rot="-2636813">
            <a:off x="6477000" y="31242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07" name="Rectangle 63"/>
          <p:cNvSpPr>
            <a:spLocks noChangeArrowheads="1"/>
          </p:cNvSpPr>
          <p:nvPr/>
        </p:nvSpPr>
        <p:spPr bwMode="auto">
          <a:xfrm>
            <a:off x="77978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73660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69342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65024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60706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56388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1" name="Rectangle 57"/>
          <p:cNvSpPr>
            <a:spLocks noChangeArrowheads="1"/>
          </p:cNvSpPr>
          <p:nvPr/>
        </p:nvSpPr>
        <p:spPr bwMode="auto">
          <a:xfrm>
            <a:off x="77978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73660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69342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65024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60706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56388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6502400" y="54086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6070600" y="54086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6502400" y="50053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6070600" y="50053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6502400" y="46053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6070600" y="46053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502400" y="42021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70600" y="42021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6209" name="Line 65"/>
          <p:cNvSpPr>
            <a:spLocks noChangeShapeType="1"/>
          </p:cNvSpPr>
          <p:nvPr/>
        </p:nvSpPr>
        <p:spPr bwMode="auto">
          <a:xfrm>
            <a:off x="5638800" y="460533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0" name="Line 66"/>
          <p:cNvSpPr>
            <a:spLocks noChangeShapeType="1"/>
          </p:cNvSpPr>
          <p:nvPr/>
        </p:nvSpPr>
        <p:spPr bwMode="auto">
          <a:xfrm>
            <a:off x="5638800" y="500538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1" name="Line 67"/>
          <p:cNvSpPr>
            <a:spLocks noChangeShapeType="1"/>
          </p:cNvSpPr>
          <p:nvPr/>
        </p:nvSpPr>
        <p:spPr bwMode="auto">
          <a:xfrm>
            <a:off x="5638800" y="5408613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2" name="Line 68"/>
          <p:cNvSpPr>
            <a:spLocks noChangeShapeType="1"/>
          </p:cNvSpPr>
          <p:nvPr/>
        </p:nvSpPr>
        <p:spPr bwMode="auto">
          <a:xfrm>
            <a:off x="5638800" y="581183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3" name="Line 69"/>
          <p:cNvSpPr>
            <a:spLocks noChangeShapeType="1"/>
          </p:cNvSpPr>
          <p:nvPr/>
        </p:nvSpPr>
        <p:spPr bwMode="auto">
          <a:xfrm>
            <a:off x="5638800" y="6211888"/>
            <a:ext cx="2590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6" name="Line 72"/>
          <p:cNvSpPr>
            <a:spLocks noChangeShapeType="1"/>
          </p:cNvSpPr>
          <p:nvPr/>
        </p:nvSpPr>
        <p:spPr bwMode="auto">
          <a:xfrm>
            <a:off x="60706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7" name="Line 73"/>
          <p:cNvSpPr>
            <a:spLocks noChangeShapeType="1"/>
          </p:cNvSpPr>
          <p:nvPr/>
        </p:nvSpPr>
        <p:spPr bwMode="auto">
          <a:xfrm flipV="1">
            <a:off x="6502400" y="4202113"/>
            <a:ext cx="0" cy="241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8" name="Line 74"/>
          <p:cNvSpPr>
            <a:spLocks noChangeShapeType="1"/>
          </p:cNvSpPr>
          <p:nvPr/>
        </p:nvSpPr>
        <p:spPr bwMode="auto">
          <a:xfrm>
            <a:off x="69342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19" name="Line 75"/>
          <p:cNvSpPr>
            <a:spLocks noChangeShapeType="1"/>
          </p:cNvSpPr>
          <p:nvPr/>
        </p:nvSpPr>
        <p:spPr bwMode="auto">
          <a:xfrm>
            <a:off x="73660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20" name="Line 76"/>
          <p:cNvSpPr>
            <a:spLocks noChangeShapeType="1"/>
          </p:cNvSpPr>
          <p:nvPr/>
        </p:nvSpPr>
        <p:spPr bwMode="auto">
          <a:xfrm>
            <a:off x="77978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 useBgFill="1">
        <p:nvSpPr>
          <p:cNvPr id="6224" name="Text Box 80"/>
          <p:cNvSpPr txBox="1">
            <a:spLocks noChangeArrowheads="1"/>
          </p:cNvSpPr>
          <p:nvPr/>
        </p:nvSpPr>
        <p:spPr bwMode="auto">
          <a:xfrm>
            <a:off x="6259513" y="566420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2</a:t>
            </a:r>
          </a:p>
        </p:txBody>
      </p:sp>
      <p:sp useBgFill="1">
        <p:nvSpPr>
          <p:cNvPr id="6225" name="Text Box 81"/>
          <p:cNvSpPr txBox="1">
            <a:spLocks noChangeArrowheads="1"/>
          </p:cNvSpPr>
          <p:nvPr/>
        </p:nvSpPr>
        <p:spPr bwMode="auto">
          <a:xfrm>
            <a:off x="6253163" y="525145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4</a:t>
            </a:r>
          </a:p>
        </p:txBody>
      </p:sp>
      <p:sp useBgFill="1"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6262688" y="485140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6</a:t>
            </a:r>
          </a:p>
        </p:txBody>
      </p:sp>
      <p:sp useBgFill="1"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6253163" y="4467225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8</a:t>
            </a:r>
          </a:p>
        </p:txBody>
      </p:sp>
      <p:sp useBgFill="1"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7661275" y="6237288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6</a:t>
            </a:r>
          </a:p>
        </p:txBody>
      </p:sp>
      <p:sp useBgFill="1">
        <p:nvSpPr>
          <p:cNvPr id="6229" name="Text Box 85"/>
          <p:cNvSpPr txBox="1">
            <a:spLocks noChangeArrowheads="1"/>
          </p:cNvSpPr>
          <p:nvPr/>
        </p:nvSpPr>
        <p:spPr bwMode="auto">
          <a:xfrm>
            <a:off x="7245350" y="6245225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4</a:t>
            </a:r>
          </a:p>
        </p:txBody>
      </p:sp>
      <p:sp useBgFill="1">
        <p:nvSpPr>
          <p:cNvPr id="6230" name="Text Box 86"/>
          <p:cNvSpPr txBox="1">
            <a:spLocks noChangeArrowheads="1"/>
          </p:cNvSpPr>
          <p:nvPr/>
        </p:nvSpPr>
        <p:spPr bwMode="auto">
          <a:xfrm>
            <a:off x="6789738" y="6237288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2</a:t>
            </a:r>
          </a:p>
        </p:txBody>
      </p:sp>
      <p:sp useBgFill="1">
        <p:nvSpPr>
          <p:cNvPr id="6231" name="Text Box 87"/>
          <p:cNvSpPr txBox="1">
            <a:spLocks noChangeArrowheads="1"/>
          </p:cNvSpPr>
          <p:nvPr/>
        </p:nvSpPr>
        <p:spPr bwMode="auto">
          <a:xfrm>
            <a:off x="5867400" y="6245225"/>
            <a:ext cx="401638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-2</a:t>
            </a:r>
          </a:p>
        </p:txBody>
      </p:sp>
      <p:grpSp>
        <p:nvGrpSpPr>
          <p:cNvPr id="6235" name="Group 91"/>
          <p:cNvGrpSpPr>
            <a:grpSpLocks/>
          </p:cNvGrpSpPr>
          <p:nvPr/>
        </p:nvGrpSpPr>
        <p:grpSpPr bwMode="auto">
          <a:xfrm>
            <a:off x="5741988" y="6132513"/>
            <a:ext cx="152400" cy="152400"/>
            <a:chOff x="1632" y="3552"/>
            <a:chExt cx="96" cy="96"/>
          </a:xfrm>
        </p:grpSpPr>
        <p:sp>
          <p:nvSpPr>
            <p:cNvPr id="5199" name="Line 89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00" name="Line 90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36" name="Group 92"/>
          <p:cNvGrpSpPr>
            <a:grpSpLocks/>
          </p:cNvGrpSpPr>
          <p:nvPr/>
        </p:nvGrpSpPr>
        <p:grpSpPr bwMode="auto">
          <a:xfrm>
            <a:off x="6634163" y="5326063"/>
            <a:ext cx="152400" cy="152400"/>
            <a:chOff x="1632" y="3552"/>
            <a:chExt cx="96" cy="96"/>
          </a:xfrm>
        </p:grpSpPr>
        <p:sp>
          <p:nvSpPr>
            <p:cNvPr id="5197" name="Line 93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98" name="Line 94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39" name="Group 95"/>
          <p:cNvGrpSpPr>
            <a:grpSpLocks/>
          </p:cNvGrpSpPr>
          <p:nvPr/>
        </p:nvGrpSpPr>
        <p:grpSpPr bwMode="auto">
          <a:xfrm>
            <a:off x="7731125" y="4289425"/>
            <a:ext cx="152400" cy="152400"/>
            <a:chOff x="1632" y="3552"/>
            <a:chExt cx="96" cy="96"/>
          </a:xfrm>
        </p:grpSpPr>
        <p:sp>
          <p:nvSpPr>
            <p:cNvPr id="5195" name="Line 96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96" name="Line 97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42" name="Group 98"/>
          <p:cNvGrpSpPr>
            <a:grpSpLocks/>
          </p:cNvGrpSpPr>
          <p:nvPr/>
        </p:nvGrpSpPr>
        <p:grpSpPr bwMode="auto">
          <a:xfrm>
            <a:off x="7286625" y="4716463"/>
            <a:ext cx="152400" cy="152400"/>
            <a:chOff x="1632" y="3552"/>
            <a:chExt cx="96" cy="96"/>
          </a:xfrm>
        </p:grpSpPr>
        <p:sp>
          <p:nvSpPr>
            <p:cNvPr id="5193" name="Line 99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94" name="Line 100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245" name="Line 101"/>
          <p:cNvSpPr>
            <a:spLocks noChangeShapeType="1"/>
          </p:cNvSpPr>
          <p:nvPr/>
        </p:nvSpPr>
        <p:spPr bwMode="auto">
          <a:xfrm flipV="1">
            <a:off x="5661025" y="4210050"/>
            <a:ext cx="2292350" cy="2162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6" name="Text Box 102"/>
          <p:cNvSpPr txBox="1">
            <a:spLocks noChangeArrowheads="1"/>
          </p:cNvSpPr>
          <p:nvPr/>
        </p:nvSpPr>
        <p:spPr bwMode="auto">
          <a:xfrm>
            <a:off x="8186738" y="60229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6247" name="Text Box 103"/>
          <p:cNvSpPr txBox="1">
            <a:spLocks noChangeArrowheads="1"/>
          </p:cNvSpPr>
          <p:nvPr/>
        </p:nvSpPr>
        <p:spPr bwMode="auto">
          <a:xfrm>
            <a:off x="6323013" y="389572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y</a:t>
            </a:r>
          </a:p>
        </p:txBody>
      </p:sp>
      <p:sp>
        <p:nvSpPr>
          <p:cNvPr id="6248" name="Rectangle 104"/>
          <p:cNvSpPr>
            <a:spLocks noChangeArrowheads="1"/>
          </p:cNvSpPr>
          <p:nvPr/>
        </p:nvSpPr>
        <p:spPr bwMode="auto">
          <a:xfrm>
            <a:off x="5051425" y="1335088"/>
            <a:ext cx="3729038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9" name="Text Box 105"/>
          <p:cNvSpPr txBox="1">
            <a:spLocks noChangeArrowheads="1"/>
          </p:cNvSpPr>
          <p:nvPr/>
        </p:nvSpPr>
        <p:spPr bwMode="auto">
          <a:xfrm>
            <a:off x="7721600" y="3890963"/>
            <a:ext cx="1176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y = x + 3</a:t>
            </a:r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2" grpId="0"/>
      <p:bldP spid="6153" grpId="0"/>
      <p:bldP spid="6154" grpId="0"/>
      <p:bldP spid="6155" grpId="0"/>
      <p:bldP spid="6156" grpId="0"/>
      <p:bldP spid="6157" grpId="0" animBg="1"/>
      <p:bldP spid="6158" grpId="0"/>
      <p:bldP spid="6159" grpId="0"/>
      <p:bldP spid="6160" grpId="0"/>
      <p:bldP spid="6161" grpId="0"/>
      <p:bldP spid="6162" grpId="0"/>
      <p:bldP spid="6163" grpId="0" animBg="1"/>
      <p:bldP spid="6166" grpId="0" animBg="1"/>
      <p:bldP spid="6167" grpId="0" animBg="1"/>
      <p:bldP spid="6168" grpId="0" animBg="1"/>
      <p:bldP spid="6169" grpId="0" animBg="1"/>
      <p:bldP spid="6170" grpId="0" animBg="1"/>
      <p:bldP spid="6207" grpId="0"/>
      <p:bldP spid="6206" grpId="0"/>
      <p:bldP spid="6205" grpId="0"/>
      <p:bldP spid="6204" grpId="0"/>
      <p:bldP spid="6203" grpId="0"/>
      <p:bldP spid="6202" grpId="0"/>
      <p:bldP spid="6201" grpId="0"/>
      <p:bldP spid="6200" grpId="0"/>
      <p:bldP spid="6199" grpId="0"/>
      <p:bldP spid="6198" grpId="0"/>
      <p:bldP spid="6197" grpId="0"/>
      <p:bldP spid="6196" grpId="0"/>
      <p:bldP spid="6192" grpId="0"/>
      <p:bldP spid="6191" grpId="0"/>
      <p:bldP spid="6186" grpId="0"/>
      <p:bldP spid="6185" grpId="0"/>
      <p:bldP spid="6180" grpId="0"/>
      <p:bldP spid="6179" grpId="0"/>
      <p:bldP spid="6174" grpId="0"/>
      <p:bldP spid="6173" grpId="0"/>
      <p:bldP spid="6209" grpId="0" animBg="1"/>
      <p:bldP spid="6210" grpId="0" animBg="1"/>
      <p:bldP spid="6211" grpId="0" animBg="1"/>
      <p:bldP spid="6212" grpId="0" animBg="1"/>
      <p:bldP spid="6213" grpId="0" animBg="1"/>
      <p:bldP spid="6216" grpId="0" animBg="1"/>
      <p:bldP spid="6217" grpId="0" animBg="1"/>
      <p:bldP spid="6218" grpId="0" animBg="1"/>
      <p:bldP spid="6219" grpId="0" animBg="1"/>
      <p:bldP spid="6220" grpId="0" animBg="1"/>
      <p:bldP spid="6224" grpId="0" animBg="1"/>
      <p:bldP spid="6225" grpId="0" animBg="1"/>
      <p:bldP spid="6226" grpId="0" animBg="1"/>
      <p:bldP spid="6227" grpId="0" animBg="1"/>
      <p:bldP spid="6228" grpId="0" animBg="1"/>
      <p:bldP spid="6229" grpId="0" animBg="1"/>
      <p:bldP spid="6230" grpId="0" animBg="1"/>
      <p:bldP spid="6231" grpId="0" animBg="1"/>
      <p:bldP spid="6245" grpId="0" animBg="1"/>
      <p:bldP spid="6246" grpId="0"/>
      <p:bldP spid="6247" grpId="0"/>
      <p:bldP spid="6248" grpId="0" animBg="1"/>
      <p:bldP spid="62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4325"/>
            <a:ext cx="487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 u="sng">
                <a:latin typeface="Comic Sans MS" pitchFamily="66" charset="0"/>
              </a:rPr>
              <a:t>Mapping Diagrams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u="sng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 mapping diagram transforms one set of numbers into a different set of numbers. It can be described in words or using algebra. They can also be represented by a Cartesian graph.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The original numbers (Set A, or ‘x’) are known as the </a:t>
            </a:r>
            <a:r>
              <a:rPr lang="en-GB" altLang="en-US" sz="2000" i="1" u="sng">
                <a:solidFill>
                  <a:srgbClr val="FF0000"/>
                </a:solidFill>
                <a:latin typeface="Comic Sans MS" pitchFamily="66" charset="0"/>
              </a:rPr>
              <a:t>domain</a:t>
            </a:r>
            <a:r>
              <a:rPr lang="en-GB" altLang="en-US" sz="200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The results (Set B, or ‘y’) are known as the </a:t>
            </a:r>
            <a:r>
              <a:rPr lang="en-GB" altLang="en-US" sz="2000" i="1" u="sng">
                <a:solidFill>
                  <a:srgbClr val="FF0000"/>
                </a:solidFill>
                <a:latin typeface="Comic Sans MS" pitchFamily="66" charset="0"/>
              </a:rPr>
              <a:t>range</a:t>
            </a:r>
            <a:r>
              <a:rPr lang="en-GB" altLang="en-US" sz="2000">
                <a:latin typeface="Comic Sans MS" pitchFamily="66" charset="0"/>
              </a:rPr>
              <a:t> (ie range of answers)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7150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A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3914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B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953000" y="13716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Square the set {-1, 1, -2, 2, x)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674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-1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8674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1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-2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8674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2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867400" y="335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638800" y="2133600"/>
            <a:ext cx="914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43800" y="22479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1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543800" y="284003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4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3914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  <a:r>
              <a:rPr lang="en-GB" altLang="en-US"/>
              <a:t>2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7315200" y="2133600"/>
            <a:ext cx="914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978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3660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69342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5024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0706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5638800" y="62118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77978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73660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9342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5024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60706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5638800" y="58118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6502400" y="54086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6070600" y="54086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6502400" y="50053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6070600" y="5005388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502400" y="46053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070600" y="4605338"/>
            <a:ext cx="43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6502400" y="42021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6070600" y="4202113"/>
            <a:ext cx="431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" baseline="0">
              <a:latin typeface="Arial" charset="0"/>
            </a:endParaRPr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5638800" y="460533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5638800" y="500538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5638800" y="5408613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5638800" y="581183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5638800" y="6211888"/>
            <a:ext cx="2590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60706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 flipV="1">
            <a:off x="6502400" y="4202113"/>
            <a:ext cx="0" cy="241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69342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73660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>
            <a:off x="7797800" y="4202113"/>
            <a:ext cx="0" cy="241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 useBgFill="1"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6259513" y="566420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2</a:t>
            </a:r>
          </a:p>
        </p:txBody>
      </p:sp>
      <p:sp useBgFill="1"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6253163" y="525145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4</a:t>
            </a:r>
          </a:p>
        </p:txBody>
      </p:sp>
      <p:sp useBgFill="1"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6262688" y="4851400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6</a:t>
            </a:r>
          </a:p>
        </p:txBody>
      </p:sp>
      <p:sp useBgFill="1"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6253163" y="4467225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8</a:t>
            </a:r>
          </a:p>
        </p:txBody>
      </p:sp>
      <p:sp useBgFill="1"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7661275" y="6237288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6</a:t>
            </a:r>
          </a:p>
        </p:txBody>
      </p:sp>
      <p:sp useBgFill="1"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7245350" y="6245225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4</a:t>
            </a:r>
          </a:p>
        </p:txBody>
      </p:sp>
      <p:sp useBgFill="1"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6789738" y="6237288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2</a:t>
            </a:r>
          </a:p>
        </p:txBody>
      </p:sp>
      <p:sp useBgFill="1"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5867400" y="6245225"/>
            <a:ext cx="401638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 baseline="0"/>
              <a:t>-2</a:t>
            </a:r>
          </a:p>
        </p:txBody>
      </p:sp>
      <p:grpSp>
        <p:nvGrpSpPr>
          <p:cNvPr id="9280" name="Group 64"/>
          <p:cNvGrpSpPr>
            <a:grpSpLocks/>
          </p:cNvGrpSpPr>
          <p:nvPr/>
        </p:nvGrpSpPr>
        <p:grpSpPr bwMode="auto">
          <a:xfrm>
            <a:off x="6642100" y="5943600"/>
            <a:ext cx="152400" cy="152400"/>
            <a:chOff x="1632" y="3552"/>
            <a:chExt cx="96" cy="96"/>
          </a:xfrm>
        </p:grpSpPr>
        <p:sp>
          <p:nvSpPr>
            <p:cNvPr id="6221" name="Line 65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22" name="Line 66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283" name="Group 67"/>
          <p:cNvGrpSpPr>
            <a:grpSpLocks/>
          </p:cNvGrpSpPr>
          <p:nvPr/>
        </p:nvGrpSpPr>
        <p:grpSpPr bwMode="auto">
          <a:xfrm>
            <a:off x="6199188" y="5935663"/>
            <a:ext cx="152400" cy="152400"/>
            <a:chOff x="1632" y="3552"/>
            <a:chExt cx="96" cy="96"/>
          </a:xfrm>
        </p:grpSpPr>
        <p:sp>
          <p:nvSpPr>
            <p:cNvPr id="6219" name="Line 68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20" name="Line 69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286" name="Group 70"/>
          <p:cNvGrpSpPr>
            <a:grpSpLocks/>
          </p:cNvGrpSpPr>
          <p:nvPr/>
        </p:nvGrpSpPr>
        <p:grpSpPr bwMode="auto">
          <a:xfrm>
            <a:off x="5989638" y="5319713"/>
            <a:ext cx="152400" cy="152400"/>
            <a:chOff x="1632" y="3552"/>
            <a:chExt cx="96" cy="96"/>
          </a:xfrm>
        </p:grpSpPr>
        <p:sp>
          <p:nvSpPr>
            <p:cNvPr id="6217" name="Line 71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18" name="Line 72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289" name="Group 73"/>
          <p:cNvGrpSpPr>
            <a:grpSpLocks/>
          </p:cNvGrpSpPr>
          <p:nvPr/>
        </p:nvGrpSpPr>
        <p:grpSpPr bwMode="auto">
          <a:xfrm>
            <a:off x="6837363" y="5326063"/>
            <a:ext cx="152400" cy="152400"/>
            <a:chOff x="1632" y="3552"/>
            <a:chExt cx="96" cy="96"/>
          </a:xfrm>
        </p:grpSpPr>
        <p:sp>
          <p:nvSpPr>
            <p:cNvPr id="6215" name="Line 74"/>
            <p:cNvSpPr>
              <a:spLocks noChangeShapeType="1"/>
            </p:cNvSpPr>
            <p:nvPr/>
          </p:nvSpPr>
          <p:spPr bwMode="auto">
            <a:xfrm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16" name="Line 75"/>
            <p:cNvSpPr>
              <a:spLocks noChangeShapeType="1"/>
            </p:cNvSpPr>
            <p:nvPr/>
          </p:nvSpPr>
          <p:spPr bwMode="auto">
            <a:xfrm flipH="1">
              <a:off x="1632" y="3552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8186738" y="60229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9294" name="Text Box 78"/>
          <p:cNvSpPr txBox="1">
            <a:spLocks noChangeArrowheads="1"/>
          </p:cNvSpPr>
          <p:nvPr/>
        </p:nvSpPr>
        <p:spPr bwMode="auto">
          <a:xfrm>
            <a:off x="6323013" y="389572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y</a:t>
            </a:r>
          </a:p>
        </p:txBody>
      </p:sp>
      <p:sp>
        <p:nvSpPr>
          <p:cNvPr id="9295" name="Rectangle 79"/>
          <p:cNvSpPr>
            <a:spLocks noChangeArrowheads="1"/>
          </p:cNvSpPr>
          <p:nvPr/>
        </p:nvSpPr>
        <p:spPr bwMode="auto">
          <a:xfrm>
            <a:off x="5051425" y="1335088"/>
            <a:ext cx="3729038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7010400" y="3919538"/>
            <a:ext cx="842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y = x</a:t>
            </a:r>
            <a:r>
              <a:rPr lang="en-GB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298" name="Arc 82"/>
          <p:cNvSpPr>
            <a:spLocks noChangeAspect="1"/>
          </p:cNvSpPr>
          <p:nvPr/>
        </p:nvSpPr>
        <p:spPr bwMode="auto">
          <a:xfrm rot="2682188" flipH="1">
            <a:off x="5715000" y="2036763"/>
            <a:ext cx="2128838" cy="2389187"/>
          </a:xfrm>
          <a:custGeom>
            <a:avLst/>
            <a:gdLst>
              <a:gd name="T0" fmla="*/ 2147483647 w 17711"/>
              <a:gd name="T1" fmla="*/ 0 h 19876"/>
              <a:gd name="T2" fmla="*/ 2147483647 w 17711"/>
              <a:gd name="T3" fmla="*/ 2147483647 h 19876"/>
              <a:gd name="T4" fmla="*/ 0 w 17711"/>
              <a:gd name="T5" fmla="*/ 2147483647 h 198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876" fill="none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</a:path>
              <a:path w="17711" h="19876" stroke="0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  <a:lnTo>
                  <a:pt x="0" y="19876"/>
                </a:lnTo>
                <a:lnTo>
                  <a:pt x="845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99" name="Arc 83"/>
          <p:cNvSpPr>
            <a:spLocks noChangeAspect="1"/>
          </p:cNvSpPr>
          <p:nvPr/>
        </p:nvSpPr>
        <p:spPr bwMode="auto">
          <a:xfrm rot="-2682188" flipH="1" flipV="1">
            <a:off x="5721350" y="447675"/>
            <a:ext cx="2128838" cy="2389188"/>
          </a:xfrm>
          <a:custGeom>
            <a:avLst/>
            <a:gdLst>
              <a:gd name="T0" fmla="*/ 2147483647 w 17711"/>
              <a:gd name="T1" fmla="*/ 0 h 19876"/>
              <a:gd name="T2" fmla="*/ 2147483647 w 17711"/>
              <a:gd name="T3" fmla="*/ 2147483647 h 19876"/>
              <a:gd name="T4" fmla="*/ 0 w 17711"/>
              <a:gd name="T5" fmla="*/ 2147483647 h 198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876" fill="none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</a:path>
              <a:path w="17711" h="19876" stroke="0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  <a:lnTo>
                  <a:pt x="0" y="19876"/>
                </a:lnTo>
                <a:lnTo>
                  <a:pt x="845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00" name="Arc 84"/>
          <p:cNvSpPr>
            <a:spLocks noChangeAspect="1"/>
          </p:cNvSpPr>
          <p:nvPr/>
        </p:nvSpPr>
        <p:spPr bwMode="auto">
          <a:xfrm rot="2682188" flipH="1">
            <a:off x="5737225" y="2668588"/>
            <a:ext cx="2128838" cy="2389187"/>
          </a:xfrm>
          <a:custGeom>
            <a:avLst/>
            <a:gdLst>
              <a:gd name="T0" fmla="*/ 2147483647 w 17711"/>
              <a:gd name="T1" fmla="*/ 0 h 19876"/>
              <a:gd name="T2" fmla="*/ 2147483647 w 17711"/>
              <a:gd name="T3" fmla="*/ 2147483647 h 19876"/>
              <a:gd name="T4" fmla="*/ 0 w 17711"/>
              <a:gd name="T5" fmla="*/ 2147483647 h 198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876" fill="none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</a:path>
              <a:path w="17711" h="19876" stroke="0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  <a:lnTo>
                  <a:pt x="0" y="19876"/>
                </a:lnTo>
                <a:lnTo>
                  <a:pt x="845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01" name="Arc 85"/>
          <p:cNvSpPr>
            <a:spLocks noChangeAspect="1"/>
          </p:cNvSpPr>
          <p:nvPr/>
        </p:nvSpPr>
        <p:spPr bwMode="auto">
          <a:xfrm rot="-2682188" flipH="1" flipV="1">
            <a:off x="5743575" y="1079500"/>
            <a:ext cx="2128838" cy="2389188"/>
          </a:xfrm>
          <a:custGeom>
            <a:avLst/>
            <a:gdLst>
              <a:gd name="T0" fmla="*/ 2147483647 w 17711"/>
              <a:gd name="T1" fmla="*/ 0 h 19876"/>
              <a:gd name="T2" fmla="*/ 2147483647 w 17711"/>
              <a:gd name="T3" fmla="*/ 2147483647 h 19876"/>
              <a:gd name="T4" fmla="*/ 0 w 17711"/>
              <a:gd name="T5" fmla="*/ 2147483647 h 198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876" fill="none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</a:path>
              <a:path w="17711" h="19876" stroke="0" extrusionOk="0">
                <a:moveTo>
                  <a:pt x="8456" y="-1"/>
                </a:moveTo>
                <a:cubicBezTo>
                  <a:pt x="12184" y="1586"/>
                  <a:pt x="15391" y="4188"/>
                  <a:pt x="17710" y="7511"/>
                </a:cubicBezTo>
                <a:lnTo>
                  <a:pt x="0" y="19876"/>
                </a:lnTo>
                <a:lnTo>
                  <a:pt x="845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03" name="Arc 87"/>
          <p:cNvSpPr>
            <a:spLocks noChangeAspect="1"/>
          </p:cNvSpPr>
          <p:nvPr/>
        </p:nvSpPr>
        <p:spPr bwMode="auto">
          <a:xfrm rot="2682188" flipH="1">
            <a:off x="5754688" y="3298825"/>
            <a:ext cx="2212975" cy="2286000"/>
          </a:xfrm>
          <a:custGeom>
            <a:avLst/>
            <a:gdLst>
              <a:gd name="T0" fmla="*/ 2147483647 w 18411"/>
              <a:gd name="T1" fmla="*/ 0 h 19019"/>
              <a:gd name="T2" fmla="*/ 2147483647 w 18411"/>
              <a:gd name="T3" fmla="*/ 2147483647 h 19019"/>
              <a:gd name="T4" fmla="*/ 0 w 18411"/>
              <a:gd name="T5" fmla="*/ 2147483647 h 190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411" h="19019" fill="none" extrusionOk="0">
                <a:moveTo>
                  <a:pt x="10239" y="-1"/>
                </a:moveTo>
                <a:cubicBezTo>
                  <a:pt x="13597" y="1807"/>
                  <a:pt x="16416" y="4472"/>
                  <a:pt x="18410" y="7723"/>
                </a:cubicBezTo>
              </a:path>
              <a:path w="18411" h="19019" stroke="0" extrusionOk="0">
                <a:moveTo>
                  <a:pt x="10239" y="-1"/>
                </a:moveTo>
                <a:cubicBezTo>
                  <a:pt x="13597" y="1807"/>
                  <a:pt x="16416" y="4472"/>
                  <a:pt x="18410" y="7723"/>
                </a:cubicBezTo>
                <a:lnTo>
                  <a:pt x="0" y="19019"/>
                </a:lnTo>
                <a:lnTo>
                  <a:pt x="10239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04" name="Freeform 88"/>
          <p:cNvSpPr>
            <a:spLocks/>
          </p:cNvSpPr>
          <p:nvPr/>
        </p:nvSpPr>
        <p:spPr bwMode="auto">
          <a:xfrm>
            <a:off x="5776913" y="4383088"/>
            <a:ext cx="1363662" cy="1828800"/>
          </a:xfrm>
          <a:custGeom>
            <a:avLst/>
            <a:gdLst>
              <a:gd name="T0" fmla="*/ 0 w 859"/>
              <a:gd name="T1" fmla="*/ 0 h 1152"/>
              <a:gd name="T2" fmla="*/ 2147483647 w 859"/>
              <a:gd name="T3" fmla="*/ 2147483647 h 1152"/>
              <a:gd name="T4" fmla="*/ 2147483647 w 859"/>
              <a:gd name="T5" fmla="*/ 2147483647 h 1152"/>
              <a:gd name="T6" fmla="*/ 2147483647 w 859"/>
              <a:gd name="T7" fmla="*/ 2147483647 h 1152"/>
              <a:gd name="T8" fmla="*/ 2147483647 w 859"/>
              <a:gd name="T9" fmla="*/ 2147483647 h 1152"/>
              <a:gd name="T10" fmla="*/ 2147483647 w 859"/>
              <a:gd name="T11" fmla="*/ 2147483647 h 1152"/>
              <a:gd name="T12" fmla="*/ 2147483647 w 859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59" h="1152">
                <a:moveTo>
                  <a:pt x="0" y="0"/>
                </a:moveTo>
                <a:cubicBezTo>
                  <a:pt x="65" y="238"/>
                  <a:pt x="131" y="477"/>
                  <a:pt x="183" y="649"/>
                </a:cubicBezTo>
                <a:cubicBezTo>
                  <a:pt x="235" y="821"/>
                  <a:pt x="265" y="949"/>
                  <a:pt x="311" y="1033"/>
                </a:cubicBezTo>
                <a:cubicBezTo>
                  <a:pt x="357" y="1117"/>
                  <a:pt x="410" y="1152"/>
                  <a:pt x="457" y="1152"/>
                </a:cubicBezTo>
                <a:cubicBezTo>
                  <a:pt x="504" y="1152"/>
                  <a:pt x="551" y="1117"/>
                  <a:pt x="594" y="1033"/>
                </a:cubicBezTo>
                <a:cubicBezTo>
                  <a:pt x="637" y="949"/>
                  <a:pt x="669" y="820"/>
                  <a:pt x="713" y="649"/>
                </a:cubicBezTo>
                <a:cubicBezTo>
                  <a:pt x="757" y="478"/>
                  <a:pt x="808" y="243"/>
                  <a:pt x="859" y="9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9225" grpId="0"/>
      <p:bldP spid="9226" grpId="0"/>
      <p:bldP spid="9227" grpId="0"/>
      <p:bldP spid="9228" grpId="0"/>
      <p:bldP spid="9229" grpId="0" animBg="1"/>
      <p:bldP spid="9230" grpId="0"/>
      <p:bldP spid="9232" grpId="0"/>
      <p:bldP spid="9234" grpId="0"/>
      <p:bldP spid="9235" grpId="0" animBg="1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0" grpId="0"/>
      <p:bldP spid="9251" grpId="0"/>
      <p:bldP spid="9252" grpId="0"/>
      <p:bldP spid="9253" grpId="0"/>
      <p:bldP spid="9254" grpId="0"/>
      <p:bldP spid="9255" grpId="0"/>
      <p:bldP spid="9256" grpId="0"/>
      <p:bldP spid="9257" grpId="0"/>
      <p:bldP spid="9258" grpId="0"/>
      <p:bldP spid="9259" grpId="0"/>
      <p:bldP spid="9260" grpId="0"/>
      <p:bldP spid="9261" grpId="0"/>
      <p:bldP spid="9262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69" grpId="0" animBg="1"/>
      <p:bldP spid="9270" grpId="0" animBg="1"/>
      <p:bldP spid="9271" grpId="0" animBg="1"/>
      <p:bldP spid="9272" grpId="0" animBg="1"/>
      <p:bldP spid="9273" grpId="0" animBg="1"/>
      <p:bldP spid="9274" grpId="0" animBg="1"/>
      <p:bldP spid="9275" grpId="0" animBg="1"/>
      <p:bldP spid="9276" grpId="0" animBg="1"/>
      <p:bldP spid="9277" grpId="0" animBg="1"/>
      <p:bldP spid="9278" grpId="0" animBg="1"/>
      <p:bldP spid="9279" grpId="0" animBg="1"/>
      <p:bldP spid="9293" grpId="0"/>
      <p:bldP spid="9294" grpId="0"/>
      <p:bldP spid="9295" grpId="0" animBg="1"/>
      <p:bldP spid="9296" grpId="0"/>
      <p:bldP spid="9298" grpId="0" animBg="1"/>
      <p:bldP spid="9299" grpId="0" animBg="1"/>
      <p:bldP spid="9300" grpId="0" animBg="1"/>
      <p:bldP spid="9301" grpId="0" animBg="1"/>
      <p:bldP spid="9303" grpId="0" animBg="1"/>
      <p:bldP spid="93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583238" y="3252788"/>
            <a:ext cx="2671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Many-to-one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1475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 u="sng">
                <a:latin typeface="Comic Sans MS" pitchFamily="66" charset="0"/>
              </a:rPr>
              <a:t>Functions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 function is a mapping whereby every element in the domain is mapped to only 1 element in the range.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ie) Whatever number you start with, there is only 1 possible answer to the operation performed on it.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An example of a mapping which is </a:t>
            </a:r>
            <a:r>
              <a:rPr lang="en-GB" altLang="en-US" sz="2000" u="sng">
                <a:latin typeface="Comic Sans MS" pitchFamily="66" charset="0"/>
              </a:rPr>
              <a:t>not a function</a:t>
            </a:r>
            <a:r>
              <a:rPr lang="en-GB" altLang="en-US" sz="2000">
                <a:latin typeface="Comic Sans MS" pitchFamily="66" charset="0"/>
              </a:rPr>
              <a:t> would be square rooting, where the starting number may result in no answer, or 2 answers.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150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391400" y="1752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B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53000" y="13716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One-to-one Function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5638800" y="2133600"/>
            <a:ext cx="91440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7315200" y="2133600"/>
            <a:ext cx="914400" cy="9509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Arc 20"/>
          <p:cNvSpPr>
            <a:spLocks noChangeAspect="1"/>
          </p:cNvSpPr>
          <p:nvPr/>
        </p:nvSpPr>
        <p:spPr bwMode="auto">
          <a:xfrm rot="-2636813">
            <a:off x="6477000" y="19050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6" name="Arc 22"/>
          <p:cNvSpPr>
            <a:spLocks noChangeAspect="1"/>
          </p:cNvSpPr>
          <p:nvPr/>
        </p:nvSpPr>
        <p:spPr bwMode="auto">
          <a:xfrm rot="-2636813">
            <a:off x="6477000" y="2397125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791200" y="1335088"/>
            <a:ext cx="2320925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708650" y="36337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A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385050" y="36337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B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5632450" y="4014788"/>
            <a:ext cx="91440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308850" y="4014788"/>
            <a:ext cx="914400" cy="950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Arc 30"/>
          <p:cNvSpPr>
            <a:spLocks noChangeAspect="1"/>
          </p:cNvSpPr>
          <p:nvPr/>
        </p:nvSpPr>
        <p:spPr bwMode="auto">
          <a:xfrm rot="-2636813">
            <a:off x="6313488" y="3867150"/>
            <a:ext cx="1192212" cy="1187450"/>
          </a:xfrm>
          <a:custGeom>
            <a:avLst/>
            <a:gdLst>
              <a:gd name="T0" fmla="*/ 2147483647 w 20867"/>
              <a:gd name="T1" fmla="*/ 0 h 20773"/>
              <a:gd name="T2" fmla="*/ 2147483647 w 20867"/>
              <a:gd name="T3" fmla="*/ 2147483647 h 20773"/>
              <a:gd name="T4" fmla="*/ 0 w 20867"/>
              <a:gd name="T5" fmla="*/ 2147483647 h 207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67" h="20773" fill="none" extrusionOk="0">
                <a:moveTo>
                  <a:pt x="5920" y="0"/>
                </a:moveTo>
                <a:cubicBezTo>
                  <a:pt x="13228" y="2083"/>
                  <a:pt x="18904" y="7853"/>
                  <a:pt x="20867" y="15194"/>
                </a:cubicBezTo>
              </a:path>
              <a:path w="20867" h="20773" stroke="0" extrusionOk="0">
                <a:moveTo>
                  <a:pt x="5920" y="0"/>
                </a:moveTo>
                <a:cubicBezTo>
                  <a:pt x="13228" y="2083"/>
                  <a:pt x="18904" y="7853"/>
                  <a:pt x="20867" y="15194"/>
                </a:cubicBezTo>
                <a:lnTo>
                  <a:pt x="0" y="20773"/>
                </a:lnTo>
                <a:lnTo>
                  <a:pt x="5920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5711825" y="3216275"/>
            <a:ext cx="245110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8" name="Arc 34"/>
          <p:cNvSpPr>
            <a:spLocks noChangeAspect="1"/>
          </p:cNvSpPr>
          <p:nvPr/>
        </p:nvSpPr>
        <p:spPr bwMode="auto">
          <a:xfrm rot="2682188" flipH="1">
            <a:off x="5757863" y="4418013"/>
            <a:ext cx="2128837" cy="2303462"/>
          </a:xfrm>
          <a:custGeom>
            <a:avLst/>
            <a:gdLst>
              <a:gd name="T0" fmla="*/ 2147483647 w 17711"/>
              <a:gd name="T1" fmla="*/ 0 h 19158"/>
              <a:gd name="T2" fmla="*/ 2147483647 w 17711"/>
              <a:gd name="T3" fmla="*/ 2147483647 h 19158"/>
              <a:gd name="T4" fmla="*/ 0 w 17711"/>
              <a:gd name="T5" fmla="*/ 2147483647 h 19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158" fill="none" extrusionOk="0">
                <a:moveTo>
                  <a:pt x="9976" y="-1"/>
                </a:moveTo>
                <a:cubicBezTo>
                  <a:pt x="13064" y="1607"/>
                  <a:pt x="15717" y="3938"/>
                  <a:pt x="17710" y="6793"/>
                </a:cubicBezTo>
              </a:path>
              <a:path w="17711" h="19158" stroke="0" extrusionOk="0">
                <a:moveTo>
                  <a:pt x="9976" y="-1"/>
                </a:moveTo>
                <a:cubicBezTo>
                  <a:pt x="13064" y="1607"/>
                  <a:pt x="15717" y="3938"/>
                  <a:pt x="17710" y="6793"/>
                </a:cubicBezTo>
                <a:lnTo>
                  <a:pt x="0" y="19158"/>
                </a:lnTo>
                <a:lnTo>
                  <a:pt x="997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9" name="Arc 35"/>
          <p:cNvSpPr>
            <a:spLocks noChangeAspect="1"/>
          </p:cNvSpPr>
          <p:nvPr/>
        </p:nvSpPr>
        <p:spPr bwMode="auto">
          <a:xfrm rot="-2682188" flipH="1" flipV="1">
            <a:off x="5751513" y="2651125"/>
            <a:ext cx="2128837" cy="2309813"/>
          </a:xfrm>
          <a:custGeom>
            <a:avLst/>
            <a:gdLst>
              <a:gd name="T0" fmla="*/ 2147483647 w 17711"/>
              <a:gd name="T1" fmla="*/ 0 h 19213"/>
              <a:gd name="T2" fmla="*/ 2147483647 w 17711"/>
              <a:gd name="T3" fmla="*/ 2147483647 h 19213"/>
              <a:gd name="T4" fmla="*/ 0 w 17711"/>
              <a:gd name="T5" fmla="*/ 2147483647 h 19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11" h="19213" fill="none" extrusionOk="0">
                <a:moveTo>
                  <a:pt x="9870" y="0"/>
                </a:moveTo>
                <a:cubicBezTo>
                  <a:pt x="13003" y="1609"/>
                  <a:pt x="15694" y="3960"/>
                  <a:pt x="17710" y="6848"/>
                </a:cubicBezTo>
              </a:path>
              <a:path w="17711" h="19213" stroke="0" extrusionOk="0">
                <a:moveTo>
                  <a:pt x="9870" y="0"/>
                </a:moveTo>
                <a:cubicBezTo>
                  <a:pt x="13003" y="1609"/>
                  <a:pt x="15694" y="3960"/>
                  <a:pt x="17710" y="6848"/>
                </a:cubicBezTo>
                <a:lnTo>
                  <a:pt x="0" y="19213"/>
                </a:lnTo>
                <a:lnTo>
                  <a:pt x="9870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5729288" y="54832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A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405688" y="548322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Set B</a:t>
            </a:r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5653088" y="5864225"/>
            <a:ext cx="91440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7329488" y="5864225"/>
            <a:ext cx="914400" cy="9509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Arc 40"/>
          <p:cNvSpPr>
            <a:spLocks noChangeAspect="1"/>
          </p:cNvSpPr>
          <p:nvPr/>
        </p:nvSpPr>
        <p:spPr bwMode="auto">
          <a:xfrm rot="-2636813">
            <a:off x="6334125" y="5716588"/>
            <a:ext cx="1192213" cy="1187450"/>
          </a:xfrm>
          <a:custGeom>
            <a:avLst/>
            <a:gdLst>
              <a:gd name="T0" fmla="*/ 2147483647 w 20867"/>
              <a:gd name="T1" fmla="*/ 0 h 20773"/>
              <a:gd name="T2" fmla="*/ 2147483647 w 20867"/>
              <a:gd name="T3" fmla="*/ 2147483647 h 20773"/>
              <a:gd name="T4" fmla="*/ 0 w 20867"/>
              <a:gd name="T5" fmla="*/ 2147483647 h 207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67" h="20773" fill="none" extrusionOk="0">
                <a:moveTo>
                  <a:pt x="5920" y="0"/>
                </a:moveTo>
                <a:cubicBezTo>
                  <a:pt x="13228" y="2083"/>
                  <a:pt x="18904" y="7853"/>
                  <a:pt x="20867" y="15194"/>
                </a:cubicBezTo>
              </a:path>
              <a:path w="20867" h="20773" stroke="0" extrusionOk="0">
                <a:moveTo>
                  <a:pt x="5920" y="0"/>
                </a:moveTo>
                <a:cubicBezTo>
                  <a:pt x="13228" y="2083"/>
                  <a:pt x="18904" y="7853"/>
                  <a:pt x="20867" y="15194"/>
                </a:cubicBezTo>
                <a:lnTo>
                  <a:pt x="0" y="20773"/>
                </a:lnTo>
                <a:lnTo>
                  <a:pt x="5920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732463" y="5065713"/>
            <a:ext cx="245110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Arc 42"/>
          <p:cNvSpPr>
            <a:spLocks noChangeAspect="1"/>
          </p:cNvSpPr>
          <p:nvPr/>
        </p:nvSpPr>
        <p:spPr bwMode="auto">
          <a:xfrm rot="2682188" flipH="1">
            <a:off x="5780088" y="6437313"/>
            <a:ext cx="2058987" cy="2303462"/>
          </a:xfrm>
          <a:custGeom>
            <a:avLst/>
            <a:gdLst>
              <a:gd name="T0" fmla="*/ 2147483647 w 17124"/>
              <a:gd name="T1" fmla="*/ 0 h 19158"/>
              <a:gd name="T2" fmla="*/ 2147483647 w 17124"/>
              <a:gd name="T3" fmla="*/ 2147483647 h 19158"/>
              <a:gd name="T4" fmla="*/ 0 w 17124"/>
              <a:gd name="T5" fmla="*/ 2147483647 h 19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124" h="19158" fill="none" extrusionOk="0">
                <a:moveTo>
                  <a:pt x="9976" y="-1"/>
                </a:moveTo>
                <a:cubicBezTo>
                  <a:pt x="12766" y="1452"/>
                  <a:pt x="15206" y="3498"/>
                  <a:pt x="17123" y="5992"/>
                </a:cubicBezTo>
              </a:path>
              <a:path w="17124" h="19158" stroke="0" extrusionOk="0">
                <a:moveTo>
                  <a:pt x="9976" y="-1"/>
                </a:moveTo>
                <a:cubicBezTo>
                  <a:pt x="12766" y="1452"/>
                  <a:pt x="15206" y="3498"/>
                  <a:pt x="17123" y="5992"/>
                </a:cubicBezTo>
                <a:lnTo>
                  <a:pt x="0" y="19158"/>
                </a:lnTo>
                <a:lnTo>
                  <a:pt x="9976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07" name="Arc 43"/>
          <p:cNvSpPr>
            <a:spLocks noChangeAspect="1"/>
          </p:cNvSpPr>
          <p:nvPr/>
        </p:nvSpPr>
        <p:spPr bwMode="auto">
          <a:xfrm rot="-2682188" flipH="1" flipV="1">
            <a:off x="5767388" y="4311650"/>
            <a:ext cx="2049462" cy="2309813"/>
          </a:xfrm>
          <a:custGeom>
            <a:avLst/>
            <a:gdLst>
              <a:gd name="T0" fmla="*/ 2147483647 w 17057"/>
              <a:gd name="T1" fmla="*/ 0 h 19213"/>
              <a:gd name="T2" fmla="*/ 2147483647 w 17057"/>
              <a:gd name="T3" fmla="*/ 2147483647 h 19213"/>
              <a:gd name="T4" fmla="*/ 0 w 17057"/>
              <a:gd name="T5" fmla="*/ 2147483647 h 19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057" h="19213" fill="none" extrusionOk="0">
                <a:moveTo>
                  <a:pt x="9870" y="0"/>
                </a:moveTo>
                <a:cubicBezTo>
                  <a:pt x="12672" y="1439"/>
                  <a:pt x="15124" y="3473"/>
                  <a:pt x="17057" y="5960"/>
                </a:cubicBezTo>
              </a:path>
              <a:path w="17057" h="19213" stroke="0" extrusionOk="0">
                <a:moveTo>
                  <a:pt x="9870" y="0"/>
                </a:moveTo>
                <a:cubicBezTo>
                  <a:pt x="12672" y="1439"/>
                  <a:pt x="15124" y="3473"/>
                  <a:pt x="17057" y="5960"/>
                </a:cubicBezTo>
                <a:lnTo>
                  <a:pt x="0" y="19213"/>
                </a:lnTo>
                <a:lnTo>
                  <a:pt x="9870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5618163" y="5103813"/>
            <a:ext cx="2671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Not a function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810000" y="2057400"/>
            <a:ext cx="1739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x + 5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3810000" y="2438400"/>
            <a:ext cx="1739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3x - 2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886200" y="4114800"/>
            <a:ext cx="1892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x</a:t>
            </a:r>
            <a:r>
              <a:rPr lang="en-GB" altLang="en-US" sz="1600">
                <a:solidFill>
                  <a:srgbClr val="FF0000"/>
                </a:solidFill>
              </a:rPr>
              <a:t>2</a:t>
            </a:r>
            <a:r>
              <a:rPr lang="en-GB" altLang="en-US" sz="1600" baseline="0">
                <a:solidFill>
                  <a:srgbClr val="FF0000"/>
                </a:solidFill>
              </a:rPr>
              <a:t> + 1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886200" y="4495800"/>
            <a:ext cx="1892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6 - 3x</a:t>
            </a:r>
            <a:r>
              <a:rPr lang="en-GB" altLang="en-US" sz="1600">
                <a:solidFill>
                  <a:srgbClr val="FF0000"/>
                </a:solidFill>
              </a:rPr>
              <a:t>2</a:t>
            </a:r>
            <a:endParaRPr lang="en-GB" altLang="en-US" sz="1600" baseline="0">
              <a:solidFill>
                <a:srgbClr val="FF0000"/>
              </a:solidFill>
            </a:endParaRP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4038600" y="5943600"/>
            <a:ext cx="1892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</a:t>
            </a:r>
            <a:r>
              <a:rPr lang="en-GB" altLang="en-US" sz="1600" baseline="0">
                <a:solidFill>
                  <a:srgbClr val="FF0000"/>
                </a:solidFill>
                <a:cs typeface="Arial" charset="0"/>
              </a:rPr>
              <a:t>√x</a:t>
            </a:r>
            <a:endParaRPr lang="en-GB" altLang="en-US" sz="1600" baseline="0">
              <a:solidFill>
                <a:srgbClr val="FF0000"/>
              </a:solidFill>
            </a:endParaRP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038600" y="6324600"/>
            <a:ext cx="1892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eg) f(x) = </a:t>
            </a:r>
            <a:r>
              <a:rPr lang="en-GB" altLang="en-US" sz="1600">
                <a:solidFill>
                  <a:srgbClr val="FF0000"/>
                </a:solidFill>
              </a:rPr>
              <a:t>1</a:t>
            </a:r>
            <a:r>
              <a:rPr lang="en-GB" altLang="en-US" sz="1600" baseline="0">
                <a:solidFill>
                  <a:srgbClr val="FF0000"/>
                </a:solidFill>
              </a:rPr>
              <a:t>/</a:t>
            </a:r>
            <a:r>
              <a:rPr lang="en-GB" altLang="en-US" sz="1600" baseline="-25000">
                <a:solidFill>
                  <a:srgbClr val="FF0000"/>
                </a:solidFill>
              </a:rPr>
              <a:t>x</a:t>
            </a:r>
            <a:endParaRPr lang="en-GB" altLang="en-US" sz="1600" baseline="-250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/>
      <p:bldP spid="11269" grpId="0"/>
      <p:bldP spid="11270" grpId="0"/>
      <p:bldP spid="11271" grpId="0"/>
      <p:bldP spid="11277" grpId="0" animBg="1"/>
      <p:bldP spid="11283" grpId="0" animBg="1"/>
      <p:bldP spid="11284" grpId="0" animBg="1"/>
      <p:bldP spid="11286" grpId="0" animBg="1"/>
      <p:bldP spid="11289" grpId="0" animBg="1"/>
      <p:bldP spid="11290" grpId="0"/>
      <p:bldP spid="11291" grpId="0"/>
      <p:bldP spid="11292" grpId="0" animBg="1"/>
      <p:bldP spid="11293" grpId="0" animBg="1"/>
      <p:bldP spid="11294" grpId="0" animBg="1"/>
      <p:bldP spid="11296" grpId="0" animBg="1"/>
      <p:bldP spid="11298" grpId="0" animBg="1"/>
      <p:bldP spid="11299" grpId="0" animBg="1"/>
      <p:bldP spid="11300" grpId="0"/>
      <p:bldP spid="11301" grpId="0"/>
      <p:bldP spid="11302" grpId="0" animBg="1"/>
      <p:bldP spid="11303" grpId="0" animBg="1"/>
      <p:bldP spid="11304" grpId="0" animBg="1"/>
      <p:bldP spid="11305" grpId="0" animBg="1"/>
      <p:bldP spid="11306" grpId="0" animBg="1"/>
      <p:bldP spid="11307" grpId="0" animBg="1"/>
      <p:bldP spid="11308" grpId="0"/>
      <p:bldP spid="11309" grpId="0"/>
      <p:bldP spid="11310" grpId="0"/>
      <p:bldP spid="11311" grpId="0"/>
      <p:bldP spid="11313" grpId="0"/>
      <p:bldP spid="11314" grpId="0"/>
      <p:bldP spid="11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583238" y="3252788"/>
            <a:ext cx="2671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Many-to-one Function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657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 u="sng">
                <a:latin typeface="Comic Sans MS" pitchFamily="66" charset="0"/>
              </a:rPr>
              <a:t>Functions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 function is a mapping whereby every element in the domain is mapped to only 1 element in the range.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ie) Whatever number you start with, there is only 1 possible answer to the operation performed on it.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An example of a mapping which is </a:t>
            </a:r>
            <a:r>
              <a:rPr lang="en-GB" altLang="en-US" sz="2000" u="sng">
                <a:latin typeface="Comic Sans MS" pitchFamily="66" charset="0"/>
              </a:rPr>
              <a:t>not a function</a:t>
            </a:r>
            <a:r>
              <a:rPr lang="en-GB" altLang="en-US" sz="2000">
                <a:latin typeface="Comic Sans MS" pitchFamily="66" charset="0"/>
              </a:rPr>
              <a:t> would be square rooting, where the starting number may result in no answer, or 2 answers.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953000" y="13716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One-to-one Function</a:t>
            </a:r>
          </a:p>
        </p:txBody>
      </p:sp>
      <p:sp>
        <p:nvSpPr>
          <p:cNvPr id="9223" name="Rectangle 13"/>
          <p:cNvSpPr>
            <a:spLocks noChangeArrowheads="1"/>
          </p:cNvSpPr>
          <p:nvPr/>
        </p:nvSpPr>
        <p:spPr bwMode="auto">
          <a:xfrm>
            <a:off x="5791200" y="1335088"/>
            <a:ext cx="2320925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711825" y="3216275"/>
            <a:ext cx="245110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732463" y="5065713"/>
            <a:ext cx="245110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618163" y="5103813"/>
            <a:ext cx="2671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Not a function</a:t>
            </a:r>
          </a:p>
        </p:txBody>
      </p: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7467600" y="1905000"/>
            <a:ext cx="1066800" cy="990600"/>
            <a:chOff x="4560" y="1200"/>
            <a:chExt cx="672" cy="624"/>
          </a:xfrm>
        </p:grpSpPr>
        <p:sp>
          <p:nvSpPr>
            <p:cNvPr id="9262" name="Line 38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3" name="Line 39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328" name="Line 40"/>
          <p:cNvSpPr>
            <a:spLocks noChangeShapeType="1"/>
          </p:cNvSpPr>
          <p:nvPr/>
        </p:nvSpPr>
        <p:spPr bwMode="auto">
          <a:xfrm flipV="1">
            <a:off x="7467600" y="2057400"/>
            <a:ext cx="990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5867400" y="1905000"/>
            <a:ext cx="1066800" cy="990600"/>
            <a:chOff x="4560" y="1200"/>
            <a:chExt cx="672" cy="624"/>
          </a:xfrm>
        </p:grpSpPr>
        <p:sp>
          <p:nvSpPr>
            <p:cNvPr id="9260" name="Line 43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1" name="Line 44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7467600" y="3810000"/>
            <a:ext cx="1066800" cy="990600"/>
            <a:chOff x="4560" y="1200"/>
            <a:chExt cx="672" cy="624"/>
          </a:xfrm>
        </p:grpSpPr>
        <p:sp>
          <p:nvSpPr>
            <p:cNvPr id="9258" name="Line 46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9" name="Line 47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36" name="Group 48"/>
          <p:cNvGrpSpPr>
            <a:grpSpLocks/>
          </p:cNvGrpSpPr>
          <p:nvPr/>
        </p:nvGrpSpPr>
        <p:grpSpPr bwMode="auto">
          <a:xfrm>
            <a:off x="5867400" y="3810000"/>
            <a:ext cx="1066800" cy="990600"/>
            <a:chOff x="4560" y="1200"/>
            <a:chExt cx="672" cy="624"/>
          </a:xfrm>
        </p:grpSpPr>
        <p:sp>
          <p:nvSpPr>
            <p:cNvPr id="9256" name="Line 49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7" name="Line 50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39" name="Group 51"/>
          <p:cNvGrpSpPr>
            <a:grpSpLocks/>
          </p:cNvGrpSpPr>
          <p:nvPr/>
        </p:nvGrpSpPr>
        <p:grpSpPr bwMode="auto">
          <a:xfrm>
            <a:off x="7467600" y="5562600"/>
            <a:ext cx="1066800" cy="990600"/>
            <a:chOff x="4560" y="1200"/>
            <a:chExt cx="672" cy="624"/>
          </a:xfrm>
        </p:grpSpPr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5" name="Line 53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42" name="Group 54"/>
          <p:cNvGrpSpPr>
            <a:grpSpLocks/>
          </p:cNvGrpSpPr>
          <p:nvPr/>
        </p:nvGrpSpPr>
        <p:grpSpPr bwMode="auto">
          <a:xfrm>
            <a:off x="5867400" y="5562600"/>
            <a:ext cx="1066800" cy="990600"/>
            <a:chOff x="4560" y="1200"/>
            <a:chExt cx="672" cy="624"/>
          </a:xfrm>
        </p:grpSpPr>
        <p:sp>
          <p:nvSpPr>
            <p:cNvPr id="9252" name="Line 55"/>
            <p:cNvSpPr>
              <a:spLocks noChangeShapeType="1"/>
            </p:cNvSpPr>
            <p:nvPr/>
          </p:nvSpPr>
          <p:spPr bwMode="auto">
            <a:xfrm flipV="1">
              <a:off x="4656" y="12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3" name="Line 56"/>
            <p:cNvSpPr>
              <a:spLocks noChangeShapeType="1"/>
            </p:cNvSpPr>
            <p:nvPr/>
          </p:nvSpPr>
          <p:spPr bwMode="auto">
            <a:xfrm flipV="1">
              <a:off x="4560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347" name="Oval 59"/>
          <p:cNvSpPr>
            <a:spLocks noChangeArrowheads="1"/>
          </p:cNvSpPr>
          <p:nvPr/>
        </p:nvSpPr>
        <p:spPr bwMode="auto">
          <a:xfrm>
            <a:off x="6172200" y="5867400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49" name="Arc 61"/>
          <p:cNvSpPr>
            <a:spLocks/>
          </p:cNvSpPr>
          <p:nvPr/>
        </p:nvSpPr>
        <p:spPr bwMode="auto">
          <a:xfrm rot="5400000">
            <a:off x="5995987" y="3910013"/>
            <a:ext cx="733425" cy="838200"/>
          </a:xfrm>
          <a:custGeom>
            <a:avLst/>
            <a:gdLst>
              <a:gd name="T0" fmla="*/ 0 w 22757"/>
              <a:gd name="T1" fmla="*/ 85178097 h 43200"/>
              <a:gd name="T2" fmla="*/ 2147483647 w 22757"/>
              <a:gd name="T3" fmla="*/ 2147483647 h 43200"/>
              <a:gd name="T4" fmla="*/ 2147483647 w 22757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57" h="43200" fill="none" extrusionOk="0">
                <a:moveTo>
                  <a:pt x="0" y="31"/>
                </a:moveTo>
                <a:cubicBezTo>
                  <a:pt x="385" y="10"/>
                  <a:pt x="771" y="-1"/>
                  <a:pt x="1157" y="0"/>
                </a:cubicBezTo>
                <a:cubicBezTo>
                  <a:pt x="13086" y="0"/>
                  <a:pt x="22757" y="9670"/>
                  <a:pt x="22757" y="21600"/>
                </a:cubicBezTo>
                <a:cubicBezTo>
                  <a:pt x="22757" y="33529"/>
                  <a:pt x="13086" y="43200"/>
                  <a:pt x="1157" y="43200"/>
                </a:cubicBezTo>
                <a:cubicBezTo>
                  <a:pt x="862" y="43200"/>
                  <a:pt x="568" y="43193"/>
                  <a:pt x="275" y="43181"/>
                </a:cubicBezTo>
              </a:path>
              <a:path w="22757" h="43200" stroke="0" extrusionOk="0">
                <a:moveTo>
                  <a:pt x="0" y="31"/>
                </a:moveTo>
                <a:cubicBezTo>
                  <a:pt x="385" y="10"/>
                  <a:pt x="771" y="-1"/>
                  <a:pt x="1157" y="0"/>
                </a:cubicBezTo>
                <a:cubicBezTo>
                  <a:pt x="13086" y="0"/>
                  <a:pt x="22757" y="9670"/>
                  <a:pt x="22757" y="21600"/>
                </a:cubicBezTo>
                <a:cubicBezTo>
                  <a:pt x="22757" y="33529"/>
                  <a:pt x="13086" y="43200"/>
                  <a:pt x="1157" y="43200"/>
                </a:cubicBezTo>
                <a:cubicBezTo>
                  <a:pt x="862" y="43200"/>
                  <a:pt x="568" y="43193"/>
                  <a:pt x="275" y="43181"/>
                </a:cubicBezTo>
                <a:lnTo>
                  <a:pt x="1157" y="21600"/>
                </a:lnTo>
                <a:lnTo>
                  <a:pt x="0" y="3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50" name="Freeform 62"/>
          <p:cNvSpPr>
            <a:spLocks/>
          </p:cNvSpPr>
          <p:nvPr/>
        </p:nvSpPr>
        <p:spPr bwMode="auto">
          <a:xfrm>
            <a:off x="6019800" y="1981200"/>
            <a:ext cx="533400" cy="914400"/>
          </a:xfrm>
          <a:custGeom>
            <a:avLst/>
            <a:gdLst>
              <a:gd name="T0" fmla="*/ 0 w 480"/>
              <a:gd name="T1" fmla="*/ 2147483647 h 816"/>
              <a:gd name="T2" fmla="*/ 2147483647 w 480"/>
              <a:gd name="T3" fmla="*/ 2147483647 h 816"/>
              <a:gd name="T4" fmla="*/ 2147483647 w 480"/>
              <a:gd name="T5" fmla="*/ 2147483647 h 816"/>
              <a:gd name="T6" fmla="*/ 2147483647 w 480"/>
              <a:gd name="T7" fmla="*/ 2147483647 h 816"/>
              <a:gd name="T8" fmla="*/ 2147483647 w 480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816">
                <a:moveTo>
                  <a:pt x="0" y="816"/>
                </a:moveTo>
                <a:cubicBezTo>
                  <a:pt x="20" y="708"/>
                  <a:pt x="40" y="600"/>
                  <a:pt x="96" y="528"/>
                </a:cubicBezTo>
                <a:cubicBezTo>
                  <a:pt x="152" y="456"/>
                  <a:pt x="280" y="440"/>
                  <a:pt x="336" y="384"/>
                </a:cubicBezTo>
                <a:cubicBezTo>
                  <a:pt x="392" y="328"/>
                  <a:pt x="408" y="256"/>
                  <a:pt x="432" y="192"/>
                </a:cubicBezTo>
                <a:cubicBezTo>
                  <a:pt x="456" y="128"/>
                  <a:pt x="468" y="64"/>
                  <a:pt x="4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1" name="Arc 63"/>
          <p:cNvSpPr>
            <a:spLocks/>
          </p:cNvSpPr>
          <p:nvPr/>
        </p:nvSpPr>
        <p:spPr bwMode="auto">
          <a:xfrm rot="10800000">
            <a:off x="7696200" y="5791200"/>
            <a:ext cx="684213" cy="609600"/>
          </a:xfrm>
          <a:custGeom>
            <a:avLst/>
            <a:gdLst>
              <a:gd name="T0" fmla="*/ 2147483647 w 21600"/>
              <a:gd name="T1" fmla="*/ 0 h 21584"/>
              <a:gd name="T2" fmla="*/ 2147483647 w 21600"/>
              <a:gd name="T3" fmla="*/ 2147483647 h 21584"/>
              <a:gd name="T4" fmla="*/ 0 w 21600"/>
              <a:gd name="T5" fmla="*/ 2147483647 h 21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84" fill="none" extrusionOk="0">
                <a:moveTo>
                  <a:pt x="818" y="-1"/>
                </a:moveTo>
                <a:cubicBezTo>
                  <a:pt x="12420" y="439"/>
                  <a:pt x="21600" y="9972"/>
                  <a:pt x="21600" y="21584"/>
                </a:cubicBezTo>
              </a:path>
              <a:path w="21600" h="21584" stroke="0" extrusionOk="0">
                <a:moveTo>
                  <a:pt x="818" y="-1"/>
                </a:moveTo>
                <a:cubicBezTo>
                  <a:pt x="12420" y="439"/>
                  <a:pt x="21600" y="9972"/>
                  <a:pt x="21600" y="21584"/>
                </a:cubicBezTo>
                <a:lnTo>
                  <a:pt x="0" y="21584"/>
                </a:lnTo>
                <a:lnTo>
                  <a:pt x="818" y="-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53" name="Arc 65"/>
          <p:cNvSpPr>
            <a:spLocks/>
          </p:cNvSpPr>
          <p:nvPr/>
        </p:nvSpPr>
        <p:spPr bwMode="auto">
          <a:xfrm rot="-5400000">
            <a:off x="7519987" y="3910013"/>
            <a:ext cx="733425" cy="838200"/>
          </a:xfrm>
          <a:custGeom>
            <a:avLst/>
            <a:gdLst>
              <a:gd name="T0" fmla="*/ 0 w 22757"/>
              <a:gd name="T1" fmla="*/ 85178097 h 43200"/>
              <a:gd name="T2" fmla="*/ 2147483647 w 22757"/>
              <a:gd name="T3" fmla="*/ 2147483647 h 43200"/>
              <a:gd name="T4" fmla="*/ 2147483647 w 22757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57" h="43200" fill="none" extrusionOk="0">
                <a:moveTo>
                  <a:pt x="0" y="31"/>
                </a:moveTo>
                <a:cubicBezTo>
                  <a:pt x="385" y="10"/>
                  <a:pt x="771" y="-1"/>
                  <a:pt x="1157" y="0"/>
                </a:cubicBezTo>
                <a:cubicBezTo>
                  <a:pt x="13086" y="0"/>
                  <a:pt x="22757" y="9670"/>
                  <a:pt x="22757" y="21600"/>
                </a:cubicBezTo>
                <a:cubicBezTo>
                  <a:pt x="22757" y="33529"/>
                  <a:pt x="13086" y="43200"/>
                  <a:pt x="1157" y="43200"/>
                </a:cubicBezTo>
                <a:cubicBezTo>
                  <a:pt x="862" y="43200"/>
                  <a:pt x="568" y="43193"/>
                  <a:pt x="275" y="43181"/>
                </a:cubicBezTo>
              </a:path>
              <a:path w="22757" h="43200" stroke="0" extrusionOk="0">
                <a:moveTo>
                  <a:pt x="0" y="31"/>
                </a:moveTo>
                <a:cubicBezTo>
                  <a:pt x="385" y="10"/>
                  <a:pt x="771" y="-1"/>
                  <a:pt x="1157" y="0"/>
                </a:cubicBezTo>
                <a:cubicBezTo>
                  <a:pt x="13086" y="0"/>
                  <a:pt x="22757" y="9670"/>
                  <a:pt x="22757" y="21600"/>
                </a:cubicBezTo>
                <a:cubicBezTo>
                  <a:pt x="22757" y="33529"/>
                  <a:pt x="13086" y="43200"/>
                  <a:pt x="1157" y="43200"/>
                </a:cubicBezTo>
                <a:cubicBezTo>
                  <a:pt x="862" y="43200"/>
                  <a:pt x="568" y="43193"/>
                  <a:pt x="275" y="43181"/>
                </a:cubicBezTo>
                <a:lnTo>
                  <a:pt x="1157" y="21600"/>
                </a:lnTo>
                <a:lnTo>
                  <a:pt x="0" y="31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3581400" y="1828800"/>
            <a:ext cx="2209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‘A value in the domain (x) gets mapped to one value in the range’</a:t>
            </a:r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3581400" y="3657600"/>
            <a:ext cx="2362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‘Multiple values in the domain (x) get mapped to the same value in the range’</a:t>
            </a:r>
          </a:p>
        </p:txBody>
      </p: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3505200" y="5410200"/>
            <a:ext cx="2362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‘A value in the range can be mapped to none, one or more values in the range’</a:t>
            </a:r>
          </a:p>
        </p:txBody>
      </p:sp>
      <p:sp>
        <p:nvSpPr>
          <p:cNvPr id="12357" name="Line 69"/>
          <p:cNvSpPr>
            <a:spLocks noChangeShapeType="1"/>
          </p:cNvSpPr>
          <p:nvPr/>
        </p:nvSpPr>
        <p:spPr bwMode="auto">
          <a:xfrm flipV="1">
            <a:off x="8077200" y="22860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6172200" y="2514600"/>
            <a:ext cx="0" cy="3048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 flipV="1">
            <a:off x="6781800" y="41910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 flipV="1">
            <a:off x="5943600" y="4267200"/>
            <a:ext cx="0" cy="4572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 flipV="1">
            <a:off x="7772400" y="39624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 flipV="1">
            <a:off x="6400800" y="58674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 flipH="1" flipV="1">
            <a:off x="7620000" y="5715000"/>
            <a:ext cx="0" cy="762000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7" grpId="0" animBg="1"/>
      <p:bldP spid="12315" grpId="0" animBg="1"/>
      <p:bldP spid="12318" grpId="0"/>
      <p:bldP spid="12328" grpId="0" animBg="1"/>
      <p:bldP spid="12347" grpId="0" animBg="1"/>
      <p:bldP spid="12349" grpId="0" animBg="1"/>
      <p:bldP spid="12350" grpId="0" animBg="1"/>
      <p:bldP spid="12351" grpId="0" animBg="1"/>
      <p:bldP spid="12353" grpId="0" animBg="1"/>
      <p:bldP spid="12354" grpId="0"/>
      <p:bldP spid="12355" grpId="0"/>
      <p:bldP spid="12356" grpId="0"/>
      <p:bldP spid="12357" grpId="0" animBg="1"/>
      <p:bldP spid="12358" grpId="0" animBg="1"/>
      <p:bldP spid="12359" grpId="0" animBg="1"/>
      <p:bldP spid="12360" grpId="0" animBg="1"/>
      <p:bldP spid="12361" grpId="0" animBg="1"/>
      <p:bldP spid="12362" grpId="0" animBg="1"/>
      <p:bldP spid="12363" grpId="0" animBg="1"/>
      <p:bldP spid="12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810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 u="sng">
                <a:latin typeface="Comic Sans MS" pitchFamily="66" charset="0"/>
              </a:rPr>
              <a:t>Example Question</a:t>
            </a: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Given that the function g(x) = 2x</a:t>
            </a:r>
            <a:r>
              <a:rPr lang="en-GB" altLang="en-US" sz="2000" baseline="30000">
                <a:latin typeface="Comic Sans MS" pitchFamily="66" charset="0"/>
              </a:rPr>
              <a:t>2</a:t>
            </a:r>
            <a:r>
              <a:rPr lang="en-GB" altLang="en-US" sz="2000">
                <a:latin typeface="Comic Sans MS" pitchFamily="66" charset="0"/>
              </a:rPr>
              <a:t> + 3, find;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a) the value of g(3)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b) the value(s) of a such that g(a) = 35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endParaRPr lang="en-GB" altLang="en-US" sz="2000" u="sng">
              <a:latin typeface="Comic Sans MS" pitchFamily="66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638800" y="14478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baseline="0"/>
              <a:t>g(x) = 2x</a:t>
            </a:r>
            <a:r>
              <a:rPr lang="en-GB" altLang="en-US" sz="2000"/>
              <a:t>2</a:t>
            </a:r>
            <a:r>
              <a:rPr lang="en-GB" altLang="en-US" sz="2000" baseline="0"/>
              <a:t> + 3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05400" y="205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 g(3)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867400" y="2057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2(3)</a:t>
            </a:r>
            <a:r>
              <a:rPr lang="en-GB" altLang="en-US"/>
              <a:t>2</a:t>
            </a:r>
            <a:r>
              <a:rPr lang="en-GB" altLang="en-US" baseline="0"/>
              <a:t> + 3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867400" y="2514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2(9) + 3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8674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21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400800" y="3657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g(a)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934200" y="3657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35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934200" y="4114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35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0" y="4114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2a</a:t>
            </a:r>
            <a:r>
              <a:rPr lang="en-GB" altLang="en-US"/>
              <a:t>2</a:t>
            </a:r>
            <a:r>
              <a:rPr lang="en-GB" altLang="en-US" baseline="0"/>
              <a:t> + 3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34200" y="4572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32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477000" y="4572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2a</a:t>
            </a:r>
            <a:r>
              <a:rPr lang="en-GB" altLang="en-US"/>
              <a:t>2</a:t>
            </a:r>
            <a:endParaRPr lang="en-GB" altLang="en-US" baseline="0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934200" y="5029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16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629400" y="5029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</a:t>
            </a:r>
            <a:r>
              <a:rPr lang="en-GB" altLang="en-US"/>
              <a:t>2</a:t>
            </a:r>
            <a:endParaRPr lang="en-GB" altLang="en-US" baseline="0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934200" y="5486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= </a:t>
            </a:r>
            <a:r>
              <a:rPr lang="en-US" altLang="en-US" baseline="0"/>
              <a:t>± 4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705600" y="5486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105400" y="3657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  <p:bldP spid="13320" grpId="0"/>
      <p:bldP spid="13321" grpId="0"/>
      <p:bldP spid="13322" grpId="0"/>
      <p:bldP spid="13323" grpId="0"/>
      <p:bldP spid="13324" grpId="0"/>
      <p:bldP spid="13326" grpId="0"/>
      <p:bldP spid="13327" grpId="0"/>
      <p:bldP spid="13328" grpId="0"/>
      <p:bldP spid="13329" grpId="0"/>
      <p:bldP spid="13330" grpId="0"/>
      <p:bldP spid="13333" grpId="0"/>
      <p:bldP spid="13334" grpId="0"/>
      <p:bldP spid="13335" grpId="0"/>
      <p:bldP spid="133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8100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 u="sng">
                <a:latin typeface="Comic Sans MS" pitchFamily="66" charset="0"/>
              </a:rPr>
              <a:t>Example Question</a:t>
            </a: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Given that the function g(x) = 2x</a:t>
            </a:r>
            <a:r>
              <a:rPr lang="en-GB" altLang="en-US" sz="2000" baseline="30000">
                <a:latin typeface="Comic Sans MS" pitchFamily="66" charset="0"/>
              </a:rPr>
              <a:t>2</a:t>
            </a:r>
            <a:r>
              <a:rPr lang="en-GB" altLang="en-US" sz="2000">
                <a:latin typeface="Comic Sans MS" pitchFamily="66" charset="0"/>
              </a:rPr>
              <a:t> + 3, find;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a) the value of g(3)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b) the value(s) of a such that g(a) = 35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c) the range of the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u="sng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</a:t>
            </a:r>
            <a:r>
              <a:rPr lang="en-GB" altLang="en-US" sz="2000">
                <a:latin typeface="Comic Sans MS" pitchFamily="66" charset="0"/>
                <a:sym typeface="Wingdings" pitchFamily="2" charset="2"/>
              </a:rPr>
              <a:t>  g(x) ≥ 3</a:t>
            </a:r>
            <a:endParaRPr lang="en-GB" altLang="en-US" sz="2000">
              <a:latin typeface="Comic Sans MS" pitchFamily="66" charset="0"/>
            </a:endParaRP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77470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1882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66294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0706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55118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4953000" y="39909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7470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1882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294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0706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5118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4953000" y="35147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7470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1882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6294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60706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5118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953000" y="30353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77470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71882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6294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60706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5118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953000" y="25558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7470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71882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6294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0706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55118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953000" y="2079625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77470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1882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6294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0706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5118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953000" y="160020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4953000" y="207962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4953000" y="255587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4953000" y="3035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953000" y="351472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4953000" y="3990975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>
            <a:off x="5511800" y="16002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6070600" y="16002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6629400" y="1600200"/>
            <a:ext cx="0" cy="287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7188200" y="16002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7747000" y="1600200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7185025" y="896938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y = 2x</a:t>
            </a:r>
            <a:r>
              <a:rPr lang="en-GB" altLang="en-US" sz="1600">
                <a:solidFill>
                  <a:srgbClr val="FF0000"/>
                </a:solidFill>
              </a:rPr>
              <a:t>2</a:t>
            </a:r>
            <a:r>
              <a:rPr lang="en-GB" altLang="en-US" sz="1600" baseline="0">
                <a:solidFill>
                  <a:srgbClr val="FF0000"/>
                </a:solidFill>
              </a:rPr>
              <a:t> + 3</a:t>
            </a:r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6556375" y="3206750"/>
            <a:ext cx="152400" cy="152400"/>
            <a:chOff x="2352" y="3024"/>
            <a:chExt cx="96" cy="96"/>
          </a:xfrm>
        </p:grpSpPr>
        <p:sp>
          <p:nvSpPr>
            <p:cNvPr id="11338" name="Line 76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9" name="Line 77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421" name="Group 85"/>
          <p:cNvGrpSpPr>
            <a:grpSpLocks/>
          </p:cNvGrpSpPr>
          <p:nvPr/>
        </p:nvGrpSpPr>
        <p:grpSpPr bwMode="auto">
          <a:xfrm>
            <a:off x="5994400" y="2714625"/>
            <a:ext cx="152400" cy="152400"/>
            <a:chOff x="2352" y="3024"/>
            <a:chExt cx="96" cy="96"/>
          </a:xfrm>
        </p:grpSpPr>
        <p:sp>
          <p:nvSpPr>
            <p:cNvPr id="11336" name="Line 86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7" name="Line 87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424" name="Group 88"/>
          <p:cNvGrpSpPr>
            <a:grpSpLocks/>
          </p:cNvGrpSpPr>
          <p:nvPr/>
        </p:nvGrpSpPr>
        <p:grpSpPr bwMode="auto">
          <a:xfrm>
            <a:off x="7104063" y="2719388"/>
            <a:ext cx="152400" cy="152400"/>
            <a:chOff x="2352" y="3024"/>
            <a:chExt cx="96" cy="96"/>
          </a:xfrm>
        </p:grpSpPr>
        <p:sp>
          <p:nvSpPr>
            <p:cNvPr id="11334" name="Line 89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5" name="Line 90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4427" name="Text Box 91"/>
          <p:cNvSpPr txBox="1">
            <a:spLocks noChangeArrowheads="1"/>
          </p:cNvSpPr>
          <p:nvPr/>
        </p:nvSpPr>
        <p:spPr bwMode="auto">
          <a:xfrm>
            <a:off x="7027863" y="401320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1</a:t>
            </a:r>
          </a:p>
        </p:txBody>
      </p:sp>
      <p:sp useBgFill="1">
        <p:nvSpPr>
          <p:cNvPr id="14428" name="Text Box 92"/>
          <p:cNvSpPr txBox="1">
            <a:spLocks noChangeArrowheads="1"/>
          </p:cNvSpPr>
          <p:nvPr/>
        </p:nvSpPr>
        <p:spPr bwMode="auto">
          <a:xfrm>
            <a:off x="7599363" y="40163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14429" name="Text Box 93"/>
          <p:cNvSpPr txBox="1">
            <a:spLocks noChangeArrowheads="1"/>
          </p:cNvSpPr>
          <p:nvPr/>
        </p:nvSpPr>
        <p:spPr bwMode="auto">
          <a:xfrm>
            <a:off x="5905500" y="4013200"/>
            <a:ext cx="357188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-1</a:t>
            </a:r>
          </a:p>
        </p:txBody>
      </p:sp>
      <p:sp useBgFill="1"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5308600" y="4016375"/>
            <a:ext cx="38417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-2</a:t>
            </a:r>
          </a:p>
        </p:txBody>
      </p:sp>
      <p:sp useBgFill="1"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6640513" y="33559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6646863" y="288925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4</a:t>
            </a:r>
          </a:p>
        </p:txBody>
      </p:sp>
      <p:sp useBgFill="1"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6642100" y="24161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6</a:t>
            </a:r>
          </a:p>
        </p:txBody>
      </p:sp>
      <p:sp useBgFill="1"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6646863" y="194310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8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280400" y="37607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14436" name="Text Box 100"/>
          <p:cNvSpPr txBox="1">
            <a:spLocks noChangeArrowheads="1"/>
          </p:cNvSpPr>
          <p:nvPr/>
        </p:nvSpPr>
        <p:spPr bwMode="auto">
          <a:xfrm>
            <a:off x="6324600" y="1249363"/>
            <a:ext cx="685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g(x)</a:t>
            </a:r>
          </a:p>
        </p:txBody>
      </p:sp>
      <p:sp>
        <p:nvSpPr>
          <p:cNvPr id="14437" name="Freeform 101"/>
          <p:cNvSpPr>
            <a:spLocks/>
          </p:cNvSpPr>
          <p:nvPr/>
        </p:nvSpPr>
        <p:spPr bwMode="auto">
          <a:xfrm>
            <a:off x="5511800" y="1323975"/>
            <a:ext cx="2230438" cy="1962150"/>
          </a:xfrm>
          <a:custGeom>
            <a:avLst/>
            <a:gdLst>
              <a:gd name="T0" fmla="*/ 2147483647 w 1405"/>
              <a:gd name="T1" fmla="*/ 0 h 1236"/>
              <a:gd name="T2" fmla="*/ 2147483647 w 1405"/>
              <a:gd name="T3" fmla="*/ 2147483647 h 1236"/>
              <a:gd name="T4" fmla="*/ 2147483647 w 1405"/>
              <a:gd name="T5" fmla="*/ 2147483647 h 1236"/>
              <a:gd name="T6" fmla="*/ 2147483647 w 1405"/>
              <a:gd name="T7" fmla="*/ 2147483647 h 1236"/>
              <a:gd name="T8" fmla="*/ 0 w 1405"/>
              <a:gd name="T9" fmla="*/ 2147483647 h 1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5" h="1236">
                <a:moveTo>
                  <a:pt x="1405" y="0"/>
                </a:moveTo>
                <a:cubicBezTo>
                  <a:pt x="1290" y="360"/>
                  <a:pt x="1175" y="721"/>
                  <a:pt x="1059" y="927"/>
                </a:cubicBezTo>
                <a:cubicBezTo>
                  <a:pt x="943" y="1133"/>
                  <a:pt x="825" y="1236"/>
                  <a:pt x="708" y="1234"/>
                </a:cubicBezTo>
                <a:cubicBezTo>
                  <a:pt x="591" y="1232"/>
                  <a:pt x="475" y="1120"/>
                  <a:pt x="357" y="916"/>
                </a:cubicBezTo>
                <a:cubicBezTo>
                  <a:pt x="239" y="712"/>
                  <a:pt x="119" y="361"/>
                  <a:pt x="0" y="11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4162696" y="4632325"/>
            <a:ext cx="4817791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 dirty="0">
                <a:solidFill>
                  <a:srgbClr val="FF0000"/>
                </a:solidFill>
              </a:rPr>
              <a:t>To work out the range of the function;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600" baseline="0" dirty="0">
                <a:solidFill>
                  <a:srgbClr val="FF0000"/>
                </a:solidFill>
              </a:rPr>
              <a:t>	- Sketch it first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600" baseline="0" dirty="0">
                <a:solidFill>
                  <a:srgbClr val="FF0000"/>
                </a:solidFill>
              </a:rPr>
              <a:t>	- the range is the set of answers you get (</a:t>
            </a:r>
            <a:r>
              <a:rPr lang="en-GB" altLang="en-US" sz="1600" baseline="0" dirty="0" err="1">
                <a:solidFill>
                  <a:srgbClr val="FF0000"/>
                </a:solidFill>
              </a:rPr>
              <a:t>ie</a:t>
            </a:r>
            <a:r>
              <a:rPr lang="en-GB" altLang="en-US" sz="1600" baseline="0" dirty="0">
                <a:solidFill>
                  <a:srgbClr val="FF0000"/>
                </a:solidFill>
              </a:rPr>
              <a:t> 	the	‘y’ values – now labelled as g(x)…)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600" baseline="0" dirty="0">
                <a:solidFill>
                  <a:srgbClr val="FF0000"/>
                </a:solidFill>
              </a:rPr>
              <a:t>	- Use an Inequality if there is a continuous 	set of values</a:t>
            </a:r>
          </a:p>
        </p:txBody>
      </p: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4842738" y="1437459"/>
            <a:ext cx="0" cy="1863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3770812" y="1515791"/>
            <a:ext cx="12195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 dirty="0">
                <a:solidFill>
                  <a:srgbClr val="FF0000"/>
                </a:solidFill>
              </a:rPr>
              <a:t>You can get any value bigger than, or including 3…</a:t>
            </a:r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4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4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4" grpId="0"/>
      <p:bldP spid="14393" grpId="0"/>
      <p:bldP spid="14392" grpId="0"/>
      <p:bldP spid="14391" grpId="0"/>
      <p:bldP spid="14390" grpId="0"/>
      <p:bldP spid="14389" grpId="0"/>
      <p:bldP spid="14388" grpId="0"/>
      <p:bldP spid="14387" grpId="0"/>
      <p:bldP spid="14386" grpId="0"/>
      <p:bldP spid="14385" grpId="0"/>
      <p:bldP spid="14384" grpId="0"/>
      <p:bldP spid="14383" grpId="0"/>
      <p:bldP spid="14382" grpId="0"/>
      <p:bldP spid="14381" grpId="0"/>
      <p:bldP spid="14380" grpId="0"/>
      <p:bldP spid="14379" grpId="0"/>
      <p:bldP spid="14378" grpId="0"/>
      <p:bldP spid="14377" grpId="0"/>
      <p:bldP spid="14376" grpId="0"/>
      <p:bldP spid="14375" grpId="0"/>
      <p:bldP spid="14374" grpId="0"/>
      <p:bldP spid="14373" grpId="0"/>
      <p:bldP spid="14372" grpId="0"/>
      <p:bldP spid="14371" grpId="0"/>
      <p:bldP spid="14370" grpId="0"/>
      <p:bldP spid="14369" grpId="0"/>
      <p:bldP spid="14368" grpId="0"/>
      <p:bldP spid="14367" grpId="0"/>
      <p:bldP spid="14366" grpId="0"/>
      <p:bldP spid="14365" grpId="0"/>
      <p:bldP spid="14364" grpId="0"/>
      <p:bldP spid="14363" grpId="0"/>
      <p:bldP spid="14362" grpId="0"/>
      <p:bldP spid="14361" grpId="0"/>
      <p:bldP spid="14360" grpId="0"/>
      <p:bldP spid="14359" grpId="0"/>
      <p:bldP spid="14396" grpId="0" animBg="1"/>
      <p:bldP spid="14397" grpId="0" animBg="1"/>
      <p:bldP spid="14398" grpId="0" animBg="1"/>
      <p:bldP spid="14399" grpId="0" animBg="1"/>
      <p:bldP spid="14400" grpId="0" animBg="1"/>
      <p:bldP spid="14403" grpId="0" animBg="1"/>
      <p:bldP spid="14404" grpId="0" animBg="1"/>
      <p:bldP spid="14405" grpId="0" animBg="1"/>
      <p:bldP spid="14406" grpId="0" animBg="1"/>
      <p:bldP spid="14407" grpId="0" animBg="1"/>
      <p:bldP spid="14410" grpId="0"/>
      <p:bldP spid="14427" grpId="0" animBg="1"/>
      <p:bldP spid="14428" grpId="0" animBg="1"/>
      <p:bldP spid="14429" grpId="0" animBg="1"/>
      <p:bldP spid="14430" grpId="0" animBg="1"/>
      <p:bldP spid="14431" grpId="0" animBg="1"/>
      <p:bldP spid="14432" grpId="0" animBg="1"/>
      <p:bldP spid="14433" grpId="0" animBg="1"/>
      <p:bldP spid="14434" grpId="0" animBg="1"/>
      <p:bldP spid="14435" grpId="0"/>
      <p:bldP spid="14436" grpId="0"/>
      <p:bldP spid="14437" grpId="0" animBg="1"/>
      <p:bldP spid="14440" grpId="0" animBg="1"/>
      <p:bldP spid="144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810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An important bit of notation to remember…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2514600"/>
            <a:ext cx="1572545" cy="70788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81200" y="2514600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GB" altLang="en-US" sz="2000" baseline="0"/>
              <a:t>x can be any ‘real number’</a:t>
            </a:r>
          </a:p>
          <a:p>
            <a:pPr algn="ctr" eaLnBrk="1" hangingPunct="1"/>
            <a:r>
              <a:rPr lang="en-GB" altLang="en-US" sz="2000" baseline="0">
                <a:sym typeface="Wingdings" pitchFamily="2" charset="2"/>
              </a:rPr>
              <a:t> This is for the </a:t>
            </a:r>
            <a:r>
              <a:rPr lang="en-GB" altLang="en-US" sz="2000" u="sng" baseline="0">
                <a:solidFill>
                  <a:srgbClr val="FF0000"/>
                </a:solidFill>
                <a:sym typeface="Wingdings" pitchFamily="2" charset="2"/>
              </a:rPr>
              <a:t>domain</a:t>
            </a:r>
            <a:endParaRPr lang="en-GB" altLang="en-US" sz="2000" u="sng" baseline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" y="4114800"/>
            <a:ext cx="2321918" cy="70788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286000" y="4114800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GB" altLang="en-US" sz="2000" baseline="0"/>
              <a:t>g(x) can be any ‘real number’</a:t>
            </a:r>
          </a:p>
          <a:p>
            <a:pPr algn="ctr" eaLnBrk="1" hangingPunct="1"/>
            <a:r>
              <a:rPr lang="en-GB" altLang="en-US" sz="2000" baseline="0">
                <a:sym typeface="Wingdings" pitchFamily="2" charset="2"/>
              </a:rPr>
              <a:t> This is for the </a:t>
            </a:r>
            <a:r>
              <a:rPr lang="en-GB" altLang="en-US" sz="2000" u="sng" baseline="0">
                <a:solidFill>
                  <a:srgbClr val="FF0000"/>
                </a:solidFill>
                <a:sym typeface="Wingdings" pitchFamily="2" charset="2"/>
              </a:rPr>
              <a:t>range</a:t>
            </a:r>
            <a:endParaRPr lang="en-GB" altLang="en-US" sz="2000" u="sng" baseline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7302137" y="2699657"/>
            <a:ext cx="0" cy="1600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cxnSpLocks noChangeShapeType="1"/>
          </p:cNvCxnSpPr>
          <p:nvPr/>
        </p:nvCxnSpPr>
        <p:spPr bwMode="auto">
          <a:xfrm rot="5400000" flipV="1">
            <a:off x="7264037" y="2737757"/>
            <a:ext cx="0" cy="1600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64137" y="3309257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altLang="en-US" baseline="0"/>
              <a:t>x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997337" y="2394857"/>
            <a:ext cx="61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GB" altLang="en-US" baseline="0"/>
              <a:t>g(x)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3124200" y="5334000"/>
            <a:ext cx="5257800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Real Number: A number which has a place on a normal number line. Includes positives, negatives, roots, pi etc…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  <a:sym typeface="Wingdings" pitchFamily="2" charset="2"/>
              </a:rPr>
              <a:t> Does not include imaginary numbers – eg √-1</a:t>
            </a:r>
            <a:endParaRPr lang="en-GB" altLang="en-US" baseline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600200"/>
            <a:ext cx="4162425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</a:t>
            </a:r>
            <a:r>
              <a:rPr lang="en-GB" altLang="en-US" sz="1800" u="sng">
                <a:latin typeface="Comic Sans MS" pitchFamily="66" charset="0"/>
              </a:rPr>
              <a:t>Domain changes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A mapping which is not a function, can be made into one by changing/restricting the domain (the starting values)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eg)  y = +√x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If we restrict the domain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x ≥ 0, then all values in the domain will map to one value in the range.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</a:t>
            </a:r>
            <a:r>
              <a:rPr lang="en-GB" altLang="en-US" sz="1800">
                <a:latin typeface="Comic Sans MS" pitchFamily="66" charset="0"/>
                <a:sym typeface="Wingdings" pitchFamily="2" charset="2"/>
              </a:rPr>
              <a:t> It now therefore meets the criteria for being a function!</a:t>
            </a:r>
            <a:endParaRPr lang="en-GB" altLang="en-US" sz="1800">
              <a:latin typeface="Comic Sans MS" pitchFamily="66" charset="0"/>
            </a:endParaRP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5634038" y="1452563"/>
            <a:ext cx="2455862" cy="1995487"/>
            <a:chOff x="3516" y="860"/>
            <a:chExt cx="1547" cy="1257"/>
          </a:xfrm>
        </p:grpSpPr>
        <p:sp>
          <p:nvSpPr>
            <p:cNvPr id="14356" name="Line 5"/>
            <p:cNvSpPr>
              <a:spLocks noChangeShapeType="1"/>
            </p:cNvSpPr>
            <p:nvPr/>
          </p:nvSpPr>
          <p:spPr bwMode="auto">
            <a:xfrm flipV="1">
              <a:off x="3714" y="860"/>
              <a:ext cx="0" cy="1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3516" y="1958"/>
              <a:ext cx="1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395" name="Arc 11"/>
          <p:cNvSpPr>
            <a:spLocks/>
          </p:cNvSpPr>
          <p:nvPr/>
        </p:nvSpPr>
        <p:spPr bwMode="auto">
          <a:xfrm rot="-5400000">
            <a:off x="7291388" y="995363"/>
            <a:ext cx="841375" cy="3527425"/>
          </a:xfrm>
          <a:custGeom>
            <a:avLst/>
            <a:gdLst>
              <a:gd name="T0" fmla="*/ 0 w 19872"/>
              <a:gd name="T1" fmla="*/ 0 h 21600"/>
              <a:gd name="T2" fmla="*/ 2147483647 w 19872"/>
              <a:gd name="T3" fmla="*/ 2147483647 h 21600"/>
              <a:gd name="T4" fmla="*/ 0 w 1987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72" h="21600" fill="none" extrusionOk="0">
                <a:moveTo>
                  <a:pt x="-1" y="0"/>
                </a:moveTo>
                <a:cubicBezTo>
                  <a:pt x="8657" y="0"/>
                  <a:pt x="16478" y="5169"/>
                  <a:pt x="19871" y="13134"/>
                </a:cubicBezTo>
              </a:path>
              <a:path w="19872" h="21600" stroke="0" extrusionOk="0">
                <a:moveTo>
                  <a:pt x="-1" y="0"/>
                </a:moveTo>
                <a:cubicBezTo>
                  <a:pt x="8657" y="0"/>
                  <a:pt x="16478" y="5169"/>
                  <a:pt x="19871" y="131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715000" y="1246188"/>
            <a:ext cx="21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y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8045450" y="3000375"/>
            <a:ext cx="217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31838" y="3605213"/>
            <a:ext cx="35639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This will not be a function as some values in the domain (x) will not give an answer in the range (y). For example, -2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4883150" y="3678238"/>
          <a:ext cx="1430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3" imgW="774364" imgH="241195" progId="Equation.DSMT4">
                  <p:embed/>
                </p:oleObj>
              </mc:Choice>
              <mc:Fallback>
                <p:oleObj name="Equation" r:id="rId3" imgW="774364" imgH="241195" progId="Equation.DSMT4">
                  <p:embed/>
                  <p:pic>
                    <p:nvPicPr>
                      <p:cNvPr id="164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678238"/>
                        <a:ext cx="1430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6488113" y="3657600"/>
          <a:ext cx="16398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5" imgW="888614" imgH="253890" progId="Equation.DSMT4">
                  <p:embed/>
                </p:oleObj>
              </mc:Choice>
              <mc:Fallback>
                <p:oleObj name="Equation" r:id="rId5" imgW="888614" imgH="253890" progId="Equation.DSMT4">
                  <p:embed/>
                  <p:pic>
                    <p:nvPicPr>
                      <p:cNvPr id="164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3657600"/>
                        <a:ext cx="16398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529263" y="4129088"/>
            <a:ext cx="79375" cy="382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851400" y="4565650"/>
            <a:ext cx="1157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The function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6824663" y="4116388"/>
            <a:ext cx="17462" cy="382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327775" y="4543425"/>
            <a:ext cx="1157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 dirty="0">
                <a:solidFill>
                  <a:srgbClr val="FF0000"/>
                </a:solidFill>
              </a:rPr>
              <a:t>x is </a:t>
            </a:r>
            <a:r>
              <a:rPr lang="en-GB" altLang="en-US" u="sng" baseline="0" dirty="0">
                <a:solidFill>
                  <a:srgbClr val="FF0000"/>
                </a:solidFill>
              </a:rPr>
              <a:t>real</a:t>
            </a:r>
            <a:r>
              <a:rPr lang="en-GB" altLang="en-US" baseline="0" dirty="0">
                <a:solidFill>
                  <a:srgbClr val="FF0000"/>
                </a:solidFill>
              </a:rPr>
              <a:t> numbers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7534275" y="4460875"/>
            <a:ext cx="11572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x is greater than 0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 flipV="1">
            <a:off x="7691438" y="4119563"/>
            <a:ext cx="304800" cy="382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auto">
          <a:xfrm>
            <a:off x="74024" y="431074"/>
            <a:ext cx="166769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100" baseline="0">
                <a:solidFill>
                  <a:srgbClr val="0000FF"/>
                </a:solidFill>
              </a:rPr>
              <a:t>Real Number: A number which has a place on a normal number line. Includes positives, negatives, roots, pi etc…</a:t>
            </a:r>
            <a:endParaRPr lang="en-GB" altLang="en-US" sz="1100" baseline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7" grpId="0"/>
      <p:bldP spid="16400" grpId="0"/>
      <p:bldP spid="16401" grpId="0"/>
      <p:bldP spid="16408" grpId="0" animBg="1"/>
      <p:bldP spid="16409" grpId="0"/>
      <p:bldP spid="16410" grpId="0" animBg="1"/>
      <p:bldP spid="16411" grpId="0"/>
      <p:bldP spid="16412" grpId="0"/>
      <p:bldP spid="164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8" y="1600200"/>
            <a:ext cx="47450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Find the range of the following function, and state if it is one-to-one or many-to-one.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f(x) = 3x – 2, domain {x = 1, 2, 3, 4}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f(x) = 3x – 2, {x = 1, 2, 3, 4}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95400" y="48006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1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295400" y="57150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4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295400" y="54102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95400" y="51054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2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990600" y="4724400"/>
            <a:ext cx="990600" cy="1371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819400" y="48006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1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743200" y="5715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10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819400" y="54102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7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819400" y="5105400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/>
              <a:t>4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14600" y="4724400"/>
            <a:ext cx="990600" cy="1371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Arc 15"/>
          <p:cNvSpPr>
            <a:spLocks noChangeAspect="1"/>
          </p:cNvSpPr>
          <p:nvPr/>
        </p:nvSpPr>
        <p:spPr bwMode="auto">
          <a:xfrm rot="-2636813">
            <a:off x="1828800" y="44958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4" name="Arc 16"/>
          <p:cNvSpPr>
            <a:spLocks noChangeAspect="1"/>
          </p:cNvSpPr>
          <p:nvPr/>
        </p:nvSpPr>
        <p:spPr bwMode="auto">
          <a:xfrm rot="-2636813">
            <a:off x="1828800" y="48006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5" name="Arc 17"/>
          <p:cNvSpPr>
            <a:spLocks noChangeAspect="1"/>
          </p:cNvSpPr>
          <p:nvPr/>
        </p:nvSpPr>
        <p:spPr bwMode="auto">
          <a:xfrm rot="-2636813">
            <a:off x="1828800" y="51054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6" name="Arc 18"/>
          <p:cNvSpPr>
            <a:spLocks noChangeAspect="1"/>
          </p:cNvSpPr>
          <p:nvPr/>
        </p:nvSpPr>
        <p:spPr bwMode="auto">
          <a:xfrm rot="-2636813">
            <a:off x="1828800" y="5410200"/>
            <a:ext cx="8382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419600" y="4953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Range of f(x):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019800" y="4953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{1, 4, 7, 10}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419600" y="5410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Description: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019800" y="5410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7010400" y="4267200"/>
            <a:ext cx="381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553200" y="3200400"/>
            <a:ext cx="2057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No inequality used as there are only certain values (discrete)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144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Domain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4384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Range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3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17416" grpId="0"/>
      <p:bldP spid="17417" grpId="0" animBg="1"/>
      <p:bldP spid="17418" grpId="0"/>
      <p:bldP spid="17419" grpId="0"/>
      <p:bldP spid="17420" grpId="0"/>
      <p:bldP spid="17421" grpId="0"/>
      <p:bldP spid="17422" grpId="0" animBg="1"/>
      <p:bldP spid="17423" grpId="0" animBg="1"/>
      <p:bldP spid="17424" grpId="0" animBg="1"/>
      <p:bldP spid="17425" grpId="0" animBg="1"/>
      <p:bldP spid="17426" grpId="0" animBg="1"/>
      <p:bldP spid="17428" grpId="0"/>
      <p:bldP spid="17429" grpId="0"/>
      <p:bldP spid="17430" grpId="0"/>
      <p:bldP spid="17431" grpId="0"/>
      <p:bldP spid="17432" grpId="0" animBg="1"/>
      <p:bldP spid="17433" grpId="0"/>
      <p:bldP spid="17434" grpId="0"/>
      <p:bldP spid="174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8" y="1600200"/>
            <a:ext cx="4745037" cy="2733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Find the range of the following function, and state if it is one-to-one or many-to-one.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g(x) = x</a:t>
            </a:r>
            <a:r>
              <a:rPr lang="en-GB" altLang="en-US" sz="2000" baseline="30000">
                <a:latin typeface="Comic Sans MS" pitchFamily="66" charset="0"/>
              </a:rPr>
              <a:t>2</a:t>
            </a:r>
            <a:r>
              <a:rPr lang="en-GB" altLang="en-US" sz="2000">
                <a:latin typeface="Comic Sans MS" pitchFamily="66" charset="0"/>
              </a:rPr>
              <a:t>, domain {x </a:t>
            </a:r>
            <a:r>
              <a:rPr lang="ru-RU" altLang="en-US" sz="2000">
                <a:latin typeface="Comic Sans MS" pitchFamily="66" charset="0"/>
              </a:rPr>
              <a:t>є</a:t>
            </a:r>
            <a:r>
              <a:rPr lang="en-GB" altLang="en-US" sz="2000">
                <a:latin typeface="Comic Sans MS" pitchFamily="66" charset="0"/>
              </a:rPr>
              <a:t> R, -5 ≤ x ≤ 5}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g(x) = x</a:t>
            </a:r>
            <a:r>
              <a:rPr lang="en-GB" altLang="en-US" sz="2000" baseline="30000">
                <a:latin typeface="Comic Sans MS" pitchFamily="66" charset="0"/>
              </a:rPr>
              <a:t>2</a:t>
            </a:r>
            <a:r>
              <a:rPr lang="en-GB" altLang="en-US" sz="2000">
                <a:latin typeface="Comic Sans MS" pitchFamily="66" charset="0"/>
              </a:rPr>
              <a:t>, {-5 ≤ x ≤ 5}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00063" y="53562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Range of g(x):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100263" y="5356225"/>
            <a:ext cx="1916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0 ≤ g(x) ≤ 25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00063" y="58134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Description: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100263" y="5813425"/>
            <a:ext cx="169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Many to one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33400" y="4114800"/>
            <a:ext cx="3657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Inequality, so you will have to sketch the graph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950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3914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68326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2738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57150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5156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7950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73914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68326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62738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57150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156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7950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73914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68326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2738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57150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5156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7950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73914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68326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62738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57150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5156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7950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73914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68326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62738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57150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5156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950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73914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68326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62738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57150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156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5156200" y="2133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5156200" y="26098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5156200" y="308927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5156200" y="35687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>
            <a:off x="5156200" y="404495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57150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1" name="Line 69"/>
          <p:cNvSpPr>
            <a:spLocks noChangeShapeType="1"/>
          </p:cNvSpPr>
          <p:nvPr/>
        </p:nvSpPr>
        <p:spPr bwMode="auto">
          <a:xfrm>
            <a:off x="62738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6832600" y="1654175"/>
            <a:ext cx="0" cy="287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73914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79502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5" name="Text Box 73"/>
          <p:cNvSpPr txBox="1">
            <a:spLocks noChangeArrowheads="1"/>
          </p:cNvSpPr>
          <p:nvPr/>
        </p:nvSpPr>
        <p:spPr bwMode="auto">
          <a:xfrm>
            <a:off x="7980363" y="1077913"/>
            <a:ext cx="10874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g(x) = x</a:t>
            </a:r>
            <a:r>
              <a:rPr lang="en-GB" altLang="en-US" sz="1600">
                <a:solidFill>
                  <a:srgbClr val="FF0000"/>
                </a:solidFill>
              </a:rPr>
              <a:t>2</a:t>
            </a:r>
            <a:endParaRPr lang="en-GB" altLang="en-US" sz="1600" baseline="0">
              <a:solidFill>
                <a:srgbClr val="FF0000"/>
              </a:solidFill>
            </a:endParaRPr>
          </a:p>
        </p:txBody>
      </p:sp>
      <p:grpSp>
        <p:nvGrpSpPr>
          <p:cNvPr id="18506" name="Group 74"/>
          <p:cNvGrpSpPr>
            <a:grpSpLocks/>
          </p:cNvGrpSpPr>
          <p:nvPr/>
        </p:nvGrpSpPr>
        <p:grpSpPr bwMode="auto">
          <a:xfrm>
            <a:off x="6759575" y="3968750"/>
            <a:ext cx="152400" cy="152400"/>
            <a:chOff x="2352" y="3024"/>
            <a:chExt cx="96" cy="96"/>
          </a:xfrm>
        </p:grpSpPr>
        <p:sp>
          <p:nvSpPr>
            <p:cNvPr id="16464" name="Line 75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5" name="Line 76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509" name="Group 77"/>
          <p:cNvGrpSpPr>
            <a:grpSpLocks/>
          </p:cNvGrpSpPr>
          <p:nvPr/>
        </p:nvGrpSpPr>
        <p:grpSpPr bwMode="auto">
          <a:xfrm>
            <a:off x="5294313" y="1570038"/>
            <a:ext cx="152400" cy="152400"/>
            <a:chOff x="2352" y="3024"/>
            <a:chExt cx="96" cy="96"/>
          </a:xfrm>
        </p:grpSpPr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512" name="Group 80"/>
          <p:cNvGrpSpPr>
            <a:grpSpLocks/>
          </p:cNvGrpSpPr>
          <p:nvPr/>
        </p:nvGrpSpPr>
        <p:grpSpPr bwMode="auto">
          <a:xfrm>
            <a:off x="8189913" y="1554163"/>
            <a:ext cx="152400" cy="152400"/>
            <a:chOff x="2352" y="3024"/>
            <a:chExt cx="96" cy="96"/>
          </a:xfrm>
        </p:grpSpPr>
        <p:sp>
          <p:nvSpPr>
            <p:cNvPr id="16460" name="Line 81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1" name="Line 82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7231063" y="40671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7802563" y="407035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4</a:t>
            </a:r>
          </a:p>
        </p:txBody>
      </p:sp>
      <p:sp useBgFill="1"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6108700" y="4067175"/>
            <a:ext cx="4445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-2</a:t>
            </a:r>
          </a:p>
        </p:txBody>
      </p:sp>
      <p:sp useBgFill="1"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5511800" y="4070350"/>
            <a:ext cx="38417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-4</a:t>
            </a:r>
          </a:p>
        </p:txBody>
      </p:sp>
      <p:sp useBgFill="1"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6854825" y="3409950"/>
            <a:ext cx="395288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5</a:t>
            </a:r>
          </a:p>
        </p:txBody>
      </p:sp>
      <p:sp useBgFill="1"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6850063" y="294322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10</a:t>
            </a:r>
          </a:p>
        </p:txBody>
      </p:sp>
      <p:sp useBgFill="1"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6856413" y="2470150"/>
            <a:ext cx="4699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15</a:t>
            </a:r>
          </a:p>
        </p:txBody>
      </p:sp>
      <p:sp useBgFill="1"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6850063" y="199707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20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8483600" y="381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18524" name="Text Box 92"/>
          <p:cNvSpPr txBox="1">
            <a:spLocks noChangeArrowheads="1"/>
          </p:cNvSpPr>
          <p:nvPr/>
        </p:nvSpPr>
        <p:spPr bwMode="auto">
          <a:xfrm>
            <a:off x="6553200" y="1295400"/>
            <a:ext cx="6127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g(x)</a:t>
            </a:r>
          </a:p>
        </p:txBody>
      </p:sp>
      <p:sp>
        <p:nvSpPr>
          <p:cNvPr id="18525" name="Freeform 93"/>
          <p:cNvSpPr>
            <a:spLocks/>
          </p:cNvSpPr>
          <p:nvPr/>
        </p:nvSpPr>
        <p:spPr bwMode="auto">
          <a:xfrm>
            <a:off x="5376863" y="1617663"/>
            <a:ext cx="2905125" cy="2419350"/>
          </a:xfrm>
          <a:custGeom>
            <a:avLst/>
            <a:gdLst>
              <a:gd name="T0" fmla="*/ 2147483647 w 1405"/>
              <a:gd name="T1" fmla="*/ 0 h 1236"/>
              <a:gd name="T2" fmla="*/ 2147483647 w 1405"/>
              <a:gd name="T3" fmla="*/ 2147483647 h 1236"/>
              <a:gd name="T4" fmla="*/ 2147483647 w 1405"/>
              <a:gd name="T5" fmla="*/ 2147483647 h 1236"/>
              <a:gd name="T6" fmla="*/ 2147483647 w 1405"/>
              <a:gd name="T7" fmla="*/ 2147483647 h 1236"/>
              <a:gd name="T8" fmla="*/ 0 w 1405"/>
              <a:gd name="T9" fmla="*/ 2147483647 h 1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5" h="1236">
                <a:moveTo>
                  <a:pt x="1405" y="0"/>
                </a:moveTo>
                <a:cubicBezTo>
                  <a:pt x="1290" y="360"/>
                  <a:pt x="1175" y="721"/>
                  <a:pt x="1059" y="927"/>
                </a:cubicBezTo>
                <a:cubicBezTo>
                  <a:pt x="943" y="1133"/>
                  <a:pt x="825" y="1236"/>
                  <a:pt x="708" y="1234"/>
                </a:cubicBezTo>
                <a:cubicBezTo>
                  <a:pt x="591" y="1232"/>
                  <a:pt x="475" y="1120"/>
                  <a:pt x="357" y="916"/>
                </a:cubicBezTo>
                <a:cubicBezTo>
                  <a:pt x="239" y="712"/>
                  <a:pt x="119" y="361"/>
                  <a:pt x="0" y="11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26" name="Line 94"/>
          <p:cNvSpPr>
            <a:spLocks noChangeShapeType="1"/>
          </p:cNvSpPr>
          <p:nvPr/>
        </p:nvSpPr>
        <p:spPr bwMode="auto">
          <a:xfrm>
            <a:off x="4964113" y="1570038"/>
            <a:ext cx="11112" cy="2520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27" name="Line 95"/>
          <p:cNvSpPr>
            <a:spLocks noChangeShapeType="1"/>
          </p:cNvSpPr>
          <p:nvPr/>
        </p:nvSpPr>
        <p:spPr bwMode="auto">
          <a:xfrm flipH="1" flipV="1">
            <a:off x="3614738" y="5519738"/>
            <a:ext cx="1098550" cy="130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4659313" y="5376863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Inequality used as the data is continuous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 rot="-5400000">
            <a:off x="4328319" y="2658269"/>
            <a:ext cx="901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/>
      <p:bldP spid="18452" grpId="0"/>
      <p:bldP spid="18453" grpId="0"/>
      <p:bldP spid="18454" grpId="0"/>
      <p:bldP spid="18456" grpId="0"/>
      <p:bldP spid="18459" grpId="0"/>
      <p:bldP spid="18460" grpId="0"/>
      <p:bldP spid="18461" grpId="0"/>
      <p:bldP spid="18462" grpId="0"/>
      <p:bldP spid="18463" grpId="0"/>
      <p:bldP spid="18464" grpId="0"/>
      <p:bldP spid="18465" grpId="0"/>
      <p:bldP spid="18466" grpId="0"/>
      <p:bldP spid="18467" grpId="0"/>
      <p:bldP spid="18468" grpId="0"/>
      <p:bldP spid="18469" grpId="0"/>
      <p:bldP spid="18470" grpId="0"/>
      <p:bldP spid="18471" grpId="0"/>
      <p:bldP spid="18472" grpId="0"/>
      <p:bldP spid="18473" grpId="0"/>
      <p:bldP spid="18474" grpId="0"/>
      <p:bldP spid="18475" grpId="0"/>
      <p:bldP spid="18476" grpId="0"/>
      <p:bldP spid="18477" grpId="0"/>
      <p:bldP spid="18478" grpId="0"/>
      <p:bldP spid="18479" grpId="0"/>
      <p:bldP spid="18480" grpId="0"/>
      <p:bldP spid="18481" grpId="0"/>
      <p:bldP spid="18482" grpId="0"/>
      <p:bldP spid="18483" grpId="0"/>
      <p:bldP spid="18484" grpId="0"/>
      <p:bldP spid="18485" grpId="0"/>
      <p:bldP spid="18486" grpId="0"/>
      <p:bldP spid="18487" grpId="0"/>
      <p:bldP spid="18488" grpId="0"/>
      <p:bldP spid="18489" grpId="0"/>
      <p:bldP spid="18490" grpId="0"/>
      <p:bldP spid="18491" grpId="0"/>
      <p:bldP spid="18492" grpId="0"/>
      <p:bldP spid="18493" grpId="0"/>
      <p:bldP spid="18494" grpId="0"/>
      <p:bldP spid="18495" grpId="0" animBg="1"/>
      <p:bldP spid="18496" grpId="0" animBg="1"/>
      <p:bldP spid="18497" grpId="0" animBg="1"/>
      <p:bldP spid="18498" grpId="0" animBg="1"/>
      <p:bldP spid="18499" grpId="0" animBg="1"/>
      <p:bldP spid="18500" grpId="0" animBg="1"/>
      <p:bldP spid="18501" grpId="0" animBg="1"/>
      <p:bldP spid="18502" grpId="0" animBg="1"/>
      <p:bldP spid="18503" grpId="0" animBg="1"/>
      <p:bldP spid="18504" grpId="0" animBg="1"/>
      <p:bldP spid="18505" grpId="0"/>
      <p:bldP spid="18515" grpId="0" animBg="1"/>
      <p:bldP spid="18516" grpId="0" animBg="1"/>
      <p:bldP spid="18517" grpId="0" animBg="1"/>
      <p:bldP spid="18518" grpId="0" animBg="1"/>
      <p:bldP spid="18519" grpId="0" animBg="1"/>
      <p:bldP spid="18520" grpId="0" animBg="1"/>
      <p:bldP spid="18521" grpId="0" animBg="1"/>
      <p:bldP spid="18522" grpId="0" animBg="1"/>
      <p:bldP spid="18523" grpId="0"/>
      <p:bldP spid="18524" grpId="0"/>
      <p:bldP spid="18525" grpId="0" animBg="1"/>
      <p:bldP spid="18526" grpId="0" animBg="1"/>
      <p:bldP spid="18527" grpId="0" animBg="1"/>
      <p:bldP spid="18528" grpId="0"/>
      <p:bldP spid="185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132" y="1445623"/>
                <a:ext cx="4580708" cy="5286103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indent="-457200">
                  <a:buAutoNum type="arabicParenR"/>
                </a:pPr>
                <a:r>
                  <a:rPr lang="en-US" sz="2000" dirty="0">
                    <a:latin typeface="Comic Sans MS" panose="030F0702030302020204" pitchFamily="66" charset="0"/>
                  </a:rPr>
                  <a:t>Make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</a:rPr>
                  <a:t> the subject of each of the following:</a:t>
                </a:r>
              </a:p>
              <a:p>
                <a:pPr marL="457200" indent="-457200">
                  <a:buAutoNum type="arabicParenR"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=9−7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Comic Sans MS" panose="030F0702030302020204" pitchFamily="66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2) Write each expression in its simplest form:</a:t>
                </a: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2" y="1445623"/>
                <a:ext cx="4580708" cy="5286103"/>
              </a:xfrm>
              <a:blipFill>
                <a:blip r:embed="rId2"/>
                <a:stretch>
                  <a:fillRect l="-1198" t="-2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920342" y="1415143"/>
                <a:ext cx="4058195" cy="5286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3) Sketch each of the following graphs. Label any points where the graph cuts the x or y axis.</a:t>
                </a: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4)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Find the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(−3)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42" y="1415143"/>
                <a:ext cx="4058195" cy="5286103"/>
              </a:xfrm>
              <a:prstGeom prst="rect">
                <a:avLst/>
              </a:prstGeom>
              <a:blipFill>
                <a:blip r:embed="rId3"/>
                <a:stretch>
                  <a:fillRect l="-751" t="-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8617" y="2094412"/>
                <a:ext cx="915315" cy="40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17" y="2094412"/>
                <a:ext cx="915315" cy="407932"/>
              </a:xfrm>
              <a:prstGeom prst="rect">
                <a:avLst/>
              </a:prstGeom>
              <a:blipFill>
                <a:blip r:embed="rId4"/>
                <a:stretch>
                  <a:fillRect l="-4667" t="-1515" r="-4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33006" y="2734492"/>
                <a:ext cx="1027525" cy="407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06" y="2734492"/>
                <a:ext cx="1027525" cy="407932"/>
              </a:xfrm>
              <a:prstGeom prst="rect">
                <a:avLst/>
              </a:prstGeom>
              <a:blipFill>
                <a:blip r:embed="rId5"/>
                <a:stretch>
                  <a:fillRect l="-3550" t="-3030" r="-2959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68882" y="3365863"/>
                <a:ext cx="915314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82" y="3365863"/>
                <a:ext cx="915314" cy="412677"/>
              </a:xfrm>
              <a:prstGeom prst="rect">
                <a:avLst/>
              </a:prstGeom>
              <a:blipFill>
                <a:blip r:embed="rId6"/>
                <a:stretch>
                  <a:fillRect l="-4000" r="-4000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1351" y="4676504"/>
                <a:ext cx="1300292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676504"/>
                <a:ext cx="1300292" cy="220253"/>
              </a:xfrm>
              <a:prstGeom prst="rect">
                <a:avLst/>
              </a:prstGeom>
              <a:blipFill>
                <a:blip r:embed="rId7"/>
                <a:stretch>
                  <a:fillRect l="-2804" t="-2778" r="-280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85111" y="5177247"/>
                <a:ext cx="68089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11" y="5177247"/>
                <a:ext cx="680892" cy="404726"/>
              </a:xfrm>
              <a:prstGeom prst="rect">
                <a:avLst/>
              </a:prstGeom>
              <a:blipFill>
                <a:blip r:embed="rId8"/>
                <a:stretch>
                  <a:fillRect l="-5357" r="-4464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1271" y="5934893"/>
                <a:ext cx="6007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71" y="5934893"/>
                <a:ext cx="600742" cy="404726"/>
              </a:xfrm>
              <a:prstGeom prst="rect">
                <a:avLst/>
              </a:prstGeom>
              <a:blipFill>
                <a:blip r:embed="rId9"/>
                <a:stretch>
                  <a:fillRect l="-4040" t="-1515" r="-5051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l="32200" t="14408" r="27076" b="34968"/>
          <a:stretch/>
        </p:blipFill>
        <p:spPr>
          <a:xfrm>
            <a:off x="6026332" y="2135630"/>
            <a:ext cx="1541417" cy="1077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/>
          <a:srcRect l="56447" t="18765" r="15148" b="8589"/>
          <a:stretch/>
        </p:blipFill>
        <p:spPr>
          <a:xfrm>
            <a:off x="7968345" y="2064390"/>
            <a:ext cx="1071154" cy="1540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28889" t="29237" r="2426" b="24447"/>
          <a:stretch/>
        </p:blipFill>
        <p:spPr>
          <a:xfrm>
            <a:off x="7367451" y="3867205"/>
            <a:ext cx="1628503" cy="617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27076" y="5752011"/>
                <a:ext cx="8153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76" y="5752011"/>
                <a:ext cx="815351" cy="246221"/>
              </a:xfrm>
              <a:prstGeom prst="rect">
                <a:avLst/>
              </a:prstGeom>
              <a:blipFill>
                <a:blip r:embed="rId13"/>
                <a:stretch>
                  <a:fillRect l="-6015" r="-526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8" y="1600200"/>
            <a:ext cx="47450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Find the range of the following function, and state if it is one-to-one or many-to-one.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h(x) = </a:t>
            </a:r>
            <a:r>
              <a:rPr lang="en-GB" altLang="en-US" sz="2000" baseline="30000">
                <a:latin typeface="Comic Sans MS" pitchFamily="66" charset="0"/>
              </a:rPr>
              <a:t>1</a:t>
            </a:r>
            <a:r>
              <a:rPr lang="en-GB" altLang="en-US" sz="2000">
                <a:latin typeface="Comic Sans MS" pitchFamily="66" charset="0"/>
              </a:rPr>
              <a:t>/</a:t>
            </a:r>
            <a:r>
              <a:rPr lang="en-GB" altLang="en-US" sz="2000" baseline="-25000">
                <a:latin typeface="Comic Sans MS" pitchFamily="66" charset="0"/>
              </a:rPr>
              <a:t>x</a:t>
            </a:r>
            <a:r>
              <a:rPr lang="en-GB" altLang="en-US" sz="2000">
                <a:latin typeface="Comic Sans MS" pitchFamily="66" charset="0"/>
              </a:rPr>
              <a:t>, domain {x </a:t>
            </a:r>
            <a:r>
              <a:rPr lang="ru-RU" altLang="en-US" sz="2000">
                <a:latin typeface="Comic Sans MS" pitchFamily="66" charset="0"/>
              </a:rPr>
              <a:t>є</a:t>
            </a:r>
            <a:r>
              <a:rPr lang="en-GB" altLang="en-US" sz="2000">
                <a:latin typeface="Comic Sans MS" pitchFamily="66" charset="0"/>
              </a:rPr>
              <a:t> R, 0 &lt; x ≤ 3}</a:t>
            </a:r>
          </a:p>
          <a:p>
            <a:pPr eaLnBrk="1" hangingPunct="1">
              <a:buFontTx/>
              <a:buNone/>
            </a:pPr>
            <a:endParaRPr lang="en-GB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2000">
                <a:latin typeface="Comic Sans MS" pitchFamily="66" charset="0"/>
              </a:rPr>
              <a:t>	h(x) = </a:t>
            </a:r>
            <a:r>
              <a:rPr lang="en-GB" altLang="en-US" sz="2000" baseline="30000">
                <a:latin typeface="Comic Sans MS" pitchFamily="66" charset="0"/>
              </a:rPr>
              <a:t>1</a:t>
            </a:r>
            <a:r>
              <a:rPr lang="en-GB" altLang="en-US" sz="2000">
                <a:latin typeface="Comic Sans MS" pitchFamily="66" charset="0"/>
              </a:rPr>
              <a:t>/</a:t>
            </a:r>
            <a:r>
              <a:rPr lang="en-GB" altLang="en-US" sz="2000" baseline="-25000">
                <a:latin typeface="Comic Sans MS" pitchFamily="66" charset="0"/>
              </a:rPr>
              <a:t>x</a:t>
            </a:r>
            <a:r>
              <a:rPr lang="en-GB" altLang="en-US" sz="2000">
                <a:latin typeface="Comic Sans MS" pitchFamily="66" charset="0"/>
              </a:rPr>
              <a:t>, {x </a:t>
            </a:r>
            <a:r>
              <a:rPr lang="ru-RU" altLang="en-US" sz="2000">
                <a:latin typeface="Comic Sans MS" pitchFamily="66" charset="0"/>
              </a:rPr>
              <a:t>є</a:t>
            </a:r>
            <a:r>
              <a:rPr lang="en-GB" altLang="en-US" sz="2000">
                <a:latin typeface="Comic Sans MS" pitchFamily="66" charset="0"/>
              </a:rPr>
              <a:t> R, 0 &lt; x ≤ 3}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82600" y="5232400"/>
            <a:ext cx="177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Range of h(x):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082800" y="5232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h(x) ≥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  <a:r>
              <a:rPr lang="en-GB" altLang="en-US" baseline="0">
                <a:solidFill>
                  <a:srgbClr val="FF0000"/>
                </a:solidFill>
              </a:rPr>
              <a:t>/</a:t>
            </a:r>
            <a:r>
              <a:rPr lang="en-GB" altLang="en-US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82600" y="5689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Description: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082800" y="5689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33400" y="4114800"/>
            <a:ext cx="3657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</a:rPr>
              <a:t>Inequality, so you will have to sketch the graph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950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3914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8326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2738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7150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156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7950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73914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62738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57150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5156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7950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73914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8326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62738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57150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156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7950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73914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8326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62738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57150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5156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7950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73914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68326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62738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57150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5156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7950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73914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68326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62738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57150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5156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5156200" y="2133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>
            <a:off x="5156200" y="26098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>
            <a:off x="5156200" y="308927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>
            <a:off x="5156200" y="35687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>
            <a:off x="5156200" y="404495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57150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>
            <a:off x="62738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6832600" y="1654175"/>
            <a:ext cx="0" cy="287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73914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79502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602" name="Group 74"/>
          <p:cNvGrpSpPr>
            <a:grpSpLocks/>
          </p:cNvGrpSpPr>
          <p:nvPr/>
        </p:nvGrpSpPr>
        <p:grpSpPr bwMode="auto">
          <a:xfrm>
            <a:off x="7319963" y="3714750"/>
            <a:ext cx="152400" cy="152400"/>
            <a:chOff x="2352" y="3024"/>
            <a:chExt cx="96" cy="96"/>
          </a:xfrm>
        </p:grpSpPr>
        <p:sp>
          <p:nvSpPr>
            <p:cNvPr id="17499" name="Line 75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00" name="Line 76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608" name="Group 80"/>
          <p:cNvGrpSpPr>
            <a:grpSpLocks/>
          </p:cNvGrpSpPr>
          <p:nvPr/>
        </p:nvGrpSpPr>
        <p:grpSpPr bwMode="auto">
          <a:xfrm>
            <a:off x="7874000" y="3846513"/>
            <a:ext cx="152400" cy="152400"/>
            <a:chOff x="2352" y="3024"/>
            <a:chExt cx="96" cy="96"/>
          </a:xfrm>
        </p:grpSpPr>
        <p:sp>
          <p:nvSpPr>
            <p:cNvPr id="17497" name="Line 81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98" name="Line 82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7231063" y="40671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1</a:t>
            </a:r>
          </a:p>
        </p:txBody>
      </p:sp>
      <p:sp useBgFill="1"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7802563" y="407035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6108700" y="4067175"/>
            <a:ext cx="4445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-1</a:t>
            </a:r>
          </a:p>
        </p:txBody>
      </p:sp>
      <p:sp useBgFill="1"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5511800" y="4070350"/>
            <a:ext cx="38417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-2</a:t>
            </a:r>
          </a:p>
        </p:txBody>
      </p:sp>
      <p:sp useBgFill="1">
        <p:nvSpPr>
          <p:cNvPr id="22615" name="Text Box 87"/>
          <p:cNvSpPr txBox="1">
            <a:spLocks noChangeArrowheads="1"/>
          </p:cNvSpPr>
          <p:nvPr/>
        </p:nvSpPr>
        <p:spPr bwMode="auto">
          <a:xfrm>
            <a:off x="6856413" y="3409950"/>
            <a:ext cx="39528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6850063" y="294322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4</a:t>
            </a:r>
          </a:p>
        </p:txBody>
      </p:sp>
      <p:sp useBgFill="1"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6858000" y="2470150"/>
            <a:ext cx="4699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6</a:t>
            </a:r>
          </a:p>
        </p:txBody>
      </p:sp>
      <p:sp useBgFill="1"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6850063" y="199707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8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8483600" y="381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22620" name="Text Box 92"/>
          <p:cNvSpPr txBox="1">
            <a:spLocks noChangeArrowheads="1"/>
          </p:cNvSpPr>
          <p:nvPr/>
        </p:nvSpPr>
        <p:spPr bwMode="auto">
          <a:xfrm>
            <a:off x="6477000" y="1295400"/>
            <a:ext cx="765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h(x)</a:t>
            </a:r>
          </a:p>
        </p:txBody>
      </p:sp>
      <p:sp>
        <p:nvSpPr>
          <p:cNvPr id="22622" name="Line 94"/>
          <p:cNvSpPr>
            <a:spLocks noChangeShapeType="1"/>
          </p:cNvSpPr>
          <p:nvPr/>
        </p:nvSpPr>
        <p:spPr bwMode="auto">
          <a:xfrm flipV="1">
            <a:off x="4964113" y="1592263"/>
            <a:ext cx="11112" cy="2351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 rot="-5400000">
            <a:off x="4328319" y="2658269"/>
            <a:ext cx="901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Range</a:t>
            </a:r>
          </a:p>
        </p:txBody>
      </p:sp>
      <p:grpSp>
        <p:nvGrpSpPr>
          <p:cNvPr id="22624" name="Group 96"/>
          <p:cNvGrpSpPr>
            <a:grpSpLocks/>
          </p:cNvGrpSpPr>
          <p:nvPr/>
        </p:nvGrpSpPr>
        <p:grpSpPr bwMode="auto">
          <a:xfrm>
            <a:off x="8404225" y="3902075"/>
            <a:ext cx="152400" cy="152400"/>
            <a:chOff x="2352" y="3024"/>
            <a:chExt cx="96" cy="96"/>
          </a:xfrm>
        </p:grpSpPr>
        <p:sp>
          <p:nvSpPr>
            <p:cNvPr id="17495" name="Line 97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96" name="Line 98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8356600" y="407670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3</a:t>
            </a:r>
          </a:p>
        </p:txBody>
      </p:sp>
      <p:sp useBgFill="1"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4949825" y="4070350"/>
            <a:ext cx="41592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-3</a:t>
            </a:r>
          </a:p>
        </p:txBody>
      </p:sp>
      <p:grpSp>
        <p:nvGrpSpPr>
          <p:cNvPr id="22629" name="Group 101"/>
          <p:cNvGrpSpPr>
            <a:grpSpLocks/>
          </p:cNvGrpSpPr>
          <p:nvPr/>
        </p:nvGrpSpPr>
        <p:grpSpPr bwMode="auto">
          <a:xfrm>
            <a:off x="7034213" y="3489325"/>
            <a:ext cx="152400" cy="152400"/>
            <a:chOff x="2352" y="3024"/>
            <a:chExt cx="96" cy="96"/>
          </a:xfrm>
        </p:grpSpPr>
        <p:sp>
          <p:nvSpPr>
            <p:cNvPr id="17493" name="Line 102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94" name="Line 103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632" name="Group 104"/>
          <p:cNvGrpSpPr>
            <a:grpSpLocks/>
          </p:cNvGrpSpPr>
          <p:nvPr/>
        </p:nvGrpSpPr>
        <p:grpSpPr bwMode="auto">
          <a:xfrm>
            <a:off x="6813550" y="2051050"/>
            <a:ext cx="152400" cy="152400"/>
            <a:chOff x="2352" y="3024"/>
            <a:chExt cx="96" cy="96"/>
          </a:xfrm>
        </p:grpSpPr>
        <p:sp>
          <p:nvSpPr>
            <p:cNvPr id="17491" name="Line 105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92" name="Line 106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638" name="Group 110"/>
          <p:cNvGrpSpPr>
            <a:grpSpLocks/>
          </p:cNvGrpSpPr>
          <p:nvPr/>
        </p:nvGrpSpPr>
        <p:grpSpPr bwMode="auto">
          <a:xfrm>
            <a:off x="6892925" y="3021013"/>
            <a:ext cx="152400" cy="152400"/>
            <a:chOff x="2352" y="3024"/>
            <a:chExt cx="96" cy="96"/>
          </a:xfrm>
        </p:grpSpPr>
        <p:sp>
          <p:nvSpPr>
            <p:cNvPr id="17489" name="Line 111"/>
            <p:cNvSpPr>
              <a:spLocks noChangeShapeType="1"/>
            </p:cNvSpPr>
            <p:nvPr/>
          </p:nvSpPr>
          <p:spPr bwMode="auto">
            <a:xfrm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90" name="Line 112"/>
            <p:cNvSpPr>
              <a:spLocks noChangeShapeType="1"/>
            </p:cNvSpPr>
            <p:nvPr/>
          </p:nvSpPr>
          <p:spPr bwMode="auto">
            <a:xfrm flipH="1">
              <a:off x="2352" y="302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641" name="Freeform 113"/>
          <p:cNvSpPr>
            <a:spLocks/>
          </p:cNvSpPr>
          <p:nvPr/>
        </p:nvSpPr>
        <p:spPr bwMode="auto">
          <a:xfrm>
            <a:off x="6877050" y="2109788"/>
            <a:ext cx="1597025" cy="1876425"/>
          </a:xfrm>
          <a:custGeom>
            <a:avLst/>
            <a:gdLst>
              <a:gd name="T0" fmla="*/ 2147483647 w 1006"/>
              <a:gd name="T1" fmla="*/ 2147483647 h 1182"/>
              <a:gd name="T2" fmla="*/ 2147483647 w 1006"/>
              <a:gd name="T3" fmla="*/ 2147483647 h 1182"/>
              <a:gd name="T4" fmla="*/ 2147483647 w 1006"/>
              <a:gd name="T5" fmla="*/ 2147483647 h 1182"/>
              <a:gd name="T6" fmla="*/ 2147483647 w 1006"/>
              <a:gd name="T7" fmla="*/ 2147483647 h 1182"/>
              <a:gd name="T8" fmla="*/ 2147483647 w 1006"/>
              <a:gd name="T9" fmla="*/ 2147483647 h 1182"/>
              <a:gd name="T10" fmla="*/ 0 w 1006"/>
              <a:gd name="T11" fmla="*/ 0 h 1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6" h="1182">
                <a:moveTo>
                  <a:pt x="1006" y="1182"/>
                </a:moveTo>
                <a:cubicBezTo>
                  <a:pt x="897" y="1172"/>
                  <a:pt x="789" y="1163"/>
                  <a:pt x="675" y="1144"/>
                </a:cubicBezTo>
                <a:cubicBezTo>
                  <a:pt x="561" y="1125"/>
                  <a:pt x="409" y="1105"/>
                  <a:pt x="322" y="1067"/>
                </a:cubicBezTo>
                <a:cubicBezTo>
                  <a:pt x="235" y="1029"/>
                  <a:pt x="199" y="988"/>
                  <a:pt x="153" y="914"/>
                </a:cubicBezTo>
                <a:cubicBezTo>
                  <a:pt x="107" y="840"/>
                  <a:pt x="71" y="774"/>
                  <a:pt x="46" y="622"/>
                </a:cubicBezTo>
                <a:cubicBezTo>
                  <a:pt x="21" y="470"/>
                  <a:pt x="10" y="235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42" name="Line 114"/>
          <p:cNvSpPr>
            <a:spLocks noChangeShapeType="1"/>
          </p:cNvSpPr>
          <p:nvPr/>
        </p:nvSpPr>
        <p:spPr bwMode="auto">
          <a:xfrm flipV="1">
            <a:off x="6986588" y="4486275"/>
            <a:ext cx="1266825" cy="719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43" name="Text Box 115"/>
          <p:cNvSpPr txBox="1">
            <a:spLocks noChangeArrowheads="1"/>
          </p:cNvSpPr>
          <p:nvPr/>
        </p:nvSpPr>
        <p:spPr bwMode="auto">
          <a:xfrm>
            <a:off x="5289550" y="5291138"/>
            <a:ext cx="2706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In this domain, the smallest value is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  <a:r>
              <a:rPr lang="en-GB" altLang="en-US" baseline="0">
                <a:solidFill>
                  <a:srgbClr val="FF0000"/>
                </a:solidFill>
              </a:rPr>
              <a:t>/</a:t>
            </a:r>
            <a:r>
              <a:rPr lang="en-GB" altLang="en-US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644" name="Text Box 116"/>
          <p:cNvSpPr txBox="1">
            <a:spLocks noChangeArrowheads="1"/>
          </p:cNvSpPr>
          <p:nvPr/>
        </p:nvSpPr>
        <p:spPr bwMode="auto">
          <a:xfrm>
            <a:off x="5027613" y="5942013"/>
            <a:ext cx="326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As we get close to 0, values will get infinitely high</a:t>
            </a:r>
            <a:endParaRPr lang="en-GB" altLang="en-US" baseline="-25000">
              <a:solidFill>
                <a:srgbClr val="FF0000"/>
              </a:solidFill>
            </a:endParaRPr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7966075" y="3505200"/>
            <a:ext cx="11922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h(x) =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  <a:r>
              <a:rPr lang="en-GB" altLang="en-US" baseline="0">
                <a:solidFill>
                  <a:srgbClr val="FF0000"/>
                </a:solidFill>
              </a:rPr>
              <a:t>/</a:t>
            </a:r>
            <a:r>
              <a:rPr lang="en-GB" altLang="en-US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/>
      <p:bldP spid="22549" grpId="0"/>
      <p:bldP spid="22550" grpId="0"/>
      <p:bldP spid="22555" grpId="0"/>
      <p:bldP spid="22556" grpId="0"/>
      <p:bldP spid="22557" grpId="0"/>
      <p:bldP spid="22558" grpId="0"/>
      <p:bldP spid="22559" grpId="0"/>
      <p:bldP spid="22560" grpId="0"/>
      <p:bldP spid="22561" grpId="0"/>
      <p:bldP spid="22562" grpId="0"/>
      <p:bldP spid="22563" grpId="0"/>
      <p:bldP spid="22565" grpId="0"/>
      <p:bldP spid="22566" grpId="0"/>
      <p:bldP spid="22567" grpId="0"/>
      <p:bldP spid="22568" grpId="0"/>
      <p:bldP spid="22569" grpId="0"/>
      <p:bldP spid="22570" grpId="0"/>
      <p:bldP spid="22571" grpId="0"/>
      <p:bldP spid="22572" grpId="0"/>
      <p:bldP spid="22573" grpId="0"/>
      <p:bldP spid="22574" grpId="0"/>
      <p:bldP spid="22575" grpId="0"/>
      <p:bldP spid="22576" grpId="0"/>
      <p:bldP spid="22577" grpId="0"/>
      <p:bldP spid="22578" grpId="0"/>
      <p:bldP spid="22579" grpId="0"/>
      <p:bldP spid="22580" grpId="0"/>
      <p:bldP spid="22581" grpId="0"/>
      <p:bldP spid="22582" grpId="0"/>
      <p:bldP spid="22583" grpId="0"/>
      <p:bldP spid="22584" grpId="0"/>
      <p:bldP spid="22585" grpId="0"/>
      <p:bldP spid="22586" grpId="0"/>
      <p:bldP spid="22587" grpId="0"/>
      <p:bldP spid="22588" grpId="0"/>
      <p:bldP spid="22589" grpId="0"/>
      <p:bldP spid="22590" grpId="0"/>
      <p:bldP spid="22591" grpId="0"/>
      <p:bldP spid="22592" grpId="0" animBg="1"/>
      <p:bldP spid="22593" grpId="0" animBg="1"/>
      <p:bldP spid="22594" grpId="0" animBg="1"/>
      <p:bldP spid="22595" grpId="0" animBg="1"/>
      <p:bldP spid="22596" grpId="0" animBg="1"/>
      <p:bldP spid="22597" grpId="0" animBg="1"/>
      <p:bldP spid="22598" grpId="0" animBg="1"/>
      <p:bldP spid="22599" grpId="0" animBg="1"/>
      <p:bldP spid="22600" grpId="0" animBg="1"/>
      <p:bldP spid="22601" grpId="0" animBg="1"/>
      <p:bldP spid="22611" grpId="0" animBg="1"/>
      <p:bldP spid="22612" grpId="0" animBg="1"/>
      <p:bldP spid="22613" grpId="0" animBg="1"/>
      <p:bldP spid="22614" grpId="0" animBg="1"/>
      <p:bldP spid="22615" grpId="0" animBg="1"/>
      <p:bldP spid="22616" grpId="0" animBg="1"/>
      <p:bldP spid="22617" grpId="0" animBg="1"/>
      <p:bldP spid="22618" grpId="0" animBg="1"/>
      <p:bldP spid="22619" grpId="0"/>
      <p:bldP spid="22620" grpId="0"/>
      <p:bldP spid="22622" grpId="0" animBg="1"/>
      <p:bldP spid="22623" grpId="0"/>
      <p:bldP spid="22627" grpId="0" animBg="1"/>
      <p:bldP spid="22628" grpId="0" animBg="1"/>
      <p:bldP spid="22641" grpId="0" animBg="1"/>
      <p:bldP spid="22642" grpId="0" animBg="1"/>
      <p:bldP spid="22643" grpId="0"/>
      <p:bldP spid="22644" grpId="0"/>
      <p:bldP spid="226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600200"/>
            <a:ext cx="409892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You will need to be able to plot more than one function on the same set of axes, possibly for different domains.</a:t>
            </a:r>
          </a:p>
          <a:p>
            <a:pPr eaLnBrk="1" hangingPunct="1"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The function f(x) is defined by:</a:t>
            </a:r>
          </a:p>
          <a:p>
            <a:pPr eaLnBrk="1" hangingPunct="1"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a) Sketch f(x) stating its range</a:t>
            </a:r>
          </a:p>
          <a:p>
            <a:pPr eaLnBrk="1" hangingPunct="1"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</a:t>
            </a:r>
            <a:r>
              <a:rPr lang="en-GB" altLang="en-US" sz="1800">
                <a:solidFill>
                  <a:srgbClr val="FF0000"/>
                </a:solidFill>
                <a:latin typeface="Comic Sans MS" pitchFamily="66" charset="0"/>
              </a:rPr>
              <a:t>f(x) &gt; 3</a:t>
            </a:r>
          </a:p>
          <a:p>
            <a:pPr eaLnBrk="1" hangingPunct="1"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b) Find the values of a such that f(a) = 19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5000" y="3719513"/>
            <a:ext cx="814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f(x) =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373188" y="3468688"/>
            <a:ext cx="4730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4800" baseline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27200" y="354330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5 – 2x     x &lt; 1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58950" y="392588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x</a:t>
            </a:r>
            <a:r>
              <a:rPr lang="en-GB" altLang="en-US">
                <a:solidFill>
                  <a:srgbClr val="FF0000"/>
                </a:solidFill>
              </a:rPr>
              <a:t>2</a:t>
            </a:r>
            <a:r>
              <a:rPr lang="en-GB" altLang="en-US" baseline="0">
                <a:solidFill>
                  <a:srgbClr val="FF0000"/>
                </a:solidFill>
              </a:rPr>
              <a:t> + 3     x ≥ 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950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3914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8326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2738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150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56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7950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3914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2738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7150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156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950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73914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8326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2738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7150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156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950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8326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2738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156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950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73914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326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62738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7150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5156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7950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73914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68326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62738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57150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5156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5156200" y="2133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5156200" y="26098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5156200" y="308927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156200" y="35687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5156200" y="404495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57150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62738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6832600" y="1654175"/>
            <a:ext cx="0" cy="287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73914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79502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 useBgFill="1"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7231063" y="40671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1</a:t>
            </a:r>
          </a:p>
        </p:txBody>
      </p:sp>
      <p:sp useBgFill="1"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7802563" y="407035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6108700" y="4067175"/>
            <a:ext cx="4445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-1</a:t>
            </a:r>
          </a:p>
        </p:txBody>
      </p:sp>
      <p:sp useBgFill="1"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5511800" y="4070350"/>
            <a:ext cx="38417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-2</a:t>
            </a:r>
          </a:p>
        </p:txBody>
      </p:sp>
      <p:sp useBgFill="1"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6856413" y="3409950"/>
            <a:ext cx="39528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23616" name="Text Box 64"/>
          <p:cNvSpPr txBox="1">
            <a:spLocks noChangeArrowheads="1"/>
          </p:cNvSpPr>
          <p:nvPr/>
        </p:nvSpPr>
        <p:spPr bwMode="auto">
          <a:xfrm>
            <a:off x="6850063" y="294322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4</a:t>
            </a:r>
          </a:p>
        </p:txBody>
      </p:sp>
      <p:sp useBgFill="1"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6858000" y="2470150"/>
            <a:ext cx="4699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6</a:t>
            </a:r>
          </a:p>
        </p:txBody>
      </p:sp>
      <p:sp useBgFill="1"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6850063" y="199707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8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8483600" y="381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6553200" y="1295400"/>
            <a:ext cx="6127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f(x)</a:t>
            </a:r>
          </a:p>
        </p:txBody>
      </p:sp>
      <p:sp useBgFill="1"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8356600" y="407670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3</a:t>
            </a:r>
          </a:p>
        </p:txBody>
      </p:sp>
      <p:sp useBgFill="1"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4949825" y="4070350"/>
            <a:ext cx="41592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-3</a:t>
            </a:r>
          </a:p>
        </p:txBody>
      </p:sp>
      <p:grpSp>
        <p:nvGrpSpPr>
          <p:cNvPr id="23639" name="Group 87"/>
          <p:cNvGrpSpPr>
            <a:grpSpLocks/>
          </p:cNvGrpSpPr>
          <p:nvPr/>
        </p:nvGrpSpPr>
        <p:grpSpPr bwMode="auto">
          <a:xfrm>
            <a:off x="7297738" y="3000375"/>
            <a:ext cx="188912" cy="188913"/>
            <a:chOff x="1870" y="3802"/>
            <a:chExt cx="119" cy="119"/>
          </a:xfrm>
        </p:grpSpPr>
        <p:sp>
          <p:nvSpPr>
            <p:cNvPr id="18520" name="Line 85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21" name="Line 86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640" name="Group 88"/>
          <p:cNvGrpSpPr>
            <a:grpSpLocks/>
          </p:cNvGrpSpPr>
          <p:nvPr/>
        </p:nvGrpSpPr>
        <p:grpSpPr bwMode="auto">
          <a:xfrm>
            <a:off x="6181725" y="2286000"/>
            <a:ext cx="188913" cy="188913"/>
            <a:chOff x="1870" y="3802"/>
            <a:chExt cx="119" cy="119"/>
          </a:xfrm>
        </p:grpSpPr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643" name="Group 91"/>
          <p:cNvGrpSpPr>
            <a:grpSpLocks/>
          </p:cNvGrpSpPr>
          <p:nvPr/>
        </p:nvGrpSpPr>
        <p:grpSpPr bwMode="auto">
          <a:xfrm>
            <a:off x="7297738" y="3255963"/>
            <a:ext cx="188912" cy="188912"/>
            <a:chOff x="1870" y="3802"/>
            <a:chExt cx="119" cy="119"/>
          </a:xfrm>
        </p:grpSpPr>
        <p:sp>
          <p:nvSpPr>
            <p:cNvPr id="18516" name="Line 92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7" name="Line 93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646" name="Group 94"/>
          <p:cNvGrpSpPr>
            <a:grpSpLocks/>
          </p:cNvGrpSpPr>
          <p:nvPr/>
        </p:nvGrpSpPr>
        <p:grpSpPr bwMode="auto">
          <a:xfrm>
            <a:off x="6743700" y="2760663"/>
            <a:ext cx="188913" cy="188912"/>
            <a:chOff x="1870" y="3802"/>
            <a:chExt cx="119" cy="119"/>
          </a:xfrm>
        </p:grpSpPr>
        <p:sp>
          <p:nvSpPr>
            <p:cNvPr id="18514" name="Line 95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5" name="Line 96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649" name="Line 97"/>
          <p:cNvSpPr>
            <a:spLocks noChangeShapeType="1"/>
          </p:cNvSpPr>
          <p:nvPr/>
        </p:nvSpPr>
        <p:spPr bwMode="auto">
          <a:xfrm flipH="1" flipV="1">
            <a:off x="5510213" y="1682750"/>
            <a:ext cx="1890712" cy="1682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50" name="Text Box 98"/>
          <p:cNvSpPr txBox="1">
            <a:spLocks noChangeArrowheads="1"/>
          </p:cNvSpPr>
          <p:nvPr/>
        </p:nvSpPr>
        <p:spPr bwMode="auto">
          <a:xfrm>
            <a:off x="4343400" y="1317625"/>
            <a:ext cx="1509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f(x) = 5 – 2x</a:t>
            </a:r>
          </a:p>
        </p:txBody>
      </p:sp>
      <p:grpSp>
        <p:nvGrpSpPr>
          <p:cNvPr id="23651" name="Group 99"/>
          <p:cNvGrpSpPr>
            <a:grpSpLocks/>
          </p:cNvGrpSpPr>
          <p:nvPr/>
        </p:nvGrpSpPr>
        <p:grpSpPr bwMode="auto">
          <a:xfrm>
            <a:off x="7864475" y="2287588"/>
            <a:ext cx="188913" cy="188912"/>
            <a:chOff x="1870" y="3802"/>
            <a:chExt cx="119" cy="119"/>
          </a:xfrm>
        </p:grpSpPr>
        <p:sp>
          <p:nvSpPr>
            <p:cNvPr id="18512" name="Line 100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3" name="Line 101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661" name="Freeform 109"/>
          <p:cNvSpPr>
            <a:spLocks/>
          </p:cNvSpPr>
          <p:nvPr/>
        </p:nvSpPr>
        <p:spPr bwMode="auto">
          <a:xfrm>
            <a:off x="7388225" y="1597025"/>
            <a:ext cx="890588" cy="1500188"/>
          </a:xfrm>
          <a:custGeom>
            <a:avLst/>
            <a:gdLst>
              <a:gd name="T0" fmla="*/ 0 w 561"/>
              <a:gd name="T1" fmla="*/ 2147483647 h 945"/>
              <a:gd name="T2" fmla="*/ 2147483647 w 561"/>
              <a:gd name="T3" fmla="*/ 2147483647 h 945"/>
              <a:gd name="T4" fmla="*/ 2147483647 w 56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" h="945">
                <a:moveTo>
                  <a:pt x="0" y="945"/>
                </a:moveTo>
                <a:cubicBezTo>
                  <a:pt x="123" y="828"/>
                  <a:pt x="267" y="642"/>
                  <a:pt x="361" y="484"/>
                </a:cubicBezTo>
                <a:cubicBezTo>
                  <a:pt x="455" y="326"/>
                  <a:pt x="519" y="101"/>
                  <a:pt x="561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62" name="Text Box 110"/>
          <p:cNvSpPr txBox="1">
            <a:spLocks noChangeArrowheads="1"/>
          </p:cNvSpPr>
          <p:nvPr/>
        </p:nvSpPr>
        <p:spPr bwMode="auto">
          <a:xfrm>
            <a:off x="7543800" y="1214438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0000FF"/>
                </a:solidFill>
              </a:rPr>
              <a:t>f(x) = x</a:t>
            </a:r>
            <a:r>
              <a:rPr lang="en-GB" altLang="en-US">
                <a:solidFill>
                  <a:srgbClr val="0000FF"/>
                </a:solidFill>
              </a:rPr>
              <a:t>2</a:t>
            </a:r>
            <a:r>
              <a:rPr lang="en-GB" altLang="en-US" baseline="0">
                <a:solidFill>
                  <a:srgbClr val="0000FF"/>
                </a:solidFill>
              </a:rPr>
              <a:t> + 3</a:t>
            </a:r>
          </a:p>
        </p:txBody>
      </p:sp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4438650" y="4718050"/>
            <a:ext cx="446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altLang="en-US" sz="1600" baseline="0">
                <a:solidFill>
                  <a:srgbClr val="FF0000"/>
                </a:solidFill>
              </a:rPr>
              <a:t>Sketch both graphs on the same axes</a:t>
            </a:r>
          </a:p>
        </p:txBody>
      </p: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4432300" y="5041900"/>
            <a:ext cx="4460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aseline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altLang="en-US" sz="1600" baseline="0">
                <a:solidFill>
                  <a:srgbClr val="FF0000"/>
                </a:solidFill>
              </a:rPr>
              <a:t>Make sure you use the correct domain for each</a:t>
            </a:r>
          </a:p>
        </p:txBody>
      </p:sp>
      <p:sp>
        <p:nvSpPr>
          <p:cNvPr id="23665" name="Text Box 113"/>
          <p:cNvSpPr txBox="1">
            <a:spLocks noChangeArrowheads="1"/>
          </p:cNvSpPr>
          <p:nvPr/>
        </p:nvSpPr>
        <p:spPr bwMode="auto">
          <a:xfrm>
            <a:off x="4425950" y="5635625"/>
            <a:ext cx="45529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</a:pPr>
            <a:r>
              <a:rPr lang="en-GB" altLang="en-US" sz="1600" baseline="0">
                <a:solidFill>
                  <a:srgbClr val="FF0000"/>
                </a:solidFill>
              </a:rPr>
              <a:t>The lowest value plotted is 3.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</a:pPr>
            <a:r>
              <a:rPr lang="en-GB" altLang="en-US" sz="1600" baseline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GB" altLang="en-US" sz="1600" baseline="0">
                <a:solidFill>
                  <a:srgbClr val="FF0000"/>
                </a:solidFill>
              </a:rPr>
              <a:t>Careful though as for 5 – 2x, x cannot include 1. Therefore f(x) &gt; 3  (not including 3)</a:t>
            </a:r>
          </a:p>
        </p:txBody>
      </p:sp>
      <p:sp>
        <p:nvSpPr>
          <p:cNvPr id="23666" name="Line 114"/>
          <p:cNvSpPr>
            <a:spLocks noChangeShapeType="1"/>
          </p:cNvSpPr>
          <p:nvPr/>
        </p:nvSpPr>
        <p:spPr bwMode="auto">
          <a:xfrm flipV="1">
            <a:off x="4913313" y="1657350"/>
            <a:ext cx="12700" cy="1695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3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23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23559" grpId="0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3" grpId="0"/>
      <p:bldP spid="23574" grpId="0"/>
      <p:bldP spid="23575" grpId="0"/>
      <p:bldP spid="23576" grpId="0"/>
      <p:bldP spid="23577" grpId="0"/>
      <p:bldP spid="23578" grpId="0"/>
      <p:bldP spid="23579" grpId="0"/>
      <p:bldP spid="23580" grpId="0"/>
      <p:bldP spid="23581" grpId="0"/>
      <p:bldP spid="23582" grpId="0"/>
      <p:bldP spid="23583" grpId="0"/>
      <p:bldP spid="23584" grpId="0"/>
      <p:bldP spid="23585" grpId="0"/>
      <p:bldP spid="23586" grpId="0"/>
      <p:bldP spid="23587" grpId="0"/>
      <p:bldP spid="23588" grpId="0"/>
      <p:bldP spid="23589" grpId="0"/>
      <p:bldP spid="23590" grpId="0"/>
      <p:bldP spid="23591" grpId="0"/>
      <p:bldP spid="23592" grpId="0"/>
      <p:bldP spid="23593" grpId="0"/>
      <p:bldP spid="23594" grpId="0"/>
      <p:bldP spid="23595" grpId="0" animBg="1"/>
      <p:bldP spid="23596" grpId="0" animBg="1"/>
      <p:bldP spid="23597" grpId="0" animBg="1"/>
      <p:bldP spid="23598" grpId="0" animBg="1"/>
      <p:bldP spid="23599" grpId="0" animBg="1"/>
      <p:bldP spid="23600" grpId="0" animBg="1"/>
      <p:bldP spid="23601" grpId="0" animBg="1"/>
      <p:bldP spid="23602" grpId="0" animBg="1"/>
      <p:bldP spid="23603" grpId="0" animBg="1"/>
      <p:bldP spid="23604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18" grpId="0" animBg="1"/>
      <p:bldP spid="23619" grpId="0"/>
      <p:bldP spid="23620" grpId="0"/>
      <p:bldP spid="23625" grpId="0" animBg="1"/>
      <p:bldP spid="23626" grpId="0" animBg="1"/>
      <p:bldP spid="23649" grpId="0" animBg="1"/>
      <p:bldP spid="23650" grpId="0"/>
      <p:bldP spid="23661" grpId="0" animBg="1"/>
      <p:bldP spid="23662" grpId="0"/>
      <p:bldP spid="23663" grpId="0"/>
      <p:bldP spid="23664" grpId="0"/>
      <p:bldP spid="236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600200"/>
            <a:ext cx="4098925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You will need to be able to plot more than one function on the same set of axes, possibly for different domains.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The function f(x) is defined by: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a) Sketch f(x) stating its range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</a:t>
            </a:r>
            <a:r>
              <a:rPr lang="en-GB" altLang="en-US" sz="1800">
                <a:solidFill>
                  <a:srgbClr val="FF0000"/>
                </a:solidFill>
                <a:latin typeface="Comic Sans MS" pitchFamily="66" charset="0"/>
              </a:rPr>
              <a:t>f(x) &gt;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b) Find the values of a such that f(a) = 19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latin typeface="Comic Sans MS" pitchFamily="66" charset="0"/>
              </a:rPr>
              <a:t>	</a:t>
            </a:r>
            <a:r>
              <a:rPr lang="en-GB" altLang="en-US" sz="1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Solve both equations separately!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GB" altLang="en-US" sz="180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Remember that the answers must be within the domain given, or they cannot be included</a:t>
            </a:r>
            <a:endParaRPr lang="en-GB" altLang="en-US" sz="18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60400" y="3605213"/>
            <a:ext cx="814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f(x) =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398588" y="3354388"/>
            <a:ext cx="4730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4800" baseline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52600" y="342900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5 – 2x     x &lt; 1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84350" y="381158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x</a:t>
            </a:r>
            <a:r>
              <a:rPr lang="en-GB" altLang="en-US">
                <a:solidFill>
                  <a:srgbClr val="FF0000"/>
                </a:solidFill>
              </a:rPr>
              <a:t>2</a:t>
            </a:r>
            <a:r>
              <a:rPr lang="en-GB" altLang="en-US" baseline="0">
                <a:solidFill>
                  <a:srgbClr val="FF0000"/>
                </a:solidFill>
              </a:rPr>
              <a:t> + 3     x ≥ 1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950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3914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326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2738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156200" y="40449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7950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73914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2738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7150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156200" y="35687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950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73914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8326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2738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7150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156200" y="30892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7950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3914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68326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62738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7150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156200" y="2609850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7950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73914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68326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2738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7150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156200" y="2133600"/>
            <a:ext cx="55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7950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73914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8326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62738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7150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5156200" y="1654175"/>
            <a:ext cx="558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800" baseline="0">
              <a:latin typeface="Arial" charset="0"/>
            </a:endParaRP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5156200" y="2133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5156200" y="26098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5156200" y="3089275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5156200" y="35687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5156200" y="4044950"/>
            <a:ext cx="3352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57150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62738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6832600" y="1654175"/>
            <a:ext cx="0" cy="287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73914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7950200" y="1654175"/>
            <a:ext cx="0" cy="287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 useBgFill="1"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7231063" y="4067175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1</a:t>
            </a:r>
          </a:p>
        </p:txBody>
      </p:sp>
      <p:sp useBgFill="1"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7802563" y="407035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6108700" y="4067175"/>
            <a:ext cx="4445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-1</a:t>
            </a:r>
          </a:p>
        </p:txBody>
      </p:sp>
      <p:sp useBgFill="1"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5511800" y="4070350"/>
            <a:ext cx="38417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-2</a:t>
            </a:r>
          </a:p>
        </p:txBody>
      </p:sp>
      <p:sp useBgFill="1"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856413" y="3409950"/>
            <a:ext cx="39528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2</a:t>
            </a:r>
          </a:p>
        </p:txBody>
      </p:sp>
      <p:sp useBgFill="1"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6850063" y="294322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4</a:t>
            </a:r>
          </a:p>
        </p:txBody>
      </p:sp>
      <p:sp useBgFill="1"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6858000" y="2470150"/>
            <a:ext cx="4699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6</a:t>
            </a:r>
          </a:p>
        </p:txBody>
      </p:sp>
      <p:sp useBgFill="1"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6850063" y="1997075"/>
            <a:ext cx="465137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aseline="0"/>
              <a:t>8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8483600" y="381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</a:p>
        </p:txBody>
      </p:sp>
      <p:sp useBgFill="1"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8356600" y="4076700"/>
            <a:ext cx="304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3</a:t>
            </a:r>
          </a:p>
        </p:txBody>
      </p:sp>
      <p:sp useBgFill="1"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4949825" y="4070350"/>
            <a:ext cx="415925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/>
              <a:t>-3</a:t>
            </a:r>
          </a:p>
        </p:txBody>
      </p: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7297738" y="3000375"/>
            <a:ext cx="188912" cy="188913"/>
            <a:chOff x="1870" y="3802"/>
            <a:chExt cx="119" cy="119"/>
          </a:xfrm>
        </p:grpSpPr>
        <p:sp>
          <p:nvSpPr>
            <p:cNvPr id="19552" name="Line 66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3" name="Line 67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522" name="Group 68"/>
          <p:cNvGrpSpPr>
            <a:grpSpLocks/>
          </p:cNvGrpSpPr>
          <p:nvPr/>
        </p:nvGrpSpPr>
        <p:grpSpPr bwMode="auto">
          <a:xfrm>
            <a:off x="6181725" y="2286000"/>
            <a:ext cx="188913" cy="188913"/>
            <a:chOff x="1870" y="3802"/>
            <a:chExt cx="119" cy="119"/>
          </a:xfrm>
        </p:grpSpPr>
        <p:sp>
          <p:nvSpPr>
            <p:cNvPr id="19550" name="Line 69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Line 70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523" name="Group 71"/>
          <p:cNvGrpSpPr>
            <a:grpSpLocks/>
          </p:cNvGrpSpPr>
          <p:nvPr/>
        </p:nvGrpSpPr>
        <p:grpSpPr bwMode="auto">
          <a:xfrm>
            <a:off x="7297738" y="3255963"/>
            <a:ext cx="188912" cy="188912"/>
            <a:chOff x="1870" y="3802"/>
            <a:chExt cx="119" cy="119"/>
          </a:xfrm>
        </p:grpSpPr>
        <p:sp>
          <p:nvSpPr>
            <p:cNvPr id="19548" name="Line 72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9" name="Line 73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524" name="Group 74"/>
          <p:cNvGrpSpPr>
            <a:grpSpLocks/>
          </p:cNvGrpSpPr>
          <p:nvPr/>
        </p:nvGrpSpPr>
        <p:grpSpPr bwMode="auto">
          <a:xfrm>
            <a:off x="6743700" y="2760663"/>
            <a:ext cx="188913" cy="188912"/>
            <a:chOff x="1870" y="3802"/>
            <a:chExt cx="119" cy="119"/>
          </a:xfrm>
        </p:grpSpPr>
        <p:sp>
          <p:nvSpPr>
            <p:cNvPr id="19546" name="Line 75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7" name="Line 76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525" name="Line 77"/>
          <p:cNvSpPr>
            <a:spLocks noChangeShapeType="1"/>
          </p:cNvSpPr>
          <p:nvPr/>
        </p:nvSpPr>
        <p:spPr bwMode="auto">
          <a:xfrm flipH="1" flipV="1">
            <a:off x="5510213" y="1682750"/>
            <a:ext cx="1890712" cy="1682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26" name="Text Box 78"/>
          <p:cNvSpPr txBox="1">
            <a:spLocks noChangeArrowheads="1"/>
          </p:cNvSpPr>
          <p:nvPr/>
        </p:nvSpPr>
        <p:spPr bwMode="auto">
          <a:xfrm>
            <a:off x="4343400" y="1309688"/>
            <a:ext cx="152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FF0000"/>
                </a:solidFill>
              </a:rPr>
              <a:t>f(x) = 5 – 2x</a:t>
            </a:r>
          </a:p>
        </p:txBody>
      </p:sp>
      <p:grpSp>
        <p:nvGrpSpPr>
          <p:cNvPr id="19527" name="Group 79"/>
          <p:cNvGrpSpPr>
            <a:grpSpLocks/>
          </p:cNvGrpSpPr>
          <p:nvPr/>
        </p:nvGrpSpPr>
        <p:grpSpPr bwMode="auto">
          <a:xfrm>
            <a:off x="7864475" y="2287588"/>
            <a:ext cx="188913" cy="188912"/>
            <a:chOff x="1870" y="3802"/>
            <a:chExt cx="119" cy="119"/>
          </a:xfrm>
        </p:grpSpPr>
        <p:sp>
          <p:nvSpPr>
            <p:cNvPr id="19544" name="Line 80"/>
            <p:cNvSpPr>
              <a:spLocks noChangeShapeType="1"/>
            </p:cNvSpPr>
            <p:nvPr/>
          </p:nvSpPr>
          <p:spPr bwMode="auto">
            <a:xfrm>
              <a:off x="1874" y="3802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5" name="Line 81"/>
            <p:cNvSpPr>
              <a:spLocks noChangeShapeType="1"/>
            </p:cNvSpPr>
            <p:nvPr/>
          </p:nvSpPr>
          <p:spPr bwMode="auto">
            <a:xfrm flipH="1">
              <a:off x="1870" y="3806"/>
              <a:ext cx="115" cy="1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528" name="Freeform 82"/>
          <p:cNvSpPr>
            <a:spLocks/>
          </p:cNvSpPr>
          <p:nvPr/>
        </p:nvSpPr>
        <p:spPr bwMode="auto">
          <a:xfrm>
            <a:off x="7388225" y="1597025"/>
            <a:ext cx="890588" cy="1500188"/>
          </a:xfrm>
          <a:custGeom>
            <a:avLst/>
            <a:gdLst>
              <a:gd name="T0" fmla="*/ 0 w 561"/>
              <a:gd name="T1" fmla="*/ 2147483647 h 945"/>
              <a:gd name="T2" fmla="*/ 2147483647 w 561"/>
              <a:gd name="T3" fmla="*/ 2147483647 h 945"/>
              <a:gd name="T4" fmla="*/ 2147483647 w 561"/>
              <a:gd name="T5" fmla="*/ 0 h 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" h="945">
                <a:moveTo>
                  <a:pt x="0" y="945"/>
                </a:moveTo>
                <a:cubicBezTo>
                  <a:pt x="123" y="828"/>
                  <a:pt x="267" y="642"/>
                  <a:pt x="361" y="484"/>
                </a:cubicBezTo>
                <a:cubicBezTo>
                  <a:pt x="455" y="326"/>
                  <a:pt x="519" y="101"/>
                  <a:pt x="561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29" name="Text Box 83"/>
          <p:cNvSpPr txBox="1">
            <a:spLocks noChangeArrowheads="1"/>
          </p:cNvSpPr>
          <p:nvPr/>
        </p:nvSpPr>
        <p:spPr bwMode="auto">
          <a:xfrm>
            <a:off x="7543800" y="1214438"/>
            <a:ext cx="1520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>
                <a:solidFill>
                  <a:srgbClr val="0000FF"/>
                </a:solidFill>
              </a:rPr>
              <a:t>f(x) = x</a:t>
            </a:r>
            <a:r>
              <a:rPr lang="en-GB" altLang="en-US">
                <a:solidFill>
                  <a:srgbClr val="0000FF"/>
                </a:solidFill>
              </a:rPr>
              <a:t>2</a:t>
            </a:r>
            <a:r>
              <a:rPr lang="en-GB" altLang="en-US" baseline="0">
                <a:solidFill>
                  <a:srgbClr val="0000FF"/>
                </a:solidFill>
              </a:rPr>
              <a:t> + 3</a:t>
            </a:r>
          </a:p>
        </p:txBody>
      </p:sp>
      <p:sp>
        <p:nvSpPr>
          <p:cNvPr id="24664" name="Text Box 88"/>
          <p:cNvSpPr txBox="1">
            <a:spLocks noChangeArrowheads="1"/>
          </p:cNvSpPr>
          <p:nvPr/>
        </p:nvSpPr>
        <p:spPr bwMode="auto">
          <a:xfrm>
            <a:off x="4724400" y="5181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5 – 2x = 19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4724400" y="5562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– 2x = 14</a:t>
            </a:r>
          </a:p>
        </p:txBody>
      </p:sp>
      <p:sp>
        <p:nvSpPr>
          <p:cNvPr id="24666" name="Text Box 90"/>
          <p:cNvSpPr txBox="1">
            <a:spLocks noChangeArrowheads="1"/>
          </p:cNvSpPr>
          <p:nvPr/>
        </p:nvSpPr>
        <p:spPr bwMode="auto">
          <a:xfrm>
            <a:off x="4800600" y="5943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 = -7</a:t>
            </a:r>
          </a:p>
        </p:txBody>
      </p:sp>
      <p:sp>
        <p:nvSpPr>
          <p:cNvPr id="24667" name="Text Box 91"/>
          <p:cNvSpPr txBox="1">
            <a:spLocks noChangeArrowheads="1"/>
          </p:cNvSpPr>
          <p:nvPr/>
        </p:nvSpPr>
        <p:spPr bwMode="auto">
          <a:xfrm>
            <a:off x="6629400" y="5181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  <a:r>
              <a:rPr lang="en-GB" altLang="en-US"/>
              <a:t>2</a:t>
            </a:r>
            <a:r>
              <a:rPr lang="en-GB" altLang="en-US" baseline="0"/>
              <a:t> + 3 = 19</a:t>
            </a:r>
          </a:p>
        </p:txBody>
      </p:sp>
      <p:sp>
        <p:nvSpPr>
          <p:cNvPr id="24668" name="Text Box 92"/>
          <p:cNvSpPr txBox="1">
            <a:spLocks noChangeArrowheads="1"/>
          </p:cNvSpPr>
          <p:nvPr/>
        </p:nvSpPr>
        <p:spPr bwMode="auto">
          <a:xfrm>
            <a:off x="6629400" y="5562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  <a:r>
              <a:rPr lang="en-GB" altLang="en-US"/>
              <a:t>2</a:t>
            </a:r>
            <a:r>
              <a:rPr lang="en-GB" altLang="en-US" baseline="0"/>
              <a:t> = 16</a:t>
            </a:r>
          </a:p>
        </p:txBody>
      </p:sp>
      <p:sp>
        <p:nvSpPr>
          <p:cNvPr id="24669" name="Text Box 93"/>
          <p:cNvSpPr txBox="1">
            <a:spLocks noChangeArrowheads="1"/>
          </p:cNvSpPr>
          <p:nvPr/>
        </p:nvSpPr>
        <p:spPr bwMode="auto">
          <a:xfrm>
            <a:off x="6629400" y="5943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 = </a:t>
            </a:r>
            <a:r>
              <a:rPr lang="en-US" altLang="en-US" baseline="0"/>
              <a:t>±4</a:t>
            </a:r>
          </a:p>
        </p:txBody>
      </p:sp>
      <p:sp>
        <p:nvSpPr>
          <p:cNvPr id="24670" name="Text Box 94"/>
          <p:cNvSpPr txBox="1">
            <a:spLocks noChangeArrowheads="1"/>
          </p:cNvSpPr>
          <p:nvPr/>
        </p:nvSpPr>
        <p:spPr bwMode="auto">
          <a:xfrm>
            <a:off x="6629400" y="6324600"/>
            <a:ext cx="146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x = 4</a:t>
            </a:r>
            <a:endParaRPr lang="en-US" altLang="en-US" baseline="0"/>
          </a:p>
        </p:txBody>
      </p:sp>
      <p:sp>
        <p:nvSpPr>
          <p:cNvPr id="24671" name="Text Box 95"/>
          <p:cNvSpPr txBox="1">
            <a:spLocks noChangeArrowheads="1"/>
          </p:cNvSpPr>
          <p:nvPr/>
        </p:nvSpPr>
        <p:spPr bwMode="auto">
          <a:xfrm>
            <a:off x="4800600" y="45720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sng" baseline="0"/>
              <a:t>Linear Equation</a:t>
            </a:r>
          </a:p>
        </p:txBody>
      </p:sp>
      <p:sp>
        <p:nvSpPr>
          <p:cNvPr id="24672" name="Text Box 96"/>
          <p:cNvSpPr txBox="1">
            <a:spLocks noChangeArrowheads="1"/>
          </p:cNvSpPr>
          <p:nvPr/>
        </p:nvSpPr>
        <p:spPr bwMode="auto">
          <a:xfrm>
            <a:off x="6629400" y="45720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u="sng" baseline="0"/>
              <a:t>Quadratic Equation</a:t>
            </a:r>
          </a:p>
        </p:txBody>
      </p:sp>
      <p:sp>
        <p:nvSpPr>
          <p:cNvPr id="24673" name="Oval 97"/>
          <p:cNvSpPr>
            <a:spLocks noChangeArrowheads="1"/>
          </p:cNvSpPr>
          <p:nvPr/>
        </p:nvSpPr>
        <p:spPr bwMode="auto">
          <a:xfrm>
            <a:off x="4953000" y="58674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74" name="Oval 98"/>
          <p:cNvSpPr>
            <a:spLocks noChangeArrowheads="1"/>
          </p:cNvSpPr>
          <p:nvPr/>
        </p:nvSpPr>
        <p:spPr bwMode="auto">
          <a:xfrm>
            <a:off x="6781800" y="62484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75" name="Text Box 99"/>
          <p:cNvSpPr txBox="1">
            <a:spLocks noChangeArrowheads="1"/>
          </p:cNvSpPr>
          <p:nvPr/>
        </p:nvSpPr>
        <p:spPr bwMode="auto">
          <a:xfrm>
            <a:off x="8001000" y="5791200"/>
            <a:ext cx="1143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(Has to be greater than 1)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7" name="Text Box 68">
            <a:extLst>
              <a:ext uri="{FF2B5EF4-FFF2-40B4-BE49-F238E27FC236}">
                <a16:creationId xmlns:a16="http://schemas.microsoft.com/office/drawing/2014/main" id="{442FFA4A-0333-43DC-BC16-E5F78A88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295400"/>
            <a:ext cx="6127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38802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4" grpId="0"/>
      <p:bldP spid="24665" grpId="0"/>
      <p:bldP spid="24666" grpId="0"/>
      <p:bldP spid="24667" grpId="0"/>
      <p:bldP spid="24668" grpId="0"/>
      <p:bldP spid="24669" grpId="0"/>
      <p:bldP spid="24670" grpId="0"/>
      <p:bldP spid="24671" grpId="0"/>
      <p:bldP spid="24672" grpId="0"/>
      <p:bldP spid="24673" grpId="0" animBg="1"/>
      <p:bldP spid="24674" grpId="0" animBg="1"/>
      <p:bldP spid="246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2C</a:t>
            </a:r>
          </a:p>
        </p:txBody>
      </p:sp>
    </p:spTree>
    <p:extLst>
      <p:ext uri="{BB962C8B-B14F-4D97-AF65-F5344CB8AC3E}">
        <p14:creationId xmlns:p14="http://schemas.microsoft.com/office/powerpoint/2010/main" val="6120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887" y="1497873"/>
                <a:ext cx="4001884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composite functions, where two or more functions have been combined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If you see something such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it means that you should apply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first, followed by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When combining functions, the order matters, so ensure you combine them correctly!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887" y="1497873"/>
                <a:ext cx="4001884" cy="4679089"/>
              </a:xfrm>
              <a:blipFill>
                <a:blip r:embed="rId2"/>
                <a:stretch>
                  <a:fillRect l="-610" t="-782" r="-2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33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 + 1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486400" y="16764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x</a:t>
            </a:r>
            <a:r>
              <a:rPr lang="en-GB" altLang="en-US"/>
              <a:t>2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010400" y="16764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 + 1</a:t>
            </a:r>
            <a:endParaRPr lang="en-GB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2133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x’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086600" y="2133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‘Add 1 to x’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733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 fg(x) means g acts first, followed by f.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4864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fg(x)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410200" y="4419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f(x + 1)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410200" y="5029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(x + 1)</a:t>
            </a:r>
            <a:r>
              <a:rPr lang="en-GB" altLang="en-US"/>
              <a:t>2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724400" y="5638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fg(x) = x</a:t>
            </a:r>
            <a:r>
              <a:rPr lang="en-GB" altLang="en-US"/>
              <a:t>2</a:t>
            </a:r>
            <a:r>
              <a:rPr lang="en-GB" altLang="en-US" baseline="0"/>
              <a:t> + 2x + 1</a:t>
            </a:r>
          </a:p>
        </p:txBody>
      </p:sp>
      <p:sp>
        <p:nvSpPr>
          <p:cNvPr id="27664" name="Arc 16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Arc 17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6" name="Arc 18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g(x) with the function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162800" y="4572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f(x) means ‘square x’, so square g(x)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7162800" y="5334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Multiply out and simplify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0907664-9B7D-4D04-A101-2821A64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CAFFD4E-056F-4251-865D-425E90827A78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/>
      <p:bldP spid="27656" grpId="0"/>
      <p:bldP spid="27657" grpId="0"/>
      <p:bldP spid="27658" grpId="0" animBg="1"/>
      <p:bldP spid="27659" grpId="0"/>
      <p:bldP spid="27660" grpId="0"/>
      <p:bldP spid="27661" grpId="0"/>
      <p:bldP spid="27662" grpId="0"/>
      <p:bldP spid="27663" grpId="0"/>
      <p:bldP spid="27664" grpId="0" animBg="1"/>
      <p:bldP spid="27665" grpId="0" animBg="1"/>
      <p:bldP spid="27666" grpId="0" animBg="1"/>
      <p:bldP spid="27667" grpId="0"/>
      <p:bldP spid="27668" grpId="0"/>
      <p:bldP spid="276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33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 + 1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 = 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+ 2x + 1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</a:t>
            </a:r>
          </a:p>
          <a:p>
            <a:pPr eaLnBrk="1" hangingPunct="1">
              <a:buFontTx/>
              <a:buNone/>
            </a:pP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486400" y="16764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x</a:t>
            </a:r>
            <a:r>
              <a:rPr lang="en-GB" altLang="en-US"/>
              <a:t>2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010400" y="16764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 + 1</a:t>
            </a:r>
            <a:endParaRPr lang="en-GB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486400" y="2133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x’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086600" y="2133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‘Add 1 to x’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733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 gf(x) means f acts first, followed by g.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4864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gf(x)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486400" y="441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g(x</a:t>
            </a:r>
            <a:r>
              <a:rPr lang="en-GB" altLang="en-US"/>
              <a:t>2</a:t>
            </a:r>
            <a:r>
              <a:rPr lang="en-GB" altLang="en-US" baseline="0"/>
              <a:t>)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410200" y="5029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(x</a:t>
            </a:r>
            <a:r>
              <a:rPr lang="en-GB" altLang="en-US"/>
              <a:t>2</a:t>
            </a:r>
            <a:r>
              <a:rPr lang="en-GB" altLang="en-US" baseline="0"/>
              <a:t>) + 1</a:t>
            </a:r>
            <a:endParaRPr lang="en-GB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029200" y="5638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gf(x) = x</a:t>
            </a:r>
            <a:r>
              <a:rPr lang="en-GB" altLang="en-US"/>
              <a:t>2</a:t>
            </a:r>
            <a:r>
              <a:rPr lang="en-GB" altLang="en-US" baseline="0"/>
              <a:t> + 1</a:t>
            </a:r>
          </a:p>
        </p:txBody>
      </p:sp>
      <p:sp>
        <p:nvSpPr>
          <p:cNvPr id="28687" name="Arc 15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8" name="Arc 16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9" name="Arc 17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f(x) with the function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1828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g(x) means ‘add one to x’, so add 1 to f(x)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162800" y="53340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24B67B4-1A70-481A-B354-EE6A8B0A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14D90A1C-C89B-49F5-B6DC-618BE38A2E09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/>
      <p:bldP spid="28683" grpId="0"/>
      <p:bldP spid="28684" grpId="0"/>
      <p:bldP spid="28685" grpId="0"/>
      <p:bldP spid="28686" grpId="0"/>
      <p:bldP spid="28687" grpId="0" animBg="1"/>
      <p:bldP spid="28688" grpId="0" animBg="1"/>
      <p:bldP spid="28689" grpId="0" animBg="1"/>
      <p:bldP spid="28690" grpId="0"/>
      <p:bldP spid="28691" grpId="0"/>
      <p:bldP spid="286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199"/>
            <a:ext cx="3733800" cy="5031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3x + 2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 + 4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c) f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d) The values of b so that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(b) = 62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816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3x + 2</a:t>
            </a:r>
            <a:endParaRPr lang="en-GB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0104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</a:t>
            </a:r>
            <a:r>
              <a:rPr lang="en-GB" altLang="en-US"/>
              <a:t>2</a:t>
            </a:r>
            <a:r>
              <a:rPr lang="en-GB" altLang="en-US" baseline="0"/>
              <a:t> + 4</a:t>
            </a:r>
            <a:endParaRPr lang="en-GB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‘Multiply by 3, then add 2’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239000" y="2133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 then add 4’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733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a) fg(x) means g acts first, followed by f.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4864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fg(x)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0" y="4419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f(x</a:t>
            </a:r>
            <a:r>
              <a:rPr lang="en-GB" altLang="en-US"/>
              <a:t>2</a:t>
            </a:r>
            <a:r>
              <a:rPr lang="en-GB" altLang="en-US" baseline="0"/>
              <a:t> + 4)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105400" y="5029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3(x</a:t>
            </a:r>
            <a:r>
              <a:rPr lang="en-GB" altLang="en-US"/>
              <a:t>2</a:t>
            </a:r>
            <a:r>
              <a:rPr lang="en-GB" altLang="en-US" baseline="0"/>
              <a:t> + 4) + 2</a:t>
            </a:r>
            <a:endParaRPr lang="en-GB" alt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fg(x) = 3x</a:t>
            </a:r>
            <a:r>
              <a:rPr lang="en-GB" altLang="en-US"/>
              <a:t>2</a:t>
            </a:r>
            <a:r>
              <a:rPr lang="en-GB" altLang="en-US" baseline="0"/>
              <a:t> + 12 + 2</a:t>
            </a:r>
          </a:p>
        </p:txBody>
      </p:sp>
      <p:sp>
        <p:nvSpPr>
          <p:cNvPr id="31759" name="Arc 15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0" name="Arc 16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1" name="Arc 17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g(x) with the function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7162800" y="4572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f(x) means ‘multiply by 3, then add 2’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7162800" y="5334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Multiply out and simplify</a:t>
            </a:r>
          </a:p>
        </p:txBody>
      </p:sp>
      <p:sp>
        <p:nvSpPr>
          <p:cNvPr id="31766" name="Arc 22"/>
          <p:cNvSpPr>
            <a:spLocks/>
          </p:cNvSpPr>
          <p:nvPr/>
        </p:nvSpPr>
        <p:spPr bwMode="auto">
          <a:xfrm>
            <a:off x="6934200" y="57912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876800" y="6172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fg(x) = 3x</a:t>
            </a:r>
            <a:r>
              <a:rPr lang="en-GB" altLang="en-US"/>
              <a:t>2</a:t>
            </a:r>
            <a:r>
              <a:rPr lang="en-GB" altLang="en-US" baseline="0"/>
              <a:t> + 14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4DD7F7-BE0A-4270-B43E-AA49949D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607F34AE-4241-4B9C-8C65-B5AC6537A2DC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/>
      <p:bldP spid="31751" grpId="0"/>
      <p:bldP spid="31752" grpId="0"/>
      <p:bldP spid="31753" grpId="0" animBg="1"/>
      <p:bldP spid="31754" grpId="0"/>
      <p:bldP spid="31755" grpId="0"/>
      <p:bldP spid="31756" grpId="0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3" grpId="0"/>
      <p:bldP spid="31764" grpId="0"/>
      <p:bldP spid="31766" grpId="0" animBg="1"/>
      <p:bldP spid="317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33800" cy="5031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3x + 2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 + 4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 = 3x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+ 14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c) f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d) The values of b so that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(b) = 62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16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3x + 2</a:t>
            </a:r>
            <a:endParaRPr lang="en-GB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104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</a:t>
            </a:r>
            <a:r>
              <a:rPr lang="en-GB" altLang="en-US"/>
              <a:t>2</a:t>
            </a:r>
            <a:r>
              <a:rPr lang="en-GB" altLang="en-US" baseline="0"/>
              <a:t> + 4</a:t>
            </a:r>
            <a:endParaRPr lang="en-GB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‘Multiply by 3, then add 2’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39000" y="2133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 then add 4’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733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b) gf(x) means f acts first, followed by g.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1816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gf(x)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029200" y="4419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g(3x + 2)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800600" y="5029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(3x + 2)</a:t>
            </a:r>
            <a:r>
              <a:rPr lang="en-GB" altLang="en-US"/>
              <a:t>2</a:t>
            </a:r>
            <a:r>
              <a:rPr lang="en-GB" altLang="en-US" baseline="0"/>
              <a:t> + 4</a:t>
            </a:r>
            <a:endParaRPr lang="en-GB" alt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191000" y="56388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gf(x) = 9x</a:t>
            </a:r>
            <a:r>
              <a:rPr lang="en-GB" altLang="en-US"/>
              <a:t>2</a:t>
            </a:r>
            <a:r>
              <a:rPr lang="en-GB" altLang="en-US" baseline="0"/>
              <a:t> + 12x + 4 + 4</a:t>
            </a:r>
          </a:p>
        </p:txBody>
      </p:sp>
      <p:sp>
        <p:nvSpPr>
          <p:cNvPr id="29711" name="Arc 15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2" name="Arc 16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3" name="Arc 17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f(x) with the function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162800" y="4572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g(x) means ‘square then add 4’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162800" y="5334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Multiply out and simplify</a:t>
            </a:r>
          </a:p>
        </p:txBody>
      </p:sp>
      <p:sp>
        <p:nvSpPr>
          <p:cNvPr id="29718" name="Arc 22"/>
          <p:cNvSpPr>
            <a:spLocks/>
          </p:cNvSpPr>
          <p:nvPr/>
        </p:nvSpPr>
        <p:spPr bwMode="auto">
          <a:xfrm>
            <a:off x="6934200" y="57912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343400" y="6172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gf(x) = 9x</a:t>
            </a:r>
            <a:r>
              <a:rPr lang="en-GB" altLang="en-US"/>
              <a:t>2</a:t>
            </a:r>
            <a:r>
              <a:rPr lang="en-GB" altLang="en-US" baseline="0"/>
              <a:t> + 12x + 8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3A3A5EA-D2A8-4C13-B5C6-17396EA4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ECC219B-9A63-40C2-8800-EECE7FC95126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7" grpId="0"/>
      <p:bldP spid="29708" grpId="0"/>
      <p:bldP spid="29709" grpId="0"/>
      <p:bldP spid="29710" grpId="0"/>
      <p:bldP spid="29711" grpId="0" animBg="1"/>
      <p:bldP spid="29712" grpId="0" animBg="1"/>
      <p:bldP spid="29713" grpId="0" animBg="1"/>
      <p:bldP spid="29714" grpId="0"/>
      <p:bldP spid="29715" grpId="0"/>
      <p:bldP spid="29716" grpId="0"/>
      <p:bldP spid="29718" grpId="0" animBg="1"/>
      <p:bldP spid="297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33800" cy="5031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3x + 2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 + 4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 = 3x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+ 14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 = 9x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+ 12x + 8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c) f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d) The values of b so that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(b) = 62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1816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3x + 2</a:t>
            </a:r>
            <a:endParaRPr lang="en-GB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0104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</a:t>
            </a:r>
            <a:r>
              <a:rPr lang="en-GB" altLang="en-US"/>
              <a:t>2</a:t>
            </a:r>
            <a:r>
              <a:rPr lang="en-GB" altLang="en-US" baseline="0"/>
              <a:t> + 4</a:t>
            </a:r>
            <a:endParaRPr lang="en-GB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‘Multiply by 3, then add 2’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239000" y="2133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 then add 4’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733800" y="31242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c) f</a:t>
            </a:r>
            <a:r>
              <a:rPr lang="en-GB" altLang="en-US"/>
              <a:t>2</a:t>
            </a:r>
            <a:r>
              <a:rPr lang="en-GB" altLang="en-US" baseline="0"/>
              <a:t>(x) means f acts again on itself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2578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</a:t>
            </a:r>
            <a:r>
              <a:rPr lang="en-GB" altLang="en-US"/>
              <a:t>2</a:t>
            </a:r>
            <a:r>
              <a:rPr lang="en-GB" altLang="en-US" baseline="0"/>
              <a:t>(x)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029200" y="4419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f(3x + 2)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800600" y="5029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3(3x + 2) + 2</a:t>
            </a:r>
            <a:endParaRPr lang="en-GB" alt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72000" y="5638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</a:t>
            </a:r>
            <a:r>
              <a:rPr lang="en-GB" altLang="en-US"/>
              <a:t>2</a:t>
            </a:r>
            <a:r>
              <a:rPr lang="en-GB" altLang="en-US" baseline="0"/>
              <a:t>(x) = 9x + 6 + 2</a:t>
            </a:r>
          </a:p>
        </p:txBody>
      </p:sp>
      <p:sp>
        <p:nvSpPr>
          <p:cNvPr id="32783" name="Arc 15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4" name="Arc 16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5" name="Arc 17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f(x) with the function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7162800" y="4572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f(x) means ‘multiply by 3, then add 2’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162800" y="5334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Multiply out and simplify</a:t>
            </a:r>
          </a:p>
        </p:txBody>
      </p:sp>
      <p:sp>
        <p:nvSpPr>
          <p:cNvPr id="32790" name="Arc 22"/>
          <p:cNvSpPr>
            <a:spLocks/>
          </p:cNvSpPr>
          <p:nvPr/>
        </p:nvSpPr>
        <p:spPr bwMode="auto">
          <a:xfrm>
            <a:off x="6934200" y="57912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4800600" y="6172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</a:t>
            </a:r>
            <a:r>
              <a:rPr lang="en-GB" altLang="en-US"/>
              <a:t>2</a:t>
            </a:r>
            <a:r>
              <a:rPr lang="en-GB" altLang="en-US" baseline="0"/>
              <a:t>(x) = 9x + 8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16EEB18-18CC-4CBE-AD48-826F2805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6A4D9D9B-4125-4462-9571-771DE3B76186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79" grpId="0"/>
      <p:bldP spid="32780" grpId="0"/>
      <p:bldP spid="32781" grpId="0"/>
      <p:bldP spid="32782" grpId="0"/>
      <p:bldP spid="32783" grpId="0" animBg="1"/>
      <p:bldP spid="32784" grpId="0" animBg="1"/>
      <p:bldP spid="32785" grpId="0" animBg="1"/>
      <p:bldP spid="32786" grpId="0"/>
      <p:bldP spid="32787" grpId="0"/>
      <p:bldP spid="32788" grpId="0"/>
      <p:bldP spid="32790" grpId="0" animBg="1"/>
      <p:bldP spid="327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733800" cy="5031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composite functions, where two or more functions have been combined</a:t>
            </a:r>
            <a:endParaRPr lang="en-US" sz="16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Given: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f(x) = 3x + 2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	g(x) = x</a:t>
            </a:r>
            <a:r>
              <a:rPr lang="en-GB" altLang="en-US" sz="1600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600" dirty="0">
                <a:solidFill>
                  <a:srgbClr val="FF0000"/>
                </a:solidFill>
                <a:latin typeface="Comic Sans MS" pitchFamily="66" charset="0"/>
              </a:rPr>
              <a:t> + 4</a:t>
            </a:r>
          </a:p>
          <a:p>
            <a:pPr eaLnBrk="1" hangingPunct="1">
              <a:buFontTx/>
              <a:buNone/>
            </a:pP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Find:</a:t>
            </a:r>
          </a:p>
          <a:p>
            <a:pPr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a)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(x) = 3x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+ 14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b) gf(x) = 9x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 + 12x + 8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c) f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(x) = 9x + 8</a:t>
            </a:r>
          </a:p>
          <a:p>
            <a:pPr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	d) The values of b so that </a:t>
            </a:r>
            <a:r>
              <a:rPr lang="en-GB" altLang="en-US" sz="1600" dirty="0" err="1">
                <a:latin typeface="Comic Sans MS" pitchFamily="66" charset="0"/>
              </a:rPr>
              <a:t>fg</a:t>
            </a:r>
            <a:r>
              <a:rPr lang="en-GB" altLang="en-US" sz="1600" dirty="0">
                <a:latin typeface="Comic Sans MS" pitchFamily="66" charset="0"/>
              </a:rPr>
              <a:t>(b) = 62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1816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f(x) = 3x + 2</a:t>
            </a:r>
            <a:endParaRPr lang="en-GB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010400" y="1676400"/>
            <a:ext cx="1676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aseline="0"/>
              <a:t>g(x) = x</a:t>
            </a:r>
            <a:r>
              <a:rPr lang="en-GB" altLang="en-US"/>
              <a:t>2</a:t>
            </a:r>
            <a:r>
              <a:rPr lang="en-GB" altLang="en-US" baseline="0"/>
              <a:t> + 4</a:t>
            </a:r>
            <a:endParaRPr lang="en-GB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‘Multiply by 3, then add 2’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239000" y="2133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‘Square x then add 4’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352800" y="1600200"/>
            <a:ext cx="182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It helps to write what you would do to x for each function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87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419600" y="3124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d) fg(b) = 62, find b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953000" y="3810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fg(b) = 62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24400" y="4419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3x</a:t>
            </a:r>
            <a:r>
              <a:rPr lang="en-GB" altLang="en-US"/>
              <a:t>2</a:t>
            </a:r>
            <a:r>
              <a:rPr lang="en-GB" altLang="en-US" baseline="0"/>
              <a:t> + 14 = 62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953000" y="5029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3x</a:t>
            </a:r>
            <a:r>
              <a:rPr lang="en-GB" altLang="en-US"/>
              <a:t>2</a:t>
            </a:r>
            <a:r>
              <a:rPr lang="en-GB" altLang="en-US" baseline="0"/>
              <a:t> = 48</a:t>
            </a:r>
            <a:endParaRPr lang="en-GB" alt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1054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</a:t>
            </a:r>
            <a:r>
              <a:rPr lang="en-GB" altLang="en-US"/>
              <a:t>2</a:t>
            </a:r>
            <a:r>
              <a:rPr lang="en-GB" altLang="en-US" baseline="0"/>
              <a:t> = 16</a:t>
            </a:r>
          </a:p>
        </p:txBody>
      </p:sp>
      <p:sp>
        <p:nvSpPr>
          <p:cNvPr id="33807" name="Arc 15"/>
          <p:cNvSpPr>
            <a:spLocks/>
          </p:cNvSpPr>
          <p:nvPr/>
        </p:nvSpPr>
        <p:spPr bwMode="auto">
          <a:xfrm>
            <a:off x="6934200" y="39624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8" name="Arc 16"/>
          <p:cNvSpPr>
            <a:spLocks/>
          </p:cNvSpPr>
          <p:nvPr/>
        </p:nvSpPr>
        <p:spPr bwMode="auto">
          <a:xfrm>
            <a:off x="6934200" y="45720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9" name="Arc 17"/>
          <p:cNvSpPr>
            <a:spLocks/>
          </p:cNvSpPr>
          <p:nvPr/>
        </p:nvSpPr>
        <p:spPr bwMode="auto">
          <a:xfrm>
            <a:off x="6934200" y="51816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086600" y="39624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Replace fg(b) with the function fg(x)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162800" y="45720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Work through and solve the equation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7162800" y="5791200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aseline="0">
                <a:solidFill>
                  <a:srgbClr val="FF0000"/>
                </a:solidFill>
              </a:rPr>
              <a:t>Remember 2 possible values</a:t>
            </a:r>
          </a:p>
        </p:txBody>
      </p:sp>
      <p:sp>
        <p:nvSpPr>
          <p:cNvPr id="33814" name="Arc 22"/>
          <p:cNvSpPr>
            <a:spLocks/>
          </p:cNvSpPr>
          <p:nvPr/>
        </p:nvSpPr>
        <p:spPr bwMode="auto">
          <a:xfrm>
            <a:off x="6934200" y="5791200"/>
            <a:ext cx="228600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105400" y="6172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aseline="0"/>
              <a:t>x = </a:t>
            </a:r>
            <a:r>
              <a:rPr lang="en-US" altLang="en-US" baseline="0"/>
              <a:t>± 4</a:t>
            </a: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480134" y="5009225"/>
            <a:ext cx="1676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807763E-23E9-41E5-916B-8986C11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9C41F603-F5B3-4B38-836F-E5454CD3B070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3" grpId="0"/>
      <p:bldP spid="33804" grpId="0"/>
      <p:bldP spid="33805" grpId="0"/>
      <p:bldP spid="33806" grpId="0"/>
      <p:bldP spid="33807" grpId="0" animBg="1"/>
      <p:bldP spid="33808" grpId="0" animBg="1"/>
      <p:bldP spid="33809" grpId="0" animBg="1"/>
      <p:bldP spid="33810" grpId="0"/>
      <p:bldP spid="33811" grpId="0"/>
      <p:bldP spid="33812" grpId="0"/>
      <p:bldP spid="33814" grpId="0" animBg="1"/>
      <p:bldP spid="33815" grpId="0"/>
      <p:bldP spid="338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600200"/>
                <a:ext cx="3733800" cy="503141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composite functions, where two or more functions have been combined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functions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600200"/>
                <a:ext cx="3733800" cy="5031419"/>
              </a:xfrm>
              <a:blipFill>
                <a:blip r:embed="rId2"/>
                <a:stretch>
                  <a:fillRect t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>
            <a:extLst>
              <a:ext uri="{FF2B5EF4-FFF2-40B4-BE49-F238E27FC236}">
                <a16:creationId xmlns:a16="http://schemas.microsoft.com/office/drawing/2014/main" id="{D807763E-23E9-41E5-916B-8986C11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9C41F603-F5B3-4B38-836F-E5454CD3B070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6902" y="1484811"/>
                <a:ext cx="12843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902" y="1484811"/>
                <a:ext cx="128432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88673" y="2151017"/>
                <a:ext cx="128214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:3→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73" y="2151017"/>
                <a:ext cx="128214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3027" y="2895599"/>
                <a:ext cx="87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:3→2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7" y="2895599"/>
                <a:ext cx="876009" cy="276999"/>
              </a:xfrm>
              <a:prstGeom prst="rect">
                <a:avLst/>
              </a:prstGeom>
              <a:blipFill>
                <a:blip r:embed="rId5"/>
                <a:stretch>
                  <a:fillRect l="-6250" r="-625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3027" y="3844833"/>
                <a:ext cx="1546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7" y="3844833"/>
                <a:ext cx="1546962" cy="276999"/>
              </a:xfrm>
              <a:prstGeom prst="rect">
                <a:avLst/>
              </a:prstGeom>
              <a:blipFill>
                <a:blip r:embed="rId6"/>
                <a:stretch>
                  <a:fillRect l="-5118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8673" y="4415245"/>
                <a:ext cx="1737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:2→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73" y="4415245"/>
                <a:ext cx="1737142" cy="276999"/>
              </a:xfrm>
              <a:prstGeom prst="rect">
                <a:avLst/>
              </a:prstGeom>
              <a:blipFill>
                <a:blip r:embed="rId7"/>
                <a:stretch>
                  <a:fillRect l="-4211" t="-217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4319" y="5003073"/>
                <a:ext cx="1185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:2→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19" y="5003073"/>
                <a:ext cx="1185709" cy="276999"/>
              </a:xfrm>
              <a:prstGeom prst="rect">
                <a:avLst/>
              </a:prstGeom>
              <a:blipFill>
                <a:blip r:embed="rId8"/>
                <a:stretch>
                  <a:fillRect l="-6667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84319" y="5551713"/>
                <a:ext cx="86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:2→4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19" y="5551713"/>
                <a:ext cx="866519" cy="276999"/>
              </a:xfrm>
              <a:prstGeom prst="rect">
                <a:avLst/>
              </a:prstGeom>
              <a:blipFill>
                <a:blip r:embed="rId9"/>
                <a:stretch>
                  <a:fillRect l="-9155" t="-4444" r="-563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621384" y="1898468"/>
                <a:ext cx="118871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baseline="0" dirty="0">
                    <a:solidFill>
                      <a:srgbClr val="FF0000"/>
                    </a:solidFill>
                  </a:rPr>
                  <a:t>Sub in </a:t>
                </a:r>
                <a14:m>
                  <m:oMath xmlns:m="http://schemas.openxmlformats.org/officeDocument/2006/math"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b="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1384" y="1898468"/>
                <a:ext cx="1188719" cy="307777"/>
              </a:xfrm>
              <a:prstGeom prst="rect">
                <a:avLst/>
              </a:prstGeom>
              <a:blipFill>
                <a:blip r:embed="rId10"/>
                <a:stretch>
                  <a:fillRect l="-1538"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22"/>
          <p:cNvSpPr>
            <a:spLocks/>
          </p:cNvSpPr>
          <p:nvPr/>
        </p:nvSpPr>
        <p:spPr bwMode="auto">
          <a:xfrm>
            <a:off x="5505994" y="1776548"/>
            <a:ext cx="119743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rc 22"/>
          <p:cNvSpPr>
            <a:spLocks/>
          </p:cNvSpPr>
          <p:nvPr/>
        </p:nvSpPr>
        <p:spPr bwMode="auto">
          <a:xfrm>
            <a:off x="5466806" y="2425337"/>
            <a:ext cx="119743" cy="6096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rc 22"/>
          <p:cNvSpPr>
            <a:spLocks/>
          </p:cNvSpPr>
          <p:nvPr/>
        </p:nvSpPr>
        <p:spPr bwMode="auto">
          <a:xfrm>
            <a:off x="5880463" y="3988525"/>
            <a:ext cx="128451" cy="566057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rc 22"/>
          <p:cNvSpPr>
            <a:spLocks/>
          </p:cNvSpPr>
          <p:nvPr/>
        </p:nvSpPr>
        <p:spPr bwMode="auto">
          <a:xfrm>
            <a:off x="5823858" y="4567645"/>
            <a:ext cx="128451" cy="566057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Arc 22"/>
          <p:cNvSpPr>
            <a:spLocks/>
          </p:cNvSpPr>
          <p:nvPr/>
        </p:nvSpPr>
        <p:spPr bwMode="auto">
          <a:xfrm>
            <a:off x="5296990" y="5155473"/>
            <a:ext cx="128451" cy="566057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495109" y="2599508"/>
            <a:ext cx="11887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Calculate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4497977" y="3413760"/>
                <a:ext cx="348778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Now we substitute this value into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7977" y="3413760"/>
                <a:ext cx="3487783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5982789" y="4097383"/>
                <a:ext cx="118871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Sub in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789" y="4097383"/>
                <a:ext cx="1188719" cy="307777"/>
              </a:xfrm>
              <a:prstGeom prst="rect">
                <a:avLst/>
              </a:prstGeom>
              <a:blipFill>
                <a:blip r:embed="rId12"/>
                <a:stretch>
                  <a:fillRect l="-1026" t="-3922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12971" y="4693920"/>
            <a:ext cx="11887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Calculate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47062" y="5246913"/>
            <a:ext cx="16981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Use the modulus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600200"/>
                <a:ext cx="3733800" cy="503141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composite functions, where two or more functions have been combined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functions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are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600200"/>
                <a:ext cx="3733800" cy="5031419"/>
              </a:xfrm>
              <a:blipFill>
                <a:blip r:embed="rId2"/>
                <a:stretch>
                  <a:fillRect t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>
            <a:extLst>
              <a:ext uri="{FF2B5EF4-FFF2-40B4-BE49-F238E27FC236}">
                <a16:creationId xmlns:a16="http://schemas.microsoft.com/office/drawing/2014/main" id="{D807763E-23E9-41E5-916B-8986C11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9C41F603-F5B3-4B38-836F-E5454CD3B070}"/>
              </a:ext>
            </a:extLst>
          </p:cNvPr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28455" y="1406434"/>
                <a:ext cx="16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5" y="1406434"/>
                <a:ext cx="1618328" cy="276999"/>
              </a:xfrm>
              <a:prstGeom prst="rect">
                <a:avLst/>
              </a:prstGeom>
              <a:blipFill>
                <a:blip r:embed="rId3"/>
                <a:stretch>
                  <a:fillRect l="-4528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27712" y="1915886"/>
                <a:ext cx="28471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2" y="1915886"/>
                <a:ext cx="284712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40775" y="2730137"/>
                <a:ext cx="200574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75" y="2730137"/>
                <a:ext cx="200574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73930" y="3849189"/>
                <a:ext cx="1165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30" y="3849189"/>
                <a:ext cx="1165127" cy="276999"/>
              </a:xfrm>
              <a:prstGeom prst="rect">
                <a:avLst/>
              </a:prstGeom>
              <a:blipFill>
                <a:blip r:embed="rId6"/>
                <a:stretch>
                  <a:fillRect r="-209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2"/>
          <p:cNvSpPr>
            <a:spLocks/>
          </p:cNvSpPr>
          <p:nvPr/>
        </p:nvSpPr>
        <p:spPr bwMode="auto">
          <a:xfrm>
            <a:off x="6908074" y="1654628"/>
            <a:ext cx="128451" cy="566057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6966856" y="1606731"/>
                <a:ext cx="2090058" cy="61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We replace </a:t>
                </a:r>
                <a14:m>
                  <m:oMath xmlns:m="http://schemas.openxmlformats.org/officeDocument/2006/math"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400" baseline="0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40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en-US" sz="1400" baseline="0" dirty="0">
                    <a:solidFill>
                      <a:srgbClr val="FF0000"/>
                    </a:solidFill>
                  </a:rPr>
                  <a:t> (since that is </a:t>
                </a:r>
                <a14:m>
                  <m:oMath xmlns:m="http://schemas.openxmlformats.org/officeDocument/2006/math"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sz="1400" baseline="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6856" y="1606731"/>
                <a:ext cx="2090058" cy="611962"/>
              </a:xfrm>
              <a:prstGeom prst="rect">
                <a:avLst/>
              </a:prstGeom>
              <a:blipFill>
                <a:blip r:embed="rId7"/>
                <a:stretch>
                  <a:fillRect b="-9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22"/>
          <p:cNvSpPr>
            <a:spLocks/>
          </p:cNvSpPr>
          <p:nvPr/>
        </p:nvSpPr>
        <p:spPr bwMode="auto">
          <a:xfrm>
            <a:off x="6929846" y="2373085"/>
            <a:ext cx="128451" cy="566057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897187" y="2486297"/>
            <a:ext cx="20900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Simplify right side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64480" y="2142308"/>
            <a:ext cx="165463" cy="16546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865223" y="2294708"/>
            <a:ext cx="165463" cy="16546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68352" y="5606143"/>
            <a:ext cx="2157386" cy="2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41194" y="5496961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94" y="5496961"/>
                <a:ext cx="141705" cy="215444"/>
              </a:xfrm>
              <a:prstGeom prst="rect">
                <a:avLst/>
              </a:prstGeom>
              <a:blipFill>
                <a:blip r:embed="rId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87118" y="427087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18" y="4270878"/>
                <a:ext cx="144142" cy="215444"/>
              </a:xfrm>
              <a:prstGeom prst="rect">
                <a:avLst/>
              </a:prstGeom>
              <a:blipFill>
                <a:blip r:embed="rId9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5035436" y="4572000"/>
            <a:ext cx="1060565" cy="1040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16879" y="4249783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79" y="4249783"/>
                <a:ext cx="480196" cy="215444"/>
              </a:xfrm>
              <a:prstGeom prst="rect">
                <a:avLst/>
              </a:prstGeom>
              <a:blipFill>
                <a:blip r:embed="rId10"/>
                <a:stretch>
                  <a:fillRect l="-7595" r="-2532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21382" y="5050971"/>
                <a:ext cx="9076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82" y="5050971"/>
                <a:ext cx="907621" cy="215444"/>
              </a:xfrm>
              <a:prstGeom prst="rect">
                <a:avLst/>
              </a:prstGeom>
              <a:blipFill>
                <a:blip r:embed="rId11"/>
                <a:stretch>
                  <a:fillRect l="-402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>
            <a:off x="3463997" y="5595338"/>
            <a:ext cx="2157386" cy="2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26972" y="4511040"/>
            <a:ext cx="2124891" cy="2107476"/>
          </a:xfrm>
          <a:prstGeom prst="straightConnector1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V="1">
            <a:off x="3994762" y="4585063"/>
            <a:ext cx="1060565" cy="1040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4162697" y="3566159"/>
            <a:ext cx="43804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So the equation we need to solve is: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979817" y="4828904"/>
            <a:ext cx="178525" cy="1001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148148" y="4972595"/>
                <a:ext cx="9242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−7)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48" y="4972595"/>
                <a:ext cx="924227" cy="184666"/>
              </a:xfrm>
              <a:prstGeom prst="rect">
                <a:avLst/>
              </a:prstGeom>
              <a:blipFill>
                <a:blip r:embed="rId12"/>
                <a:stretch>
                  <a:fillRect l="-3289" t="-6667" r="-5921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84765" y="5068389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65" y="5068389"/>
                <a:ext cx="139462" cy="215444"/>
              </a:xfrm>
              <a:prstGeom prst="rect">
                <a:avLst/>
              </a:prstGeom>
              <a:blipFill>
                <a:blip r:embed="rId13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81302" y="5621383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302" y="5621383"/>
                <a:ext cx="139462" cy="215444"/>
              </a:xfrm>
              <a:prstGeom prst="rect">
                <a:avLst/>
              </a:prstGeom>
              <a:blipFill>
                <a:blip r:embed="rId1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68382" y="4576354"/>
                <a:ext cx="12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82" y="4576354"/>
                <a:ext cx="1227900" cy="246221"/>
              </a:xfrm>
              <a:prstGeom prst="rect">
                <a:avLst/>
              </a:prstGeom>
              <a:blipFill>
                <a:blip r:embed="rId14"/>
                <a:stretch>
                  <a:fillRect r="-148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938200" y="5016136"/>
                <a:ext cx="10575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+7=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00" y="5016136"/>
                <a:ext cx="1057597" cy="246221"/>
              </a:xfrm>
              <a:prstGeom prst="rect">
                <a:avLst/>
              </a:prstGeom>
              <a:blipFill>
                <a:blip r:embed="rId15"/>
                <a:stretch>
                  <a:fillRect r="-1724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47652" y="5447718"/>
                <a:ext cx="6572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652" y="5447718"/>
                <a:ext cx="657231" cy="246221"/>
              </a:xfrm>
              <a:prstGeom prst="rect">
                <a:avLst/>
              </a:prstGeom>
              <a:blipFill>
                <a:blip r:embed="rId16"/>
                <a:stretch>
                  <a:fillRect l="-7407" r="-463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95251" y="5870592"/>
                <a:ext cx="698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3.5=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51" y="5870592"/>
                <a:ext cx="698909" cy="246221"/>
              </a:xfrm>
              <a:prstGeom prst="rect">
                <a:avLst/>
              </a:prstGeom>
              <a:blipFill>
                <a:blip r:embed="rId17"/>
                <a:stretch>
                  <a:fillRect l="-7018" r="-350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22"/>
          <p:cNvSpPr>
            <a:spLocks/>
          </p:cNvSpPr>
          <p:nvPr/>
        </p:nvSpPr>
        <p:spPr bwMode="auto">
          <a:xfrm>
            <a:off x="8049913" y="4709393"/>
            <a:ext cx="82034" cy="44853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037714" y="4606327"/>
            <a:ext cx="1001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62" name="Arc 22"/>
          <p:cNvSpPr>
            <a:spLocks/>
          </p:cNvSpPr>
          <p:nvPr/>
        </p:nvSpPr>
        <p:spPr bwMode="auto">
          <a:xfrm>
            <a:off x="8131292" y="5137000"/>
            <a:ext cx="82034" cy="44853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" name="Arc 22"/>
          <p:cNvSpPr>
            <a:spLocks/>
          </p:cNvSpPr>
          <p:nvPr/>
        </p:nvSpPr>
        <p:spPr bwMode="auto">
          <a:xfrm>
            <a:off x="8132771" y="5564608"/>
            <a:ext cx="82034" cy="44853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8181406" y="5159321"/>
                <a:ext cx="73617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1406" y="5159321"/>
                <a:ext cx="736172" cy="307777"/>
              </a:xfrm>
              <a:prstGeom prst="rect">
                <a:avLst/>
              </a:prstGeom>
              <a:blipFill>
                <a:blip r:embed="rId18"/>
                <a:stretch>
                  <a:fillRect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8168343" y="5529436"/>
            <a:ext cx="736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30" grpId="0" animBg="1"/>
      <p:bldP spid="31" grpId="0"/>
      <p:bldP spid="32" grpId="0" animBg="1"/>
      <p:bldP spid="33" grpId="0"/>
      <p:bldP spid="38" grpId="0"/>
      <p:bldP spid="39" grpId="0"/>
      <p:bldP spid="42" grpId="0"/>
      <p:bldP spid="43" grpId="0"/>
      <p:bldP spid="50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2D</a:t>
            </a:r>
          </a:p>
        </p:txBody>
      </p:sp>
    </p:spTree>
    <p:extLst>
      <p:ext uri="{BB962C8B-B14F-4D97-AF65-F5344CB8AC3E}">
        <p14:creationId xmlns:p14="http://schemas.microsoft.com/office/powerpoint/2010/main" val="38384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Functions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inverses of each other.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above are true since if you substitute a value into a function, and then the answer into the inverse function, the operation will cancel out and you are back where you started!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88224" y="105273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052736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588224" y="1268760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28384" y="2636912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636912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5400000" flipH="1" flipV="1">
            <a:off x="6588224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28384" y="1052736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052736"/>
                <a:ext cx="480196" cy="215444"/>
              </a:xfrm>
              <a:prstGeom prst="rect">
                <a:avLst/>
              </a:prstGeom>
              <a:blipFill>
                <a:blip r:embed="rId5"/>
                <a:stretch>
                  <a:fillRect l="-8861" r="-2532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292080" y="1340768"/>
            <a:ext cx="2736304" cy="273630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228184" y="1196752"/>
            <a:ext cx="792088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2280" y="1052736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052736"/>
                <a:ext cx="393826" cy="215444"/>
              </a:xfrm>
              <a:prstGeom prst="rect">
                <a:avLst/>
              </a:prstGeom>
              <a:blipFill>
                <a:blip r:embed="rId6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rot="16200000" flipH="1" flipV="1">
            <a:off x="6336196" y="1232756"/>
            <a:ext cx="792088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72400" y="2420888"/>
                <a:ext cx="576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2420888"/>
                <a:ext cx="576889" cy="215444"/>
              </a:xfrm>
              <a:prstGeom prst="rect">
                <a:avLst/>
              </a:prstGeom>
              <a:blipFill>
                <a:blip r:embed="rId7"/>
                <a:stretch>
                  <a:fillRect l="-10638" r="-10638" b="-3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9993" y="4509120"/>
                <a:ext cx="42484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If you plot a function and its inverse, they are a reflection in the line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means that the domain and range of the original function, become the range and domain of the inverse (they swap around)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3" y="4509120"/>
                <a:ext cx="4248472" cy="1384995"/>
              </a:xfrm>
              <a:prstGeom prst="rect">
                <a:avLst/>
              </a:prstGeom>
              <a:blipFill>
                <a:blip r:embed="rId8"/>
                <a:stretch>
                  <a:fillRect l="-143" t="-881" r="-28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3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21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Inverse functions only exist for one-to-one functions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If you have a many-to-one function, such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then the inverse will be one-to-many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Remember that by definition from section 2B, this is </a:t>
                </a:r>
                <a:r>
                  <a:rPr lang="en-US" sz="1600" u="sng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not</a:t>
                </a: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4208" y="213285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132856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444208" y="2348880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84368" y="3717032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3717032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5400000" flipH="1" flipV="1">
            <a:off x="6444208" y="242088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4824028" y="1736812"/>
            <a:ext cx="3240360" cy="1008112"/>
          </a:xfrm>
          <a:prstGeom prst="arc">
            <a:avLst>
              <a:gd name="adj1" fmla="val 16200000"/>
              <a:gd name="adj2" fmla="val 541736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/>
          <p:cNvSpPr/>
          <p:nvPr/>
        </p:nvSpPr>
        <p:spPr>
          <a:xfrm rot="10800000">
            <a:off x="6444208" y="3356992"/>
            <a:ext cx="3240360" cy="1008112"/>
          </a:xfrm>
          <a:prstGeom prst="arc">
            <a:avLst>
              <a:gd name="adj1" fmla="val 16200000"/>
              <a:gd name="adj2" fmla="val 541736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84368" y="2132856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132856"/>
                <a:ext cx="480196" cy="215444"/>
              </a:xfrm>
              <a:prstGeom prst="rect">
                <a:avLst/>
              </a:prstGeom>
              <a:blipFill>
                <a:blip r:embed="rId5"/>
                <a:stretch>
                  <a:fillRect l="-7595" r="-379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5148064" y="2420888"/>
            <a:ext cx="2736304" cy="273630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76256" y="1988840"/>
                <a:ext cx="567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988840"/>
                <a:ext cx="567335" cy="215444"/>
              </a:xfrm>
              <a:prstGeom prst="rect">
                <a:avLst/>
              </a:prstGeom>
              <a:blipFill>
                <a:blip r:embed="rId6"/>
                <a:stretch>
                  <a:fillRect l="-7527" r="-2151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28384" y="3068960"/>
                <a:ext cx="598112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068960"/>
                <a:ext cx="598112" cy="217817"/>
              </a:xfrm>
              <a:prstGeom prst="rect">
                <a:avLst/>
              </a:prstGeom>
              <a:blipFill>
                <a:blip r:embed="rId7"/>
                <a:stretch>
                  <a:fillRect l="-7143" r="-2041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inverse of the function: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To find the inverse of a function, you can write is as ‘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‘, and then rearrange to make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the subject…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83768" y="3933056"/>
            <a:ext cx="216024" cy="64807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528" y="4725144"/>
                <a:ext cx="331236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This notation means that ‘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is a member of the set of real numbers, but not equal to 1’</a:t>
                </a:r>
              </a:p>
              <a:p>
                <a:pPr algn="ctr"/>
                <a:endParaRPr lang="en-US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Without this ‘clause’, this would not be a function since putting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in would not yield an output…</a:t>
                </a:r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25144"/>
                <a:ext cx="3312368" cy="1600438"/>
              </a:xfrm>
              <a:prstGeom prst="rect">
                <a:avLst/>
              </a:prstGeom>
              <a:blipFill>
                <a:blip r:embed="rId3"/>
                <a:stretch>
                  <a:fillRect t="-760" b="-3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20072" y="1412776"/>
                <a:ext cx="907428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12776"/>
                <a:ext cx="907428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72000" y="2204864"/>
                <a:ext cx="11911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−1)=3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1191160" cy="246221"/>
              </a:xfrm>
              <a:prstGeom prst="rect">
                <a:avLst/>
              </a:prstGeom>
              <a:blipFill>
                <a:blip r:embed="rId5"/>
                <a:stretch>
                  <a:fillRect l="-3590" r="-3077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16016" y="2780928"/>
                <a:ext cx="10921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780928"/>
                <a:ext cx="1092159" cy="246221"/>
              </a:xfrm>
              <a:prstGeom prst="rect">
                <a:avLst/>
              </a:prstGeom>
              <a:blipFill>
                <a:blip r:embed="rId6"/>
                <a:stretch>
                  <a:fillRect l="-1117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6056" y="3356992"/>
                <a:ext cx="10921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1092159" cy="246221"/>
              </a:xfrm>
              <a:prstGeom prst="rect">
                <a:avLst/>
              </a:prstGeom>
              <a:blipFill>
                <a:blip r:embed="rId7"/>
                <a:stretch>
                  <a:fillRect l="-111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8064" y="3861048"/>
                <a:ext cx="1071761" cy="50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861048"/>
                <a:ext cx="1071761" cy="504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4581128"/>
                <a:ext cx="1728192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1128"/>
                <a:ext cx="1728192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2"/>
          <p:cNvSpPr>
            <a:spLocks/>
          </p:cNvSpPr>
          <p:nvPr/>
        </p:nvSpPr>
        <p:spPr bwMode="auto">
          <a:xfrm>
            <a:off x="6228184" y="1700808"/>
            <a:ext cx="144016" cy="64807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6372200" y="1772816"/>
                <a:ext cx="176368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Multiply by </a:t>
                </a:r>
                <a14:m>
                  <m:oMath xmlns:m="http://schemas.openxmlformats.org/officeDocument/2006/math"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1772816"/>
                <a:ext cx="1763688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2"/>
          <p:cNvSpPr>
            <a:spLocks/>
          </p:cNvSpPr>
          <p:nvPr/>
        </p:nvSpPr>
        <p:spPr bwMode="auto">
          <a:xfrm>
            <a:off x="5940152" y="2348880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22"/>
          <p:cNvSpPr>
            <a:spLocks/>
          </p:cNvSpPr>
          <p:nvPr/>
        </p:nvSpPr>
        <p:spPr bwMode="auto">
          <a:xfrm>
            <a:off x="6228184" y="2924944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Arc 22"/>
          <p:cNvSpPr>
            <a:spLocks/>
          </p:cNvSpPr>
          <p:nvPr/>
        </p:nvSpPr>
        <p:spPr bwMode="auto">
          <a:xfrm>
            <a:off x="6228184" y="3501008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Arc 22"/>
          <p:cNvSpPr>
            <a:spLocks/>
          </p:cNvSpPr>
          <p:nvPr/>
        </p:nvSpPr>
        <p:spPr bwMode="auto">
          <a:xfrm>
            <a:off x="6228184" y="4149080"/>
            <a:ext cx="144016" cy="64807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012160" y="2492896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6372200" y="3068960"/>
                <a:ext cx="7200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3068960"/>
                <a:ext cx="720080" cy="307777"/>
              </a:xfrm>
              <a:prstGeom prst="rect">
                <a:avLst/>
              </a:prstGeom>
              <a:blipFill>
                <a:blip r:embed="rId11"/>
                <a:stretch>
                  <a:fillRect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6372200" y="3645024"/>
                <a:ext cx="115212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3645024"/>
                <a:ext cx="1152128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6300192" y="4221088"/>
                <a:ext cx="23762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Rewrite using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400" baseline="0" dirty="0">
                    <a:solidFill>
                      <a:srgbClr val="FF0000"/>
                    </a:solidFill>
                  </a:rPr>
                  <a:t> and the inverse function notation</a:t>
                </a:r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4221088"/>
                <a:ext cx="2376264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 and range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968" y="1484784"/>
                <a:ext cx="468052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Substituting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(the smallest ‘allowed’ value) will give an answer 0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As we increase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answer will increase above 0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There is no limit to how high a value we can substitute, so the range will increase indefinitely…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Therefore, the range is anything greater than and including 0</a:t>
                </a:r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84784"/>
                <a:ext cx="4680520" cy="3416320"/>
              </a:xfrm>
              <a:prstGeom prst="rect">
                <a:avLst/>
              </a:prstGeom>
              <a:blipFill>
                <a:blip r:embed="rId3"/>
                <a:stretch>
                  <a:fillRect l="-521" t="-893" r="-1693" b="-2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4088" y="5085184"/>
                <a:ext cx="2347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085184"/>
                <a:ext cx="2347822" cy="276999"/>
              </a:xfrm>
              <a:prstGeom prst="rect">
                <a:avLst/>
              </a:prstGeom>
              <a:blipFill>
                <a:blip r:embed="rId4"/>
                <a:stretch>
                  <a:fillRect l="-3117" t="-2174" r="-181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44008" y="566124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You need to state your answer like the above, using the correct notation</a:t>
            </a:r>
            <a:endParaRPr lang="en-GB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 and range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616" y="4077072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77072"/>
                <a:ext cx="2232248" cy="215444"/>
              </a:xfrm>
              <a:prstGeom prst="rect">
                <a:avLst/>
              </a:prstGeom>
              <a:blipFill>
                <a:blip r:embed="rId3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1556792"/>
                <a:ext cx="1174039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556792"/>
                <a:ext cx="1174039" cy="309637"/>
              </a:xfrm>
              <a:prstGeom prst="rect">
                <a:avLst/>
              </a:prstGeom>
              <a:blipFill>
                <a:blip r:embed="rId4"/>
                <a:stretch>
                  <a:fillRect l="-4663" r="-4145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8024" y="2204864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04864"/>
                <a:ext cx="1224136" cy="276999"/>
              </a:xfrm>
              <a:prstGeom prst="rect">
                <a:avLst/>
              </a:prstGeom>
              <a:blipFill>
                <a:blip r:embed="rId5"/>
                <a:stretch>
                  <a:fillRect l="-995" t="-4444" r="-99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5976" y="2852936"/>
                <a:ext cx="129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852936"/>
                <a:ext cx="1296144" cy="276999"/>
              </a:xfrm>
              <a:prstGeom prst="rect">
                <a:avLst/>
              </a:prstGeom>
              <a:blipFill>
                <a:blip r:embed="rId6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5976" y="3501008"/>
                <a:ext cx="180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01008"/>
                <a:ext cx="1800200" cy="276999"/>
              </a:xfrm>
              <a:prstGeom prst="rect">
                <a:avLst/>
              </a:prstGeom>
              <a:blipFill>
                <a:blip r:embed="rId7"/>
                <a:stretch>
                  <a:fillRect l="-1356" t="-434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22"/>
          <p:cNvSpPr>
            <a:spLocks/>
          </p:cNvSpPr>
          <p:nvPr/>
        </p:nvSpPr>
        <p:spPr bwMode="auto">
          <a:xfrm>
            <a:off x="6228184" y="1772816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72200" y="1916832"/>
            <a:ext cx="17636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Square both sides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16" name="Arc 22"/>
          <p:cNvSpPr>
            <a:spLocks/>
          </p:cNvSpPr>
          <p:nvPr/>
        </p:nvSpPr>
        <p:spPr bwMode="auto">
          <a:xfrm>
            <a:off x="6228184" y="2420888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Arc 22"/>
          <p:cNvSpPr>
            <a:spLocks/>
          </p:cNvSpPr>
          <p:nvPr/>
        </p:nvSpPr>
        <p:spPr bwMode="auto">
          <a:xfrm>
            <a:off x="6228184" y="3068960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372200" y="2564904"/>
            <a:ext cx="792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Add 2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300192" y="3068960"/>
            <a:ext cx="2339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Rewrite using the inverse function notation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27984" y="4653136"/>
                <a:ext cx="1511696" cy="3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653136"/>
                <a:ext cx="1511696" cy="36760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4653136"/>
                <a:ext cx="16876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653136"/>
                <a:ext cx="1687641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427984" y="422108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Original function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8264" y="4221088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Inverse function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9992" y="5157192"/>
                <a:ext cx="14574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Domain:</a:t>
                </a: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157192"/>
                <a:ext cx="1457450" cy="584775"/>
              </a:xfrm>
              <a:prstGeom prst="rect">
                <a:avLst/>
              </a:prstGeom>
              <a:blipFill>
                <a:blip r:embed="rId10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11960" y="5877272"/>
                <a:ext cx="20337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Range:</a:t>
                </a: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877272"/>
                <a:ext cx="2033762" cy="584775"/>
              </a:xfrm>
              <a:prstGeom prst="rect">
                <a:avLst/>
              </a:prstGeom>
              <a:blipFill>
                <a:blip r:embed="rId11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88224" y="5157192"/>
                <a:ext cx="2232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Domain:</a:t>
                </a: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600" i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157192"/>
                <a:ext cx="2232248" cy="584775"/>
              </a:xfrm>
              <a:prstGeom prst="rect">
                <a:avLst/>
              </a:prstGeom>
              <a:blipFill>
                <a:blip r:embed="rId1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4208" y="5877272"/>
                <a:ext cx="2455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Range:</a:t>
                </a:r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877272"/>
                <a:ext cx="2455031" cy="584775"/>
              </a:xfrm>
              <a:prstGeom prst="rect">
                <a:avLst/>
              </a:prstGeom>
              <a:blipFill>
                <a:blip r:embed="rId13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72000" y="5445224"/>
            <a:ext cx="1296144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516216" y="6165304"/>
            <a:ext cx="2304256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283968" y="6165304"/>
            <a:ext cx="1872208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092280" y="5445224"/>
            <a:ext cx="1296144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9552" y="580526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Consider the domain and range for the original function, and swap them around for the inverse…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 animBg="1"/>
      <p:bldP spid="14" grpId="0"/>
      <p:bldP spid="16" grpId="0" animBg="1"/>
      <p:bldP spid="17" grpId="0" animBg="1"/>
      <p:bldP spid="18" grpId="0"/>
      <p:bldP spid="19" grpId="0"/>
      <p:bldP spid="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 and range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502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616" y="4077072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77072"/>
                <a:ext cx="2232248" cy="215444"/>
              </a:xfrm>
              <a:prstGeom prst="rect">
                <a:avLst/>
              </a:prstGeom>
              <a:blipFill>
                <a:blip r:embed="rId3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7478" y="1473898"/>
                <a:ext cx="1511696" cy="860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78" y="1473898"/>
                <a:ext cx="1511696" cy="860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83829" y="1495670"/>
                <a:ext cx="18546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600" i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29" y="1495670"/>
                <a:ext cx="185467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63951" y="255537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51" y="2555370"/>
                <a:ext cx="144142" cy="215444"/>
              </a:xfrm>
              <a:prstGeom prst="rect">
                <a:avLst/>
              </a:prstGeom>
              <a:blipFill>
                <a:blip r:embed="rId6"/>
                <a:stretch>
                  <a:fillRect l="-34783" r="-2608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563951" y="2771394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04111" y="4139546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11" y="4139546"/>
                <a:ext cx="152526" cy="215444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5400000" flipH="1" flipV="1">
            <a:off x="6563951" y="2843402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0800000">
            <a:off x="6944951" y="3180792"/>
            <a:ext cx="3908106" cy="2183836"/>
          </a:xfrm>
          <a:prstGeom prst="arc">
            <a:avLst>
              <a:gd name="adj1" fmla="val 21577238"/>
              <a:gd name="adj2" fmla="val 337974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/>
          <p:cNvSpPr/>
          <p:nvPr/>
        </p:nvSpPr>
        <p:spPr>
          <a:xfrm rot="16200000" flipH="1">
            <a:off x="4626294" y="862135"/>
            <a:ext cx="3908106" cy="2183836"/>
          </a:xfrm>
          <a:prstGeom prst="arc">
            <a:avLst>
              <a:gd name="adj1" fmla="val 21577238"/>
              <a:gd name="adj2" fmla="val 337974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014997" y="2555370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97" y="2555370"/>
                <a:ext cx="480196" cy="215444"/>
              </a:xfrm>
              <a:prstGeom prst="rect">
                <a:avLst/>
              </a:prstGeom>
              <a:blipFill>
                <a:blip r:embed="rId8"/>
                <a:stretch>
                  <a:fillRect l="-8861" r="-253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5278693" y="2843402"/>
            <a:ext cx="2736304" cy="273630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25343" y="428897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37446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0370" y="5704114"/>
                <a:ext cx="49638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Remember to take the domain into account when plotting the graphs</a:t>
                </a: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You could also use the line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to help create the correct shape…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70" y="5704114"/>
                <a:ext cx="4963887" cy="954107"/>
              </a:xfrm>
              <a:prstGeom prst="rect">
                <a:avLst/>
              </a:prstGeom>
              <a:blipFill>
                <a:blip r:embed="rId9"/>
                <a:stretch>
                  <a:fillRect t="-1282" r="-614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23852" y="3317370"/>
                <a:ext cx="7323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852" y="3317370"/>
                <a:ext cx="732316" cy="215444"/>
              </a:xfrm>
              <a:prstGeom prst="rect">
                <a:avLst/>
              </a:prstGeom>
              <a:blipFill>
                <a:blip r:embed="rId10"/>
                <a:stretch>
                  <a:fillRect l="-5833" r="-7500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7310" y="2413856"/>
                <a:ext cx="9153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0" y="2413856"/>
                <a:ext cx="915379" cy="215444"/>
              </a:xfrm>
              <a:prstGeom prst="rect">
                <a:avLst/>
              </a:prstGeom>
              <a:blipFill>
                <a:blip r:embed="rId11"/>
                <a:stretch>
                  <a:fillRect l="-4000" r="-6667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 animBg="1"/>
      <p:bldP spid="38" grpId="0" animBg="1"/>
      <p:bldP spid="39" grpId="0"/>
      <p:bldP spid="5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draw graphs and solve equations when the modulus function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modulus of a function is its non-negative numerical value (often referred to as the ‘absolute’ value)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It is denoted like this: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modulus function is in general, a function of the type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95654" y="1389524"/>
                <a:ext cx="202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654" y="1389524"/>
                <a:ext cx="2023054" cy="276999"/>
              </a:xfrm>
              <a:prstGeom prst="rect">
                <a:avLst/>
              </a:prstGeom>
              <a:blipFill>
                <a:blip r:embed="rId3"/>
                <a:stretch>
                  <a:fillRect l="-3614" t="-2222" r="-2410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91300" y="1855432"/>
                <a:ext cx="2211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2(5)−3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00" y="1855432"/>
                <a:ext cx="2211055" cy="276999"/>
              </a:xfrm>
              <a:prstGeom prst="rect">
                <a:avLst/>
              </a:prstGeom>
              <a:blipFill>
                <a:blip r:embed="rId4"/>
                <a:stretch>
                  <a:fillRect l="-3306" t="-2174" r="-220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86946" y="2330050"/>
                <a:ext cx="1486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46" y="2330050"/>
                <a:ext cx="1486496" cy="276999"/>
              </a:xfrm>
              <a:prstGeom prst="rect">
                <a:avLst/>
              </a:prstGeom>
              <a:blipFill>
                <a:blip r:embed="rId5"/>
                <a:stretch>
                  <a:fillRect l="-5328" t="-2174" r="-2869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592" y="2813376"/>
                <a:ext cx="9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(5)=8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92" y="2813376"/>
                <a:ext cx="936475" cy="276999"/>
              </a:xfrm>
              <a:prstGeom prst="rect">
                <a:avLst/>
              </a:prstGeom>
              <a:blipFill>
                <a:blip r:embed="rId6"/>
                <a:stretch>
                  <a:fillRect l="-8442" t="-4444" r="-519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3882" y="4093535"/>
                <a:ext cx="202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82" y="4093535"/>
                <a:ext cx="2023054" cy="276999"/>
              </a:xfrm>
              <a:prstGeom prst="rect">
                <a:avLst/>
              </a:prstGeom>
              <a:blipFill>
                <a:blip r:embed="rId7"/>
                <a:stretch>
                  <a:fillRect l="-3625" t="-4444" r="-241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5357" y="4559443"/>
                <a:ext cx="2557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2(−1)−3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57" y="4559443"/>
                <a:ext cx="2557303" cy="276999"/>
              </a:xfrm>
              <a:prstGeom prst="rect">
                <a:avLst/>
              </a:prstGeom>
              <a:blipFill>
                <a:blip r:embed="rId8"/>
                <a:stretch>
                  <a:fillRect l="-2857" t="-2222" r="-16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99712" y="5034061"/>
                <a:ext cx="1832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(−1)=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12" y="5034061"/>
                <a:ext cx="1832746" cy="276999"/>
              </a:xfrm>
              <a:prstGeom prst="rect">
                <a:avLst/>
              </a:prstGeom>
              <a:blipFill>
                <a:blip r:embed="rId9"/>
                <a:stretch>
                  <a:fillRect l="-3987" t="-2222" r="-232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04066" y="5517387"/>
                <a:ext cx="151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66" y="5517387"/>
                <a:ext cx="1512786" cy="276999"/>
              </a:xfrm>
              <a:prstGeom prst="rect">
                <a:avLst/>
              </a:prstGeom>
              <a:blipFill>
                <a:blip r:embed="rId10"/>
                <a:stretch>
                  <a:fillRect l="-5242" t="-2174" r="-322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95358" y="5987650"/>
                <a:ext cx="1108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58" y="5987650"/>
                <a:ext cx="1108830" cy="276999"/>
              </a:xfrm>
              <a:prstGeom prst="rect">
                <a:avLst/>
              </a:prstGeom>
              <a:blipFill>
                <a:blip r:embed="rId11"/>
                <a:stretch>
                  <a:fillRect l="-7143" t="-2174" r="-4945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 flipV="1">
            <a:off x="6950877" y="1568049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flipV="1">
            <a:off x="6911688" y="2025249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flipV="1">
            <a:off x="6254191" y="2517284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/>
          <p:cNvSpPr/>
          <p:nvPr/>
        </p:nvSpPr>
        <p:spPr>
          <a:xfrm flipV="1">
            <a:off x="7129402" y="4280770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/>
          <p:cNvSpPr/>
          <p:nvPr/>
        </p:nvSpPr>
        <p:spPr>
          <a:xfrm flipV="1">
            <a:off x="7072796" y="4711845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 flipV="1">
            <a:off x="6389173" y="5212588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flipV="1">
            <a:off x="6080018" y="5713331"/>
            <a:ext cx="296092" cy="42671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29551" y="1576759"/>
                <a:ext cx="1193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551" y="1576759"/>
                <a:ext cx="1193981" cy="307777"/>
              </a:xfrm>
              <a:prstGeom prst="rect">
                <a:avLst/>
              </a:prstGeom>
              <a:blipFill>
                <a:blip r:embed="rId12"/>
                <a:stretch>
                  <a:fillRect l="-1531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096175" y="1961922"/>
            <a:ext cx="180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the part inside the modulus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6882" y="2583359"/>
            <a:ext cx="98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89349" y="4311081"/>
                <a:ext cx="132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49" y="4311081"/>
                <a:ext cx="1328633" cy="307777"/>
              </a:xfrm>
              <a:prstGeom prst="rect">
                <a:avLst/>
              </a:prstGeom>
              <a:blipFill>
                <a:blip r:embed="rId13"/>
                <a:stretch>
                  <a:fillRect l="-1376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336083" y="4657309"/>
            <a:ext cx="174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the part inside the modulus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5204" y="5173693"/>
            <a:ext cx="197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modulus part will become positive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3621" y="5743344"/>
            <a:ext cx="95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30967" y="1837677"/>
                <a:ext cx="10579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67" y="1837677"/>
                <a:ext cx="1057918" cy="338554"/>
              </a:xfrm>
              <a:prstGeom prst="rect">
                <a:avLst/>
              </a:prstGeom>
              <a:blipFill>
                <a:blip r:embed="rId14"/>
                <a:stretch>
                  <a:fillRect l="-3468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54894" y="4537968"/>
                <a:ext cx="12118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94" y="4537968"/>
                <a:ext cx="1211807" cy="338554"/>
              </a:xfrm>
              <a:prstGeom prst="rect">
                <a:avLst/>
              </a:prstGeom>
              <a:blipFill>
                <a:blip r:embed="rId15"/>
                <a:stretch>
                  <a:fillRect l="-3015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764132" y="3449946"/>
            <a:ext cx="515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Lets see what happens when the modulus part is negative…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1003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22100" y="1543404"/>
                <a:ext cx="10075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00" y="1543404"/>
                <a:ext cx="1007520" cy="246221"/>
              </a:xfrm>
              <a:prstGeom prst="rect">
                <a:avLst/>
              </a:prstGeom>
              <a:blipFill>
                <a:blip r:embed="rId3"/>
                <a:stretch>
                  <a:fillRect l="-4819" r="-3614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67943" y="2150435"/>
                <a:ext cx="1007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43" y="2150435"/>
                <a:ext cx="1007519" cy="246221"/>
              </a:xfrm>
              <a:prstGeom prst="rect">
                <a:avLst/>
              </a:prstGeom>
              <a:blipFill>
                <a:blip r:embed="rId4"/>
                <a:stretch>
                  <a:fillRect l="-4848" r="-1818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96273" y="2748270"/>
                <a:ext cx="1092159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273" y="2748270"/>
                <a:ext cx="1092159" cy="298159"/>
              </a:xfrm>
              <a:prstGeom prst="rect">
                <a:avLst/>
              </a:prstGeom>
              <a:blipFill>
                <a:blip r:embed="rId5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28457" y="3492557"/>
                <a:ext cx="1728192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3492557"/>
                <a:ext cx="1728192" cy="275268"/>
              </a:xfrm>
              <a:prstGeom prst="rect">
                <a:avLst/>
              </a:prstGeom>
              <a:blipFill>
                <a:blip r:embed="rId6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2"/>
          <p:cNvSpPr>
            <a:spLocks/>
          </p:cNvSpPr>
          <p:nvPr/>
        </p:nvSpPr>
        <p:spPr bwMode="auto">
          <a:xfrm>
            <a:off x="6228184" y="1700808"/>
            <a:ext cx="144016" cy="64807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372200" y="1772816"/>
            <a:ext cx="7252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Add 3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29" name="Arc 22"/>
          <p:cNvSpPr>
            <a:spLocks/>
          </p:cNvSpPr>
          <p:nvPr/>
        </p:nvSpPr>
        <p:spPr bwMode="auto">
          <a:xfrm>
            <a:off x="5940152" y="2348880"/>
            <a:ext cx="144016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Arc 22"/>
          <p:cNvSpPr>
            <a:spLocks/>
          </p:cNvSpPr>
          <p:nvPr/>
        </p:nvSpPr>
        <p:spPr bwMode="auto">
          <a:xfrm>
            <a:off x="6249956" y="3006081"/>
            <a:ext cx="144016" cy="64807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6012160" y="2492896"/>
            <a:ext cx="12050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Square root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20"/>
              <p:cNvSpPr txBox="1">
                <a:spLocks noChangeArrowheads="1"/>
              </p:cNvSpPr>
              <p:nvPr/>
            </p:nvSpPr>
            <p:spPr bwMode="auto">
              <a:xfrm>
                <a:off x="6354620" y="3045431"/>
                <a:ext cx="23762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Rewrite using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400" baseline="0" dirty="0">
                    <a:solidFill>
                      <a:srgbClr val="FF0000"/>
                    </a:solidFill>
                  </a:rPr>
                  <a:t> and the inverse function notation</a:t>
                </a:r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4620" y="3045431"/>
                <a:ext cx="2376264" cy="523220"/>
              </a:xfrm>
              <a:prstGeom prst="rect">
                <a:avLst/>
              </a:prstGeom>
              <a:blipFill>
                <a:blip r:embed="rId7"/>
                <a:stretch>
                  <a:fillRect t="-2353" b="-1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4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/>
      <p:bldP spid="27" grpId="0" animBg="1"/>
      <p:bldP spid="28" grpId="0"/>
      <p:bldP spid="29" grpId="0" animBg="1"/>
      <p:bldP spid="32" grpId="0" animBg="1"/>
      <p:bldP spid="44" grpId="0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1003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blipFill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278085" y="1456117"/>
            <a:ext cx="46264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aseline="0" dirty="0">
                <a:solidFill>
                  <a:srgbClr val="FF0000"/>
                </a:solidFill>
              </a:rPr>
              <a:t>We need to know the domain to be able to draw the sketch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600" baseline="0" dirty="0">
                <a:solidFill>
                  <a:srgbClr val="FF0000"/>
                </a:solidFill>
                <a:sym typeface="Wingdings" panose="05000000000000000000" pitchFamily="2" charset="2"/>
              </a:rPr>
              <a:t> We can find the domain by finding the range of the original function</a:t>
            </a:r>
            <a:endParaRPr lang="en-GB" altLang="en-US" sz="16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59928" y="2819400"/>
                <a:ext cx="1292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28" y="2819400"/>
                <a:ext cx="1292340" cy="246221"/>
              </a:xfrm>
              <a:prstGeom prst="rect">
                <a:avLst/>
              </a:prstGeom>
              <a:blipFill>
                <a:blip r:embed="rId4"/>
                <a:stretch>
                  <a:fillRect l="-5189" t="-2500" r="-283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59928" y="3254829"/>
                <a:ext cx="984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28" y="3254829"/>
                <a:ext cx="984437" cy="246221"/>
              </a:xfrm>
              <a:prstGeom prst="rect">
                <a:avLst/>
              </a:prstGeom>
              <a:blipFill>
                <a:blip r:embed="rId5"/>
                <a:stretch>
                  <a:fillRect l="-6832" r="-3727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22"/>
          <p:cNvSpPr>
            <a:spLocks/>
          </p:cNvSpPr>
          <p:nvPr/>
        </p:nvSpPr>
        <p:spPr bwMode="auto">
          <a:xfrm>
            <a:off x="7338527" y="2974437"/>
            <a:ext cx="129073" cy="43279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471657" y="3024673"/>
            <a:ext cx="8885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Sub in 0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4245429" y="3699588"/>
                <a:ext cx="4800599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aseline="0" dirty="0">
                    <a:solidFill>
                      <a:srgbClr val="FF0000"/>
                    </a:solidFill>
                  </a:rPr>
                  <a:t>Larger values of </a:t>
                </a:r>
                <a14:m>
                  <m:oMath xmlns:m="http://schemas.openxmlformats.org/officeDocument/2006/math">
                    <m:r>
                      <a:rPr lang="en-US" altLang="en-US" sz="16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600" baseline="0" dirty="0">
                    <a:solidFill>
                      <a:srgbClr val="FF0000"/>
                    </a:solidFill>
                  </a:rPr>
                  <a:t> will increase the value of </a:t>
                </a:r>
                <a14:m>
                  <m:oMath xmlns:m="http://schemas.openxmlformats.org/officeDocument/2006/math">
                    <m:r>
                      <a:rPr lang="en-US" altLang="en-US" sz="16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6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baseline="0" dirty="0">
                  <a:solidFill>
                    <a:srgbClr val="FF0000"/>
                  </a:solidFill>
                </a:endParaRPr>
              </a:p>
              <a:p>
                <a:pPr marL="285750" indent="-285750" algn="ctr" eaLnBrk="1" hangingPunct="1">
                  <a:spcBef>
                    <a:spcPct val="50000"/>
                  </a:spcBef>
                  <a:buFont typeface="Wingdings" panose="05000000000000000000" pitchFamily="2" charset="2"/>
                  <a:buChar char="à"/>
                </a:pPr>
                <a:r>
                  <a:rPr lang="en-US" altLang="en-US" sz="1600" baseline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range is therefore </a:t>
                </a:r>
                <a14:m>
                  <m:oMath xmlns:m="http://schemas.openxmlformats.org/officeDocument/2006/math">
                    <m:r>
                      <a:rPr lang="en-US" altLang="en-US" sz="16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en-US" sz="16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16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en-US" sz="16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≥−3</m:t>
                    </m:r>
                  </m:oMath>
                </a14:m>
                <a:endParaRPr lang="en-GB" altLang="en-US" sz="1600" baseline="0" dirty="0">
                  <a:solidFill>
                    <a:srgbClr val="FF0000"/>
                  </a:solidFill>
                </a:endParaRPr>
              </a:p>
              <a:p>
                <a:pPr marL="285750" indent="-285750" algn="ctr" eaLnBrk="1" hangingPunct="1">
                  <a:spcBef>
                    <a:spcPct val="50000"/>
                  </a:spcBef>
                  <a:buFont typeface="Wingdings" panose="05000000000000000000" pitchFamily="2" charset="2"/>
                  <a:buChar char="à"/>
                </a:pPr>
                <a:r>
                  <a:rPr lang="en-US" altLang="en-US" sz="1600" baseline="0" dirty="0">
                    <a:solidFill>
                      <a:srgbClr val="FF0000"/>
                    </a:solidFill>
                  </a:rPr>
                  <a:t>So the domain of the inverse will be </a:t>
                </a:r>
                <a14:m>
                  <m:oMath xmlns:m="http://schemas.openxmlformats.org/officeDocument/2006/math">
                    <m:r>
                      <a:rPr lang="en-US" altLang="en-US" sz="16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6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≥−3</m:t>
                    </m:r>
                  </m:oMath>
                </a14:m>
                <a:endParaRPr lang="en-US" altLang="en-US" sz="16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429" y="3699588"/>
                <a:ext cx="4800599" cy="1077218"/>
              </a:xfrm>
              <a:prstGeom prst="rect">
                <a:avLst/>
              </a:prstGeom>
              <a:blipFill>
                <a:blip r:embed="rId6"/>
                <a:stretch>
                  <a:fillRect l="-381" t="-1130"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1003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blipFill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07428" y="1369844"/>
                <a:ext cx="3124201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≥−3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8" y="1369844"/>
                <a:ext cx="3124201" cy="275268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18379" y="180425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79" y="1804256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618379" y="2020280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58539" y="3388432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39" y="3388432"/>
                <a:ext cx="152526" cy="215444"/>
              </a:xfrm>
              <a:prstGeom prst="rect">
                <a:avLst/>
              </a:prstGeom>
              <a:blipFill>
                <a:blip r:embed="rId6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5400000" flipH="1" flipV="1">
            <a:off x="6618379" y="209228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0800000">
            <a:off x="6008779" y="2440563"/>
            <a:ext cx="5323250" cy="2183836"/>
          </a:xfrm>
          <a:prstGeom prst="arc">
            <a:avLst>
              <a:gd name="adj1" fmla="val 21577238"/>
              <a:gd name="adj2" fmla="val 337974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823857" y="35160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-3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14994" y="2446513"/>
                <a:ext cx="9153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94" y="2446513"/>
                <a:ext cx="915379" cy="215444"/>
              </a:xfrm>
              <a:prstGeom prst="rect">
                <a:avLst/>
              </a:prstGeom>
              <a:blipFill>
                <a:blip r:embed="rId7"/>
                <a:stretch>
                  <a:fillRect l="-4667" r="-6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3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3" grpId="0" animBg="1"/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1003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blipFill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07428" y="1369844"/>
                <a:ext cx="3124201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≥−3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8" y="1369844"/>
                <a:ext cx="3124201" cy="275268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18379" y="180425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79" y="1804256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618379" y="2020280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58539" y="3388432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39" y="3388432"/>
                <a:ext cx="152526" cy="215444"/>
              </a:xfrm>
              <a:prstGeom prst="rect">
                <a:avLst/>
              </a:prstGeom>
              <a:blipFill>
                <a:blip r:embed="rId6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5400000" flipH="1" flipV="1">
            <a:off x="6618379" y="209228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0800000">
            <a:off x="6008779" y="2440563"/>
            <a:ext cx="5323250" cy="2183836"/>
          </a:xfrm>
          <a:prstGeom prst="arc">
            <a:avLst>
              <a:gd name="adj1" fmla="val 21577238"/>
              <a:gd name="adj2" fmla="val 337974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823857" y="35160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-3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14994" y="2446513"/>
                <a:ext cx="9153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94" y="2446513"/>
                <a:ext cx="915379" cy="215444"/>
              </a:xfrm>
              <a:prstGeom prst="rect">
                <a:avLst/>
              </a:prstGeom>
              <a:blipFill>
                <a:blip r:embed="rId7"/>
                <a:stretch>
                  <a:fillRect l="-4667" r="-6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 rot="5400000" flipV="1">
            <a:off x="3984037" y="404934"/>
            <a:ext cx="5323250" cy="2183836"/>
          </a:xfrm>
          <a:prstGeom prst="arc">
            <a:avLst>
              <a:gd name="adj1" fmla="val 21577238"/>
              <a:gd name="adj2" fmla="val 337974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1593" y="1934884"/>
                <a:ext cx="7323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93" y="1934884"/>
                <a:ext cx="732316" cy="215444"/>
              </a:xfrm>
              <a:prstGeom prst="rect">
                <a:avLst/>
              </a:prstGeom>
              <a:blipFill>
                <a:blip r:embed="rId8"/>
                <a:stretch>
                  <a:fillRect l="-5000" r="-833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281057" y="4016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-3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5018314"/>
                <a:ext cx="50292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equations will meet at one point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To find this point, you could set the equations equal to each other…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However, since they meet on the line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it is usually easier to set one of them equal to that instead!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018314"/>
                <a:ext cx="5029200" cy="1600438"/>
              </a:xfrm>
              <a:prstGeom prst="rect">
                <a:avLst/>
              </a:prstGeom>
              <a:blipFill>
                <a:blip r:embed="rId9"/>
                <a:stretch>
                  <a:fillRect t="-760" r="-848" b="-3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47255" y="4634542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55" y="4634542"/>
                <a:ext cx="480196" cy="215444"/>
              </a:xfrm>
              <a:prstGeom prst="rect">
                <a:avLst/>
              </a:prstGeom>
              <a:blipFill>
                <a:blip r:embed="rId10"/>
                <a:stretch>
                  <a:fillRect l="-7595" r="-379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5289579" y="2157602"/>
            <a:ext cx="2736304" cy="273630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An inverse operation performs the opposite operations to the original function. You need to be able to calculate the inverse of a function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state its domain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052" y="1497873"/>
                <a:ext cx="3648892" cy="4679089"/>
              </a:xfrm>
              <a:blipFill>
                <a:blip r:embed="rId2"/>
                <a:stretch>
                  <a:fillRect l="-1003" t="-782" r="-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28" y="5604386"/>
                <a:ext cx="1728192" cy="275268"/>
              </a:xfrm>
              <a:prstGeom prst="rect">
                <a:avLst/>
              </a:prstGeom>
              <a:blipFill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16928" y="1491343"/>
                <a:ext cx="1132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8" y="1491343"/>
                <a:ext cx="1132041" cy="276999"/>
              </a:xfrm>
              <a:prstGeom prst="rect">
                <a:avLst/>
              </a:prstGeom>
              <a:blipFill>
                <a:blip r:embed="rId4"/>
                <a:stretch>
                  <a:fillRect l="-2688" t="-4444" r="-161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14157" y="1948543"/>
                <a:ext cx="1535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57" y="1948543"/>
                <a:ext cx="1535998" cy="276999"/>
              </a:xfrm>
              <a:prstGeom prst="rect">
                <a:avLst/>
              </a:prstGeom>
              <a:blipFill>
                <a:blip r:embed="rId5"/>
                <a:stretch>
                  <a:fillRect l="-1984" t="-4444" r="-357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5044" y="2590801"/>
                <a:ext cx="4776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44" y="2590801"/>
                <a:ext cx="477631" cy="215444"/>
              </a:xfrm>
              <a:prstGeom prst="rect">
                <a:avLst/>
              </a:prstGeom>
              <a:blipFill>
                <a:blip r:embed="rId6"/>
                <a:stretch>
                  <a:fillRect l="-5128" r="-769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56415" y="2590801"/>
                <a:ext cx="6086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15" y="2590801"/>
                <a:ext cx="608692" cy="215444"/>
              </a:xfrm>
              <a:prstGeom prst="rect">
                <a:avLst/>
              </a:prstGeom>
              <a:blipFill>
                <a:blip r:embed="rId7"/>
                <a:stretch>
                  <a:fillRect l="-6000" r="-6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63986" y="2590801"/>
                <a:ext cx="5975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86" y="2590801"/>
                <a:ext cx="597599" cy="215444"/>
              </a:xfrm>
              <a:prstGeom prst="rect">
                <a:avLst/>
              </a:prstGeom>
              <a:blipFill>
                <a:blip r:embed="rId8"/>
                <a:stretch>
                  <a:fillRect l="-4082" r="-612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22"/>
          <p:cNvSpPr>
            <a:spLocks/>
          </p:cNvSpPr>
          <p:nvPr/>
        </p:nvSpPr>
        <p:spPr bwMode="auto">
          <a:xfrm>
            <a:off x="7750629" y="3535423"/>
            <a:ext cx="130629" cy="76443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6044819" y="1720009"/>
                <a:ext cx="120506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Subtract </a:t>
                </a:r>
                <a14:m>
                  <m:oMath xmlns:m="http://schemas.openxmlformats.org/officeDocument/2006/math">
                    <m:r>
                      <a:rPr lang="en-US" altLang="en-US" sz="14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4819" y="1720009"/>
                <a:ext cx="1205069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0614" y="3211285"/>
                <a:ext cx="2100190" cy="590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3211285"/>
                <a:ext cx="2100190" cy="590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70614" y="3962400"/>
                <a:ext cx="3315458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−(−1)±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−4(1)(−3)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3962400"/>
                <a:ext cx="3315458" cy="649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70614" y="4767943"/>
                <a:ext cx="1296702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4767943"/>
                <a:ext cx="1296702" cy="580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22"/>
          <p:cNvSpPr>
            <a:spLocks/>
          </p:cNvSpPr>
          <p:nvPr/>
        </p:nvSpPr>
        <p:spPr bwMode="auto">
          <a:xfrm>
            <a:off x="5998030" y="1663080"/>
            <a:ext cx="130628" cy="47052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7645019" y="3614124"/>
            <a:ext cx="1205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Sub in values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9" name="Arc 22"/>
          <p:cNvSpPr>
            <a:spLocks/>
          </p:cNvSpPr>
          <p:nvPr/>
        </p:nvSpPr>
        <p:spPr bwMode="auto">
          <a:xfrm>
            <a:off x="7707086" y="4340966"/>
            <a:ext cx="130629" cy="76443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88562" y="4256381"/>
            <a:ext cx="145543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Calculate (in this case the answer must be positive, based on the graph we sketched)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7" grpId="0"/>
      <p:bldP spid="31" grpId="0"/>
      <p:bldP spid="32" grpId="0"/>
      <p:bldP spid="33" grpId="0" animBg="1"/>
      <p:bldP spid="34" grpId="0"/>
      <p:bldP spid="8" grpId="0"/>
      <p:bldP spid="35" grpId="0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2E</a:t>
            </a:r>
          </a:p>
        </p:txBody>
      </p:sp>
    </p:spTree>
    <p:extLst>
      <p:ext uri="{BB962C8B-B14F-4D97-AF65-F5344CB8AC3E}">
        <p14:creationId xmlns:p14="http://schemas.microsoft.com/office/powerpoint/2010/main" val="286547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You need to be able to sketch graphs of the form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, and understand the processes involved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Sketching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Reflect any parts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in the x-axis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Remove the parts below the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  <a:blipFill>
                <a:blip r:embed="rId2"/>
                <a:stretch>
                  <a:fillRect l="-1131" t="-1304" r="-1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9314" y="1389017"/>
                <a:ext cx="2119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14" y="1389017"/>
                <a:ext cx="2119619" cy="276999"/>
              </a:xfrm>
              <a:prstGeom prst="rect">
                <a:avLst/>
              </a:prstGeom>
              <a:blipFill>
                <a:blip r:embed="rId3"/>
                <a:stretch>
                  <a:fillRect l="-3458" t="-4444" r="-230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3589" y="1689463"/>
                <a:ext cx="3467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89" y="1689463"/>
                <a:ext cx="3467937" cy="369332"/>
              </a:xfrm>
              <a:prstGeom prst="rect">
                <a:avLst/>
              </a:prstGeom>
              <a:blipFill>
                <a:blip r:embed="rId4"/>
                <a:stretch>
                  <a:fillRect l="-1406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0072" y="37890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789040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20472" y="5085184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72" y="5085184"/>
                <a:ext cx="152526" cy="215444"/>
              </a:xfrm>
              <a:prstGeom prst="rect">
                <a:avLst/>
              </a:prstGeom>
              <a:blipFill>
                <a:blip r:embed="rId6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211960" y="5157192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0232" y="5157192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72200" y="5085184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085184"/>
                <a:ext cx="152526" cy="215444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6200000">
            <a:off x="4211960" y="508518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6660232" y="508518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8344" y="37890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7890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3968" y="2276872"/>
                <a:ext cx="19518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276872"/>
                <a:ext cx="1951882" cy="246221"/>
              </a:xfrm>
              <a:prstGeom prst="rect">
                <a:avLst/>
              </a:prstGeom>
              <a:blipFill>
                <a:blip r:embed="rId9"/>
                <a:stretch>
                  <a:fillRect l="-1563" t="-25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83968" y="2636912"/>
                <a:ext cx="20058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36912"/>
                <a:ext cx="2005806" cy="246221"/>
              </a:xfrm>
              <a:prstGeom prst="rect">
                <a:avLst/>
              </a:prstGeom>
              <a:blipFill>
                <a:blip r:embed="rId10"/>
                <a:stretch>
                  <a:fillRect l="-3343" r="-304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139952" y="3068960"/>
            <a:ext cx="241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Crosses the x-axis at 5 and -2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The y-intercept is at 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Arc 20"/>
          <p:cNvSpPr/>
          <p:nvPr/>
        </p:nvSpPr>
        <p:spPr>
          <a:xfrm rot="5400000">
            <a:off x="3913076" y="3439852"/>
            <a:ext cx="3240360" cy="1346448"/>
          </a:xfrm>
          <a:prstGeom prst="arc">
            <a:avLst>
              <a:gd name="adj1" fmla="val 16071197"/>
              <a:gd name="adj2" fmla="val 55035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88424" y="3789040"/>
                <a:ext cx="6262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789040"/>
                <a:ext cx="626262" cy="246221"/>
              </a:xfrm>
              <a:prstGeom prst="rect">
                <a:avLst/>
              </a:prstGeom>
              <a:blipFill>
                <a:blip r:embed="rId11"/>
                <a:stretch>
                  <a:fillRect l="-97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5400000">
            <a:off x="6361348" y="3439852"/>
            <a:ext cx="3240360" cy="1346448"/>
          </a:xfrm>
          <a:prstGeom prst="arc">
            <a:avLst>
              <a:gd name="adj1" fmla="val 1574596"/>
              <a:gd name="adj2" fmla="val 55035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5400000">
            <a:off x="6361348" y="3439852"/>
            <a:ext cx="3240360" cy="1346448"/>
          </a:xfrm>
          <a:prstGeom prst="arc">
            <a:avLst>
              <a:gd name="adj1" fmla="val 20027532"/>
              <a:gd name="adj2" fmla="val 157479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16200000" flipV="1">
            <a:off x="6361348" y="5528084"/>
            <a:ext cx="3240360" cy="1346448"/>
          </a:xfrm>
          <a:prstGeom prst="arc">
            <a:avLst>
              <a:gd name="adj1" fmla="val 20027532"/>
              <a:gd name="adj2" fmla="val 157479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 rot="5400000">
            <a:off x="6361348" y="3439852"/>
            <a:ext cx="3240360" cy="1346448"/>
          </a:xfrm>
          <a:prstGeom prst="arc">
            <a:avLst>
              <a:gd name="adj1" fmla="val 16071197"/>
              <a:gd name="adj2" fmla="val 1999780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51520" y="5373216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 modulus above is of the </a:t>
            </a:r>
            <a:r>
              <a:rPr lang="en-US" sz="140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whole</a:t>
            </a:r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 function</a:t>
            </a:r>
          </a:p>
          <a:p>
            <a:pPr algn="ctr"/>
            <a:endParaRPr lang="en-US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This means that any final answers (‘y’) that we get which are negative, they will become positive at the end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2160" y="5157192"/>
            <a:ext cx="2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016" y="5157192"/>
            <a:ext cx="34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-2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558924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60432" y="5157192"/>
            <a:ext cx="2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5157192"/>
            <a:ext cx="34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-2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558924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0312" y="450912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2160" y="3789040"/>
                <a:ext cx="449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449867" cy="246221"/>
              </a:xfrm>
              <a:prstGeom prst="rect">
                <a:avLst/>
              </a:prstGeom>
              <a:blipFill>
                <a:blip r:embed="rId12"/>
                <a:stretch>
                  <a:fillRect l="-14865" r="-1621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60432" y="3789040"/>
                <a:ext cx="449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3789040"/>
                <a:ext cx="449867" cy="246221"/>
              </a:xfrm>
              <a:prstGeom prst="rect">
                <a:avLst/>
              </a:prstGeom>
              <a:blipFill>
                <a:blip r:embed="rId13"/>
                <a:stretch>
                  <a:fillRect l="-16216" r="-14865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5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4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4" grpId="1" animBg="1"/>
      <p:bldP spid="25" grpId="0" animBg="1"/>
      <p:bldP spid="26" grpId="0" animBg="1"/>
      <p:bldP spid="28" grpId="0"/>
      <p:bldP spid="29" grpId="0"/>
      <p:bldP spid="30" grpId="0"/>
      <p:bldP spid="32" grpId="0"/>
      <p:bldP spid="33" grpId="0"/>
      <p:bldP spid="34" grpId="0"/>
      <p:bldP spid="34" grpId="1"/>
      <p:bldP spid="35" grpId="0"/>
      <p:bldP spid="36" grpId="0"/>
      <p:bldP spid="37" grpId="0"/>
      <p:bldP spid="3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You need to be able to sketch graphs of the form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, and understand the processes involved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Sketching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Reflect this in the y-axis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  <a:blipFill>
                <a:blip r:embed="rId2"/>
                <a:stretch>
                  <a:fillRect l="-323" t="-1304" r="-1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9314" y="1389017"/>
                <a:ext cx="2119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14" y="1389017"/>
                <a:ext cx="2119619" cy="276999"/>
              </a:xfrm>
              <a:prstGeom prst="rect">
                <a:avLst/>
              </a:prstGeom>
              <a:blipFill>
                <a:blip r:embed="rId3"/>
                <a:stretch>
                  <a:fillRect l="-3458" t="-4444" r="-230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3589" y="1689463"/>
                <a:ext cx="3467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89" y="1689463"/>
                <a:ext cx="3467168" cy="369332"/>
              </a:xfrm>
              <a:prstGeom prst="rect">
                <a:avLst/>
              </a:prstGeom>
              <a:blipFill>
                <a:blip r:embed="rId4"/>
                <a:stretch>
                  <a:fillRect l="-1406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0072" y="37890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789040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20472" y="5085184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72" y="5085184"/>
                <a:ext cx="152526" cy="215444"/>
              </a:xfrm>
              <a:prstGeom prst="rect">
                <a:avLst/>
              </a:prstGeom>
              <a:blipFill>
                <a:blip r:embed="rId6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211960" y="5157192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0232" y="5157192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72200" y="5085184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085184"/>
                <a:ext cx="152526" cy="215444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6200000">
            <a:off x="4211960" y="508518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6660232" y="508518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8344" y="37890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7890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3968" y="2276872"/>
                <a:ext cx="19518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276872"/>
                <a:ext cx="1951882" cy="246221"/>
              </a:xfrm>
              <a:prstGeom prst="rect">
                <a:avLst/>
              </a:prstGeom>
              <a:blipFill>
                <a:blip r:embed="rId9"/>
                <a:stretch>
                  <a:fillRect l="-1563" t="-25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83968" y="2636912"/>
                <a:ext cx="20058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36912"/>
                <a:ext cx="2005806" cy="246221"/>
              </a:xfrm>
              <a:prstGeom prst="rect">
                <a:avLst/>
              </a:prstGeom>
              <a:blipFill>
                <a:blip r:embed="rId10"/>
                <a:stretch>
                  <a:fillRect l="-3343" r="-304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139952" y="3068960"/>
            <a:ext cx="241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Crosses the x-axis at 5 and -2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The y-intercept is at 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Arc 20"/>
          <p:cNvSpPr/>
          <p:nvPr/>
        </p:nvSpPr>
        <p:spPr>
          <a:xfrm rot="5400000">
            <a:off x="3913076" y="3439852"/>
            <a:ext cx="3240360" cy="1346448"/>
          </a:xfrm>
          <a:prstGeom prst="arc">
            <a:avLst>
              <a:gd name="adj1" fmla="val 16071197"/>
              <a:gd name="adj2" fmla="val 550351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60432" y="3789040"/>
                <a:ext cx="5801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3789040"/>
                <a:ext cx="580159" cy="246221"/>
              </a:xfrm>
              <a:prstGeom prst="rect">
                <a:avLst/>
              </a:prstGeom>
              <a:blipFill>
                <a:blip r:embed="rId11"/>
                <a:stretch>
                  <a:fillRect l="-12632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2743" y="4893821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 modulus above is of the </a:t>
            </a:r>
            <a:r>
              <a:rPr lang="en-US" sz="140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inputs (x)</a:t>
            </a:r>
            <a:endParaRPr lang="en-US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endParaRPr lang="en-US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This means that when we put in a negative number, we get the same output as for the equivalent positive number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2160" y="5157192"/>
            <a:ext cx="2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016" y="5157192"/>
            <a:ext cx="34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-2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573325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60432" y="5157192"/>
            <a:ext cx="2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573325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-10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2160" y="3789040"/>
                <a:ext cx="449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449867" cy="246221"/>
              </a:xfrm>
              <a:prstGeom prst="rect">
                <a:avLst/>
              </a:prstGeom>
              <a:blipFill>
                <a:blip r:embed="rId12"/>
                <a:stretch>
                  <a:fillRect l="-14865" r="-1621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1553" y="3791011"/>
                <a:ext cx="449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553" y="3791011"/>
                <a:ext cx="449867" cy="246221"/>
              </a:xfrm>
              <a:prstGeom prst="rect">
                <a:avLst/>
              </a:prstGeom>
              <a:blipFill>
                <a:blip r:embed="rId13"/>
                <a:stretch>
                  <a:fillRect l="-14865" r="-1621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5400000">
            <a:off x="6361348" y="3439852"/>
            <a:ext cx="3240360" cy="1346448"/>
          </a:xfrm>
          <a:prstGeom prst="arc">
            <a:avLst>
              <a:gd name="adj1" fmla="val 16071197"/>
              <a:gd name="adj2" fmla="val 52673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/>
          <p:cNvSpPr/>
          <p:nvPr/>
        </p:nvSpPr>
        <p:spPr>
          <a:xfrm rot="16200000" flipH="1">
            <a:off x="5892802" y="3439852"/>
            <a:ext cx="3240360" cy="1346448"/>
          </a:xfrm>
          <a:prstGeom prst="arc">
            <a:avLst>
              <a:gd name="adj1" fmla="val 16071197"/>
              <a:gd name="adj2" fmla="val 52673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6713011" y="5158671"/>
            <a:ext cx="362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4" grpId="0"/>
      <p:bldP spid="17" grpId="0"/>
      <p:bldP spid="18" grpId="0"/>
      <p:bldP spid="19" grpId="0"/>
      <p:bldP spid="20" grpId="0"/>
      <p:bldP spid="21" grpId="0" animBg="1"/>
      <p:bldP spid="22" grpId="0"/>
      <p:bldP spid="28" grpId="0"/>
      <p:bldP spid="29" grpId="0"/>
      <p:bldP spid="30" grpId="0"/>
      <p:bldP spid="32" grpId="0"/>
      <p:bldP spid="34" grpId="0"/>
      <p:bldP spid="36" grpId="0"/>
      <p:bldP spid="37" grpId="0"/>
      <p:bldP spid="37" grpId="1"/>
      <p:bldP spid="40" grpId="0" animBg="1"/>
      <p:bldP spid="41" grpId="0" animBg="1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>
            <a:off x="6516216" y="1484784"/>
            <a:ext cx="0" cy="1224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716016" y="2132856"/>
            <a:ext cx="3600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You need to be able to sketch graphs of the form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, and understand the processes involved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−360≤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≤360</m:t>
                      </m:r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7873"/>
                <a:ext cx="3777344" cy="4679089"/>
              </a:xfrm>
              <a:blipFill>
                <a:blip r:embed="rId2"/>
                <a:stretch>
                  <a:fillRect t="-1304" r="-1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4788024" y="17008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Freeform 115"/>
          <p:cNvSpPr/>
          <p:nvPr/>
        </p:nvSpPr>
        <p:spPr>
          <a:xfrm>
            <a:off x="6516216" y="17008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Freeform 116"/>
          <p:cNvSpPr/>
          <p:nvPr/>
        </p:nvSpPr>
        <p:spPr>
          <a:xfrm flipV="1">
            <a:off x="5652120" y="213285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Freeform 117"/>
          <p:cNvSpPr/>
          <p:nvPr/>
        </p:nvSpPr>
        <p:spPr>
          <a:xfrm flipV="1">
            <a:off x="7380312" y="213285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8172400" y="213285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92280" y="2132856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2080" y="2132856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27984" y="213285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300192" y="1556792"/>
            <a:ext cx="245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28184" y="2420888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83968" y="1412776"/>
                <a:ext cx="847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847027" cy="246221"/>
              </a:xfrm>
              <a:prstGeom prst="rect">
                <a:avLst/>
              </a:prstGeom>
              <a:blipFill>
                <a:blip r:embed="rId3"/>
                <a:stretch>
                  <a:fillRect l="-5755" r="-7914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>
            <a:off x="6516216" y="3284984"/>
            <a:ext cx="0" cy="1224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16016" y="3933056"/>
            <a:ext cx="3600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/>
          <p:cNvSpPr/>
          <p:nvPr/>
        </p:nvSpPr>
        <p:spPr>
          <a:xfrm>
            <a:off x="4788024" y="35010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reeform 135"/>
          <p:cNvSpPr/>
          <p:nvPr/>
        </p:nvSpPr>
        <p:spPr>
          <a:xfrm>
            <a:off x="6516216" y="35010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reeform 136"/>
          <p:cNvSpPr/>
          <p:nvPr/>
        </p:nvSpPr>
        <p:spPr>
          <a:xfrm flipV="1">
            <a:off x="5652120" y="393305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reeform 137"/>
          <p:cNvSpPr/>
          <p:nvPr/>
        </p:nvSpPr>
        <p:spPr>
          <a:xfrm flipV="1">
            <a:off x="7380312" y="393305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8172400" y="393305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092280" y="3933056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92080" y="3933056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27984" y="393305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00192" y="3356992"/>
            <a:ext cx="245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228184" y="4221088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139952" y="3212976"/>
                <a:ext cx="10234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212976"/>
                <a:ext cx="1023422" cy="246221"/>
              </a:xfrm>
              <a:prstGeom prst="rect">
                <a:avLst/>
              </a:prstGeom>
              <a:blipFill>
                <a:blip r:embed="rId4"/>
                <a:stretch>
                  <a:fillRect l="-4167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Freeform 145"/>
          <p:cNvSpPr/>
          <p:nvPr/>
        </p:nvSpPr>
        <p:spPr>
          <a:xfrm>
            <a:off x="5652120" y="35010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reeform 146"/>
          <p:cNvSpPr/>
          <p:nvPr/>
        </p:nvSpPr>
        <p:spPr>
          <a:xfrm>
            <a:off x="7380312" y="3501008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516216" y="5157192"/>
            <a:ext cx="0" cy="12241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716016" y="5805264"/>
            <a:ext cx="3600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>
            <a:off x="5652120" y="537321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Freeform 150"/>
          <p:cNvSpPr/>
          <p:nvPr/>
        </p:nvSpPr>
        <p:spPr>
          <a:xfrm>
            <a:off x="6516216" y="5373216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Freeform 151"/>
          <p:cNvSpPr/>
          <p:nvPr/>
        </p:nvSpPr>
        <p:spPr>
          <a:xfrm flipV="1">
            <a:off x="4788024" y="5805264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Freeform 152"/>
          <p:cNvSpPr/>
          <p:nvPr/>
        </p:nvSpPr>
        <p:spPr>
          <a:xfrm flipV="1">
            <a:off x="7380312" y="5805264"/>
            <a:ext cx="866775" cy="433387"/>
          </a:xfrm>
          <a:custGeom>
            <a:avLst/>
            <a:gdLst>
              <a:gd name="connsiteX0" fmla="*/ 0 w 866775"/>
              <a:gd name="connsiteY0" fmla="*/ 433387 h 433387"/>
              <a:gd name="connsiteX1" fmla="*/ 433388 w 866775"/>
              <a:gd name="connsiteY1" fmla="*/ 0 h 433387"/>
              <a:gd name="connsiteX2" fmla="*/ 866775 w 866775"/>
              <a:gd name="connsiteY2" fmla="*/ 433387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433387">
                <a:moveTo>
                  <a:pt x="0" y="433387"/>
                </a:moveTo>
                <a:cubicBezTo>
                  <a:pt x="144463" y="216693"/>
                  <a:pt x="288926" y="0"/>
                  <a:pt x="433388" y="0"/>
                </a:cubicBezTo>
                <a:cubicBezTo>
                  <a:pt x="577850" y="0"/>
                  <a:pt x="722312" y="216693"/>
                  <a:pt x="866775" y="433387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8172400" y="5805264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92280" y="580526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08104" y="5805264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-180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27984" y="5805264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-360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300192" y="5229200"/>
            <a:ext cx="245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28184" y="609329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  <a:endParaRPr lang="en-GB" sz="105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139952" y="5445224"/>
                <a:ext cx="9769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445224"/>
                <a:ext cx="976934" cy="246221"/>
              </a:xfrm>
              <a:prstGeom prst="rect">
                <a:avLst/>
              </a:prstGeom>
              <a:blipFill>
                <a:blip r:embed="rId5"/>
                <a:stretch>
                  <a:fillRect l="-4375" r="-75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444208" y="119675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196752"/>
                <a:ext cx="144142" cy="215444"/>
              </a:xfrm>
              <a:prstGeom prst="rect">
                <a:avLst/>
              </a:prstGeom>
              <a:blipFill>
                <a:blip r:embed="rId6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6444208" y="299695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996952"/>
                <a:ext cx="144142" cy="215444"/>
              </a:xfrm>
              <a:prstGeom prst="rect">
                <a:avLst/>
              </a:prstGeom>
              <a:blipFill>
                <a:blip r:embed="rId7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6444208" y="48691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869160"/>
                <a:ext cx="144142" cy="215444"/>
              </a:xfrm>
              <a:prstGeom prst="rect">
                <a:avLst/>
              </a:prstGeom>
              <a:blipFill>
                <a:blip r:embed="rId7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8316416" y="566124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5661248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8316416" y="37890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37890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316416" y="19888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1988840"/>
                <a:ext cx="144142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4139952" y="3212976"/>
                <a:ext cx="847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212976"/>
                <a:ext cx="847027" cy="246221"/>
              </a:xfrm>
              <a:prstGeom prst="rect">
                <a:avLst/>
              </a:prstGeom>
              <a:blipFill>
                <a:blip r:embed="rId10"/>
                <a:stretch>
                  <a:fillRect l="-5755" r="-863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5" grpId="0" animBg="1"/>
      <p:bldP spid="136" grpId="0" animBg="1"/>
      <p:bldP spid="137" grpId="0" animBg="1"/>
      <p:bldP spid="137" grpId="1" animBg="1"/>
      <p:bldP spid="138" grpId="0" animBg="1"/>
      <p:bldP spid="138" grpId="1" animBg="1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6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7873"/>
                <a:ext cx="3777344" cy="5103224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You need to be able to sketch graphs of the form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, and understand the processes involved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The diagram shows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with five points labelled.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each of the following graphs, labelling points corresponding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as well as any intersections with the axes.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7873"/>
                <a:ext cx="3777344" cy="5103224"/>
              </a:xfrm>
              <a:blipFill>
                <a:blip r:embed="rId2"/>
                <a:stretch>
                  <a:fillRect l="-1454" t="-1673" r="-3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24544" y="111876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44" y="1118768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180328" y="2702944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flipH="1">
                <a:off x="8716832" y="2630936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6832" y="2630936"/>
                <a:ext cx="20751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rot="16200000">
            <a:off x="5188440" y="234290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111753" y="1700808"/>
            <a:ext cx="3474720" cy="1576347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4720" h="1576347">
                <a:moveTo>
                  <a:pt x="0" y="1576347"/>
                </a:moveTo>
                <a:cubicBezTo>
                  <a:pt x="248920" y="794753"/>
                  <a:pt x="497840" y="13159"/>
                  <a:pt x="827314" y="96"/>
                </a:cubicBezTo>
                <a:cubicBezTo>
                  <a:pt x="1156788" y="-12967"/>
                  <a:pt x="1638663" y="1306381"/>
                  <a:pt x="1976846" y="1497970"/>
                </a:cubicBezTo>
                <a:cubicBezTo>
                  <a:pt x="2315029" y="1689559"/>
                  <a:pt x="2606767" y="1220747"/>
                  <a:pt x="2856412" y="1149627"/>
                </a:cubicBezTo>
                <a:cubicBezTo>
                  <a:pt x="3106057" y="1078507"/>
                  <a:pt x="3290388" y="1074878"/>
                  <a:pt x="3474720" y="10712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6621838" y="2636521"/>
            <a:ext cx="144016" cy="144016"/>
            <a:chOff x="7092280" y="4149080"/>
            <a:chExt cx="144016" cy="14401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237311" y="2640943"/>
            <a:ext cx="144016" cy="144016"/>
            <a:chOff x="7092280" y="4149080"/>
            <a:chExt cx="144016" cy="1440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203011" y="1922419"/>
            <a:ext cx="144016" cy="144016"/>
            <a:chOff x="7092280" y="4149080"/>
            <a:chExt cx="144016" cy="144016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864194" y="1635036"/>
            <a:ext cx="144016" cy="144016"/>
            <a:chOff x="7092280" y="4149080"/>
            <a:chExt cx="144016" cy="14401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134556" y="3176453"/>
            <a:ext cx="144016" cy="144016"/>
            <a:chOff x="7092280" y="4149080"/>
            <a:chExt cx="144016" cy="144016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5959" y="244984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59" y="2449842"/>
                <a:ext cx="31919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599433" y="1544150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33" y="1544150"/>
                <a:ext cx="325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51760" y="171832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60" y="1718321"/>
                <a:ext cx="3191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374496" y="267626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96" y="2676264"/>
                <a:ext cx="3302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74299" y="296364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99" y="2963647"/>
                <a:ext cx="31919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90131" y="2711099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31" y="2711099"/>
                <a:ext cx="4203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907771" y="187943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71" y="1879430"/>
                <a:ext cx="38985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9959" y="2728515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59" y="2728515"/>
                <a:ext cx="30489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865442" y="3264092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(6,−5)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42" y="3264092"/>
                <a:ext cx="691215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486222" y="1378687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(−2.5,15)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2" y="1378687"/>
                <a:ext cx="867545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2301" y="2785121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301" y="2785121"/>
                <a:ext cx="730136" cy="215444"/>
              </a:xfrm>
              <a:prstGeom prst="rect">
                <a:avLst/>
              </a:prstGeom>
              <a:blipFill>
                <a:blip r:embed="rId15"/>
                <a:stretch>
                  <a:fillRect l="-5833" r="-7500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175" name="Rectangle 174"/>
          <p:cNvSpPr/>
          <p:nvPr/>
        </p:nvSpPr>
        <p:spPr>
          <a:xfrm>
            <a:off x="3517900" y="6121400"/>
            <a:ext cx="476250" cy="63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8" name="Freeform 37"/>
          <p:cNvSpPr/>
          <p:nvPr/>
        </p:nvSpPr>
        <p:spPr>
          <a:xfrm flipV="1">
            <a:off x="6660232" y="4751525"/>
            <a:ext cx="1872706" cy="532280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647406"/>
              <a:gd name="connsiteY0" fmla="*/ 96 h 1543630"/>
              <a:gd name="connsiteX1" fmla="*/ 1149532 w 2647406"/>
              <a:gd name="connsiteY1" fmla="*/ 1497970 h 1543630"/>
              <a:gd name="connsiteX2" fmla="*/ 2029098 w 2647406"/>
              <a:gd name="connsiteY2" fmla="*/ 1149627 h 1543630"/>
              <a:gd name="connsiteX3" fmla="*/ 2647406 w 2647406"/>
              <a:gd name="connsiteY3" fmla="*/ 1071250 h 1543630"/>
              <a:gd name="connsiteX0" fmla="*/ 0 w 1872706"/>
              <a:gd name="connsiteY0" fmla="*/ 266 h 483318"/>
              <a:gd name="connsiteX1" fmla="*/ 374832 w 1872706"/>
              <a:gd name="connsiteY1" fmla="*/ 482140 h 483318"/>
              <a:gd name="connsiteX2" fmla="*/ 1254398 w 1872706"/>
              <a:gd name="connsiteY2" fmla="*/ 133797 h 483318"/>
              <a:gd name="connsiteX3" fmla="*/ 1872706 w 1872706"/>
              <a:gd name="connsiteY3" fmla="*/ 55420 h 483318"/>
              <a:gd name="connsiteX0" fmla="*/ 0 w 1872706"/>
              <a:gd name="connsiteY0" fmla="*/ 0 h 483052"/>
              <a:gd name="connsiteX1" fmla="*/ 374832 w 1872706"/>
              <a:gd name="connsiteY1" fmla="*/ 481874 h 483052"/>
              <a:gd name="connsiteX2" fmla="*/ 1254398 w 1872706"/>
              <a:gd name="connsiteY2" fmla="*/ 133531 h 483052"/>
              <a:gd name="connsiteX3" fmla="*/ 1872706 w 1872706"/>
              <a:gd name="connsiteY3" fmla="*/ 55154 h 483052"/>
              <a:gd name="connsiteX0" fmla="*/ 0 w 1872706"/>
              <a:gd name="connsiteY0" fmla="*/ 0 h 528272"/>
              <a:gd name="connsiteX1" fmla="*/ 374832 w 1872706"/>
              <a:gd name="connsiteY1" fmla="*/ 481874 h 528272"/>
              <a:gd name="connsiteX2" fmla="*/ 1254398 w 1872706"/>
              <a:gd name="connsiteY2" fmla="*/ 133531 h 528272"/>
              <a:gd name="connsiteX3" fmla="*/ 1872706 w 1872706"/>
              <a:gd name="connsiteY3" fmla="*/ 55154 h 528272"/>
              <a:gd name="connsiteX0" fmla="*/ 0 w 1872706"/>
              <a:gd name="connsiteY0" fmla="*/ 0 h 528272"/>
              <a:gd name="connsiteX1" fmla="*/ 374832 w 1872706"/>
              <a:gd name="connsiteY1" fmla="*/ 481874 h 528272"/>
              <a:gd name="connsiteX2" fmla="*/ 1254398 w 1872706"/>
              <a:gd name="connsiteY2" fmla="*/ 133531 h 528272"/>
              <a:gd name="connsiteX3" fmla="*/ 1872706 w 1872706"/>
              <a:gd name="connsiteY3" fmla="*/ 55154 h 528272"/>
              <a:gd name="connsiteX0" fmla="*/ 0 w 1872706"/>
              <a:gd name="connsiteY0" fmla="*/ 0 h 531623"/>
              <a:gd name="connsiteX1" fmla="*/ 374832 w 1872706"/>
              <a:gd name="connsiteY1" fmla="*/ 481874 h 531623"/>
              <a:gd name="connsiteX2" fmla="*/ 1254398 w 1872706"/>
              <a:gd name="connsiteY2" fmla="*/ 133531 h 531623"/>
              <a:gd name="connsiteX3" fmla="*/ 1872706 w 1872706"/>
              <a:gd name="connsiteY3" fmla="*/ 55154 h 531623"/>
              <a:gd name="connsiteX0" fmla="*/ 0 w 1872706"/>
              <a:gd name="connsiteY0" fmla="*/ 0 h 532661"/>
              <a:gd name="connsiteX1" fmla="*/ 374832 w 1872706"/>
              <a:gd name="connsiteY1" fmla="*/ 481874 h 532661"/>
              <a:gd name="connsiteX2" fmla="*/ 1254398 w 1872706"/>
              <a:gd name="connsiteY2" fmla="*/ 133531 h 532661"/>
              <a:gd name="connsiteX3" fmla="*/ 1872706 w 1872706"/>
              <a:gd name="connsiteY3" fmla="*/ 55154 h 532661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2280"/>
              <a:gd name="connsiteX1" fmla="*/ 374832 w 1872706"/>
              <a:gd name="connsiteY1" fmla="*/ 481874 h 532280"/>
              <a:gd name="connsiteX2" fmla="*/ 1254398 w 1872706"/>
              <a:gd name="connsiteY2" fmla="*/ 133531 h 532280"/>
              <a:gd name="connsiteX3" fmla="*/ 1872706 w 1872706"/>
              <a:gd name="connsiteY3" fmla="*/ 55154 h 5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706" h="532280">
                <a:moveTo>
                  <a:pt x="0" y="0"/>
                </a:moveTo>
                <a:cubicBezTo>
                  <a:pt x="132624" y="196487"/>
                  <a:pt x="140366" y="275469"/>
                  <a:pt x="374832" y="481874"/>
                </a:cubicBezTo>
                <a:cubicBezTo>
                  <a:pt x="609298" y="688279"/>
                  <a:pt x="1004753" y="198301"/>
                  <a:pt x="1254398" y="133531"/>
                </a:cubicBezTo>
                <a:cubicBezTo>
                  <a:pt x="1504043" y="68761"/>
                  <a:pt x="1688374" y="58782"/>
                  <a:pt x="1872706" y="5515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 flipV="1">
            <a:off x="5097769" y="4703340"/>
            <a:ext cx="179614" cy="579301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856412"/>
              <a:gd name="connsiteY0" fmla="*/ 1576347 h 1576347"/>
              <a:gd name="connsiteX1" fmla="*/ 827314 w 2856412"/>
              <a:gd name="connsiteY1" fmla="*/ 96 h 1576347"/>
              <a:gd name="connsiteX2" fmla="*/ 1976846 w 2856412"/>
              <a:gd name="connsiteY2" fmla="*/ 1497970 h 1576347"/>
              <a:gd name="connsiteX3" fmla="*/ 2856412 w 2856412"/>
              <a:gd name="connsiteY3" fmla="*/ 1149627 h 1576347"/>
              <a:gd name="connsiteX0" fmla="*/ 0 w 1976846"/>
              <a:gd name="connsiteY0" fmla="*/ 1576347 h 1576347"/>
              <a:gd name="connsiteX1" fmla="*/ 827314 w 1976846"/>
              <a:gd name="connsiteY1" fmla="*/ 96 h 1576347"/>
              <a:gd name="connsiteX2" fmla="*/ 1976846 w 1976846"/>
              <a:gd name="connsiteY2" fmla="*/ 1497970 h 1576347"/>
              <a:gd name="connsiteX0" fmla="*/ 0 w 827314"/>
              <a:gd name="connsiteY0" fmla="*/ 1576251 h 1576251"/>
              <a:gd name="connsiteX1" fmla="*/ 827314 w 827314"/>
              <a:gd name="connsiteY1" fmla="*/ 0 h 1576251"/>
              <a:gd name="connsiteX0" fmla="*/ 0 w 179614"/>
              <a:gd name="connsiteY0" fmla="*/ 597033 h 597033"/>
              <a:gd name="connsiteX1" fmla="*/ 179614 w 179614"/>
              <a:gd name="connsiteY1" fmla="*/ 17732 h 597033"/>
              <a:gd name="connsiteX0" fmla="*/ 0 w 179614"/>
              <a:gd name="connsiteY0" fmla="*/ 579301 h 579301"/>
              <a:gd name="connsiteX1" fmla="*/ 179614 w 179614"/>
              <a:gd name="connsiteY1" fmla="*/ 0 h 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14" h="579301">
                <a:moveTo>
                  <a:pt x="0" y="579301"/>
                </a:moveTo>
                <a:cubicBezTo>
                  <a:pt x="248920" y="-202293"/>
                  <a:pt x="66040" y="387713"/>
                  <a:pt x="17961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284459" y="4301385"/>
            <a:ext cx="1386296" cy="1010601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856412"/>
              <a:gd name="connsiteY0" fmla="*/ 1576347 h 1576347"/>
              <a:gd name="connsiteX1" fmla="*/ 827314 w 2856412"/>
              <a:gd name="connsiteY1" fmla="*/ 96 h 1576347"/>
              <a:gd name="connsiteX2" fmla="*/ 1976846 w 2856412"/>
              <a:gd name="connsiteY2" fmla="*/ 1497970 h 1576347"/>
              <a:gd name="connsiteX3" fmla="*/ 2856412 w 2856412"/>
              <a:gd name="connsiteY3" fmla="*/ 1149627 h 1576347"/>
              <a:gd name="connsiteX0" fmla="*/ 0 w 1976846"/>
              <a:gd name="connsiteY0" fmla="*/ 1576347 h 1576347"/>
              <a:gd name="connsiteX1" fmla="*/ 827314 w 1976846"/>
              <a:gd name="connsiteY1" fmla="*/ 96 h 1576347"/>
              <a:gd name="connsiteX2" fmla="*/ 1976846 w 1976846"/>
              <a:gd name="connsiteY2" fmla="*/ 1497970 h 1576347"/>
              <a:gd name="connsiteX0" fmla="*/ 0 w 1786346"/>
              <a:gd name="connsiteY0" fmla="*/ 1005968 h 1511791"/>
              <a:gd name="connsiteX1" fmla="*/ 636814 w 1786346"/>
              <a:gd name="connsiteY1" fmla="*/ 13917 h 1511791"/>
              <a:gd name="connsiteX2" fmla="*/ 1786346 w 1786346"/>
              <a:gd name="connsiteY2" fmla="*/ 1511791 h 1511791"/>
              <a:gd name="connsiteX0" fmla="*/ 0 w 1386296"/>
              <a:gd name="connsiteY0" fmla="*/ 992079 h 1008952"/>
              <a:gd name="connsiteX1" fmla="*/ 636814 w 1386296"/>
              <a:gd name="connsiteY1" fmla="*/ 28 h 1008952"/>
              <a:gd name="connsiteX2" fmla="*/ 1386296 w 1386296"/>
              <a:gd name="connsiteY2" fmla="*/ 1008952 h 1008952"/>
              <a:gd name="connsiteX0" fmla="*/ 0 w 1386296"/>
              <a:gd name="connsiteY0" fmla="*/ 992079 h 1008952"/>
              <a:gd name="connsiteX1" fmla="*/ 636814 w 1386296"/>
              <a:gd name="connsiteY1" fmla="*/ 28 h 1008952"/>
              <a:gd name="connsiteX2" fmla="*/ 1386296 w 1386296"/>
              <a:gd name="connsiteY2" fmla="*/ 1008952 h 1008952"/>
              <a:gd name="connsiteX0" fmla="*/ 0 w 1386296"/>
              <a:gd name="connsiteY0" fmla="*/ 993728 h 1010601"/>
              <a:gd name="connsiteX1" fmla="*/ 636814 w 1386296"/>
              <a:gd name="connsiteY1" fmla="*/ 1677 h 1010601"/>
              <a:gd name="connsiteX2" fmla="*/ 1386296 w 1386296"/>
              <a:gd name="connsiteY2" fmla="*/ 1010601 h 1010601"/>
              <a:gd name="connsiteX0" fmla="*/ 0 w 1386296"/>
              <a:gd name="connsiteY0" fmla="*/ 993728 h 1010601"/>
              <a:gd name="connsiteX1" fmla="*/ 636814 w 1386296"/>
              <a:gd name="connsiteY1" fmla="*/ 1677 h 1010601"/>
              <a:gd name="connsiteX2" fmla="*/ 1386296 w 1386296"/>
              <a:gd name="connsiteY2" fmla="*/ 1010601 h 1010601"/>
              <a:gd name="connsiteX0" fmla="*/ 0 w 1386296"/>
              <a:gd name="connsiteY0" fmla="*/ 993728 h 1010601"/>
              <a:gd name="connsiteX1" fmla="*/ 636814 w 1386296"/>
              <a:gd name="connsiteY1" fmla="*/ 1677 h 1010601"/>
              <a:gd name="connsiteX2" fmla="*/ 1386296 w 1386296"/>
              <a:gd name="connsiteY2" fmla="*/ 1010601 h 10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296" h="1010601">
                <a:moveTo>
                  <a:pt x="0" y="993728"/>
                </a:moveTo>
                <a:cubicBezTo>
                  <a:pt x="287020" y="237534"/>
                  <a:pt x="405765" y="43315"/>
                  <a:pt x="636814" y="1677"/>
                </a:cubicBezTo>
                <a:cubicBezTo>
                  <a:pt x="867863" y="-39961"/>
                  <a:pt x="1251313" y="704712"/>
                  <a:pt x="1386296" y="101060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6660232" y="5301208"/>
            <a:ext cx="1872706" cy="532280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647406"/>
              <a:gd name="connsiteY0" fmla="*/ 96 h 1543630"/>
              <a:gd name="connsiteX1" fmla="*/ 1149532 w 2647406"/>
              <a:gd name="connsiteY1" fmla="*/ 1497970 h 1543630"/>
              <a:gd name="connsiteX2" fmla="*/ 2029098 w 2647406"/>
              <a:gd name="connsiteY2" fmla="*/ 1149627 h 1543630"/>
              <a:gd name="connsiteX3" fmla="*/ 2647406 w 2647406"/>
              <a:gd name="connsiteY3" fmla="*/ 1071250 h 1543630"/>
              <a:gd name="connsiteX0" fmla="*/ 0 w 1872706"/>
              <a:gd name="connsiteY0" fmla="*/ 266 h 483318"/>
              <a:gd name="connsiteX1" fmla="*/ 374832 w 1872706"/>
              <a:gd name="connsiteY1" fmla="*/ 482140 h 483318"/>
              <a:gd name="connsiteX2" fmla="*/ 1254398 w 1872706"/>
              <a:gd name="connsiteY2" fmla="*/ 133797 h 483318"/>
              <a:gd name="connsiteX3" fmla="*/ 1872706 w 1872706"/>
              <a:gd name="connsiteY3" fmla="*/ 55420 h 483318"/>
              <a:gd name="connsiteX0" fmla="*/ 0 w 1872706"/>
              <a:gd name="connsiteY0" fmla="*/ 0 h 483052"/>
              <a:gd name="connsiteX1" fmla="*/ 374832 w 1872706"/>
              <a:gd name="connsiteY1" fmla="*/ 481874 h 483052"/>
              <a:gd name="connsiteX2" fmla="*/ 1254398 w 1872706"/>
              <a:gd name="connsiteY2" fmla="*/ 133531 h 483052"/>
              <a:gd name="connsiteX3" fmla="*/ 1872706 w 1872706"/>
              <a:gd name="connsiteY3" fmla="*/ 55154 h 483052"/>
              <a:gd name="connsiteX0" fmla="*/ 0 w 1872706"/>
              <a:gd name="connsiteY0" fmla="*/ 0 h 528272"/>
              <a:gd name="connsiteX1" fmla="*/ 374832 w 1872706"/>
              <a:gd name="connsiteY1" fmla="*/ 481874 h 528272"/>
              <a:gd name="connsiteX2" fmla="*/ 1254398 w 1872706"/>
              <a:gd name="connsiteY2" fmla="*/ 133531 h 528272"/>
              <a:gd name="connsiteX3" fmla="*/ 1872706 w 1872706"/>
              <a:gd name="connsiteY3" fmla="*/ 55154 h 528272"/>
              <a:gd name="connsiteX0" fmla="*/ 0 w 1872706"/>
              <a:gd name="connsiteY0" fmla="*/ 0 h 528272"/>
              <a:gd name="connsiteX1" fmla="*/ 374832 w 1872706"/>
              <a:gd name="connsiteY1" fmla="*/ 481874 h 528272"/>
              <a:gd name="connsiteX2" fmla="*/ 1254398 w 1872706"/>
              <a:gd name="connsiteY2" fmla="*/ 133531 h 528272"/>
              <a:gd name="connsiteX3" fmla="*/ 1872706 w 1872706"/>
              <a:gd name="connsiteY3" fmla="*/ 55154 h 528272"/>
              <a:gd name="connsiteX0" fmla="*/ 0 w 1872706"/>
              <a:gd name="connsiteY0" fmla="*/ 0 h 531623"/>
              <a:gd name="connsiteX1" fmla="*/ 374832 w 1872706"/>
              <a:gd name="connsiteY1" fmla="*/ 481874 h 531623"/>
              <a:gd name="connsiteX2" fmla="*/ 1254398 w 1872706"/>
              <a:gd name="connsiteY2" fmla="*/ 133531 h 531623"/>
              <a:gd name="connsiteX3" fmla="*/ 1872706 w 1872706"/>
              <a:gd name="connsiteY3" fmla="*/ 55154 h 531623"/>
              <a:gd name="connsiteX0" fmla="*/ 0 w 1872706"/>
              <a:gd name="connsiteY0" fmla="*/ 0 h 532661"/>
              <a:gd name="connsiteX1" fmla="*/ 374832 w 1872706"/>
              <a:gd name="connsiteY1" fmla="*/ 481874 h 532661"/>
              <a:gd name="connsiteX2" fmla="*/ 1254398 w 1872706"/>
              <a:gd name="connsiteY2" fmla="*/ 133531 h 532661"/>
              <a:gd name="connsiteX3" fmla="*/ 1872706 w 1872706"/>
              <a:gd name="connsiteY3" fmla="*/ 55154 h 532661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7370"/>
              <a:gd name="connsiteX1" fmla="*/ 374832 w 1872706"/>
              <a:gd name="connsiteY1" fmla="*/ 481874 h 537370"/>
              <a:gd name="connsiteX2" fmla="*/ 1254398 w 1872706"/>
              <a:gd name="connsiteY2" fmla="*/ 133531 h 537370"/>
              <a:gd name="connsiteX3" fmla="*/ 1872706 w 1872706"/>
              <a:gd name="connsiteY3" fmla="*/ 55154 h 537370"/>
              <a:gd name="connsiteX0" fmla="*/ 0 w 1872706"/>
              <a:gd name="connsiteY0" fmla="*/ 0 h 532280"/>
              <a:gd name="connsiteX1" fmla="*/ 374832 w 1872706"/>
              <a:gd name="connsiteY1" fmla="*/ 481874 h 532280"/>
              <a:gd name="connsiteX2" fmla="*/ 1254398 w 1872706"/>
              <a:gd name="connsiteY2" fmla="*/ 133531 h 532280"/>
              <a:gd name="connsiteX3" fmla="*/ 1872706 w 1872706"/>
              <a:gd name="connsiteY3" fmla="*/ 55154 h 5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706" h="532280">
                <a:moveTo>
                  <a:pt x="0" y="0"/>
                </a:moveTo>
                <a:cubicBezTo>
                  <a:pt x="132624" y="196487"/>
                  <a:pt x="140366" y="275469"/>
                  <a:pt x="374832" y="481874"/>
                </a:cubicBezTo>
                <a:cubicBezTo>
                  <a:pt x="609298" y="688279"/>
                  <a:pt x="1004753" y="198301"/>
                  <a:pt x="1254398" y="133531"/>
                </a:cubicBezTo>
                <a:cubicBezTo>
                  <a:pt x="1504043" y="68761"/>
                  <a:pt x="1688374" y="58782"/>
                  <a:pt x="1872706" y="5515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reeform 99"/>
          <p:cNvSpPr/>
          <p:nvPr/>
        </p:nvSpPr>
        <p:spPr>
          <a:xfrm>
            <a:off x="5103484" y="5293028"/>
            <a:ext cx="179614" cy="579301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856412"/>
              <a:gd name="connsiteY0" fmla="*/ 1576347 h 1576347"/>
              <a:gd name="connsiteX1" fmla="*/ 827314 w 2856412"/>
              <a:gd name="connsiteY1" fmla="*/ 96 h 1576347"/>
              <a:gd name="connsiteX2" fmla="*/ 1976846 w 2856412"/>
              <a:gd name="connsiteY2" fmla="*/ 1497970 h 1576347"/>
              <a:gd name="connsiteX3" fmla="*/ 2856412 w 2856412"/>
              <a:gd name="connsiteY3" fmla="*/ 1149627 h 1576347"/>
              <a:gd name="connsiteX0" fmla="*/ 0 w 1976846"/>
              <a:gd name="connsiteY0" fmla="*/ 1576347 h 1576347"/>
              <a:gd name="connsiteX1" fmla="*/ 827314 w 1976846"/>
              <a:gd name="connsiteY1" fmla="*/ 96 h 1576347"/>
              <a:gd name="connsiteX2" fmla="*/ 1976846 w 1976846"/>
              <a:gd name="connsiteY2" fmla="*/ 1497970 h 1576347"/>
              <a:gd name="connsiteX0" fmla="*/ 0 w 827314"/>
              <a:gd name="connsiteY0" fmla="*/ 1576251 h 1576251"/>
              <a:gd name="connsiteX1" fmla="*/ 827314 w 827314"/>
              <a:gd name="connsiteY1" fmla="*/ 0 h 1576251"/>
              <a:gd name="connsiteX0" fmla="*/ 0 w 179614"/>
              <a:gd name="connsiteY0" fmla="*/ 597033 h 597033"/>
              <a:gd name="connsiteX1" fmla="*/ 179614 w 179614"/>
              <a:gd name="connsiteY1" fmla="*/ 17732 h 597033"/>
              <a:gd name="connsiteX0" fmla="*/ 0 w 179614"/>
              <a:gd name="connsiteY0" fmla="*/ 579301 h 579301"/>
              <a:gd name="connsiteX1" fmla="*/ 179614 w 179614"/>
              <a:gd name="connsiteY1" fmla="*/ 0 h 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14" h="579301">
                <a:moveTo>
                  <a:pt x="0" y="579301"/>
                </a:moveTo>
                <a:cubicBezTo>
                  <a:pt x="248920" y="-202293"/>
                  <a:pt x="66040" y="387713"/>
                  <a:pt x="17961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97860" y="3711629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60" y="3711629"/>
                <a:ext cx="144142" cy="215444"/>
              </a:xfrm>
              <a:prstGeom prst="rect">
                <a:avLst/>
              </a:prstGeom>
              <a:blipFill>
                <a:blip r:embed="rId16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4211960" y="5301208"/>
            <a:ext cx="44644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 flipH="1">
                <a:off x="8690148" y="5223797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90148" y="5223797"/>
                <a:ext cx="20751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 rot="16200000">
            <a:off x="5161756" y="4935765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6595154" y="5229382"/>
            <a:ext cx="144016" cy="144016"/>
            <a:chOff x="7092280" y="4149080"/>
            <a:chExt cx="144016" cy="144016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210627" y="5233804"/>
            <a:ext cx="144016" cy="144016"/>
            <a:chOff x="7092280" y="4149080"/>
            <a:chExt cx="144016" cy="144016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176327" y="4486705"/>
            <a:ext cx="144016" cy="144016"/>
            <a:chOff x="7092280" y="4149080"/>
            <a:chExt cx="144016" cy="144016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837510" y="4227897"/>
            <a:ext cx="144016" cy="144016"/>
            <a:chOff x="7092280" y="4149080"/>
            <a:chExt cx="144016" cy="144016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085012" y="5769314"/>
            <a:ext cx="144016" cy="144016"/>
            <a:chOff x="7092280" y="4149080"/>
            <a:chExt cx="144016" cy="14401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989275" y="504270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75" y="5042703"/>
                <a:ext cx="31919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572749" y="4137011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49" y="4137011"/>
                <a:ext cx="32502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225076" y="428260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6" y="4282607"/>
                <a:ext cx="31919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347812" y="526912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12" y="5269125"/>
                <a:ext cx="3302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924755" y="555650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55" y="5556508"/>
                <a:ext cx="31919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163447" y="530396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7" y="5303960"/>
                <a:ext cx="42030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881087" y="4443716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87" y="4443716"/>
                <a:ext cx="38985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513275" y="5321376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75" y="5321376"/>
                <a:ext cx="30489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815898" y="5856953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(6,−5)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98" y="5856953"/>
                <a:ext cx="691215" cy="276999"/>
              </a:xfrm>
              <a:prstGeom prst="rect">
                <a:avLst/>
              </a:prstGeom>
              <a:blipFill>
                <a:blip r:embed="rId2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459538" y="3971548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(−2.5,15)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538" y="3971548"/>
                <a:ext cx="867545" cy="276999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385617" y="5377982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17" y="5377982"/>
                <a:ext cx="730136" cy="215444"/>
              </a:xfrm>
              <a:prstGeom prst="rect">
                <a:avLst/>
              </a:prstGeom>
              <a:blipFill>
                <a:blip r:embed="rId26"/>
                <a:stretch>
                  <a:fillRect l="-5882" r="-840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7104062" y="4683464"/>
            <a:ext cx="144016" cy="144016"/>
            <a:chOff x="7092280" y="4149080"/>
            <a:chExt cx="144016" cy="144016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943805" y="4470658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05" y="4470658"/>
                <a:ext cx="35618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7130223" y="4447253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223" y="4447253"/>
                <a:ext cx="550151" cy="276999"/>
              </a:xfrm>
              <a:prstGeom prst="rect">
                <a:avLst/>
              </a:prstGeom>
              <a:blipFill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100392" y="4797152"/>
                <a:ext cx="8838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4797152"/>
                <a:ext cx="883832" cy="215444"/>
              </a:xfrm>
              <a:prstGeom prst="rect">
                <a:avLst/>
              </a:prstGeom>
              <a:blipFill>
                <a:blip r:embed="rId29"/>
                <a:stretch>
                  <a:fillRect l="-482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99" grpId="0" animBg="1"/>
      <p:bldP spid="99" grpId="1" animBg="1"/>
      <p:bldP spid="100" grpId="0" animBg="1"/>
      <p:bldP spid="100" grpId="1" animBg="1"/>
      <p:bldP spid="101" grpId="0"/>
      <p:bldP spid="103" grpId="0"/>
      <p:bldP spid="121" grpId="0"/>
      <p:bldP spid="122" grpId="0"/>
      <p:bldP spid="123" grpId="0"/>
      <p:bldP spid="124" grpId="0"/>
      <p:bldP spid="125" grpId="0"/>
      <p:bldP spid="125" grpId="1"/>
      <p:bldP spid="126" grpId="0"/>
      <p:bldP spid="127" grpId="0"/>
      <p:bldP spid="128" grpId="0"/>
      <p:bldP spid="129" grpId="0"/>
      <p:bldP spid="129" grpId="1"/>
      <p:bldP spid="130" grpId="0"/>
      <p:bldP spid="131" grpId="0"/>
      <p:bldP spid="131" grpId="1"/>
      <p:bldP spid="131" grpId="2"/>
      <p:bldP spid="135" grpId="0"/>
      <p:bldP spid="136" grpId="0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draw graphs and solve equations when the modulus function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You should build this up in stages, starting without the modulus part…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Once you have the shape of the graph without the modulus, think about how it will affect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168" t="-782" r="-2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88224" y="1412776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12983" y="1373264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83" y="1373264"/>
                <a:ext cx="893385" cy="215444"/>
              </a:xfrm>
              <a:prstGeom prst="rect">
                <a:avLst/>
              </a:prstGeom>
              <a:blipFill>
                <a:blip r:embed="rId3"/>
                <a:stretch>
                  <a:fillRect l="-4795" r="-411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16216" y="3933056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933056"/>
                <a:ext cx="4315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3045" y="3429000"/>
                <a:ext cx="30489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3429000"/>
                <a:ext cx="304891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rot="5400000" flipV="1">
            <a:off x="6588224" y="1484784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189320" y="1633479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26370" y="1380673"/>
                <a:ext cx="1047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70" y="1380673"/>
                <a:ext cx="1047082" cy="215444"/>
              </a:xfrm>
              <a:prstGeom prst="rect">
                <a:avLst/>
              </a:prstGeom>
              <a:blipFill>
                <a:blip r:embed="rId6"/>
                <a:stretch>
                  <a:fillRect l="-407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532440" y="328498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3284984"/>
                <a:ext cx="141705" cy="215444"/>
              </a:xfrm>
              <a:prstGeom prst="rect">
                <a:avLst/>
              </a:prstGeom>
              <a:blipFill>
                <a:blip r:embed="rId7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6216" y="119675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196752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6820693" y="1646542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98030" y="3436154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19028" y="5332773"/>
                <a:ext cx="32119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Any negative output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will now become positive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So any parts of the graph below the x-axis will be reflected above it!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8" y="5332773"/>
                <a:ext cx="3211939" cy="1169551"/>
              </a:xfrm>
              <a:prstGeom prst="rect">
                <a:avLst/>
              </a:prstGeom>
              <a:blipFill>
                <a:blip r:embed="rId9"/>
                <a:stretch>
                  <a:fillRect l="-569" t="-1042" r="-380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46697" y="2648542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97" y="2648542"/>
                <a:ext cx="31611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63" grpId="0"/>
      <p:bldP spid="64" grpId="0"/>
      <p:bldP spid="65" grpId="0"/>
      <p:bldP spid="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7873"/>
                <a:ext cx="3777344" cy="5103224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You need to be able to sketch graphs of the form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latin typeface="Comic Sans MS" panose="030F0702030302020204" pitchFamily="66" charset="0"/>
                  </a:rPr>
                  <a:t>, and understand the processes involved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The diagram shows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with five points labelled.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Sketch each of the following graphs, labelling points corresponding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as well as any intersections with the axes.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7873"/>
                <a:ext cx="3777344" cy="5103224"/>
              </a:xfrm>
              <a:blipFill>
                <a:blip r:embed="rId2"/>
                <a:stretch>
                  <a:fillRect l="-1454" t="-1673" r="-3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24544" y="111876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44" y="1118768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180328" y="2702944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flipH="1">
                <a:off x="8716832" y="2630936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6832" y="2630936"/>
                <a:ext cx="20751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rot="16200000">
            <a:off x="5188440" y="2342904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111753" y="1700808"/>
            <a:ext cx="3474720" cy="1576347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4720" h="1576347">
                <a:moveTo>
                  <a:pt x="0" y="1576347"/>
                </a:moveTo>
                <a:cubicBezTo>
                  <a:pt x="248920" y="794753"/>
                  <a:pt x="497840" y="13159"/>
                  <a:pt x="827314" y="96"/>
                </a:cubicBezTo>
                <a:cubicBezTo>
                  <a:pt x="1156788" y="-12967"/>
                  <a:pt x="1638663" y="1306381"/>
                  <a:pt x="1976846" y="1497970"/>
                </a:cubicBezTo>
                <a:cubicBezTo>
                  <a:pt x="2315029" y="1689559"/>
                  <a:pt x="2606767" y="1220747"/>
                  <a:pt x="2856412" y="1149627"/>
                </a:cubicBezTo>
                <a:cubicBezTo>
                  <a:pt x="3106057" y="1078507"/>
                  <a:pt x="3290388" y="1074878"/>
                  <a:pt x="3474720" y="10712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6621838" y="2636521"/>
            <a:ext cx="144016" cy="144016"/>
            <a:chOff x="7092280" y="4149080"/>
            <a:chExt cx="144016" cy="14401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237311" y="2640943"/>
            <a:ext cx="144016" cy="144016"/>
            <a:chOff x="7092280" y="4149080"/>
            <a:chExt cx="144016" cy="1440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203011" y="1922419"/>
            <a:ext cx="144016" cy="144016"/>
            <a:chOff x="7092280" y="4149080"/>
            <a:chExt cx="144016" cy="144016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864194" y="1635036"/>
            <a:ext cx="144016" cy="144016"/>
            <a:chOff x="7092280" y="4149080"/>
            <a:chExt cx="144016" cy="14401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134556" y="3176453"/>
            <a:ext cx="144016" cy="144016"/>
            <a:chOff x="7092280" y="4149080"/>
            <a:chExt cx="144016" cy="144016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5959" y="244984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59" y="2449842"/>
                <a:ext cx="31919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599433" y="1544150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33" y="1544150"/>
                <a:ext cx="325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51760" y="171832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60" y="1718321"/>
                <a:ext cx="3191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374496" y="267626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96" y="2676264"/>
                <a:ext cx="3302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74299" y="296364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99" y="2963647"/>
                <a:ext cx="31919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90131" y="2711099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31" y="2711099"/>
                <a:ext cx="4203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907771" y="187943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71" y="1879430"/>
                <a:ext cx="38985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9959" y="2728515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59" y="2728515"/>
                <a:ext cx="30489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865442" y="3264092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(6,−5)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42" y="3264092"/>
                <a:ext cx="691215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486222" y="1378687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(−2.5,15)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2" y="1378687"/>
                <a:ext cx="867545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2301" y="2785121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301" y="2785121"/>
                <a:ext cx="730136" cy="215444"/>
              </a:xfrm>
              <a:prstGeom prst="rect">
                <a:avLst/>
              </a:prstGeom>
              <a:blipFill>
                <a:blip r:embed="rId15"/>
                <a:stretch>
                  <a:fillRect l="-5833" r="-7500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175" name="Rectangle 174"/>
          <p:cNvSpPr/>
          <p:nvPr/>
        </p:nvSpPr>
        <p:spPr>
          <a:xfrm>
            <a:off x="3517900" y="6121400"/>
            <a:ext cx="476250" cy="63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122247" y="378306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247" y="3783064"/>
                <a:ext cx="144142" cy="215444"/>
              </a:xfrm>
              <a:prstGeom prst="rect">
                <a:avLst/>
              </a:prstGeom>
              <a:blipFill>
                <a:blip r:embed="rId16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4178031" y="5367240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flipH="1">
                <a:off x="8714535" y="5295232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4535" y="5295232"/>
                <a:ext cx="20751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rot="16200000">
            <a:off x="5186143" y="5007200"/>
            <a:ext cx="2160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6261510" y="4645271"/>
            <a:ext cx="2310856" cy="1256774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647406"/>
              <a:gd name="connsiteY0" fmla="*/ 96 h 1543630"/>
              <a:gd name="connsiteX1" fmla="*/ 1149532 w 2647406"/>
              <a:gd name="connsiteY1" fmla="*/ 1497970 h 1543630"/>
              <a:gd name="connsiteX2" fmla="*/ 2029098 w 2647406"/>
              <a:gd name="connsiteY2" fmla="*/ 1149627 h 1543630"/>
              <a:gd name="connsiteX3" fmla="*/ 2647406 w 2647406"/>
              <a:gd name="connsiteY3" fmla="*/ 1071250 h 1543630"/>
              <a:gd name="connsiteX0" fmla="*/ 0 w 2310856"/>
              <a:gd name="connsiteY0" fmla="*/ 119 h 1228642"/>
              <a:gd name="connsiteX1" fmla="*/ 812982 w 2310856"/>
              <a:gd name="connsiteY1" fmla="*/ 1199543 h 1228642"/>
              <a:gd name="connsiteX2" fmla="*/ 1692548 w 2310856"/>
              <a:gd name="connsiteY2" fmla="*/ 851200 h 1228642"/>
              <a:gd name="connsiteX3" fmla="*/ 2310856 w 2310856"/>
              <a:gd name="connsiteY3" fmla="*/ 772823 h 1228642"/>
              <a:gd name="connsiteX0" fmla="*/ 0 w 2310856"/>
              <a:gd name="connsiteY0" fmla="*/ 0 h 1228523"/>
              <a:gd name="connsiteX1" fmla="*/ 812982 w 2310856"/>
              <a:gd name="connsiteY1" fmla="*/ 1199424 h 1228523"/>
              <a:gd name="connsiteX2" fmla="*/ 1692548 w 2310856"/>
              <a:gd name="connsiteY2" fmla="*/ 851081 h 1228523"/>
              <a:gd name="connsiteX3" fmla="*/ 2310856 w 2310856"/>
              <a:gd name="connsiteY3" fmla="*/ 772704 h 1228523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856" h="1256774">
                <a:moveTo>
                  <a:pt x="0" y="0"/>
                </a:moveTo>
                <a:cubicBezTo>
                  <a:pt x="253274" y="291737"/>
                  <a:pt x="473741" y="975027"/>
                  <a:pt x="812982" y="1199424"/>
                </a:cubicBezTo>
                <a:cubicBezTo>
                  <a:pt x="1152223" y="1423821"/>
                  <a:pt x="1442903" y="922201"/>
                  <a:pt x="1692548" y="851081"/>
                </a:cubicBezTo>
                <a:cubicBezTo>
                  <a:pt x="1973943" y="773611"/>
                  <a:pt x="2126524" y="776332"/>
                  <a:pt x="2310856" y="7727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6619541" y="5300817"/>
            <a:ext cx="144016" cy="144016"/>
            <a:chOff x="7092280" y="4149080"/>
            <a:chExt cx="144016" cy="144016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7132259" y="5840749"/>
            <a:ext cx="144016" cy="144016"/>
            <a:chOff x="7092280" y="4149080"/>
            <a:chExt cx="144016" cy="144016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6372199" y="534056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199" y="5340560"/>
                <a:ext cx="3302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6972002" y="562794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02" y="5627943"/>
                <a:ext cx="31919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905474" y="4543726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74" y="4543726"/>
                <a:ext cx="38985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6537662" y="5392811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662" y="5392811"/>
                <a:ext cx="30489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6863145" y="5928388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(6,−5)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45" y="5928388"/>
                <a:ext cx="691215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8333804" y="5449417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04" y="5449417"/>
                <a:ext cx="730136" cy="215444"/>
              </a:xfrm>
              <a:prstGeom prst="rect">
                <a:avLst/>
              </a:prstGeom>
              <a:blipFill>
                <a:blip r:embed="rId19"/>
                <a:stretch>
                  <a:fillRect l="-5000" r="-8333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Freeform 156"/>
          <p:cNvSpPr/>
          <p:nvPr/>
        </p:nvSpPr>
        <p:spPr>
          <a:xfrm flipH="1">
            <a:off x="3960270" y="4652891"/>
            <a:ext cx="2310856" cy="1256774"/>
          </a:xfrm>
          <a:custGeom>
            <a:avLst/>
            <a:gdLst>
              <a:gd name="connsiteX0" fmla="*/ 0 w 3474720"/>
              <a:gd name="connsiteY0" fmla="*/ 1576347 h 1576347"/>
              <a:gd name="connsiteX1" fmla="*/ 827314 w 3474720"/>
              <a:gd name="connsiteY1" fmla="*/ 96 h 1576347"/>
              <a:gd name="connsiteX2" fmla="*/ 1976846 w 3474720"/>
              <a:gd name="connsiteY2" fmla="*/ 1497970 h 1576347"/>
              <a:gd name="connsiteX3" fmla="*/ 2856412 w 3474720"/>
              <a:gd name="connsiteY3" fmla="*/ 1149627 h 1576347"/>
              <a:gd name="connsiteX4" fmla="*/ 3474720 w 3474720"/>
              <a:gd name="connsiteY4" fmla="*/ 1071250 h 1576347"/>
              <a:gd name="connsiteX0" fmla="*/ 0 w 2647406"/>
              <a:gd name="connsiteY0" fmla="*/ 96 h 1543630"/>
              <a:gd name="connsiteX1" fmla="*/ 1149532 w 2647406"/>
              <a:gd name="connsiteY1" fmla="*/ 1497970 h 1543630"/>
              <a:gd name="connsiteX2" fmla="*/ 2029098 w 2647406"/>
              <a:gd name="connsiteY2" fmla="*/ 1149627 h 1543630"/>
              <a:gd name="connsiteX3" fmla="*/ 2647406 w 2647406"/>
              <a:gd name="connsiteY3" fmla="*/ 1071250 h 1543630"/>
              <a:gd name="connsiteX0" fmla="*/ 0 w 2310856"/>
              <a:gd name="connsiteY0" fmla="*/ 119 h 1228642"/>
              <a:gd name="connsiteX1" fmla="*/ 812982 w 2310856"/>
              <a:gd name="connsiteY1" fmla="*/ 1199543 h 1228642"/>
              <a:gd name="connsiteX2" fmla="*/ 1692548 w 2310856"/>
              <a:gd name="connsiteY2" fmla="*/ 851200 h 1228642"/>
              <a:gd name="connsiteX3" fmla="*/ 2310856 w 2310856"/>
              <a:gd name="connsiteY3" fmla="*/ 772823 h 1228642"/>
              <a:gd name="connsiteX0" fmla="*/ 0 w 2310856"/>
              <a:gd name="connsiteY0" fmla="*/ 0 h 1228523"/>
              <a:gd name="connsiteX1" fmla="*/ 812982 w 2310856"/>
              <a:gd name="connsiteY1" fmla="*/ 1199424 h 1228523"/>
              <a:gd name="connsiteX2" fmla="*/ 1692548 w 2310856"/>
              <a:gd name="connsiteY2" fmla="*/ 851081 h 1228523"/>
              <a:gd name="connsiteX3" fmla="*/ 2310856 w 2310856"/>
              <a:gd name="connsiteY3" fmla="*/ 772704 h 1228523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  <a:gd name="connsiteX0" fmla="*/ 0 w 2310856"/>
              <a:gd name="connsiteY0" fmla="*/ 0 h 1256774"/>
              <a:gd name="connsiteX1" fmla="*/ 812982 w 2310856"/>
              <a:gd name="connsiteY1" fmla="*/ 1199424 h 1256774"/>
              <a:gd name="connsiteX2" fmla="*/ 1692548 w 2310856"/>
              <a:gd name="connsiteY2" fmla="*/ 851081 h 1256774"/>
              <a:gd name="connsiteX3" fmla="*/ 2310856 w 2310856"/>
              <a:gd name="connsiteY3" fmla="*/ 772704 h 125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856" h="1256774">
                <a:moveTo>
                  <a:pt x="0" y="0"/>
                </a:moveTo>
                <a:cubicBezTo>
                  <a:pt x="253274" y="291737"/>
                  <a:pt x="473741" y="975027"/>
                  <a:pt x="812982" y="1199424"/>
                </a:cubicBezTo>
                <a:cubicBezTo>
                  <a:pt x="1152223" y="1423821"/>
                  <a:pt x="1442903" y="922201"/>
                  <a:pt x="1692548" y="851081"/>
                </a:cubicBezTo>
                <a:cubicBezTo>
                  <a:pt x="1973943" y="773611"/>
                  <a:pt x="2126524" y="776332"/>
                  <a:pt x="2310856" y="7727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/>
          <p:cNvGrpSpPr/>
          <p:nvPr/>
        </p:nvGrpSpPr>
        <p:grpSpPr>
          <a:xfrm>
            <a:off x="6200714" y="4586715"/>
            <a:ext cx="144016" cy="144016"/>
            <a:chOff x="7092280" y="4149080"/>
            <a:chExt cx="144016" cy="144016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249463" y="43826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63" y="4382617"/>
                <a:ext cx="31919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/>
          <p:cNvGrpSpPr/>
          <p:nvPr/>
        </p:nvGrpSpPr>
        <p:grpSpPr>
          <a:xfrm>
            <a:off x="5773721" y="5300817"/>
            <a:ext cx="144016" cy="144016"/>
            <a:chOff x="7092280" y="4149080"/>
            <a:chExt cx="144016" cy="144016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488279" y="534056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79" y="5340560"/>
                <a:ext cx="365806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691842" y="5392811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42" y="5392811"/>
                <a:ext cx="42030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5227259" y="5833129"/>
            <a:ext cx="144016" cy="144016"/>
            <a:chOff x="7092280" y="4149080"/>
            <a:chExt cx="144016" cy="144016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067002" y="5620323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02" y="5620323"/>
                <a:ext cx="35618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4912425" y="5928388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(−6,−5)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25" y="5928388"/>
                <a:ext cx="806631" cy="276999"/>
              </a:xfrm>
              <a:prstGeom prst="rect">
                <a:avLst/>
              </a:prstGeom>
              <a:blipFill>
                <a:blip r:embed="rId2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227124" y="5454860"/>
                <a:ext cx="8437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24" y="5454860"/>
                <a:ext cx="843757" cy="215444"/>
              </a:xfrm>
              <a:prstGeom prst="rect">
                <a:avLst/>
              </a:prstGeom>
              <a:blipFill>
                <a:blip r:embed="rId25"/>
                <a:stretch>
                  <a:fillRect l="-5072" r="-652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0" grpId="0" animBg="1"/>
      <p:bldP spid="147" grpId="0"/>
      <p:bldP spid="148" grpId="0"/>
      <p:bldP spid="150" grpId="0"/>
      <p:bldP spid="151" grpId="0"/>
      <p:bldP spid="152" grpId="0"/>
      <p:bldP spid="154" grpId="0"/>
      <p:bldP spid="154" grpId="1"/>
      <p:bldP spid="157" grpId="0" animBg="1"/>
      <p:bldP spid="146" grpId="0"/>
      <p:bldP spid="161" grpId="0"/>
      <p:bldP spid="162" grpId="0"/>
      <p:bldP spid="166" grpId="0"/>
      <p:bldP spid="167" grpId="0"/>
      <p:bldP spid="1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2F</a:t>
            </a:r>
          </a:p>
        </p:txBody>
      </p:sp>
    </p:spTree>
    <p:extLst>
      <p:ext uri="{BB962C8B-B14F-4D97-AF65-F5344CB8AC3E}">
        <p14:creationId xmlns:p14="http://schemas.microsoft.com/office/powerpoint/2010/main" val="108157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794" y="1497873"/>
                <a:ext cx="3971109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sketch graphs which have been transformed in several different ways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reminder of the various transformations you saw last year…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translation by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translation by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reflects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reflects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vertical stretch of factor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horizontal stretch of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94" y="1497873"/>
                <a:ext cx="3971109" cy="4679089"/>
              </a:xfrm>
              <a:blipFill>
                <a:blip r:embed="rId2"/>
                <a:stretch>
                  <a:fillRect l="-307" t="-782" r="-2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The diagram shows the sketch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Sketch the graph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blipFill>
                <a:blip r:embed="rId3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457800" y="4393474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961856" y="2737290"/>
            <a:ext cx="1" cy="2016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13703" y="2903497"/>
            <a:ext cx="3048000" cy="2055223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6302978" y="4665875"/>
            <a:ext cx="144016" cy="144016"/>
            <a:chOff x="7092280" y="4149080"/>
            <a:chExt cx="144016" cy="14401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(2,−1)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239082" y="3297723"/>
            <a:ext cx="144016" cy="144016"/>
            <a:chOff x="7092280" y="4149080"/>
            <a:chExt cx="144016" cy="1440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208088" y="3062496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(6,4)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088" y="3062496"/>
                <a:ext cx="550151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65712" y="2665282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12" y="2665282"/>
                <a:ext cx="730136" cy="215444"/>
              </a:xfrm>
              <a:prstGeom prst="rect">
                <a:avLst/>
              </a:prstGeom>
              <a:blipFill>
                <a:blip r:embed="rId10"/>
                <a:stretch>
                  <a:fillRect l="-5000" r="-833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981" y="5661248"/>
                <a:ext cx="11076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" y="5661248"/>
                <a:ext cx="1107611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115616" y="5661248"/>
            <a:ext cx="33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Vertical stretch factor 2, then vertical translation 1 unit down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6237312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y-coordinates double, then decrease by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348685" y="1811382"/>
            <a:ext cx="2889624" cy="4023361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  <a:gd name="connsiteX0" fmla="*/ 0 w 2950198"/>
              <a:gd name="connsiteY0" fmla="*/ 0 h 1854518"/>
              <a:gd name="connsiteX1" fmla="*/ 1016895 w 2950198"/>
              <a:gd name="connsiteY1" fmla="*/ 1610678 h 1854518"/>
              <a:gd name="connsiteX2" fmla="*/ 2000964 w 2950198"/>
              <a:gd name="connsiteY2" fmla="*/ 269558 h 1854518"/>
              <a:gd name="connsiteX3" fmla="*/ 2950198 w 2950198"/>
              <a:gd name="connsiteY3" fmla="*/ 1854518 h 18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198" h="1854518">
                <a:moveTo>
                  <a:pt x="0" y="0"/>
                </a:moveTo>
                <a:cubicBezTo>
                  <a:pt x="382451" y="866503"/>
                  <a:pt x="683401" y="1565752"/>
                  <a:pt x="1016895" y="1610678"/>
                </a:cubicBezTo>
                <a:cubicBezTo>
                  <a:pt x="1350389" y="1655604"/>
                  <a:pt x="1678747" y="228918"/>
                  <a:pt x="2000964" y="269558"/>
                </a:cubicBezTo>
                <a:cubicBezTo>
                  <a:pt x="2323181" y="310198"/>
                  <a:pt x="2636689" y="1082358"/>
                  <a:pt x="2950198" y="1854518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7238434" y="2315832"/>
            <a:ext cx="144016" cy="144016"/>
            <a:chOff x="7092280" y="4149080"/>
            <a:chExt cx="144016" cy="14401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78177" y="2103026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177" y="2103026"/>
                <a:ext cx="36099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29360" y="2115439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(6,7)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60" y="2115439"/>
                <a:ext cx="550151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6303370" y="5255421"/>
            <a:ext cx="144016" cy="144016"/>
            <a:chOff x="7092280" y="4149080"/>
            <a:chExt cx="144016" cy="14401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38907" y="558254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07" y="5582547"/>
                <a:ext cx="35779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034256" y="5343060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(2,−3)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56" y="5343060"/>
                <a:ext cx="691215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09209" y="5930996"/>
                <a:ext cx="11470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09" y="5930996"/>
                <a:ext cx="1147045" cy="215444"/>
              </a:xfrm>
              <a:prstGeom prst="rect">
                <a:avLst/>
              </a:prstGeom>
              <a:blipFill>
                <a:blip r:embed="rId16"/>
                <a:stretch>
                  <a:fillRect l="-3191" r="-3191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6" grpId="0" animBg="1"/>
      <p:bldP spid="20" grpId="0"/>
      <p:bldP spid="21" grpId="0"/>
      <p:bldP spid="25" grpId="0"/>
      <p:bldP spid="26" grpId="0"/>
      <p:bldP spid="27" grpId="0"/>
      <p:bldP spid="44" grpId="0"/>
      <p:bldP spid="45" grpId="0"/>
      <p:bldP spid="46" grpId="0"/>
      <p:bldP spid="59" grpId="0" animBg="1"/>
      <p:bldP spid="50" grpId="0"/>
      <p:bldP spid="51" grpId="0"/>
      <p:bldP spid="55" grpId="0"/>
      <p:bldP spid="56" grpId="0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794" y="1497873"/>
                <a:ext cx="3971109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sketch graphs which have been transformed in several different ways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reminder of the various transformations you saw last year…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translation by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translation by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reflects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reflects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vertical stretch of factor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a horizontal stretch of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94" y="1497873"/>
                <a:ext cx="3971109" cy="4679089"/>
              </a:xfrm>
              <a:blipFill>
                <a:blip r:embed="rId2"/>
                <a:stretch>
                  <a:fillRect l="-307" t="-782" r="-2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The diagram shows the sketch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Sketch the graph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blipFill>
                <a:blip r:embed="rId3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457800" y="4393474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961856" y="2737290"/>
            <a:ext cx="1" cy="2016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13703" y="2903497"/>
            <a:ext cx="3048000" cy="2055223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6302978" y="4665875"/>
            <a:ext cx="144016" cy="144016"/>
            <a:chOff x="7092280" y="4149080"/>
            <a:chExt cx="144016" cy="14401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(2,−1)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239082" y="3297723"/>
            <a:ext cx="144016" cy="144016"/>
            <a:chOff x="7092280" y="4149080"/>
            <a:chExt cx="144016" cy="1440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(6,4)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blipFill>
                <a:blip r:embed="rId10"/>
                <a:stretch>
                  <a:fillRect l="-5833" r="-7500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981" y="5661248"/>
                <a:ext cx="13526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" y="5661248"/>
                <a:ext cx="1352678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272370" y="5687374"/>
            <a:ext cx="383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Horizontal translation 2 units to the left, then vertical translation 2 units up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2369" y="6263438"/>
            <a:ext cx="626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x-coordinates decrease by 2, and the y-coordinates increase by 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620125" y="2942849"/>
            <a:ext cx="144016" cy="144016"/>
            <a:chOff x="7092280" y="4149080"/>
            <a:chExt cx="144016" cy="14401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337948" y="270391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48" y="2703918"/>
                <a:ext cx="36099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179828" y="2890502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(4,6)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28" y="2890502"/>
                <a:ext cx="550151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5885359" y="4071056"/>
            <a:ext cx="144016" cy="144016"/>
            <a:chOff x="7092280" y="4149080"/>
            <a:chExt cx="144016" cy="14401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90268" y="3805999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68" y="3805999"/>
                <a:ext cx="35779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73296" y="4010649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96" y="4010649"/>
                <a:ext cx="55015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78031" y="2055681"/>
                <a:ext cx="13614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1" y="2055681"/>
                <a:ext cx="1361463" cy="215444"/>
              </a:xfrm>
              <a:prstGeom prst="rect">
                <a:avLst/>
              </a:prstGeom>
              <a:blipFill>
                <a:blip r:embed="rId16"/>
                <a:stretch>
                  <a:fillRect l="-2679" r="-2232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/>
          <p:cNvSpPr/>
          <p:nvPr/>
        </p:nvSpPr>
        <p:spPr>
          <a:xfrm>
            <a:off x="4839234" y="2328731"/>
            <a:ext cx="3048000" cy="2055223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51401" y="5638800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You should apply the bracketed parts first!</a:t>
            </a:r>
            <a:endParaRPr lang="en-GB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45" grpId="0"/>
      <p:bldP spid="46" grpId="0"/>
      <p:bldP spid="50" grpId="0"/>
      <p:bldP spid="51" grpId="0"/>
      <p:bldP spid="55" grpId="0"/>
      <p:bldP spid="56" grpId="0"/>
      <p:bldP spid="60" grpId="0"/>
      <p:bldP spid="37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" y="1497873"/>
            <a:ext cx="3971109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sketch graphs which have been transformed in several different ways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anose="030F0702030302020204" pitchFamily="66" charset="0"/>
              </a:rPr>
              <a:t>A reminder of the various transformations you saw last year…</a:t>
            </a:r>
          </a:p>
          <a:p>
            <a:pPr marL="0" indent="0" algn="ctr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7984" y="1196752"/>
                <a:ext cx="4476205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The diagram shows the sketch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Sketch the graph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4476205" cy="708527"/>
              </a:xfrm>
              <a:prstGeom prst="rect">
                <a:avLst/>
              </a:prstGeom>
              <a:blipFill>
                <a:blip r:embed="rId2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457800" y="4393474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961856" y="2737290"/>
            <a:ext cx="1" cy="2016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13703" y="2903497"/>
            <a:ext cx="3048000" cy="2055223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6302978" y="4665875"/>
            <a:ext cx="144016" cy="144016"/>
            <a:chOff x="7092280" y="4149080"/>
            <a:chExt cx="144016" cy="14401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(2,−1)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239082" y="3297723"/>
            <a:ext cx="144016" cy="144016"/>
            <a:chOff x="7092280" y="4149080"/>
            <a:chExt cx="144016" cy="1440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(6,4)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blipFill>
                <a:blip r:embed="rId10"/>
                <a:stretch>
                  <a:fillRect l="-5833" r="-7500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04798" y="3312422"/>
                <a:ext cx="896720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98" y="3312422"/>
                <a:ext cx="896720" cy="553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7537" y="3905226"/>
                <a:ext cx="3839561" cy="72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Horizontal stretch by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followed by a vertical stretch by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7" y="3905226"/>
                <a:ext cx="3839561" cy="7202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21715" y="4751878"/>
            <a:ext cx="3160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x-coordinates get divided by 2, and the y-coordinates get divided by 4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791343" y="4025512"/>
            <a:ext cx="144016" cy="144016"/>
            <a:chOff x="7092280" y="4149080"/>
            <a:chExt cx="144016" cy="14401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42755" y="3831522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55" y="3831522"/>
                <a:ext cx="36099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82890" y="3884213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90" y="3884213"/>
                <a:ext cx="55015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6034649" y="4397628"/>
            <a:ext cx="144016" cy="144016"/>
            <a:chOff x="7092280" y="4149080"/>
            <a:chExt cx="144016" cy="14401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93534" y="442928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34" y="4429285"/>
                <a:ext cx="35779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66461" y="3905058"/>
                <a:ext cx="717376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1,−</m:t>
                          </m:r>
                          <m:f>
                            <m:f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61" y="3905058"/>
                <a:ext cx="717376" cy="4726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32864" y="3509726"/>
                <a:ext cx="962571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864" y="3509726"/>
                <a:ext cx="962571" cy="403316"/>
              </a:xfrm>
              <a:prstGeom prst="rect">
                <a:avLst/>
              </a:prstGeom>
              <a:blipFill>
                <a:blip r:embed="rId17"/>
                <a:stretch>
                  <a:fillRect l="-3797" t="-151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5291458" y="3965510"/>
            <a:ext cx="2247677" cy="567111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45" grpId="0"/>
      <p:bldP spid="46" grpId="0"/>
      <p:bldP spid="50" grpId="0"/>
      <p:bldP spid="51" grpId="0"/>
      <p:bldP spid="55" grpId="0"/>
      <p:bldP spid="56" grpId="0"/>
      <p:bldP spid="60" grpId="0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" y="1497873"/>
            <a:ext cx="3971109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sketch graphs which have been transformed in several different ways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anose="030F0702030302020204" pitchFamily="66" charset="0"/>
              </a:rPr>
              <a:t>A reminder of the various transformations you saw last year…</a:t>
            </a:r>
          </a:p>
          <a:p>
            <a:pPr marL="0" indent="0" algn="ctr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The diagram shows the sketch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Sketch the graph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4476205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40" y="259327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457800" y="4393474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2136" y="4393474"/>
                <a:ext cx="207514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961856" y="2737290"/>
            <a:ext cx="1" cy="2016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13703" y="2903497"/>
            <a:ext cx="3048000" cy="2055223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6302978" y="4665875"/>
            <a:ext cx="144016" cy="144016"/>
            <a:chOff x="7092280" y="4149080"/>
            <a:chExt cx="144016" cy="14401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1" y="4453069"/>
                <a:ext cx="3191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(2,−1)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64" y="4753514"/>
                <a:ext cx="69121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239082" y="3297723"/>
            <a:ext cx="144016" cy="144016"/>
            <a:chOff x="7092280" y="4149080"/>
            <a:chExt cx="144016" cy="1440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25" y="3084917"/>
                <a:ext cx="3250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(6,4)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33" y="3428256"/>
                <a:ext cx="550151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63" y="4964345"/>
                <a:ext cx="730136" cy="215444"/>
              </a:xfrm>
              <a:prstGeom prst="rect">
                <a:avLst/>
              </a:prstGeom>
              <a:blipFill>
                <a:blip r:embed="rId10"/>
                <a:stretch>
                  <a:fillRect l="-5833" r="-7500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39698" y="3401322"/>
                <a:ext cx="1147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8" y="3401322"/>
                <a:ext cx="114768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17537" y="3905226"/>
            <a:ext cx="383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Horizontal translation 1 unit to the right, followed by a reflection in the x-axis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515" y="4599478"/>
            <a:ext cx="3160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x-coordinates get increased by 1, and then the y-coordinates get multiplied by -1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80904" y="6046812"/>
                <a:ext cx="11823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04" y="6046812"/>
                <a:ext cx="1182311" cy="215444"/>
              </a:xfrm>
              <a:prstGeom prst="rect">
                <a:avLst/>
              </a:prstGeom>
              <a:blipFill>
                <a:blip r:embed="rId12"/>
                <a:stretch>
                  <a:fillRect l="-360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/>
          <p:cNvSpPr/>
          <p:nvPr/>
        </p:nvSpPr>
        <p:spPr>
          <a:xfrm flipV="1">
            <a:off x="5545985" y="3807500"/>
            <a:ext cx="3048000" cy="2158584"/>
          </a:xfrm>
          <a:custGeom>
            <a:avLst/>
            <a:gdLst>
              <a:gd name="connsiteX0" fmla="*/ 0 w 3048000"/>
              <a:gd name="connsiteY0" fmla="*/ 0 h 2055223"/>
              <a:gd name="connsiteX1" fmla="*/ 1114697 w 3048000"/>
              <a:gd name="connsiteY1" fmla="*/ 1811383 h 2055223"/>
              <a:gd name="connsiteX2" fmla="*/ 2098766 w 3048000"/>
              <a:gd name="connsiteY2" fmla="*/ 470263 h 2055223"/>
              <a:gd name="connsiteX3" fmla="*/ 3048000 w 3048000"/>
              <a:gd name="connsiteY3" fmla="*/ 2055223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055223">
                <a:moveTo>
                  <a:pt x="0" y="0"/>
                </a:moveTo>
                <a:cubicBezTo>
                  <a:pt x="382451" y="866503"/>
                  <a:pt x="764903" y="1733006"/>
                  <a:pt x="1114697" y="1811383"/>
                </a:cubicBezTo>
                <a:cubicBezTo>
                  <a:pt x="1464491" y="1889760"/>
                  <a:pt x="1776549" y="429623"/>
                  <a:pt x="2098766" y="470263"/>
                </a:cubicBezTo>
                <a:cubicBezTo>
                  <a:pt x="2420983" y="510903"/>
                  <a:pt x="2734491" y="1283063"/>
                  <a:pt x="3048000" y="2055223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7584186" y="5380783"/>
            <a:ext cx="144016" cy="144016"/>
            <a:chOff x="7092280" y="4149080"/>
            <a:chExt cx="144016" cy="14401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364626" y="5524251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26" y="5524251"/>
                <a:ext cx="36099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1476" y="5511628"/>
                <a:ext cx="691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(7,−4)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76" y="5511628"/>
                <a:ext cx="691215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6558978" y="3993043"/>
            <a:ext cx="144016" cy="144016"/>
            <a:chOff x="7092280" y="4149080"/>
            <a:chExt cx="144016" cy="14401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092280" y="4149080"/>
              <a:ext cx="144016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79548" y="375618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48" y="3756185"/>
                <a:ext cx="35779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434333" y="3750844"/>
                <a:ext cx="5496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33" y="3750844"/>
                <a:ext cx="5496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8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45" grpId="0"/>
      <p:bldP spid="46" grpId="0"/>
      <p:bldP spid="60" grpId="0"/>
      <p:bldP spid="37" grpId="0" animBg="1"/>
      <p:bldP spid="50" grpId="0"/>
      <p:bldP spid="51" grpId="0"/>
      <p:bldP spid="55" grpId="0"/>
      <p:bldP spid="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sketch graphs which have been transformed in several different ways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graphs of: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Show on each diagram, the point where the graph meets or crosses the x-axis, and state the equations of any asymptotes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  <a:blipFill>
                <a:blip r:embed="rId2"/>
                <a:stretch>
                  <a:fillRect l="-307" t="-713" r="-2458" b="-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16216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3333" r="-20833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6588224" y="148478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6624228" y="1520788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3140968"/>
            <a:ext cx="547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graph will be stretched vertically by a factor of 2, and then translated down 3 units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A good way of sketching is to do each translation one step at a time (although it is fine to calculate the coordinates at the end)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rc 14"/>
          <p:cNvSpPr/>
          <p:nvPr/>
        </p:nvSpPr>
        <p:spPr>
          <a:xfrm flipH="1">
            <a:off x="6660232" y="1556792"/>
            <a:ext cx="1584176" cy="3168352"/>
          </a:xfrm>
          <a:prstGeom prst="arc">
            <a:avLst>
              <a:gd name="adj1" fmla="val 16286822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732240" y="234888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92280" y="1340768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340768"/>
                <a:ext cx="638893" cy="215444"/>
              </a:xfrm>
              <a:prstGeom prst="rect">
                <a:avLst/>
              </a:prstGeom>
              <a:blipFill>
                <a:blip r:embed="rId4"/>
                <a:stretch>
                  <a:fillRect l="-5714" r="-5714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004048" y="429309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93096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3333" r="-208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flipV="1">
            <a:off x="5076056" y="4509120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V="1">
            <a:off x="5112060" y="454512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80112" y="4365104"/>
                <a:ext cx="738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365104"/>
                <a:ext cx="738279" cy="215444"/>
              </a:xfrm>
              <a:prstGeom prst="rect">
                <a:avLst/>
              </a:prstGeom>
              <a:blipFill>
                <a:blip r:embed="rId5"/>
                <a:stretch>
                  <a:fillRect l="-4959" r="-4959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/>
          <p:cNvSpPr/>
          <p:nvPr/>
        </p:nvSpPr>
        <p:spPr>
          <a:xfrm flipH="1">
            <a:off x="5148064" y="4581128"/>
            <a:ext cx="1584176" cy="3168352"/>
          </a:xfrm>
          <a:prstGeom prst="arc">
            <a:avLst>
              <a:gd name="adj1" fmla="val 16286822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40352" y="1988840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988840"/>
                <a:ext cx="1152128" cy="523220"/>
              </a:xfrm>
              <a:prstGeom prst="rect">
                <a:avLst/>
              </a:prstGeom>
              <a:blipFill>
                <a:blip r:embed="rId6"/>
                <a:stretch>
                  <a:fillRect t="-1163" r="-3175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499992" y="616530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6165304"/>
                <a:ext cx="1152128" cy="523220"/>
              </a:xfrm>
              <a:prstGeom prst="rect">
                <a:avLst/>
              </a:prstGeom>
              <a:blipFill>
                <a:blip r:embed="rId6"/>
                <a:stretch>
                  <a:fillRect t="-1163" r="-3175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96336" y="429309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4293096"/>
                <a:ext cx="144142" cy="215444"/>
              </a:xfrm>
              <a:prstGeom prst="rect">
                <a:avLst/>
              </a:prstGeom>
              <a:blipFill>
                <a:blip r:embed="rId7"/>
                <a:stretch>
                  <a:fillRect l="-29167" r="-250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V="1">
            <a:off x="7668344" y="4509120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V="1">
            <a:off x="7704348" y="454512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884368" y="4653136"/>
                <a:ext cx="1052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653136"/>
                <a:ext cx="1052083" cy="215444"/>
              </a:xfrm>
              <a:prstGeom prst="rect">
                <a:avLst/>
              </a:prstGeom>
              <a:blipFill>
                <a:blip r:embed="rId8"/>
                <a:stretch>
                  <a:fillRect l="-3468" r="-289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c 79"/>
          <p:cNvSpPr/>
          <p:nvPr/>
        </p:nvSpPr>
        <p:spPr>
          <a:xfrm flipH="1">
            <a:off x="7740352" y="4941168"/>
            <a:ext cx="1584176" cy="3168352"/>
          </a:xfrm>
          <a:prstGeom prst="arc">
            <a:avLst>
              <a:gd name="adj1" fmla="val 16286822"/>
              <a:gd name="adj2" fmla="val 2006189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92280" y="616530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6165304"/>
                <a:ext cx="1152128" cy="523220"/>
              </a:xfrm>
              <a:prstGeom prst="rect">
                <a:avLst/>
              </a:prstGeom>
              <a:blipFill>
                <a:blip r:embed="rId9"/>
                <a:stretch>
                  <a:fillRect t="-1163" r="-3704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452320" y="227687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276872"/>
                <a:ext cx="144142" cy="215444"/>
              </a:xfrm>
              <a:prstGeom prst="rect">
                <a:avLst/>
              </a:prstGeom>
              <a:blipFill>
                <a:blip r:embed="rId1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940152" y="530120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301208"/>
                <a:ext cx="144142" cy="215444"/>
              </a:xfrm>
              <a:prstGeom prst="rect">
                <a:avLst/>
              </a:prstGeom>
              <a:blipFill>
                <a:blip r:embed="rId11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532440" y="530120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5301208"/>
                <a:ext cx="144142" cy="215444"/>
              </a:xfrm>
              <a:prstGeom prst="rect">
                <a:avLst/>
              </a:prstGeom>
              <a:blipFill>
                <a:blip r:embed="rId10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55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5" grpId="0" animBg="1"/>
      <p:bldP spid="28" grpId="0"/>
      <p:bldP spid="29" grpId="0"/>
      <p:bldP spid="68" grpId="0"/>
      <p:bldP spid="72" grpId="0"/>
      <p:bldP spid="73" grpId="0" animBg="1"/>
      <p:bldP spid="30" grpId="0"/>
      <p:bldP spid="74" grpId="0"/>
      <p:bldP spid="75" grpId="0"/>
      <p:bldP spid="78" grpId="0"/>
      <p:bldP spid="80" grpId="0" animBg="1"/>
      <p:bldP spid="81" grpId="0"/>
      <p:bldP spid="82" grpId="0"/>
      <p:bldP spid="83" grpId="0"/>
      <p:bldP spid="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sketch graphs which have been transformed in several different ways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graphs of: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Show on each diagram, the point where the graph meets or crosses the x-axis, and state the equations of any asymptotes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  <a:blipFill>
                <a:blip r:embed="rId2"/>
                <a:stretch>
                  <a:fillRect l="-307" t="-713" r="-2458" b="-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372200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V="1">
            <a:off x="6444208" y="148478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V="1">
            <a:off x="6480212" y="1520788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60232" y="1628800"/>
                <a:ext cx="1052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628800"/>
                <a:ext cx="1052083" cy="215444"/>
              </a:xfrm>
              <a:prstGeom prst="rect">
                <a:avLst/>
              </a:prstGeom>
              <a:blipFill>
                <a:blip r:embed="rId4"/>
                <a:stretch>
                  <a:fillRect l="-4070" r="-3488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c 79"/>
          <p:cNvSpPr/>
          <p:nvPr/>
        </p:nvSpPr>
        <p:spPr>
          <a:xfrm flipH="1">
            <a:off x="6516216" y="1916832"/>
            <a:ext cx="1584176" cy="3168352"/>
          </a:xfrm>
          <a:prstGeom prst="arc">
            <a:avLst>
              <a:gd name="adj1" fmla="val 16286822"/>
              <a:gd name="adj2" fmla="val 2006189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868144" y="3140968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152128" cy="523220"/>
              </a:xfrm>
              <a:prstGeom prst="rect">
                <a:avLst/>
              </a:prstGeom>
              <a:blipFill>
                <a:blip r:embed="rId5"/>
                <a:stretch>
                  <a:fillRect t="-1163" r="-3175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308304" y="227687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276872"/>
                <a:ext cx="144142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99992" y="3717032"/>
                <a:ext cx="3699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x-intercept,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717032"/>
                <a:ext cx="3699296" cy="338554"/>
              </a:xfrm>
              <a:prstGeom prst="rect">
                <a:avLst/>
              </a:prstGeom>
              <a:blipFill>
                <a:blip r:embed="rId7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968" y="4077072"/>
                <a:ext cx="135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077072"/>
                <a:ext cx="1350306" cy="276999"/>
              </a:xfrm>
              <a:prstGeom prst="rect">
                <a:avLst/>
              </a:prstGeom>
              <a:blipFill>
                <a:blip r:embed="rId8"/>
                <a:stretch>
                  <a:fillRect l="-4072" r="-362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44008" y="4581128"/>
                <a:ext cx="10183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81128"/>
                <a:ext cx="1018357" cy="276999"/>
              </a:xfrm>
              <a:prstGeom prst="rect">
                <a:avLst/>
              </a:prstGeom>
              <a:blipFill>
                <a:blip r:embed="rId9"/>
                <a:stretch>
                  <a:fillRect l="-1796" r="-119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88024" y="5157192"/>
                <a:ext cx="10183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57192"/>
                <a:ext cx="1018357" cy="276999"/>
              </a:xfrm>
              <a:prstGeom prst="rect">
                <a:avLst/>
              </a:prstGeom>
              <a:blipFill>
                <a:blip r:embed="rId10"/>
                <a:stretch>
                  <a:fillRect l="-4192" r="-419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32040" y="5733256"/>
                <a:ext cx="1018357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733256"/>
                <a:ext cx="1018357" cy="280077"/>
              </a:xfrm>
              <a:prstGeom prst="rect">
                <a:avLst/>
              </a:prstGeom>
              <a:blipFill>
                <a:blip r:embed="rId11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22"/>
          <p:cNvSpPr>
            <a:spLocks/>
          </p:cNvSpPr>
          <p:nvPr/>
        </p:nvSpPr>
        <p:spPr bwMode="auto">
          <a:xfrm>
            <a:off x="5724128" y="4221088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5868144" y="4293096"/>
            <a:ext cx="7200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Add 3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7" name="Arc 22"/>
          <p:cNvSpPr>
            <a:spLocks/>
          </p:cNvSpPr>
          <p:nvPr/>
        </p:nvSpPr>
        <p:spPr bwMode="auto">
          <a:xfrm>
            <a:off x="5868144" y="4797152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Arc 22"/>
          <p:cNvSpPr>
            <a:spLocks/>
          </p:cNvSpPr>
          <p:nvPr/>
        </p:nvSpPr>
        <p:spPr bwMode="auto">
          <a:xfrm>
            <a:off x="6012160" y="5373216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5940152" y="4869160"/>
            <a:ext cx="114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6084168" y="5445224"/>
            <a:ext cx="18722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Inverse logarithm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32040" y="6237312"/>
                <a:ext cx="10903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=4.48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6237312"/>
                <a:ext cx="1090365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22"/>
          <p:cNvSpPr>
            <a:spLocks/>
          </p:cNvSpPr>
          <p:nvPr/>
        </p:nvSpPr>
        <p:spPr bwMode="auto">
          <a:xfrm>
            <a:off x="6012160" y="5877272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156176" y="5877272"/>
            <a:ext cx="2448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Calculate, or use the exact value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60232" y="2348880"/>
                <a:ext cx="50405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4.48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348880"/>
                <a:ext cx="504055" cy="215444"/>
              </a:xfrm>
              <a:prstGeom prst="rect">
                <a:avLst/>
              </a:prstGeom>
              <a:blipFill>
                <a:blip r:embed="rId1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4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  <p:bldP spid="32" grpId="0"/>
      <p:bldP spid="33" grpId="0"/>
      <p:bldP spid="34" grpId="0"/>
      <p:bldP spid="35" grpId="0" animBg="1"/>
      <p:bldP spid="36" grpId="0"/>
      <p:bldP spid="37" grpId="0" animBg="1"/>
      <p:bldP spid="40" grpId="0" animBg="1"/>
      <p:bldP spid="41" grpId="0"/>
      <p:bldP spid="42" grpId="0"/>
      <p:bldP spid="43" grpId="0"/>
      <p:bldP spid="44" grpId="0" animBg="1"/>
      <p:bldP spid="45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sketch graphs which have been transformed in several different ways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graphs of: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Show on each diagram, the point where the graph meets or crosses the x-axis, and state the equations of any asymptotes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94" y="1497873"/>
                <a:ext cx="3971109" cy="5136192"/>
              </a:xfrm>
              <a:blipFill>
                <a:blip r:embed="rId2"/>
                <a:stretch>
                  <a:fillRect l="-307" t="-713" r="-2458" b="-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16216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3333" r="-20833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6588224" y="148478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6624228" y="1520788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3140968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For the second transformation: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Reflect the graph in the y-axis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Then any values below the x-axis will be reflected above it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rc 14"/>
          <p:cNvSpPr/>
          <p:nvPr/>
        </p:nvSpPr>
        <p:spPr>
          <a:xfrm flipH="1">
            <a:off x="6660232" y="1556792"/>
            <a:ext cx="1584176" cy="3168352"/>
          </a:xfrm>
          <a:prstGeom prst="arc">
            <a:avLst>
              <a:gd name="adj1" fmla="val 16286822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732240" y="234888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92280" y="1340768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340768"/>
                <a:ext cx="638893" cy="215444"/>
              </a:xfrm>
              <a:prstGeom prst="rect">
                <a:avLst/>
              </a:prstGeom>
              <a:blipFill>
                <a:blip r:embed="rId4"/>
                <a:stretch>
                  <a:fillRect l="-5714" r="-5714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40352" y="1988840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988840"/>
                <a:ext cx="1152128" cy="523220"/>
              </a:xfrm>
              <a:prstGeom prst="rect">
                <a:avLst/>
              </a:prstGeom>
              <a:blipFill>
                <a:blip r:embed="rId5"/>
                <a:stretch>
                  <a:fillRect t="-1163" r="-3175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452320" y="227687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276872"/>
                <a:ext cx="144142" cy="215444"/>
              </a:xfrm>
              <a:prstGeom prst="rect">
                <a:avLst/>
              </a:prstGeom>
              <a:blipFill>
                <a:blip r:embed="rId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04048" y="414908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149080"/>
                <a:ext cx="144142" cy="215444"/>
              </a:xfrm>
              <a:prstGeom prst="rect">
                <a:avLst/>
              </a:prstGeom>
              <a:blipFill>
                <a:blip r:embed="rId7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076056" y="436510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5112060" y="4401108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3419872" y="4437112"/>
            <a:ext cx="1584176" cy="3168352"/>
          </a:xfrm>
          <a:prstGeom prst="arc">
            <a:avLst>
              <a:gd name="adj1" fmla="val 16286822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644008" y="5229200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07904" y="4149080"/>
                <a:ext cx="9114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149080"/>
                <a:ext cx="911403" cy="215444"/>
              </a:xfrm>
              <a:prstGeom prst="rect">
                <a:avLst/>
              </a:prstGeom>
              <a:blipFill>
                <a:blip r:embed="rId8"/>
                <a:stretch>
                  <a:fillRect l="-4000" r="-6667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99992" y="6093296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6093296"/>
                <a:ext cx="1152128" cy="523220"/>
              </a:xfrm>
              <a:prstGeom prst="rect">
                <a:avLst/>
              </a:prstGeom>
              <a:blipFill>
                <a:blip r:embed="rId5"/>
                <a:stretch>
                  <a:fillRect t="-2353" r="-317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940152" y="515719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57192"/>
                <a:ext cx="144142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40352" y="414908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149080"/>
                <a:ext cx="144142" cy="215444"/>
              </a:xfrm>
              <a:prstGeom prst="rect">
                <a:avLst/>
              </a:prstGeom>
              <a:blipFill>
                <a:blip r:embed="rId7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7812360" y="436510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V="1">
            <a:off x="7848364" y="4401108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80312" y="5229200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72200" y="4149080"/>
                <a:ext cx="10651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149080"/>
                <a:ext cx="1065100" cy="215444"/>
              </a:xfrm>
              <a:prstGeom prst="rect">
                <a:avLst/>
              </a:prstGeom>
              <a:blipFill>
                <a:blip r:embed="rId10"/>
                <a:stretch>
                  <a:fillRect l="-3429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236296" y="6093296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Asymptote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6093296"/>
                <a:ext cx="1152128" cy="523220"/>
              </a:xfrm>
              <a:prstGeom prst="rect">
                <a:avLst/>
              </a:prstGeom>
              <a:blipFill>
                <a:blip r:embed="rId5"/>
                <a:stretch>
                  <a:fillRect t="-2353" r="-317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676456" y="515719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56" y="5157192"/>
                <a:ext cx="144142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>
          <a:xfrm>
            <a:off x="6156176" y="4437112"/>
            <a:ext cx="1584176" cy="3168352"/>
          </a:xfrm>
          <a:prstGeom prst="arc">
            <a:avLst>
              <a:gd name="adj1" fmla="val 16286822"/>
              <a:gd name="adj2" fmla="val 1865911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6156176" y="4437112"/>
            <a:ext cx="1584176" cy="3168352"/>
          </a:xfrm>
          <a:prstGeom prst="arc">
            <a:avLst>
              <a:gd name="adj1" fmla="val 18645813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flipV="1">
            <a:off x="6156176" y="2852936"/>
            <a:ext cx="1584176" cy="3168352"/>
          </a:xfrm>
          <a:prstGeom prst="arc">
            <a:avLst>
              <a:gd name="adj1" fmla="val 18645813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5" grpId="0"/>
      <p:bldP spid="36" grpId="0"/>
      <p:bldP spid="37" grpId="0"/>
      <p:bldP spid="40" grpId="0"/>
      <p:bldP spid="50" grpId="0"/>
      <p:bldP spid="54" grpId="0"/>
      <p:bldP spid="55" grpId="0"/>
      <p:bldP spid="56" grpId="0"/>
      <p:bldP spid="57" grpId="0"/>
      <p:bldP spid="59" grpId="0" animBg="1"/>
      <p:bldP spid="60" grpId="0" animBg="1"/>
      <p:bldP spid="60" grpId="1" animBg="1"/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2G</a:t>
            </a:r>
          </a:p>
        </p:txBody>
      </p:sp>
    </p:spTree>
    <p:extLst>
      <p:ext uri="{BB962C8B-B14F-4D97-AF65-F5344CB8AC3E}">
        <p14:creationId xmlns:p14="http://schemas.microsoft.com/office/powerpoint/2010/main" val="126492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draw graphs and solve equations when the modulus function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</a:rPr>
                  <a:t>Start by sketching the graph of the modulus, as in the previous example. Start without the modulus part…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</a:rPr>
                  <a:t>We now need to find where the graph crosses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</a:rPr>
                  <a:t>Each part of the graph could be labelled differently…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68" b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88224" y="1299564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blipFill>
                <a:blip r:embed="rId3"/>
                <a:stretch>
                  <a:fillRect l="-4795" r="-411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rot="5400000" flipV="1">
            <a:off x="6588224" y="1371572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189320" y="1520267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08954" y="1258753"/>
                <a:ext cx="1047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54" y="1258753"/>
                <a:ext cx="1047082" cy="215444"/>
              </a:xfrm>
              <a:prstGeom prst="rect">
                <a:avLst/>
              </a:prstGeom>
              <a:blipFill>
                <a:blip r:embed="rId6"/>
                <a:stretch>
                  <a:fillRect l="-407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blipFill>
                <a:blip r:embed="rId7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6820693" y="1533330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98030" y="3322942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7384869" y="2403566"/>
            <a:ext cx="548640" cy="69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91052" y="2416629"/>
            <a:ext cx="548640" cy="69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55428" y="2381794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8" y="2381794"/>
                <a:ext cx="893385" cy="215444"/>
              </a:xfrm>
              <a:prstGeom prst="rect">
                <a:avLst/>
              </a:prstGeom>
              <a:blipFill>
                <a:blip r:embed="rId10"/>
                <a:stretch>
                  <a:fillRect l="-4082" r="-3401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89268" y="2481943"/>
                <a:ext cx="1175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=−(2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68" y="2481943"/>
                <a:ext cx="1175515" cy="215444"/>
              </a:xfrm>
              <a:prstGeom prst="rect">
                <a:avLst/>
              </a:prstGeom>
              <a:blipFill>
                <a:blip r:embed="rId11"/>
                <a:stretch>
                  <a:fillRect l="-3109" r="-5181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5400000" flipV="1">
            <a:off x="6697082" y="-200324"/>
            <a:ext cx="0" cy="3888432"/>
          </a:xfrm>
          <a:prstGeom prst="straightConnector1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71554" y="1645920"/>
                <a:ext cx="4779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54" y="1645920"/>
                <a:ext cx="477951" cy="215444"/>
              </a:xfrm>
              <a:prstGeom prst="rect">
                <a:avLst/>
              </a:prstGeom>
              <a:blipFill>
                <a:blip r:embed="rId12"/>
                <a:stretch>
                  <a:fillRect l="-8974" r="-8974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49485" y="5055325"/>
                <a:ext cx="10161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5055325"/>
                <a:ext cx="1016111" cy="246221"/>
              </a:xfrm>
              <a:prstGeom prst="rect">
                <a:avLst/>
              </a:prstGeom>
              <a:blipFill>
                <a:blip r:embed="rId13"/>
                <a:stretch>
                  <a:fillRect l="-3593" r="-419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0891" y="5408021"/>
                <a:ext cx="6572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91" y="5408021"/>
                <a:ext cx="657231" cy="246221"/>
              </a:xfrm>
              <a:prstGeom prst="rect">
                <a:avLst/>
              </a:prstGeom>
              <a:blipFill>
                <a:blip r:embed="rId14"/>
                <a:stretch>
                  <a:fillRect l="-7477" r="-654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28456" y="5769428"/>
                <a:ext cx="543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6" y="5769428"/>
                <a:ext cx="543418" cy="246221"/>
              </a:xfrm>
              <a:prstGeom prst="rect">
                <a:avLst/>
              </a:prstGeom>
              <a:blipFill>
                <a:blip r:embed="rId15"/>
                <a:stretch>
                  <a:fillRect l="-5618" r="-674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66409" y="5050969"/>
                <a:ext cx="13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−(2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409" y="5050969"/>
                <a:ext cx="1339919" cy="246221"/>
              </a:xfrm>
              <a:prstGeom prst="rect">
                <a:avLst/>
              </a:prstGeom>
              <a:blipFill>
                <a:blip r:embed="rId16"/>
                <a:stretch>
                  <a:fillRect l="-457" r="-319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92981" y="5412373"/>
                <a:ext cx="11699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−1=−5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81" y="5412373"/>
                <a:ext cx="1169999" cy="246221"/>
              </a:xfrm>
              <a:prstGeom prst="rect">
                <a:avLst/>
              </a:prstGeom>
              <a:blipFill>
                <a:blip r:embed="rId17"/>
                <a:stretch>
                  <a:fillRect l="-3125" r="-364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4385" y="5773780"/>
                <a:ext cx="8111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385" y="5773780"/>
                <a:ext cx="811119" cy="246221"/>
              </a:xfrm>
              <a:prstGeom prst="rect">
                <a:avLst/>
              </a:prstGeom>
              <a:blipFill>
                <a:blip r:embed="rId18"/>
                <a:stretch>
                  <a:fillRect l="-5263" r="-526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597" y="6130832"/>
                <a:ext cx="6973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7" y="6130832"/>
                <a:ext cx="697307" cy="246221"/>
              </a:xfrm>
              <a:prstGeom prst="rect">
                <a:avLst/>
              </a:prstGeom>
              <a:blipFill>
                <a:blip r:embed="rId19"/>
                <a:stretch>
                  <a:fillRect l="-3509" r="-614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flipV="1">
            <a:off x="4969676" y="5160335"/>
            <a:ext cx="299009" cy="378315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229624" y="5181938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Arc 33"/>
          <p:cNvSpPr/>
          <p:nvPr/>
        </p:nvSpPr>
        <p:spPr>
          <a:xfrm flipV="1">
            <a:off x="4982739" y="5539158"/>
            <a:ext cx="299009" cy="378315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/>
          <p:cNvSpPr/>
          <p:nvPr/>
        </p:nvSpPr>
        <p:spPr>
          <a:xfrm flipV="1">
            <a:off x="8039447" y="5155981"/>
            <a:ext cx="299009" cy="378315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 flipV="1">
            <a:off x="8052510" y="5534804"/>
            <a:ext cx="299009" cy="378315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/>
          <p:cNvSpPr/>
          <p:nvPr/>
        </p:nvSpPr>
        <p:spPr>
          <a:xfrm flipV="1">
            <a:off x="8056864" y="5904918"/>
            <a:ext cx="299009" cy="378315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199144" y="5473675"/>
            <a:ext cx="76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55852" y="5046956"/>
            <a:ext cx="88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by -1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7624" y="5573824"/>
            <a:ext cx="76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8105" y="5856853"/>
            <a:ext cx="76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11" grpId="0"/>
      <p:bldP spid="12" grpId="0"/>
      <p:bldP spid="13" grpId="0"/>
      <p:bldP spid="16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the function: </a:t>
                </a:r>
              </a:p>
              <a:p>
                <a:pPr marL="0" indent="0" algn="ctr">
                  <a:buNone/>
                </a:pPr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6056" y="134076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340768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148064" y="1556792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5184068" y="1592796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24128" y="1340768"/>
                <a:ext cx="5938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340768"/>
                <a:ext cx="593816" cy="215444"/>
              </a:xfrm>
              <a:prstGeom prst="rect">
                <a:avLst/>
              </a:prstGeom>
              <a:blipFill>
                <a:blip r:embed="rId4"/>
                <a:stretch>
                  <a:fillRect l="-7216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2160" y="234888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348880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5148064" y="1628800"/>
            <a:ext cx="792088" cy="792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355976" y="1628800"/>
            <a:ext cx="792088" cy="792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52320" y="1340768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340768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7524328" y="1556792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7560332" y="1592796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00392" y="1340768"/>
                <a:ext cx="9076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1340768"/>
                <a:ext cx="907621" cy="215444"/>
              </a:xfrm>
              <a:prstGeom prst="rect">
                <a:avLst/>
              </a:prstGeom>
              <a:blipFill>
                <a:blip r:embed="rId6"/>
                <a:stretch>
                  <a:fillRect l="-4698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88424" y="234888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2348880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7740352" y="1628800"/>
            <a:ext cx="792088" cy="792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948264" y="1628800"/>
            <a:ext cx="792088" cy="792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96336" y="242088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76056" y="407707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077072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148064" y="4293096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V="1">
            <a:off x="5184068" y="4329100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2160" y="508518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085184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2320" y="4077072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077072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7524328" y="4293096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V="1">
            <a:off x="7560332" y="4329100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388424" y="508518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5085184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220072" y="515719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364088" y="4293096"/>
            <a:ext cx="432048" cy="864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932040" y="4293096"/>
            <a:ext cx="432048" cy="864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62123" y="4032101"/>
                <a:ext cx="10070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123" y="4032101"/>
                <a:ext cx="1007007" cy="215444"/>
              </a:xfrm>
              <a:prstGeom prst="rect">
                <a:avLst/>
              </a:prstGeom>
              <a:blipFill>
                <a:blip r:embed="rId7"/>
                <a:stretch>
                  <a:fillRect l="-363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68344" y="4005064"/>
                <a:ext cx="13208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005064"/>
                <a:ext cx="1320811" cy="215444"/>
              </a:xfrm>
              <a:prstGeom prst="rect">
                <a:avLst/>
              </a:prstGeom>
              <a:blipFill>
                <a:blip r:embed="rId8"/>
                <a:stretch>
                  <a:fillRect l="-3226" r="-2304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V="1">
            <a:off x="7812360" y="4365104"/>
            <a:ext cx="576064" cy="11521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236296" y="4365104"/>
            <a:ext cx="576064" cy="11521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36296" y="206084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0032" y="45811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08304" y="479715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4328" y="551723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(1,-2)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1640" y="530120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Build up the sketch in stages…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76256" y="3140968"/>
                <a:ext cx="1460400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Translation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140968"/>
                <a:ext cx="1460400" cy="451598"/>
              </a:xfrm>
              <a:prstGeom prst="rect">
                <a:avLst/>
              </a:prstGeom>
              <a:blipFill>
                <a:blip r:embed="rId9"/>
                <a:stretch>
                  <a:fillRect l="-1250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139952" y="6021288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Vertical stretch factor 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76256" y="5949280"/>
                <a:ext cx="1595052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Translation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949280"/>
                <a:ext cx="1595052" cy="450188"/>
              </a:xfrm>
              <a:prstGeom prst="rect">
                <a:avLst/>
              </a:prstGeom>
              <a:blipFill>
                <a:blip r:embed="rId10"/>
                <a:stretch>
                  <a:fillRect l="-1145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8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8" grpId="0"/>
      <p:bldP spid="21" grpId="0"/>
      <p:bldP spid="22" grpId="0"/>
      <p:bldP spid="25" grpId="0"/>
      <p:bldP spid="26" grpId="0"/>
      <p:bldP spid="30" grpId="0"/>
      <p:bldP spid="33" grpId="0"/>
      <p:bldP spid="37" grpId="0"/>
      <p:bldP spid="40" grpId="0"/>
      <p:bldP spid="46" grpId="0"/>
      <p:bldP spid="47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the function: </a:t>
                </a:r>
              </a:p>
              <a:p>
                <a:pPr marL="0" indent="0" algn="ctr">
                  <a:buNone/>
                </a:pPr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372200" y="1484784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blipFill>
                <a:blip r:embed="rId5"/>
                <a:stretch>
                  <a:fillRect l="-3226" r="-230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156176" y="227687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72200" y="292494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(1,-2)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 flipV="1">
            <a:off x="6336196" y="1520788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660232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868144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76056" y="1340768"/>
            <a:ext cx="0" cy="1656184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206084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64088" y="4653136"/>
                <a:ext cx="208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653136"/>
                <a:ext cx="2089996" cy="276999"/>
              </a:xfrm>
              <a:prstGeom prst="rect">
                <a:avLst/>
              </a:prstGeom>
              <a:blipFill>
                <a:blip r:embed="rId6"/>
                <a:stretch>
                  <a:fillRect l="-3790" r="-2624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057104" y="3789040"/>
            <a:ext cx="5086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range is any real values greater than or equal to -2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Use the correct notation when writing this!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the function: </a:t>
                </a:r>
              </a:p>
              <a:p>
                <a:pPr marL="0" indent="0" algn="ctr">
                  <a:buNone/>
                </a:pPr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372200" y="1484784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blipFill>
                <a:blip r:embed="rId5"/>
                <a:stretch>
                  <a:fillRect l="-3226" r="-230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156176" y="227687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72200" y="292494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(1,-2)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 flipV="1">
            <a:off x="6336196" y="1520788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660232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868144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64088" y="1556792"/>
            <a:ext cx="2448272" cy="7920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55976" y="2132856"/>
                <a:ext cx="92333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132856"/>
                <a:ext cx="923330" cy="403316"/>
              </a:xfrm>
              <a:prstGeom prst="rect">
                <a:avLst/>
              </a:prstGeom>
              <a:blipFill>
                <a:blip r:embed="rId6"/>
                <a:stretch>
                  <a:fillRect l="-4636" r="-3974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2040" y="4437112"/>
                <a:ext cx="179690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+3=3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796902" cy="403316"/>
              </a:xfrm>
              <a:prstGeom prst="rect">
                <a:avLst/>
              </a:prstGeom>
              <a:blipFill>
                <a:blip r:embed="rId7"/>
                <a:stretch>
                  <a:fillRect l="-1695" r="-169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2040" y="5085184"/>
                <a:ext cx="133408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+3=3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85184"/>
                <a:ext cx="1334083" cy="403316"/>
              </a:xfrm>
              <a:prstGeom prst="rect">
                <a:avLst/>
              </a:prstGeom>
              <a:blipFill>
                <a:blip r:embed="rId8"/>
                <a:stretch>
                  <a:fillRect l="-2740" r="-274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64088" y="5733256"/>
                <a:ext cx="711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8=2.5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733256"/>
                <a:ext cx="711157" cy="215444"/>
              </a:xfrm>
              <a:prstGeom prst="rect">
                <a:avLst/>
              </a:prstGeom>
              <a:blipFill>
                <a:blip r:embed="rId9"/>
                <a:stretch>
                  <a:fillRect l="-5128" r="-3419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20072" y="6237312"/>
                <a:ext cx="611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3.2=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6237312"/>
                <a:ext cx="611771" cy="215444"/>
              </a:xfrm>
              <a:prstGeom prst="rect">
                <a:avLst/>
              </a:prstGeom>
              <a:blipFill>
                <a:blip r:embed="rId10"/>
                <a:stretch>
                  <a:fillRect l="-5941" r="-198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11960" y="3861048"/>
            <a:ext cx="457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Finding the first solution (on the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non-reflected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part of the graph)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Arc 22"/>
          <p:cNvSpPr>
            <a:spLocks/>
          </p:cNvSpPr>
          <p:nvPr/>
        </p:nvSpPr>
        <p:spPr bwMode="auto">
          <a:xfrm>
            <a:off x="6876256" y="4653136"/>
            <a:ext cx="110414" cy="654765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948264" y="4725144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 and simplify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5" name="Arc 22"/>
          <p:cNvSpPr>
            <a:spLocks/>
          </p:cNvSpPr>
          <p:nvPr/>
        </p:nvSpPr>
        <p:spPr bwMode="auto">
          <a:xfrm>
            <a:off x="6372200" y="5301209"/>
            <a:ext cx="72008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Arc 22"/>
          <p:cNvSpPr>
            <a:spLocks/>
          </p:cNvSpPr>
          <p:nvPr/>
        </p:nvSpPr>
        <p:spPr bwMode="auto">
          <a:xfrm>
            <a:off x="6156176" y="5877272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6444208" y="5373216"/>
                <a:ext cx="1800200" cy="396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Add 5, subtract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40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5373216"/>
                <a:ext cx="1800200" cy="396519"/>
              </a:xfrm>
              <a:prstGeom prst="rect">
                <a:avLst/>
              </a:prstGeom>
              <a:blipFill>
                <a:blip r:embed="rId11"/>
                <a:stretch>
                  <a:fillRect l="-339"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243175" y="5976318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2.5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2120" y="4509120"/>
            <a:ext cx="792088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596336" y="1124744"/>
            <a:ext cx="720080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25" grpId="0"/>
      <p:bldP spid="26" grpId="0"/>
      <p:bldP spid="27" grpId="0"/>
      <p:bldP spid="11" grpId="0"/>
      <p:bldP spid="30" grpId="0" animBg="1"/>
      <p:bldP spid="32" grpId="0"/>
      <p:bldP spid="35" grpId="0" animBg="1"/>
      <p:bldP spid="36" grpId="0" animBg="1"/>
      <p:bldP spid="38" grpId="0"/>
      <p:bldP spid="39" grpId="0"/>
      <p:bldP spid="12" grpId="0" animBg="1"/>
      <p:bldP spid="12" grpId="1" animBg="1"/>
      <p:bldP spid="40" grpId="0" animBg="1"/>
      <p:bldP spid="40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the function: </a:t>
                </a:r>
              </a:p>
              <a:p>
                <a:pPr marL="0" indent="0" algn="ctr">
                  <a:buNone/>
                </a:pPr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Sketch the graph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the function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268760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372200" y="1484784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564904"/>
                <a:ext cx="144142" cy="215444"/>
              </a:xfrm>
              <a:prstGeom prst="rect">
                <a:avLst/>
              </a:prstGeom>
              <a:blipFill>
                <a:blip r:embed="rId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96752"/>
                <a:ext cx="1320811" cy="215444"/>
              </a:xfrm>
              <a:prstGeom prst="rect">
                <a:avLst/>
              </a:prstGeom>
              <a:blipFill>
                <a:blip r:embed="rId5"/>
                <a:stretch>
                  <a:fillRect l="-3226" r="-230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156176" y="227687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72200" y="292494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(1,-2)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 flipV="1">
            <a:off x="6336196" y="1520788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660232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868144" y="1412776"/>
            <a:ext cx="792088" cy="15841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64088" y="1556792"/>
            <a:ext cx="2448272" cy="7920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55976" y="2132856"/>
                <a:ext cx="92333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132856"/>
                <a:ext cx="923330" cy="403316"/>
              </a:xfrm>
              <a:prstGeom prst="rect">
                <a:avLst/>
              </a:prstGeom>
              <a:blipFill>
                <a:blip r:embed="rId6"/>
                <a:stretch>
                  <a:fillRect l="-4636" r="-3974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32040" y="4437112"/>
                <a:ext cx="193155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+3=−3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931554" cy="403316"/>
              </a:xfrm>
              <a:prstGeom prst="rect">
                <a:avLst/>
              </a:prstGeom>
              <a:blipFill>
                <a:blip r:embed="rId7"/>
                <a:stretch>
                  <a:fillRect l="-1577" r="-157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2040" y="5085184"/>
                <a:ext cx="1468735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+3=−3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85184"/>
                <a:ext cx="1468735" cy="403316"/>
              </a:xfrm>
              <a:prstGeom prst="rect">
                <a:avLst/>
              </a:prstGeom>
              <a:blipFill>
                <a:blip r:embed="rId8"/>
                <a:stretch>
                  <a:fillRect l="-2490" r="-207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64088" y="5733256"/>
                <a:ext cx="8458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2=−3.5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733256"/>
                <a:ext cx="845809" cy="215444"/>
              </a:xfrm>
              <a:prstGeom prst="rect">
                <a:avLst/>
              </a:prstGeom>
              <a:blipFill>
                <a:blip r:embed="rId9"/>
                <a:stretch>
                  <a:fillRect l="-4317" r="-2878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71608" y="6165304"/>
                <a:ext cx="688576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08" y="6165304"/>
                <a:ext cx="688576" cy="403187"/>
              </a:xfrm>
              <a:prstGeom prst="rect">
                <a:avLst/>
              </a:prstGeom>
              <a:blipFill>
                <a:blip r:embed="rId10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11960" y="3861048"/>
            <a:ext cx="457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Finding the second solution (on the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reflected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part of the graph)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Arc 22"/>
          <p:cNvSpPr>
            <a:spLocks/>
          </p:cNvSpPr>
          <p:nvPr/>
        </p:nvSpPr>
        <p:spPr bwMode="auto">
          <a:xfrm>
            <a:off x="6876256" y="4653136"/>
            <a:ext cx="110414" cy="654765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948264" y="4725144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 and simplify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5" name="Arc 22"/>
          <p:cNvSpPr>
            <a:spLocks/>
          </p:cNvSpPr>
          <p:nvPr/>
        </p:nvSpPr>
        <p:spPr bwMode="auto">
          <a:xfrm>
            <a:off x="6444208" y="5301209"/>
            <a:ext cx="166454" cy="576064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Arc 22"/>
          <p:cNvSpPr>
            <a:spLocks/>
          </p:cNvSpPr>
          <p:nvPr/>
        </p:nvSpPr>
        <p:spPr bwMode="auto">
          <a:xfrm>
            <a:off x="6285201" y="5850234"/>
            <a:ext cx="144016" cy="504056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6588224" y="5373216"/>
                <a:ext cx="2160240" cy="396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30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aseline="0" dirty="0">
                    <a:solidFill>
                      <a:srgbClr val="FF0000"/>
                    </a:solidFill>
                  </a:rPr>
                  <a:t>Subtract 1, subtract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40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altLang="en-US" sz="1400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5373216"/>
                <a:ext cx="2160240" cy="396519"/>
              </a:xfrm>
              <a:prstGeom prst="rect">
                <a:avLst/>
              </a:prstGeom>
              <a:blipFill>
                <a:blip r:embed="rId11"/>
                <a:stretch>
                  <a:fillRect l="-847"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372200" y="5949280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2.5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2120" y="4509120"/>
            <a:ext cx="936104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596336" y="1124744"/>
            <a:ext cx="720080" cy="36004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31640" y="5085184"/>
                <a:ext cx="698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85184"/>
                <a:ext cx="698909" cy="246221"/>
              </a:xfrm>
              <a:prstGeom prst="rect">
                <a:avLst/>
              </a:prstGeom>
              <a:blipFill>
                <a:blip r:embed="rId12"/>
                <a:stretch>
                  <a:fillRect l="-3478" r="-6087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/>
      <p:bldP spid="27" grpId="0"/>
      <p:bldP spid="11" grpId="0"/>
      <p:bldP spid="30" grpId="0" animBg="1"/>
      <p:bldP spid="32" grpId="0"/>
      <p:bldP spid="35" grpId="0" animBg="1"/>
      <p:bldP spid="36" grpId="0" animBg="1"/>
      <p:bldP spid="38" grpId="0"/>
      <p:bldP spid="39" grpId="0"/>
      <p:bldP spid="12" grpId="0" animBg="1"/>
      <p:bldP spid="12" grpId="1" animBg="1"/>
      <p:bldP spid="40" grpId="0" animBg="1"/>
      <p:bldP spid="4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sketch of the graph is shown.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does not exist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6660232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6660232" y="1412776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blipFill>
                <a:blip r:embed="rId5"/>
                <a:stretch>
                  <a:fillRect l="-387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012160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60032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blipFill>
                <a:blip r:embed="rId7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5936" y="4149080"/>
                <a:ext cx="50040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modulus part is positive, we are always going to be taking away a value which is greater than or equal to 0</a:t>
                </a:r>
              </a:p>
              <a:p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Therefore the largest value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6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range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149080"/>
                <a:ext cx="5004048" cy="1384995"/>
              </a:xfrm>
              <a:prstGeom prst="rect">
                <a:avLst/>
              </a:prstGeom>
              <a:blipFill>
                <a:blip r:embed="rId8"/>
                <a:stretch>
                  <a:fillRect l="-366" t="-881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012160" y="198884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blipFill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544833" y="2011328"/>
            <a:ext cx="0" cy="1656184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1927" y="265303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sketch of the graph is shown.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does not exist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6660232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6660232" y="1412776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blipFill>
                <a:blip r:embed="rId5"/>
                <a:stretch>
                  <a:fillRect l="-387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012160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60032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blipFill>
                <a:blip r:embed="rId7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95936" y="4149080"/>
            <a:ext cx="5004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This function is many-to-one, as different inputs can give the same output</a:t>
            </a:r>
          </a:p>
          <a:p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inverse would be one-to-many, which is not a function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2160" y="198884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sketch of the graph is shown.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does not exist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6660232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6660232" y="1412776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blipFill>
                <a:blip r:embed="rId5"/>
                <a:stretch>
                  <a:fillRect l="-387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012160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60032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blipFill>
                <a:blip r:embed="rId7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012160" y="198884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788024" y="2276872"/>
            <a:ext cx="331236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blipFill>
                <a:blip r:embed="rId9"/>
                <a:stretch>
                  <a:fillRect l="-8403" r="-588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0032" y="4725144"/>
                <a:ext cx="15452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6−2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1545295" cy="246221"/>
              </a:xfrm>
              <a:prstGeom prst="rect">
                <a:avLst/>
              </a:prstGeom>
              <a:blipFill>
                <a:blip r:embed="rId10"/>
                <a:stretch>
                  <a:fillRect l="-2362" r="-236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04048" y="5157192"/>
                <a:ext cx="1447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−6=5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157192"/>
                <a:ext cx="1447000" cy="246221"/>
              </a:xfrm>
              <a:prstGeom prst="rect">
                <a:avLst/>
              </a:prstGeom>
              <a:blipFill>
                <a:blip r:embed="rId11"/>
                <a:stretch>
                  <a:fillRect l="-422" r="-42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08104" y="5589240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589240"/>
                <a:ext cx="1008112" cy="246221"/>
              </a:xfrm>
              <a:prstGeom prst="rect">
                <a:avLst/>
              </a:prstGeom>
              <a:blipFill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6136" y="6021288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21288"/>
                <a:ext cx="1008112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2"/>
          <p:cNvSpPr>
            <a:spLocks/>
          </p:cNvSpPr>
          <p:nvPr/>
        </p:nvSpPr>
        <p:spPr bwMode="auto">
          <a:xfrm>
            <a:off x="6516216" y="4869161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355976" y="4293096"/>
            <a:ext cx="4392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Solving for the </a:t>
            </a:r>
            <a:r>
              <a:rPr lang="en-US" altLang="en-US" sz="1400" u="sng" baseline="0" dirty="0">
                <a:solidFill>
                  <a:srgbClr val="FF0000"/>
                </a:solidFill>
              </a:rPr>
              <a:t>non-reflected</a:t>
            </a:r>
            <a:r>
              <a:rPr lang="en-US" altLang="en-US" sz="1400" baseline="0" dirty="0">
                <a:solidFill>
                  <a:srgbClr val="FF0000"/>
                </a:solidFill>
              </a:rPr>
              <a:t> part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28" name="Arc 22"/>
          <p:cNvSpPr>
            <a:spLocks/>
          </p:cNvSpPr>
          <p:nvPr/>
        </p:nvSpPr>
        <p:spPr bwMode="auto">
          <a:xfrm>
            <a:off x="6516216" y="5301208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22"/>
          <p:cNvSpPr>
            <a:spLocks/>
          </p:cNvSpPr>
          <p:nvPr/>
        </p:nvSpPr>
        <p:spPr bwMode="auto">
          <a:xfrm>
            <a:off x="6804248" y="5733256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660232" y="4941168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88224" y="5373216"/>
            <a:ext cx="10801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Simplify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948264" y="5805264"/>
            <a:ext cx="11521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28184" y="227687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blipFill>
                <a:blip r:embed="rId14"/>
                <a:stretch>
                  <a:fillRect l="-1471" r="-1029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5508104" y="1700808"/>
            <a:ext cx="720080" cy="21602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220072" y="4725144"/>
            <a:ext cx="792088" cy="21602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9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2" grpId="0"/>
      <p:bldP spid="33" grpId="0"/>
      <p:bldP spid="36" grpId="0"/>
      <p:bldP spid="37" grpId="0" animBg="1"/>
      <p:bldP spid="37" grpId="1" animBg="1"/>
      <p:bldP spid="38" grpId="0" animBg="1"/>
      <p:bldP spid="38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sketch of the graph is shown.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does not exist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6660232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6660232" y="1412776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blipFill>
                <a:blip r:embed="rId5"/>
                <a:stretch>
                  <a:fillRect l="-387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012160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60032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blipFill>
                <a:blip r:embed="rId7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012160" y="198884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788024" y="2276872"/>
            <a:ext cx="331236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blipFill>
                <a:blip r:embed="rId9"/>
                <a:stretch>
                  <a:fillRect l="-8403" r="-588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0032" y="4725144"/>
                <a:ext cx="15452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6+2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1545295" cy="246221"/>
              </a:xfrm>
              <a:prstGeom prst="rect">
                <a:avLst/>
              </a:prstGeom>
              <a:blipFill>
                <a:blip r:embed="rId10"/>
                <a:stretch>
                  <a:fillRect l="-2362" r="-236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04048" y="5157192"/>
                <a:ext cx="1447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+6=5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157192"/>
                <a:ext cx="1447000" cy="246221"/>
              </a:xfrm>
              <a:prstGeom prst="rect">
                <a:avLst/>
              </a:prstGeom>
              <a:blipFill>
                <a:blip r:embed="rId11"/>
                <a:stretch>
                  <a:fillRect l="-422" r="-42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52120" y="5589240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89240"/>
                <a:ext cx="1008112" cy="246221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6136" y="6021288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=−3.5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21288"/>
                <a:ext cx="1008112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2"/>
          <p:cNvSpPr>
            <a:spLocks/>
          </p:cNvSpPr>
          <p:nvPr/>
        </p:nvSpPr>
        <p:spPr bwMode="auto">
          <a:xfrm>
            <a:off x="6516216" y="4869161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355976" y="4293096"/>
            <a:ext cx="4392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Solving for the </a:t>
            </a:r>
            <a:r>
              <a:rPr lang="en-US" altLang="en-US" sz="1400" u="sng" baseline="0" dirty="0">
                <a:solidFill>
                  <a:srgbClr val="FF0000"/>
                </a:solidFill>
              </a:rPr>
              <a:t>reflected</a:t>
            </a:r>
            <a:r>
              <a:rPr lang="en-US" altLang="en-US" sz="1400" baseline="0" dirty="0">
                <a:solidFill>
                  <a:srgbClr val="FF0000"/>
                </a:solidFill>
              </a:rPr>
              <a:t> part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28" name="Arc 22"/>
          <p:cNvSpPr>
            <a:spLocks/>
          </p:cNvSpPr>
          <p:nvPr/>
        </p:nvSpPr>
        <p:spPr bwMode="auto">
          <a:xfrm>
            <a:off x="6588224" y="5301208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22"/>
          <p:cNvSpPr>
            <a:spLocks/>
          </p:cNvSpPr>
          <p:nvPr/>
        </p:nvSpPr>
        <p:spPr bwMode="auto">
          <a:xfrm>
            <a:off x="6804248" y="5733256"/>
            <a:ext cx="144016" cy="43204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660232" y="4941168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Expand bracket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732240" y="5373216"/>
            <a:ext cx="10801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Rearrange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948264" y="5805264"/>
            <a:ext cx="11521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aseline="0" dirty="0">
                <a:solidFill>
                  <a:srgbClr val="FF0000"/>
                </a:solidFill>
              </a:rPr>
              <a:t>Divide by 2</a:t>
            </a:r>
            <a:endParaRPr lang="en-GB" altLang="en-US" sz="1400" baseline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28184" y="227687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blipFill>
                <a:blip r:embed="rId14"/>
                <a:stretch>
                  <a:fillRect l="-1471" r="-1029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5364088" y="1700808"/>
            <a:ext cx="864096" cy="21602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004048" y="4725144"/>
            <a:ext cx="1008112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96136" y="227687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580112" y="2852936"/>
                <a:ext cx="410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852936"/>
                <a:ext cx="410369" cy="215444"/>
              </a:xfrm>
              <a:prstGeom prst="rect">
                <a:avLst/>
              </a:prstGeom>
              <a:blipFill>
                <a:blip r:embed="rId15"/>
                <a:stretch>
                  <a:fillRect l="-1471" r="-1029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2" grpId="0"/>
      <p:bldP spid="33" grpId="0"/>
      <p:bldP spid="37" grpId="0" animBg="1"/>
      <p:bldP spid="37" grpId="1" animBg="1"/>
      <p:bldP spid="38" grpId="0" animBg="1"/>
      <p:bldP spid="38" grpId="1" animBg="1"/>
      <p:bldP spid="3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moduli as well as graph transformations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sketch of the graph is shown.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State the range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does not exist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7873"/>
                <a:ext cx="3826432" cy="4679089"/>
              </a:xfrm>
              <a:blipFill>
                <a:blip r:embed="rId2"/>
                <a:stretch>
                  <a:fillRect t="-782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12474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6660232" y="1340768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708920"/>
                <a:ext cx="152526" cy="215444"/>
              </a:xfrm>
              <a:prstGeom prst="rect">
                <a:avLst/>
              </a:prstGeom>
              <a:blipFill>
                <a:blip r:embed="rId4"/>
                <a:stretch>
                  <a:fillRect l="-16000"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5400000" flipH="1" flipV="1">
            <a:off x="6660232" y="1412776"/>
            <a:ext cx="0" cy="2880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00808"/>
                <a:ext cx="1572033" cy="215444"/>
              </a:xfrm>
              <a:prstGeom prst="rect">
                <a:avLst/>
              </a:prstGeom>
              <a:blipFill>
                <a:blip r:embed="rId5"/>
                <a:stretch>
                  <a:fillRect l="-387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012160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60032" y="1988840"/>
            <a:ext cx="1152128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52936"/>
                <a:ext cx="139462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52936"/>
                <a:ext cx="135632" cy="215444"/>
              </a:xfrm>
              <a:prstGeom prst="rect">
                <a:avLst/>
              </a:prstGeom>
              <a:blipFill>
                <a:blip r:embed="rId7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012160" y="1988840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7" y="1870950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788024" y="2276872"/>
            <a:ext cx="331236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2132856"/>
                <a:ext cx="729174" cy="215444"/>
              </a:xfrm>
              <a:prstGeom prst="rect">
                <a:avLst/>
              </a:prstGeom>
              <a:blipFill>
                <a:blip r:embed="rId9"/>
                <a:stretch>
                  <a:fillRect l="-8403" r="-588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52120" y="4437112"/>
                <a:ext cx="208823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algn="ctr"/>
                <a:endParaRPr lang="en-US" sz="1600" b="0" i="1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−3.5&lt;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&lt;−2.5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37112"/>
                <a:ext cx="2088232" cy="738664"/>
              </a:xfrm>
              <a:prstGeom prst="rect">
                <a:avLst/>
              </a:prstGeom>
              <a:blipFill>
                <a:blip r:embed="rId10"/>
                <a:stretch>
                  <a:fillRect t="-8264"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228184" y="227687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852936"/>
                <a:ext cx="410369" cy="215444"/>
              </a:xfrm>
              <a:prstGeom prst="rect">
                <a:avLst/>
              </a:prstGeom>
              <a:blipFill>
                <a:blip r:embed="rId11"/>
                <a:stretch>
                  <a:fillRect l="-1471" r="-1029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5796136" y="227687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580112" y="2852936"/>
                <a:ext cx="410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−3.5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852936"/>
                <a:ext cx="410369" cy="215444"/>
              </a:xfrm>
              <a:prstGeom prst="rect">
                <a:avLst/>
              </a:prstGeom>
              <a:blipFill>
                <a:blip r:embed="rId12"/>
                <a:stretch>
                  <a:fillRect l="-1471" r="-1029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draw graphs and solve equations when the modulus function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equation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Sketch both graphs, then consider the intersections and what equations they would represent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88224" y="1299564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blipFill>
                <a:blip r:embed="rId3"/>
                <a:stretch>
                  <a:fillRect l="-4795" r="-411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rot="5400000" flipV="1">
            <a:off x="6588224" y="1371572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189320" y="1520267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26371" y="1258753"/>
                <a:ext cx="1047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71" y="1258753"/>
                <a:ext cx="1047082" cy="215444"/>
              </a:xfrm>
              <a:prstGeom prst="rect">
                <a:avLst/>
              </a:prstGeom>
              <a:blipFill>
                <a:blip r:embed="rId6"/>
                <a:stretch>
                  <a:fillRect l="-407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blipFill>
                <a:blip r:embed="rId7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6820693" y="1533330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98030" y="3322942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752866" y="1743892"/>
            <a:ext cx="3685740" cy="2314302"/>
          </a:xfrm>
          <a:prstGeom prst="straightConnector1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40627" y="1332411"/>
                <a:ext cx="92333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627" y="1332411"/>
                <a:ext cx="923330" cy="403316"/>
              </a:xfrm>
              <a:prstGeom prst="rect">
                <a:avLst/>
              </a:prstGeom>
              <a:blipFill>
                <a:blip r:embed="rId10"/>
                <a:stretch>
                  <a:fillRect l="-3947" t="-1515" r="-1316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8982" y="2822714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2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82" y="2822714"/>
                <a:ext cx="31611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82274" y="3279914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200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74" y="3279914"/>
                <a:ext cx="31611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4469" y="4519749"/>
                <a:ext cx="180087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=−(3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9" y="4519749"/>
                <a:ext cx="1800878" cy="495649"/>
              </a:xfrm>
              <a:prstGeom prst="rect">
                <a:avLst/>
              </a:prstGeom>
              <a:blipFill>
                <a:blip r:embed="rId1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7532" y="5011784"/>
                <a:ext cx="16534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2" y="5011784"/>
                <a:ext cx="1653401" cy="495649"/>
              </a:xfrm>
              <a:prstGeom prst="rect">
                <a:avLst/>
              </a:prstGeom>
              <a:blipFill>
                <a:blip r:embed="rId1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6686" y="5521236"/>
                <a:ext cx="789512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5521236"/>
                <a:ext cx="789512" cy="50000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2960" y="6021979"/>
                <a:ext cx="66018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6021979"/>
                <a:ext cx="660181" cy="497059"/>
              </a:xfrm>
              <a:prstGeom prst="rect">
                <a:avLst/>
              </a:prstGeom>
              <a:blipFill>
                <a:blip r:embed="rId1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35531" y="4602480"/>
                <a:ext cx="1518749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31" y="4602480"/>
                <a:ext cx="1518749" cy="495649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79668" y="5090161"/>
                <a:ext cx="789512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68" y="5090161"/>
                <a:ext cx="789512" cy="494238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022" y="5695407"/>
                <a:ext cx="660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22" y="5695407"/>
                <a:ext cx="66018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flipV="1">
            <a:off x="1969572" y="4816346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133726" y="4742156"/>
            <a:ext cx="88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Arc 35"/>
          <p:cNvSpPr/>
          <p:nvPr/>
        </p:nvSpPr>
        <p:spPr>
          <a:xfrm flipV="1">
            <a:off x="1852006" y="5299671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/>
          <p:cNvSpPr/>
          <p:nvPr/>
        </p:nvSpPr>
        <p:spPr>
          <a:xfrm flipV="1">
            <a:off x="1351263" y="5826539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/>
          <p:cNvSpPr/>
          <p:nvPr/>
        </p:nvSpPr>
        <p:spPr>
          <a:xfrm flipV="1">
            <a:off x="4760668" y="4899076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/>
          <p:cNvSpPr/>
          <p:nvPr/>
        </p:nvSpPr>
        <p:spPr>
          <a:xfrm flipV="1">
            <a:off x="4521182" y="5391110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024868" y="5269025"/>
            <a:ext cx="107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3x, subtract 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19919" y="5804603"/>
                <a:ext cx="1075383" cy="40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19" y="5804603"/>
                <a:ext cx="1075383" cy="400046"/>
              </a:xfrm>
              <a:prstGeom prst="rect">
                <a:avLst/>
              </a:prstGeom>
              <a:blipFill>
                <a:blip r:embed="rId20"/>
                <a:stretch>
                  <a:fillRect l="-1705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42090" y="4768284"/>
                <a:ext cx="1075383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Add 5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90" y="4768284"/>
                <a:ext cx="1075383" cy="611962"/>
              </a:xfrm>
              <a:prstGeom prst="rect">
                <a:avLst/>
              </a:prstGeom>
              <a:blipFill>
                <a:blip r:embed="rId21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24524" y="5417073"/>
                <a:ext cx="1075383" cy="3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524" y="5417073"/>
                <a:ext cx="1075383" cy="395814"/>
              </a:xfrm>
              <a:prstGeom prst="rect">
                <a:avLst/>
              </a:prstGeom>
              <a:blipFill>
                <a:blip r:embed="rId22"/>
                <a:stretch>
                  <a:fillRect l="-1705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 flipV="1">
            <a:off x="7384869" y="2403566"/>
            <a:ext cx="548640" cy="69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95703" y="1497874"/>
            <a:ext cx="291738" cy="2569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55428" y="2381794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8" y="2381794"/>
                <a:ext cx="893385" cy="215444"/>
              </a:xfrm>
              <a:prstGeom prst="rect">
                <a:avLst/>
              </a:prstGeom>
              <a:blipFill>
                <a:blip r:embed="rId23"/>
                <a:stretch>
                  <a:fillRect l="-4082" r="-4082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07577" y="1227908"/>
                <a:ext cx="1175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=−(3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77" y="1227908"/>
                <a:ext cx="1175515" cy="215444"/>
              </a:xfrm>
              <a:prstGeom prst="rect">
                <a:avLst/>
              </a:prstGeom>
              <a:blipFill>
                <a:blip r:embed="rId24"/>
                <a:stretch>
                  <a:fillRect l="-3627" r="-466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6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11" grpId="0"/>
      <p:bldP spid="12" grpId="0"/>
      <p:bldP spid="13" grpId="0"/>
      <p:bldP spid="16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 animBg="1"/>
      <p:bldP spid="35" grpId="0"/>
      <p:bldP spid="36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Functions and Graphs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draw graphs and solve equations when the modulus function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Solve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algn="ctr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Start by finding where they cross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88224" y="1299564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83" y="1260052"/>
                <a:ext cx="893385" cy="215444"/>
              </a:xfrm>
              <a:prstGeom prst="rect">
                <a:avLst/>
              </a:prstGeom>
              <a:blipFill>
                <a:blip r:embed="rId3"/>
                <a:stretch>
                  <a:fillRect l="-4795" r="-4110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819844"/>
                <a:ext cx="43152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3315788"/>
                <a:ext cx="304891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rot="5400000" flipV="1">
            <a:off x="6588224" y="1371572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189320" y="1520267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256702" y="1250043"/>
                <a:ext cx="1047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02" y="1250043"/>
                <a:ext cx="1047082" cy="215444"/>
              </a:xfrm>
              <a:prstGeom prst="rect">
                <a:avLst/>
              </a:prstGeom>
              <a:blipFill>
                <a:blip r:embed="rId6"/>
                <a:stretch>
                  <a:fillRect l="-3488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3171772"/>
                <a:ext cx="141705" cy="215444"/>
              </a:xfrm>
              <a:prstGeom prst="rect">
                <a:avLst/>
              </a:prstGeom>
              <a:blipFill>
                <a:blip r:embed="rId7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083540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33333" r="-208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6820693" y="1533330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98030" y="3322942"/>
            <a:ext cx="620783" cy="179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97" y="2535330"/>
                <a:ext cx="316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737463" y="1323703"/>
            <a:ext cx="3849188" cy="3823063"/>
          </a:xfrm>
          <a:prstGeom prst="straightConnector1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86501" y="1018903"/>
                <a:ext cx="5795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501" y="1018903"/>
                <a:ext cx="579582" cy="215444"/>
              </a:xfrm>
              <a:prstGeom prst="rect">
                <a:avLst/>
              </a:prstGeom>
              <a:blipFill>
                <a:blip r:embed="rId10"/>
                <a:stretch>
                  <a:fillRect l="-6316" r="-5263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6992983" y="3091543"/>
            <a:ext cx="548640" cy="69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5703" y="1497874"/>
            <a:ext cx="291738" cy="2569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02583" y="3017520"/>
                <a:ext cx="893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83" y="3017520"/>
                <a:ext cx="893386" cy="215444"/>
              </a:xfrm>
              <a:prstGeom prst="rect">
                <a:avLst/>
              </a:prstGeom>
              <a:blipFill>
                <a:blip r:embed="rId11"/>
                <a:stretch>
                  <a:fillRect l="-4082" r="-3401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7577" y="1227908"/>
                <a:ext cx="1175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=−(5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77" y="1227908"/>
                <a:ext cx="1175515" cy="215444"/>
              </a:xfrm>
              <a:prstGeom prst="rect">
                <a:avLst/>
              </a:prstGeom>
              <a:blipFill>
                <a:blip r:embed="rId12"/>
                <a:stretch>
                  <a:fillRect l="-3627" r="-466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0" y="4258492"/>
                <a:ext cx="145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−1)=3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8492"/>
                <a:ext cx="1457130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flipV="1">
            <a:off x="1316429" y="4389626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498000" y="4332854"/>
            <a:ext cx="83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3690" y="4680858"/>
                <a:ext cx="130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+1=3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0" y="4680858"/>
                <a:ext cx="13096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7976" y="5103224"/>
                <a:ext cx="759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1=8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6" y="5103224"/>
                <a:ext cx="75956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3621" y="5438504"/>
                <a:ext cx="66018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1" y="5438504"/>
                <a:ext cx="660181" cy="497059"/>
              </a:xfrm>
              <a:prstGeom prst="rect">
                <a:avLst/>
              </a:prstGeom>
              <a:blipFill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flipV="1">
            <a:off x="1312075" y="4838118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c 45"/>
          <p:cNvSpPr/>
          <p:nvPr/>
        </p:nvSpPr>
        <p:spPr>
          <a:xfrm flipV="1">
            <a:off x="1316429" y="5277901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458811" y="4903266"/>
            <a:ext cx="86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5x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0583" y="5238545"/>
            <a:ext cx="77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90800" y="4245429"/>
                <a:ext cx="1175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−1=3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45429"/>
                <a:ext cx="117500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 flipV="1">
            <a:off x="3741766" y="4385271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3827" y="4659086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−1=−2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7" y="4659086"/>
                <a:ext cx="102887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08810" y="5011784"/>
                <a:ext cx="66018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10" y="5011784"/>
                <a:ext cx="660181" cy="495649"/>
              </a:xfrm>
              <a:prstGeom prst="rect">
                <a:avLst/>
              </a:prstGeom>
              <a:blipFill>
                <a:blip r:embed="rId19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flipV="1">
            <a:off x="3719995" y="4851181"/>
            <a:ext cx="216279" cy="452339"/>
          </a:xfrm>
          <a:prstGeom prst="arc">
            <a:avLst>
              <a:gd name="adj1" fmla="val 16200000"/>
              <a:gd name="adj2" fmla="val 533712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892857" y="4306728"/>
            <a:ext cx="94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 5x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62378" y="4842304"/>
            <a:ext cx="77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-2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56709" y="5895703"/>
                <a:ext cx="5390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Consider the values of x for which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above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09" y="5895703"/>
                <a:ext cx="5390835" cy="307777"/>
              </a:xfrm>
              <a:prstGeom prst="rect">
                <a:avLst/>
              </a:prstGeom>
              <a:blipFill>
                <a:blip r:embed="rId20"/>
                <a:stretch>
                  <a:fillRect l="-339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07725" y="6213565"/>
                <a:ext cx="1394613" cy="34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6213565"/>
                <a:ext cx="1394613" cy="349326"/>
              </a:xfrm>
              <a:prstGeom prst="rect">
                <a:avLst/>
              </a:prstGeom>
              <a:blipFill>
                <a:blip r:embed="rId21"/>
                <a:stretch>
                  <a:fillRect l="-3493" t="-1724" r="-2620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1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/>
      <p:bldP spid="16" grpId="0"/>
      <p:bldP spid="17" grpId="0"/>
      <p:bldP spid="20" grpId="0"/>
      <p:bldP spid="22" grpId="0"/>
      <p:bldP spid="27" grpId="0"/>
      <p:bldP spid="28" grpId="0"/>
      <p:bldP spid="32" grpId="0"/>
      <p:bldP spid="36" grpId="0" animBg="1"/>
      <p:bldP spid="37" grpId="0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49" grpId="0"/>
      <p:bldP spid="50" grpId="0" animBg="1"/>
      <p:bldP spid="52" grpId="0"/>
      <p:bldP spid="53" grpId="0"/>
      <p:bldP spid="55" grpId="0" animBg="1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630" y="2314192"/>
            <a:ext cx="590610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oudita SF" pitchFamily="2" charset="0"/>
              </a:rPr>
              <a:t>Section 2B</a:t>
            </a:r>
          </a:p>
        </p:txBody>
      </p:sp>
    </p:spTree>
    <p:extLst>
      <p:ext uri="{BB962C8B-B14F-4D97-AF65-F5344CB8AC3E}">
        <p14:creationId xmlns:p14="http://schemas.microsoft.com/office/powerpoint/2010/main" val="410919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7303</Words>
  <Application>Microsoft Office PowerPoint</Application>
  <PresentationFormat>画面に合わせる (4:3)</PresentationFormat>
  <Paragraphs>1613</Paragraphs>
  <Slides>68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8" baseType="lpstr">
      <vt:lpstr>Goudita SF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Theme</vt:lpstr>
      <vt:lpstr>Equation</vt:lpstr>
      <vt:lpstr>PowerPoint プレゼンテーション</vt:lpstr>
      <vt:lpstr>Prior Knowledge Check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PowerPoint プレゼンテーション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  <vt:lpstr>Functions and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152</cp:revision>
  <dcterms:created xsi:type="dcterms:W3CDTF">2018-04-30T00:32:33Z</dcterms:created>
  <dcterms:modified xsi:type="dcterms:W3CDTF">2018-08-13T23:56:18Z</dcterms:modified>
</cp:coreProperties>
</file>