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59" r:id="rId4"/>
    <p:sldId id="258" r:id="rId5"/>
    <p:sldId id="276" r:id="rId6"/>
    <p:sldId id="277" r:id="rId7"/>
    <p:sldId id="278" r:id="rId8"/>
    <p:sldId id="279" r:id="rId9"/>
    <p:sldId id="280" r:id="rId10"/>
    <p:sldId id="260" r:id="rId11"/>
    <p:sldId id="261" r:id="rId12"/>
    <p:sldId id="281" r:id="rId13"/>
    <p:sldId id="282" r:id="rId14"/>
    <p:sldId id="283" r:id="rId15"/>
    <p:sldId id="284" r:id="rId16"/>
    <p:sldId id="285" r:id="rId17"/>
    <p:sldId id="262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4" r:id="rId26"/>
    <p:sldId id="293" r:id="rId27"/>
    <p:sldId id="294" r:id="rId28"/>
    <p:sldId id="295" r:id="rId29"/>
    <p:sldId id="297" r:id="rId30"/>
    <p:sldId id="298" r:id="rId31"/>
    <p:sldId id="299" r:id="rId32"/>
    <p:sldId id="296" r:id="rId33"/>
    <p:sldId id="266" r:id="rId34"/>
    <p:sldId id="267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268" r:id="rId43"/>
    <p:sldId id="269" r:id="rId44"/>
    <p:sldId id="309" r:id="rId45"/>
    <p:sldId id="310" r:id="rId46"/>
    <p:sldId id="311" r:id="rId47"/>
    <p:sldId id="312" r:id="rId48"/>
    <p:sldId id="270" r:id="rId49"/>
    <p:sldId id="271" r:id="rId50"/>
    <p:sldId id="313" r:id="rId51"/>
    <p:sldId id="314" r:id="rId52"/>
    <p:sldId id="315" r:id="rId53"/>
    <p:sldId id="316" r:id="rId54"/>
    <p:sldId id="317" r:id="rId55"/>
    <p:sldId id="318" r:id="rId56"/>
    <p:sldId id="272" r:id="rId57"/>
    <p:sldId id="273" r:id="rId58"/>
    <p:sldId id="319" r:id="rId59"/>
    <p:sldId id="320" r:id="rId60"/>
    <p:sldId id="321" r:id="rId61"/>
    <p:sldId id="274" r:id="rId62"/>
    <p:sldId id="275" r:id="rId63"/>
    <p:sldId id="322" r:id="rId64"/>
    <p:sldId id="323" r:id="rId65"/>
    <p:sldId id="324" r:id="rId66"/>
    <p:sldId id="325" r:id="rId67"/>
    <p:sldId id="326" r:id="rId68"/>
    <p:sldId id="327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image" Target="../media/image24.wmf"/><Relationship Id="rId26" Type="http://schemas.openxmlformats.org/officeDocument/2006/relationships/image" Target="../media/image32.wmf"/><Relationship Id="rId3" Type="http://schemas.openxmlformats.org/officeDocument/2006/relationships/image" Target="../media/image9.wmf"/><Relationship Id="rId21" Type="http://schemas.openxmlformats.org/officeDocument/2006/relationships/image" Target="../media/image27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23.wmf"/><Relationship Id="rId25" Type="http://schemas.openxmlformats.org/officeDocument/2006/relationships/image" Target="../media/image31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20" Type="http://schemas.openxmlformats.org/officeDocument/2006/relationships/image" Target="../media/image26.wmf"/><Relationship Id="rId29" Type="http://schemas.openxmlformats.org/officeDocument/2006/relationships/image" Target="../media/image35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24" Type="http://schemas.openxmlformats.org/officeDocument/2006/relationships/image" Target="../media/image30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23" Type="http://schemas.openxmlformats.org/officeDocument/2006/relationships/image" Target="../media/image29.wmf"/><Relationship Id="rId28" Type="http://schemas.openxmlformats.org/officeDocument/2006/relationships/image" Target="../media/image34.wmf"/><Relationship Id="rId10" Type="http://schemas.openxmlformats.org/officeDocument/2006/relationships/image" Target="../media/image16.wmf"/><Relationship Id="rId19" Type="http://schemas.openxmlformats.org/officeDocument/2006/relationships/image" Target="../media/image25.wmf"/><Relationship Id="rId31" Type="http://schemas.openxmlformats.org/officeDocument/2006/relationships/image" Target="../media/image37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Relationship Id="rId22" Type="http://schemas.openxmlformats.org/officeDocument/2006/relationships/image" Target="../media/image28.wmf"/><Relationship Id="rId27" Type="http://schemas.openxmlformats.org/officeDocument/2006/relationships/image" Target="../media/image33.wmf"/><Relationship Id="rId30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74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73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19" Type="http://schemas.openxmlformats.org/officeDocument/2006/relationships/image" Target="../media/image72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  <a:alpha val="40000"/>
              </a:schemeClr>
            </a:gs>
            <a:gs pos="7000">
              <a:schemeClr val="accent4">
                <a:lumMod val="20000"/>
                <a:lumOff val="80000"/>
                <a:alpha val="40000"/>
              </a:schemeClr>
            </a:gs>
            <a:gs pos="95000">
              <a:schemeClr val="accent4">
                <a:lumMod val="20000"/>
                <a:lumOff val="80000"/>
                <a:alpha val="40000"/>
              </a:schemeClr>
            </a:gs>
            <a:gs pos="100000">
              <a:schemeClr val="accent4">
                <a:lumMod val="60000"/>
                <a:lumOff val="40000"/>
                <a:alpha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7.png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47" Type="http://schemas.openxmlformats.org/officeDocument/2006/relationships/oleObject" Target="../embeddings/oleObject29.bin"/><Relationship Id="rId50" Type="http://schemas.openxmlformats.org/officeDocument/2006/relationships/image" Target="../media/image30.wmf"/><Relationship Id="rId55" Type="http://schemas.openxmlformats.org/officeDocument/2006/relationships/oleObject" Target="../embeddings/oleObject33.bin"/><Relationship Id="rId63" Type="http://schemas.openxmlformats.org/officeDocument/2006/relationships/oleObject" Target="../embeddings/oleObject38.bin"/><Relationship Id="rId68" Type="http://schemas.openxmlformats.org/officeDocument/2006/relationships/image" Target="../media/image5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5.wmf"/><Relationship Id="rId45" Type="http://schemas.openxmlformats.org/officeDocument/2006/relationships/oleObject" Target="../embeddings/oleObject28.bin"/><Relationship Id="rId53" Type="http://schemas.openxmlformats.org/officeDocument/2006/relationships/oleObject" Target="../embeddings/oleObject32.bin"/><Relationship Id="rId58" Type="http://schemas.openxmlformats.org/officeDocument/2006/relationships/oleObject" Target="../embeddings/oleObject35.bin"/><Relationship Id="rId66" Type="http://schemas.openxmlformats.org/officeDocument/2006/relationships/oleObject" Target="../embeddings/oleObject40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49" Type="http://schemas.openxmlformats.org/officeDocument/2006/relationships/oleObject" Target="../embeddings/oleObject30.bin"/><Relationship Id="rId57" Type="http://schemas.openxmlformats.org/officeDocument/2006/relationships/oleObject" Target="../embeddings/oleObject34.bin"/><Relationship Id="rId61" Type="http://schemas.openxmlformats.org/officeDocument/2006/relationships/oleObject" Target="../embeddings/oleObject3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7.wmf"/><Relationship Id="rId52" Type="http://schemas.openxmlformats.org/officeDocument/2006/relationships/image" Target="../media/image31.wmf"/><Relationship Id="rId60" Type="http://schemas.openxmlformats.org/officeDocument/2006/relationships/image" Target="../media/image34.wmf"/><Relationship Id="rId65" Type="http://schemas.openxmlformats.org/officeDocument/2006/relationships/oleObject" Target="../embeddings/oleObject3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48" Type="http://schemas.openxmlformats.org/officeDocument/2006/relationships/image" Target="../media/image29.wmf"/><Relationship Id="rId56" Type="http://schemas.openxmlformats.org/officeDocument/2006/relationships/image" Target="../media/image33.wmf"/><Relationship Id="rId64" Type="http://schemas.openxmlformats.org/officeDocument/2006/relationships/image" Target="../media/image36.wmf"/><Relationship Id="rId8" Type="http://schemas.openxmlformats.org/officeDocument/2006/relationships/image" Target="../media/image9.wmf"/><Relationship Id="rId51" Type="http://schemas.openxmlformats.org/officeDocument/2006/relationships/oleObject" Target="../embeddings/oleObject31.bin"/><Relationship Id="rId3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4.wmf"/><Relationship Id="rId46" Type="http://schemas.openxmlformats.org/officeDocument/2006/relationships/image" Target="../media/image28.wmf"/><Relationship Id="rId59" Type="http://schemas.openxmlformats.org/officeDocument/2006/relationships/oleObject" Target="../embeddings/oleObject36.bin"/><Relationship Id="rId67" Type="http://schemas.openxmlformats.org/officeDocument/2006/relationships/image" Target="../media/image37.wmf"/><Relationship Id="rId20" Type="http://schemas.openxmlformats.org/officeDocument/2006/relationships/image" Target="../media/image15.wmf"/><Relationship Id="rId41" Type="http://schemas.openxmlformats.org/officeDocument/2006/relationships/oleObject" Target="../embeddings/oleObject26.bin"/><Relationship Id="rId54" Type="http://schemas.openxmlformats.org/officeDocument/2006/relationships/image" Target="../media/image32.wmf"/><Relationship Id="rId62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57.png"/><Relationship Id="rId9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96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97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57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96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97.png"/><Relationship Id="rId10" Type="http://schemas.openxmlformats.org/officeDocument/2006/relationships/image" Target="../media/image119.png"/><Relationship Id="rId4" Type="http://schemas.openxmlformats.org/officeDocument/2006/relationships/image" Target="../media/image57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21" Type="http://schemas.openxmlformats.org/officeDocument/2006/relationships/image" Target="../media/image58.png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8.png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8.png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58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8.png"/><Relationship Id="rId7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9" Type="http://schemas.openxmlformats.org/officeDocument/2006/relationships/oleObject" Target="../embeddings/oleObject76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68.wmf"/><Relationship Id="rId42" Type="http://schemas.openxmlformats.org/officeDocument/2006/relationships/image" Target="../media/image72.wmf"/><Relationship Id="rId47" Type="http://schemas.openxmlformats.org/officeDocument/2006/relationships/oleObject" Target="../embeddings/oleObject80.bin"/><Relationship Id="rId50" Type="http://schemas.openxmlformats.org/officeDocument/2006/relationships/image" Target="../media/image124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3.bin"/><Relationship Id="rId38" Type="http://schemas.openxmlformats.org/officeDocument/2006/relationships/image" Target="../media/image70.wmf"/><Relationship Id="rId46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70.bin"/><Relationship Id="rId41" Type="http://schemas.openxmlformats.org/officeDocument/2006/relationships/oleObject" Target="../embeddings/oleObject7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4.wmf"/><Relationship Id="rId32" Type="http://schemas.openxmlformats.org/officeDocument/2006/relationships/image" Target="../media/image67.wmf"/><Relationship Id="rId37" Type="http://schemas.openxmlformats.org/officeDocument/2006/relationships/oleObject" Target="../embeddings/oleObject75.bin"/><Relationship Id="rId40" Type="http://schemas.openxmlformats.org/officeDocument/2006/relationships/image" Target="../media/image71.wmf"/><Relationship Id="rId45" Type="http://schemas.openxmlformats.org/officeDocument/2006/relationships/oleObject" Target="../embeddings/oleObject79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6.wmf"/><Relationship Id="rId36" Type="http://schemas.openxmlformats.org/officeDocument/2006/relationships/image" Target="../media/image69.wmf"/><Relationship Id="rId49" Type="http://schemas.openxmlformats.org/officeDocument/2006/relationships/image" Target="../media/image123.png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2.bin"/><Relationship Id="rId44" Type="http://schemas.openxmlformats.org/officeDocument/2006/relationships/image" Target="../media/image73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9.bin"/><Relationship Id="rId30" Type="http://schemas.openxmlformats.org/officeDocument/2006/relationships/oleObject" Target="../embeddings/oleObject71.bin"/><Relationship Id="rId35" Type="http://schemas.openxmlformats.org/officeDocument/2006/relationships/oleObject" Target="../embeddings/oleObject74.bin"/><Relationship Id="rId43" Type="http://schemas.openxmlformats.org/officeDocument/2006/relationships/oleObject" Target="../embeddings/oleObject78.bin"/><Relationship Id="rId48" Type="http://schemas.openxmlformats.org/officeDocument/2006/relationships/image" Target="../media/image75.wmf"/><Relationship Id="rId8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24.png"/><Relationship Id="rId7" Type="http://schemas.openxmlformats.org/officeDocument/2006/relationships/image" Target="../media/image135.png"/><Relationship Id="rId12" Type="http://schemas.openxmlformats.org/officeDocument/2006/relationships/image" Target="../media/image92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91.png"/><Relationship Id="rId5" Type="http://schemas.openxmlformats.org/officeDocument/2006/relationships/image" Target="../media/image133.png"/><Relationship Id="rId10" Type="http://schemas.openxmlformats.org/officeDocument/2006/relationships/image" Target="../media/image90.png"/><Relationship Id="rId4" Type="http://schemas.openxmlformats.org/officeDocument/2006/relationships/image" Target="../media/image132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39.png"/><Relationship Id="rId3" Type="http://schemas.openxmlformats.org/officeDocument/2006/relationships/image" Target="../media/image124.png"/><Relationship Id="rId7" Type="http://schemas.openxmlformats.org/officeDocument/2006/relationships/image" Target="../media/image135.png"/><Relationship Id="rId12" Type="http://schemas.openxmlformats.org/officeDocument/2006/relationships/image" Target="../media/image13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7.png"/><Relationship Id="rId5" Type="http://schemas.openxmlformats.org/officeDocument/2006/relationships/image" Target="../media/image133.png"/><Relationship Id="rId10" Type="http://schemas.openxmlformats.org/officeDocument/2006/relationships/image" Target="../media/image136.png"/><Relationship Id="rId4" Type="http://schemas.openxmlformats.org/officeDocument/2006/relationships/image" Target="../media/image132.png"/><Relationship Id="rId9" Type="http://schemas.openxmlformats.org/officeDocument/2006/relationships/image" Target="../media/image94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4.png"/><Relationship Id="rId7" Type="http://schemas.openxmlformats.org/officeDocument/2006/relationships/image" Target="../media/image135.png"/><Relationship Id="rId12" Type="http://schemas.openxmlformats.org/officeDocument/2006/relationships/image" Target="../media/image145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44.png"/><Relationship Id="rId5" Type="http://schemas.openxmlformats.org/officeDocument/2006/relationships/image" Target="../media/image133.png"/><Relationship Id="rId10" Type="http://schemas.openxmlformats.org/officeDocument/2006/relationships/image" Target="../media/image143.png"/><Relationship Id="rId4" Type="http://schemas.openxmlformats.org/officeDocument/2006/relationships/image" Target="../media/image132.png"/><Relationship Id="rId9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23.png"/><Relationship Id="rId7" Type="http://schemas.openxmlformats.org/officeDocument/2006/relationships/image" Target="../media/image134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49.png"/><Relationship Id="rId5" Type="http://schemas.openxmlformats.org/officeDocument/2006/relationships/image" Target="../media/image132.png"/><Relationship Id="rId10" Type="http://schemas.openxmlformats.org/officeDocument/2006/relationships/image" Target="../media/image148.png"/><Relationship Id="rId4" Type="http://schemas.openxmlformats.org/officeDocument/2006/relationships/image" Target="../media/image124.png"/><Relationship Id="rId9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24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23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9.wmf"/><Relationship Id="rId18" Type="http://schemas.openxmlformats.org/officeDocument/2006/relationships/image" Target="../media/image178.png"/><Relationship Id="rId3" Type="http://schemas.openxmlformats.org/officeDocument/2006/relationships/image" Target="../media/image175.png"/><Relationship Id="rId21" Type="http://schemas.openxmlformats.org/officeDocument/2006/relationships/oleObject" Target="../embeddings/oleObject88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8.wmf"/><Relationship Id="rId5" Type="http://schemas.openxmlformats.org/officeDocument/2006/relationships/image" Target="../media/image177.png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83.bin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176.png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8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7.png"/><Relationship Id="rId7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76.png"/><Relationship Id="rId7" Type="http://schemas.openxmlformats.org/officeDocument/2006/relationships/image" Target="../media/image187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77.png"/><Relationship Id="rId9" Type="http://schemas.openxmlformats.org/officeDocument/2006/relationships/image" Target="../media/image18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7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85.png"/><Relationship Id="rId9" Type="http://schemas.openxmlformats.org/officeDocument/2006/relationships/image" Target="../media/image19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3" Type="http://schemas.openxmlformats.org/officeDocument/2006/relationships/image" Target="../media/image177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85.png"/><Relationship Id="rId9" Type="http://schemas.openxmlformats.org/officeDocument/2006/relationships/image" Target="../media/image203.png"/><Relationship Id="rId14" Type="http://schemas.openxmlformats.org/officeDocument/2006/relationships/image" Target="../media/image2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76.png"/><Relationship Id="rId7" Type="http://schemas.openxmlformats.org/officeDocument/2006/relationships/image" Target="../media/image211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85.png"/><Relationship Id="rId4" Type="http://schemas.openxmlformats.org/officeDocument/2006/relationships/image" Target="../media/image177.png"/><Relationship Id="rId9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3" Type="http://schemas.openxmlformats.org/officeDocument/2006/relationships/image" Target="../media/image176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185.png"/><Relationship Id="rId10" Type="http://schemas.openxmlformats.org/officeDocument/2006/relationships/image" Target="../media/image218.png"/><Relationship Id="rId4" Type="http://schemas.openxmlformats.org/officeDocument/2006/relationships/image" Target="../media/image177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176.png"/><Relationship Id="rId7" Type="http://schemas.openxmlformats.org/officeDocument/2006/relationships/image" Target="../media/image215.png"/><Relationship Id="rId12" Type="http://schemas.openxmlformats.org/officeDocument/2006/relationships/image" Target="../media/image227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26.png"/><Relationship Id="rId5" Type="http://schemas.openxmlformats.org/officeDocument/2006/relationships/image" Target="../media/image185.png"/><Relationship Id="rId10" Type="http://schemas.openxmlformats.org/officeDocument/2006/relationships/image" Target="../media/image225.png"/><Relationship Id="rId4" Type="http://schemas.openxmlformats.org/officeDocument/2006/relationships/image" Target="../media/image177.png"/><Relationship Id="rId9" Type="http://schemas.openxmlformats.org/officeDocument/2006/relationships/image" Target="../media/image2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41.png"/><Relationship Id="rId5" Type="http://schemas.openxmlformats.org/officeDocument/2006/relationships/image" Target="../media/image232.png"/><Relationship Id="rId10" Type="http://schemas.openxmlformats.org/officeDocument/2006/relationships/image" Target="../media/image237.png"/><Relationship Id="rId4" Type="http://schemas.openxmlformats.org/officeDocument/2006/relationships/image" Target="../media/image231.png"/><Relationship Id="rId9" Type="http://schemas.openxmlformats.org/officeDocument/2006/relationships/image" Target="../media/image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47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46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45.png"/><Relationship Id="rId5" Type="http://schemas.openxmlformats.org/officeDocument/2006/relationships/image" Target="../media/image231.png"/><Relationship Id="rId10" Type="http://schemas.openxmlformats.org/officeDocument/2006/relationships/image" Target="../media/image244.png"/><Relationship Id="rId4" Type="http://schemas.openxmlformats.org/officeDocument/2006/relationships/image" Target="../media/image230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53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52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51.png"/><Relationship Id="rId5" Type="http://schemas.openxmlformats.org/officeDocument/2006/relationships/image" Target="../media/image231.png"/><Relationship Id="rId10" Type="http://schemas.openxmlformats.org/officeDocument/2006/relationships/image" Target="../media/image244.png"/><Relationship Id="rId4" Type="http://schemas.openxmlformats.org/officeDocument/2006/relationships/image" Target="../media/image230.png"/><Relationship Id="rId9" Type="http://schemas.openxmlformats.org/officeDocument/2006/relationships/image" Target="../media/image250.png"/><Relationship Id="rId14" Type="http://schemas.openxmlformats.org/officeDocument/2006/relationships/image" Target="../media/image2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" Type="http://schemas.openxmlformats.org/officeDocument/2006/relationships/image" Target="../media/image255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58.png"/><Relationship Id="rId5" Type="http://schemas.openxmlformats.org/officeDocument/2006/relationships/image" Target="../media/image231.png"/><Relationship Id="rId15" Type="http://schemas.openxmlformats.org/officeDocument/2006/relationships/image" Target="../media/image262.png"/><Relationship Id="rId10" Type="http://schemas.openxmlformats.org/officeDocument/2006/relationships/image" Target="../media/image257.png"/><Relationship Id="rId4" Type="http://schemas.openxmlformats.org/officeDocument/2006/relationships/image" Target="../media/image230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png"/><Relationship Id="rId3" Type="http://schemas.openxmlformats.org/officeDocument/2006/relationships/image" Target="../media/image268.png"/><Relationship Id="rId7" Type="http://schemas.openxmlformats.org/officeDocument/2006/relationships/image" Target="../media/image272.png"/><Relationship Id="rId12" Type="http://schemas.openxmlformats.org/officeDocument/2006/relationships/image" Target="../media/image277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6.png"/><Relationship Id="rId5" Type="http://schemas.openxmlformats.org/officeDocument/2006/relationships/image" Target="../media/image270.png"/><Relationship Id="rId10" Type="http://schemas.openxmlformats.org/officeDocument/2006/relationships/image" Target="../media/image275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png"/><Relationship Id="rId3" Type="http://schemas.openxmlformats.org/officeDocument/2006/relationships/image" Target="../media/image279.png"/><Relationship Id="rId7" Type="http://schemas.openxmlformats.org/officeDocument/2006/relationships/image" Target="../media/image283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12" Type="http://schemas.openxmlformats.org/officeDocument/2006/relationships/image" Target="../media/image295.png"/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png"/><Relationship Id="rId11" Type="http://schemas.openxmlformats.org/officeDocument/2006/relationships/image" Target="../media/image294.png"/><Relationship Id="rId5" Type="http://schemas.openxmlformats.org/officeDocument/2006/relationships/image" Target="../media/image288.png"/><Relationship Id="rId10" Type="http://schemas.openxmlformats.org/officeDocument/2006/relationships/image" Target="../media/image293.png"/><Relationship Id="rId4" Type="http://schemas.openxmlformats.org/officeDocument/2006/relationships/image" Target="../media/image287.png"/><Relationship Id="rId9" Type="http://schemas.openxmlformats.org/officeDocument/2006/relationships/image" Target="../media/image29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297.png"/><Relationship Id="rId7" Type="http://schemas.openxmlformats.org/officeDocument/2006/relationships/image" Target="../media/image301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9.png"/><Relationship Id="rId4" Type="http://schemas.openxmlformats.org/officeDocument/2006/relationships/image" Target="../media/image298.png"/><Relationship Id="rId9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29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7" Type="http://schemas.openxmlformats.org/officeDocument/2006/relationships/image" Target="../media/image307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png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309.png"/><Relationship Id="rId7" Type="http://schemas.openxmlformats.org/officeDocument/2006/relationships/image" Target="../media/image31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8.png"/><Relationship Id="rId5" Type="http://schemas.openxmlformats.org/officeDocument/2006/relationships/image" Target="../media/image317.png"/><Relationship Id="rId4" Type="http://schemas.openxmlformats.org/officeDocument/2006/relationships/image" Target="../media/image316.png"/><Relationship Id="rId9" Type="http://schemas.openxmlformats.org/officeDocument/2006/relationships/image" Target="../media/image32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png"/><Relationship Id="rId3" Type="http://schemas.openxmlformats.org/officeDocument/2006/relationships/image" Target="../media/image309.png"/><Relationship Id="rId7" Type="http://schemas.openxmlformats.org/officeDocument/2006/relationships/image" Target="../media/image325.png"/><Relationship Id="rId12" Type="http://schemas.openxmlformats.org/officeDocument/2006/relationships/image" Target="../media/image330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11" Type="http://schemas.openxmlformats.org/officeDocument/2006/relationships/image" Target="../media/image329.png"/><Relationship Id="rId5" Type="http://schemas.openxmlformats.org/officeDocument/2006/relationships/image" Target="../media/image323.png"/><Relationship Id="rId10" Type="http://schemas.openxmlformats.org/officeDocument/2006/relationships/image" Target="../media/image328.png"/><Relationship Id="rId4" Type="http://schemas.openxmlformats.org/officeDocument/2006/relationships/image" Target="../media/image322.png"/><Relationship Id="rId9" Type="http://schemas.openxmlformats.org/officeDocument/2006/relationships/image" Target="../media/image3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342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41.png"/><Relationship Id="rId2" Type="http://schemas.openxmlformats.org/officeDocument/2006/relationships/image" Target="../media/image331.png"/><Relationship Id="rId16" Type="http://schemas.openxmlformats.org/officeDocument/2006/relationships/image" Target="../media/image3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5" Type="http://schemas.openxmlformats.org/officeDocument/2006/relationships/image" Target="../media/image334.png"/><Relationship Id="rId15" Type="http://schemas.openxmlformats.org/officeDocument/2006/relationships/image" Target="../media/image344.png"/><Relationship Id="rId10" Type="http://schemas.openxmlformats.org/officeDocument/2006/relationships/image" Target="../media/image339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Relationship Id="rId14" Type="http://schemas.openxmlformats.org/officeDocument/2006/relationships/image" Target="../media/image34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png"/><Relationship Id="rId13" Type="http://schemas.openxmlformats.org/officeDocument/2006/relationships/image" Target="../media/image348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47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40.png"/><Relationship Id="rId5" Type="http://schemas.openxmlformats.org/officeDocument/2006/relationships/image" Target="../media/image334.png"/><Relationship Id="rId15" Type="http://schemas.openxmlformats.org/officeDocument/2006/relationships/image" Target="../media/image350.png"/><Relationship Id="rId10" Type="http://schemas.openxmlformats.org/officeDocument/2006/relationships/image" Target="../media/image346.png"/><Relationship Id="rId4" Type="http://schemas.openxmlformats.org/officeDocument/2006/relationships/image" Target="../media/image333.png"/><Relationship Id="rId9" Type="http://schemas.openxmlformats.org/officeDocument/2006/relationships/image" Target="../media/image338.png"/><Relationship Id="rId14" Type="http://schemas.openxmlformats.org/officeDocument/2006/relationships/image" Target="../media/image34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4" Type="http://schemas.openxmlformats.org/officeDocument/2006/relationships/image" Target="../media/image33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5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55.png"/><Relationship Id="rId5" Type="http://schemas.openxmlformats.org/officeDocument/2006/relationships/image" Target="../media/image334.png"/><Relationship Id="rId10" Type="http://schemas.openxmlformats.org/officeDocument/2006/relationships/image" Target="../media/image354.png"/><Relationship Id="rId4" Type="http://schemas.openxmlformats.org/officeDocument/2006/relationships/image" Target="../media/image333.png"/><Relationship Id="rId9" Type="http://schemas.openxmlformats.org/officeDocument/2006/relationships/image" Target="../media/image353.png"/><Relationship Id="rId14" Type="http://schemas.openxmlformats.org/officeDocument/2006/relationships/image" Target="../media/image35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4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63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62.png"/><Relationship Id="rId5" Type="http://schemas.openxmlformats.org/officeDocument/2006/relationships/image" Target="../media/image334.png"/><Relationship Id="rId10" Type="http://schemas.openxmlformats.org/officeDocument/2006/relationships/image" Target="../media/image361.png"/><Relationship Id="rId4" Type="http://schemas.openxmlformats.org/officeDocument/2006/relationships/image" Target="../media/image333.png"/><Relationship Id="rId9" Type="http://schemas.openxmlformats.org/officeDocument/2006/relationships/image" Target="../media/image360.png"/><Relationship Id="rId14" Type="http://schemas.openxmlformats.org/officeDocument/2006/relationships/image" Target="../media/image36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7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12" Type="http://schemas.openxmlformats.org/officeDocument/2006/relationships/image" Target="../media/image363.png"/><Relationship Id="rId2" Type="http://schemas.openxmlformats.org/officeDocument/2006/relationships/image" Target="../media/image331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62.png"/><Relationship Id="rId5" Type="http://schemas.openxmlformats.org/officeDocument/2006/relationships/image" Target="../media/image334.png"/><Relationship Id="rId15" Type="http://schemas.openxmlformats.org/officeDocument/2006/relationships/image" Target="../media/image369.png"/><Relationship Id="rId10" Type="http://schemas.openxmlformats.org/officeDocument/2006/relationships/image" Target="../media/image366.png"/><Relationship Id="rId4" Type="http://schemas.openxmlformats.org/officeDocument/2006/relationships/image" Target="../media/image333.png"/><Relationship Id="rId9" Type="http://schemas.openxmlformats.org/officeDocument/2006/relationships/image" Target="../media/image360.png"/><Relationship Id="rId14" Type="http://schemas.openxmlformats.org/officeDocument/2006/relationships/image" Target="../media/image36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3" Type="http://schemas.openxmlformats.org/officeDocument/2006/relationships/image" Target="../media/image332.png"/><Relationship Id="rId7" Type="http://schemas.openxmlformats.org/officeDocument/2006/relationships/image" Target="../media/image33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5" Type="http://schemas.openxmlformats.org/officeDocument/2006/relationships/image" Target="../media/image334.png"/><Relationship Id="rId10" Type="http://schemas.openxmlformats.org/officeDocument/2006/relationships/hyperlink" Target="https://en.wikipedia.org/wiki/Britney_Gallivan" TargetMode="External"/><Relationship Id="rId4" Type="http://schemas.openxmlformats.org/officeDocument/2006/relationships/image" Target="../media/image333.png"/><Relationship Id="rId9" Type="http://schemas.openxmlformats.org/officeDocument/2006/relationships/image" Target="../media/image3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877" y="2276872"/>
            <a:ext cx="566853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Sequences and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Series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238307" y="4733991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199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solve problems involving an arithmetic series, which is the sum of a set of numbers in an arithmetic sequence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5, 7, 9, 11 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Arithmetic sequence</a:t>
            </a: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5+7+9+11  Arithmetic series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2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1910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1600" b="1" u="sng">
                <a:latin typeface="Comic Sans MS" pitchFamily="66" charset="0"/>
              </a:rPr>
              <a:t>The Sum of an Arithmetic Series</a:t>
            </a:r>
          </a:p>
          <a:p>
            <a:pPr marL="0" indent="0" eaLnBrk="1" hangingPunct="1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You need to be able to work out the sum of numbers in an arithmetic sequence.</a:t>
            </a:r>
          </a:p>
          <a:p>
            <a:pPr marL="0" indent="0" eaLnBrk="1" hangingPunct="1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Add up the numbers from 1-100!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04800" y="3571875"/>
          <a:ext cx="36449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" name="Equation" r:id="rId3" imgW="2031118" imgH="177723" progId="Equation.DSMT4">
                  <p:embed/>
                </p:oleObj>
              </mc:Choice>
              <mc:Fallback>
                <p:oleObj name="Equation" r:id="rId3" imgW="2031118" imgH="177723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71875"/>
                        <a:ext cx="36449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04800" y="4105275"/>
          <a:ext cx="36449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" name="Equation" r:id="rId5" imgW="2031118" imgH="177723" progId="Equation.DSMT4">
                  <p:embed/>
                </p:oleObj>
              </mc:Choice>
              <mc:Fallback>
                <p:oleObj name="Equation" r:id="rId5" imgW="2031118" imgH="177723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05275"/>
                        <a:ext cx="36449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52400" y="4638675"/>
          <a:ext cx="38496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" name="Equation" r:id="rId7" imgW="2145369" imgH="177723" progId="Equation.DSMT4">
                  <p:embed/>
                </p:oleObj>
              </mc:Choice>
              <mc:Fallback>
                <p:oleObj name="Equation" r:id="rId7" imgW="2145369" imgH="177723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638675"/>
                        <a:ext cx="38496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52400" y="5181600"/>
          <a:ext cx="16176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81600"/>
                        <a:ext cx="16176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04800" y="5715000"/>
          <a:ext cx="20288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" name="Equation" r:id="rId11" imgW="1129810" imgH="203112" progId="Equation.DSMT4">
                  <p:embed/>
                </p:oleObj>
              </mc:Choice>
              <mc:Fallback>
                <p:oleObj name="Equation" r:id="rId11" imgW="1129810" imgH="203112" progId="Equation.DSMT4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20288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04800" y="6172200"/>
          <a:ext cx="10715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" name="Equation" r:id="rId13" imgW="596641" imgH="177723" progId="Equation.DSMT4">
                  <p:embed/>
                </p:oleObj>
              </mc:Choice>
              <mc:Fallback>
                <p:oleObj name="Equation" r:id="rId13" imgW="596641" imgH="177723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72200"/>
                        <a:ext cx="10715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Arc 11"/>
          <p:cNvSpPr>
            <a:spLocks/>
          </p:cNvSpPr>
          <p:nvPr/>
        </p:nvSpPr>
        <p:spPr bwMode="auto">
          <a:xfrm>
            <a:off x="4191000" y="3724275"/>
            <a:ext cx="228600" cy="533400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2" name="Arc 12"/>
          <p:cNvSpPr>
            <a:spLocks/>
          </p:cNvSpPr>
          <p:nvPr/>
        </p:nvSpPr>
        <p:spPr bwMode="auto">
          <a:xfrm>
            <a:off x="4191000" y="4257675"/>
            <a:ext cx="228600" cy="533400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3" name="Arc 13"/>
          <p:cNvSpPr>
            <a:spLocks/>
          </p:cNvSpPr>
          <p:nvPr/>
        </p:nvSpPr>
        <p:spPr bwMode="auto">
          <a:xfrm>
            <a:off x="4191000" y="4791075"/>
            <a:ext cx="228600" cy="533400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4"/>
          <p:cNvSpPr>
            <a:spLocks/>
          </p:cNvSpPr>
          <p:nvPr/>
        </p:nvSpPr>
        <p:spPr bwMode="auto">
          <a:xfrm>
            <a:off x="4191000" y="5334000"/>
            <a:ext cx="228600" cy="533400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rc 15"/>
          <p:cNvSpPr>
            <a:spLocks/>
          </p:cNvSpPr>
          <p:nvPr/>
        </p:nvSpPr>
        <p:spPr bwMode="auto">
          <a:xfrm>
            <a:off x="4191000" y="5867400"/>
            <a:ext cx="228600" cy="533400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419600" y="37242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Write out the same sequence backwards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419600" y="42576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Add both sequences together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419600" y="48006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We have 100 lots of 101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4419600" y="53340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Halve that to get the actual total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5715000" y="1600200"/>
            <a:ext cx="28194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latin typeface="Comic Sans MS" pitchFamily="66" charset="0"/>
              </a:rPr>
              <a:t>This method was discovered by Carl Friedrich Gauss (1777-1855) while he was still in Primary School!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15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8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/>
      <p:bldP spid="25617" grpId="0"/>
      <p:bldP spid="25618" grpId="0"/>
      <p:bldP spid="25619" grpId="0"/>
      <p:bldP spid="256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525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1600" b="1" u="sng">
                <a:latin typeface="Comic Sans MS" pitchFamily="66" charset="0"/>
              </a:rPr>
              <a:t>The Sum of an Arithmetic Series</a:t>
            </a:r>
            <a:endParaRPr lang="en-GB" altLang="en-US" sz="1600">
              <a:latin typeface="Comic Sans MS" pitchFamily="66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As a general rule:</a:t>
            </a:r>
          </a:p>
          <a:p>
            <a:pPr marL="0" indent="0" eaLnBrk="1" hangingPunct="1">
              <a:buFontTx/>
              <a:buNone/>
            </a:pPr>
            <a:endParaRPr lang="en-GB" altLang="en-US" sz="1600">
              <a:latin typeface="Comic Sans MS" pitchFamily="66" charset="0"/>
            </a:endParaRP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152400" y="2362200"/>
          <a:ext cx="552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0" name="Equation" r:id="rId3" imgW="317362" imgH="228501" progId="Equation.DSMT4">
                  <p:embed/>
                </p:oleObj>
              </mc:Choice>
              <mc:Fallback>
                <p:oleObj name="Equation" r:id="rId3" imgW="317362" imgH="228501" progId="Equation.DSMT4">
                  <p:embed/>
                  <p:pic>
                    <p:nvPicPr>
                      <p:cNvPr id="266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552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796925" y="2420938"/>
          <a:ext cx="220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1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2664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420938"/>
                        <a:ext cx="220663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1066800" y="2362200"/>
          <a:ext cx="10350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2664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10350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2133600" y="2362200"/>
          <a:ext cx="11890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2664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1890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352800" y="2362200"/>
          <a:ext cx="1166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"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2664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11668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495800" y="2362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…, …, …</a:t>
            </a: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5562600" y="2362200"/>
          <a:ext cx="1739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" name="Equation" r:id="rId13" imgW="1002865" imgH="203112" progId="Equation.DSMT4">
                  <p:embed/>
                </p:oleObj>
              </mc:Choice>
              <mc:Fallback>
                <p:oleObj name="Equation" r:id="rId13" imgW="1002865" imgH="203112" progId="Equation.DSMT4">
                  <p:embed/>
                  <p:pic>
                    <p:nvPicPr>
                      <p:cNvPr id="266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1739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7315200" y="2362200"/>
          <a:ext cx="1673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6" name="Equation" r:id="rId15" imgW="965200" imgH="203200" progId="Equation.DSMT4">
                  <p:embed/>
                </p:oleObj>
              </mc:Choice>
              <mc:Fallback>
                <p:oleObj name="Equation" r:id="rId15" imgW="965200" imgH="203200" progId="Equation.DSMT4">
                  <p:embed/>
                  <p:pic>
                    <p:nvPicPr>
                      <p:cNvPr id="266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62200"/>
                        <a:ext cx="1673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152400" y="2895600"/>
          <a:ext cx="552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7" name="Equation" r:id="rId17" imgW="317362" imgH="228501" progId="Equation.DSMT4">
                  <p:embed/>
                </p:oleObj>
              </mc:Choice>
              <mc:Fallback>
                <p:oleObj name="Equation" r:id="rId17" imgW="317362" imgH="228501" progId="Equation.DSMT4">
                  <p:embed/>
                  <p:pic>
                    <p:nvPicPr>
                      <p:cNvPr id="266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552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762000" y="2895600"/>
          <a:ext cx="14319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8" name="Equation" r:id="rId19" imgW="825500" imgH="203200" progId="Equation.DSMT4">
                  <p:embed/>
                </p:oleObj>
              </mc:Choice>
              <mc:Fallback>
                <p:oleObj name="Equation" r:id="rId19" imgW="825500" imgH="203200" progId="Equation.DSMT4">
                  <p:embed/>
                  <p:pic>
                    <p:nvPicPr>
                      <p:cNvPr id="266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14319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2209800" y="2895600"/>
          <a:ext cx="1739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9" name="Equation" r:id="rId21" imgW="1002865" imgH="203112" progId="Equation.DSMT4">
                  <p:embed/>
                </p:oleObj>
              </mc:Choice>
              <mc:Fallback>
                <p:oleObj name="Equation" r:id="rId21" imgW="1002865" imgH="203112" progId="Equation.DSMT4">
                  <p:embed/>
                  <p:pic>
                    <p:nvPicPr>
                      <p:cNvPr id="266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1739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886200" y="2895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…, …, …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/>
        </p:nvGraphicFramePr>
        <p:xfrm>
          <a:off x="4953000" y="2895600"/>
          <a:ext cx="1166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0" name="Equation" r:id="rId23" imgW="672808" imgH="203112" progId="Equation.DSMT4">
                  <p:embed/>
                </p:oleObj>
              </mc:Choice>
              <mc:Fallback>
                <p:oleObj name="Equation" r:id="rId23" imgW="672808" imgH="203112" progId="Equation.DSMT4">
                  <p:embed/>
                  <p:pic>
                    <p:nvPicPr>
                      <p:cNvPr id="266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1668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34"/>
          <p:cNvGraphicFramePr>
            <a:graphicFrameLocks noChangeAspect="1"/>
          </p:cNvGraphicFramePr>
          <p:nvPr/>
        </p:nvGraphicFramePr>
        <p:xfrm>
          <a:off x="6096000" y="2895600"/>
          <a:ext cx="11890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1" name="Equation" r:id="rId25" imgW="685800" imgH="203200" progId="Equation.DSMT4">
                  <p:embed/>
                </p:oleObj>
              </mc:Choice>
              <mc:Fallback>
                <p:oleObj name="Equation" r:id="rId25" imgW="685800" imgH="203200" progId="Equation.DSMT4">
                  <p:embed/>
                  <p:pic>
                    <p:nvPicPr>
                      <p:cNvPr id="266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95600"/>
                        <a:ext cx="11890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35"/>
          <p:cNvGraphicFramePr>
            <a:graphicFrameLocks noChangeAspect="1"/>
          </p:cNvGraphicFramePr>
          <p:nvPr/>
        </p:nvGraphicFramePr>
        <p:xfrm>
          <a:off x="7239000" y="2895600"/>
          <a:ext cx="10350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2" name="Equation" r:id="rId27" imgW="596641" imgH="203112" progId="Equation.DSMT4">
                  <p:embed/>
                </p:oleObj>
              </mc:Choice>
              <mc:Fallback>
                <p:oleObj name="Equation" r:id="rId27" imgW="596641" imgH="203112" progId="Equation.DSMT4">
                  <p:embed/>
                  <p:pic>
                    <p:nvPicPr>
                      <p:cNvPr id="266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0350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36"/>
          <p:cNvGraphicFramePr>
            <a:graphicFrameLocks noChangeAspect="1"/>
          </p:cNvGraphicFramePr>
          <p:nvPr/>
        </p:nvGraphicFramePr>
        <p:xfrm>
          <a:off x="8296275" y="2932113"/>
          <a:ext cx="4413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" name="Equation" r:id="rId29" imgW="253780" imgH="152268" progId="Equation.DSMT4">
                  <p:embed/>
                </p:oleObj>
              </mc:Choice>
              <mc:Fallback>
                <p:oleObj name="Equation" r:id="rId29" imgW="253780" imgH="152268" progId="Equation.DSMT4">
                  <p:embed/>
                  <p:pic>
                    <p:nvPicPr>
                      <p:cNvPr id="266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275" y="2932113"/>
                        <a:ext cx="4413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609600" y="23622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762000" y="2819400"/>
            <a:ext cx="15240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5" name="Oval 41"/>
          <p:cNvSpPr>
            <a:spLocks noChangeArrowheads="1"/>
          </p:cNvSpPr>
          <p:nvPr/>
        </p:nvSpPr>
        <p:spPr bwMode="auto">
          <a:xfrm>
            <a:off x="2438400" y="2819400"/>
            <a:ext cx="15240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66" name="Oval 42"/>
          <p:cNvSpPr>
            <a:spLocks noChangeArrowheads="1"/>
          </p:cNvSpPr>
          <p:nvPr/>
        </p:nvSpPr>
        <p:spPr bwMode="auto">
          <a:xfrm>
            <a:off x="1219200" y="2362200"/>
            <a:ext cx="9144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6667" name="Object 43"/>
          <p:cNvGraphicFramePr>
            <a:graphicFrameLocks noChangeAspect="1"/>
          </p:cNvGraphicFramePr>
          <p:nvPr/>
        </p:nvGraphicFramePr>
        <p:xfrm>
          <a:off x="0" y="4419600"/>
          <a:ext cx="6842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4" name="Equation" r:id="rId31" imgW="393529" imgH="228501" progId="Equation.DSMT4">
                  <p:embed/>
                </p:oleObj>
              </mc:Choice>
              <mc:Fallback>
                <p:oleObj name="Equation" r:id="rId31" imgW="393529" imgH="228501" progId="Equation.DSMT4">
                  <p:embed/>
                  <p:pic>
                    <p:nvPicPr>
                      <p:cNvPr id="266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9600"/>
                        <a:ext cx="6842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762000" y="3429000"/>
            <a:ext cx="1901825" cy="355600"/>
            <a:chOff x="576" y="2208"/>
            <a:chExt cx="1198" cy="224"/>
          </a:xfrm>
        </p:grpSpPr>
        <p:graphicFrame>
          <p:nvGraphicFramePr>
            <p:cNvPr id="23616" name="Object 44"/>
            <p:cNvGraphicFramePr>
              <a:graphicFrameLocks noChangeAspect="1"/>
            </p:cNvGraphicFramePr>
            <p:nvPr/>
          </p:nvGraphicFramePr>
          <p:xfrm>
            <a:off x="576" y="2239"/>
            <a:ext cx="13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5" name="Equation" r:id="rId33" imgW="126835" imgH="139518" progId="Equation.DSMT4">
                    <p:embed/>
                  </p:oleObj>
                </mc:Choice>
                <mc:Fallback>
                  <p:oleObj name="Equation" r:id="rId33" imgW="126835" imgH="139518" progId="Equation.DSMT4">
                    <p:embed/>
                    <p:pic>
                      <p:nvPicPr>
                        <p:cNvPr id="2361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39"/>
                          <a:ext cx="13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7" name="Object 46"/>
            <p:cNvGraphicFramePr>
              <a:graphicFrameLocks noChangeAspect="1"/>
            </p:cNvGraphicFramePr>
            <p:nvPr/>
          </p:nvGraphicFramePr>
          <p:xfrm>
            <a:off x="720" y="2208"/>
            <a:ext cx="105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6" name="Equation" r:id="rId35" imgW="965200" imgH="203200" progId="Equation.DSMT4">
                    <p:embed/>
                  </p:oleObj>
                </mc:Choice>
                <mc:Fallback>
                  <p:oleObj name="Equation" r:id="rId35" imgW="965200" imgH="203200" progId="Equation.DSMT4">
                    <p:embed/>
                    <p:pic>
                      <p:nvPicPr>
                        <p:cNvPr id="23617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08"/>
                          <a:ext cx="105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74" name="Object 50"/>
          <p:cNvGraphicFramePr>
            <a:graphicFrameLocks noChangeAspect="1"/>
          </p:cNvGraphicFramePr>
          <p:nvPr/>
        </p:nvGraphicFramePr>
        <p:xfrm>
          <a:off x="762000" y="3810000"/>
          <a:ext cx="16081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7" name="Equation" r:id="rId37" imgW="926698" imgH="203112" progId="Equation.DSMT4">
                  <p:embed/>
                </p:oleObj>
              </mc:Choice>
              <mc:Fallback>
                <p:oleObj name="Equation" r:id="rId37" imgW="926698" imgH="203112" progId="Equation.DSMT4">
                  <p:embed/>
                  <p:pic>
                    <p:nvPicPr>
                      <p:cNvPr id="266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16081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6" name="Object 52"/>
          <p:cNvGraphicFramePr>
            <a:graphicFrameLocks noChangeAspect="1"/>
          </p:cNvGraphicFramePr>
          <p:nvPr/>
        </p:nvGraphicFramePr>
        <p:xfrm>
          <a:off x="3200400" y="3429000"/>
          <a:ext cx="6175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8" name="Equation" r:id="rId39" imgW="355138" imgH="177569" progId="Equation.DSMT4">
                  <p:embed/>
                </p:oleObj>
              </mc:Choice>
              <mc:Fallback>
                <p:oleObj name="Equation" r:id="rId39" imgW="355138" imgH="177569" progId="Equation.DSMT4">
                  <p:embed/>
                  <p:pic>
                    <p:nvPicPr>
                      <p:cNvPr id="2667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6175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7" name="Object 53"/>
          <p:cNvGraphicFramePr>
            <a:graphicFrameLocks noChangeAspect="1"/>
          </p:cNvGraphicFramePr>
          <p:nvPr/>
        </p:nvGraphicFramePr>
        <p:xfrm>
          <a:off x="3778250" y="3429000"/>
          <a:ext cx="17383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9" name="Equation" r:id="rId41" imgW="1002865" imgH="203112" progId="Equation.DSMT4">
                  <p:embed/>
                </p:oleObj>
              </mc:Choice>
              <mc:Fallback>
                <p:oleObj name="Equation" r:id="rId41" imgW="1002865" imgH="203112" progId="Equation.DSMT4">
                  <p:embed/>
                  <p:pic>
                    <p:nvPicPr>
                      <p:cNvPr id="2667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3429000"/>
                        <a:ext cx="17383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8" name="Object 54"/>
          <p:cNvGraphicFramePr>
            <a:graphicFrameLocks noChangeAspect="1"/>
          </p:cNvGraphicFramePr>
          <p:nvPr/>
        </p:nvGraphicFramePr>
        <p:xfrm>
          <a:off x="2971800" y="3810000"/>
          <a:ext cx="20494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0" name="Equation" r:id="rId43" imgW="1180588" imgH="203112" progId="Equation.DSMT4">
                  <p:embed/>
                </p:oleObj>
              </mc:Choice>
              <mc:Fallback>
                <p:oleObj name="Equation" r:id="rId43" imgW="1180588" imgH="203112" progId="Equation.DSMT4">
                  <p:embed/>
                  <p:pic>
                    <p:nvPicPr>
                      <p:cNvPr id="2667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10000"/>
                        <a:ext cx="20494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9" name="Object 55"/>
          <p:cNvGraphicFramePr>
            <a:graphicFrameLocks noChangeAspect="1"/>
          </p:cNvGraphicFramePr>
          <p:nvPr/>
        </p:nvGraphicFramePr>
        <p:xfrm>
          <a:off x="2971800" y="4191000"/>
          <a:ext cx="2025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1" name="Equation" r:id="rId45" imgW="1167893" imgH="177723" progId="Equation.DSMT4">
                  <p:embed/>
                </p:oleObj>
              </mc:Choice>
              <mc:Fallback>
                <p:oleObj name="Equation" r:id="rId45" imgW="1167893" imgH="177723" progId="Equation.DSMT4">
                  <p:embed/>
                  <p:pic>
                    <p:nvPicPr>
                      <p:cNvPr id="2667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20256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56"/>
          <p:cNvGraphicFramePr>
            <a:graphicFrameLocks noChangeAspect="1"/>
          </p:cNvGraphicFramePr>
          <p:nvPr/>
        </p:nvGraphicFramePr>
        <p:xfrm>
          <a:off x="2971800" y="4572000"/>
          <a:ext cx="14763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2" name="Equation" r:id="rId47" imgW="850531" imgH="177723" progId="Equation.DSMT4">
                  <p:embed/>
                </p:oleObj>
              </mc:Choice>
              <mc:Fallback>
                <p:oleObj name="Equation" r:id="rId47" imgW="850531" imgH="177723" progId="Equation.DSMT4">
                  <p:embed/>
                  <p:pic>
                    <p:nvPicPr>
                      <p:cNvPr id="2668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4763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1" name="Object 57"/>
          <p:cNvGraphicFramePr>
            <a:graphicFrameLocks noChangeAspect="1"/>
          </p:cNvGraphicFramePr>
          <p:nvPr/>
        </p:nvGraphicFramePr>
        <p:xfrm>
          <a:off x="2971800" y="4953000"/>
          <a:ext cx="16081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3" name="Equation" r:id="rId49" imgW="926698" imgH="203112" progId="Equation.DSMT4">
                  <p:embed/>
                </p:oleObj>
              </mc:Choice>
              <mc:Fallback>
                <p:oleObj name="Equation" r:id="rId49" imgW="926698" imgH="203112" progId="Equation.DSMT4">
                  <p:embed/>
                  <p:pic>
                    <p:nvPicPr>
                      <p:cNvPr id="2668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081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2" name="Arc 58"/>
          <p:cNvSpPr>
            <a:spLocks/>
          </p:cNvSpPr>
          <p:nvPr/>
        </p:nvSpPr>
        <p:spPr bwMode="auto">
          <a:xfrm>
            <a:off x="5562600" y="3581400"/>
            <a:ext cx="228600" cy="381000"/>
          </a:xfrm>
          <a:custGeom>
            <a:avLst/>
            <a:gdLst>
              <a:gd name="T0" fmla="*/ 0 w 21600"/>
              <a:gd name="T1" fmla="*/ 0 h 43145"/>
              <a:gd name="T2" fmla="*/ 172043 w 21600"/>
              <a:gd name="T3" fmla="*/ 3364492 h 43145"/>
              <a:gd name="T4" fmla="*/ 0 w 21600"/>
              <a:gd name="T5" fmla="*/ 1684392 h 4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</a:path>
              <a:path w="21600" h="431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3" name="Arc 59"/>
          <p:cNvSpPr>
            <a:spLocks/>
          </p:cNvSpPr>
          <p:nvPr/>
        </p:nvSpPr>
        <p:spPr bwMode="auto">
          <a:xfrm>
            <a:off x="5562600" y="3962400"/>
            <a:ext cx="228600" cy="381000"/>
          </a:xfrm>
          <a:custGeom>
            <a:avLst/>
            <a:gdLst>
              <a:gd name="T0" fmla="*/ 0 w 21600"/>
              <a:gd name="T1" fmla="*/ 0 h 43145"/>
              <a:gd name="T2" fmla="*/ 172043 w 21600"/>
              <a:gd name="T3" fmla="*/ 3364492 h 43145"/>
              <a:gd name="T4" fmla="*/ 0 w 21600"/>
              <a:gd name="T5" fmla="*/ 1684392 h 4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</a:path>
              <a:path w="21600" h="431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4" name="Arc 60"/>
          <p:cNvSpPr>
            <a:spLocks/>
          </p:cNvSpPr>
          <p:nvPr/>
        </p:nvSpPr>
        <p:spPr bwMode="auto">
          <a:xfrm>
            <a:off x="5562600" y="4343400"/>
            <a:ext cx="228600" cy="381000"/>
          </a:xfrm>
          <a:custGeom>
            <a:avLst/>
            <a:gdLst>
              <a:gd name="T0" fmla="*/ 0 w 21600"/>
              <a:gd name="T1" fmla="*/ 0 h 43145"/>
              <a:gd name="T2" fmla="*/ 172043 w 21600"/>
              <a:gd name="T3" fmla="*/ 3364492 h 43145"/>
              <a:gd name="T4" fmla="*/ 0 w 21600"/>
              <a:gd name="T5" fmla="*/ 1684392 h 4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</a:path>
              <a:path w="21600" h="431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5" name="Arc 61"/>
          <p:cNvSpPr>
            <a:spLocks/>
          </p:cNvSpPr>
          <p:nvPr/>
        </p:nvSpPr>
        <p:spPr bwMode="auto">
          <a:xfrm>
            <a:off x="5562600" y="4724400"/>
            <a:ext cx="228600" cy="381000"/>
          </a:xfrm>
          <a:custGeom>
            <a:avLst/>
            <a:gdLst>
              <a:gd name="T0" fmla="*/ 0 w 21600"/>
              <a:gd name="T1" fmla="*/ 0 h 43145"/>
              <a:gd name="T2" fmla="*/ 172043 w 21600"/>
              <a:gd name="T3" fmla="*/ 3364492 h 43145"/>
              <a:gd name="T4" fmla="*/ 0 w 21600"/>
              <a:gd name="T5" fmla="*/ 1684392 h 4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4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</a:path>
              <a:path w="21600" h="4314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33"/>
                  <a:pt x="12840" y="42339"/>
                  <a:pt x="1536" y="4314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5791200" y="3581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Group the a’s</a:t>
            </a: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5791200" y="38862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Multiply out the bracket</a:t>
            </a: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5791200" y="4419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Group the d’s</a:t>
            </a:r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5791200" y="4724400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Factorise the 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part</a:t>
            </a:r>
          </a:p>
        </p:txBody>
      </p:sp>
      <p:sp>
        <p:nvSpPr>
          <p:cNvPr id="26690" name="Oval 66"/>
          <p:cNvSpPr>
            <a:spLocks noChangeArrowheads="1"/>
          </p:cNvSpPr>
          <p:nvPr/>
        </p:nvSpPr>
        <p:spPr bwMode="auto">
          <a:xfrm>
            <a:off x="609600" y="3733800"/>
            <a:ext cx="1905000" cy="5334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91" name="Oval 67"/>
          <p:cNvSpPr>
            <a:spLocks noChangeArrowheads="1"/>
          </p:cNvSpPr>
          <p:nvPr/>
        </p:nvSpPr>
        <p:spPr bwMode="auto">
          <a:xfrm>
            <a:off x="2819400" y="4876800"/>
            <a:ext cx="1905000" cy="5334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6692" name="Object 68"/>
          <p:cNvGraphicFramePr>
            <a:graphicFrameLocks noChangeAspect="1"/>
          </p:cNvGraphicFramePr>
          <p:nvPr/>
        </p:nvGraphicFramePr>
        <p:xfrm>
          <a:off x="762000" y="4419600"/>
          <a:ext cx="13874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4" name="Equation" r:id="rId51" imgW="799753" imgH="203112" progId="Equation.DSMT4">
                  <p:embed/>
                </p:oleObj>
              </mc:Choice>
              <mc:Fallback>
                <p:oleObj name="Equation" r:id="rId51" imgW="799753" imgH="203112" progId="Equation.DSMT4">
                  <p:embed/>
                  <p:pic>
                    <p:nvPicPr>
                      <p:cNvPr id="2669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13874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3" name="Object 69"/>
          <p:cNvGraphicFramePr>
            <a:graphicFrameLocks noChangeAspect="1"/>
          </p:cNvGraphicFramePr>
          <p:nvPr/>
        </p:nvGraphicFramePr>
        <p:xfrm>
          <a:off x="2209800" y="4419600"/>
          <a:ext cx="1628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5" name="Equation" r:id="rId53" imgW="939392" imgH="203112" progId="Equation.DSMT4">
                  <p:embed/>
                </p:oleObj>
              </mc:Choice>
              <mc:Fallback>
                <p:oleObj name="Equation" r:id="rId53" imgW="939392" imgH="203112" progId="Equation.DSMT4">
                  <p:embed/>
                  <p:pic>
                    <p:nvPicPr>
                      <p:cNvPr id="2669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16287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5" name="Object 71"/>
          <p:cNvGraphicFramePr>
            <a:graphicFrameLocks noChangeAspect="1"/>
          </p:cNvGraphicFramePr>
          <p:nvPr/>
        </p:nvGraphicFramePr>
        <p:xfrm>
          <a:off x="4876800" y="4419600"/>
          <a:ext cx="1628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6" name="Equation" r:id="rId55" imgW="939392" imgH="203112" progId="Equation.DSMT4">
                  <p:embed/>
                </p:oleObj>
              </mc:Choice>
              <mc:Fallback>
                <p:oleObj name="Equation" r:id="rId55" imgW="939392" imgH="203112" progId="Equation.DSMT4">
                  <p:embed/>
                  <p:pic>
                    <p:nvPicPr>
                      <p:cNvPr id="266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6287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6" name="Object 72"/>
          <p:cNvGraphicFramePr>
            <a:graphicFrameLocks noChangeAspect="1"/>
          </p:cNvGraphicFramePr>
          <p:nvPr/>
        </p:nvGraphicFramePr>
        <p:xfrm>
          <a:off x="6553200" y="4419600"/>
          <a:ext cx="16287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7" name="Equation" r:id="rId57" imgW="939392" imgH="203112" progId="Equation.DSMT4">
                  <p:embed/>
                </p:oleObj>
              </mc:Choice>
              <mc:Fallback>
                <p:oleObj name="Equation" r:id="rId57" imgW="939392" imgH="203112" progId="Equation.DSMT4">
                  <p:embed/>
                  <p:pic>
                    <p:nvPicPr>
                      <p:cNvPr id="2669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19600"/>
                        <a:ext cx="16287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3810000" y="4419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/>
              <a:t>…, …, …</a:t>
            </a:r>
          </a:p>
        </p:txBody>
      </p:sp>
      <p:graphicFrame>
        <p:nvGraphicFramePr>
          <p:cNvPr id="26698" name="Object 74"/>
          <p:cNvGraphicFramePr>
            <a:graphicFrameLocks noChangeAspect="1"/>
          </p:cNvGraphicFramePr>
          <p:nvPr/>
        </p:nvGraphicFramePr>
        <p:xfrm>
          <a:off x="0" y="5029200"/>
          <a:ext cx="6842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8" name="Equation" r:id="rId58" imgW="393529" imgH="228501" progId="Equation.DSMT4">
                  <p:embed/>
                </p:oleObj>
              </mc:Choice>
              <mc:Fallback>
                <p:oleObj name="Equation" r:id="rId58" imgW="393529" imgH="228501" progId="Equation.DSMT4">
                  <p:embed/>
                  <p:pic>
                    <p:nvPicPr>
                      <p:cNvPr id="2669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6842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99" name="Object 75"/>
          <p:cNvGraphicFramePr>
            <a:graphicFrameLocks noChangeAspect="1"/>
          </p:cNvGraphicFramePr>
          <p:nvPr/>
        </p:nvGraphicFramePr>
        <p:xfrm>
          <a:off x="762000" y="495300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9" name="Equation" r:id="rId59" imgW="1002865" imgH="253890" progId="Equation.DSMT4">
                  <p:embed/>
                </p:oleObj>
              </mc:Choice>
              <mc:Fallback>
                <p:oleObj name="Equation" r:id="rId59" imgW="1002865" imgH="253890" progId="Equation.DSMT4">
                  <p:embed/>
                  <p:pic>
                    <p:nvPicPr>
                      <p:cNvPr id="2669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0" name="Object 76"/>
          <p:cNvGraphicFramePr>
            <a:graphicFrameLocks noChangeAspect="1"/>
          </p:cNvGraphicFramePr>
          <p:nvPr/>
        </p:nvGraphicFramePr>
        <p:xfrm>
          <a:off x="152400" y="5638800"/>
          <a:ext cx="552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0" name="Equation" r:id="rId61" imgW="317362" imgH="228501" progId="Equation.DSMT4">
                  <p:embed/>
                </p:oleObj>
              </mc:Choice>
              <mc:Fallback>
                <p:oleObj name="Equation" r:id="rId61" imgW="317362" imgH="228501" progId="Equation.DSMT4">
                  <p:embed/>
                  <p:pic>
                    <p:nvPicPr>
                      <p:cNvPr id="2670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38800"/>
                        <a:ext cx="552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1" name="Object 77"/>
          <p:cNvGraphicFramePr>
            <a:graphicFrameLocks noChangeAspect="1"/>
          </p:cNvGraphicFramePr>
          <p:nvPr/>
        </p:nvGraphicFramePr>
        <p:xfrm>
          <a:off x="838200" y="5410200"/>
          <a:ext cx="17621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1" name="Equation" r:id="rId63" imgW="1016000" imgH="393700" progId="Equation.DSMT4">
                  <p:embed/>
                </p:oleObj>
              </mc:Choice>
              <mc:Fallback>
                <p:oleObj name="Equation" r:id="rId63" imgW="1016000" imgH="393700" progId="Equation.DSMT4">
                  <p:embed/>
                  <p:pic>
                    <p:nvPicPr>
                      <p:cNvPr id="26701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17621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2" name="Rectangle 78"/>
          <p:cNvSpPr>
            <a:spLocks noChangeArrowheads="1"/>
          </p:cNvSpPr>
          <p:nvPr/>
        </p:nvSpPr>
        <p:spPr bwMode="auto">
          <a:xfrm>
            <a:off x="76200" y="5486400"/>
            <a:ext cx="25908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04" name="Line 80"/>
          <p:cNvSpPr>
            <a:spLocks noChangeShapeType="1"/>
          </p:cNvSpPr>
          <p:nvPr/>
        </p:nvSpPr>
        <p:spPr bwMode="auto">
          <a:xfrm flipH="1">
            <a:off x="2667000" y="5181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705" name="Text Box 81"/>
          <p:cNvSpPr txBox="1">
            <a:spLocks noChangeArrowheads="1"/>
          </p:cNvSpPr>
          <p:nvPr/>
        </p:nvSpPr>
        <p:spPr bwMode="auto">
          <a:xfrm>
            <a:off x="3429000" y="49530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There are ‘n lots of 2a + (n-1)d’</a:t>
            </a:r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 flipH="1">
            <a:off x="2743200" y="5791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707" name="Text Box 83"/>
          <p:cNvSpPr txBox="1">
            <a:spLocks noChangeArrowheads="1"/>
          </p:cNvSpPr>
          <p:nvPr/>
        </p:nvSpPr>
        <p:spPr bwMode="auto">
          <a:xfrm>
            <a:off x="3505200" y="55626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Divide by 2</a:t>
            </a:r>
          </a:p>
        </p:txBody>
      </p:sp>
      <p:graphicFrame>
        <p:nvGraphicFramePr>
          <p:cNvPr id="26708" name="Object 84"/>
          <p:cNvGraphicFramePr>
            <a:graphicFrameLocks noChangeAspect="1"/>
          </p:cNvGraphicFramePr>
          <p:nvPr/>
        </p:nvGraphicFramePr>
        <p:xfrm>
          <a:off x="152400" y="6397625"/>
          <a:ext cx="5524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2" name="Equation" r:id="rId65" imgW="317362" imgH="228501" progId="Equation.DSMT4">
                  <p:embed/>
                </p:oleObj>
              </mc:Choice>
              <mc:Fallback>
                <p:oleObj name="Equation" r:id="rId65" imgW="317362" imgH="228501" progId="Equation.DSMT4">
                  <p:embed/>
                  <p:pic>
                    <p:nvPicPr>
                      <p:cNvPr id="2670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397625"/>
                        <a:ext cx="5524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9" name="Object 85"/>
          <p:cNvGraphicFramePr>
            <a:graphicFrameLocks noChangeAspect="1"/>
          </p:cNvGraphicFramePr>
          <p:nvPr/>
        </p:nvGraphicFramePr>
        <p:xfrm>
          <a:off x="838200" y="6169025"/>
          <a:ext cx="990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" name="Equation" r:id="rId66" imgW="571252" imgH="393529" progId="Equation.DSMT4">
                  <p:embed/>
                </p:oleObj>
              </mc:Choice>
              <mc:Fallback>
                <p:oleObj name="Equation" r:id="rId66" imgW="571252" imgH="393529" progId="Equation.DSMT4">
                  <p:embed/>
                  <p:pic>
                    <p:nvPicPr>
                      <p:cNvPr id="2670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169025"/>
                        <a:ext cx="990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0" name="Line 86"/>
          <p:cNvSpPr>
            <a:spLocks noChangeShapeType="1"/>
          </p:cNvSpPr>
          <p:nvPr/>
        </p:nvSpPr>
        <p:spPr bwMode="auto">
          <a:xfrm flipH="1">
            <a:off x="2895600" y="6553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711" name="Text Box 87"/>
          <p:cNvSpPr txBox="1">
            <a:spLocks noChangeArrowheads="1"/>
          </p:cNvSpPr>
          <p:nvPr/>
        </p:nvSpPr>
        <p:spPr bwMode="auto">
          <a:xfrm>
            <a:off x="3657600" y="6324600"/>
            <a:ext cx="381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If L is the last term in the series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76200" y="6172200"/>
            <a:ext cx="25908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68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580112" y="1196752"/>
            <a:ext cx="288032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You might be asked to prove this on your exam!</a:t>
            </a:r>
            <a:endParaRPr lang="en-GB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8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0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26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9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500"/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8" dur="500"/>
                                        <p:tgtEl>
                                          <p:spTgt spid="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1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/>
      <p:bldP spid="26656" grpId="0"/>
      <p:bldP spid="26662" grpId="0" animBg="1"/>
      <p:bldP spid="26662" grpId="1" animBg="1"/>
      <p:bldP spid="26663" grpId="0" animBg="1"/>
      <p:bldP spid="26663" grpId="1" animBg="1"/>
      <p:bldP spid="26665" grpId="0" animBg="1"/>
      <p:bldP spid="26666" grpId="0" animBg="1"/>
      <p:bldP spid="26682" grpId="0" animBg="1"/>
      <p:bldP spid="26682" grpId="1" animBg="1"/>
      <p:bldP spid="26683" grpId="0" animBg="1"/>
      <p:bldP spid="26683" grpId="1" animBg="1"/>
      <p:bldP spid="26684" grpId="0" animBg="1"/>
      <p:bldP spid="26684" grpId="1" animBg="1"/>
      <p:bldP spid="26685" grpId="0" animBg="1"/>
      <p:bldP spid="26685" grpId="1" animBg="1"/>
      <p:bldP spid="26686" grpId="0"/>
      <p:bldP spid="26686" grpId="1"/>
      <p:bldP spid="26687" grpId="0"/>
      <p:bldP spid="26687" grpId="1"/>
      <p:bldP spid="26688" grpId="0"/>
      <p:bldP spid="26688" grpId="1"/>
      <p:bldP spid="26689" grpId="0"/>
      <p:bldP spid="26689" grpId="1"/>
      <p:bldP spid="26690" grpId="0" animBg="1"/>
      <p:bldP spid="26690" grpId="1" animBg="1"/>
      <p:bldP spid="26691" grpId="0" animBg="1"/>
      <p:bldP spid="26691" grpId="1" animBg="1"/>
      <p:bldP spid="26697" grpId="0"/>
      <p:bldP spid="26702" grpId="0" animBg="1"/>
      <p:bldP spid="26704" grpId="0" animBg="1"/>
      <p:bldP spid="26706" grpId="0" animBg="1"/>
      <p:bldP spid="26707" grpId="0"/>
      <p:bldP spid="26710" grpId="0" animBg="1"/>
      <p:bldP spid="26711" grpId="0"/>
      <p:bldP spid="267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an arithmetic series, which is the sum of a set of numbers in an arithmetic sequence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sum of the first 50 terms of the arithmetic series: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32+27+22+17+12+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4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9952" y="1484784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484784"/>
                <a:ext cx="2365263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653136"/>
                <a:ext cx="744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653136"/>
                <a:ext cx="744627" cy="276999"/>
              </a:xfrm>
              <a:prstGeom prst="rect">
                <a:avLst/>
              </a:prstGeom>
              <a:blipFill>
                <a:blip r:embed="rId7"/>
                <a:stretch>
                  <a:fillRect l="-4098" r="-737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9672" y="5013176"/>
                <a:ext cx="79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013176"/>
                <a:ext cx="795987" cy="276999"/>
              </a:xfrm>
              <a:prstGeom prst="rect">
                <a:avLst/>
              </a:prstGeom>
              <a:blipFill>
                <a:blip r:embed="rId8"/>
                <a:stretch>
                  <a:fillRect l="-6923" r="-769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9672" y="5373216"/>
                <a:ext cx="747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73216"/>
                <a:ext cx="747769" cy="276999"/>
              </a:xfrm>
              <a:prstGeom prst="rect">
                <a:avLst/>
              </a:prstGeom>
              <a:blipFill>
                <a:blip r:embed="rId9"/>
                <a:stretch>
                  <a:fillRect l="-4098" r="-819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9952" y="2204864"/>
                <a:ext cx="3464859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2(32)+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(−5)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204864"/>
                <a:ext cx="3464859" cy="5257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9952" y="2996952"/>
                <a:ext cx="1273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=−4525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996952"/>
                <a:ext cx="1273490" cy="276999"/>
              </a:xfrm>
              <a:prstGeom prst="rect">
                <a:avLst/>
              </a:prstGeom>
              <a:blipFill>
                <a:blip r:embed="rId11"/>
                <a:stretch>
                  <a:fillRect l="-3828" r="-4306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1"/>
          <p:cNvSpPr>
            <a:spLocks/>
          </p:cNvSpPr>
          <p:nvPr/>
        </p:nvSpPr>
        <p:spPr bwMode="auto">
          <a:xfrm>
            <a:off x="7596336" y="1772816"/>
            <a:ext cx="144016" cy="749424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668344" y="1988840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16" name="Arc 11"/>
          <p:cNvSpPr>
            <a:spLocks/>
          </p:cNvSpPr>
          <p:nvPr/>
        </p:nvSpPr>
        <p:spPr bwMode="auto">
          <a:xfrm>
            <a:off x="7596336" y="2564904"/>
            <a:ext cx="144016" cy="576064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668344" y="2708920"/>
            <a:ext cx="10801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33545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an arithmetic series, which is the sum of a set of numbers in an arithmetic sequence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smallest number of terms required for the sum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4+9+14+19+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to exceed 2000.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4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9952" y="2060848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060848"/>
                <a:ext cx="2365263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005064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616387" cy="276999"/>
              </a:xfrm>
              <a:prstGeom prst="rect">
                <a:avLst/>
              </a:prstGeom>
              <a:blipFill>
                <a:blip r:embed="rId7"/>
                <a:stretch>
                  <a:fillRect l="-4950" r="-79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19672" y="4365104"/>
                <a:ext cx="62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622863" cy="276999"/>
              </a:xfrm>
              <a:prstGeom prst="rect">
                <a:avLst/>
              </a:prstGeom>
              <a:blipFill>
                <a:blip r:embed="rId8"/>
                <a:stretch>
                  <a:fillRect l="-8824" r="-980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9672" y="4725144"/>
                <a:ext cx="524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725144"/>
                <a:ext cx="524952" cy="276999"/>
              </a:xfrm>
              <a:prstGeom prst="rect">
                <a:avLst/>
              </a:prstGeom>
              <a:blipFill>
                <a:blip r:embed="rId9"/>
                <a:stretch>
                  <a:fillRect l="-5814" r="-930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79912" y="2708920"/>
                <a:ext cx="3168352" cy="47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2(4)+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708920"/>
                <a:ext cx="3168352" cy="472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1"/>
          <p:cNvSpPr>
            <a:spLocks/>
          </p:cNvSpPr>
          <p:nvPr/>
        </p:nvSpPr>
        <p:spPr bwMode="auto">
          <a:xfrm>
            <a:off x="6876256" y="2276872"/>
            <a:ext cx="144016" cy="648072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948264" y="2492896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16" name="Arc 11"/>
          <p:cNvSpPr>
            <a:spLocks/>
          </p:cNvSpPr>
          <p:nvPr/>
        </p:nvSpPr>
        <p:spPr bwMode="auto">
          <a:xfrm>
            <a:off x="6876256" y="2924944"/>
            <a:ext cx="144016" cy="648072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876256" y="2996952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Multiply both sides by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75656" y="5157192"/>
                <a:ext cx="11723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57192"/>
                <a:ext cx="1172373" cy="276999"/>
              </a:xfrm>
              <a:prstGeom prst="rect">
                <a:avLst/>
              </a:prstGeom>
              <a:blipFill>
                <a:blip r:embed="rId11"/>
                <a:stretch>
                  <a:fillRect l="-1042" r="-208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72000" y="1412776"/>
            <a:ext cx="36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Find the number of terms required for the sequence to sum to exactly 2000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07904" y="3429000"/>
                <a:ext cx="3240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2(4)+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429000"/>
                <a:ext cx="3240360" cy="276999"/>
              </a:xfrm>
              <a:prstGeom prst="rect">
                <a:avLst/>
              </a:prstGeom>
              <a:blipFill>
                <a:blip r:embed="rId12"/>
                <a:stretch>
                  <a:fillRect t="-444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79912" y="4005064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005064"/>
                <a:ext cx="2016224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7904" y="4581128"/>
                <a:ext cx="20882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581128"/>
                <a:ext cx="2088232" cy="276999"/>
              </a:xfrm>
              <a:prstGeom prst="rect">
                <a:avLst/>
              </a:prstGeom>
              <a:blipFill>
                <a:blip r:embed="rId14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11960" y="5157192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5157192"/>
                <a:ext cx="2232248" cy="276999"/>
              </a:xfrm>
              <a:prstGeom prst="rect">
                <a:avLst/>
              </a:prstGeom>
              <a:blipFill>
                <a:blip r:embed="rId15"/>
                <a:stretch>
                  <a:fillRect l="-1093" t="-4444" r="-109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11"/>
          <p:cNvSpPr>
            <a:spLocks/>
          </p:cNvSpPr>
          <p:nvPr/>
        </p:nvSpPr>
        <p:spPr bwMode="auto">
          <a:xfrm>
            <a:off x="6876256" y="3573016"/>
            <a:ext cx="144016" cy="576064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rc 11"/>
          <p:cNvSpPr>
            <a:spLocks/>
          </p:cNvSpPr>
          <p:nvPr/>
        </p:nvSpPr>
        <p:spPr bwMode="auto">
          <a:xfrm>
            <a:off x="5724128" y="4149080"/>
            <a:ext cx="144016" cy="576064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Arc 11"/>
          <p:cNvSpPr>
            <a:spLocks/>
          </p:cNvSpPr>
          <p:nvPr/>
        </p:nvSpPr>
        <p:spPr bwMode="auto">
          <a:xfrm>
            <a:off x="6444208" y="4725144"/>
            <a:ext cx="144016" cy="576064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4067944" y="5733256"/>
            <a:ext cx="4680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At this point we can try factorising, although the quadratic formula will probably be easier!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948264" y="3573016"/>
            <a:ext cx="2195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Simplify the inner part of the large bracket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868144" y="4221088"/>
            <a:ext cx="1512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Expand bracket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588224" y="4869160"/>
            <a:ext cx="1512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Subtract 4000</a:t>
            </a:r>
          </a:p>
        </p:txBody>
      </p:sp>
    </p:spTree>
    <p:extLst>
      <p:ext uri="{BB962C8B-B14F-4D97-AF65-F5344CB8AC3E}">
        <p14:creationId xmlns:p14="http://schemas.microsoft.com/office/powerpoint/2010/main" val="40186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 animBg="1"/>
      <p:bldP spid="15" grpId="0"/>
      <p:bldP spid="16" grpId="0" animBg="1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solve problems involving an arithmetic series, which is the sum of a set of numbers in an arithmetic sequence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smallest number of terms required for the sum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4+9+14+19+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to exceed 2000.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37" y="0"/>
                <a:ext cx="2365263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4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0072" y="1484784"/>
                <a:ext cx="22322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484784"/>
                <a:ext cx="2232248" cy="276999"/>
              </a:xfrm>
              <a:prstGeom prst="rect">
                <a:avLst/>
              </a:prstGeom>
              <a:blipFill>
                <a:blip r:embed="rId6"/>
                <a:stretch>
                  <a:fillRect l="-820" t="-4444" r="-136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11"/>
          <p:cNvSpPr>
            <a:spLocks/>
          </p:cNvSpPr>
          <p:nvPr/>
        </p:nvSpPr>
        <p:spPr bwMode="auto">
          <a:xfrm>
            <a:off x="7164288" y="2780928"/>
            <a:ext cx="144016" cy="792088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4067944" y="4941168"/>
                <a:ext cx="4392488" cy="738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has to be a positive integer, the first value that will cause the sum of the sequence to be greater than 2000 will be the 28</a:t>
                </a:r>
                <a:r>
                  <a:rPr lang="en-GB" altLang="en-US" sz="1400" baseline="30000" dirty="0">
                    <a:solidFill>
                      <a:srgbClr val="FF0000"/>
                    </a:solidFill>
                    <a:latin typeface="Comic Sans MS" pitchFamily="66" charset="0"/>
                  </a:rPr>
                  <a:t>th</a:t>
                </a: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term.</a:t>
                </a:r>
              </a:p>
            </p:txBody>
          </p:sp>
        </mc:Choice>
        <mc:Fallback xmlns="">
          <p:sp>
            <p:nvSpPr>
              <p:cNvPr id="31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4941168"/>
                <a:ext cx="4392488" cy="738664"/>
              </a:xfrm>
              <a:prstGeom prst="rect">
                <a:avLst/>
              </a:prstGeom>
              <a:blipFill>
                <a:blip r:embed="rId7"/>
                <a:stretch>
                  <a:fillRect t="-1653" b="-7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5936" y="2564904"/>
                <a:ext cx="1869743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564904"/>
                <a:ext cx="1869743" cy="5270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48064" y="1988840"/>
                <a:ext cx="5470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988840"/>
                <a:ext cx="547009" cy="246221"/>
              </a:xfrm>
              <a:prstGeom prst="rect">
                <a:avLst/>
              </a:prstGeom>
              <a:blipFill>
                <a:blip r:embed="rId9"/>
                <a:stretch>
                  <a:fillRect l="-4444" r="-777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68144" y="1988840"/>
                <a:ext cx="5470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88840"/>
                <a:ext cx="547009" cy="246221"/>
              </a:xfrm>
              <a:prstGeom prst="rect">
                <a:avLst/>
              </a:prstGeom>
              <a:blipFill>
                <a:blip r:embed="rId10"/>
                <a:stretch>
                  <a:fillRect l="-8989" r="-786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588224" y="1988840"/>
                <a:ext cx="10246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=−4000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988840"/>
                <a:ext cx="1024639" cy="246221"/>
              </a:xfrm>
              <a:prstGeom prst="rect">
                <a:avLst/>
              </a:prstGeom>
              <a:blipFill>
                <a:blip r:embed="rId11"/>
                <a:stretch>
                  <a:fillRect l="-2381" r="-297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95936" y="3429000"/>
                <a:ext cx="2979342" cy="57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−(3)±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−4(5)(−4000)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2(5)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429000"/>
                <a:ext cx="2979342" cy="5774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95936" y="4365104"/>
                <a:ext cx="19749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=27.99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−28.59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365104"/>
                <a:ext cx="1974900" cy="246221"/>
              </a:xfrm>
              <a:prstGeom prst="rect">
                <a:avLst/>
              </a:prstGeom>
              <a:blipFill>
                <a:blip r:embed="rId13"/>
                <a:stretch>
                  <a:fillRect l="-1238" r="-2167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11"/>
          <p:cNvSpPr>
            <a:spLocks/>
          </p:cNvSpPr>
          <p:nvPr/>
        </p:nvSpPr>
        <p:spPr bwMode="auto">
          <a:xfrm>
            <a:off x="7164288" y="3645024"/>
            <a:ext cx="144016" cy="792088"/>
          </a:xfrm>
          <a:custGeom>
            <a:avLst/>
            <a:gdLst>
              <a:gd name="T0" fmla="*/ 16356 w 21748"/>
              <a:gd name="T1" fmla="*/ 0 h 43200"/>
              <a:gd name="T2" fmla="*/ 0 w 21748"/>
              <a:gd name="T3" fmla="*/ 6585860 h 43200"/>
              <a:gd name="T4" fmla="*/ 16356 w 21748"/>
              <a:gd name="T5" fmla="*/ 329300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48" h="43200" fill="none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</a:path>
              <a:path w="21748" h="43200" stroke="0" extrusionOk="0">
                <a:moveTo>
                  <a:pt x="147" y="0"/>
                </a:moveTo>
                <a:cubicBezTo>
                  <a:pt x="12077" y="0"/>
                  <a:pt x="21748" y="9670"/>
                  <a:pt x="21748" y="21600"/>
                </a:cubicBezTo>
                <a:cubicBezTo>
                  <a:pt x="21748" y="33529"/>
                  <a:pt x="12077" y="43200"/>
                  <a:pt x="148" y="43200"/>
                </a:cubicBezTo>
                <a:cubicBezTo>
                  <a:pt x="98" y="43200"/>
                  <a:pt x="49" y="43199"/>
                  <a:pt x="-1" y="43199"/>
                </a:cubicBezTo>
                <a:lnTo>
                  <a:pt x="148" y="21600"/>
                </a:lnTo>
                <a:lnTo>
                  <a:pt x="147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7308304" y="2996952"/>
            <a:ext cx="12586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7236296" y="3861048"/>
            <a:ext cx="12586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10682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31" grpId="0"/>
      <p:bldP spid="13" grpId="0"/>
      <p:bldP spid="32" grpId="0"/>
      <p:bldP spid="33" grpId="0"/>
      <p:bldP spid="34" grpId="0"/>
      <p:bldP spid="35" grpId="0"/>
      <p:bldP spid="36" grpId="0"/>
      <p:bldP spid="37" grpId="0" animBg="1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744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477964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Geometric sequences are formed by multiplying a starting value by a common ratio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 eaLnBrk="1" hangingPunct="1">
              <a:buFontTx/>
              <a:buNone/>
            </a:pPr>
            <a:endParaRPr lang="en-GB" altLang="en-US" sz="1600" dirty="0">
              <a:latin typeface="Comic Sans MS" pitchFamily="66" charset="0"/>
            </a:endParaRPr>
          </a:p>
          <a:p>
            <a:pPr marL="0" indent="0" algn="ctr" eaLnBrk="1" hangingPunct="1">
              <a:buFontTx/>
              <a:buNone/>
            </a:pPr>
            <a:r>
              <a:rPr lang="en-GB" altLang="en-US" sz="1600" dirty="0">
                <a:latin typeface="Comic Sans MS" pitchFamily="66" charset="0"/>
              </a:rPr>
              <a:t>a,       </a:t>
            </a:r>
            <a:r>
              <a:rPr lang="en-GB" altLang="en-US" sz="1600" dirty="0" err="1">
                <a:latin typeface="Comic Sans MS" pitchFamily="66" charset="0"/>
              </a:rPr>
              <a:t>ar</a:t>
            </a:r>
            <a:r>
              <a:rPr lang="en-GB" altLang="en-US" sz="1600" dirty="0">
                <a:latin typeface="Comic Sans MS" pitchFamily="66" charset="0"/>
              </a:rPr>
              <a:t>,       ar</a:t>
            </a:r>
            <a:r>
              <a:rPr lang="en-GB" altLang="en-US" sz="1600" baseline="30000" dirty="0">
                <a:latin typeface="Comic Sans MS" pitchFamily="66" charset="0"/>
              </a:rPr>
              <a:t>2</a:t>
            </a:r>
            <a:r>
              <a:rPr lang="en-GB" altLang="en-US" sz="1600" dirty="0">
                <a:latin typeface="Comic Sans MS" pitchFamily="66" charset="0"/>
              </a:rPr>
              <a:t>,       ar</a:t>
            </a:r>
            <a:r>
              <a:rPr lang="en-GB" altLang="en-US" sz="1600" baseline="30000" dirty="0">
                <a:latin typeface="Comic Sans MS" pitchFamily="66" charset="0"/>
              </a:rPr>
              <a:t>3</a:t>
            </a:r>
            <a:r>
              <a:rPr lang="en-GB" altLang="en-US" sz="1600" dirty="0">
                <a:latin typeface="Comic Sans MS" pitchFamily="66" charset="0"/>
              </a:rPr>
              <a:t>,       …,        ar</a:t>
            </a:r>
            <a:r>
              <a:rPr lang="en-GB" altLang="en-US" sz="1600" baseline="30000" dirty="0">
                <a:latin typeface="Comic Sans MS" pitchFamily="66" charset="0"/>
              </a:rPr>
              <a:t>n-1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867400" y="1600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35595" y="3203451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8801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565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2327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3851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6515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V="1">
            <a:off x="13373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V="1">
            <a:off x="2023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2785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42329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5181600" y="1981200"/>
            <a:ext cx="373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Find the nth and 10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terms of the following sequences…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5562600" y="266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a)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943600" y="26670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3, 6, 12, 24…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638800" y="3048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First Term</a:t>
            </a: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5638800" y="3429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Common Ratio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6629400" y="3048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3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6858000" y="3429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2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5638800" y="3810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Nth Term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629400" y="38100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3 x 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n-1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5638800" y="4648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10th Term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6629400" y="4648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3 x 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6629400" y="5029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1536</a:t>
            </a:r>
            <a:endParaRPr lang="en-GB" altLang="en-US" sz="1400" baseline="30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5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84" grpId="0"/>
      <p:bldP spid="11289" grpId="0"/>
      <p:bldP spid="11290" grpId="0"/>
      <p:bldP spid="11291" grpId="0"/>
      <p:bldP spid="11292" grpId="0"/>
      <p:bldP spid="11294" grpId="0" animBg="1"/>
      <p:bldP spid="11295" grpId="0" animBg="1"/>
      <p:bldP spid="11296" grpId="0" animBg="1"/>
      <p:bldP spid="11298" grpId="0" animBg="1"/>
      <p:bldP spid="11299" grpId="0" animBg="1"/>
      <p:bldP spid="11300" grpId="0"/>
      <p:bldP spid="11301" grpId="0"/>
      <p:bldP spid="11302" grpId="0"/>
      <p:bldP spid="11303" grpId="0"/>
      <p:bldP spid="11304" grpId="0"/>
      <p:bldP spid="11305" grpId="0"/>
      <p:bldP spid="11306" grpId="0"/>
      <p:bldP spid="11307" grpId="0"/>
      <p:bldP spid="11308" grpId="0"/>
      <p:bldP spid="11309" grpId="0"/>
      <p:bldP spid="11310" grpId="0"/>
      <p:bldP spid="1131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67400" y="1600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181600" y="1981200"/>
            <a:ext cx="3733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Find the nth and 10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terms of the following sequences…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562600" y="2667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b)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943600" y="2667000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40, -20, 10, -5…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5638800" y="3048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First Term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638800" y="3429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Common Ratio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6629400" y="30480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40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6858000" y="3429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-0.5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38800" y="38100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Nth Term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6629400" y="38100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40 x (-0.5)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n-1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638800" y="46482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10th Term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629400" y="4648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40 x (-0.5)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9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629400" y="50292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= -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/</a:t>
            </a:r>
            <a:r>
              <a:rPr lang="en-GB" altLang="en-US" sz="1400" baseline="-25000">
                <a:solidFill>
                  <a:srgbClr val="FF0000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52400" y="1600200"/>
            <a:ext cx="4779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anose="030F0702030302020204" pitchFamily="66" charset="0"/>
              </a:rPr>
              <a:t>Geometric sequences are formed by multiplying a starting value by a common ratio</a:t>
            </a:r>
            <a:endParaRPr lang="en-US" sz="1600">
              <a:latin typeface="Comic Sans MS" panose="030F0702030302020204" pitchFamily="66" charset="0"/>
            </a:endParaRPr>
          </a:p>
          <a:p>
            <a:pPr marL="0" indent="0" algn="ctr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a,       ar,       ar</a:t>
            </a:r>
            <a:r>
              <a:rPr lang="en-GB" altLang="en-US" sz="1600" baseline="30000">
                <a:latin typeface="Comic Sans MS" pitchFamily="66" charset="0"/>
              </a:rPr>
              <a:t>2</a:t>
            </a:r>
            <a:r>
              <a:rPr lang="en-GB" altLang="en-US" sz="1600">
                <a:latin typeface="Comic Sans MS" pitchFamily="66" charset="0"/>
              </a:rPr>
              <a:t>,       ar</a:t>
            </a:r>
            <a:r>
              <a:rPr lang="en-GB" altLang="en-US" sz="1600" baseline="30000">
                <a:latin typeface="Comic Sans MS" pitchFamily="66" charset="0"/>
              </a:rPr>
              <a:t>3</a:t>
            </a:r>
            <a:r>
              <a:rPr lang="en-GB" altLang="en-US" sz="1600">
                <a:latin typeface="Comic Sans MS" pitchFamily="66" charset="0"/>
              </a:rPr>
              <a:t>,       …,        ar</a:t>
            </a:r>
            <a:r>
              <a:rPr lang="en-GB" altLang="en-US" sz="1600" baseline="30000">
                <a:latin typeface="Comic Sans MS" pitchFamily="66" charset="0"/>
              </a:rPr>
              <a:t>n-1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235595" y="3203451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801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1565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2327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3851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 flipV="1">
            <a:off x="6515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13373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 flipV="1">
            <a:off x="2023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V="1">
            <a:off x="2785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V="1">
            <a:off x="42329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/>
      <p:bldP spid="12307" grpId="0"/>
      <p:bldP spid="12308" grpId="0"/>
      <p:bldP spid="12309" grpId="0"/>
      <p:bldP spid="12310" grpId="0"/>
      <p:bldP spid="12311" grpId="0"/>
      <p:bldP spid="12312" grpId="0"/>
      <p:bldP spid="12313" grpId="0"/>
      <p:bldP spid="12314" grpId="0"/>
      <p:bldP spid="12315" grpId="0"/>
      <p:bldP spid="123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00808"/>
                <a:ext cx="4176464" cy="475252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Write down the next three terms of each sequence:</a:t>
                </a:r>
              </a:p>
              <a:p>
                <a:pPr marL="514350" indent="-514350">
                  <a:buAutoNum type="arabicParenR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2, 7, 12, 17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11, 8, 5, 2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-15, -9, -3, 3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3, 6, 12, 24</a:t>
                </a: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−1, 4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00808"/>
                <a:ext cx="4176464" cy="4752528"/>
              </a:xfrm>
              <a:blipFill>
                <a:blip r:embed="rId2"/>
                <a:stretch>
                  <a:fillRect l="-1752" t="-2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4"/>
              <p:cNvSpPr txBox="1">
                <a:spLocks/>
              </p:cNvSpPr>
              <p:nvPr/>
            </p:nvSpPr>
            <p:spPr>
              <a:xfrm>
                <a:off x="4716016" y="1700808"/>
                <a:ext cx="4176464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Solve, giving your answers to 3sf: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=0.0035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=78732</m:t>
                    </m:r>
                  </m:oMath>
                </a14:m>
                <a:endParaRPr lang="en-GB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700808"/>
                <a:ext cx="4176464" cy="4752528"/>
              </a:xfrm>
              <a:prstGeom prst="rect">
                <a:avLst/>
              </a:prstGeom>
              <a:blipFill>
                <a:blip r:embed="rId3"/>
                <a:stretch>
                  <a:fillRect l="-1314" t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15493" y="2697872"/>
                <a:ext cx="995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22, 27, 32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93" y="2697872"/>
                <a:ext cx="995465" cy="276999"/>
              </a:xfrm>
              <a:prstGeom prst="rect">
                <a:avLst/>
              </a:prstGeom>
              <a:blipFill>
                <a:blip r:embed="rId4"/>
                <a:stretch>
                  <a:fillRect l="-4878" r="-54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4716" y="3076696"/>
                <a:ext cx="11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−1, −4, −7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16" y="3076696"/>
                <a:ext cx="1130118" cy="276999"/>
              </a:xfrm>
              <a:prstGeom prst="rect">
                <a:avLst/>
              </a:prstGeom>
              <a:blipFill>
                <a:blip r:embed="rId5"/>
                <a:stretch>
                  <a:fillRect l="-1081" r="-432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33208" y="3446811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9, 15, 21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08" y="3446811"/>
                <a:ext cx="867225" cy="276999"/>
              </a:xfrm>
              <a:prstGeom prst="rect">
                <a:avLst/>
              </a:prstGeom>
              <a:blipFill>
                <a:blip r:embed="rId6"/>
                <a:stretch>
                  <a:fillRect l="-5634" r="-704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37265" y="3843051"/>
                <a:ext cx="1123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48, 96, 192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65" y="3843051"/>
                <a:ext cx="1123706" cy="276999"/>
              </a:xfrm>
              <a:prstGeom prst="rect">
                <a:avLst/>
              </a:prstGeom>
              <a:blipFill>
                <a:blip r:embed="rId7"/>
                <a:stretch>
                  <a:fillRect l="-4348" r="-543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80362" y="4213165"/>
                <a:ext cx="92929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62" y="4213165"/>
                <a:ext cx="929293" cy="404726"/>
              </a:xfrm>
              <a:prstGeom prst="rect">
                <a:avLst/>
              </a:prstGeom>
              <a:blipFill>
                <a:blip r:embed="rId8"/>
                <a:stretch>
                  <a:fillRect l="-3947" r="-3947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28556" y="4879370"/>
                <a:ext cx="1469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16, 64, −256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556" y="4879370"/>
                <a:ext cx="1469954" cy="276999"/>
              </a:xfrm>
              <a:prstGeom prst="rect">
                <a:avLst/>
              </a:prstGeom>
              <a:blipFill>
                <a:blip r:embed="rId9"/>
                <a:stretch>
                  <a:fillRect l="-830" r="-37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404316" y="2445325"/>
            <a:ext cx="4809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5.64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2177" y="2806730"/>
            <a:ext cx="64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3.51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1995" y="3263930"/>
            <a:ext cx="64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9.00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867400" y="1600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5181600" y="1981200"/>
            <a:ext cx="3733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The second term of a Geometric sequence is 4, and the 4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 is 8. Find the values of the common ratio and the first term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5391150" y="3124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4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 </a:t>
            </a:r>
            <a:r>
              <a:rPr lang="en-GB" altLang="en-US" sz="1400">
                <a:latin typeface="Comic Sans MS" pitchFamily="66" charset="0"/>
                <a:sym typeface="Wingdings" pitchFamily="2" charset="2"/>
              </a:rPr>
              <a:t></a:t>
            </a:r>
            <a:endParaRPr lang="en-GB" altLang="en-US" sz="1400">
              <a:latin typeface="Comic Sans MS" pitchFamily="66" charset="0"/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5391150" y="27432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2</a:t>
            </a:r>
            <a:r>
              <a:rPr lang="en-GB" altLang="en-US" sz="1400" baseline="30000">
                <a:latin typeface="Comic Sans MS" pitchFamily="66" charset="0"/>
              </a:rPr>
              <a:t>nd</a:t>
            </a:r>
            <a:r>
              <a:rPr lang="en-GB" altLang="en-US" sz="1400">
                <a:latin typeface="Comic Sans MS" pitchFamily="66" charset="0"/>
              </a:rPr>
              <a:t> Term </a:t>
            </a:r>
            <a:r>
              <a:rPr lang="en-GB" altLang="en-US" sz="1400">
                <a:latin typeface="Comic Sans MS" pitchFamily="66" charset="0"/>
                <a:sym typeface="Wingdings" pitchFamily="2" charset="2"/>
              </a:rPr>
              <a:t></a:t>
            </a:r>
            <a:endParaRPr lang="en-GB" altLang="en-US" sz="1400">
              <a:latin typeface="Comic Sans MS" pitchFamily="66" charset="0"/>
            </a:endParaRP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5010150" y="2743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5010150" y="3124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029200" y="3581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FF0000"/>
                </a:solidFill>
                <a:latin typeface="Comic Sans MS" pitchFamily="66" charset="0"/>
              </a:rPr>
              <a:t>2 ÷ 1 </a:t>
            </a:r>
            <a:r>
              <a:rPr lang="en-GB" altLang="en-US" sz="1600" b="1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</a:t>
            </a:r>
            <a:endParaRPr lang="en-GB" altLang="en-US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5105400" y="4343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3361" name="Object 49"/>
          <p:cNvGraphicFramePr>
            <a:graphicFrameLocks noChangeAspect="1"/>
          </p:cNvGraphicFramePr>
          <p:nvPr/>
        </p:nvGraphicFramePr>
        <p:xfrm>
          <a:off x="6610350" y="2743200"/>
          <a:ext cx="762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" name="Equation" r:id="rId3" imgW="418918" imgH="177723" progId="Equation.DSMT4">
                  <p:embed/>
                </p:oleObj>
              </mc:Choice>
              <mc:Fallback>
                <p:oleObj name="Equation" r:id="rId3" imgW="418918" imgH="177723" progId="Equation.DSMT4">
                  <p:embed/>
                  <p:pic>
                    <p:nvPicPr>
                      <p:cNvPr id="133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743200"/>
                        <a:ext cx="762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6610350" y="3048000"/>
          <a:ext cx="8540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" name="Equation" r:id="rId5" imgW="469696" imgH="203112" progId="Equation.DSMT4">
                  <p:embed/>
                </p:oleObj>
              </mc:Choice>
              <mc:Fallback>
                <p:oleObj name="Equation" r:id="rId5" imgW="469696" imgH="203112" progId="Equation.DSMT4">
                  <p:embed/>
                  <p:pic>
                    <p:nvPicPr>
                      <p:cNvPr id="1336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048000"/>
                        <a:ext cx="8540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/>
        </p:nvGraphicFramePr>
        <p:xfrm>
          <a:off x="6705600" y="3505200"/>
          <a:ext cx="738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Equation" r:id="rId7" imgW="406224" imgH="190417" progId="Equation.DSMT4">
                  <p:embed/>
                </p:oleObj>
              </mc:Choice>
              <mc:Fallback>
                <p:oleObj name="Equation" r:id="rId7" imgW="406224" imgH="190417" progId="Equation.DSMT4">
                  <p:embed/>
                  <p:pic>
                    <p:nvPicPr>
                      <p:cNvPr id="1336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7381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/>
        </p:nvGraphicFramePr>
        <p:xfrm>
          <a:off x="6705600" y="3886200"/>
          <a:ext cx="8302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" name="Equation" r:id="rId9" imgW="457002" imgH="215806" progId="Equation.DSMT4">
                  <p:embed/>
                </p:oleObj>
              </mc:Choice>
              <mc:Fallback>
                <p:oleObj name="Equation" r:id="rId9" imgW="457002" imgH="215806" progId="Equation.DSMT4">
                  <p:embed/>
                  <p:pic>
                    <p:nvPicPr>
                      <p:cNvPr id="1336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0"/>
                        <a:ext cx="8302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/>
        </p:nvGraphicFramePr>
        <p:xfrm>
          <a:off x="6705600" y="4419600"/>
          <a:ext cx="762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" name="Equation" r:id="rId11" imgW="418918" imgH="177723" progId="Equation.DSMT4">
                  <p:embed/>
                </p:oleObj>
              </mc:Choice>
              <mc:Fallback>
                <p:oleObj name="Equation" r:id="rId11" imgW="418918" imgH="177723" progId="Equation.DSMT4">
                  <p:embed/>
                  <p:pic>
                    <p:nvPicPr>
                      <p:cNvPr id="1336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19600"/>
                        <a:ext cx="7620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6477000" y="4724400"/>
          <a:ext cx="992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" name="Equation" r:id="rId13" imgW="545626" imgH="215713" progId="Equation.DSMT4">
                  <p:embed/>
                </p:oleObj>
              </mc:Choice>
              <mc:Fallback>
                <p:oleObj name="Equation" r:id="rId13" imgW="545626" imgH="215713" progId="Equation.DSMT4">
                  <p:embed/>
                  <p:pic>
                    <p:nvPicPr>
                      <p:cNvPr id="1336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24400"/>
                        <a:ext cx="992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7" name="Object 55"/>
          <p:cNvGraphicFramePr>
            <a:graphicFrameLocks noChangeAspect="1"/>
          </p:cNvGraphicFramePr>
          <p:nvPr/>
        </p:nvGraphicFramePr>
        <p:xfrm>
          <a:off x="6858000" y="5105400"/>
          <a:ext cx="9001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" name="Equation" r:id="rId15" imgW="495085" imgH="418918" progId="Equation.DSMT4">
                  <p:embed/>
                </p:oleObj>
              </mc:Choice>
              <mc:Fallback>
                <p:oleObj name="Equation" r:id="rId15" imgW="495085" imgH="418918" progId="Equation.DSMT4">
                  <p:embed/>
                  <p:pic>
                    <p:nvPicPr>
                      <p:cNvPr id="1336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05400"/>
                        <a:ext cx="90011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56"/>
          <p:cNvGraphicFramePr>
            <a:graphicFrameLocks noChangeAspect="1"/>
          </p:cNvGraphicFramePr>
          <p:nvPr/>
        </p:nvGraphicFramePr>
        <p:xfrm>
          <a:off x="6858000" y="5867400"/>
          <a:ext cx="1038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" name="Equation" r:id="rId17" imgW="571252" imgH="431613" progId="Equation.DSMT4">
                  <p:embed/>
                </p:oleObj>
              </mc:Choice>
              <mc:Fallback>
                <p:oleObj name="Equation" r:id="rId17" imgW="571252" imgH="431613" progId="Equation.DSMT4">
                  <p:embed/>
                  <p:pic>
                    <p:nvPicPr>
                      <p:cNvPr id="1336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867400"/>
                        <a:ext cx="10382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9" name="Object 57"/>
          <p:cNvGraphicFramePr>
            <a:graphicFrameLocks noChangeAspect="1"/>
          </p:cNvGraphicFramePr>
          <p:nvPr/>
        </p:nvGraphicFramePr>
        <p:xfrm>
          <a:off x="8229600" y="6096000"/>
          <a:ext cx="7842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" name="Equation" r:id="rId19" imgW="431613" imgH="215806" progId="Equation.DSMT4">
                  <p:embed/>
                </p:oleObj>
              </mc:Choice>
              <mc:Fallback>
                <p:oleObj name="Equation" r:id="rId19" imgW="431613" imgH="215806" progId="Equation.DSMT4">
                  <p:embed/>
                  <p:pic>
                    <p:nvPicPr>
                      <p:cNvPr id="1336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6096000"/>
                        <a:ext cx="7842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0" name="Arc 58"/>
          <p:cNvSpPr>
            <a:spLocks/>
          </p:cNvSpPr>
          <p:nvPr/>
        </p:nvSpPr>
        <p:spPr bwMode="auto">
          <a:xfrm>
            <a:off x="7696200" y="3733800"/>
            <a:ext cx="228600" cy="381000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2" name="Arc 60"/>
          <p:cNvSpPr>
            <a:spLocks/>
          </p:cNvSpPr>
          <p:nvPr/>
        </p:nvSpPr>
        <p:spPr bwMode="auto">
          <a:xfrm>
            <a:off x="7620000" y="4572000"/>
            <a:ext cx="228600" cy="381000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3" name="Arc 61"/>
          <p:cNvSpPr>
            <a:spLocks/>
          </p:cNvSpPr>
          <p:nvPr/>
        </p:nvSpPr>
        <p:spPr bwMode="auto">
          <a:xfrm>
            <a:off x="7772400" y="4953000"/>
            <a:ext cx="228600" cy="533400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81317077 h 43200"/>
              <a:gd name="T4" fmla="*/ 187811 w 21762"/>
              <a:gd name="T5" fmla="*/ 40659452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4" name="Arc 62"/>
          <p:cNvSpPr>
            <a:spLocks/>
          </p:cNvSpPr>
          <p:nvPr/>
        </p:nvSpPr>
        <p:spPr bwMode="auto">
          <a:xfrm>
            <a:off x="7924800" y="5486400"/>
            <a:ext cx="228600" cy="762000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37075768 h 43200"/>
              <a:gd name="T4" fmla="*/ 187811 w 21762"/>
              <a:gd name="T5" fmla="*/ 11854068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7848600" y="3657600"/>
            <a:ext cx="914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Square root</a:t>
            </a: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696200" y="45720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Sub r into 1</a:t>
            </a: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7924800" y="48768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Divide by √2</a:t>
            </a:r>
          </a:p>
        </p:txBody>
      </p: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8077200" y="5638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Rationalise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52400" y="1600200"/>
            <a:ext cx="4779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anose="030F0702030302020204" pitchFamily="66" charset="0"/>
              </a:rPr>
              <a:t>Geometric sequences are formed by multiplying a starting value by a common ratio</a:t>
            </a:r>
            <a:endParaRPr lang="en-US" sz="1600">
              <a:latin typeface="Comic Sans MS" panose="030F0702030302020204" pitchFamily="66" charset="0"/>
            </a:endParaRPr>
          </a:p>
          <a:p>
            <a:pPr marL="0" indent="0" algn="ctr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a,       ar,       ar</a:t>
            </a:r>
            <a:r>
              <a:rPr lang="en-GB" altLang="en-US" sz="1600" baseline="30000">
                <a:latin typeface="Comic Sans MS" pitchFamily="66" charset="0"/>
              </a:rPr>
              <a:t>2</a:t>
            </a:r>
            <a:r>
              <a:rPr lang="en-GB" altLang="en-US" sz="1600">
                <a:latin typeface="Comic Sans MS" pitchFamily="66" charset="0"/>
              </a:rPr>
              <a:t>,       ar</a:t>
            </a:r>
            <a:r>
              <a:rPr lang="en-GB" altLang="en-US" sz="1600" baseline="30000">
                <a:latin typeface="Comic Sans MS" pitchFamily="66" charset="0"/>
              </a:rPr>
              <a:t>3</a:t>
            </a:r>
            <a:r>
              <a:rPr lang="en-GB" altLang="en-US" sz="1600">
                <a:latin typeface="Comic Sans MS" pitchFamily="66" charset="0"/>
              </a:rPr>
              <a:t>,       …,        ar</a:t>
            </a:r>
            <a:r>
              <a:rPr lang="en-GB" altLang="en-US" sz="1600" baseline="30000">
                <a:latin typeface="Comic Sans MS" pitchFamily="66" charset="0"/>
              </a:rPr>
              <a:t>n-1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46" name="Text Box 20"/>
          <p:cNvSpPr txBox="1">
            <a:spLocks noChangeArrowheads="1"/>
          </p:cNvSpPr>
          <p:nvPr/>
        </p:nvSpPr>
        <p:spPr bwMode="auto">
          <a:xfrm>
            <a:off x="235595" y="3203451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8801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8" name="Text Box 26"/>
          <p:cNvSpPr txBox="1">
            <a:spLocks noChangeArrowheads="1"/>
          </p:cNvSpPr>
          <p:nvPr/>
        </p:nvSpPr>
        <p:spPr bwMode="auto">
          <a:xfrm>
            <a:off x="1565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2327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851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 flipV="1">
            <a:off x="6515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" name="Line 31"/>
          <p:cNvSpPr>
            <a:spLocks noChangeShapeType="1"/>
          </p:cNvSpPr>
          <p:nvPr/>
        </p:nvSpPr>
        <p:spPr bwMode="auto">
          <a:xfrm flipV="1">
            <a:off x="13373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 flipV="1">
            <a:off x="2023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 flipV="1">
            <a:off x="2785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5" name="Line 35"/>
          <p:cNvSpPr>
            <a:spLocks noChangeShapeType="1"/>
          </p:cNvSpPr>
          <p:nvPr/>
        </p:nvSpPr>
        <p:spPr bwMode="auto">
          <a:xfrm flipV="1">
            <a:off x="42329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21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28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/>
      <p:bldP spid="13341" grpId="0"/>
      <p:bldP spid="13344" grpId="0"/>
      <p:bldP spid="13347" grpId="0"/>
      <p:bldP spid="13348" grpId="0"/>
      <p:bldP spid="13349" grpId="0"/>
      <p:bldP spid="13354" grpId="0" animBg="1"/>
      <p:bldP spid="13370" grpId="0" animBg="1"/>
      <p:bldP spid="13372" grpId="0" animBg="1"/>
      <p:bldP spid="13373" grpId="0" animBg="1"/>
      <p:bldP spid="13374" grpId="0" animBg="1"/>
      <p:bldP spid="13375" grpId="0"/>
      <p:bldP spid="13376" grpId="0"/>
      <p:bldP spid="13377" grpId="0"/>
      <p:bldP spid="133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867400" y="1600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029200" y="1981200"/>
            <a:ext cx="39624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The numbers 3, x, and (x + 6) form the first three terms of a positive geometric sequence. Calculate the 15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 of the sequence</a:t>
            </a:r>
          </a:p>
        </p:txBody>
      </p:sp>
      <p:graphicFrame>
        <p:nvGraphicFramePr>
          <p:cNvPr id="14378" name="Object 42"/>
          <p:cNvGraphicFramePr>
            <a:graphicFrameLocks noChangeAspect="1"/>
          </p:cNvGraphicFramePr>
          <p:nvPr/>
        </p:nvGraphicFramePr>
        <p:xfrm>
          <a:off x="5181600" y="3048000"/>
          <a:ext cx="838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3" imgW="520474" imgH="431613" progId="Equation.DSMT4">
                  <p:embed/>
                </p:oleObj>
              </mc:Choice>
              <mc:Fallback>
                <p:oleObj name="Equation" r:id="rId3" imgW="520474" imgH="431613" progId="Equation.DSMT4">
                  <p:embed/>
                  <p:pic>
                    <p:nvPicPr>
                      <p:cNvPr id="143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8382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6553200" y="3048000"/>
          <a:ext cx="9810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1437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48000"/>
                        <a:ext cx="9810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6096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6324600" y="3962400"/>
          <a:ext cx="12271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Equation" r:id="rId7" imgW="761669" imgH="203112" progId="Equation.DSMT4">
                  <p:embed/>
                </p:oleObj>
              </mc:Choice>
              <mc:Fallback>
                <p:oleObj name="Equation" r:id="rId7" imgW="761669" imgH="203112" progId="Equation.DSMT4">
                  <p:embed/>
                  <p:pic>
                    <p:nvPicPr>
                      <p:cNvPr id="143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12271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46"/>
          <p:cNvGraphicFramePr>
            <a:graphicFrameLocks noChangeAspect="1"/>
          </p:cNvGraphicFramePr>
          <p:nvPr/>
        </p:nvGraphicFramePr>
        <p:xfrm>
          <a:off x="6019800" y="4572000"/>
          <a:ext cx="15557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143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5557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5867400" y="5181600"/>
          <a:ext cx="17002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Equation" r:id="rId11" imgW="1054100" imgH="203200" progId="Equation.DSMT4">
                  <p:embed/>
                </p:oleObj>
              </mc:Choice>
              <mc:Fallback>
                <p:oleObj name="Equation" r:id="rId11" imgW="1054100" imgH="203200" progId="Equation.DSMT4">
                  <p:embed/>
                  <p:pic>
                    <p:nvPicPr>
                      <p:cNvPr id="143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81600"/>
                        <a:ext cx="17002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4" name="Object 48"/>
          <p:cNvGraphicFramePr>
            <a:graphicFrameLocks noChangeAspect="1"/>
          </p:cNvGraphicFramePr>
          <p:nvPr/>
        </p:nvGraphicFramePr>
        <p:xfrm>
          <a:off x="6934200" y="5791200"/>
          <a:ext cx="5730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Equation" r:id="rId13" imgW="355138" imgH="177569" progId="Equation.DSMT4">
                  <p:embed/>
                </p:oleObj>
              </mc:Choice>
              <mc:Fallback>
                <p:oleObj name="Equation" r:id="rId13" imgW="355138" imgH="177569" progId="Equation.DSMT4">
                  <p:embed/>
                  <p:pic>
                    <p:nvPicPr>
                      <p:cNvPr id="143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791200"/>
                        <a:ext cx="5730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Arc 49"/>
          <p:cNvSpPr>
            <a:spLocks/>
          </p:cNvSpPr>
          <p:nvPr/>
        </p:nvSpPr>
        <p:spPr bwMode="auto">
          <a:xfrm>
            <a:off x="7696200" y="4114800"/>
            <a:ext cx="304800" cy="609600"/>
          </a:xfrm>
          <a:custGeom>
            <a:avLst/>
            <a:gdLst>
              <a:gd name="T0" fmla="*/ 0 w 21600"/>
              <a:gd name="T1" fmla="*/ 0 h 43192"/>
              <a:gd name="T2" fmla="*/ 1680210 w 21600"/>
              <a:gd name="T3" fmla="*/ 121430635 h 43192"/>
              <a:gd name="T4" fmla="*/ 0 w 21600"/>
              <a:gd name="T5" fmla="*/ 60726474 h 43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</a:path>
              <a:path w="21600" h="4319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86" name="Arc 50"/>
          <p:cNvSpPr>
            <a:spLocks/>
          </p:cNvSpPr>
          <p:nvPr/>
        </p:nvSpPr>
        <p:spPr bwMode="auto">
          <a:xfrm>
            <a:off x="7696200" y="4724400"/>
            <a:ext cx="304800" cy="609600"/>
          </a:xfrm>
          <a:custGeom>
            <a:avLst/>
            <a:gdLst>
              <a:gd name="T0" fmla="*/ 0 w 21600"/>
              <a:gd name="T1" fmla="*/ 0 h 43192"/>
              <a:gd name="T2" fmla="*/ 1680210 w 21600"/>
              <a:gd name="T3" fmla="*/ 121430635 h 43192"/>
              <a:gd name="T4" fmla="*/ 0 w 21600"/>
              <a:gd name="T5" fmla="*/ 60726474 h 43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</a:path>
              <a:path w="21600" h="4319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87" name="Arc 51"/>
          <p:cNvSpPr>
            <a:spLocks/>
          </p:cNvSpPr>
          <p:nvPr/>
        </p:nvSpPr>
        <p:spPr bwMode="auto">
          <a:xfrm>
            <a:off x="7696200" y="5334000"/>
            <a:ext cx="304800" cy="609600"/>
          </a:xfrm>
          <a:custGeom>
            <a:avLst/>
            <a:gdLst>
              <a:gd name="T0" fmla="*/ 0 w 21600"/>
              <a:gd name="T1" fmla="*/ 0 h 43192"/>
              <a:gd name="T2" fmla="*/ 1680210 w 21600"/>
              <a:gd name="T3" fmla="*/ 121430635 h 43192"/>
              <a:gd name="T4" fmla="*/ 0 w 21600"/>
              <a:gd name="T5" fmla="*/ 60726474 h 43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</a:path>
              <a:path w="21600" h="4319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88" name="Arc 52"/>
          <p:cNvSpPr>
            <a:spLocks/>
          </p:cNvSpPr>
          <p:nvPr/>
        </p:nvSpPr>
        <p:spPr bwMode="auto">
          <a:xfrm>
            <a:off x="7696200" y="3352800"/>
            <a:ext cx="304800" cy="762000"/>
          </a:xfrm>
          <a:custGeom>
            <a:avLst/>
            <a:gdLst>
              <a:gd name="T0" fmla="*/ 0 w 21600"/>
              <a:gd name="T1" fmla="*/ 0 h 43192"/>
              <a:gd name="T2" fmla="*/ 1680210 w 21600"/>
              <a:gd name="T3" fmla="*/ 237169201 h 43192"/>
              <a:gd name="T4" fmla="*/ 0 w 21600"/>
              <a:gd name="T5" fmla="*/ 118606697 h 43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9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</a:path>
              <a:path w="21600" h="4319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96"/>
                  <a:pt x="12289" y="42867"/>
                  <a:pt x="597" y="4319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7924800" y="3352800"/>
            <a:ext cx="1219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Cross Multiply by 3 and x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7924800" y="4191000"/>
            <a:ext cx="1066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Set equal to 0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7924800" y="48006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Factorise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7924800" y="54102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x has to be positive</a:t>
            </a: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52400" y="1600200"/>
            <a:ext cx="4779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anose="030F0702030302020204" pitchFamily="66" charset="0"/>
              </a:rPr>
              <a:t>Geometric sequences are formed by multiplying a starting value by a common ratio</a:t>
            </a:r>
            <a:endParaRPr lang="en-US" sz="1600">
              <a:latin typeface="Comic Sans MS" panose="030F0702030302020204" pitchFamily="66" charset="0"/>
            </a:endParaRPr>
          </a:p>
          <a:p>
            <a:pPr marL="0" indent="0" algn="ctr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a,       ar,       ar</a:t>
            </a:r>
            <a:r>
              <a:rPr lang="en-GB" altLang="en-US" sz="1600" baseline="30000">
                <a:latin typeface="Comic Sans MS" pitchFamily="66" charset="0"/>
              </a:rPr>
              <a:t>2</a:t>
            </a:r>
            <a:r>
              <a:rPr lang="en-GB" altLang="en-US" sz="1600">
                <a:latin typeface="Comic Sans MS" pitchFamily="66" charset="0"/>
              </a:rPr>
              <a:t>,       ar</a:t>
            </a:r>
            <a:r>
              <a:rPr lang="en-GB" altLang="en-US" sz="1600" baseline="30000">
                <a:latin typeface="Comic Sans MS" pitchFamily="66" charset="0"/>
              </a:rPr>
              <a:t>3</a:t>
            </a:r>
            <a:r>
              <a:rPr lang="en-GB" altLang="en-US" sz="1600">
                <a:latin typeface="Comic Sans MS" pitchFamily="66" charset="0"/>
              </a:rPr>
              <a:t>,       …,        ar</a:t>
            </a:r>
            <a:r>
              <a:rPr lang="en-GB" altLang="en-US" sz="1600" baseline="30000">
                <a:latin typeface="Comic Sans MS" pitchFamily="66" charset="0"/>
              </a:rPr>
              <a:t>n-1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235595" y="3203451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8801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565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2327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851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515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 flipV="1">
            <a:off x="13373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V="1">
            <a:off x="2023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 flipV="1">
            <a:off x="2785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 flipV="1">
            <a:off x="42329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15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0" grpId="0" animBg="1"/>
      <p:bldP spid="14385" grpId="0" animBg="1"/>
      <p:bldP spid="14386" grpId="0" animBg="1"/>
      <p:bldP spid="14387" grpId="0" animBg="1"/>
      <p:bldP spid="14388" grpId="0" animBg="1"/>
      <p:bldP spid="14389" grpId="0"/>
      <p:bldP spid="14390" grpId="0"/>
      <p:bldP spid="14391" grpId="0"/>
      <p:bldP spid="143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867400" y="1600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 u="sng">
                <a:latin typeface="Comic Sans MS" pitchFamily="66" charset="0"/>
              </a:rPr>
              <a:t>Example Questions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029200" y="1981200"/>
            <a:ext cx="3962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latin typeface="Comic Sans MS" pitchFamily="66" charset="0"/>
              </a:rPr>
              <a:t>The numbers 3, x, and (x + 6) form the first three terms of a positive geometric sequence. Calculate the 15</a:t>
            </a:r>
            <a:r>
              <a:rPr lang="en-GB" altLang="en-US" sz="1400" baseline="30000">
                <a:latin typeface="Comic Sans MS" pitchFamily="66" charset="0"/>
              </a:rPr>
              <a:t>th</a:t>
            </a:r>
            <a:r>
              <a:rPr lang="en-GB" altLang="en-US" sz="1400">
                <a:latin typeface="Comic Sans MS" pitchFamily="66" charset="0"/>
              </a:rPr>
              <a:t> term of the sequence</a:t>
            </a: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5257800" y="2971800"/>
          <a:ext cx="1924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3" imgW="1193800" imgH="203200" progId="Equation.DSMT4">
                  <p:embed/>
                </p:oleObj>
              </mc:Choice>
              <mc:Fallback>
                <p:oleObj name="Equation" r:id="rId3" imgW="1193800" imgH="203200" progId="Equation.DSMT4">
                  <p:embed/>
                  <p:pic>
                    <p:nvPicPr>
                      <p:cNvPr id="164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971800"/>
                        <a:ext cx="1924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181600" y="3352800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First term = 3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5181600" y="3810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Common Ratio = 2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5181600" y="4267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Nth term = 3 x 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n-1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5181600" y="48006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15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 = 3 x 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14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5181600" y="5257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15</a:t>
            </a:r>
            <a:r>
              <a:rPr lang="en-GB" altLang="en-US" sz="1400" baseline="30000" dirty="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 Term = 49,152</a:t>
            </a:r>
            <a:endParaRPr lang="en-GB" altLang="en-US" sz="14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52400" y="1600200"/>
            <a:ext cx="4779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>
                <a:latin typeface="Comic Sans MS" panose="030F0702030302020204" pitchFamily="66" charset="0"/>
              </a:rPr>
              <a:t>Geometric sequences are formed by multiplying a starting value by a common ratio</a:t>
            </a:r>
            <a:endParaRPr lang="en-US" sz="1600">
              <a:latin typeface="Comic Sans MS" panose="030F0702030302020204" pitchFamily="66" charset="0"/>
            </a:endParaRPr>
          </a:p>
          <a:p>
            <a:pPr marL="0" indent="0" algn="ctr">
              <a:buFontTx/>
              <a:buNone/>
            </a:pPr>
            <a:endParaRPr lang="en-GB" altLang="en-US" sz="1600">
              <a:latin typeface="Comic Sans MS" pitchFamily="66" charset="0"/>
            </a:endParaRPr>
          </a:p>
          <a:p>
            <a:pPr marL="0" indent="0" algn="ctr">
              <a:buFontTx/>
              <a:buNone/>
            </a:pPr>
            <a:r>
              <a:rPr lang="en-GB" altLang="en-US" sz="1600">
                <a:latin typeface="Comic Sans MS" pitchFamily="66" charset="0"/>
              </a:rPr>
              <a:t>a,       ar,       ar</a:t>
            </a:r>
            <a:r>
              <a:rPr lang="en-GB" altLang="en-US" sz="1600" baseline="30000">
                <a:latin typeface="Comic Sans MS" pitchFamily="66" charset="0"/>
              </a:rPr>
              <a:t>2</a:t>
            </a:r>
            <a:r>
              <a:rPr lang="en-GB" altLang="en-US" sz="1600">
                <a:latin typeface="Comic Sans MS" pitchFamily="66" charset="0"/>
              </a:rPr>
              <a:t>,       ar</a:t>
            </a:r>
            <a:r>
              <a:rPr lang="en-GB" altLang="en-US" sz="1600" baseline="30000">
                <a:latin typeface="Comic Sans MS" pitchFamily="66" charset="0"/>
              </a:rPr>
              <a:t>3</a:t>
            </a:r>
            <a:r>
              <a:rPr lang="en-GB" altLang="en-US" sz="1600">
                <a:latin typeface="Comic Sans MS" pitchFamily="66" charset="0"/>
              </a:rPr>
              <a:t>,       …,        ar</a:t>
            </a:r>
            <a:r>
              <a:rPr lang="en-GB" altLang="en-US" sz="1600" baseline="30000">
                <a:latin typeface="Comic Sans MS" pitchFamily="66" charset="0"/>
              </a:rPr>
              <a:t>n-1</a:t>
            </a:r>
            <a:endParaRPr lang="en-GB" altLang="en-US" sz="1600" baseline="30000" dirty="0">
              <a:latin typeface="Comic Sans MS" pitchFamily="66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35595" y="3203451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801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65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2327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 Term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3851920" y="3212976"/>
            <a:ext cx="83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V="1">
            <a:off x="6515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13373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2023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V="1">
            <a:off x="27851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4232920" y="2831976"/>
            <a:ext cx="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5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4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  <p:bldP spid="16417" grpId="0"/>
      <p:bldP spid="16418" grpId="0"/>
      <p:bldP spid="16419" grpId="0"/>
      <p:bldP spid="164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27512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Geometric sequences are formed by multiplying a starting value by a common ratio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What is the first term to exceed 1 million in the sequence: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3, 6, 12, 24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27512" cy="4525963"/>
              </a:xfrm>
              <a:prstGeom prst="rect">
                <a:avLst/>
              </a:prstGeom>
              <a:blipFill>
                <a:blip r:embed="rId2"/>
                <a:stretch>
                  <a:fillRect t="-809" r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52120" y="1412776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412776"/>
                <a:ext cx="1203984" cy="276999"/>
              </a:xfrm>
              <a:prstGeom prst="rect">
                <a:avLst/>
              </a:prstGeom>
              <a:blipFill>
                <a:blip r:embed="rId4"/>
                <a:stretch>
                  <a:fillRect l="-2525" t="-4444" r="-151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04048" y="1988840"/>
                <a:ext cx="2117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000000=3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88840"/>
                <a:ext cx="2117183" cy="276999"/>
              </a:xfrm>
              <a:prstGeom prst="rect">
                <a:avLst/>
              </a:prstGeom>
              <a:blipFill>
                <a:blip r:embed="rId5"/>
                <a:stretch>
                  <a:fillRect l="-2305" t="-4348" r="-57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04048" y="2492896"/>
                <a:ext cx="172124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1000000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92896"/>
                <a:ext cx="1721240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5976" y="3140968"/>
                <a:ext cx="289733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140968"/>
                <a:ext cx="289733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55976" y="4005064"/>
                <a:ext cx="328961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005064"/>
                <a:ext cx="3289618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55976" y="4797152"/>
                <a:ext cx="2448272" cy="756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1000000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797152"/>
                <a:ext cx="2448272" cy="7566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23928" y="5733256"/>
                <a:ext cx="2520280" cy="756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1000000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733256"/>
                <a:ext cx="2520280" cy="756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58"/>
          <p:cNvSpPr>
            <a:spLocks/>
          </p:cNvSpPr>
          <p:nvPr/>
        </p:nvSpPr>
        <p:spPr bwMode="auto">
          <a:xfrm>
            <a:off x="7236296" y="1556792"/>
            <a:ext cx="144016" cy="576064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7308304" y="1628800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46" name="Arc 58"/>
          <p:cNvSpPr>
            <a:spLocks/>
          </p:cNvSpPr>
          <p:nvPr/>
        </p:nvSpPr>
        <p:spPr bwMode="auto">
          <a:xfrm>
            <a:off x="7164288" y="2132856"/>
            <a:ext cx="144016" cy="576064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Arc 58"/>
          <p:cNvSpPr>
            <a:spLocks/>
          </p:cNvSpPr>
          <p:nvPr/>
        </p:nvSpPr>
        <p:spPr bwMode="auto">
          <a:xfrm>
            <a:off x="7308304" y="2780928"/>
            <a:ext cx="144016" cy="648072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Arc 58"/>
          <p:cNvSpPr>
            <a:spLocks/>
          </p:cNvSpPr>
          <p:nvPr/>
        </p:nvSpPr>
        <p:spPr bwMode="auto">
          <a:xfrm>
            <a:off x="7668344" y="3501008"/>
            <a:ext cx="144016" cy="792088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9" name="Arc 58"/>
          <p:cNvSpPr>
            <a:spLocks/>
          </p:cNvSpPr>
          <p:nvPr/>
        </p:nvSpPr>
        <p:spPr bwMode="auto">
          <a:xfrm>
            <a:off x="7668344" y="4365104"/>
            <a:ext cx="144016" cy="792088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Arc 58"/>
          <p:cNvSpPr>
            <a:spLocks/>
          </p:cNvSpPr>
          <p:nvPr/>
        </p:nvSpPr>
        <p:spPr bwMode="auto">
          <a:xfrm>
            <a:off x="6876256" y="5301208"/>
            <a:ext cx="144016" cy="936104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7236296" y="2276872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Divide by 3</a:t>
            </a: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7380312" y="2852936"/>
            <a:ext cx="136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Take logs of both sides</a:t>
            </a:r>
          </a:p>
        </p:txBody>
      </p: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7668344" y="3645024"/>
            <a:ext cx="136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Use the power law</a:t>
            </a:r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7740352" y="4437112"/>
            <a:ext cx="11166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Divide by log 2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6876256" y="5589240"/>
            <a:ext cx="8640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Add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blipFill>
                <a:blip r:embed="rId11"/>
                <a:stretch>
                  <a:fillRect l="-4950" r="-79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blipFill>
                <a:blip r:embed="rId12"/>
                <a:stretch>
                  <a:fillRect l="-5102" r="-81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87624" y="4869160"/>
                <a:ext cx="1506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&gt;1000000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69160"/>
                <a:ext cx="1506438" cy="276999"/>
              </a:xfrm>
              <a:prstGeom prst="rect">
                <a:avLst/>
              </a:prstGeom>
              <a:blipFill>
                <a:blip r:embed="rId13"/>
                <a:stretch>
                  <a:fillRect l="-2024" r="-364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41" grpId="0"/>
      <p:bldP spid="42" grpId="0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627512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Geometric sequences are formed by multiplying a starting value by a common ratio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What is the first term to exceed 1 million in the sequence: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3, 6, 12, 24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2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627512" cy="4525963"/>
              </a:xfrm>
              <a:prstGeom prst="rect">
                <a:avLst/>
              </a:prstGeom>
              <a:blipFill>
                <a:blip r:embed="rId2"/>
                <a:stretch>
                  <a:fillRect t="-809" r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72000" y="1484784"/>
                <a:ext cx="2520280" cy="756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1000000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84784"/>
                <a:ext cx="2520280" cy="756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58"/>
          <p:cNvSpPr>
            <a:spLocks/>
          </p:cNvSpPr>
          <p:nvPr/>
        </p:nvSpPr>
        <p:spPr bwMode="auto">
          <a:xfrm>
            <a:off x="7092280" y="1988840"/>
            <a:ext cx="216024" cy="792088"/>
          </a:xfrm>
          <a:custGeom>
            <a:avLst/>
            <a:gdLst>
              <a:gd name="T0" fmla="*/ 187811 w 21762"/>
              <a:gd name="T1" fmla="*/ 0 h 43200"/>
              <a:gd name="T2" fmla="*/ 0 w 21762"/>
              <a:gd name="T3" fmla="*/ 29634471 h 43200"/>
              <a:gd name="T4" fmla="*/ 187811 w 21762"/>
              <a:gd name="T5" fmla="*/ 14817584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62" h="43200" fill="none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</a:path>
              <a:path w="21762" h="43200" stroke="0" extrusionOk="0">
                <a:moveTo>
                  <a:pt x="161" y="0"/>
                </a:moveTo>
                <a:cubicBezTo>
                  <a:pt x="12091" y="0"/>
                  <a:pt x="21762" y="9670"/>
                  <a:pt x="21762" y="21600"/>
                </a:cubicBezTo>
                <a:cubicBezTo>
                  <a:pt x="21762" y="33529"/>
                  <a:pt x="12091" y="43200"/>
                  <a:pt x="162" y="43200"/>
                </a:cubicBezTo>
                <a:cubicBezTo>
                  <a:pt x="107" y="43200"/>
                  <a:pt x="53" y="43199"/>
                  <a:pt x="-1" y="43199"/>
                </a:cubicBezTo>
                <a:lnTo>
                  <a:pt x="162" y="21600"/>
                </a:lnTo>
                <a:lnTo>
                  <a:pt x="16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7308304" y="2204864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blipFill>
                <a:blip r:embed="rId5"/>
                <a:stretch>
                  <a:fillRect l="-4950" r="-79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5102" r="-81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87624" y="4869160"/>
                <a:ext cx="1506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&gt;1000000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69160"/>
                <a:ext cx="1506438" cy="276999"/>
              </a:xfrm>
              <a:prstGeom prst="rect">
                <a:avLst/>
              </a:prstGeom>
              <a:blipFill>
                <a:blip r:embed="rId7"/>
                <a:stretch>
                  <a:fillRect l="-2024" r="-364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68144" y="2636912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19.35=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636912"/>
                <a:ext cx="122413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5004048" y="3212976"/>
            <a:ext cx="2736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So the first term to exceed 1 million will be the 20</a:t>
            </a:r>
            <a:r>
              <a:rPr lang="en-GB" altLang="en-US" sz="1400" baseline="30000" dirty="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 term!</a:t>
            </a:r>
          </a:p>
        </p:txBody>
      </p:sp>
    </p:spTree>
    <p:extLst>
      <p:ext uri="{BB962C8B-B14F-4D97-AF65-F5344CB8AC3E}">
        <p14:creationId xmlns:p14="http://schemas.microsoft.com/office/powerpoint/2010/main" val="28634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5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8928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771528" cy="480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1600" b="1" dirty="0">
                <a:latin typeface="Comic Sans MS" pitchFamily="66" charset="0"/>
              </a:rPr>
              <a:t>You need to be able to work out the sum of a Geometric Series</a:t>
            </a:r>
            <a:endParaRPr lang="en-GB" alt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20516" name="Object 36"/>
          <p:cNvGraphicFramePr>
            <a:graphicFrameLocks noChangeAspect="1"/>
          </p:cNvGraphicFramePr>
          <p:nvPr/>
        </p:nvGraphicFramePr>
        <p:xfrm>
          <a:off x="1428750" y="2447925"/>
          <a:ext cx="685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" name="Equation" r:id="rId3" imgW="431613" imgH="228501" progId="Equation.DSMT4">
                  <p:embed/>
                </p:oleObj>
              </mc:Choice>
              <mc:Fallback>
                <p:oleObj name="Equation" r:id="rId3" imgW="431613" imgH="228501" progId="Equation.DSMT4">
                  <p:embed/>
                  <p:pic>
                    <p:nvPicPr>
                      <p:cNvPr id="205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47925"/>
                        <a:ext cx="685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37"/>
          <p:cNvGraphicFramePr>
            <a:graphicFrameLocks noChangeAspect="1"/>
          </p:cNvGraphicFramePr>
          <p:nvPr/>
        </p:nvGraphicFramePr>
        <p:xfrm>
          <a:off x="2190750" y="2524125"/>
          <a:ext cx="5032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7" name="Equation" r:id="rId5" imgW="317225" imgH="152268" progId="Equation.DSMT4">
                  <p:embed/>
                </p:oleObj>
              </mc:Choice>
              <mc:Fallback>
                <p:oleObj name="Equation" r:id="rId5" imgW="317225" imgH="152268" progId="Equation.DSMT4">
                  <p:embed/>
                  <p:pic>
                    <p:nvPicPr>
                      <p:cNvPr id="205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524125"/>
                        <a:ext cx="5032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8"/>
          <p:cNvGraphicFramePr>
            <a:graphicFrameLocks noChangeAspect="1"/>
          </p:cNvGraphicFramePr>
          <p:nvPr/>
        </p:nvGraphicFramePr>
        <p:xfrm>
          <a:off x="2724150" y="24384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" name="Equation" r:id="rId7" imgW="368140" imgH="203112" progId="Equation.DSMT4">
                  <p:embed/>
                </p:oleObj>
              </mc:Choice>
              <mc:Fallback>
                <p:oleObj name="Equation" r:id="rId7" imgW="368140" imgH="203112" progId="Equation.DSMT4">
                  <p:embed/>
                  <p:pic>
                    <p:nvPicPr>
                      <p:cNvPr id="205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24384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39"/>
          <p:cNvGraphicFramePr>
            <a:graphicFrameLocks noChangeAspect="1"/>
          </p:cNvGraphicFramePr>
          <p:nvPr/>
        </p:nvGraphicFramePr>
        <p:xfrm>
          <a:off x="3333750" y="24384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9" name="Equation" r:id="rId9" imgW="368140" imgH="203112" progId="Equation.DSMT4">
                  <p:embed/>
                </p:oleObj>
              </mc:Choice>
              <mc:Fallback>
                <p:oleObj name="Equation" r:id="rId9" imgW="368140" imgH="203112" progId="Equation.DSMT4">
                  <p:embed/>
                  <p:pic>
                    <p:nvPicPr>
                      <p:cNvPr id="205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4384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40"/>
          <p:cNvGraphicFramePr>
            <a:graphicFrameLocks noChangeAspect="1"/>
          </p:cNvGraphicFramePr>
          <p:nvPr/>
        </p:nvGraphicFramePr>
        <p:xfrm>
          <a:off x="3943350" y="24384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" name="Equation" r:id="rId11" imgW="368140" imgH="203112" progId="Equation.DSMT4">
                  <p:embed/>
                </p:oleObj>
              </mc:Choice>
              <mc:Fallback>
                <p:oleObj name="Equation" r:id="rId11" imgW="368140" imgH="203112" progId="Equation.DSMT4">
                  <p:embed/>
                  <p:pic>
                    <p:nvPicPr>
                      <p:cNvPr id="205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24384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" name="Object 41"/>
          <p:cNvGraphicFramePr>
            <a:graphicFrameLocks noChangeAspect="1"/>
          </p:cNvGraphicFramePr>
          <p:nvPr/>
        </p:nvGraphicFramePr>
        <p:xfrm>
          <a:off x="4629150" y="251460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1" name="Equation" r:id="rId13" imgW="279279" imgH="152334" progId="Equation.DSMT4">
                  <p:embed/>
                </p:oleObj>
              </mc:Choice>
              <mc:Fallback>
                <p:oleObj name="Equation" r:id="rId13" imgW="279279" imgH="152334" progId="Equation.DSMT4">
                  <p:embed/>
                  <p:pic>
                    <p:nvPicPr>
                      <p:cNvPr id="2052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514600"/>
                        <a:ext cx="444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/>
          <p:cNvGraphicFramePr>
            <a:graphicFrameLocks noChangeAspect="1"/>
          </p:cNvGraphicFramePr>
          <p:nvPr/>
        </p:nvGraphicFramePr>
        <p:xfrm>
          <a:off x="5162550" y="251460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" name="Equation" r:id="rId15" imgW="279279" imgH="152334" progId="Equation.DSMT4">
                  <p:embed/>
                </p:oleObj>
              </mc:Choice>
              <mc:Fallback>
                <p:oleObj name="Equation" r:id="rId15" imgW="279279" imgH="152334" progId="Equation.DSMT4">
                  <p:embed/>
                  <p:pic>
                    <p:nvPicPr>
                      <p:cNvPr id="205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514600"/>
                        <a:ext cx="444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3" name="Object 43"/>
          <p:cNvGraphicFramePr>
            <a:graphicFrameLocks noChangeAspect="1"/>
          </p:cNvGraphicFramePr>
          <p:nvPr/>
        </p:nvGraphicFramePr>
        <p:xfrm>
          <a:off x="5695950" y="2438400"/>
          <a:ext cx="7683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" name="Equation" r:id="rId17" imgW="482391" imgH="203112" progId="Equation.DSMT4">
                  <p:embed/>
                </p:oleObj>
              </mc:Choice>
              <mc:Fallback>
                <p:oleObj name="Equation" r:id="rId17" imgW="482391" imgH="203112" progId="Equation.DSMT4">
                  <p:embed/>
                  <p:pic>
                    <p:nvPicPr>
                      <p:cNvPr id="2052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2438400"/>
                        <a:ext cx="7683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4" name="Object 44"/>
          <p:cNvGraphicFramePr>
            <a:graphicFrameLocks noChangeAspect="1"/>
          </p:cNvGraphicFramePr>
          <p:nvPr/>
        </p:nvGraphicFramePr>
        <p:xfrm>
          <a:off x="6477000" y="2438400"/>
          <a:ext cx="7286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4" name="Equation" r:id="rId19" imgW="457002" imgH="203112" progId="Equation.DSMT4">
                  <p:embed/>
                </p:oleObj>
              </mc:Choice>
              <mc:Fallback>
                <p:oleObj name="Equation" r:id="rId19" imgW="457002" imgH="203112" progId="Equation.DSMT4">
                  <p:embed/>
                  <p:pic>
                    <p:nvPicPr>
                      <p:cNvPr id="2052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72866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Object 45"/>
          <p:cNvGraphicFramePr>
            <a:graphicFrameLocks noChangeAspect="1"/>
          </p:cNvGraphicFramePr>
          <p:nvPr/>
        </p:nvGraphicFramePr>
        <p:xfrm>
          <a:off x="1295400" y="2971800"/>
          <a:ext cx="866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5" name="Equation" r:id="rId21" imgW="545863" imgH="228501" progId="Equation.DSMT4">
                  <p:embed/>
                </p:oleObj>
              </mc:Choice>
              <mc:Fallback>
                <p:oleObj name="Equation" r:id="rId21" imgW="545863" imgH="228501" progId="Equation.DSMT4">
                  <p:embed/>
                  <p:pic>
                    <p:nvPicPr>
                      <p:cNvPr id="205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8667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7" name="Object 47"/>
          <p:cNvGraphicFramePr>
            <a:graphicFrameLocks noChangeAspect="1"/>
          </p:cNvGraphicFramePr>
          <p:nvPr/>
        </p:nvGraphicFramePr>
        <p:xfrm>
          <a:off x="2209800" y="29718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" name="Equation" r:id="rId23" imgW="368140" imgH="203112" progId="Equation.DSMT4">
                  <p:embed/>
                </p:oleObj>
              </mc:Choice>
              <mc:Fallback>
                <p:oleObj name="Equation" r:id="rId23" imgW="368140" imgH="203112" progId="Equation.DSMT4">
                  <p:embed/>
                  <p:pic>
                    <p:nvPicPr>
                      <p:cNvPr id="2052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8" name="Object 48"/>
          <p:cNvGraphicFramePr>
            <a:graphicFrameLocks noChangeAspect="1"/>
          </p:cNvGraphicFramePr>
          <p:nvPr/>
        </p:nvGraphicFramePr>
        <p:xfrm>
          <a:off x="2819400" y="29718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7" name="Equation" r:id="rId25" imgW="368140" imgH="203112" progId="Equation.DSMT4">
                  <p:embed/>
                </p:oleObj>
              </mc:Choice>
              <mc:Fallback>
                <p:oleObj name="Equation" r:id="rId25" imgW="368140" imgH="203112" progId="Equation.DSMT4">
                  <p:embed/>
                  <p:pic>
                    <p:nvPicPr>
                      <p:cNvPr id="205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3429000" y="2971800"/>
          <a:ext cx="584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8" name="Equation" r:id="rId27" imgW="368140" imgH="203112" progId="Equation.DSMT4">
                  <p:embed/>
                </p:oleObj>
              </mc:Choice>
              <mc:Fallback>
                <p:oleObj name="Equation" r:id="rId27" imgW="368140" imgH="203112" progId="Equation.DSMT4">
                  <p:embed/>
                  <p:pic>
                    <p:nvPicPr>
                      <p:cNvPr id="2052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5842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0" name="Object 50"/>
          <p:cNvGraphicFramePr>
            <a:graphicFrameLocks noChangeAspect="1"/>
          </p:cNvGraphicFramePr>
          <p:nvPr/>
        </p:nvGraphicFramePr>
        <p:xfrm>
          <a:off x="4648200" y="304800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9" name="Equation" r:id="rId29" imgW="279279" imgH="152334" progId="Equation.DSMT4">
                  <p:embed/>
                </p:oleObj>
              </mc:Choice>
              <mc:Fallback>
                <p:oleObj name="Equation" r:id="rId29" imgW="279279" imgH="152334" progId="Equation.DSMT4">
                  <p:embed/>
                  <p:pic>
                    <p:nvPicPr>
                      <p:cNvPr id="205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0"/>
                        <a:ext cx="444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" name="Object 51"/>
          <p:cNvGraphicFramePr>
            <a:graphicFrameLocks noChangeAspect="1"/>
          </p:cNvGraphicFramePr>
          <p:nvPr/>
        </p:nvGraphicFramePr>
        <p:xfrm>
          <a:off x="5181600" y="304800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0" name="Equation" r:id="rId30" imgW="279279" imgH="152334" progId="Equation.DSMT4">
                  <p:embed/>
                </p:oleObj>
              </mc:Choice>
              <mc:Fallback>
                <p:oleObj name="Equation" r:id="rId30" imgW="279279" imgH="152334" progId="Equation.DSMT4">
                  <p:embed/>
                  <p:pic>
                    <p:nvPicPr>
                      <p:cNvPr id="2053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444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2" name="Object 52"/>
          <p:cNvGraphicFramePr>
            <a:graphicFrameLocks noChangeAspect="1"/>
          </p:cNvGraphicFramePr>
          <p:nvPr/>
        </p:nvGraphicFramePr>
        <p:xfrm>
          <a:off x="4038600" y="2971800"/>
          <a:ext cx="5857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" name="Equation" r:id="rId31" imgW="368140" imgH="203112" progId="Equation.DSMT4">
                  <p:embed/>
                </p:oleObj>
              </mc:Choice>
              <mc:Fallback>
                <p:oleObj name="Equation" r:id="rId31" imgW="368140" imgH="203112" progId="Equation.DSMT4">
                  <p:embed/>
                  <p:pic>
                    <p:nvPicPr>
                      <p:cNvPr id="2053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71800"/>
                        <a:ext cx="5857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3" name="Object 53"/>
          <p:cNvGraphicFramePr>
            <a:graphicFrameLocks noChangeAspect="1"/>
          </p:cNvGraphicFramePr>
          <p:nvPr/>
        </p:nvGraphicFramePr>
        <p:xfrm>
          <a:off x="5715000" y="2971800"/>
          <a:ext cx="7286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" name="Equation" r:id="rId33" imgW="457002" imgH="203112" progId="Equation.DSMT4">
                  <p:embed/>
                </p:oleObj>
              </mc:Choice>
              <mc:Fallback>
                <p:oleObj name="Equation" r:id="rId33" imgW="457002" imgH="203112" progId="Equation.DSMT4">
                  <p:embed/>
                  <p:pic>
                    <p:nvPicPr>
                      <p:cNvPr id="2053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0"/>
                        <a:ext cx="72866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4" name="Object 54"/>
          <p:cNvGraphicFramePr>
            <a:graphicFrameLocks noChangeAspect="1"/>
          </p:cNvGraphicFramePr>
          <p:nvPr/>
        </p:nvGraphicFramePr>
        <p:xfrm>
          <a:off x="6477000" y="2971800"/>
          <a:ext cx="6080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3" name="Equation" r:id="rId35" imgW="380835" imgH="203112" progId="Equation.DSMT4">
                  <p:embed/>
                </p:oleObj>
              </mc:Choice>
              <mc:Fallback>
                <p:oleObj name="Equation" r:id="rId35" imgW="380835" imgH="203112" progId="Equation.DSMT4">
                  <p:embed/>
                  <p:pic>
                    <p:nvPicPr>
                      <p:cNvPr id="2053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971800"/>
                        <a:ext cx="6080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990600" y="2438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20536" name="Text Box 56"/>
          <p:cNvSpPr txBox="1">
            <a:spLocks noChangeArrowheads="1"/>
          </p:cNvSpPr>
          <p:nvPr/>
        </p:nvSpPr>
        <p:spPr bwMode="auto">
          <a:xfrm>
            <a:off x="990600" y="2971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2</a:t>
            </a:r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914400" y="3581400"/>
          <a:ext cx="10302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4" name="Equation" r:id="rId37" imgW="647700" imgH="228600" progId="Equation.DSMT4">
                  <p:embed/>
                </p:oleObj>
              </mc:Choice>
              <mc:Fallback>
                <p:oleObj name="Equation" r:id="rId37" imgW="647700" imgH="228600" progId="Equation.DSMT4">
                  <p:embed/>
                  <p:pic>
                    <p:nvPicPr>
                      <p:cNvPr id="2053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10302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8" name="Object 58"/>
          <p:cNvGraphicFramePr>
            <a:graphicFrameLocks noChangeAspect="1"/>
          </p:cNvGraphicFramePr>
          <p:nvPr/>
        </p:nvGraphicFramePr>
        <p:xfrm>
          <a:off x="2057400" y="3581400"/>
          <a:ext cx="7270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" name="Equation" r:id="rId39" imgW="457002" imgH="203112" progId="Equation.DSMT4">
                  <p:embed/>
                </p:oleObj>
              </mc:Choice>
              <mc:Fallback>
                <p:oleObj name="Equation" r:id="rId39" imgW="457002" imgH="203112" progId="Equation.DSMT4">
                  <p:embed/>
                  <p:pic>
                    <p:nvPicPr>
                      <p:cNvPr id="2053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7270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9" name="Line 59"/>
          <p:cNvSpPr>
            <a:spLocks noChangeShapeType="1"/>
          </p:cNvSpPr>
          <p:nvPr/>
        </p:nvSpPr>
        <p:spPr bwMode="auto">
          <a:xfrm flipV="1">
            <a:off x="24384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0" name="Line 60"/>
          <p:cNvSpPr>
            <a:spLocks noChangeShapeType="1"/>
          </p:cNvSpPr>
          <p:nvPr/>
        </p:nvSpPr>
        <p:spPr bwMode="auto">
          <a:xfrm flipV="1">
            <a:off x="19050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 flipV="1">
            <a:off x="24384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2" name="Line 62"/>
          <p:cNvSpPr>
            <a:spLocks noChangeShapeType="1"/>
          </p:cNvSpPr>
          <p:nvPr/>
        </p:nvSpPr>
        <p:spPr bwMode="auto">
          <a:xfrm flipV="1">
            <a:off x="29718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3" name="Line 63"/>
          <p:cNvSpPr>
            <a:spLocks noChangeShapeType="1"/>
          </p:cNvSpPr>
          <p:nvPr/>
        </p:nvSpPr>
        <p:spPr bwMode="auto">
          <a:xfrm flipV="1">
            <a:off x="30480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4" name="Line 64"/>
          <p:cNvSpPr>
            <a:spLocks noChangeShapeType="1"/>
          </p:cNvSpPr>
          <p:nvPr/>
        </p:nvSpPr>
        <p:spPr bwMode="auto">
          <a:xfrm flipV="1">
            <a:off x="35814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5" name="Line 65"/>
          <p:cNvSpPr>
            <a:spLocks noChangeShapeType="1"/>
          </p:cNvSpPr>
          <p:nvPr/>
        </p:nvSpPr>
        <p:spPr bwMode="auto">
          <a:xfrm flipV="1">
            <a:off x="41910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 flipV="1">
            <a:off x="36576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8" name="Line 68"/>
          <p:cNvSpPr>
            <a:spLocks noChangeShapeType="1"/>
          </p:cNvSpPr>
          <p:nvPr/>
        </p:nvSpPr>
        <p:spPr bwMode="auto">
          <a:xfrm flipV="1">
            <a:off x="60198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49" name="Line 69"/>
          <p:cNvSpPr>
            <a:spLocks noChangeShapeType="1"/>
          </p:cNvSpPr>
          <p:nvPr/>
        </p:nvSpPr>
        <p:spPr bwMode="auto">
          <a:xfrm flipV="1">
            <a:off x="6781800" y="24384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50" name="Line 70"/>
          <p:cNvSpPr>
            <a:spLocks noChangeShapeType="1"/>
          </p:cNvSpPr>
          <p:nvPr/>
        </p:nvSpPr>
        <p:spPr bwMode="auto">
          <a:xfrm flipV="1">
            <a:off x="6096000" y="29718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20551" name="Object 71"/>
          <p:cNvGraphicFramePr>
            <a:graphicFrameLocks noChangeAspect="1"/>
          </p:cNvGraphicFramePr>
          <p:nvPr/>
        </p:nvGraphicFramePr>
        <p:xfrm>
          <a:off x="914400" y="4114800"/>
          <a:ext cx="1069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" name="Equation" r:id="rId41" imgW="672808" imgH="228501" progId="Equation.DSMT4">
                  <p:embed/>
                </p:oleObj>
              </mc:Choice>
              <mc:Fallback>
                <p:oleObj name="Equation" r:id="rId41" imgW="672808" imgH="228501" progId="Equation.DSMT4">
                  <p:embed/>
                  <p:pic>
                    <p:nvPicPr>
                      <p:cNvPr id="2055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1069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2" name="Object 72"/>
          <p:cNvGraphicFramePr>
            <a:graphicFrameLocks noChangeAspect="1"/>
          </p:cNvGraphicFramePr>
          <p:nvPr/>
        </p:nvGraphicFramePr>
        <p:xfrm>
          <a:off x="2057400" y="4114800"/>
          <a:ext cx="8683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7" name="Equation" r:id="rId43" imgW="545863" imgH="228501" progId="Equation.DSMT4">
                  <p:embed/>
                </p:oleObj>
              </mc:Choice>
              <mc:Fallback>
                <p:oleObj name="Equation" r:id="rId43" imgW="545863" imgH="228501" progId="Equation.DSMT4">
                  <p:embed/>
                  <p:pic>
                    <p:nvPicPr>
                      <p:cNvPr id="20552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8683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3" name="Object 73"/>
          <p:cNvGraphicFramePr>
            <a:graphicFrameLocks noChangeAspect="1"/>
          </p:cNvGraphicFramePr>
          <p:nvPr/>
        </p:nvGraphicFramePr>
        <p:xfrm>
          <a:off x="1447800" y="4800600"/>
          <a:ext cx="5048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8" name="Equation" r:id="rId45" imgW="317362" imgH="228501" progId="Equation.DSMT4">
                  <p:embed/>
                </p:oleObj>
              </mc:Choice>
              <mc:Fallback>
                <p:oleObj name="Equation" r:id="rId45" imgW="317362" imgH="228501" progId="Equation.DSMT4">
                  <p:embed/>
                  <p:pic>
                    <p:nvPicPr>
                      <p:cNvPr id="2055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5048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4" name="Object 74"/>
          <p:cNvGraphicFramePr>
            <a:graphicFrameLocks noChangeAspect="1"/>
          </p:cNvGraphicFramePr>
          <p:nvPr/>
        </p:nvGraphicFramePr>
        <p:xfrm>
          <a:off x="2057400" y="4648200"/>
          <a:ext cx="9096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9" name="Equation" r:id="rId47" imgW="571252" imgH="444307" progId="Equation.DSMT4">
                  <p:embed/>
                </p:oleObj>
              </mc:Choice>
              <mc:Fallback>
                <p:oleObj name="Equation" r:id="rId47" imgW="571252" imgH="444307" progId="Equation.DSMT4">
                  <p:embed/>
                  <p:pic>
                    <p:nvPicPr>
                      <p:cNvPr id="2055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48200"/>
                        <a:ext cx="9096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371600" y="4572000"/>
            <a:ext cx="16764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56" name="Arc 76"/>
          <p:cNvSpPr>
            <a:spLocks/>
          </p:cNvSpPr>
          <p:nvPr/>
        </p:nvSpPr>
        <p:spPr bwMode="auto">
          <a:xfrm>
            <a:off x="7391400" y="2667000"/>
            <a:ext cx="228600" cy="53340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57" name="Arc 77"/>
          <p:cNvSpPr>
            <a:spLocks/>
          </p:cNvSpPr>
          <p:nvPr/>
        </p:nvSpPr>
        <p:spPr bwMode="auto">
          <a:xfrm>
            <a:off x="3048000" y="3733800"/>
            <a:ext cx="228600" cy="53340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58" name="Arc 78"/>
          <p:cNvSpPr>
            <a:spLocks/>
          </p:cNvSpPr>
          <p:nvPr/>
        </p:nvSpPr>
        <p:spPr bwMode="auto">
          <a:xfrm>
            <a:off x="3276600" y="4419600"/>
            <a:ext cx="228600" cy="53340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7620000" y="26670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Multiply all terms by r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3352800" y="3733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Factorise both sides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0" y="3581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  <a:latin typeface="Comic Sans MS" pitchFamily="66" charset="0"/>
              </a:rPr>
              <a:t>1  -  2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3429000" y="44196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>
                <a:solidFill>
                  <a:srgbClr val="FF0000"/>
                </a:solidFill>
                <a:latin typeface="Comic Sans MS" pitchFamily="66" charset="0"/>
              </a:rPr>
              <a:t>Divide by (1 - r)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49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5508104" y="4221088"/>
            <a:ext cx="288032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You might be asked to prove this on your exam!</a:t>
            </a:r>
            <a:endParaRPr lang="en-GB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5" grpId="0"/>
      <p:bldP spid="20536" grpId="0"/>
      <p:bldP spid="20539" grpId="0" animBg="1"/>
      <p:bldP spid="20540" grpId="0" animBg="1"/>
      <p:bldP spid="20541" grpId="0" animBg="1"/>
      <p:bldP spid="20542" grpId="0" animBg="1"/>
      <p:bldP spid="20543" grpId="0" animBg="1"/>
      <p:bldP spid="20544" grpId="0" animBg="1"/>
      <p:bldP spid="20545" grpId="0" animBg="1"/>
      <p:bldP spid="20546" grpId="0" animBg="1"/>
      <p:bldP spid="20547" grpId="0" animBg="1"/>
      <p:bldP spid="20548" grpId="0" animBg="1"/>
      <p:bldP spid="20549" grpId="0" animBg="1"/>
      <p:bldP spid="20550" grpId="0" animBg="1"/>
      <p:bldP spid="20555" grpId="0" animBg="1"/>
      <p:bldP spid="20556" grpId="0" animBg="1"/>
      <p:bldP spid="20557" grpId="0" animBg="1"/>
      <p:bldP spid="20558" grpId="0" animBg="1"/>
      <p:bldP spid="20559" grpId="0"/>
      <p:bldP spid="20560" grpId="0"/>
      <p:bldP spid="20561" grpId="0"/>
      <p:bldP spid="20562" grpId="0"/>
      <p:bldP spid="57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sum of the following Geometric Series: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2+6+18+54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… (for 10 terms)</a:t>
                </a: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49080"/>
                <a:ext cx="616387" cy="276999"/>
              </a:xfrm>
              <a:prstGeom prst="rect">
                <a:avLst/>
              </a:prstGeom>
              <a:blipFill>
                <a:blip r:embed="rId5"/>
                <a:stretch>
                  <a:fillRect l="-4950" r="-79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blipFill>
                <a:blip r:embed="rId6"/>
                <a:stretch>
                  <a:fillRect l="-5102" r="-81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47664" y="4869160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869160"/>
                <a:ext cx="864096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427984" y="1628800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628800"/>
                <a:ext cx="1558567" cy="586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27984" y="2564904"/>
                <a:ext cx="2024337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(1−(3))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564904"/>
                <a:ext cx="2024337" cy="6049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427984" y="3501008"/>
                <a:ext cx="1228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=59048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01008"/>
                <a:ext cx="1228606" cy="276999"/>
              </a:xfrm>
              <a:prstGeom prst="rect">
                <a:avLst/>
              </a:prstGeom>
              <a:blipFill>
                <a:blip r:embed="rId10"/>
                <a:stretch>
                  <a:fillRect l="-3960" r="-445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76"/>
          <p:cNvSpPr>
            <a:spLocks/>
          </p:cNvSpPr>
          <p:nvPr/>
        </p:nvSpPr>
        <p:spPr bwMode="auto">
          <a:xfrm>
            <a:off x="6660232" y="1916832"/>
            <a:ext cx="144016" cy="965448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Text Box 79"/>
          <p:cNvSpPr txBox="1">
            <a:spLocks noChangeArrowheads="1"/>
          </p:cNvSpPr>
          <p:nvPr/>
        </p:nvSpPr>
        <p:spPr bwMode="auto">
          <a:xfrm>
            <a:off x="6732240" y="2204864"/>
            <a:ext cx="13826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67" name="Arc 76"/>
          <p:cNvSpPr>
            <a:spLocks/>
          </p:cNvSpPr>
          <p:nvPr/>
        </p:nvSpPr>
        <p:spPr bwMode="auto">
          <a:xfrm>
            <a:off x="6660232" y="2924944"/>
            <a:ext cx="144016" cy="72008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8" name="Text Box 79"/>
          <p:cNvSpPr txBox="1">
            <a:spLocks noChangeArrowheads="1"/>
          </p:cNvSpPr>
          <p:nvPr/>
        </p:nvSpPr>
        <p:spPr bwMode="auto">
          <a:xfrm>
            <a:off x="6804248" y="3068960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42874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sum of the following Geometric Series: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1024−512+256−128+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blipFill>
                <a:blip r:embed="rId5"/>
                <a:stretch>
                  <a:fillRect l="-3049" r="-54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107504" y="5373216"/>
            <a:ext cx="38884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Since we do not know how many terms there are, we will need to calculate this first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1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We can use the nth term formula to do this…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32040" y="155679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556792"/>
                <a:ext cx="1203984" cy="276999"/>
              </a:xfrm>
              <a:prstGeom prst="rect">
                <a:avLst/>
              </a:prstGeom>
              <a:blipFill>
                <a:blip r:embed="rId8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76056" y="1988840"/>
                <a:ext cx="1979644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8840"/>
                <a:ext cx="1979644" cy="6764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16016" y="2852936"/>
                <a:ext cx="1812932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852936"/>
                <a:ext cx="1812932" cy="6764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7944" y="3717032"/>
                <a:ext cx="2835905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717032"/>
                <a:ext cx="2835905" cy="6764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67944" y="4581128"/>
                <a:ext cx="322819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581128"/>
                <a:ext cx="3228191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3"/>
          <p:cNvSpPr txBox="1">
            <a:spLocks noChangeArrowheads="1"/>
          </p:cNvSpPr>
          <p:nvPr/>
        </p:nvSpPr>
        <p:spPr bwMode="auto">
          <a:xfrm>
            <a:off x="4427984" y="5445224"/>
            <a:ext cx="4464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What is the problem here?</a:t>
            </a:r>
          </a:p>
          <a:p>
            <a:pPr algn="ctr" eaLnBrk="1" hangingPunct="1"/>
            <a:endParaRPr lang="en-US" altLang="en-US" sz="1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 eaLnBrk="1" hangingPunct="1"/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</a:t>
            </a:r>
            <a:r>
              <a:rPr lang="en-US" altLang="en-US" sz="1400" u="sng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We cannot calculate the log of a negative value</a:t>
            </a: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, so we need to find a way around this…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1" name="Arc 76"/>
          <p:cNvSpPr>
            <a:spLocks/>
          </p:cNvSpPr>
          <p:nvPr/>
        </p:nvSpPr>
        <p:spPr bwMode="auto">
          <a:xfrm>
            <a:off x="7164288" y="1700808"/>
            <a:ext cx="144016" cy="648072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 Box 79"/>
          <p:cNvSpPr txBox="1">
            <a:spLocks noChangeArrowheads="1"/>
          </p:cNvSpPr>
          <p:nvPr/>
        </p:nvSpPr>
        <p:spPr bwMode="auto">
          <a:xfrm>
            <a:off x="7164288" y="1844824"/>
            <a:ext cx="1512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23" name="Arc 76"/>
          <p:cNvSpPr>
            <a:spLocks/>
          </p:cNvSpPr>
          <p:nvPr/>
        </p:nvSpPr>
        <p:spPr bwMode="auto">
          <a:xfrm>
            <a:off x="6876256" y="2492896"/>
            <a:ext cx="144016" cy="648072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rc 76"/>
          <p:cNvSpPr>
            <a:spLocks/>
          </p:cNvSpPr>
          <p:nvPr/>
        </p:nvSpPr>
        <p:spPr bwMode="auto">
          <a:xfrm>
            <a:off x="7020272" y="3284984"/>
            <a:ext cx="144016" cy="648072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rc 76"/>
          <p:cNvSpPr>
            <a:spLocks/>
          </p:cNvSpPr>
          <p:nvPr/>
        </p:nvSpPr>
        <p:spPr bwMode="auto">
          <a:xfrm>
            <a:off x="7380312" y="4077072"/>
            <a:ext cx="144016" cy="648072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6948264" y="2636912"/>
            <a:ext cx="1512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Divide by 1024</a:t>
            </a: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7020272" y="3356992"/>
            <a:ext cx="15121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Take logs of both sides</a:t>
            </a:r>
          </a:p>
        </p:txBody>
      </p:sp>
      <p:sp>
        <p:nvSpPr>
          <p:cNvPr id="28" name="Text Box 79"/>
          <p:cNvSpPr txBox="1">
            <a:spLocks noChangeArrowheads="1"/>
          </p:cNvSpPr>
          <p:nvPr/>
        </p:nvSpPr>
        <p:spPr bwMode="auto">
          <a:xfrm>
            <a:off x="7452320" y="4077072"/>
            <a:ext cx="1368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Use the power law</a:t>
            </a:r>
          </a:p>
        </p:txBody>
      </p:sp>
    </p:spTree>
    <p:extLst>
      <p:ext uri="{BB962C8B-B14F-4D97-AF65-F5344CB8AC3E}">
        <p14:creationId xmlns:p14="http://schemas.microsoft.com/office/powerpoint/2010/main" val="25149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7" grpId="0"/>
      <p:bldP spid="18" grpId="0"/>
      <p:bldP spid="19" grpId="0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sum of the following Geometric Series: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1024−512+256−128+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blipFill>
                <a:blip r:embed="rId5"/>
                <a:stretch>
                  <a:fillRect l="-3049" r="-54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3"/>
              <p:cNvSpPr txBox="1">
                <a:spLocks noChangeArrowheads="1"/>
              </p:cNvSpPr>
              <p:nvPr/>
            </p:nvSpPr>
            <p:spPr bwMode="auto">
              <a:xfrm>
                <a:off x="3923928" y="1412776"/>
                <a:ext cx="5112568" cy="1493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The problem is that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is negative</a:t>
                </a:r>
              </a:p>
              <a:p>
                <a:pPr algn="ctr" eaLnBrk="1" hangingPunct="1"/>
                <a:endParaRPr lang="en-US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  <a:p>
                <a:pPr marL="285750" indent="-285750" algn="ctr" eaLnBrk="1" hangingPunct="1">
                  <a:buFont typeface="Wingdings" panose="05000000000000000000" pitchFamily="2" charset="2"/>
                  <a:buChar char="à"/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If we used the positive value for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 though, it would not affect the number of terms</a:t>
                </a:r>
              </a:p>
              <a:p>
                <a:pPr marL="285750" indent="-285750" algn="ctr" eaLnBrk="1" hangingPunct="1">
                  <a:buFont typeface="Wingdings" panose="05000000000000000000" pitchFamily="2" charset="2"/>
                  <a:buChar char="à"/>
                </a:pPr>
                <a:endParaRPr lang="en-US" altLang="en-US" sz="1400" dirty="0">
                  <a:solidFill>
                    <a:srgbClr val="FF0000"/>
                  </a:solidFill>
                  <a:latin typeface="Comic Sans MS" pitchFamily="66" charset="0"/>
                  <a:sym typeface="Wingdings" panose="05000000000000000000" pitchFamily="2" charset="2"/>
                </a:endParaRPr>
              </a:p>
              <a:p>
                <a:pPr marL="285750" indent="-285750" algn="ctr" eaLnBrk="1" hangingPunct="1">
                  <a:buFont typeface="Wingdings" panose="05000000000000000000" pitchFamily="2" charset="2"/>
                  <a:buChar char="à"/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  <a:sym typeface="Wingdings" panose="05000000000000000000" pitchFamily="2" charset="2"/>
                  </a:rPr>
                  <a:t>So we can find the number of terms using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9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1412776"/>
                <a:ext cx="5112568" cy="1493294"/>
              </a:xfrm>
              <a:prstGeom prst="rect">
                <a:avLst/>
              </a:prstGeom>
              <a:blipFill>
                <a:blip r:embed="rId8"/>
                <a:stretch>
                  <a:fillRect t="-816" r="-4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39952" y="3140968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40968"/>
                <a:ext cx="933782" cy="215444"/>
              </a:xfrm>
              <a:prstGeom prst="rect">
                <a:avLst/>
              </a:prstGeom>
              <a:blipFill>
                <a:blip r:embed="rId9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39952" y="3429000"/>
                <a:ext cx="1607878" cy="526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=1024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429000"/>
                <a:ext cx="1607878" cy="5261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51920" y="4077072"/>
                <a:ext cx="1512168" cy="526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77072"/>
                <a:ext cx="1512168" cy="5261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491880" y="4797152"/>
                <a:ext cx="2039725" cy="526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797152"/>
                <a:ext cx="2039725" cy="5261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91880" y="5517232"/>
                <a:ext cx="2342116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517232"/>
                <a:ext cx="2342116" cy="484043"/>
              </a:xfrm>
              <a:prstGeom prst="rect">
                <a:avLst/>
              </a:prstGeom>
              <a:blipFill>
                <a:blip r:embed="rId13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76"/>
          <p:cNvSpPr>
            <a:spLocks/>
          </p:cNvSpPr>
          <p:nvPr/>
        </p:nvSpPr>
        <p:spPr bwMode="auto">
          <a:xfrm>
            <a:off x="5724128" y="3212976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79"/>
              <p:cNvSpPr txBox="1">
                <a:spLocks noChangeArrowheads="1"/>
              </p:cNvSpPr>
              <p:nvPr/>
            </p:nvSpPr>
            <p:spPr bwMode="auto">
              <a:xfrm>
                <a:off x="5796136" y="3140968"/>
                <a:ext cx="2376264" cy="396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values, using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140968"/>
                <a:ext cx="2376264" cy="396519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5796136" y="3933056"/>
            <a:ext cx="15121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Divide by 1024</a:t>
            </a:r>
          </a:p>
        </p:txBody>
      </p:sp>
      <p:sp>
        <p:nvSpPr>
          <p:cNvPr id="43" name="Arc 76"/>
          <p:cNvSpPr>
            <a:spLocks/>
          </p:cNvSpPr>
          <p:nvPr/>
        </p:nvSpPr>
        <p:spPr bwMode="auto">
          <a:xfrm>
            <a:off x="5724128" y="3861048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rc 76"/>
          <p:cNvSpPr>
            <a:spLocks/>
          </p:cNvSpPr>
          <p:nvPr/>
        </p:nvSpPr>
        <p:spPr bwMode="auto">
          <a:xfrm>
            <a:off x="5724128" y="4581128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Arc 76"/>
          <p:cNvSpPr>
            <a:spLocks/>
          </p:cNvSpPr>
          <p:nvPr/>
        </p:nvSpPr>
        <p:spPr bwMode="auto">
          <a:xfrm>
            <a:off x="5868144" y="5229200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5724128" y="4653136"/>
            <a:ext cx="23762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Take logs of both sides</a:t>
            </a:r>
          </a:p>
        </p:txBody>
      </p:sp>
      <p:sp>
        <p:nvSpPr>
          <p:cNvPr id="47" name="Text Box 79"/>
          <p:cNvSpPr txBox="1">
            <a:spLocks noChangeArrowheads="1"/>
          </p:cNvSpPr>
          <p:nvPr/>
        </p:nvSpPr>
        <p:spPr bwMode="auto">
          <a:xfrm>
            <a:off x="5940152" y="5301208"/>
            <a:ext cx="17918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Use the power law</a:t>
            </a:r>
          </a:p>
        </p:txBody>
      </p:sp>
    </p:spTree>
    <p:extLst>
      <p:ext uri="{BB962C8B-B14F-4D97-AF65-F5344CB8AC3E}">
        <p14:creationId xmlns:p14="http://schemas.microsoft.com/office/powerpoint/2010/main" val="41875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40" grpId="0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023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sum of the following Geometric Series: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1024−512+256−128+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blipFill>
                <a:blip r:embed="rId5"/>
                <a:stretch>
                  <a:fillRect l="-3049" r="-54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11960" y="1484784"/>
                <a:ext cx="2342116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84784"/>
                <a:ext cx="2342116" cy="484043"/>
              </a:xfrm>
              <a:prstGeom prst="rect">
                <a:avLst/>
              </a:prstGeom>
              <a:blipFill>
                <a:blip r:embed="rId8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76"/>
          <p:cNvSpPr>
            <a:spLocks/>
          </p:cNvSpPr>
          <p:nvPr/>
        </p:nvSpPr>
        <p:spPr bwMode="auto">
          <a:xfrm>
            <a:off x="6588224" y="1772816"/>
            <a:ext cx="144016" cy="57606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79"/>
              <p:cNvSpPr txBox="1">
                <a:spLocks noChangeArrowheads="1"/>
              </p:cNvSpPr>
              <p:nvPr/>
            </p:nvSpPr>
            <p:spPr bwMode="auto">
              <a:xfrm>
                <a:off x="6660232" y="1844824"/>
                <a:ext cx="2020730" cy="414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both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7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1844824"/>
                <a:ext cx="2020730" cy="414729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32040" y="2276872"/>
                <a:ext cx="8927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76872"/>
                <a:ext cx="892745" cy="215444"/>
              </a:xfrm>
              <a:prstGeom prst="rect">
                <a:avLst/>
              </a:prstGeom>
              <a:blipFill>
                <a:blip r:embed="rId10"/>
                <a:stretch>
                  <a:fillRect l="-4082" r="-340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32040" y="2852936"/>
                <a:ext cx="5789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11=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852936"/>
                <a:ext cx="578941" cy="215444"/>
              </a:xfrm>
              <a:prstGeom prst="rect">
                <a:avLst/>
              </a:prstGeom>
              <a:blipFill>
                <a:blip r:embed="rId11"/>
                <a:stretch>
                  <a:fillRect l="-6316" r="-421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76"/>
          <p:cNvSpPr>
            <a:spLocks/>
          </p:cNvSpPr>
          <p:nvPr/>
        </p:nvSpPr>
        <p:spPr bwMode="auto">
          <a:xfrm>
            <a:off x="5868144" y="2420888"/>
            <a:ext cx="144016" cy="57606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5940152" y="2564904"/>
            <a:ext cx="7200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Add 1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47664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13176"/>
                <a:ext cx="86409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6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5" grpId="0" animBg="1"/>
      <p:bldP spid="47" grpId="0"/>
      <p:bldP spid="24" grpId="0"/>
      <p:bldP spid="25" grpId="0"/>
      <p:bldP spid="26" grpId="0" animBg="1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47664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13176"/>
                <a:ext cx="864096" cy="276999"/>
              </a:xfrm>
              <a:prstGeom prst="rect">
                <a:avLst/>
              </a:prstGeom>
              <a:blipFill>
                <a:blip r:embed="rId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sum of the following Geometric Series: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1024−512+256−128+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……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5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1001108" cy="276999"/>
              </a:xfrm>
              <a:prstGeom prst="rect">
                <a:avLst/>
              </a:prstGeom>
              <a:blipFill>
                <a:blip r:embed="rId6"/>
                <a:stretch>
                  <a:fillRect l="-3049" r="-54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365104"/>
                <a:ext cx="808170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95936" y="1556792"/>
                <a:ext cx="138788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556792"/>
                <a:ext cx="1387880" cy="521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5936" y="2276872"/>
                <a:ext cx="2457276" cy="114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(1024)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2457276" cy="11417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5936" y="3645024"/>
                <a:ext cx="864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=683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645024"/>
                <a:ext cx="864660" cy="246221"/>
              </a:xfrm>
              <a:prstGeom prst="rect">
                <a:avLst/>
              </a:prstGeom>
              <a:blipFill>
                <a:blip r:embed="rId10"/>
                <a:stretch>
                  <a:fillRect l="-5674" r="-42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76"/>
          <p:cNvSpPr>
            <a:spLocks/>
          </p:cNvSpPr>
          <p:nvPr/>
        </p:nvSpPr>
        <p:spPr bwMode="auto">
          <a:xfrm>
            <a:off x="6588224" y="1844824"/>
            <a:ext cx="144016" cy="93610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79"/>
              <p:cNvSpPr txBox="1">
                <a:spLocks noChangeArrowheads="1"/>
              </p:cNvSpPr>
              <p:nvPr/>
            </p:nvSpPr>
            <p:spPr bwMode="auto">
              <a:xfrm>
                <a:off x="6660232" y="1844824"/>
                <a:ext cx="238077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values (we </a:t>
                </a:r>
                <a:r>
                  <a:rPr lang="en-US" altLang="en-US" sz="1400" u="sng" dirty="0">
                    <a:solidFill>
                      <a:srgbClr val="FF0000"/>
                    </a:solidFill>
                    <a:latin typeface="Comic Sans MS" pitchFamily="66" charset="0"/>
                  </a:rPr>
                  <a:t>must</a:t>
                </a: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use the negative value of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this time, as it will affect the sum of the terms)</a:t>
                </a:r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1844824"/>
                <a:ext cx="2380770" cy="954107"/>
              </a:xfrm>
              <a:prstGeom prst="rect">
                <a:avLst/>
              </a:prstGeom>
              <a:blipFill>
                <a:blip r:embed="rId11"/>
                <a:stretch>
                  <a:fillRect l="-769" t="-1282" r="-2821" b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76"/>
          <p:cNvSpPr>
            <a:spLocks/>
          </p:cNvSpPr>
          <p:nvPr/>
        </p:nvSpPr>
        <p:spPr bwMode="auto">
          <a:xfrm>
            <a:off x="6588224" y="2852936"/>
            <a:ext cx="144016" cy="93610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Text Box 79"/>
          <p:cNvSpPr txBox="1">
            <a:spLocks noChangeArrowheads="1"/>
          </p:cNvSpPr>
          <p:nvPr/>
        </p:nvSpPr>
        <p:spPr bwMode="auto">
          <a:xfrm>
            <a:off x="6732240" y="3212976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6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/>
      <p:bldP spid="23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Tx/>
                  <a:buNone/>
                </a:pPr>
                <a:r>
                  <a:rPr lang="en-GB" altLang="en-US" sz="1600" b="1" dirty="0">
                    <a:latin typeface="Comic Sans MS" pitchFamily="66" charset="0"/>
                  </a:rPr>
                  <a:t>You need to be able to work out the sum of a Geometric Series</a:t>
                </a:r>
                <a:endParaRPr lang="en-GB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:r>
                  <a:rPr lang="en-US" altLang="en-US" sz="1600" dirty="0">
                    <a:latin typeface="Comic Sans MS" pitchFamily="66" charset="0"/>
                  </a:rPr>
                  <a:t>Find the least value of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600" dirty="0">
                    <a:latin typeface="Comic Sans MS" pitchFamily="66" charset="0"/>
                  </a:rPr>
                  <a:t> such that the sum of the following series exceeds 2,000,000:</a:t>
                </a:r>
              </a:p>
              <a:p>
                <a:pPr marL="0" indent="0" algn="ctr">
                  <a:buFontTx/>
                  <a:buNone/>
                </a:pPr>
                <a:endParaRPr lang="en-US" altLang="en-US" sz="1600" dirty="0">
                  <a:latin typeface="Comic Sans MS" pitchFamily="66" charset="0"/>
                </a:endParaRPr>
              </a:p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1+2+4+8…</m:t>
                      </m:r>
                    </m:oMath>
                  </m:oMathPara>
                </a14:m>
                <a:endParaRPr lang="en-US" alt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00200"/>
                <a:ext cx="3771528" cy="4800600"/>
              </a:xfrm>
              <a:prstGeom prst="rect">
                <a:avLst/>
              </a:prstGeom>
              <a:blipFill>
                <a:blip r:embed="rId4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013176"/>
                <a:ext cx="864096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4005064"/>
                <a:ext cx="616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005064"/>
                <a:ext cx="616386" cy="276999"/>
              </a:xfrm>
              <a:prstGeom prst="rect">
                <a:avLst/>
              </a:prstGeom>
              <a:blipFill>
                <a:blip r:embed="rId6"/>
                <a:stretch>
                  <a:fillRect l="-4950" r="-792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509120"/>
                <a:ext cx="596574" cy="276999"/>
              </a:xfrm>
              <a:prstGeom prst="rect">
                <a:avLst/>
              </a:prstGeom>
              <a:blipFill>
                <a:blip r:embed="rId7"/>
                <a:stretch>
                  <a:fillRect l="-5102" r="-816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3648" y="5517232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&gt;2000000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517232"/>
                <a:ext cx="1728192" cy="276999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0" y="1340768"/>
                <a:ext cx="138788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40768"/>
                <a:ext cx="1387880" cy="521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95936" y="2060848"/>
                <a:ext cx="2316596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(1−2)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60848"/>
                <a:ext cx="2316596" cy="521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95936" y="2780928"/>
                <a:ext cx="2032864" cy="4762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780928"/>
                <a:ext cx="2032864" cy="4762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51920" y="3501008"/>
                <a:ext cx="20164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000000=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501008"/>
                <a:ext cx="2016449" cy="246221"/>
              </a:xfrm>
              <a:prstGeom prst="rect">
                <a:avLst/>
              </a:prstGeom>
              <a:blipFill>
                <a:blip r:embed="rId12"/>
                <a:stretch>
                  <a:fillRect l="-302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0" y="4077072"/>
                <a:ext cx="133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=2000001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77072"/>
                <a:ext cx="1333763" cy="246221"/>
              </a:xfrm>
              <a:prstGeom prst="rect">
                <a:avLst/>
              </a:prstGeom>
              <a:blipFill>
                <a:blip r:embed="rId13"/>
                <a:stretch>
                  <a:fillRect l="-2740" r="-228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067944" y="4581128"/>
                <a:ext cx="23497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2000001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581128"/>
                <a:ext cx="2349747" cy="246221"/>
              </a:xfrm>
              <a:prstGeom prst="rect">
                <a:avLst/>
              </a:prstGeom>
              <a:blipFill>
                <a:blip r:embed="rId14"/>
                <a:stretch>
                  <a:fillRect l="-1036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7944" y="5085184"/>
                <a:ext cx="23497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2000001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085184"/>
                <a:ext cx="2349747" cy="246221"/>
              </a:xfrm>
              <a:prstGeom prst="rect">
                <a:avLst/>
              </a:prstGeom>
              <a:blipFill>
                <a:blip r:embed="rId15"/>
                <a:stretch>
                  <a:fillRect l="-1036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0" y="5517232"/>
                <a:ext cx="1944216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2000001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17232"/>
                <a:ext cx="1944216" cy="5211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16016" y="6237312"/>
                <a:ext cx="7920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237312"/>
                <a:ext cx="792088" cy="246221"/>
              </a:xfrm>
              <a:prstGeom prst="rect">
                <a:avLst/>
              </a:prstGeom>
              <a:blipFill>
                <a:blip r:embed="rId17"/>
                <a:stretch>
                  <a:fillRect l="-5385" r="-615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76"/>
          <p:cNvSpPr>
            <a:spLocks/>
          </p:cNvSpPr>
          <p:nvPr/>
        </p:nvSpPr>
        <p:spPr bwMode="auto">
          <a:xfrm>
            <a:off x="6444208" y="1628800"/>
            <a:ext cx="144016" cy="72008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 Box 79"/>
          <p:cNvSpPr txBox="1">
            <a:spLocks noChangeArrowheads="1"/>
          </p:cNvSpPr>
          <p:nvPr/>
        </p:nvSpPr>
        <p:spPr bwMode="auto">
          <a:xfrm>
            <a:off x="6444208" y="1844824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3" name="Arc 76"/>
          <p:cNvSpPr>
            <a:spLocks/>
          </p:cNvSpPr>
          <p:nvPr/>
        </p:nvSpPr>
        <p:spPr bwMode="auto">
          <a:xfrm>
            <a:off x="6372200" y="2348880"/>
            <a:ext cx="144016" cy="720080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rc 76"/>
          <p:cNvSpPr>
            <a:spLocks/>
          </p:cNvSpPr>
          <p:nvPr/>
        </p:nvSpPr>
        <p:spPr bwMode="auto">
          <a:xfrm>
            <a:off x="6156176" y="3068960"/>
            <a:ext cx="144016" cy="57606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rc 76"/>
          <p:cNvSpPr>
            <a:spLocks/>
          </p:cNvSpPr>
          <p:nvPr/>
        </p:nvSpPr>
        <p:spPr bwMode="auto">
          <a:xfrm>
            <a:off x="6012160" y="3645024"/>
            <a:ext cx="144016" cy="576064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rc 76"/>
          <p:cNvSpPr>
            <a:spLocks/>
          </p:cNvSpPr>
          <p:nvPr/>
        </p:nvSpPr>
        <p:spPr bwMode="auto">
          <a:xfrm>
            <a:off x="6372200" y="4221088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Arc 76"/>
          <p:cNvSpPr>
            <a:spLocks/>
          </p:cNvSpPr>
          <p:nvPr/>
        </p:nvSpPr>
        <p:spPr bwMode="auto">
          <a:xfrm>
            <a:off x="6444208" y="4725144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76"/>
          <p:cNvSpPr>
            <a:spLocks/>
          </p:cNvSpPr>
          <p:nvPr/>
        </p:nvSpPr>
        <p:spPr bwMode="auto">
          <a:xfrm>
            <a:off x="6444208" y="5301208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Arc 76"/>
          <p:cNvSpPr>
            <a:spLocks/>
          </p:cNvSpPr>
          <p:nvPr/>
        </p:nvSpPr>
        <p:spPr bwMode="auto">
          <a:xfrm>
            <a:off x="6444208" y="5877272"/>
            <a:ext cx="144016" cy="504056"/>
          </a:xfrm>
          <a:custGeom>
            <a:avLst/>
            <a:gdLst>
              <a:gd name="T0" fmla="*/ 0 w 21600"/>
              <a:gd name="T1" fmla="*/ 0 h 43175"/>
              <a:gd name="T2" fmla="*/ 1219761 w 21600"/>
              <a:gd name="T3" fmla="*/ 81413111 h 43175"/>
              <a:gd name="T4" fmla="*/ 0 w 21600"/>
              <a:gd name="T5" fmla="*/ 40730066 h 431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7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</a:path>
              <a:path w="21600" h="4317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29"/>
                  <a:pt x="12545" y="42626"/>
                  <a:pt x="1029" y="4317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Text Box 79"/>
          <p:cNvSpPr txBox="1">
            <a:spLocks noChangeArrowheads="1"/>
          </p:cNvSpPr>
          <p:nvPr/>
        </p:nvSpPr>
        <p:spPr bwMode="auto">
          <a:xfrm>
            <a:off x="6372200" y="2420888"/>
            <a:ext cx="1584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Simplify right side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2" name="Text Box 79"/>
          <p:cNvSpPr txBox="1">
            <a:spLocks noChangeArrowheads="1"/>
          </p:cNvSpPr>
          <p:nvPr/>
        </p:nvSpPr>
        <p:spPr bwMode="auto">
          <a:xfrm>
            <a:off x="6156176" y="3212976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Multiply by -1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79"/>
              <p:cNvSpPr txBox="1">
                <a:spLocks noChangeArrowheads="1"/>
              </p:cNvSpPr>
              <p:nvPr/>
            </p:nvSpPr>
            <p:spPr bwMode="auto">
              <a:xfrm>
                <a:off x="5868144" y="3717032"/>
                <a:ext cx="259228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Add 2000000,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3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3717032"/>
                <a:ext cx="2592288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79"/>
          <p:cNvSpPr txBox="1">
            <a:spLocks noChangeArrowheads="1"/>
          </p:cNvSpPr>
          <p:nvPr/>
        </p:nvSpPr>
        <p:spPr bwMode="auto">
          <a:xfrm>
            <a:off x="6372200" y="4293096"/>
            <a:ext cx="23042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Take logs of both sides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6444208" y="4797152"/>
            <a:ext cx="19807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Use the power law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79"/>
              <p:cNvSpPr txBox="1">
                <a:spLocks noChangeArrowheads="1"/>
              </p:cNvSpPr>
              <p:nvPr/>
            </p:nvSpPr>
            <p:spPr bwMode="auto">
              <a:xfrm>
                <a:off x="6516216" y="5373216"/>
                <a:ext cx="158417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r>
                      <a:rPr lang="en-US" alt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6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216" y="5373216"/>
                <a:ext cx="1584176" cy="307777"/>
              </a:xfrm>
              <a:prstGeom prst="rect">
                <a:avLst/>
              </a:prstGeom>
              <a:blipFill>
                <a:blip r:embed="rId19"/>
                <a:stretch>
                  <a:fillRect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79"/>
          <p:cNvSpPr txBox="1">
            <a:spLocks noChangeArrowheads="1"/>
          </p:cNvSpPr>
          <p:nvPr/>
        </p:nvSpPr>
        <p:spPr bwMode="auto">
          <a:xfrm>
            <a:off x="6588224" y="5949280"/>
            <a:ext cx="9361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79"/>
              <p:cNvSpPr txBox="1">
                <a:spLocks noChangeArrowheads="1"/>
              </p:cNvSpPr>
              <p:nvPr/>
            </p:nvSpPr>
            <p:spPr bwMode="auto">
              <a:xfrm>
                <a:off x="107504" y="6093296"/>
                <a:ext cx="403244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So the smallest value of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that will cause the sum of the sequence to exceed 2000000 is 21</a:t>
                </a:r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8" name="Text 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093296"/>
                <a:ext cx="4032448" cy="523220"/>
              </a:xfrm>
              <a:prstGeom prst="rect">
                <a:avLst/>
              </a:prstGeom>
              <a:blipFill>
                <a:blip r:embed="rId20"/>
                <a:stretch>
                  <a:fillRect t="-2353" r="-303" b="-1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5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6690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63688" y="2924944"/>
                <a:ext cx="109671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4944"/>
                <a:ext cx="1096710" cy="57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calculate the sum to infinity of a Geometric Series, and understand when this is possible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4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855891"/>
              </p:ext>
            </p:extLst>
          </p:nvPr>
        </p:nvGraphicFramePr>
        <p:xfrm>
          <a:off x="304800" y="3733800"/>
          <a:ext cx="2800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" name="Equation" r:id="rId6" imgW="1866090" imgH="393529" progId="Equation.DSMT4">
                  <p:embed/>
                </p:oleObj>
              </mc:Choice>
              <mc:Fallback>
                <p:oleObj name="Equation" r:id="rId6" imgW="1866090" imgH="393529" progId="Equation.DSMT4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2800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27232"/>
              </p:ext>
            </p:extLst>
          </p:nvPr>
        </p:nvGraphicFramePr>
        <p:xfrm>
          <a:off x="304800" y="4495800"/>
          <a:ext cx="27241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" name="Equation" r:id="rId8" imgW="1816100" imgH="203200" progId="Equation.DSMT4">
                  <p:embed/>
                </p:oleObj>
              </mc:Choice>
              <mc:Fallback>
                <p:oleObj name="Equation" r:id="rId8" imgW="1816100" imgH="203200" progId="Equation.DSMT4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272415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76948"/>
              </p:ext>
            </p:extLst>
          </p:nvPr>
        </p:nvGraphicFramePr>
        <p:xfrm>
          <a:off x="304800" y="5029200"/>
          <a:ext cx="762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" name="Equation" r:id="rId10" imgW="508000" imgH="228600" progId="Equation.DSMT4">
                  <p:embed/>
                </p:oleObj>
              </mc:Choice>
              <mc:Fallback>
                <p:oleObj name="Equation" r:id="rId10" imgW="508000" imgH="228600" progId="Equation.DSMT4">
                  <p:embed/>
                  <p:pic>
                    <p:nvPicPr>
                      <p:cNvPr id="29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762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457616"/>
              </p:ext>
            </p:extLst>
          </p:nvPr>
        </p:nvGraphicFramePr>
        <p:xfrm>
          <a:off x="304800" y="5410200"/>
          <a:ext cx="8953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" name="Equation" r:id="rId12" imgW="596900" imgH="228600" progId="Equation.DSMT4">
                  <p:embed/>
                </p:oleObj>
              </mc:Choice>
              <mc:Fallback>
                <p:oleObj name="Equation" r:id="rId12" imgW="596900" imgH="228600" progId="Equation.DSMT4">
                  <p:embed/>
                  <p:pic>
                    <p:nvPicPr>
                      <p:cNvPr id="297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8953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4657"/>
              </p:ext>
            </p:extLst>
          </p:nvPr>
        </p:nvGraphicFramePr>
        <p:xfrm>
          <a:off x="304800" y="5791200"/>
          <a:ext cx="1009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" name="Equation" r:id="rId14" imgW="672808" imgH="228501" progId="Equation.DSMT4">
                  <p:embed/>
                </p:oleObj>
              </mc:Choice>
              <mc:Fallback>
                <p:oleObj name="Equation" r:id="rId14" imgW="672808" imgH="228501" progId="Equation.DSMT4">
                  <p:embed/>
                  <p:pic>
                    <p:nvPicPr>
                      <p:cNvPr id="29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10096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1773"/>
              </p:ext>
            </p:extLst>
          </p:nvPr>
        </p:nvGraphicFramePr>
        <p:xfrm>
          <a:off x="304800" y="6172200"/>
          <a:ext cx="1295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" name="Equation" r:id="rId16" imgW="863225" imgH="228501" progId="Equation.DSMT4">
                  <p:embed/>
                </p:oleObj>
              </mc:Choice>
              <mc:Fallback>
                <p:oleObj name="Equation" r:id="rId16" imgW="863225" imgH="228501" progId="Equation.DSMT4">
                  <p:embed/>
                  <p:pic>
                    <p:nvPicPr>
                      <p:cNvPr id="2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172200"/>
                        <a:ext cx="1295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c 13"/>
          <p:cNvSpPr>
            <a:spLocks/>
          </p:cNvSpPr>
          <p:nvPr/>
        </p:nvSpPr>
        <p:spPr bwMode="auto">
          <a:xfrm>
            <a:off x="3276600" y="3276600"/>
            <a:ext cx="228600" cy="83820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315774542 h 43185"/>
              <a:gd name="T4" fmla="*/ 0 w 21600"/>
              <a:gd name="T5" fmla="*/ 157942268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rc 14"/>
          <p:cNvSpPr>
            <a:spLocks/>
          </p:cNvSpPr>
          <p:nvPr/>
        </p:nvSpPr>
        <p:spPr bwMode="auto">
          <a:xfrm>
            <a:off x="3276600" y="4114800"/>
            <a:ext cx="228600" cy="53340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81375410 h 43185"/>
              <a:gd name="T4" fmla="*/ 0 w 21600"/>
              <a:gd name="T5" fmla="*/ 40701897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429000" y="34290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First 4 terms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429000" y="4114800"/>
            <a:ext cx="1143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As Decimals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295400" y="50292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Sum of 1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term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524000" y="54102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Sum of 1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and 2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nd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terms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600200" y="5791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Sum of 1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to 3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rd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terms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752600" y="61722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Sum of 1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st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to 4</a:t>
            </a:r>
            <a:r>
              <a:rPr lang="en-GB" altLang="en-US" sz="1600" baseline="30000">
                <a:solidFill>
                  <a:srgbClr val="FF0000"/>
                </a:solidFill>
                <a:latin typeface="Comic Sans MS" pitchFamily="66" charset="0"/>
              </a:rPr>
              <a:t>th</a:t>
            </a:r>
            <a:r>
              <a:rPr lang="en-GB" altLang="en-US" sz="1600">
                <a:solidFill>
                  <a:srgbClr val="FF0000"/>
                </a:solidFill>
                <a:latin typeface="Comic Sans MS" pitchFamily="66" charset="0"/>
              </a:rPr>
              <a:t>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5508104" y="2286000"/>
                <a:ext cx="2592288" cy="656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dirty="0">
                    <a:latin typeface="Comic Sans MS" pitchFamily="66" charset="0"/>
                  </a:rPr>
                  <a:t>This sequence CONVERGES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0.</m:t>
                    </m:r>
                    <m:acc>
                      <m:accPr>
                        <m:chr m:val="̇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en-GB" alt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2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286000"/>
                <a:ext cx="2592288" cy="656846"/>
              </a:xfrm>
              <a:prstGeom prst="rect">
                <a:avLst/>
              </a:prstGeom>
              <a:blipFill>
                <a:blip r:embed="rId18"/>
                <a:stretch>
                  <a:fillRect t="-3704" b="-148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61295"/>
              </p:ext>
            </p:extLst>
          </p:nvPr>
        </p:nvGraphicFramePr>
        <p:xfrm>
          <a:off x="6400800" y="3352800"/>
          <a:ext cx="752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" name="Equation" r:id="rId19" imgW="444307" imgH="393529" progId="Equation.DSMT4">
                  <p:embed/>
                </p:oleObj>
              </mc:Choice>
              <mc:Fallback>
                <p:oleObj name="Equation" r:id="rId19" imgW="444307" imgH="393529" progId="Equation.DSMT4">
                  <p:embed/>
                  <p:pic>
                    <p:nvPicPr>
                      <p:cNvPr id="297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752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5626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562600" y="4267200"/>
            <a:ext cx="2590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>
                <a:latin typeface="Comic Sans MS" pitchFamily="66" charset="0"/>
              </a:rPr>
              <a:t>A Sequence will converge if the common ratio, r is between -1 and 1.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02795"/>
              </p:ext>
            </p:extLst>
          </p:nvPr>
        </p:nvGraphicFramePr>
        <p:xfrm>
          <a:off x="6248400" y="5562600"/>
          <a:ext cx="1231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" name="Equation" r:id="rId21" imgW="609336" imgH="165028" progId="Equation.DSMT4">
                  <p:embed/>
                </p:oleObj>
              </mc:Choice>
              <mc:Fallback>
                <p:oleObj name="Equation" r:id="rId21" imgW="609336" imgH="165028" progId="Equation.DSMT4">
                  <p:embed/>
                  <p:pic>
                    <p:nvPicPr>
                      <p:cNvPr id="297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562600"/>
                        <a:ext cx="1231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99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calculate the sum to infinity of a Geometric Series, and understand when this is possible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" y="3124200"/>
                <a:ext cx="1583767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1583767" cy="6050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48200" y="1752600"/>
                <a:ext cx="43434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Think about what happens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n increases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If we have a value like this which we keep increasing the power of, the value becomes increasingly small and tends towards 0…</a:t>
                </a:r>
              </a:p>
              <a:p>
                <a:pPr marL="285750" indent="-285750" algn="ctr">
                  <a:buFont typeface="Wingdings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For example, if r = 0.5 and we keep increasing n…</a:t>
                </a: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752600"/>
                <a:ext cx="4343400" cy="1815882"/>
              </a:xfrm>
              <a:prstGeom prst="rect">
                <a:avLst/>
              </a:prstGeom>
              <a:blipFill>
                <a:blip r:embed="rId5"/>
                <a:stretch>
                  <a:fillRect l="-140" t="-673" r="-1404" b="-2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864696" y="371703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n-US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26696" y="37170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6296" y="37170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4696" y="417423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n-US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6696" y="41742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41742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0.25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4696" y="463143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n-US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6696" y="46314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463143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0.125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4696" y="508863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n-US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6696" y="50886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508863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0.0625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4696" y="58506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0.5</a:t>
            </a:r>
            <a:r>
              <a:rPr lang="en-US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26696" y="585063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585063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0.00097…</a:t>
            </a:r>
            <a:endParaRPr lang="en-US" baseline="30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33400" y="4114800"/>
                <a:ext cx="1480918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1−0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1480918" cy="605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3400" y="5105400"/>
                <a:ext cx="1350563" cy="54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105400"/>
                <a:ext cx="1350563" cy="5488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24"/>
          <p:cNvSpPr>
            <a:spLocks/>
          </p:cNvSpPr>
          <p:nvPr/>
        </p:nvSpPr>
        <p:spPr bwMode="auto">
          <a:xfrm>
            <a:off x="2133600" y="3505200"/>
            <a:ext cx="228600" cy="91440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Text Box 25"/>
          <p:cNvSpPr txBox="1">
            <a:spLocks noChangeArrowheads="1"/>
          </p:cNvSpPr>
          <p:nvPr/>
        </p:nvSpPr>
        <p:spPr bwMode="auto">
          <a:xfrm>
            <a:off x="2286000" y="3352800"/>
            <a:ext cx="2286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For the conditions stated to the right, </a:t>
            </a:r>
            <a:r>
              <a:rPr lang="en-GB" altLang="en-US" sz="1400" dirty="0" err="1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en-GB" altLang="en-US" sz="1400" baseline="30000" dirty="0" err="1">
                <a:solidFill>
                  <a:srgbClr val="FF0000"/>
                </a:solidFill>
                <a:latin typeface="Comic Sans MS" pitchFamily="66" charset="0"/>
              </a:rPr>
              <a:t>n</a:t>
            </a: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 will tend towards 0 as the sequence continues to infinity</a:t>
            </a:r>
          </a:p>
        </p:txBody>
      </p:sp>
      <p:sp>
        <p:nvSpPr>
          <p:cNvPr id="49" name="Arc 24"/>
          <p:cNvSpPr>
            <a:spLocks/>
          </p:cNvSpPr>
          <p:nvPr/>
        </p:nvSpPr>
        <p:spPr bwMode="auto">
          <a:xfrm>
            <a:off x="2133600" y="4419600"/>
            <a:ext cx="228600" cy="91440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286000" y="4724400"/>
            <a:ext cx="99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Simplify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533400" y="6172200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This formula calculates the sum to infinity of a sequence, if -1 &lt; r &lt;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5148064" y="6309320"/>
                <a:ext cx="3528392" cy="3385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So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, as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2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6309320"/>
                <a:ext cx="3528392" cy="338554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  <a:ln w="25400">
                <a:solidFill>
                  <a:schemeClr val="tx1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/>
      <p:bldP spid="49" grpId="0" animBg="1"/>
      <p:bldP spid="50" grpId="0"/>
      <p:bldP spid="51" grpId="0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calculate the sum to infinity of a Geometric Series, and understand when this is possible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For the following series: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16+8+4+2…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sum of the first 10 terms</a:t>
                </a: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sum to infinity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504" t="-782" r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11960" y="1484784"/>
                <a:ext cx="138788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84784"/>
                <a:ext cx="1387880" cy="521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211960" y="2276872"/>
                <a:ext cx="1726627" cy="537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(1−0.5)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76872"/>
                <a:ext cx="1726627" cy="537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960" y="3140968"/>
                <a:ext cx="13615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=31.96875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140968"/>
                <a:ext cx="1361591" cy="246221"/>
              </a:xfrm>
              <a:prstGeom prst="rect">
                <a:avLst/>
              </a:prstGeom>
              <a:blipFill>
                <a:blip r:embed="rId8"/>
                <a:stretch>
                  <a:fillRect l="-3139" r="-2691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67944" y="3933056"/>
                <a:ext cx="1206549" cy="512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933056"/>
                <a:ext cx="1206549" cy="512448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067944" y="4653136"/>
                <a:ext cx="1373581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653136"/>
                <a:ext cx="1373581" cy="554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067944" y="5517232"/>
                <a:ext cx="973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517232"/>
                <a:ext cx="97302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24"/>
          <p:cNvSpPr>
            <a:spLocks/>
          </p:cNvSpPr>
          <p:nvPr/>
        </p:nvSpPr>
        <p:spPr bwMode="auto">
          <a:xfrm>
            <a:off x="6084168" y="1772816"/>
            <a:ext cx="144016" cy="770384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6156176" y="1988840"/>
            <a:ext cx="14226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61" name="Arc 24"/>
          <p:cNvSpPr>
            <a:spLocks/>
          </p:cNvSpPr>
          <p:nvPr/>
        </p:nvSpPr>
        <p:spPr bwMode="auto">
          <a:xfrm>
            <a:off x="6012160" y="2564904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Arc 24"/>
          <p:cNvSpPr>
            <a:spLocks/>
          </p:cNvSpPr>
          <p:nvPr/>
        </p:nvSpPr>
        <p:spPr bwMode="auto">
          <a:xfrm>
            <a:off x="5508104" y="4221088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3" name="Arc 24"/>
          <p:cNvSpPr>
            <a:spLocks/>
          </p:cNvSpPr>
          <p:nvPr/>
        </p:nvSpPr>
        <p:spPr bwMode="auto">
          <a:xfrm>
            <a:off x="5436096" y="4941168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156176" y="2780928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5652120" y="4365104"/>
            <a:ext cx="12961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5508104" y="5085184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25553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5" grpId="0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calculate the sum to infinity of a Geometric Series, and understand when this is possible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The fourth term of a geometric series is 1.08 and the seventh is 0.23328.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Show that the series is convergent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Calculate the sum to infinity of the series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6136" y="1772816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772816"/>
                <a:ext cx="1203984" cy="276999"/>
              </a:xfrm>
              <a:prstGeom prst="rect">
                <a:avLst/>
              </a:prstGeom>
              <a:blipFill>
                <a:blip r:embed="rId5"/>
                <a:stretch>
                  <a:fillRect l="-2538" t="-4444" r="-152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0" y="2852936"/>
                <a:ext cx="1148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.08=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52936"/>
                <a:ext cx="1148583" cy="276999"/>
              </a:xfrm>
              <a:prstGeom prst="rect">
                <a:avLst/>
              </a:prstGeom>
              <a:blipFill>
                <a:blip r:embed="rId6"/>
                <a:stretch>
                  <a:fillRect l="-4255" t="-4444" r="-159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0232" y="2852936"/>
                <a:ext cx="1533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.23328=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852936"/>
                <a:ext cx="1533305" cy="276999"/>
              </a:xfrm>
              <a:prstGeom prst="rect">
                <a:avLst/>
              </a:prstGeom>
              <a:blipFill>
                <a:blip r:embed="rId7"/>
                <a:stretch>
                  <a:fillRect l="-3586" t="-4444" r="-119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5364088" y="2132856"/>
            <a:ext cx="792088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8224" y="2132856"/>
            <a:ext cx="792088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9992" y="213285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The fourth term is 1.08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20272" y="213285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The seventh term is 0.23328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9952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1)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28184" y="285293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2)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83968" y="4005064"/>
                <a:ext cx="1533305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0.23328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1.08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005064"/>
                <a:ext cx="1533305" cy="5557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868144" y="342900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2) ÷ 1)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992" y="4941168"/>
                <a:ext cx="1214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0.216=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941168"/>
                <a:ext cx="1214950" cy="276999"/>
              </a:xfrm>
              <a:prstGeom prst="rect">
                <a:avLst/>
              </a:prstGeom>
              <a:blipFill>
                <a:blip r:embed="rId9"/>
                <a:stretch>
                  <a:fillRect l="-1005" t="-444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72000" y="5589240"/>
                <a:ext cx="1214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89240"/>
                <a:ext cx="1214950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24"/>
          <p:cNvSpPr>
            <a:spLocks/>
          </p:cNvSpPr>
          <p:nvPr/>
        </p:nvSpPr>
        <p:spPr bwMode="auto">
          <a:xfrm>
            <a:off x="5940152" y="4365104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012160" y="4509120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39" name="Arc 24"/>
          <p:cNvSpPr>
            <a:spLocks/>
          </p:cNvSpPr>
          <p:nvPr/>
        </p:nvSpPr>
        <p:spPr bwMode="auto">
          <a:xfrm>
            <a:off x="5868144" y="5085184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012160" y="5229200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Cube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5"/>
              <p:cNvSpPr txBox="1">
                <a:spLocks noChangeArrowheads="1"/>
              </p:cNvSpPr>
              <p:nvPr/>
            </p:nvSpPr>
            <p:spPr bwMode="auto">
              <a:xfrm>
                <a:off x="5004048" y="6021288"/>
                <a:ext cx="3168352" cy="646331"/>
              </a:xfrm>
              <a:prstGeom prst="rect">
                <a:avLst/>
              </a:prstGeom>
              <a:noFill/>
              <a:ln w="25400"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dirty="0">
                    <a:solidFill>
                      <a:srgbClr val="FF0000"/>
                    </a:solidFill>
                    <a:latin typeface="Comic Sans MS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altLang="en-US" dirty="0">
                    <a:solidFill>
                      <a:srgbClr val="FF0000"/>
                    </a:solidFill>
                    <a:latin typeface="Comic Sans MS" pitchFamily="66" charset="0"/>
                  </a:rPr>
                  <a:t>, the series is convergent</a:t>
                </a:r>
              </a:p>
            </p:txBody>
          </p:sp>
        </mc:Choice>
        <mc:Fallback xmlns="">
          <p:sp>
            <p:nvSpPr>
              <p:cNvPr id="4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6021288"/>
                <a:ext cx="3168352" cy="646331"/>
              </a:xfrm>
              <a:prstGeom prst="rect">
                <a:avLst/>
              </a:prstGeom>
              <a:blipFill>
                <a:blip r:embed="rId11"/>
                <a:stretch>
                  <a:fillRect t="-4717" b="-15094"/>
                </a:stretch>
              </a:blipFill>
              <a:ln w="25400"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47664" y="5517232"/>
                <a:ext cx="1214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517232"/>
                <a:ext cx="1214950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10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calculate the sum to infinity of a Geometric Series, and understand when this is possible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The fourth term of a geometric series is 1.08 and the seventh is 0.23328.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Show that the series is convergent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Calculate the sum to infinity of the series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47664" y="5517232"/>
                <a:ext cx="12149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517232"/>
                <a:ext cx="1214950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55976" y="2276872"/>
                <a:ext cx="1148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.08=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276872"/>
                <a:ext cx="1148583" cy="276999"/>
              </a:xfrm>
              <a:prstGeom prst="rect">
                <a:avLst/>
              </a:prstGeom>
              <a:blipFill>
                <a:blip r:embed="rId6"/>
                <a:stretch>
                  <a:fillRect l="-4787" t="-4444" r="-159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55976" y="2780928"/>
                <a:ext cx="1525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.08=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(0.6)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780928"/>
                <a:ext cx="1525226" cy="276999"/>
              </a:xfrm>
              <a:prstGeom prst="rect">
                <a:avLst/>
              </a:prstGeom>
              <a:blipFill>
                <a:blip r:embed="rId7"/>
                <a:stretch>
                  <a:fillRect l="-3600" t="-4348" r="-1200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44008" y="3284984"/>
                <a:ext cx="6883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284984"/>
                <a:ext cx="688395" cy="276999"/>
              </a:xfrm>
              <a:prstGeom prst="rect">
                <a:avLst/>
              </a:prstGeom>
              <a:blipFill>
                <a:blip r:embed="rId8"/>
                <a:stretch>
                  <a:fillRect l="-2655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427984" y="4077072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077072"/>
                <a:ext cx="1333698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27984" y="4797152"/>
                <a:ext cx="1524200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797152"/>
                <a:ext cx="1524200" cy="6183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27984" y="5661248"/>
                <a:ext cx="1248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661248"/>
                <a:ext cx="12484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24"/>
          <p:cNvSpPr>
            <a:spLocks/>
          </p:cNvSpPr>
          <p:nvPr/>
        </p:nvSpPr>
        <p:spPr bwMode="auto">
          <a:xfrm>
            <a:off x="6012160" y="4437112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6084168" y="4581128"/>
            <a:ext cx="13681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</a:t>
            </a:r>
          </a:p>
        </p:txBody>
      </p:sp>
      <p:sp>
        <p:nvSpPr>
          <p:cNvPr id="51" name="Arc 24"/>
          <p:cNvSpPr>
            <a:spLocks/>
          </p:cNvSpPr>
          <p:nvPr/>
        </p:nvSpPr>
        <p:spPr bwMode="auto">
          <a:xfrm>
            <a:off x="5940152" y="5157192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6012160" y="5301208"/>
            <a:ext cx="10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Calculate</a:t>
            </a:r>
          </a:p>
        </p:txBody>
      </p:sp>
      <p:sp>
        <p:nvSpPr>
          <p:cNvPr id="53" name="Arc 24"/>
          <p:cNvSpPr>
            <a:spLocks/>
          </p:cNvSpPr>
          <p:nvPr/>
        </p:nvSpPr>
        <p:spPr bwMode="auto">
          <a:xfrm>
            <a:off x="5940152" y="2420888"/>
            <a:ext cx="144016" cy="50405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4" name="Arc 24"/>
          <p:cNvSpPr>
            <a:spLocks/>
          </p:cNvSpPr>
          <p:nvPr/>
        </p:nvSpPr>
        <p:spPr bwMode="auto">
          <a:xfrm>
            <a:off x="5868144" y="2924944"/>
            <a:ext cx="144016" cy="50405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25"/>
              <p:cNvSpPr txBox="1">
                <a:spLocks noChangeArrowheads="1"/>
              </p:cNvSpPr>
              <p:nvPr/>
            </p:nvSpPr>
            <p:spPr bwMode="auto">
              <a:xfrm>
                <a:off x="4139952" y="1628800"/>
                <a:ext cx="460851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We need to calculate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1600" dirty="0">
                    <a:solidFill>
                      <a:srgbClr val="FF0000"/>
                    </a:solidFill>
                    <a:latin typeface="Comic Sans MS" pitchFamily="66" charset="0"/>
                  </a:rPr>
                  <a:t>, and can use an equation from the previous part</a:t>
                </a:r>
                <a:endParaRPr lang="en-GB" altLang="en-US" sz="16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1628800"/>
                <a:ext cx="4608512" cy="584775"/>
              </a:xfrm>
              <a:prstGeom prst="rect">
                <a:avLst/>
              </a:prstGeom>
              <a:blipFill>
                <a:blip r:embed="rId12"/>
                <a:stretch>
                  <a:fillRect t="-2083" b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5"/>
              <p:cNvSpPr txBox="1">
                <a:spLocks noChangeArrowheads="1"/>
              </p:cNvSpPr>
              <p:nvPr/>
            </p:nvSpPr>
            <p:spPr bwMode="auto">
              <a:xfrm>
                <a:off x="6012160" y="2492896"/>
                <a:ext cx="100811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GB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7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2160" y="2492896"/>
                <a:ext cx="100811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5940152" y="3068960"/>
                <a:ext cx="158417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(0.6)</m:t>
                        </m:r>
                      </m:e>
                      <m:sup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8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3068960"/>
                <a:ext cx="1584176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5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3" grpId="0"/>
      <p:bldP spid="44" grpId="0"/>
      <p:bldP spid="45" grpId="0"/>
      <p:bldP spid="47" grpId="0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6" grpId="0"/>
      <p:bldP spid="57" grpId="0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calculate the sum to infinity of a Geometric Series, and understand when this is possible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For a geometric series with first term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and common ratio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possible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all terms in the series are positive, 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504" t="-782" r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83968" y="1844824"/>
                <a:ext cx="138788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844824"/>
                <a:ext cx="1387880" cy="521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83968" y="2636912"/>
                <a:ext cx="1387880" cy="53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636912"/>
                <a:ext cx="1387880" cy="536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9952" y="3717032"/>
                <a:ext cx="1296144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717032"/>
                <a:ext cx="1296144" cy="512448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50969" y="4382028"/>
                <a:ext cx="1296144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9" y="4382028"/>
                <a:ext cx="1296144" cy="512448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24"/>
          <p:cNvSpPr>
            <a:spLocks/>
          </p:cNvSpPr>
          <p:nvPr/>
        </p:nvSpPr>
        <p:spPr bwMode="auto">
          <a:xfrm>
            <a:off x="5796136" y="2204864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940152" y="2276872"/>
            <a:ext cx="2664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 – the sum of the first 4 terms is 15</a:t>
            </a:r>
          </a:p>
        </p:txBody>
      </p:sp>
      <p:sp>
        <p:nvSpPr>
          <p:cNvPr id="33" name="Arc 24"/>
          <p:cNvSpPr>
            <a:spLocks/>
          </p:cNvSpPr>
          <p:nvPr/>
        </p:nvSpPr>
        <p:spPr bwMode="auto">
          <a:xfrm>
            <a:off x="5436096" y="4005064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508104" y="4149080"/>
            <a:ext cx="24482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dirty="0">
                <a:solidFill>
                  <a:srgbClr val="FF0000"/>
                </a:solidFill>
                <a:latin typeface="Comic Sans MS" pitchFamily="66" charset="0"/>
              </a:rPr>
              <a:t>Sub in values – the sum to infinity is 16</a:t>
            </a:r>
          </a:p>
        </p:txBody>
      </p:sp>
    </p:spTree>
    <p:extLst>
      <p:ext uri="{BB962C8B-B14F-4D97-AF65-F5344CB8AC3E}">
        <p14:creationId xmlns:p14="http://schemas.microsoft.com/office/powerpoint/2010/main" val="25938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the formula for an arithmetic sequence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An arithmetic sequence is a sequence which increases or decreases by the same value each time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first term in an arithmetic sequence is denoted by ‘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’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The common difference is denoted by ‘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’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39952" y="213285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132856"/>
                <a:ext cx="186781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88024" y="2132856"/>
                <a:ext cx="602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132856"/>
                <a:ext cx="602857" cy="276999"/>
              </a:xfrm>
              <a:prstGeom prst="rect">
                <a:avLst/>
              </a:prstGeom>
              <a:blipFill>
                <a:blip r:embed="rId4"/>
                <a:stretch>
                  <a:fillRect l="-5051" r="-80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2132856"/>
                <a:ext cx="731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731098" cy="276999"/>
              </a:xfrm>
              <a:prstGeom prst="rect">
                <a:avLst/>
              </a:prstGeom>
              <a:blipFill>
                <a:blip r:embed="rId5"/>
                <a:stretch>
                  <a:fillRect l="-4167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44208" y="2132856"/>
                <a:ext cx="731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132856"/>
                <a:ext cx="731098" cy="276999"/>
              </a:xfrm>
              <a:prstGeom prst="rect">
                <a:avLst/>
              </a:prstGeom>
              <a:blipFill>
                <a:blip r:embed="rId6"/>
                <a:stretch>
                  <a:fillRect l="-4167" r="-666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23928" y="1484784"/>
                <a:ext cx="565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84784"/>
                <a:ext cx="565026" cy="553998"/>
              </a:xfrm>
              <a:prstGeom prst="rect">
                <a:avLst/>
              </a:prstGeom>
              <a:blipFill>
                <a:blip r:embed="rId7"/>
                <a:stretch>
                  <a:fillRect l="-8696" r="-8696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8024" y="1484784"/>
                <a:ext cx="565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484784"/>
                <a:ext cx="565026" cy="553998"/>
              </a:xfrm>
              <a:prstGeom prst="rect">
                <a:avLst/>
              </a:prstGeom>
              <a:blipFill>
                <a:blip r:embed="rId8"/>
                <a:stretch>
                  <a:fillRect l="-7527" r="-8602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2120" y="1484784"/>
                <a:ext cx="565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484784"/>
                <a:ext cx="565026" cy="553998"/>
              </a:xfrm>
              <a:prstGeom prst="rect">
                <a:avLst/>
              </a:prstGeom>
              <a:blipFill>
                <a:blip r:embed="rId9"/>
                <a:stretch>
                  <a:fillRect l="-7527" r="-8602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16216" y="1484784"/>
                <a:ext cx="565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565026" cy="553998"/>
              </a:xfrm>
              <a:prstGeom prst="rect">
                <a:avLst/>
              </a:prstGeom>
              <a:blipFill>
                <a:blip r:embed="rId10"/>
                <a:stretch>
                  <a:fillRect l="-8602" r="-7527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96336" y="2132856"/>
                <a:ext cx="1336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2132856"/>
                <a:ext cx="1336200" cy="276999"/>
              </a:xfrm>
              <a:prstGeom prst="rect">
                <a:avLst/>
              </a:prstGeom>
              <a:blipFill>
                <a:blip r:embed="rId11"/>
                <a:stretch>
                  <a:fillRect l="-2283" t="-2222" r="-365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28384" y="1484784"/>
                <a:ext cx="565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484784"/>
                <a:ext cx="565026" cy="553998"/>
              </a:xfrm>
              <a:prstGeom prst="rect">
                <a:avLst/>
              </a:prstGeom>
              <a:blipFill>
                <a:blip r:embed="rId12"/>
                <a:stretch>
                  <a:fillRect l="-8602" r="-7527" b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7236296" y="1772816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70892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You need to be able to use the formula above in problem solving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13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5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calculate the sum to infinity of a Geometric Series, and understand when this is possible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For a geometric series with first term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and common ratio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possible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all terms in the series are positive, 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504" t="-782" r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5536" y="5589240"/>
                <a:ext cx="1387880" cy="53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89240"/>
                <a:ext cx="1387880" cy="536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90729" y="5622291"/>
                <a:ext cx="1296144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9" y="5622291"/>
                <a:ext cx="1296144" cy="512448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11960" y="1700808"/>
                <a:ext cx="1387880" cy="53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700808"/>
                <a:ext cx="1387880" cy="536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9952" y="2564904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5=16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564904"/>
                <a:ext cx="1656184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123728" y="5589240"/>
            <a:ext cx="1080120" cy="57606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716016" y="2564904"/>
            <a:ext cx="288032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716016" y="1700808"/>
            <a:ext cx="144016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860032" y="1988840"/>
            <a:ext cx="576064" cy="2880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23928" y="3068960"/>
                <a:ext cx="1728192" cy="466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068960"/>
                <a:ext cx="1728192" cy="466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9952" y="3717032"/>
                <a:ext cx="1008112" cy="467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717032"/>
                <a:ext cx="1008112" cy="4676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11960" y="4365104"/>
                <a:ext cx="1080120" cy="467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365104"/>
                <a:ext cx="1080120" cy="4676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4"/>
          <p:cNvSpPr>
            <a:spLocks/>
          </p:cNvSpPr>
          <p:nvPr/>
        </p:nvSpPr>
        <p:spPr bwMode="auto">
          <a:xfrm>
            <a:off x="5796136" y="1988840"/>
            <a:ext cx="144016" cy="720080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5868144" y="1988840"/>
                <a:ext cx="2736304" cy="594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It is possible to 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 using the other relationship</a:t>
                </a:r>
              </a:p>
            </p:txBody>
          </p:sp>
        </mc:Choice>
        <mc:Fallback xmlns="">
          <p:sp>
            <p:nvSpPr>
              <p:cNvPr id="2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1988840"/>
                <a:ext cx="2736304" cy="594906"/>
              </a:xfrm>
              <a:prstGeom prst="rect">
                <a:avLst/>
              </a:prstGeom>
              <a:blipFill>
                <a:blip r:embed="rId13"/>
                <a:stretch>
                  <a:fillRect b="-9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24"/>
          <p:cNvSpPr>
            <a:spLocks/>
          </p:cNvSpPr>
          <p:nvPr/>
        </p:nvSpPr>
        <p:spPr bwMode="auto">
          <a:xfrm>
            <a:off x="5724128" y="2708920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Arc 24"/>
          <p:cNvSpPr>
            <a:spLocks/>
          </p:cNvSpPr>
          <p:nvPr/>
        </p:nvSpPr>
        <p:spPr bwMode="auto">
          <a:xfrm>
            <a:off x="5436096" y="3356992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7" name="Arc 24"/>
          <p:cNvSpPr>
            <a:spLocks/>
          </p:cNvSpPr>
          <p:nvPr/>
        </p:nvSpPr>
        <p:spPr bwMode="auto">
          <a:xfrm>
            <a:off x="5364088" y="4005064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796136" y="2852936"/>
            <a:ext cx="122413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Divide by 16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5"/>
              <p:cNvSpPr txBox="1">
                <a:spLocks noChangeArrowheads="1"/>
              </p:cNvSpPr>
              <p:nvPr/>
            </p:nvSpPr>
            <p:spPr bwMode="auto">
              <a:xfrm>
                <a:off x="5580112" y="3429000"/>
                <a:ext cx="1872208" cy="40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, subtract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3429000"/>
                <a:ext cx="1872208" cy="401392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36096" y="4221088"/>
            <a:ext cx="20882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Take the fourth root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 animBg="1"/>
      <p:bldP spid="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5" grpId="0"/>
      <p:bldP spid="27" grpId="0" animBg="1"/>
      <p:bldP spid="29" grpId="0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calculate the sum to infinity of a Geometric Series, and understand when this is possible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For a geometric series with first term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and common ratio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possible values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all terms in the series are positive, 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504" t="-782" r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6632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38" t="-4348" r="-1523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16632"/>
                <a:ext cx="1558567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908" y="786788"/>
                <a:ext cx="1333698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5536" y="5589240"/>
                <a:ext cx="1387880" cy="536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89240"/>
                <a:ext cx="1387880" cy="5367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90729" y="5622291"/>
                <a:ext cx="1296144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9" y="5622291"/>
                <a:ext cx="1296144" cy="512448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47664" y="4221088"/>
                <a:ext cx="1080120" cy="467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221088"/>
                <a:ext cx="1080120" cy="467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39952" y="1700808"/>
                <a:ext cx="1296144" cy="51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1296144" cy="512448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67944" y="2420888"/>
                <a:ext cx="1656184" cy="718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20888"/>
                <a:ext cx="1656184" cy="718466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11960" y="3284984"/>
                <a:ext cx="1008112" cy="51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284984"/>
                <a:ext cx="1008112" cy="514051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11960" y="4005064"/>
                <a:ext cx="100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005064"/>
                <a:ext cx="100811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24"/>
          <p:cNvSpPr>
            <a:spLocks/>
          </p:cNvSpPr>
          <p:nvPr/>
        </p:nvSpPr>
        <p:spPr bwMode="auto">
          <a:xfrm>
            <a:off x="5652120" y="2060848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5796136" y="2204864"/>
                <a:ext cx="266429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Comic Sans MS" pitchFamily="66" charset="0"/>
                  </a:rPr>
                  <a:t>Sub in the positive value of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altLang="en-US" sz="1400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2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2204864"/>
                <a:ext cx="266429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24"/>
          <p:cNvSpPr>
            <a:spLocks/>
          </p:cNvSpPr>
          <p:nvPr/>
        </p:nvSpPr>
        <p:spPr bwMode="auto">
          <a:xfrm>
            <a:off x="5652120" y="2852936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rc 24"/>
          <p:cNvSpPr>
            <a:spLocks/>
          </p:cNvSpPr>
          <p:nvPr/>
        </p:nvSpPr>
        <p:spPr bwMode="auto">
          <a:xfrm>
            <a:off x="5292080" y="3573016"/>
            <a:ext cx="144016" cy="648072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5796136" y="2996952"/>
            <a:ext cx="20882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Calculate denominator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7" name="Text Box 25"/>
          <p:cNvSpPr txBox="1">
            <a:spLocks noChangeArrowheads="1"/>
          </p:cNvSpPr>
          <p:nvPr/>
        </p:nvSpPr>
        <p:spPr bwMode="auto">
          <a:xfrm>
            <a:off x="5364088" y="3717032"/>
            <a:ext cx="15841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Comic Sans MS" pitchFamily="66" charset="0"/>
              </a:rPr>
              <a:t>Multiply by 0.5</a:t>
            </a:r>
            <a:endParaRPr lang="en-GB" altLang="en-US" sz="1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1" grpId="0" animBg="1"/>
      <p:bldP spid="42" grpId="0"/>
      <p:bldP spid="43" grpId="0" animBg="1"/>
      <p:bldP spid="44" grpId="0" animBg="1"/>
      <p:bldP spid="45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27426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84784"/>
            <a:ext cx="3622765" cy="46921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understand series questions where the Greek Sigma notation is used (for both arithmetic and Geometric series)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blipFill>
                <a:blip r:embed="rId6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1920" y="3140968"/>
                <a:ext cx="1601977" cy="1041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140968"/>
                <a:ext cx="1601977" cy="1041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4860032" y="4005064"/>
            <a:ext cx="504056" cy="1008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19872" y="4293096"/>
            <a:ext cx="576064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11960" y="2492896"/>
            <a:ext cx="504056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50851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This is the nth term formula for the series we are summing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7664" y="5157192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we use to find the first term</a:t>
                </a:r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157192"/>
                <a:ext cx="2592288" cy="923330"/>
              </a:xfrm>
              <a:prstGeom prst="rect">
                <a:avLst/>
              </a:prstGeom>
              <a:blipFill>
                <a:blip r:embed="rId9"/>
                <a:stretch>
                  <a:fillRect t="-3311"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67944" y="1772816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we use to find the last term</a:t>
                </a:r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772816"/>
                <a:ext cx="2592288" cy="923330"/>
              </a:xfrm>
              <a:prstGeom prst="rect">
                <a:avLst/>
              </a:prstGeom>
              <a:blipFill>
                <a:blip r:embed="rId10"/>
                <a:stretch>
                  <a:fillRect l="-1878" t="-3311" r="-4460"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699792" y="3573016"/>
            <a:ext cx="1080120" cy="1440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32129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Greek letter ‘capital sigma’ means ‘sum of’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08104" y="3501008"/>
                <a:ext cx="29266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1+1+3+5+7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01008"/>
                <a:ext cx="2926699" cy="369332"/>
              </a:xfrm>
              <a:prstGeom prst="rect">
                <a:avLst/>
              </a:prstGeom>
              <a:blipFill>
                <a:blip r:embed="rId11"/>
                <a:stretch>
                  <a:fillRect l="-625" r="-2083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4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24" grpId="0"/>
      <p:bldP spid="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84784"/>
            <a:ext cx="3622765" cy="46921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understand series questions where the Greek Sigma notation is used (for both arithmetic and Geometric series)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blipFill>
                <a:blip r:embed="rId2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blipFill>
                <a:blip r:embed="rId6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1920" y="3140968"/>
                <a:ext cx="1578253" cy="1038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140968"/>
                <a:ext cx="1578253" cy="1038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4860032" y="4005064"/>
            <a:ext cx="504056" cy="1008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19872" y="4293096"/>
            <a:ext cx="576064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11960" y="2492896"/>
            <a:ext cx="504056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5085184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This is the nth term formula for the series we are summing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59632" y="5157192"/>
                <a:ext cx="31683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we use to find the first term</a:t>
                </a:r>
              </a:p>
              <a:p>
                <a:pPr algn="ctr"/>
                <a:endParaRPr lang="en-US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It does not have to be 1!</a:t>
                </a:r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157192"/>
                <a:ext cx="3168352" cy="1200329"/>
              </a:xfrm>
              <a:prstGeom prst="rect">
                <a:avLst/>
              </a:prstGeom>
              <a:blipFill>
                <a:blip r:embed="rId9"/>
                <a:stretch>
                  <a:fillRect l="-578" t="-2538" r="-385" b="-7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67944" y="1772816"/>
                <a:ext cx="25922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This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we use to find the last term</a:t>
                </a:r>
                <a:endParaRPr lang="en-GB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772816"/>
                <a:ext cx="2592288" cy="923330"/>
              </a:xfrm>
              <a:prstGeom prst="rect">
                <a:avLst/>
              </a:prstGeom>
              <a:blipFill>
                <a:blip r:embed="rId10"/>
                <a:stretch>
                  <a:fillRect l="-1878" t="-3311" r="-4460" b="-10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2699792" y="3573016"/>
            <a:ext cx="1080120" cy="1440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32129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Greek letter ‘capital sigma’ means ‘sum of’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08104" y="3501008"/>
                <a:ext cx="3180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=40+80+160+320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01008"/>
                <a:ext cx="3180999" cy="369332"/>
              </a:xfrm>
              <a:prstGeom prst="rect">
                <a:avLst/>
              </a:prstGeom>
              <a:blipFill>
                <a:blip r:embed="rId11"/>
                <a:stretch>
                  <a:fillRect l="-576" r="-2111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2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1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understand series questions where the Greek Sigma notation is used (for both arithmetic and Geometric series)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Calculate the following: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=5+9+13+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+ 81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  <a:blipFill>
                <a:blip r:embed="rId2"/>
                <a:stretch>
                  <a:fillRect l="-168" t="-780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blipFill>
                <a:blip r:embed="rId7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67744" y="5877272"/>
                <a:ext cx="8640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877272"/>
                <a:ext cx="864096" cy="246221"/>
              </a:xfrm>
              <a:prstGeom prst="rect">
                <a:avLst/>
              </a:prstGeom>
              <a:blipFill>
                <a:blip r:embed="rId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7584" y="5877272"/>
                <a:ext cx="5470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7272"/>
                <a:ext cx="547008" cy="246221"/>
              </a:xfrm>
              <a:prstGeom prst="rect">
                <a:avLst/>
              </a:prstGeom>
              <a:blipFill>
                <a:blip r:embed="rId10"/>
                <a:stretch>
                  <a:fillRect l="-5618" r="-898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19672" y="5877272"/>
                <a:ext cx="553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877272"/>
                <a:ext cx="553357" cy="246221"/>
              </a:xfrm>
              <a:prstGeom prst="rect">
                <a:avLst/>
              </a:prstGeom>
              <a:blipFill>
                <a:blip r:embed="rId11"/>
                <a:stretch>
                  <a:fillRect l="-8889" r="-7778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67944" y="2060848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060848"/>
                <a:ext cx="2365263" cy="4725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67944" y="2852936"/>
                <a:ext cx="297113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2(5)+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52936"/>
                <a:ext cx="2971134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067944" y="3789040"/>
                <a:ext cx="972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789040"/>
                <a:ext cx="972126" cy="276999"/>
              </a:xfrm>
              <a:prstGeom prst="rect">
                <a:avLst/>
              </a:prstGeom>
              <a:blipFill>
                <a:blip r:embed="rId14"/>
                <a:stretch>
                  <a:fillRect l="-5000" r="-562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164288" y="25649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Arc 24"/>
          <p:cNvSpPr>
            <a:spLocks/>
          </p:cNvSpPr>
          <p:nvPr/>
        </p:nvSpPr>
        <p:spPr bwMode="auto">
          <a:xfrm>
            <a:off x="7092280" y="2348880"/>
            <a:ext cx="144016" cy="792088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Arc 24"/>
          <p:cNvSpPr>
            <a:spLocks/>
          </p:cNvSpPr>
          <p:nvPr/>
        </p:nvSpPr>
        <p:spPr bwMode="auto">
          <a:xfrm>
            <a:off x="7092280" y="3140968"/>
            <a:ext cx="144016" cy="792088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7236296" y="328498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9992" y="13407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Remember to consider whether the sequence is arithmetic or geometric…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450912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It can help to write a few terms of the sequence out first…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understand series questions where the Greek Sigma notation is used (for both arithmetic and Geometric series)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value of: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=5+15+45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  <a:blipFill>
                <a:blip r:embed="rId2"/>
                <a:stretch>
                  <a:fillRect l="-168" t="-780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blipFill>
                <a:blip r:embed="rId7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67744" y="5877272"/>
                <a:ext cx="8640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877272"/>
                <a:ext cx="864096" cy="246221"/>
              </a:xfrm>
              <a:prstGeom prst="rect">
                <a:avLst/>
              </a:prstGeom>
              <a:blipFill>
                <a:blip r:embed="rId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7584" y="5877272"/>
                <a:ext cx="5470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877272"/>
                <a:ext cx="547008" cy="246221"/>
              </a:xfrm>
              <a:prstGeom prst="rect">
                <a:avLst/>
              </a:prstGeom>
              <a:blipFill>
                <a:blip r:embed="rId10"/>
                <a:stretch>
                  <a:fillRect l="-5618" r="-898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19672" y="5877272"/>
                <a:ext cx="5304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877272"/>
                <a:ext cx="530466" cy="246221"/>
              </a:xfrm>
              <a:prstGeom prst="rect">
                <a:avLst/>
              </a:prstGeom>
              <a:blipFill>
                <a:blip r:embed="rId11"/>
                <a:stretch>
                  <a:fillRect l="-5747" r="-6897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7504" y="450912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It can help to write a few terms of the sequence out first…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11960" y="1556792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556792"/>
                <a:ext cx="1666071" cy="5866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83968" y="2492896"/>
                <a:ext cx="1666071" cy="604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(1−3)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492896"/>
                <a:ext cx="1666071" cy="6043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39952" y="3429000"/>
                <a:ext cx="18100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=1328600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429000"/>
                <a:ext cx="1810087" cy="276999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24"/>
          <p:cNvSpPr>
            <a:spLocks/>
          </p:cNvSpPr>
          <p:nvPr/>
        </p:nvSpPr>
        <p:spPr bwMode="auto">
          <a:xfrm>
            <a:off x="6084168" y="1916832"/>
            <a:ext cx="144016" cy="86409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228184" y="213285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Arc 24"/>
          <p:cNvSpPr>
            <a:spLocks/>
          </p:cNvSpPr>
          <p:nvPr/>
        </p:nvSpPr>
        <p:spPr bwMode="auto">
          <a:xfrm>
            <a:off x="6084168" y="2780928"/>
            <a:ext cx="144016" cy="792088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156176" y="299695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36" grpId="0"/>
      <p:bldP spid="24" grpId="0"/>
      <p:bldP spid="25" grpId="0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understand series questions where the Greek Sigma notation is used (for both arithmetic and Geometric series)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value of: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84784"/>
                <a:ext cx="3622765" cy="4692178"/>
              </a:xfrm>
              <a:blipFill>
                <a:blip r:embed="rId2"/>
                <a:stretch>
                  <a:fillRect l="-168" t="-780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3F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1203984" cy="276999"/>
              </a:xfrm>
              <a:prstGeom prst="rect">
                <a:avLst/>
              </a:prstGeom>
              <a:blipFill>
                <a:blip r:embed="rId3"/>
                <a:stretch>
                  <a:fillRect l="-2525" t="-4348" r="-1515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1666071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0"/>
                <a:ext cx="136815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0"/>
                <a:ext cx="2365263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42" y="55612"/>
                <a:ext cx="1935658" cy="276999"/>
              </a:xfrm>
              <a:prstGeom prst="rect">
                <a:avLst/>
              </a:prstGeom>
              <a:blipFill>
                <a:blip r:embed="rId7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32" y="476672"/>
                <a:ext cx="1492268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7504" y="4509120"/>
            <a:ext cx="3528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sum of the 6</a:t>
            </a:r>
            <a:r>
              <a:rPr lang="en-US" sz="16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to the 15</a:t>
            </a:r>
            <a:r>
              <a:rPr lang="en-US" sz="16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 terms will be equal to:</a:t>
            </a:r>
          </a:p>
          <a:p>
            <a:pPr algn="ctr"/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sum of the first 15 terms</a:t>
            </a:r>
          </a:p>
          <a:p>
            <a:pPr algn="ctr"/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</a:t>
            </a:r>
          </a:p>
          <a:p>
            <a:pPr algn="ctr"/>
            <a:endParaRPr lang="en-US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 sum of the first 5 terms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92080" y="1340768"/>
                <a:ext cx="1666071" cy="782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340768"/>
                <a:ext cx="1666071" cy="7829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11960" y="2276872"/>
                <a:ext cx="3744416" cy="782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76872"/>
                <a:ext cx="3744416" cy="7829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5936" y="3356992"/>
                <a:ext cx="155856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356992"/>
                <a:ext cx="1558568" cy="586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23928" y="4149080"/>
                <a:ext cx="1717971" cy="608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149080"/>
                <a:ext cx="1717971" cy="608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23928" y="5013176"/>
                <a:ext cx="16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35872265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013176"/>
                <a:ext cx="1691682" cy="276999"/>
              </a:xfrm>
              <a:prstGeom prst="rect">
                <a:avLst/>
              </a:prstGeom>
              <a:blipFill>
                <a:blip r:embed="rId13"/>
                <a:stretch>
                  <a:fillRect l="-2888" r="-361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36296" y="3356992"/>
                <a:ext cx="155856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356992"/>
                <a:ext cx="1558568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164288" y="4149080"/>
                <a:ext cx="1532664" cy="608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149080"/>
                <a:ext cx="1532664" cy="6088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64288" y="5013176"/>
                <a:ext cx="958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013176"/>
                <a:ext cx="958019" cy="276999"/>
              </a:xfrm>
              <a:prstGeom prst="rect">
                <a:avLst/>
              </a:prstGeom>
              <a:blipFill>
                <a:blip r:embed="rId16"/>
                <a:stretch>
                  <a:fillRect l="-5096" r="-6369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20072" y="5877272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35872265−605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77272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615" r="-246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80112" y="6309320"/>
                <a:ext cx="1316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35871660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6309320"/>
                <a:ext cx="1316066" cy="276999"/>
              </a:xfrm>
              <a:prstGeom prst="rect">
                <a:avLst/>
              </a:prstGeom>
              <a:blipFill>
                <a:blip r:embed="rId18"/>
                <a:stretch>
                  <a:fillRect l="-1389" r="-463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24"/>
          <p:cNvSpPr>
            <a:spLocks/>
          </p:cNvSpPr>
          <p:nvPr/>
        </p:nvSpPr>
        <p:spPr bwMode="auto">
          <a:xfrm>
            <a:off x="7740352" y="1844824"/>
            <a:ext cx="144016" cy="792088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7740352" y="1916832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Write as a subtraction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04048" y="5445224"/>
            <a:ext cx="252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Now we can subtract…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11" grpId="0"/>
      <p:bldP spid="31" grpId="0"/>
      <p:bldP spid="32" grpId="0"/>
      <p:bldP spid="33" grpId="0"/>
      <p:bldP spid="34" grpId="0"/>
      <p:bldP spid="35" grpId="0"/>
      <p:bldP spid="42" grpId="0"/>
      <p:bldP spid="43" grpId="0"/>
      <p:bldP spid="44" grpId="0" animBg="1"/>
      <p:bldP spid="45" grpId="0"/>
      <p:bldP spid="5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11888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In a recurrence relationship, each term is defined as a function of the current/previous term: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336" t="-782" r="-1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03648" y="4221088"/>
            <a:ext cx="144016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5576" y="494116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next term…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67744" y="4221088"/>
            <a:ext cx="144016" cy="648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63688" y="494116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…is a function of the previous term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21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the formula for an arithmetic sequence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An arithmetic sequence is generated as follows: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6, 20, 34, 48, 72…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nth term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first term in the sequence that exceeds 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2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39952" y="1484784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484784"/>
                <a:ext cx="1935658" cy="276999"/>
              </a:xfrm>
              <a:prstGeom prst="rect">
                <a:avLst/>
              </a:prstGeom>
              <a:blipFill>
                <a:blip r:embed="rId3"/>
                <a:stretch>
                  <a:fillRect l="-314" t="-4444" r="-125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9632" y="5805264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805264"/>
                <a:ext cx="616387" cy="276999"/>
              </a:xfrm>
              <a:prstGeom prst="rect">
                <a:avLst/>
              </a:prstGeom>
              <a:blipFill>
                <a:blip r:embed="rId4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5805264"/>
                <a:ext cx="75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805264"/>
                <a:ext cx="751103" cy="276999"/>
              </a:xfrm>
              <a:prstGeom prst="rect">
                <a:avLst/>
              </a:prstGeom>
              <a:blipFill>
                <a:blip r:embed="rId5"/>
                <a:stretch>
                  <a:fillRect l="-7317" r="-813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5229200"/>
                <a:ext cx="3240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 good starting point is to </a:t>
                </a:r>
                <a:r>
                  <a:rPr lang="en-US" sz="1400" dirty="0" err="1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summarise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3240359" cy="523220"/>
              </a:xfrm>
              <a:prstGeom prst="rect">
                <a:avLst/>
              </a:prstGeom>
              <a:blipFill>
                <a:blip r:embed="rId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9952" y="1988840"/>
                <a:ext cx="24482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=(6)+(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−1)(14)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88840"/>
                <a:ext cx="2448272" cy="276999"/>
              </a:xfrm>
              <a:prstGeom prst="rect">
                <a:avLst/>
              </a:prstGeom>
              <a:blipFill>
                <a:blip r:embed="rId7"/>
                <a:stretch>
                  <a:fillRect t="-2174" r="-174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11960" y="2492896"/>
                <a:ext cx="18722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=6+14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92896"/>
                <a:ext cx="1872208" cy="276999"/>
              </a:xfrm>
              <a:prstGeom prst="rect">
                <a:avLst/>
              </a:prstGeom>
              <a:blipFill>
                <a:blip r:embed="rId8"/>
                <a:stretch>
                  <a:fillRect l="-3257" r="-423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67944" y="2996952"/>
                <a:ext cx="1656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96952"/>
                <a:ext cx="1656184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6444208" y="1628800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6444208" y="2132856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>
            <a:off x="6012160" y="2636912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88224" y="1700808"/>
                <a:ext cx="1584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700808"/>
                <a:ext cx="1584176" cy="307777"/>
              </a:xfrm>
              <a:prstGeom prst="rect">
                <a:avLst/>
              </a:prstGeom>
              <a:blipFill>
                <a:blip r:embed="rId10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660232" y="220486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Expand bracket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27089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5" grpId="0"/>
      <p:bldP spid="23" grpId="0"/>
      <p:bldP spid="24" grpId="0"/>
      <p:bldP spid="25" grpId="0"/>
      <p:bldP spid="17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first four terms of the following sequences: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048" y="1484784"/>
                <a:ext cx="242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nor/>
                        </m:rPr>
                        <a:rPr lang="en-US" dirty="0">
                          <a:latin typeface="Comic Sans MS" panose="030F0702030302020204" pitchFamily="66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484784"/>
                <a:ext cx="2420791" cy="276999"/>
              </a:xfrm>
              <a:prstGeom prst="rect">
                <a:avLst/>
              </a:prstGeom>
              <a:blipFill>
                <a:blip r:embed="rId3"/>
                <a:stretch>
                  <a:fillRect l="-756" r="-151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92080" y="256490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564904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6136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64904"/>
                <a:ext cx="309380" cy="276999"/>
              </a:xfrm>
              <a:prstGeom prst="rect">
                <a:avLst/>
              </a:prstGeom>
              <a:blipFill>
                <a:blip r:embed="rId5"/>
                <a:stretch>
                  <a:fillRect l="-19608" r="-156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923928" y="1916832"/>
            <a:ext cx="453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‘To get the next term, add 4 to the current term.’ ‘The first term is 7’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72200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564904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9608" r="-17647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8264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564904"/>
                <a:ext cx="309380" cy="276999"/>
              </a:xfrm>
              <a:prstGeom prst="rect">
                <a:avLst/>
              </a:prstGeom>
              <a:blipFill>
                <a:blip r:embed="rId7"/>
                <a:stretch>
                  <a:fillRect l="-19608" r="-156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04048" y="3573016"/>
                <a:ext cx="2420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nor/>
                        </m:rPr>
                        <a:rPr lang="en-US" dirty="0">
                          <a:latin typeface="Comic Sans MS" panose="030F0702030302020204" pitchFamily="66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573016"/>
                <a:ext cx="2420791" cy="276999"/>
              </a:xfrm>
              <a:prstGeom prst="rect">
                <a:avLst/>
              </a:prstGeom>
              <a:blipFill>
                <a:blip r:embed="rId8"/>
                <a:stretch>
                  <a:fillRect l="-756" r="-1763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92080" y="46531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653136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68144" y="46531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53136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923928" y="4005064"/>
            <a:ext cx="453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‘To get the next term, add 4 to the current term.’ ‘The first term is 5’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2200" y="4653136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653136"/>
                <a:ext cx="309380" cy="276999"/>
              </a:xfrm>
              <a:prstGeom prst="rect">
                <a:avLst/>
              </a:prstGeom>
              <a:blipFill>
                <a:blip r:embed="rId11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48264" y="4653136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653136"/>
                <a:ext cx="309380" cy="276999"/>
              </a:xfrm>
              <a:prstGeom prst="rect">
                <a:avLst/>
              </a:prstGeom>
              <a:blipFill>
                <a:blip r:embed="rId12"/>
                <a:stretch>
                  <a:fillRect l="-19608" r="-1568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779912" y="5373216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With recurrence relationships you need to know the relationship as well as a starting value!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Find the first five terms generated by the following sequence: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t="-782" r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65576" y="1484784"/>
                <a:ext cx="2497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nor/>
                        </m:rPr>
                        <a:rPr lang="en-US" dirty="0">
                          <a:latin typeface="Comic Sans MS" panose="030F0702030302020204" pitchFamily="66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76" y="1484784"/>
                <a:ext cx="2497735" cy="276999"/>
              </a:xfrm>
              <a:prstGeom prst="rect">
                <a:avLst/>
              </a:prstGeom>
              <a:blipFill>
                <a:blip r:embed="rId3"/>
                <a:stretch>
                  <a:fillRect l="-1956" r="-24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6056" y="256490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564904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80112" y="256490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64904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923928" y="1916832"/>
            <a:ext cx="453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‘To get the next term, multiply the current term by 2, and then add 3. The first term is 2’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12160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4904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88224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564904"/>
                <a:ext cx="309380" cy="276999"/>
              </a:xfrm>
              <a:prstGeom prst="rect">
                <a:avLst/>
              </a:prstGeom>
              <a:blipFill>
                <a:blip r:embed="rId7"/>
                <a:stretch>
                  <a:fillRect l="-20000" r="-18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4288" y="2564904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564904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600" dirty="0">
                    <a:latin typeface="Comic Sans MS" panose="030F0702030302020204" pitchFamily="66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672" t="-782" r="-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11960" y="1484784"/>
                <a:ext cx="731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84784"/>
                <a:ext cx="731611" cy="276999"/>
              </a:xfrm>
              <a:prstGeom prst="rect">
                <a:avLst/>
              </a:prstGeom>
              <a:blipFill>
                <a:blip r:embed="rId3"/>
                <a:stretch>
                  <a:fillRect l="-3333" r="-5833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11960" y="2286000"/>
                <a:ext cx="1591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6000"/>
                <a:ext cx="1591940" cy="276999"/>
              </a:xfrm>
              <a:prstGeom prst="rect">
                <a:avLst/>
              </a:prstGeom>
              <a:blipFill>
                <a:blip r:embed="rId4"/>
                <a:stretch>
                  <a:fillRect t="-2222" r="-76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11960" y="2852936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852936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22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27252" y="3403600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252" y="3403600"/>
                <a:ext cx="1512168" cy="276999"/>
              </a:xfrm>
              <a:prstGeom prst="rect">
                <a:avLst/>
              </a:prstGeom>
              <a:blipFill>
                <a:blip r:embed="rId6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50060" y="4254500"/>
                <a:ext cx="1591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60" y="4254500"/>
                <a:ext cx="1591940" cy="276999"/>
              </a:xfrm>
              <a:prstGeom prst="rect">
                <a:avLst/>
              </a:prstGeom>
              <a:blipFill>
                <a:blip r:embed="rId7"/>
                <a:stretch>
                  <a:fillRect t="-2222" r="-1149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50060" y="4821436"/>
                <a:ext cx="2087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omic Sans MS" panose="030F0702030302020204" pitchFamily="66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060" y="4821436"/>
                <a:ext cx="2087240" cy="276999"/>
              </a:xfrm>
              <a:prstGeom prst="rect">
                <a:avLst/>
              </a:prstGeom>
              <a:blipFill>
                <a:blip r:embed="rId8"/>
                <a:stretch>
                  <a:fillRect t="-2222" r="-29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92352" y="5397500"/>
                <a:ext cx="2273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52" y="5397500"/>
                <a:ext cx="2273548" cy="276999"/>
              </a:xfrm>
              <a:prstGeom prst="rect">
                <a:avLst/>
              </a:prstGeom>
              <a:blipFill>
                <a:blip r:embed="rId9"/>
                <a:stretch>
                  <a:fillRect l="-1340" t="-2174" r="-2413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03452" y="5981700"/>
                <a:ext cx="1638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452" y="5981700"/>
                <a:ext cx="1638548" cy="276999"/>
              </a:xfrm>
              <a:prstGeom prst="rect">
                <a:avLst/>
              </a:prstGeom>
              <a:blipFill>
                <a:blip r:embed="rId10"/>
                <a:stretch>
                  <a:fillRect t="-2174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35028" y="1878732"/>
            <a:ext cx="453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Use the relationship to find the second term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00" y="3759200"/>
            <a:ext cx="1562100" cy="3175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254500" y="2247900"/>
            <a:ext cx="1600200" cy="3556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3784228" y="3847232"/>
            <a:ext cx="453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Use the relationship to find the third term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67200" y="4241800"/>
            <a:ext cx="1600200" cy="3556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24"/>
          <p:cNvSpPr>
            <a:spLocks/>
          </p:cNvSpPr>
          <p:nvPr/>
        </p:nvSpPr>
        <p:spPr bwMode="auto">
          <a:xfrm>
            <a:off x="5959624" y="2441724"/>
            <a:ext cx="161776" cy="55547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58024" y="2526432"/>
                <a:ext cx="1584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24" y="2526432"/>
                <a:ext cx="1584176" cy="338554"/>
              </a:xfrm>
              <a:prstGeom prst="rect">
                <a:avLst/>
              </a:prstGeom>
              <a:blipFill>
                <a:blip r:embed="rId11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24"/>
          <p:cNvSpPr>
            <a:spLocks/>
          </p:cNvSpPr>
          <p:nvPr/>
        </p:nvSpPr>
        <p:spPr bwMode="auto">
          <a:xfrm>
            <a:off x="5769124" y="3013224"/>
            <a:ext cx="161776" cy="55547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908824" y="3110632"/>
            <a:ext cx="98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Arc 24"/>
          <p:cNvSpPr>
            <a:spLocks/>
          </p:cNvSpPr>
          <p:nvPr/>
        </p:nvSpPr>
        <p:spPr bwMode="auto">
          <a:xfrm>
            <a:off x="6315224" y="4384824"/>
            <a:ext cx="161776" cy="55547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13624" y="4469532"/>
                <a:ext cx="1584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24" y="4469532"/>
                <a:ext cx="1584176" cy="338554"/>
              </a:xfrm>
              <a:prstGeom prst="rect">
                <a:avLst/>
              </a:prstGeom>
              <a:blipFill>
                <a:blip r:embed="rId1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24"/>
          <p:cNvSpPr>
            <a:spLocks/>
          </p:cNvSpPr>
          <p:nvPr/>
        </p:nvSpPr>
        <p:spPr bwMode="auto">
          <a:xfrm>
            <a:off x="6581924" y="4994424"/>
            <a:ext cx="161776" cy="55547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21624" y="5091832"/>
            <a:ext cx="168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Expand bracket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Arc 24"/>
          <p:cNvSpPr>
            <a:spLocks/>
          </p:cNvSpPr>
          <p:nvPr/>
        </p:nvSpPr>
        <p:spPr bwMode="auto">
          <a:xfrm>
            <a:off x="6569224" y="5578624"/>
            <a:ext cx="161776" cy="555476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708924" y="5676032"/>
            <a:ext cx="98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Simplify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6" grpId="0" animBg="1"/>
      <p:bldP spid="6" grpId="1" animBg="1"/>
      <p:bldP spid="6" grpId="2" animBg="1"/>
      <p:bldP spid="6" grpId="3" animBg="1"/>
      <p:bldP spid="29" grpId="0" animBg="1"/>
      <p:bldP spid="29" grpId="1" animBg="1"/>
      <p:bldP spid="30" grpId="0"/>
      <p:bldP spid="31" grpId="0" animBg="1"/>
      <p:bldP spid="31" grpId="1" animBg="1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b)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find the value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  <a:blipFill>
                <a:blip r:embed="rId2"/>
                <a:stretch>
                  <a:fillRect l="-672" t="-727" r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1852" y="4991100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52" y="4991100"/>
                <a:ext cx="1512168" cy="276999"/>
              </a:xfrm>
              <a:prstGeom prst="rect">
                <a:avLst/>
              </a:prstGeom>
              <a:blipFill>
                <a:blip r:embed="rId3"/>
                <a:stretch>
                  <a:fillRect t="-222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77752" y="5003800"/>
                <a:ext cx="1638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52" y="5003800"/>
                <a:ext cx="1638548" cy="276999"/>
              </a:xfrm>
              <a:prstGeom prst="rect">
                <a:avLst/>
              </a:prstGeom>
              <a:blipFill>
                <a:blip r:embed="rId4"/>
                <a:stretch>
                  <a:fillRect t="-222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54252" y="1498600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52" y="1498600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t="-222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305052" y="1968500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052" y="1968500"/>
                <a:ext cx="1512168" cy="276999"/>
              </a:xfrm>
              <a:prstGeom prst="rect">
                <a:avLst/>
              </a:prstGeom>
              <a:blipFill>
                <a:blip r:embed="rId6"/>
                <a:stretch>
                  <a:fillRect t="-2222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2852" y="2463800"/>
                <a:ext cx="1994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852" y="2463800"/>
                <a:ext cx="1994148" cy="276999"/>
              </a:xfrm>
              <a:prstGeom prst="rect">
                <a:avLst/>
              </a:prstGeom>
              <a:blipFill>
                <a:blip r:embed="rId7"/>
                <a:stretch>
                  <a:fillRect l="-915" r="-2134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59052" y="3022600"/>
                <a:ext cx="301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so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052" y="3022600"/>
                <a:ext cx="3010148" cy="276999"/>
              </a:xfrm>
              <a:prstGeom prst="rect">
                <a:avLst/>
              </a:prstGeom>
              <a:blipFill>
                <a:blip r:embed="rId8"/>
                <a:stretch>
                  <a:fillRect l="-2834" t="-26667" b="-5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24"/>
          <p:cNvSpPr>
            <a:spLocks/>
          </p:cNvSpPr>
          <p:nvPr/>
        </p:nvSpPr>
        <p:spPr bwMode="auto">
          <a:xfrm>
            <a:off x="5737192" y="1628502"/>
            <a:ext cx="132385" cy="481511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63681" y="1678072"/>
                <a:ext cx="1685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81" y="1678072"/>
                <a:ext cx="1685776" cy="338554"/>
              </a:xfrm>
              <a:prstGeom prst="rect">
                <a:avLst/>
              </a:prstGeom>
              <a:blipFill>
                <a:blip r:embed="rId9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24"/>
          <p:cNvSpPr>
            <a:spLocks/>
          </p:cNvSpPr>
          <p:nvPr/>
        </p:nvSpPr>
        <p:spPr bwMode="auto">
          <a:xfrm>
            <a:off x="6481775" y="2155371"/>
            <a:ext cx="132385" cy="481511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rc 24"/>
          <p:cNvSpPr>
            <a:spLocks/>
          </p:cNvSpPr>
          <p:nvPr/>
        </p:nvSpPr>
        <p:spPr bwMode="auto">
          <a:xfrm>
            <a:off x="7505032" y="2725782"/>
            <a:ext cx="132385" cy="481511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351509" y="2170107"/>
            <a:ext cx="1685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Factorise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4917" y="2649077"/>
            <a:ext cx="1503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answer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2" grpId="0"/>
      <p:bldP spid="43" grpId="0"/>
      <p:bldP spid="44" grpId="0"/>
      <p:bldP spid="11" grpId="0" animBg="1"/>
      <p:bldP spid="12" grpId="0"/>
      <p:bldP spid="13" grpId="0" animBg="1"/>
      <p:bldP spid="14" grpId="0" animBg="1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c) Find: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  <a:blipFill>
                <a:blip r:embed="rId2"/>
                <a:stretch>
                  <a:fillRect l="-672" t="-727" r="-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40240" y="4839139"/>
                <a:ext cx="565155" cy="690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240" y="4839139"/>
                <a:ext cx="565155" cy="690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10717" y="1455277"/>
            <a:ext cx="509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You are being asked to find the sum of the first 200 terms of this sequence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Remember that at this point we do not know whether it is arithmetic or geometric (or neither), so we should generate the first few terms and see what happens…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32450" y="3034937"/>
                <a:ext cx="884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50" y="3034937"/>
                <a:ext cx="884281" cy="276999"/>
              </a:xfrm>
              <a:prstGeom prst="rect">
                <a:avLst/>
              </a:prstGeom>
              <a:blipFill>
                <a:blip r:embed="rId4"/>
                <a:stretch>
                  <a:fillRect l="-3448" r="-551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28096" y="3483428"/>
                <a:ext cx="711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96" y="3483428"/>
                <a:ext cx="711156" cy="276999"/>
              </a:xfrm>
              <a:prstGeom prst="rect">
                <a:avLst/>
              </a:prstGeom>
              <a:blipFill>
                <a:blip r:embed="rId5"/>
                <a:stretch>
                  <a:fillRect l="-5128" r="-7692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23743" y="3923211"/>
                <a:ext cx="889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43" y="3923211"/>
                <a:ext cx="889603" cy="276999"/>
              </a:xfrm>
              <a:prstGeom prst="rect">
                <a:avLst/>
              </a:prstGeom>
              <a:blipFill>
                <a:blip r:embed="rId6"/>
                <a:stretch>
                  <a:fillRect l="-3425" r="-616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19389" y="4362994"/>
                <a:ext cx="716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89" y="4362994"/>
                <a:ext cx="716478" cy="276999"/>
              </a:xfrm>
              <a:prstGeom prst="rect">
                <a:avLst/>
              </a:prstGeom>
              <a:blipFill>
                <a:blip r:embed="rId7"/>
                <a:stretch>
                  <a:fillRect l="-4274" r="-769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4"/>
          <p:cNvSpPr>
            <a:spLocks/>
          </p:cNvSpPr>
          <p:nvPr/>
        </p:nvSpPr>
        <p:spPr bwMode="auto">
          <a:xfrm>
            <a:off x="5075340" y="3204754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062641" y="3258678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Arc 24"/>
          <p:cNvSpPr>
            <a:spLocks/>
          </p:cNvSpPr>
          <p:nvPr/>
        </p:nvSpPr>
        <p:spPr bwMode="auto">
          <a:xfrm>
            <a:off x="5105820" y="3635829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24"/>
          <p:cNvSpPr>
            <a:spLocks/>
          </p:cNvSpPr>
          <p:nvPr/>
        </p:nvSpPr>
        <p:spPr bwMode="auto">
          <a:xfrm>
            <a:off x="5118883" y="4101738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058287" y="3698461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8767" y="4146953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3632" y="4921289"/>
            <a:ext cx="51504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This is not geometric or arithmetic, so we cannot use their formulae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However, every pair of term sum to -1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For 200 terms, there will be 100 pairs, so the sum will be -100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9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21" grpId="0"/>
      <p:bldP spid="22" grpId="0"/>
      <p:bldP spid="23" grpId="0"/>
      <p:bldP spid="24" grpId="0" animBg="1"/>
      <p:bldP spid="25" grpId="0"/>
      <p:bldP spid="27" grpId="0" animBg="1"/>
      <p:bldP spid="29" grpId="0" animBg="1"/>
      <p:bldP spid="30" grpId="0"/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understand and be able to use the notation for sequences generated by recurrence relationships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… is defined by: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d)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199</m:t>
                        </m:r>
                      </m:sub>
                    </m:sSub>
                  </m:oMath>
                </a14:m>
                <a:endParaRPr lang="en-US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5029927"/>
              </a:xfrm>
              <a:blipFill>
                <a:blip r:embed="rId2"/>
                <a:stretch>
                  <a:fillRect l="-672" t="-727" r="-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3G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49867" y="1528354"/>
                <a:ext cx="884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67" y="1528354"/>
                <a:ext cx="884281" cy="276999"/>
              </a:xfrm>
              <a:prstGeom prst="rect">
                <a:avLst/>
              </a:prstGeom>
              <a:blipFill>
                <a:blip r:embed="rId3"/>
                <a:stretch>
                  <a:fillRect l="-3448" r="-551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45513" y="1976845"/>
                <a:ext cx="7111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13" y="1976845"/>
                <a:ext cx="711156" cy="276999"/>
              </a:xfrm>
              <a:prstGeom prst="rect">
                <a:avLst/>
              </a:prstGeom>
              <a:blipFill>
                <a:blip r:embed="rId4"/>
                <a:stretch>
                  <a:fillRect l="-5128" r="-7692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41160" y="2416628"/>
                <a:ext cx="889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60" y="2416628"/>
                <a:ext cx="889603" cy="276999"/>
              </a:xfrm>
              <a:prstGeom prst="rect">
                <a:avLst/>
              </a:prstGeom>
              <a:blipFill>
                <a:blip r:embed="rId5"/>
                <a:stretch>
                  <a:fillRect l="-3425" r="-6164" b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6806" y="2856411"/>
                <a:ext cx="716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06" y="2856411"/>
                <a:ext cx="716478" cy="276999"/>
              </a:xfrm>
              <a:prstGeom prst="rect">
                <a:avLst/>
              </a:prstGeom>
              <a:blipFill>
                <a:blip r:embed="rId6"/>
                <a:stretch>
                  <a:fillRect l="-4274" r="-769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4"/>
          <p:cNvSpPr>
            <a:spLocks/>
          </p:cNvSpPr>
          <p:nvPr/>
        </p:nvSpPr>
        <p:spPr bwMode="auto">
          <a:xfrm>
            <a:off x="5092757" y="1698171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5080058" y="1752095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Arc 24"/>
          <p:cNvSpPr>
            <a:spLocks/>
          </p:cNvSpPr>
          <p:nvPr/>
        </p:nvSpPr>
        <p:spPr bwMode="auto">
          <a:xfrm>
            <a:off x="5123237" y="2129246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rc 24"/>
          <p:cNvSpPr>
            <a:spLocks/>
          </p:cNvSpPr>
          <p:nvPr/>
        </p:nvSpPr>
        <p:spPr bwMode="auto">
          <a:xfrm>
            <a:off x="5136300" y="2595155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075704" y="2191878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6184" y="2640370"/>
            <a:ext cx="278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and then subtract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94490" y="3388580"/>
                <a:ext cx="32345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Every ‘odd’ term is equal to -1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199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90" y="3388580"/>
                <a:ext cx="3234517" cy="738664"/>
              </a:xfrm>
              <a:prstGeom prst="rect">
                <a:avLst/>
              </a:prstGeom>
              <a:blipFill>
                <a:blip r:embed="rId7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142740" y="1547223"/>
            <a:ext cx="908231" cy="3175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147094" y="2439851"/>
            <a:ext cx="908231" cy="3175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9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23" grpId="0"/>
      <p:bldP spid="24" grpId="0" animBg="1"/>
      <p:bldP spid="25" grpId="0"/>
      <p:bldP spid="27" grpId="0" animBg="1"/>
      <p:bldP spid="29" grpId="0" animBg="1"/>
      <p:bldP spid="30" grpId="0"/>
      <p:bldP spid="31" grpId="0"/>
      <p:bldP spid="19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182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recognize whether a recurrence relationship generates an increasing, decreasing, or periodic sequence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3H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increasing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decreasing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blipFill>
                <a:blip r:embed="rId3"/>
                <a:stretch>
                  <a:fillRect l="-814" t="-2105" b="-1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3213" y="4502331"/>
            <a:ext cx="374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sequence is </a:t>
            </a:r>
            <a:r>
              <a:rPr lang="en-US" sz="1600" u="sng" dirty="0">
                <a:latin typeface="Comic Sans MS" panose="030F0702030302020204" pitchFamily="66" charset="0"/>
              </a:rPr>
              <a:t>periodic</a:t>
            </a:r>
            <a:r>
              <a:rPr lang="en-US" sz="1600" dirty="0">
                <a:latin typeface="Comic Sans MS" panose="030F0702030302020204" pitchFamily="66" charset="0"/>
              </a:rPr>
              <a:t> if the terms repeat in a cycle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The number of terms in the repeating pattern is known as the </a:t>
            </a:r>
            <a:r>
              <a:rPr lang="en-US" sz="1600" u="sng" dirty="0">
                <a:latin typeface="Comic Sans MS" panose="030F0702030302020204" pitchFamily="66" charset="0"/>
                <a:sym typeface="Wingdings" panose="05000000000000000000" pitchFamily="2" charset="2"/>
              </a:rPr>
              <a:t>period/order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 of the sequence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5671" y="1539641"/>
                <a:ext cx="42257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For the following relationship, state whether the sequence is increasing, decreasing, or periodic: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71" y="1539641"/>
                <a:ext cx="4225771" cy="1169551"/>
              </a:xfrm>
              <a:prstGeom prst="rect">
                <a:avLst/>
              </a:prstGeom>
              <a:blipFill>
                <a:blip r:embed="rId4"/>
                <a:stretch>
                  <a:fillRect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22667" y="3289176"/>
                <a:ext cx="5550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67" y="3289176"/>
                <a:ext cx="555088" cy="215444"/>
              </a:xfrm>
              <a:prstGeom prst="rect">
                <a:avLst/>
              </a:prstGeom>
              <a:blipFill>
                <a:blip r:embed="rId5"/>
                <a:stretch>
                  <a:fillRect l="-4396" r="-6593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23137" y="3281777"/>
                <a:ext cx="6544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137" y="3281777"/>
                <a:ext cx="654475" cy="215444"/>
              </a:xfrm>
              <a:prstGeom prst="rect">
                <a:avLst/>
              </a:prstGeom>
              <a:blipFill>
                <a:blip r:embed="rId6"/>
                <a:stretch>
                  <a:fillRect l="-4673" r="-654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75394" y="3272900"/>
                <a:ext cx="658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4" y="3272900"/>
                <a:ext cx="658642" cy="215444"/>
              </a:xfrm>
              <a:prstGeom prst="rect">
                <a:avLst/>
              </a:prstGeom>
              <a:blipFill>
                <a:blip r:embed="rId7"/>
                <a:stretch>
                  <a:fillRect l="-3704" r="-5556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18772" y="3264022"/>
                <a:ext cx="6586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72" y="3264022"/>
                <a:ext cx="658642" cy="215444"/>
              </a:xfrm>
              <a:prstGeom prst="rect">
                <a:avLst/>
              </a:prstGeom>
              <a:blipFill>
                <a:blip r:embed="rId8"/>
                <a:stretch>
                  <a:fillRect l="-3704" r="-5556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21080" y="2818025"/>
            <a:ext cx="42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Generate the first few terms…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23426" y="3723547"/>
                <a:ext cx="4225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sequence will be </a:t>
                </a:r>
                <a:r>
                  <a:rPr lang="en-US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increasing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6" y="3723547"/>
                <a:ext cx="4225771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77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recognize whether a recurrence relationship generates an increasing, decreasing, or periodic sequence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3H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increasing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decreasing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blipFill>
                <a:blip r:embed="rId3"/>
                <a:stretch>
                  <a:fillRect l="-814" t="-2105" b="-1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3213" y="4502331"/>
            <a:ext cx="374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sequence is </a:t>
            </a:r>
            <a:r>
              <a:rPr lang="en-US" sz="1600" u="sng" dirty="0">
                <a:latin typeface="Comic Sans MS" panose="030F0702030302020204" pitchFamily="66" charset="0"/>
              </a:rPr>
              <a:t>periodic</a:t>
            </a:r>
            <a:r>
              <a:rPr lang="en-US" sz="1600" dirty="0">
                <a:latin typeface="Comic Sans MS" panose="030F0702030302020204" pitchFamily="66" charset="0"/>
              </a:rPr>
              <a:t> if the terms repeat in a cycle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The number of terms in the repeating pattern is known as the </a:t>
            </a:r>
            <a:r>
              <a:rPr lang="en-US" sz="1600" u="sng" dirty="0">
                <a:latin typeface="Comic Sans MS" panose="030F0702030302020204" pitchFamily="66" charset="0"/>
                <a:sym typeface="Wingdings" panose="05000000000000000000" pitchFamily="2" charset="2"/>
              </a:rPr>
              <a:t>period/order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 of the sequence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5671" y="1539641"/>
                <a:ext cx="4225771" cy="12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For the following relationship, state whether the sequence is increasing, decreasing, or periodic: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71" y="1539641"/>
                <a:ext cx="4225771" cy="1277850"/>
              </a:xfrm>
              <a:prstGeom prst="rect">
                <a:avLst/>
              </a:prstGeom>
              <a:blipFill>
                <a:blip r:embed="rId4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40422" y="3200399"/>
                <a:ext cx="55508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22" y="3200399"/>
                <a:ext cx="555087" cy="403316"/>
              </a:xfrm>
              <a:prstGeom prst="rect">
                <a:avLst/>
              </a:prstGeom>
              <a:blipFill>
                <a:blip r:embed="rId5"/>
                <a:stretch>
                  <a:fillRect l="-3297" r="-6593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892" y="3193000"/>
                <a:ext cx="559256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92" y="3193000"/>
                <a:ext cx="559256" cy="403316"/>
              </a:xfrm>
              <a:prstGeom prst="rect">
                <a:avLst/>
              </a:prstGeom>
              <a:blipFill>
                <a:blip r:embed="rId6"/>
                <a:stretch>
                  <a:fillRect l="-4396" r="-7692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3149" y="3184123"/>
                <a:ext cx="658642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49" y="3184123"/>
                <a:ext cx="658642" cy="404726"/>
              </a:xfrm>
              <a:prstGeom prst="rect">
                <a:avLst/>
              </a:prstGeom>
              <a:blipFill>
                <a:blip r:embed="rId7"/>
                <a:stretch>
                  <a:fillRect l="-3704" r="-5556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36527" y="3175245"/>
                <a:ext cx="758028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27" y="3175245"/>
                <a:ext cx="758028" cy="404726"/>
              </a:xfrm>
              <a:prstGeom prst="rect">
                <a:avLst/>
              </a:prstGeom>
              <a:blipFill>
                <a:blip r:embed="rId8"/>
                <a:stretch>
                  <a:fillRect l="-3226" r="-4839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21080" y="2818025"/>
            <a:ext cx="42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Generate the first few terms…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23426" y="3723547"/>
                <a:ext cx="4225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sequence will be </a:t>
                </a:r>
                <a:r>
                  <a:rPr lang="en-US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decreasing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26" y="3723547"/>
                <a:ext cx="4225771" cy="523220"/>
              </a:xfrm>
              <a:prstGeom prst="rect">
                <a:avLst/>
              </a:prstGeom>
              <a:blipFill>
                <a:blip r:embed="rId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2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recognize whether a recurrence relationship generates an increasing, decreasing, or periodic sequence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3H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increasing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decreasing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blipFill>
                <a:blip r:embed="rId3"/>
                <a:stretch>
                  <a:fillRect l="-814" t="-2105" b="-1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3213" y="4502331"/>
            <a:ext cx="374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sequence is </a:t>
            </a:r>
            <a:r>
              <a:rPr lang="en-US" sz="1600" u="sng" dirty="0">
                <a:latin typeface="Comic Sans MS" panose="030F0702030302020204" pitchFamily="66" charset="0"/>
              </a:rPr>
              <a:t>periodic</a:t>
            </a:r>
            <a:r>
              <a:rPr lang="en-US" sz="1600" dirty="0">
                <a:latin typeface="Comic Sans MS" panose="030F0702030302020204" pitchFamily="66" charset="0"/>
              </a:rPr>
              <a:t> if the terms repeat in a cycle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The number of terms in the repeating pattern is known as the </a:t>
            </a:r>
            <a:r>
              <a:rPr lang="en-US" sz="1600" u="sng" dirty="0">
                <a:latin typeface="Comic Sans MS" panose="030F0702030302020204" pitchFamily="66" charset="0"/>
                <a:sym typeface="Wingdings" panose="05000000000000000000" pitchFamily="2" charset="2"/>
              </a:rPr>
              <a:t>period/order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 of the sequence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5671" y="1539641"/>
                <a:ext cx="422577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Comic Sans MS" panose="030F0702030302020204" pitchFamily="66" charset="0"/>
                  </a:rPr>
                  <a:t>For the following relationship, state whether the sequence is increasing, decreasing, or periodic:</a:t>
                </a:r>
              </a:p>
              <a:p>
                <a:pPr algn="ctr"/>
                <a:endParaRPr lang="en-US" sz="1400" dirty="0">
                  <a:latin typeface="Comic Sans MS" panose="030F0702030302020204" pitchFamily="66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⁡(90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71" y="1539641"/>
                <a:ext cx="4225771" cy="1169551"/>
              </a:xfrm>
              <a:prstGeom prst="rect">
                <a:avLst/>
              </a:prstGeom>
              <a:blipFill>
                <a:blip r:embed="rId4"/>
                <a:stretch>
                  <a:fillRect t="-1047" b="-2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2810" y="3296192"/>
                <a:ext cx="5550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10" y="3296192"/>
                <a:ext cx="555088" cy="215444"/>
              </a:xfrm>
              <a:prstGeom prst="rect">
                <a:avLst/>
              </a:prstGeom>
              <a:blipFill>
                <a:blip r:embed="rId5"/>
                <a:stretch>
                  <a:fillRect l="-4396" r="-6593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82652" y="3297501"/>
                <a:ext cx="559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652" y="3297501"/>
                <a:ext cx="559256" cy="215444"/>
              </a:xfrm>
              <a:prstGeom prst="rect">
                <a:avLst/>
              </a:prstGeom>
              <a:blipFill>
                <a:blip r:embed="rId6"/>
                <a:stretch>
                  <a:fillRect l="-4396" r="-7692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34611" y="3288625"/>
                <a:ext cx="693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11" y="3288625"/>
                <a:ext cx="693908" cy="215444"/>
              </a:xfrm>
              <a:prstGeom prst="rect">
                <a:avLst/>
              </a:prstGeom>
              <a:blipFill>
                <a:blip r:embed="rId7"/>
                <a:stretch>
                  <a:fillRect l="-3509" r="-526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08321" y="3288455"/>
                <a:ext cx="559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21" y="3288455"/>
                <a:ext cx="559256" cy="215444"/>
              </a:xfrm>
              <a:prstGeom prst="rect">
                <a:avLst/>
              </a:prstGeom>
              <a:blipFill>
                <a:blip r:embed="rId8"/>
                <a:stretch>
                  <a:fillRect l="-4396" r="-769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421080" y="2818025"/>
            <a:ext cx="42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Generate the first few terms…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3426" y="3723547"/>
            <a:ext cx="4225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sequence will be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periodic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with an order of 4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24812" y="3293147"/>
                <a:ext cx="559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812" y="3293147"/>
                <a:ext cx="559256" cy="215444"/>
              </a:xfrm>
              <a:prstGeom prst="rect">
                <a:avLst/>
              </a:prstGeom>
              <a:blipFill>
                <a:blip r:embed="rId9"/>
                <a:stretch>
                  <a:fillRect l="-4396" r="-7692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15811" y="3292980"/>
                <a:ext cx="559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11" y="3292980"/>
                <a:ext cx="559256" cy="215444"/>
              </a:xfrm>
              <a:prstGeom prst="rect">
                <a:avLst/>
              </a:prstGeom>
              <a:blipFill>
                <a:blip r:embed="rId10"/>
                <a:stretch>
                  <a:fillRect l="-4396" r="-769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32766" y="3284101"/>
                <a:ext cx="693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766" y="3284101"/>
                <a:ext cx="693908" cy="215444"/>
              </a:xfrm>
              <a:prstGeom prst="rect">
                <a:avLst/>
              </a:prstGeom>
              <a:blipFill>
                <a:blip r:embed="rId11"/>
                <a:stretch>
                  <a:fillRect l="-3509" r="-5263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84744" y="3275394"/>
                <a:ext cx="559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44" y="3275394"/>
                <a:ext cx="559256" cy="215444"/>
              </a:xfrm>
              <a:prstGeom prst="rect">
                <a:avLst/>
              </a:prstGeom>
              <a:blipFill>
                <a:blip r:embed="rId12"/>
                <a:stretch>
                  <a:fillRect l="-3261" r="-652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03254" y="3274422"/>
            <a:ext cx="2697843" cy="31024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598557" y="3271520"/>
            <a:ext cx="2545443" cy="31750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the formula for an arithmetic sequence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An arithmetic sequence is generated as follows: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6, 20, 34, 48, 72…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nth term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first term in the sequence that exceeds 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2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3968" y="1556792"/>
                <a:ext cx="1656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−8&gt;200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56792"/>
                <a:ext cx="165618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67544" y="5229200"/>
            <a:ext cx="3240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We want to know when the sequence first generates a term above 200…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16016" y="2132856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&gt;208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132856"/>
                <a:ext cx="1224136" cy="276999"/>
              </a:xfrm>
              <a:prstGeom prst="rect">
                <a:avLst/>
              </a:prstGeom>
              <a:blipFill>
                <a:blip r:embed="rId5"/>
                <a:stretch>
                  <a:fillRect l="-500" r="-1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04048" y="2708920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&gt;14.857…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08920"/>
                <a:ext cx="1440160" cy="276999"/>
              </a:xfrm>
              <a:prstGeom prst="rect">
                <a:avLst/>
              </a:prstGeom>
              <a:blipFill>
                <a:blip r:embed="rId6"/>
                <a:stretch>
                  <a:fillRect l="-42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5796136" y="1700808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012160" y="17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Add 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Arc 37"/>
          <p:cNvSpPr/>
          <p:nvPr/>
        </p:nvSpPr>
        <p:spPr>
          <a:xfrm>
            <a:off x="6372200" y="2276872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588224" y="234888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Divide by 14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9912" y="32849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Since n has to be an integer, the first term to exceed 200 will be the 15</a:t>
            </a:r>
            <a:r>
              <a:rPr lang="en-US" sz="1400" baseline="30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one!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recognize whether a recurrence relationship generates an increasing, decreasing, or periodic sequence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3H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increasing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4" y="2778033"/>
                <a:ext cx="3744684" cy="584775"/>
              </a:xfrm>
              <a:prstGeom prst="rect">
                <a:avLst/>
              </a:prstGeom>
              <a:blipFill>
                <a:blip r:embed="rId2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omic Sans MS" panose="030F0702030302020204" pitchFamily="66" charset="0"/>
                  </a:rPr>
                  <a:t>A sequence is </a:t>
                </a:r>
                <a:r>
                  <a:rPr lang="en-US" sz="1600" u="sng" dirty="0">
                    <a:latin typeface="Comic Sans MS" panose="030F0702030302020204" pitchFamily="66" charset="0"/>
                  </a:rPr>
                  <a:t>decreasing</a:t>
                </a:r>
                <a:r>
                  <a:rPr lang="en-US" sz="1600" dirty="0">
                    <a:latin typeface="Comic Sans MS" panose="030F0702030302020204" pitchFamily="66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anose="030F0702030302020204" pitchFamily="66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9" y="3679370"/>
                <a:ext cx="3744684" cy="584775"/>
              </a:xfrm>
              <a:prstGeom prst="rect">
                <a:avLst/>
              </a:prstGeom>
              <a:blipFill>
                <a:blip r:embed="rId3"/>
                <a:stretch>
                  <a:fillRect l="-814" t="-2105" b="-1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3213" y="4502331"/>
            <a:ext cx="374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 sequence is </a:t>
            </a:r>
            <a:r>
              <a:rPr lang="en-US" sz="1600" u="sng" dirty="0">
                <a:latin typeface="Comic Sans MS" panose="030F0702030302020204" pitchFamily="66" charset="0"/>
              </a:rPr>
              <a:t>periodic</a:t>
            </a:r>
            <a:r>
              <a:rPr lang="en-US" sz="1600" dirty="0">
                <a:latin typeface="Comic Sans MS" panose="030F0702030302020204" pitchFamily="66" charset="0"/>
              </a:rPr>
              <a:t> if the terms repeat in a cycle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The number of terms in the repeating pattern is known as the </a:t>
            </a:r>
            <a:r>
              <a:rPr lang="en-US" sz="1600" u="sng" dirty="0">
                <a:latin typeface="Comic Sans MS" panose="030F0702030302020204" pitchFamily="66" charset="0"/>
                <a:sym typeface="Wingdings" panose="05000000000000000000" pitchFamily="2" charset="2"/>
              </a:rPr>
              <a:t>period/order</a:t>
            </a: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 of the sequence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9546" y="3586154"/>
            <a:ext cx="345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Note that some sequences will not be any of these!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3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34050" y="2314192"/>
            <a:ext cx="541526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Teachings for </a:t>
            </a:r>
          </a:p>
          <a:p>
            <a:pPr algn="ctr"/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Section </a:t>
            </a:r>
            <a:r>
              <a:rPr lang="en-US" sz="72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3</a:t>
            </a:r>
            <a:r>
              <a:rPr lang="en-US" sz="7200" b="1" cap="none" spc="0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acifico" panose="02000000000000000000" pitchFamily="2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87654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Bruce starts a new company. He estimates that in Year 1 his profits will be £20000, and he predicts that his profits will increase by £5000 per year from that point on. He then models that once his annual profits reach £100000, they will then remain constant.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Calculate the profit for Bruce’s business in the first 20 years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1942" y="5345372"/>
            <a:ext cx="3719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We will need to find out when his profits reach £100000 per year, since at this point the pattern changes…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It starts as an arithmetic series…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36742" y="1549153"/>
                <a:ext cx="10022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42" y="1549153"/>
                <a:ext cx="1002262" cy="246221"/>
              </a:xfrm>
              <a:prstGeom prst="rect">
                <a:avLst/>
              </a:prstGeom>
              <a:blipFill>
                <a:blip r:embed="rId8"/>
                <a:stretch>
                  <a:fillRect l="-1818" r="-363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27829" y="1550633"/>
                <a:ext cx="8947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29" y="1550633"/>
                <a:ext cx="894797" cy="246221"/>
              </a:xfrm>
              <a:prstGeom prst="rect">
                <a:avLst/>
              </a:prstGeom>
              <a:blipFill>
                <a:blip r:embed="rId9"/>
                <a:stretch>
                  <a:fillRect l="-5442" r="-408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69824" y="1534357"/>
                <a:ext cx="5093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24" y="1534357"/>
                <a:ext cx="509370" cy="246221"/>
              </a:xfrm>
              <a:prstGeom prst="rect">
                <a:avLst/>
              </a:prstGeom>
              <a:blipFill>
                <a:blip r:embed="rId10"/>
                <a:stretch>
                  <a:fillRect l="-4762" r="-833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94629" y="1543236"/>
                <a:ext cx="1223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629" y="1543236"/>
                <a:ext cx="1223155" cy="246221"/>
              </a:xfrm>
              <a:prstGeom prst="rect">
                <a:avLst/>
              </a:prstGeom>
              <a:blipFill>
                <a:blip r:embed="rId11"/>
                <a:stretch>
                  <a:fillRect l="-2000" r="-3000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68371" y="2140259"/>
                <a:ext cx="16786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371" y="2140259"/>
                <a:ext cx="1678665" cy="246221"/>
              </a:xfrm>
              <a:prstGeom prst="rect">
                <a:avLst/>
              </a:prstGeom>
              <a:blipFill>
                <a:blip r:embed="rId12"/>
                <a:stretch>
                  <a:fillRect l="-1087" r="-1812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99334" y="2647766"/>
                <a:ext cx="29163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100000=20000+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34" y="2647766"/>
                <a:ext cx="2916376" cy="246221"/>
              </a:xfrm>
              <a:prstGeom prst="rect">
                <a:avLst/>
              </a:prstGeom>
              <a:blipFill>
                <a:blip r:embed="rId13"/>
                <a:stretch>
                  <a:fillRect l="-1044" r="-835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25102" y="3146395"/>
                <a:ext cx="1988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80000=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102" y="3146395"/>
                <a:ext cx="1988428" cy="246221"/>
              </a:xfrm>
              <a:prstGeom prst="rect">
                <a:avLst/>
              </a:prstGeom>
              <a:blipFill>
                <a:blip r:embed="rId14"/>
                <a:stretch>
                  <a:fillRect l="-2147" r="-184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2811" y="3636147"/>
                <a:ext cx="10214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16=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811" y="3636147"/>
                <a:ext cx="1021433" cy="246221"/>
              </a:xfrm>
              <a:prstGeom prst="rect">
                <a:avLst/>
              </a:prstGeom>
              <a:blipFill>
                <a:blip r:embed="rId15"/>
                <a:stretch>
                  <a:fillRect l="-4192" r="-3593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74291" y="4161408"/>
                <a:ext cx="6625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17=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91" y="4161408"/>
                <a:ext cx="662553" cy="246221"/>
              </a:xfrm>
              <a:prstGeom prst="rect">
                <a:avLst/>
              </a:prstGeom>
              <a:blipFill>
                <a:blip r:embed="rId16"/>
                <a:stretch>
                  <a:fillRect l="-6422" r="-3670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4"/>
          <p:cNvSpPr>
            <a:spLocks/>
          </p:cNvSpPr>
          <p:nvPr/>
        </p:nvSpPr>
        <p:spPr bwMode="auto">
          <a:xfrm>
            <a:off x="7252482" y="2333898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7422663" y="2370405"/>
            <a:ext cx="127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Arc 24"/>
          <p:cNvSpPr>
            <a:spLocks/>
          </p:cNvSpPr>
          <p:nvPr/>
        </p:nvSpPr>
        <p:spPr bwMode="auto">
          <a:xfrm>
            <a:off x="7230711" y="2782389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Arc 24"/>
          <p:cNvSpPr>
            <a:spLocks/>
          </p:cNvSpPr>
          <p:nvPr/>
        </p:nvSpPr>
        <p:spPr bwMode="auto">
          <a:xfrm>
            <a:off x="6425168" y="3291841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Arc 24"/>
          <p:cNvSpPr>
            <a:spLocks/>
          </p:cNvSpPr>
          <p:nvPr/>
        </p:nvSpPr>
        <p:spPr bwMode="auto">
          <a:xfrm>
            <a:off x="5832985" y="3823063"/>
            <a:ext cx="149803" cy="435429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7292034" y="2849376"/>
            <a:ext cx="1695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Subtract 20000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30034" y="3332701"/>
            <a:ext cx="149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by 5000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2686" y="3863923"/>
            <a:ext cx="67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1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67199" y="4752197"/>
            <a:ext cx="4528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first 17 terms follow the pattern stated in the question…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total money earned will therefore be the sum of these first 17 terms, plus £300000 extra for Years 18, 19 and 20.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Bruce starts a new company. He estimates that in Year 1 his profits will be £20000, and he predicts that his profits will increase by £5000 per year from that point on. He then models that once his annual profits reach £100000, they will then remain constant.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Calculate the profit for Bruce’s business in the first 20 years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36742" y="1549153"/>
                <a:ext cx="10022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42" y="1549153"/>
                <a:ext cx="1002262" cy="246221"/>
              </a:xfrm>
              <a:prstGeom prst="rect">
                <a:avLst/>
              </a:prstGeom>
              <a:blipFill>
                <a:blip r:embed="rId8"/>
                <a:stretch>
                  <a:fillRect l="-1818" r="-363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27829" y="1550633"/>
                <a:ext cx="8947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29" y="1550633"/>
                <a:ext cx="894797" cy="246221"/>
              </a:xfrm>
              <a:prstGeom prst="rect">
                <a:avLst/>
              </a:prstGeom>
              <a:blipFill>
                <a:blip r:embed="rId9"/>
                <a:stretch>
                  <a:fillRect l="-5442" r="-4082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69824" y="1534357"/>
                <a:ext cx="6625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24" y="1534357"/>
                <a:ext cx="662554" cy="246221"/>
              </a:xfrm>
              <a:prstGeom prst="rect">
                <a:avLst/>
              </a:prstGeom>
              <a:blipFill>
                <a:blip r:embed="rId10"/>
                <a:stretch>
                  <a:fillRect l="-3670" r="-550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94629" y="1543236"/>
                <a:ext cx="122315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629" y="1543236"/>
                <a:ext cx="1223155" cy="246221"/>
              </a:xfrm>
              <a:prstGeom prst="rect">
                <a:avLst/>
              </a:prstGeom>
              <a:blipFill>
                <a:blip r:embed="rId11"/>
                <a:stretch>
                  <a:fillRect l="-2000" r="-3000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82902" y="5345372"/>
            <a:ext cx="371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First 17 terms, then add £300000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13554" y="2264228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54" y="2264228"/>
                <a:ext cx="1836400" cy="367537"/>
              </a:xfrm>
              <a:prstGeom prst="rect">
                <a:avLst/>
              </a:prstGeom>
              <a:blipFill>
                <a:blip r:embed="rId12"/>
                <a:stretch>
                  <a:fillRect l="-166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00491" y="2886890"/>
                <a:ext cx="2850909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2(20000)+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91" y="2886890"/>
                <a:ext cx="2850909" cy="403316"/>
              </a:xfrm>
              <a:prstGeom prst="rect">
                <a:avLst/>
              </a:prstGeom>
              <a:blipFill>
                <a:blip r:embed="rId13"/>
                <a:stretch>
                  <a:fillRect l="-1068" t="-151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3554" y="3587930"/>
                <a:ext cx="1151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=1020000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54" y="3587930"/>
                <a:ext cx="1151534" cy="215444"/>
              </a:xfrm>
              <a:prstGeom prst="rect">
                <a:avLst/>
              </a:prstGeom>
              <a:blipFill>
                <a:blip r:embed="rId14"/>
                <a:stretch>
                  <a:fillRect l="-3175" r="-2646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17909" y="4193175"/>
                <a:ext cx="1151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=1320000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909" y="4193175"/>
                <a:ext cx="1151534" cy="215444"/>
              </a:xfrm>
              <a:prstGeom prst="rect">
                <a:avLst/>
              </a:prstGeom>
              <a:blipFill>
                <a:blip r:embed="rId15"/>
                <a:stretch>
                  <a:fillRect l="-3175" r="-2646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4"/>
          <p:cNvSpPr>
            <a:spLocks/>
          </p:cNvSpPr>
          <p:nvPr/>
        </p:nvSpPr>
        <p:spPr bwMode="auto">
          <a:xfrm>
            <a:off x="7243774" y="2499360"/>
            <a:ext cx="123677" cy="592183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096091" y="2522802"/>
            <a:ext cx="1238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Arc 24"/>
          <p:cNvSpPr>
            <a:spLocks/>
          </p:cNvSpPr>
          <p:nvPr/>
        </p:nvSpPr>
        <p:spPr bwMode="auto">
          <a:xfrm>
            <a:off x="7256837" y="3069771"/>
            <a:ext cx="123677" cy="592183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rc 24"/>
          <p:cNvSpPr>
            <a:spLocks/>
          </p:cNvSpPr>
          <p:nvPr/>
        </p:nvSpPr>
        <p:spPr bwMode="auto">
          <a:xfrm>
            <a:off x="5597854" y="3701143"/>
            <a:ext cx="123677" cy="592183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370412" y="3206426"/>
            <a:ext cx="9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45818" y="3711523"/>
            <a:ext cx="206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Add on the extra £300000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Bruce starts a new company. He estimates that in Year 1 his profits will be £20000, and he predicts that his profits will increase by £5000 per year from that point on. He then models that once his annual profits reach £100000, they will then remain constant.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Calculate the profit for Bruce’s business in the first 20 years</a:t>
            </a:r>
          </a:p>
          <a:p>
            <a:pPr marL="342900" indent="-342900" algn="ctr">
              <a:buAutoNum type="alphaLcParenR"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State a reason why this model might not be suitable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52789" y="5177243"/>
                <a:ext cx="1151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=1320000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9" y="5177243"/>
                <a:ext cx="1151534" cy="215444"/>
              </a:xfrm>
              <a:prstGeom prst="rect">
                <a:avLst/>
              </a:prstGeom>
              <a:blipFill>
                <a:blip r:embed="rId8"/>
                <a:stretch>
                  <a:fillRect l="-3175" r="-2646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02099" y="1423133"/>
            <a:ext cx="408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 possible reason would be that it is unlikely that Bruce’s profits will increase by the exact same amount every year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b="1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Bruce starts a new company. He estimates that in Year 1 his profits will be £20000, and he predicts that his profits will increase by £5000 per year from that point on. He then models that once his annual profits reach £100000, they will then remain constant.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Bruce’s financial advisor says that it is more likely that his profits would increase by 5% per year. Using this model instead, calculate the profits that Bruce will make in the first 20 years.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727" y="1549153"/>
                <a:ext cx="10022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=20000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27" y="1549153"/>
                <a:ext cx="1002262" cy="246221"/>
              </a:xfrm>
              <a:prstGeom prst="rect">
                <a:avLst/>
              </a:prstGeom>
              <a:blipFill>
                <a:blip r:embed="rId8"/>
                <a:stretch>
                  <a:fillRect l="-1818" r="-363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1814" y="1550633"/>
                <a:ext cx="7997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4" y="1550633"/>
                <a:ext cx="799771" cy="246221"/>
              </a:xfrm>
              <a:prstGeom prst="rect">
                <a:avLst/>
              </a:prstGeom>
              <a:blipFill>
                <a:blip r:embed="rId9"/>
                <a:stretch>
                  <a:fillRect l="-3817" r="-5344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47883" y="1534357"/>
                <a:ext cx="6625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83" y="1534357"/>
                <a:ext cx="662554" cy="246221"/>
              </a:xfrm>
              <a:prstGeom prst="rect">
                <a:avLst/>
              </a:prstGeom>
              <a:blipFill>
                <a:blip r:embed="rId10"/>
                <a:stretch>
                  <a:fillRect l="-4587" r="-458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58614" y="1543236"/>
                <a:ext cx="5976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14" y="1543236"/>
                <a:ext cx="597664" cy="246221"/>
              </a:xfrm>
              <a:prstGeom prst="rect">
                <a:avLst/>
              </a:prstGeom>
              <a:blipFill>
                <a:blip r:embed="rId11"/>
                <a:stretch>
                  <a:fillRect l="-8163" r="-7143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81551" y="3044842"/>
                <a:ext cx="2454254" cy="53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20000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1.05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(1−1.05)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51" y="3044842"/>
                <a:ext cx="2454254" cy="537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129700" y="6054814"/>
            <a:ext cx="4985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Increasing by 5% is calculated by multiplying by 1.05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1.05 is therefore the common ratio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72674" y="2290239"/>
                <a:ext cx="16660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74" y="2290239"/>
                <a:ext cx="1666071" cy="521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81190" y="3925210"/>
                <a:ext cx="245425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=£661319.08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190" y="3925210"/>
                <a:ext cx="2454254" cy="246221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4"/>
          <p:cNvSpPr>
            <a:spLocks/>
          </p:cNvSpPr>
          <p:nvPr/>
        </p:nvSpPr>
        <p:spPr bwMode="auto">
          <a:xfrm>
            <a:off x="6875097" y="2634766"/>
            <a:ext cx="123677" cy="592183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988672" y="2771421"/>
            <a:ext cx="9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Arc 24"/>
          <p:cNvSpPr>
            <a:spLocks/>
          </p:cNvSpPr>
          <p:nvPr/>
        </p:nvSpPr>
        <p:spPr bwMode="auto">
          <a:xfrm>
            <a:off x="6761167" y="3355337"/>
            <a:ext cx="123677" cy="592183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74742" y="3491992"/>
            <a:ext cx="9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9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piece of A4 paper is folded in half repeatedly. The thickness of the sheet is 0.5mm.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4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20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State one reason why this might be an unrealistic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31855" y="5480047"/>
            <a:ext cx="3708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Each fold will double the thickness of the sheet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starting thickness is 0.5mm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57778" y="1523027"/>
                <a:ext cx="702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8" y="1523027"/>
                <a:ext cx="702500" cy="246221"/>
              </a:xfrm>
              <a:prstGeom prst="rect">
                <a:avLst/>
              </a:prstGeom>
              <a:blipFill>
                <a:blip r:embed="rId8"/>
                <a:stretch>
                  <a:fillRect l="-4348" r="-6957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3733" y="1515799"/>
                <a:ext cx="530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33" y="1515799"/>
                <a:ext cx="530465" cy="246221"/>
              </a:xfrm>
              <a:prstGeom prst="rect">
                <a:avLst/>
              </a:prstGeom>
              <a:blipFill>
                <a:blip r:embed="rId9"/>
                <a:stretch>
                  <a:fillRect l="-5747" r="-689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5962" y="1499523"/>
                <a:ext cx="5487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62" y="1499523"/>
                <a:ext cx="548740" cy="246221"/>
              </a:xfrm>
              <a:prstGeom prst="rect">
                <a:avLst/>
              </a:prstGeom>
              <a:blipFill>
                <a:blip r:embed="rId10"/>
                <a:stretch>
                  <a:fillRect l="-5556" r="-7778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01859" y="1508402"/>
                <a:ext cx="6147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59" y="1508402"/>
                <a:ext cx="614719" cy="246221"/>
              </a:xfrm>
              <a:prstGeom prst="rect">
                <a:avLst/>
              </a:prstGeom>
              <a:blipFill>
                <a:blip r:embed="rId11"/>
                <a:stretch>
                  <a:fillRect l="-4950" r="-5941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84582" y="294839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82" y="2948390"/>
                <a:ext cx="1203984" cy="276999"/>
              </a:xfrm>
              <a:prstGeom prst="rect">
                <a:avLst/>
              </a:prstGeom>
              <a:blipFill>
                <a:blip r:embed="rId12"/>
                <a:stretch>
                  <a:fillRect l="-2525" t="-4444" r="-151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06353" y="3449133"/>
                <a:ext cx="156087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53" y="3449133"/>
                <a:ext cx="1560877" cy="280077"/>
              </a:xfrm>
              <a:prstGeom prst="rect">
                <a:avLst/>
              </a:prstGeom>
              <a:blipFill>
                <a:blip r:embed="rId13"/>
                <a:stretch>
                  <a:fillRect l="-1563" t="-4348" r="-156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01999" y="4036962"/>
                <a:ext cx="736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99" y="4036962"/>
                <a:ext cx="736997" cy="276999"/>
              </a:xfrm>
              <a:prstGeom prst="rect">
                <a:avLst/>
              </a:prstGeom>
              <a:blipFill>
                <a:blip r:embed="rId14"/>
                <a:stretch>
                  <a:fillRect l="-4132" r="-743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16390" y="1892381"/>
            <a:ext cx="411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Be careful here. If we include the start width, then after 4 folds, we will be on the 5</a:t>
            </a:r>
            <a:r>
              <a:rPr lang="en-US" sz="14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th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value in the sequence…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Arc 24"/>
          <p:cNvSpPr>
            <a:spLocks/>
          </p:cNvSpPr>
          <p:nvPr/>
        </p:nvSpPr>
        <p:spPr bwMode="auto">
          <a:xfrm>
            <a:off x="6369070" y="3123038"/>
            <a:ext cx="111629" cy="516807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447133" y="3215305"/>
            <a:ext cx="1311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Arc 24"/>
          <p:cNvSpPr>
            <a:spLocks/>
          </p:cNvSpPr>
          <p:nvPr/>
        </p:nvSpPr>
        <p:spPr bwMode="auto">
          <a:xfrm>
            <a:off x="6379427" y="3648300"/>
            <a:ext cx="111629" cy="516807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457491" y="3758323"/>
            <a:ext cx="99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/>
      <p:bldP spid="45" grpId="0"/>
      <p:bldP spid="46" grpId="0"/>
      <p:bldP spid="11" grpId="0"/>
      <p:bldP spid="47" grpId="0" animBg="1"/>
      <p:bldP spid="48" grpId="0"/>
      <p:bldP spid="49" grpId="0" animBg="1"/>
      <p:bldP spid="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piece of A4 paper is folded in half repeatedly. The thickness of the sheet is 0.5mm.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4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20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State one reason why this might be an unrealistic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31855" y="5480047"/>
            <a:ext cx="3708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Each fold will double the thickness of the sheet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The starting thickness is 0.5mm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57778" y="1523027"/>
                <a:ext cx="702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8" y="1523027"/>
                <a:ext cx="702500" cy="246221"/>
              </a:xfrm>
              <a:prstGeom prst="rect">
                <a:avLst/>
              </a:prstGeom>
              <a:blipFill>
                <a:blip r:embed="rId8"/>
                <a:stretch>
                  <a:fillRect l="-4348" r="-6957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3733" y="1515799"/>
                <a:ext cx="530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33" y="1515799"/>
                <a:ext cx="530465" cy="246221"/>
              </a:xfrm>
              <a:prstGeom prst="rect">
                <a:avLst/>
              </a:prstGeom>
              <a:blipFill>
                <a:blip r:embed="rId9"/>
                <a:stretch>
                  <a:fillRect l="-5747" r="-689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625962" y="1499523"/>
                <a:ext cx="6625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62" y="1499523"/>
                <a:ext cx="662554" cy="246221"/>
              </a:xfrm>
              <a:prstGeom prst="rect">
                <a:avLst/>
              </a:prstGeom>
              <a:blipFill>
                <a:blip r:embed="rId10"/>
                <a:stretch>
                  <a:fillRect l="-4587" r="-458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01859" y="1508402"/>
                <a:ext cx="6147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859" y="1508402"/>
                <a:ext cx="614719" cy="246221"/>
              </a:xfrm>
              <a:prstGeom prst="rect">
                <a:avLst/>
              </a:prstGeom>
              <a:blipFill>
                <a:blip r:embed="rId11"/>
                <a:stretch>
                  <a:fillRect l="-4950" r="-5941"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684582" y="2948390"/>
                <a:ext cx="1203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582" y="2948390"/>
                <a:ext cx="1203984" cy="276999"/>
              </a:xfrm>
              <a:prstGeom prst="rect">
                <a:avLst/>
              </a:prstGeom>
              <a:blipFill>
                <a:blip r:embed="rId12"/>
                <a:stretch>
                  <a:fillRect l="-2525" t="-4444" r="-151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06353" y="3449133"/>
                <a:ext cx="1658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53" y="3449133"/>
                <a:ext cx="1658659" cy="276999"/>
              </a:xfrm>
              <a:prstGeom prst="rect">
                <a:avLst/>
              </a:prstGeom>
              <a:blipFill>
                <a:blip r:embed="rId13"/>
                <a:stretch>
                  <a:fillRect l="-1471" t="-4444" r="-147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01999" y="4036962"/>
                <a:ext cx="1426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=524288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999" y="4036962"/>
                <a:ext cx="1426288" cy="276999"/>
              </a:xfrm>
              <a:prstGeom prst="rect">
                <a:avLst/>
              </a:prstGeom>
              <a:blipFill>
                <a:blip r:embed="rId14"/>
                <a:stretch>
                  <a:fillRect l="-427" r="-2564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16390" y="1892381"/>
            <a:ext cx="411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Be careful here. If we include the start width, then after 20 folds, we will be on the 21</a:t>
            </a:r>
            <a:r>
              <a:rPr lang="en-US" sz="14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st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value in the sequence…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Arc 24"/>
          <p:cNvSpPr>
            <a:spLocks/>
          </p:cNvSpPr>
          <p:nvPr/>
        </p:nvSpPr>
        <p:spPr bwMode="auto">
          <a:xfrm>
            <a:off x="6369070" y="3123038"/>
            <a:ext cx="111629" cy="516807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447133" y="3215305"/>
            <a:ext cx="1311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values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Arc 24"/>
          <p:cNvSpPr>
            <a:spLocks/>
          </p:cNvSpPr>
          <p:nvPr/>
        </p:nvSpPr>
        <p:spPr bwMode="auto">
          <a:xfrm>
            <a:off x="6379427" y="3648300"/>
            <a:ext cx="111629" cy="516807"/>
          </a:xfrm>
          <a:custGeom>
            <a:avLst/>
            <a:gdLst>
              <a:gd name="T0" fmla="*/ 0 w 21600"/>
              <a:gd name="T1" fmla="*/ 0 h 43185"/>
              <a:gd name="T2" fmla="*/ 964935 w 21600"/>
              <a:gd name="T3" fmla="*/ 172952408 h 43185"/>
              <a:gd name="T4" fmla="*/ 0 w 21600"/>
              <a:gd name="T5" fmla="*/ 86506210 h 431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18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</a:path>
              <a:path w="21600" h="4318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212"/>
                  <a:pt x="12418" y="42747"/>
                  <a:pt x="813" y="4318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6457491" y="3758323"/>
            <a:ext cx="99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1131" y="4050025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31" y="4050025"/>
                <a:ext cx="573042" cy="276999"/>
              </a:xfrm>
              <a:prstGeom prst="rect">
                <a:avLst/>
              </a:prstGeom>
              <a:blipFill>
                <a:blip r:embed="rId15"/>
                <a:stretch>
                  <a:fillRect l="-9574" r="-851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54696" y="4528996"/>
                <a:ext cx="1305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=524.288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96" y="4528996"/>
                <a:ext cx="1305614" cy="276999"/>
              </a:xfrm>
              <a:prstGeom prst="rect">
                <a:avLst/>
              </a:prstGeom>
              <a:blipFill>
                <a:blip r:embed="rId16"/>
                <a:stretch>
                  <a:fillRect l="-1402" r="-420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/>
      <p:bldP spid="45" grpId="0"/>
      <p:bldP spid="46" grpId="0"/>
      <p:bldP spid="11" grpId="0"/>
      <p:bldP spid="47" grpId="0" animBg="1"/>
      <p:bldP spid="48" grpId="0"/>
      <p:bldP spid="49" grpId="0" animBg="1"/>
      <p:bldP spid="50" grpId="0"/>
      <p:bldP spid="2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98852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your knowledge of sequences to model situations given in context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 piece of A4 paper is folded in half repeatedly. The thickness of the sheet is 0.5mm.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4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Work out the thickness after 20 folds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State one reason why this might be an unrealistic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3I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" y="7640"/>
                <a:ext cx="933782" cy="215444"/>
              </a:xfrm>
              <a:prstGeom prst="rect">
                <a:avLst/>
              </a:prstGeom>
              <a:blipFill>
                <a:blip r:embed="rId2"/>
                <a:stretch>
                  <a:fillRect l="-1961" r="-130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300161"/>
                <a:ext cx="1666071" cy="456343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8" y="0"/>
                <a:ext cx="1368152" cy="459869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1" y="0"/>
                <a:ext cx="1836400" cy="367537"/>
              </a:xfrm>
              <a:prstGeom prst="rect">
                <a:avLst/>
              </a:prstGeom>
              <a:blipFill>
                <a:blip r:embed="rId5"/>
                <a:stretch>
                  <a:fillRect l="-1656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4" y="64321"/>
                <a:ext cx="1466747" cy="215444"/>
              </a:xfrm>
              <a:prstGeom prst="rect">
                <a:avLst/>
              </a:prstGeom>
              <a:blipFill>
                <a:blip r:embed="rId6"/>
                <a:stretch>
                  <a:fillRect l="-1245" r="-20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115" y="346044"/>
                <a:ext cx="1120435" cy="367537"/>
              </a:xfrm>
              <a:prstGeom prst="rect">
                <a:avLst/>
              </a:prstGeom>
              <a:blipFill>
                <a:blip r:embed="rId7"/>
                <a:stretch>
                  <a:fillRect l="-3261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57601" y="5654483"/>
            <a:ext cx="411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It is not possible to fold the piece of paper beyond a certain amount, so the model is unrealistic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1131" y="4050025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31" y="4050025"/>
                <a:ext cx="573042" cy="276999"/>
              </a:xfrm>
              <a:prstGeom prst="rect">
                <a:avLst/>
              </a:prstGeom>
              <a:blipFill>
                <a:blip r:embed="rId8"/>
                <a:stretch>
                  <a:fillRect l="-9574" r="-8511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94673" y="4616082"/>
                <a:ext cx="1068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524.288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673" y="4616082"/>
                <a:ext cx="1068369" cy="276999"/>
              </a:xfrm>
              <a:prstGeom prst="rect">
                <a:avLst/>
              </a:prstGeom>
              <a:blipFill>
                <a:blip r:embed="rId9"/>
                <a:stretch>
                  <a:fillRect l="-5143" r="-514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hlinkClick r:id="rId10"/>
          </p:cNvPr>
          <p:cNvSpPr txBox="1"/>
          <p:nvPr/>
        </p:nvSpPr>
        <p:spPr>
          <a:xfrm>
            <a:off x="4868091" y="2769326"/>
            <a:ext cx="3405051" cy="95410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PAPER FOLDING THEOREM</a:t>
            </a:r>
            <a:endParaRPr lang="en-GB" sz="2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the formula for an arithmetic sequence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An arithmetic sequence is generated as follows: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101, 94, 87, 80, 73…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nth term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first term in the sequence that is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2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39952" y="1484784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484784"/>
                <a:ext cx="1935658" cy="276999"/>
              </a:xfrm>
              <a:prstGeom prst="rect">
                <a:avLst/>
              </a:prstGeom>
              <a:blipFill>
                <a:blip r:embed="rId3"/>
                <a:stretch>
                  <a:fillRect l="-314" t="-4444" r="-125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43608" y="5805264"/>
                <a:ext cx="872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805264"/>
                <a:ext cx="872868" cy="276999"/>
              </a:xfrm>
              <a:prstGeom prst="rect">
                <a:avLst/>
              </a:prstGeom>
              <a:blipFill>
                <a:blip r:embed="rId4"/>
                <a:stretch>
                  <a:fillRect l="-3497" r="-6993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67744" y="5805264"/>
                <a:ext cx="79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805264"/>
                <a:ext cx="795987" cy="276999"/>
              </a:xfrm>
              <a:prstGeom prst="rect">
                <a:avLst/>
              </a:prstGeom>
              <a:blipFill>
                <a:blip r:embed="rId5"/>
                <a:stretch>
                  <a:fillRect l="-6870" r="-687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7544" y="5229200"/>
                <a:ext cx="3240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A good starting point is to </a:t>
                </a:r>
                <a:r>
                  <a:rPr lang="en-US" sz="1400" dirty="0" err="1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summarise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29200"/>
                <a:ext cx="3240359" cy="523220"/>
              </a:xfrm>
              <a:prstGeom prst="rect">
                <a:avLst/>
              </a:prstGeom>
              <a:blipFill>
                <a:blip r:embed="rId6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9952" y="1988840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=(101)+(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−1)(−7)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88840"/>
                <a:ext cx="2736304" cy="276999"/>
              </a:xfrm>
              <a:prstGeom prst="rect">
                <a:avLst/>
              </a:prstGeom>
              <a:blipFill>
                <a:blip r:embed="rId7"/>
                <a:stretch>
                  <a:fillRect t="-2174" r="-178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11960" y="2492896"/>
                <a:ext cx="18722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=101−7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92896"/>
                <a:ext cx="1872208" cy="276999"/>
              </a:xfrm>
              <a:prstGeom prst="rect">
                <a:avLst/>
              </a:prstGeom>
              <a:blipFill>
                <a:blip r:embed="rId8"/>
                <a:stretch>
                  <a:fillRect l="-3257" r="-423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67944" y="2996952"/>
                <a:ext cx="1800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=108−7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996952"/>
                <a:ext cx="1800200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6804248" y="1628800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>
            <a:off x="6804248" y="2132856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>
            <a:off x="6012160" y="2636912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48264" y="1700808"/>
                <a:ext cx="1584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700808"/>
                <a:ext cx="1584176" cy="307777"/>
              </a:xfrm>
              <a:prstGeom prst="rect">
                <a:avLst/>
              </a:prstGeom>
              <a:blipFill>
                <a:blip r:embed="rId10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20272" y="220486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Expand bracket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00192" y="27089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Simplify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=108−7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6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5" grpId="0"/>
      <p:bldP spid="23" grpId="0"/>
      <p:bldP spid="24" grpId="0"/>
      <p:bldP spid="25" grpId="0"/>
      <p:bldP spid="17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497873"/>
            <a:ext cx="3622765" cy="4679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Comic Sans MS" panose="030F0702030302020204" pitchFamily="66" charset="0"/>
              </a:rPr>
              <a:t>You need to be able to use the formula for an arithmetic sequence</a:t>
            </a: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An arithmetic sequence is generated as follows: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Comic Sans MS" panose="030F0702030302020204" pitchFamily="66" charset="0"/>
              </a:rPr>
              <a:t>101, 94, 87, 80, 73…</a:t>
            </a:r>
          </a:p>
          <a:p>
            <a:pPr marL="0" indent="0" algn="ctr">
              <a:buNone/>
            </a:pPr>
            <a:endParaRPr lang="en-US" sz="1600" dirty="0">
              <a:latin typeface="Comic Sans MS" panose="030F0702030302020204" pitchFamily="66" charset="0"/>
            </a:endParaRP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nth term</a:t>
            </a:r>
          </a:p>
          <a:p>
            <a:pPr marL="342900" indent="-342900" algn="ctr">
              <a:buAutoNum type="alphaLcParenR"/>
            </a:pPr>
            <a:r>
              <a:rPr lang="en-US" sz="1600" dirty="0">
                <a:latin typeface="Comic Sans MS" panose="030F0702030302020204" pitchFamily="66" charset="0"/>
              </a:rPr>
              <a:t>Find the first term in the sequence that exceeds 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2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=108−7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5064"/>
                <a:ext cx="1656184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3968" y="1556792"/>
                <a:ext cx="1656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108−7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556792"/>
                <a:ext cx="165618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67544" y="5229200"/>
            <a:ext cx="3240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We want to know when the sequence first generates a term below 0…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60032" y="213285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&lt;−108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132856"/>
                <a:ext cx="1368152" cy="276999"/>
              </a:xfrm>
              <a:prstGeom prst="rect">
                <a:avLst/>
              </a:prstGeom>
              <a:blipFill>
                <a:blip r:embed="rId5"/>
                <a:stretch>
                  <a:fillRect r="-31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76056" y="2708920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&gt;15.42…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08920"/>
                <a:ext cx="1440160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/>
          <p:cNvSpPr/>
          <p:nvPr/>
        </p:nvSpPr>
        <p:spPr>
          <a:xfrm>
            <a:off x="6228184" y="1700808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516216" y="177281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Subtract 108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Arc 37"/>
          <p:cNvSpPr/>
          <p:nvPr/>
        </p:nvSpPr>
        <p:spPr>
          <a:xfrm>
            <a:off x="6372200" y="2276872"/>
            <a:ext cx="288032" cy="504056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407696" y="213285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Divide by -7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(remember this flips the inequality sign)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9912" y="3284984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Since n has to be an integer, the first term to be negative will be the 16</a:t>
            </a:r>
            <a:r>
              <a:rPr lang="en-US" sz="1400" baseline="300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one!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Sequences and Series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anose="030F0702030302020204" pitchFamily="66" charset="0"/>
                  </a:rPr>
                  <a:t>You need to be able to use the formula for an arithmetic sequence</a:t>
                </a: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A sequence is generated by the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are constants to be found.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, find the values of the constants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1497873"/>
                <a:ext cx="3622765" cy="4679089"/>
              </a:xfrm>
              <a:blipFill>
                <a:blip r:embed="rId2"/>
                <a:stretch>
                  <a:fillRect l="-168" t="-782" r="-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708571" y="6519446"/>
            <a:ext cx="51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3A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" y="1730"/>
                <a:ext cx="1935658" cy="276999"/>
              </a:xfrm>
              <a:prstGeom prst="rect">
                <a:avLst/>
              </a:prstGeom>
              <a:blipFill>
                <a:blip r:embed="rId3"/>
                <a:stretch>
                  <a:fillRect l="-315" t="-2174" r="-1577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92080" y="1412776"/>
                <a:ext cx="193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12776"/>
                <a:ext cx="1935658" cy="276999"/>
              </a:xfrm>
              <a:prstGeom prst="rect">
                <a:avLst/>
              </a:prstGeom>
              <a:blipFill>
                <a:blip r:embed="rId4"/>
                <a:stretch>
                  <a:fillRect l="-314" t="-2222" r="-125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9952" y="2420888"/>
                <a:ext cx="1765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+(3−1)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420888"/>
                <a:ext cx="1765804" cy="276999"/>
              </a:xfrm>
              <a:prstGeom prst="rect">
                <a:avLst/>
              </a:prstGeom>
              <a:blipFill>
                <a:blip r:embed="rId5"/>
                <a:stretch>
                  <a:fillRect l="-2759" t="-2174" r="-241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9952" y="2924944"/>
                <a:ext cx="1160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924944"/>
                <a:ext cx="1160702" cy="276999"/>
              </a:xfrm>
              <a:prstGeom prst="rect">
                <a:avLst/>
              </a:prstGeom>
              <a:blipFill>
                <a:blip r:embed="rId6"/>
                <a:stretch>
                  <a:fillRect l="-4712" r="-418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48264" y="2420888"/>
                <a:ext cx="188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+(8−1)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420888"/>
                <a:ext cx="1885260" cy="276999"/>
              </a:xfrm>
              <a:prstGeom prst="rect">
                <a:avLst/>
              </a:prstGeom>
              <a:blipFill>
                <a:blip r:embed="rId7"/>
                <a:stretch>
                  <a:fillRect l="-2589" t="-2174" r="-2589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48264" y="2924944"/>
                <a:ext cx="1288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924944"/>
                <a:ext cx="1288943" cy="276999"/>
              </a:xfrm>
              <a:prstGeom prst="rect">
                <a:avLst/>
              </a:prstGeom>
              <a:blipFill>
                <a:blip r:embed="rId8"/>
                <a:stretch>
                  <a:fillRect l="-4265" r="-379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5364088" y="1844824"/>
            <a:ext cx="648072" cy="5040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9952" y="1844824"/>
                <a:ext cx="15673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844824"/>
                <a:ext cx="1567352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48264" y="1844824"/>
                <a:ext cx="1652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44824"/>
                <a:ext cx="1652312" cy="276999"/>
              </a:xfrm>
              <a:prstGeom prst="rect">
                <a:avLst/>
              </a:prstGeom>
              <a:blipFill>
                <a:blip r:embed="rId10"/>
                <a:stretch>
                  <a:fillRect l="-369"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6588224" y="1844824"/>
            <a:ext cx="648072" cy="5040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9912" y="2924944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1)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88224" y="292494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2)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3501008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 2) – 1)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8144" y="4005064"/>
                <a:ext cx="879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15=5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005064"/>
                <a:ext cx="879343" cy="276999"/>
              </a:xfrm>
              <a:prstGeom prst="rect">
                <a:avLst/>
              </a:prstGeom>
              <a:blipFill>
                <a:blip r:embed="rId11"/>
                <a:stretch>
                  <a:fillRect l="-6250" r="-625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12160" y="4437112"/>
                <a:ext cx="622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437112"/>
                <a:ext cx="622863" cy="276999"/>
              </a:xfrm>
              <a:prstGeom prst="rect">
                <a:avLst/>
              </a:prstGeom>
              <a:blipFill>
                <a:blip r:embed="rId12"/>
                <a:stretch>
                  <a:fillRect l="-7843" r="-882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24128" y="5373216"/>
                <a:ext cx="1160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1160702" cy="276999"/>
              </a:xfrm>
              <a:prstGeom prst="rect">
                <a:avLst/>
              </a:prstGeom>
              <a:blipFill>
                <a:blip r:embed="rId13"/>
                <a:stretch>
                  <a:fillRect l="-4737" r="-473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2120" y="4869160"/>
                <a:ext cx="12961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Now find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69160"/>
                <a:ext cx="1296144" cy="338554"/>
              </a:xfrm>
              <a:prstGeom prst="rect">
                <a:avLst/>
              </a:prstGeom>
              <a:blipFill>
                <a:blip r:embed="rId14"/>
                <a:stretch>
                  <a:fillRect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24128" y="5805264"/>
                <a:ext cx="1340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+2(3)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805264"/>
                <a:ext cx="1340945" cy="276999"/>
              </a:xfrm>
              <a:prstGeom prst="rect">
                <a:avLst/>
              </a:prstGeom>
              <a:blipFill>
                <a:blip r:embed="rId15"/>
                <a:stretch>
                  <a:fillRect l="-4091" t="-2174" r="-636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08104" y="6237312"/>
                <a:ext cx="8640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6237312"/>
                <a:ext cx="864096" cy="276999"/>
              </a:xfrm>
              <a:prstGeom prst="rect">
                <a:avLst/>
              </a:prstGeom>
              <a:blipFill>
                <a:blip r:embed="rId1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6660232" y="4149080"/>
            <a:ext cx="288032" cy="432048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6876256" y="407707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Divide by 3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6948264" y="5517232"/>
            <a:ext cx="288032" cy="432048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6948264" y="5949280"/>
            <a:ext cx="288032" cy="432048"/>
          </a:xfrm>
          <a:prstGeom prst="arc">
            <a:avLst>
              <a:gd name="adj1" fmla="val 16200000"/>
              <a:gd name="adj2" fmla="val 53194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64288" y="5517232"/>
                <a:ext cx="12596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517232"/>
                <a:ext cx="1259632" cy="307777"/>
              </a:xfrm>
              <a:prstGeom prst="rect">
                <a:avLst/>
              </a:prstGeom>
              <a:blipFill>
                <a:blip r:embed="rId1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164288" y="6021288"/>
            <a:ext cx="1259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Calculate a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5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6821</Words>
  <Application>Microsoft Office PowerPoint</Application>
  <PresentationFormat>画面に合わせる (4:3)</PresentationFormat>
  <Paragraphs>1253</Paragraphs>
  <Slides>68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68</vt:i4>
      </vt:variant>
    </vt:vector>
  </HeadingPairs>
  <TitlesOfParts>
    <vt:vector size="78" baseType="lpstr">
      <vt:lpstr>Pacifico</vt:lpstr>
      <vt:lpstr>Arial</vt:lpstr>
      <vt:lpstr>Arial Black</vt:lpstr>
      <vt:lpstr>Calibri</vt:lpstr>
      <vt:lpstr>Calibri Light</vt:lpstr>
      <vt:lpstr>Cambria Math</vt:lpstr>
      <vt:lpstr>Comic Sans MS</vt:lpstr>
      <vt:lpstr>Wingdings</vt:lpstr>
      <vt:lpstr>Office Theme</vt:lpstr>
      <vt:lpstr>Equation</vt:lpstr>
      <vt:lpstr>PowerPoint プレゼンテーション</vt:lpstr>
      <vt:lpstr>Prior Knowledge Check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PowerPoint プレゼンテーション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  <vt:lpstr>Sequences and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235</cp:revision>
  <dcterms:created xsi:type="dcterms:W3CDTF">2018-04-30T00:32:33Z</dcterms:created>
  <dcterms:modified xsi:type="dcterms:W3CDTF">2018-08-13T23:56:34Z</dcterms:modified>
</cp:coreProperties>
</file>