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9" r:id="rId4"/>
    <p:sldId id="264" r:id="rId5"/>
    <p:sldId id="265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5" r:id="rId14"/>
    <p:sldId id="274" r:id="rId15"/>
    <p:sldId id="276" r:id="rId16"/>
    <p:sldId id="277" r:id="rId17"/>
    <p:sldId id="278" r:id="rId18"/>
    <p:sldId id="260" r:id="rId19"/>
    <p:sldId id="279" r:id="rId20"/>
    <p:sldId id="280" r:id="rId21"/>
    <p:sldId id="262" r:id="rId22"/>
    <p:sldId id="281" r:id="rId23"/>
    <p:sldId id="282" r:id="rId24"/>
    <p:sldId id="283" r:id="rId25"/>
    <p:sldId id="284" r:id="rId26"/>
    <p:sldId id="28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6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02095-0A9F-4450-853C-1E417FC6D87B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C520B-0B46-4152-9368-257B61061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040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25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00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9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54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43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13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49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8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07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3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19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/>
            </a:gs>
            <a:gs pos="7000">
              <a:schemeClr val="accent6">
                <a:lumMod val="20000"/>
                <a:lumOff val="80000"/>
              </a:schemeClr>
            </a:gs>
            <a:gs pos="95000">
              <a:schemeClr val="accent6">
                <a:lumMod val="20000"/>
                <a:lumOff val="80000"/>
              </a:schemeClr>
            </a:gs>
            <a:gs pos="100000">
              <a:schemeClr val="accent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49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26" Type="http://schemas.openxmlformats.org/officeDocument/2006/relationships/image" Target="../media/image34.png"/><Relationship Id="rId3" Type="http://schemas.openxmlformats.org/officeDocument/2006/relationships/image" Target="../media/image85.png"/><Relationship Id="rId21" Type="http://schemas.openxmlformats.org/officeDocument/2006/relationships/image" Target="../media/image29.png"/><Relationship Id="rId7" Type="http://schemas.openxmlformats.org/officeDocument/2006/relationships/image" Target="../media/image88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5" Type="http://schemas.openxmlformats.org/officeDocument/2006/relationships/image" Target="../media/image33.png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57.png"/><Relationship Id="rId24" Type="http://schemas.openxmlformats.org/officeDocument/2006/relationships/image" Target="../media/image32.png"/><Relationship Id="rId5" Type="http://schemas.openxmlformats.org/officeDocument/2006/relationships/image" Target="../media/image63.png"/><Relationship Id="rId15" Type="http://schemas.openxmlformats.org/officeDocument/2006/relationships/image" Target="../media/image95.png"/><Relationship Id="rId23" Type="http://schemas.openxmlformats.org/officeDocument/2006/relationships/image" Target="../media/image31.png"/><Relationship Id="rId10" Type="http://schemas.openxmlformats.org/officeDocument/2006/relationships/image" Target="../media/image91.png"/><Relationship Id="rId19" Type="http://schemas.openxmlformats.org/officeDocument/2006/relationships/image" Target="../media/image99.png"/><Relationship Id="rId4" Type="http://schemas.openxmlformats.org/officeDocument/2006/relationships/image" Target="../media/image86.png"/><Relationship Id="rId9" Type="http://schemas.openxmlformats.org/officeDocument/2006/relationships/image" Target="../media/image90.png"/><Relationship Id="rId14" Type="http://schemas.openxmlformats.org/officeDocument/2006/relationships/image" Target="../media/image94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3" Type="http://schemas.openxmlformats.org/officeDocument/2006/relationships/image" Target="../media/image101.png"/><Relationship Id="rId21" Type="http://schemas.openxmlformats.org/officeDocument/2006/relationships/image" Target="../media/image31.png"/><Relationship Id="rId7" Type="http://schemas.openxmlformats.org/officeDocument/2006/relationships/image" Target="../media/image103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5" Type="http://schemas.openxmlformats.org/officeDocument/2006/relationships/image" Target="../media/image35.png"/><Relationship Id="rId16" Type="http://schemas.openxmlformats.org/officeDocument/2006/relationships/image" Target="../media/image111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24" Type="http://schemas.openxmlformats.org/officeDocument/2006/relationships/image" Target="../media/image34.png"/><Relationship Id="rId5" Type="http://schemas.openxmlformats.org/officeDocument/2006/relationships/image" Target="../media/image57.png"/><Relationship Id="rId15" Type="http://schemas.openxmlformats.org/officeDocument/2006/relationships/image" Target="../media/image110.png"/><Relationship Id="rId23" Type="http://schemas.openxmlformats.org/officeDocument/2006/relationships/image" Target="../media/image33.png"/><Relationship Id="rId10" Type="http://schemas.openxmlformats.org/officeDocument/2006/relationships/image" Target="../media/image106.png"/><Relationship Id="rId19" Type="http://schemas.openxmlformats.org/officeDocument/2006/relationships/image" Target="../media/image29.png"/><Relationship Id="rId4" Type="http://schemas.openxmlformats.org/officeDocument/2006/relationships/image" Target="../media/image102.png"/><Relationship Id="rId9" Type="http://schemas.openxmlformats.org/officeDocument/2006/relationships/image" Target="../media/image105.png"/><Relationship Id="rId14" Type="http://schemas.openxmlformats.org/officeDocument/2006/relationships/image" Target="../media/image109.png"/><Relationship Id="rId22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18" Type="http://schemas.openxmlformats.org/officeDocument/2006/relationships/image" Target="../media/image31.png"/><Relationship Id="rId3" Type="http://schemas.openxmlformats.org/officeDocument/2006/relationships/image" Target="../media/image101.png"/><Relationship Id="rId21" Type="http://schemas.openxmlformats.org/officeDocument/2006/relationships/image" Target="../media/image34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17" Type="http://schemas.openxmlformats.org/officeDocument/2006/relationships/image" Target="../media/image30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10" Type="http://schemas.openxmlformats.org/officeDocument/2006/relationships/image" Target="../media/image120.png"/><Relationship Id="rId19" Type="http://schemas.openxmlformats.org/officeDocument/2006/relationships/image" Target="../media/image32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Relationship Id="rId22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50.png"/><Relationship Id="rId18" Type="http://schemas.openxmlformats.org/officeDocument/2006/relationships/image" Target="../media/image126.png"/><Relationship Id="rId26" Type="http://schemas.openxmlformats.org/officeDocument/2006/relationships/image" Target="../media/image134.png"/><Relationship Id="rId3" Type="http://schemas.openxmlformats.org/officeDocument/2006/relationships/image" Target="../media/image29.png"/><Relationship Id="rId21" Type="http://schemas.openxmlformats.org/officeDocument/2006/relationships/image" Target="../media/image129.png"/><Relationship Id="rId7" Type="http://schemas.openxmlformats.org/officeDocument/2006/relationships/image" Target="../media/image33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5" Type="http://schemas.openxmlformats.org/officeDocument/2006/relationships/image" Target="../media/image133.png"/><Relationship Id="rId2" Type="http://schemas.openxmlformats.org/officeDocument/2006/relationships/image" Target="../media/image46.png"/><Relationship Id="rId16" Type="http://schemas.openxmlformats.org/officeDocument/2006/relationships/image" Target="../media/image53.png"/><Relationship Id="rId20" Type="http://schemas.openxmlformats.org/officeDocument/2006/relationships/image" Target="../media/image128.png"/><Relationship Id="rId29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48.png"/><Relationship Id="rId24" Type="http://schemas.openxmlformats.org/officeDocument/2006/relationships/image" Target="../media/image132.png"/><Relationship Id="rId5" Type="http://schemas.openxmlformats.org/officeDocument/2006/relationships/image" Target="../media/image31.png"/><Relationship Id="rId15" Type="http://schemas.openxmlformats.org/officeDocument/2006/relationships/image" Target="../media/image52.png"/><Relationship Id="rId23" Type="http://schemas.openxmlformats.org/officeDocument/2006/relationships/image" Target="../media/image131.png"/><Relationship Id="rId28" Type="http://schemas.openxmlformats.org/officeDocument/2006/relationships/image" Target="../media/image136.png"/><Relationship Id="rId10" Type="http://schemas.openxmlformats.org/officeDocument/2006/relationships/image" Target="../media/image47.png"/><Relationship Id="rId19" Type="http://schemas.openxmlformats.org/officeDocument/2006/relationships/image" Target="../media/image127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51.png"/><Relationship Id="rId22" Type="http://schemas.openxmlformats.org/officeDocument/2006/relationships/image" Target="../media/image130.png"/><Relationship Id="rId27" Type="http://schemas.openxmlformats.org/officeDocument/2006/relationships/image" Target="../media/image1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140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139.png"/><Relationship Id="rId17" Type="http://schemas.openxmlformats.org/officeDocument/2006/relationships/image" Target="../media/image144.png"/><Relationship Id="rId2" Type="http://schemas.openxmlformats.org/officeDocument/2006/relationships/image" Target="../media/image46.png"/><Relationship Id="rId16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138.png"/><Relationship Id="rId5" Type="http://schemas.openxmlformats.org/officeDocument/2006/relationships/image" Target="../media/image31.png"/><Relationship Id="rId15" Type="http://schemas.openxmlformats.org/officeDocument/2006/relationships/image" Target="../media/image142.png"/><Relationship Id="rId10" Type="http://schemas.openxmlformats.org/officeDocument/2006/relationships/image" Target="../media/image47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1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147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14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145.png"/><Relationship Id="rId5" Type="http://schemas.openxmlformats.org/officeDocument/2006/relationships/image" Target="../media/image31.png"/><Relationship Id="rId10" Type="http://schemas.openxmlformats.org/officeDocument/2006/relationships/image" Target="../media/image47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152.png"/><Relationship Id="rId18" Type="http://schemas.openxmlformats.org/officeDocument/2006/relationships/image" Target="../media/image157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151.png"/><Relationship Id="rId17" Type="http://schemas.openxmlformats.org/officeDocument/2006/relationships/image" Target="../media/image156.png"/><Relationship Id="rId2" Type="http://schemas.openxmlformats.org/officeDocument/2006/relationships/image" Target="../media/image148.png"/><Relationship Id="rId16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150.png"/><Relationship Id="rId5" Type="http://schemas.openxmlformats.org/officeDocument/2006/relationships/image" Target="../media/image31.png"/><Relationship Id="rId15" Type="http://schemas.openxmlformats.org/officeDocument/2006/relationships/image" Target="../media/image154.png"/><Relationship Id="rId10" Type="http://schemas.openxmlformats.org/officeDocument/2006/relationships/image" Target="../media/image149.png"/><Relationship Id="rId19" Type="http://schemas.openxmlformats.org/officeDocument/2006/relationships/image" Target="../media/image158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15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161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158.png"/><Relationship Id="rId2" Type="http://schemas.openxmlformats.org/officeDocument/2006/relationships/image" Target="../media/image148.png"/><Relationship Id="rId16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160.png"/><Relationship Id="rId5" Type="http://schemas.openxmlformats.org/officeDocument/2006/relationships/image" Target="../media/image31.png"/><Relationship Id="rId15" Type="http://schemas.openxmlformats.org/officeDocument/2006/relationships/image" Target="../media/image163.png"/><Relationship Id="rId10" Type="http://schemas.openxmlformats.org/officeDocument/2006/relationships/image" Target="../media/image159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16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0.png"/><Relationship Id="rId13" Type="http://schemas.openxmlformats.org/officeDocument/2006/relationships/image" Target="../media/image1360.png"/><Relationship Id="rId18" Type="http://schemas.openxmlformats.org/officeDocument/2006/relationships/image" Target="../media/image1410.png"/><Relationship Id="rId26" Type="http://schemas.openxmlformats.org/officeDocument/2006/relationships/image" Target="../media/image1490.png"/><Relationship Id="rId3" Type="http://schemas.openxmlformats.org/officeDocument/2006/relationships/image" Target="../media/image1260.png"/><Relationship Id="rId21" Type="http://schemas.openxmlformats.org/officeDocument/2006/relationships/image" Target="../media/image1440.png"/><Relationship Id="rId34" Type="http://schemas.openxmlformats.org/officeDocument/2006/relationships/image" Target="../media/image167.png"/><Relationship Id="rId7" Type="http://schemas.openxmlformats.org/officeDocument/2006/relationships/image" Target="../media/image1300.png"/><Relationship Id="rId12" Type="http://schemas.openxmlformats.org/officeDocument/2006/relationships/image" Target="../media/image1350.png"/><Relationship Id="rId17" Type="http://schemas.openxmlformats.org/officeDocument/2006/relationships/image" Target="../media/image1400.png"/><Relationship Id="rId25" Type="http://schemas.openxmlformats.org/officeDocument/2006/relationships/image" Target="../media/image1480.png"/><Relationship Id="rId33" Type="http://schemas.openxmlformats.org/officeDocument/2006/relationships/image" Target="../media/image166.png"/><Relationship Id="rId38" Type="http://schemas.openxmlformats.org/officeDocument/2006/relationships/image" Target="../media/image171.png"/><Relationship Id="rId16" Type="http://schemas.openxmlformats.org/officeDocument/2006/relationships/image" Target="../media/image1390.png"/><Relationship Id="rId20" Type="http://schemas.openxmlformats.org/officeDocument/2006/relationships/image" Target="../media/image1430.png"/><Relationship Id="rId29" Type="http://schemas.openxmlformats.org/officeDocument/2006/relationships/image" Target="../media/image15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0.png"/><Relationship Id="rId11" Type="http://schemas.openxmlformats.org/officeDocument/2006/relationships/image" Target="../media/image1340.png"/><Relationship Id="rId24" Type="http://schemas.openxmlformats.org/officeDocument/2006/relationships/image" Target="../media/image1470.png"/><Relationship Id="rId32" Type="http://schemas.openxmlformats.org/officeDocument/2006/relationships/image" Target="../media/image165.png"/><Relationship Id="rId37" Type="http://schemas.openxmlformats.org/officeDocument/2006/relationships/image" Target="../media/image170.png"/><Relationship Id="rId5" Type="http://schemas.openxmlformats.org/officeDocument/2006/relationships/image" Target="../media/image1280.png"/><Relationship Id="rId15" Type="http://schemas.openxmlformats.org/officeDocument/2006/relationships/image" Target="../media/image1380.png"/><Relationship Id="rId23" Type="http://schemas.openxmlformats.org/officeDocument/2006/relationships/image" Target="../media/image1460.png"/><Relationship Id="rId28" Type="http://schemas.openxmlformats.org/officeDocument/2006/relationships/image" Target="../media/image1510.png"/><Relationship Id="rId36" Type="http://schemas.openxmlformats.org/officeDocument/2006/relationships/image" Target="../media/image169.png"/><Relationship Id="rId10" Type="http://schemas.openxmlformats.org/officeDocument/2006/relationships/image" Target="../media/image1330.png"/><Relationship Id="rId19" Type="http://schemas.openxmlformats.org/officeDocument/2006/relationships/image" Target="../media/image1420.png"/><Relationship Id="rId31" Type="http://schemas.openxmlformats.org/officeDocument/2006/relationships/image" Target="../media/image1540.png"/><Relationship Id="rId4" Type="http://schemas.openxmlformats.org/officeDocument/2006/relationships/image" Target="../media/image1270.png"/><Relationship Id="rId9" Type="http://schemas.openxmlformats.org/officeDocument/2006/relationships/image" Target="../media/image1320.png"/><Relationship Id="rId14" Type="http://schemas.openxmlformats.org/officeDocument/2006/relationships/image" Target="../media/image1370.png"/><Relationship Id="rId22" Type="http://schemas.openxmlformats.org/officeDocument/2006/relationships/image" Target="../media/image1450.png"/><Relationship Id="rId27" Type="http://schemas.openxmlformats.org/officeDocument/2006/relationships/image" Target="../media/image1500.png"/><Relationship Id="rId30" Type="http://schemas.openxmlformats.org/officeDocument/2006/relationships/image" Target="../media/image1530.png"/><Relationship Id="rId35" Type="http://schemas.openxmlformats.org/officeDocument/2006/relationships/image" Target="../media/image16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0.png"/><Relationship Id="rId13" Type="http://schemas.openxmlformats.org/officeDocument/2006/relationships/image" Target="../media/image1360.png"/><Relationship Id="rId18" Type="http://schemas.openxmlformats.org/officeDocument/2006/relationships/image" Target="../media/image1620.png"/><Relationship Id="rId26" Type="http://schemas.openxmlformats.org/officeDocument/2006/relationships/image" Target="../media/image1700.png"/><Relationship Id="rId3" Type="http://schemas.openxmlformats.org/officeDocument/2006/relationships/image" Target="../media/image1550.png"/><Relationship Id="rId21" Type="http://schemas.openxmlformats.org/officeDocument/2006/relationships/image" Target="../media/image1650.png"/><Relationship Id="rId7" Type="http://schemas.openxmlformats.org/officeDocument/2006/relationships/image" Target="../media/image1590.png"/><Relationship Id="rId12" Type="http://schemas.openxmlformats.org/officeDocument/2006/relationships/image" Target="../media/image1350.png"/><Relationship Id="rId17" Type="http://schemas.openxmlformats.org/officeDocument/2006/relationships/image" Target="../media/image1400.png"/><Relationship Id="rId25" Type="http://schemas.openxmlformats.org/officeDocument/2006/relationships/image" Target="../media/image1690.png"/><Relationship Id="rId16" Type="http://schemas.openxmlformats.org/officeDocument/2006/relationships/image" Target="../media/image1390.png"/><Relationship Id="rId20" Type="http://schemas.openxmlformats.org/officeDocument/2006/relationships/image" Target="../media/image1640.png"/><Relationship Id="rId29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0.png"/><Relationship Id="rId11" Type="http://schemas.openxmlformats.org/officeDocument/2006/relationships/image" Target="../media/image1340.png"/><Relationship Id="rId24" Type="http://schemas.openxmlformats.org/officeDocument/2006/relationships/image" Target="../media/image1680.png"/><Relationship Id="rId5" Type="http://schemas.openxmlformats.org/officeDocument/2006/relationships/image" Target="../media/image1570.png"/><Relationship Id="rId15" Type="http://schemas.openxmlformats.org/officeDocument/2006/relationships/image" Target="../media/image1610.png"/><Relationship Id="rId23" Type="http://schemas.openxmlformats.org/officeDocument/2006/relationships/image" Target="../media/image1670.png"/><Relationship Id="rId28" Type="http://schemas.openxmlformats.org/officeDocument/2006/relationships/image" Target="../media/image172.png"/><Relationship Id="rId10" Type="http://schemas.openxmlformats.org/officeDocument/2006/relationships/image" Target="../media/image1330.png"/><Relationship Id="rId19" Type="http://schemas.openxmlformats.org/officeDocument/2006/relationships/image" Target="../media/image1630.png"/><Relationship Id="rId4" Type="http://schemas.openxmlformats.org/officeDocument/2006/relationships/image" Target="../media/image1560.png"/><Relationship Id="rId9" Type="http://schemas.openxmlformats.org/officeDocument/2006/relationships/image" Target="../media/image1320.png"/><Relationship Id="rId14" Type="http://schemas.openxmlformats.org/officeDocument/2006/relationships/image" Target="../media/image1370.png"/><Relationship Id="rId22" Type="http://schemas.openxmlformats.org/officeDocument/2006/relationships/image" Target="../media/image1660.png"/><Relationship Id="rId27" Type="http://schemas.openxmlformats.org/officeDocument/2006/relationships/image" Target="../media/image1710.png"/><Relationship Id="rId30" Type="http://schemas.openxmlformats.org/officeDocument/2006/relationships/image" Target="../media/image17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185.png"/><Relationship Id="rId18" Type="http://schemas.openxmlformats.org/officeDocument/2006/relationships/image" Target="../media/image190.png"/><Relationship Id="rId3" Type="http://schemas.openxmlformats.org/officeDocument/2006/relationships/image" Target="../media/image175.png"/><Relationship Id="rId7" Type="http://schemas.openxmlformats.org/officeDocument/2006/relationships/image" Target="../media/image179.png"/><Relationship Id="rId12" Type="http://schemas.openxmlformats.org/officeDocument/2006/relationships/image" Target="../media/image184.png"/><Relationship Id="rId17" Type="http://schemas.openxmlformats.org/officeDocument/2006/relationships/image" Target="../media/image189.png"/><Relationship Id="rId16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8.png"/><Relationship Id="rId11" Type="http://schemas.openxmlformats.org/officeDocument/2006/relationships/image" Target="../media/image183.png"/><Relationship Id="rId5" Type="http://schemas.openxmlformats.org/officeDocument/2006/relationships/image" Target="../media/image177.png"/><Relationship Id="rId15" Type="http://schemas.openxmlformats.org/officeDocument/2006/relationships/image" Target="../media/image187.png"/><Relationship Id="rId10" Type="http://schemas.openxmlformats.org/officeDocument/2006/relationships/image" Target="../media/image182.png"/><Relationship Id="rId19" Type="http://schemas.openxmlformats.org/officeDocument/2006/relationships/image" Target="../media/image191.png"/><Relationship Id="rId4" Type="http://schemas.openxmlformats.org/officeDocument/2006/relationships/image" Target="../media/image176.png"/><Relationship Id="rId9" Type="http://schemas.openxmlformats.org/officeDocument/2006/relationships/image" Target="../media/image181.png"/><Relationship Id="rId14" Type="http://schemas.openxmlformats.org/officeDocument/2006/relationships/image" Target="../media/image18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3.png"/><Relationship Id="rId26" Type="http://schemas.openxmlformats.org/officeDocument/2006/relationships/image" Target="../media/image189.png"/><Relationship Id="rId3" Type="http://schemas.openxmlformats.org/officeDocument/2006/relationships/image" Target="../media/image175.png"/><Relationship Id="rId21" Type="http://schemas.openxmlformats.org/officeDocument/2006/relationships/image" Target="../media/image206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2.png"/><Relationship Id="rId25" Type="http://schemas.openxmlformats.org/officeDocument/2006/relationships/image" Target="../media/image2100.png"/><Relationship Id="rId16" Type="http://schemas.openxmlformats.org/officeDocument/2006/relationships/image" Target="../media/image201.png"/><Relationship Id="rId20" Type="http://schemas.openxmlformats.org/officeDocument/2006/relationships/image" Target="../media/image205.png"/><Relationship Id="rId29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24" Type="http://schemas.openxmlformats.org/officeDocument/2006/relationships/image" Target="../media/image209.png"/><Relationship Id="rId5" Type="http://schemas.openxmlformats.org/officeDocument/2006/relationships/image" Target="../media/image190.png"/><Relationship Id="rId15" Type="http://schemas.openxmlformats.org/officeDocument/2006/relationships/image" Target="../media/image200.png"/><Relationship Id="rId23" Type="http://schemas.openxmlformats.org/officeDocument/2006/relationships/image" Target="../media/image208.png"/><Relationship Id="rId28" Type="http://schemas.openxmlformats.org/officeDocument/2006/relationships/image" Target="../media/image212.png"/><Relationship Id="rId10" Type="http://schemas.openxmlformats.org/officeDocument/2006/relationships/image" Target="../media/image195.png"/><Relationship Id="rId19" Type="http://schemas.openxmlformats.org/officeDocument/2006/relationships/image" Target="../media/image204.png"/><Relationship Id="rId4" Type="http://schemas.openxmlformats.org/officeDocument/2006/relationships/image" Target="../media/image176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Relationship Id="rId22" Type="http://schemas.openxmlformats.org/officeDocument/2006/relationships/image" Target="../media/image207.png"/><Relationship Id="rId27" Type="http://schemas.openxmlformats.org/officeDocument/2006/relationships/image" Target="../media/image2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217.png"/><Relationship Id="rId18" Type="http://schemas.openxmlformats.org/officeDocument/2006/relationships/image" Target="../media/image222.png"/><Relationship Id="rId3" Type="http://schemas.openxmlformats.org/officeDocument/2006/relationships/image" Target="../media/image175.png"/><Relationship Id="rId7" Type="http://schemas.openxmlformats.org/officeDocument/2006/relationships/image" Target="../media/image192.png"/><Relationship Id="rId12" Type="http://schemas.openxmlformats.org/officeDocument/2006/relationships/image" Target="../media/image206.png"/><Relationship Id="rId17" Type="http://schemas.openxmlformats.org/officeDocument/2006/relationships/image" Target="../media/image221.png"/><Relationship Id="rId16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216.png"/><Relationship Id="rId5" Type="http://schemas.openxmlformats.org/officeDocument/2006/relationships/image" Target="../media/image190.png"/><Relationship Id="rId15" Type="http://schemas.openxmlformats.org/officeDocument/2006/relationships/image" Target="../media/image219.png"/><Relationship Id="rId10" Type="http://schemas.openxmlformats.org/officeDocument/2006/relationships/image" Target="../media/image215.png"/><Relationship Id="rId19" Type="http://schemas.openxmlformats.org/officeDocument/2006/relationships/image" Target="../media/image223.png"/><Relationship Id="rId4" Type="http://schemas.openxmlformats.org/officeDocument/2006/relationships/image" Target="../media/image176.png"/><Relationship Id="rId9" Type="http://schemas.openxmlformats.org/officeDocument/2006/relationships/image" Target="../media/image214.png"/><Relationship Id="rId14" Type="http://schemas.openxmlformats.org/officeDocument/2006/relationships/image" Target="../media/image21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217.png"/><Relationship Id="rId18" Type="http://schemas.openxmlformats.org/officeDocument/2006/relationships/image" Target="../media/image196.png"/><Relationship Id="rId26" Type="http://schemas.openxmlformats.org/officeDocument/2006/relationships/image" Target="../media/image232.png"/><Relationship Id="rId3" Type="http://schemas.openxmlformats.org/officeDocument/2006/relationships/image" Target="../media/image175.png"/><Relationship Id="rId21" Type="http://schemas.openxmlformats.org/officeDocument/2006/relationships/image" Target="../media/image227.png"/><Relationship Id="rId7" Type="http://schemas.openxmlformats.org/officeDocument/2006/relationships/image" Target="../media/image192.png"/><Relationship Id="rId12" Type="http://schemas.openxmlformats.org/officeDocument/2006/relationships/image" Target="../media/image206.png"/><Relationship Id="rId17" Type="http://schemas.openxmlformats.org/officeDocument/2006/relationships/image" Target="../media/image225.png"/><Relationship Id="rId25" Type="http://schemas.openxmlformats.org/officeDocument/2006/relationships/image" Target="../media/image231.png"/><Relationship Id="rId16" Type="http://schemas.openxmlformats.org/officeDocument/2006/relationships/image" Target="../media/image224.png"/><Relationship Id="rId20" Type="http://schemas.openxmlformats.org/officeDocument/2006/relationships/image" Target="../media/image226.png"/><Relationship Id="rId29" Type="http://schemas.openxmlformats.org/officeDocument/2006/relationships/image" Target="../media/image2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216.png"/><Relationship Id="rId24" Type="http://schemas.openxmlformats.org/officeDocument/2006/relationships/image" Target="../media/image230.png"/><Relationship Id="rId5" Type="http://schemas.openxmlformats.org/officeDocument/2006/relationships/image" Target="../media/image190.png"/><Relationship Id="rId15" Type="http://schemas.openxmlformats.org/officeDocument/2006/relationships/image" Target="../media/image219.png"/><Relationship Id="rId23" Type="http://schemas.openxmlformats.org/officeDocument/2006/relationships/image" Target="../media/image229.png"/><Relationship Id="rId28" Type="http://schemas.openxmlformats.org/officeDocument/2006/relationships/image" Target="../media/image233.png"/><Relationship Id="rId10" Type="http://schemas.openxmlformats.org/officeDocument/2006/relationships/image" Target="../media/image215.png"/><Relationship Id="rId19" Type="http://schemas.openxmlformats.org/officeDocument/2006/relationships/image" Target="../media/image197.png"/><Relationship Id="rId31" Type="http://schemas.openxmlformats.org/officeDocument/2006/relationships/image" Target="../media/image236.png"/><Relationship Id="rId4" Type="http://schemas.openxmlformats.org/officeDocument/2006/relationships/image" Target="../media/image176.png"/><Relationship Id="rId9" Type="http://schemas.openxmlformats.org/officeDocument/2006/relationships/image" Target="../media/image214.png"/><Relationship Id="rId14" Type="http://schemas.openxmlformats.org/officeDocument/2006/relationships/image" Target="../media/image218.png"/><Relationship Id="rId22" Type="http://schemas.openxmlformats.org/officeDocument/2006/relationships/image" Target="../media/image228.png"/><Relationship Id="rId27" Type="http://schemas.openxmlformats.org/officeDocument/2006/relationships/image" Target="../media/image205.png"/><Relationship Id="rId30" Type="http://schemas.openxmlformats.org/officeDocument/2006/relationships/image" Target="../media/image23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13" Type="http://schemas.openxmlformats.org/officeDocument/2006/relationships/image" Target="../media/image218.png"/><Relationship Id="rId18" Type="http://schemas.openxmlformats.org/officeDocument/2006/relationships/image" Target="../media/image242.png"/><Relationship Id="rId3" Type="http://schemas.openxmlformats.org/officeDocument/2006/relationships/image" Target="../media/image175.png"/><Relationship Id="rId21" Type="http://schemas.openxmlformats.org/officeDocument/2006/relationships/image" Target="../media/image245.png"/><Relationship Id="rId7" Type="http://schemas.openxmlformats.org/officeDocument/2006/relationships/image" Target="../media/image237.png"/><Relationship Id="rId12" Type="http://schemas.openxmlformats.org/officeDocument/2006/relationships/image" Target="../media/image217.png"/><Relationship Id="rId17" Type="http://schemas.openxmlformats.org/officeDocument/2006/relationships/image" Target="../media/image241.png"/><Relationship Id="rId16" Type="http://schemas.openxmlformats.org/officeDocument/2006/relationships/image" Target="../media/image240.png"/><Relationship Id="rId20" Type="http://schemas.openxmlformats.org/officeDocument/2006/relationships/image" Target="../media/image2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206.png"/><Relationship Id="rId5" Type="http://schemas.openxmlformats.org/officeDocument/2006/relationships/image" Target="../media/image190.png"/><Relationship Id="rId15" Type="http://schemas.openxmlformats.org/officeDocument/2006/relationships/image" Target="../media/image239.png"/><Relationship Id="rId23" Type="http://schemas.openxmlformats.org/officeDocument/2006/relationships/image" Target="../media/image247.png"/><Relationship Id="rId10" Type="http://schemas.openxmlformats.org/officeDocument/2006/relationships/image" Target="../media/image216.png"/><Relationship Id="rId19" Type="http://schemas.openxmlformats.org/officeDocument/2006/relationships/image" Target="../media/image243.png"/><Relationship Id="rId4" Type="http://schemas.openxmlformats.org/officeDocument/2006/relationships/image" Target="../media/image176.png"/><Relationship Id="rId9" Type="http://schemas.openxmlformats.org/officeDocument/2006/relationships/image" Target="../media/image215.png"/><Relationship Id="rId14" Type="http://schemas.openxmlformats.org/officeDocument/2006/relationships/image" Target="../media/image219.png"/><Relationship Id="rId22" Type="http://schemas.openxmlformats.org/officeDocument/2006/relationships/image" Target="../media/image2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10.png"/><Relationship Id="rId21" Type="http://schemas.openxmlformats.org/officeDocument/2006/relationships/image" Target="../media/image20.png"/><Relationship Id="rId7" Type="http://schemas.openxmlformats.org/officeDocument/2006/relationships/image" Target="../media/image610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.png"/><Relationship Id="rId5" Type="http://schemas.openxmlformats.org/officeDocument/2006/relationships/image" Target="../media/image410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10.png"/><Relationship Id="rId9" Type="http://schemas.openxmlformats.org/officeDocument/2006/relationships/image" Target="../media/image810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image" Target="../media/image1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21.png"/><Relationship Id="rId21" Type="http://schemas.openxmlformats.org/officeDocument/2006/relationships/image" Target="../media/image30.png"/><Relationship Id="rId7" Type="http://schemas.openxmlformats.org/officeDocument/2006/relationships/image" Target="../media/image610.png"/><Relationship Id="rId12" Type="http://schemas.openxmlformats.org/officeDocument/2006/relationships/image" Target="../media/image1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22.png"/><Relationship Id="rId24" Type="http://schemas.openxmlformats.org/officeDocument/2006/relationships/image" Target="../media/image33.png"/><Relationship Id="rId5" Type="http://schemas.openxmlformats.org/officeDocument/2006/relationships/image" Target="../media/image410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9.png"/><Relationship Id="rId19" Type="http://schemas.openxmlformats.org/officeDocument/2006/relationships/image" Target="../media/image28.png"/><Relationship Id="rId4" Type="http://schemas.openxmlformats.org/officeDocument/2006/relationships/image" Target="../media/image310.png"/><Relationship Id="rId9" Type="http://schemas.openxmlformats.org/officeDocument/2006/relationships/image" Target="../media/image810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0.png"/><Relationship Id="rId7" Type="http://schemas.openxmlformats.org/officeDocument/2006/relationships/image" Target="../media/image330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image" Target="../media/image37.png"/><Relationship Id="rId5" Type="http://schemas.openxmlformats.org/officeDocument/2006/relationships/image" Target="../media/image31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0.png"/><Relationship Id="rId9" Type="http://schemas.openxmlformats.org/officeDocument/2006/relationships/image" Target="../media/image350.png"/><Relationship Id="rId1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26" Type="http://schemas.openxmlformats.org/officeDocument/2006/relationships/image" Target="../media/image31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5" Type="http://schemas.openxmlformats.org/officeDocument/2006/relationships/image" Target="../media/image30.png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24" Type="http://schemas.openxmlformats.org/officeDocument/2006/relationships/image" Target="../media/image29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28" Type="http://schemas.openxmlformats.org/officeDocument/2006/relationships/image" Target="../media/image33.png"/><Relationship Id="rId10" Type="http://schemas.openxmlformats.org/officeDocument/2006/relationships/image" Target="../media/image62.png"/><Relationship Id="rId19" Type="http://schemas.openxmlformats.org/officeDocument/2006/relationships/image" Target="../media/image71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76.png"/><Relationship Id="rId26" Type="http://schemas.openxmlformats.org/officeDocument/2006/relationships/image" Target="../media/image31.png"/><Relationship Id="rId3" Type="http://schemas.openxmlformats.org/officeDocument/2006/relationships/image" Target="../media/image55.png"/><Relationship Id="rId21" Type="http://schemas.openxmlformats.org/officeDocument/2006/relationships/image" Target="../media/image79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5" Type="http://schemas.openxmlformats.org/officeDocument/2006/relationships/image" Target="../media/image30.png"/><Relationship Id="rId16" Type="http://schemas.openxmlformats.org/officeDocument/2006/relationships/image" Target="../media/image68.png"/><Relationship Id="rId20" Type="http://schemas.openxmlformats.org/officeDocument/2006/relationships/image" Target="../media/image78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24" Type="http://schemas.openxmlformats.org/officeDocument/2006/relationships/image" Target="../media/image29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23" Type="http://schemas.openxmlformats.org/officeDocument/2006/relationships/image" Target="../media/image81.png"/><Relationship Id="rId28" Type="http://schemas.openxmlformats.org/officeDocument/2006/relationships/image" Target="../media/image33.png"/><Relationship Id="rId10" Type="http://schemas.openxmlformats.org/officeDocument/2006/relationships/image" Target="../media/image62.png"/><Relationship Id="rId19" Type="http://schemas.openxmlformats.org/officeDocument/2006/relationships/image" Target="../media/image7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Relationship Id="rId22" Type="http://schemas.openxmlformats.org/officeDocument/2006/relationships/image" Target="../media/image80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82.png"/><Relationship Id="rId26" Type="http://schemas.openxmlformats.org/officeDocument/2006/relationships/image" Target="../media/image34.png"/><Relationship Id="rId3" Type="http://schemas.openxmlformats.org/officeDocument/2006/relationships/image" Target="../media/image55.png"/><Relationship Id="rId21" Type="http://schemas.openxmlformats.org/officeDocument/2006/relationships/image" Target="../media/image29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5" Type="http://schemas.openxmlformats.org/officeDocument/2006/relationships/image" Target="../media/image33.png"/><Relationship Id="rId16" Type="http://schemas.openxmlformats.org/officeDocument/2006/relationships/image" Target="../media/image68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24" Type="http://schemas.openxmlformats.org/officeDocument/2006/relationships/image" Target="../media/image32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23" Type="http://schemas.openxmlformats.org/officeDocument/2006/relationships/image" Target="../media/image31.png"/><Relationship Id="rId10" Type="http://schemas.openxmlformats.org/officeDocument/2006/relationships/image" Target="../media/image62.png"/><Relationship Id="rId19" Type="http://schemas.openxmlformats.org/officeDocument/2006/relationships/image" Target="../media/image83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88146" y="2494587"/>
            <a:ext cx="5537093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Umbra BT" panose="04020405020B03070202" pitchFamily="82" charset="0"/>
              </a:rPr>
              <a:t>Binomial</a:t>
            </a:r>
          </a:p>
          <a:p>
            <a:pPr algn="ctr"/>
            <a:r>
              <a:rPr lang="en-US" sz="7200" b="1" cap="none" spc="0" dirty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Umbra BT" panose="04020405020B03070202" pitchFamily="82" charset="0"/>
              </a:rPr>
              <a:t> Expansion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8313DA6-E47F-4E10-80A0-614716C6A3BB}"/>
              </a:ext>
            </a:extLst>
          </p:cNvPr>
          <p:cNvSpPr txBox="1"/>
          <p:nvPr/>
        </p:nvSpPr>
        <p:spPr>
          <a:xfrm>
            <a:off x="2282695" y="5000321"/>
            <a:ext cx="4720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 Black" panose="020B0A04020102020204" pitchFamily="34" charset="0"/>
              </a:rPr>
              <a:t>Twitter: @Owen134866</a:t>
            </a: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www.mathsfreeresourcelibrary.com</a:t>
            </a:r>
            <a:endParaRPr lang="en-GB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468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7097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need to be able to expand expressions of the form (1 + x)</a:t>
            </a:r>
            <a:r>
              <a:rPr lang="en-GB" sz="1400" b="1" baseline="30000" dirty="0">
                <a:latin typeface="Comic Sans MS" pitchFamily="66" charset="0"/>
              </a:rPr>
              <a:t>n</a:t>
            </a:r>
            <a:r>
              <a:rPr lang="en-GB" sz="1400" b="1" dirty="0">
                <a:latin typeface="Comic Sans MS" pitchFamily="66" charset="0"/>
              </a:rPr>
              <a:t> where n is any real number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656" y="2093976"/>
            <a:ext cx="2776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Find the Binomial expansion of: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50464" y="1975104"/>
                <a:ext cx="860428" cy="471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(1+4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464" y="1975104"/>
                <a:ext cx="860428" cy="471989"/>
              </a:xfrm>
              <a:prstGeom prst="rect">
                <a:avLst/>
              </a:prstGeom>
              <a:blipFill rotWithShape="1">
                <a:blip r:embed="rId3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9936" y="3224784"/>
                <a:ext cx="7848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6" y="3224784"/>
                <a:ext cx="784894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64336" y="3224784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336" y="3224784"/>
                <a:ext cx="30489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35736" y="3224784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736" y="3224784"/>
                <a:ext cx="33534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16736" y="3224784"/>
                <a:ext cx="577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</m:t>
                      </m:r>
                      <m:r>
                        <a:rPr lang="en-GB" sz="1200" b="0" i="1" smtClean="0">
                          <a:latin typeface="Cambria Math"/>
                        </a:rPr>
                        <m:t>𝑛𝑥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736" y="3224784"/>
                <a:ext cx="57727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95272" y="3108960"/>
                <a:ext cx="12028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2!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272" y="3108960"/>
                <a:ext cx="120289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62072" y="3108960"/>
                <a:ext cx="1690656" cy="46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−2)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3!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072" y="3108960"/>
                <a:ext cx="1690656" cy="46288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544" y="3895344"/>
                <a:ext cx="9416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1+4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44" y="3895344"/>
                <a:ext cx="94166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185672" y="3904488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672" y="3904488"/>
                <a:ext cx="304891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75360" y="3913632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0" y="3913632"/>
                <a:ext cx="33534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374648" y="3895344"/>
                <a:ext cx="10304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−2</m:t>
                          </m:r>
                        </m:e>
                      </m:d>
                      <m:r>
                        <a:rPr lang="en-GB" sz="1200" b="0" i="1" smtClean="0">
                          <a:latin typeface="Cambria Math"/>
                        </a:rPr>
                        <m:t>(4</m:t>
                      </m:r>
                      <m:r>
                        <a:rPr lang="en-GB" sz="1200" b="0" i="1" smtClean="0">
                          <a:latin typeface="Cambria Math"/>
                        </a:rPr>
                        <m:t>𝑥</m:t>
                      </m:r>
                      <m:r>
                        <a:rPr lang="en-GB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648" y="3895344"/>
                <a:ext cx="1030410" cy="276999"/>
              </a:xfrm>
              <a:prstGeom prst="rect">
                <a:avLst/>
              </a:prstGeom>
              <a:blipFill rotWithShape="1"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298192" y="3779520"/>
                <a:ext cx="14899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−3</m:t>
                          </m:r>
                        </m:e>
                      </m:d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(4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192" y="3779520"/>
                <a:ext cx="1489960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669792" y="3767328"/>
                <a:ext cx="1818062" cy="46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−3</m:t>
                          </m:r>
                        </m:e>
                      </m:d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−4</m:t>
                          </m:r>
                        </m:e>
                      </m:d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(4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792" y="3767328"/>
                <a:ext cx="1818062" cy="46288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97864" y="4468368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864" y="4468368"/>
                <a:ext cx="30489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69264" y="4468368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64" y="4468368"/>
                <a:ext cx="33534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359408" y="4477512"/>
                <a:ext cx="5740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  8</m:t>
                      </m:r>
                      <m:r>
                        <a:rPr lang="en-GB" sz="12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408" y="4477512"/>
                <a:ext cx="574068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847088" y="4483608"/>
                <a:ext cx="7686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48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088" y="4483608"/>
                <a:ext cx="768608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474976" y="4477512"/>
                <a:ext cx="8199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  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256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976" y="4477512"/>
                <a:ext cx="819904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/>
          <p:cNvSpPr/>
          <p:nvPr/>
        </p:nvSpPr>
        <p:spPr>
          <a:xfrm>
            <a:off x="5410200" y="3395472"/>
            <a:ext cx="609600" cy="68580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c 29"/>
          <p:cNvSpPr/>
          <p:nvPr/>
        </p:nvSpPr>
        <p:spPr>
          <a:xfrm>
            <a:off x="5410200" y="4081272"/>
            <a:ext cx="569976" cy="56388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5943600" y="3395472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Sub in:</a:t>
            </a:r>
          </a:p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n = -2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x = 4x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61304" y="4157472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Work out each term separately and simplify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7368" y="2874264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Write out the general form:</a:t>
            </a:r>
            <a:endParaRPr lang="en-GB" sz="1200" u="sng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22192" y="2072640"/>
            <a:ext cx="4062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and state the values of x for which it is valid…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974848" y="2557272"/>
                <a:ext cx="11340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 </m:t>
                      </m:r>
                      <m:r>
                        <a:rPr lang="en-GB" sz="1200" i="1">
                          <a:latin typeface="Cambria Math"/>
                        </a:rPr>
                        <m:t>(1+4</m:t>
                      </m:r>
                      <m:r>
                        <a:rPr lang="en-GB" sz="1200" i="1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GB" sz="1200" i="1">
                              <a:latin typeface="Cambria Math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848" y="2557272"/>
                <a:ext cx="1134028" cy="276999"/>
              </a:xfrm>
              <a:prstGeom prst="rect">
                <a:avLst/>
              </a:prstGeom>
              <a:blipFill rotWithShape="1">
                <a:blip r:embed="rId1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1984248" y="3895344"/>
            <a:ext cx="310896" cy="274320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3288792" y="3791712"/>
            <a:ext cx="310896" cy="274320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5004816" y="3788664"/>
            <a:ext cx="310896" cy="274320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/>
          <p:cNvSpPr txBox="1"/>
          <p:nvPr/>
        </p:nvSpPr>
        <p:spPr>
          <a:xfrm>
            <a:off x="256032" y="4892040"/>
            <a:ext cx="1691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The ‘x’ term is 4x…</a:t>
            </a:r>
            <a:endParaRPr lang="en-GB" sz="1200" u="sng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20040" y="5257800"/>
                <a:ext cx="7745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GB" sz="1200" b="0" i="1" smtClean="0">
                          <a:latin typeface="Cambria Math"/>
                        </a:rPr>
                        <m:t>&lt;1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" y="5257800"/>
                <a:ext cx="774571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26136" y="5638800"/>
                <a:ext cx="689612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GB" sz="1200" b="0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36" y="5638800"/>
                <a:ext cx="689612" cy="43800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Arc 60"/>
          <p:cNvSpPr/>
          <p:nvPr/>
        </p:nvSpPr>
        <p:spPr>
          <a:xfrm>
            <a:off x="798576" y="5376672"/>
            <a:ext cx="569976" cy="56388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/>
          <p:cNvSpPr txBox="1"/>
          <p:nvPr/>
        </p:nvSpPr>
        <p:spPr>
          <a:xfrm>
            <a:off x="1304544" y="5562600"/>
            <a:ext cx="111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Divide by 4</a:t>
            </a:r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Binomial Expansion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4A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0" y="115824"/>
                <a:ext cx="7848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824"/>
                <a:ext cx="784894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914400" y="115824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15824"/>
                <a:ext cx="304891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85800" y="115824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15824"/>
                <a:ext cx="335348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066800" y="115824"/>
                <a:ext cx="577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</m:t>
                      </m:r>
                      <m:r>
                        <a:rPr lang="en-GB" sz="1200" b="0" i="1" smtClean="0">
                          <a:latin typeface="Cambria Math"/>
                        </a:rPr>
                        <m:t>𝑛𝑥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15824"/>
                <a:ext cx="577274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545336" y="0"/>
                <a:ext cx="12028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2!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336" y="0"/>
                <a:ext cx="1202893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612136" y="0"/>
                <a:ext cx="1690656" cy="46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−2)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3!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136" y="0"/>
                <a:ext cx="1690656" cy="46288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209288" y="124968"/>
                <a:ext cx="12383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……   +  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288" y="124968"/>
                <a:ext cx="1238352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62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3" grpId="0"/>
      <p:bldP spid="24" grpId="0"/>
      <p:bldP spid="25" grpId="0"/>
      <p:bldP spid="26" grpId="0"/>
      <p:bldP spid="27" grpId="0"/>
      <p:bldP spid="29" grpId="0" animBg="1"/>
      <p:bldP spid="30" grpId="0" animBg="1"/>
      <p:bldP spid="35" grpId="0"/>
      <p:bldP spid="36" grpId="0"/>
      <p:bldP spid="39" grpId="0"/>
      <p:bldP spid="56" grpId="0"/>
      <p:bldP spid="14" grpId="0" animBg="1"/>
      <p:bldP spid="57" grpId="0" animBg="1"/>
      <p:bldP spid="58" grpId="0" animBg="1"/>
      <p:bldP spid="59" grpId="0"/>
      <p:bldP spid="21" grpId="0"/>
      <p:bldP spid="60" grpId="0"/>
      <p:bldP spid="61" grpId="0" animBg="1"/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7097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need to be able to expand expressions of the form (1 + x)</a:t>
            </a:r>
            <a:r>
              <a:rPr lang="en-GB" sz="1400" b="1" baseline="30000" dirty="0">
                <a:latin typeface="Comic Sans MS" pitchFamily="66" charset="0"/>
              </a:rPr>
              <a:t>n</a:t>
            </a:r>
            <a:r>
              <a:rPr lang="en-GB" sz="1400" b="1" dirty="0">
                <a:latin typeface="Comic Sans MS" pitchFamily="66" charset="0"/>
              </a:rPr>
              <a:t> where n is any real number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656" y="2093976"/>
            <a:ext cx="2776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Find the Binomial expansion of: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50464" y="2093976"/>
                <a:ext cx="761106" cy="298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1−2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464" y="2093976"/>
                <a:ext cx="761106" cy="2987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9936" y="3160776"/>
                <a:ext cx="7848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6" y="3160776"/>
                <a:ext cx="784894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64336" y="3160776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336" y="3160776"/>
                <a:ext cx="30489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35736" y="3160776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736" y="3160776"/>
                <a:ext cx="33534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16736" y="3160776"/>
                <a:ext cx="577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</m:t>
                      </m:r>
                      <m:r>
                        <a:rPr lang="en-GB" sz="1200" b="0" i="1" smtClean="0">
                          <a:latin typeface="Cambria Math"/>
                        </a:rPr>
                        <m:t>𝑛𝑥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736" y="3160776"/>
                <a:ext cx="57727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95272" y="3044952"/>
                <a:ext cx="12028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2!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272" y="3044952"/>
                <a:ext cx="120289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62072" y="3044952"/>
                <a:ext cx="1690656" cy="46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−2)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3!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072" y="3044952"/>
                <a:ext cx="1690656" cy="46288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70688" y="3758184"/>
                <a:ext cx="859915" cy="359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1−2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88" y="3758184"/>
                <a:ext cx="859915" cy="35984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185672" y="3840480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672" y="3840480"/>
                <a:ext cx="304891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75360" y="3849624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0" y="3849624"/>
                <a:ext cx="33534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383792" y="3730752"/>
                <a:ext cx="1130566" cy="507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GB" sz="1200" b="0" i="1" smtClean="0">
                          <a:latin typeface="Cambria Math"/>
                        </a:rPr>
                        <m:t>(−2</m:t>
                      </m:r>
                      <m:r>
                        <a:rPr lang="en-GB" sz="1200" b="0" i="1" smtClean="0">
                          <a:latin typeface="Cambria Math"/>
                        </a:rPr>
                        <m:t>𝑥</m:t>
                      </m:r>
                      <m:r>
                        <a:rPr lang="en-GB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792" y="3730752"/>
                <a:ext cx="1130566" cy="50731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362200" y="3715512"/>
                <a:ext cx="1630959" cy="510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(−2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715512"/>
                <a:ext cx="1630959" cy="51097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834384" y="3694176"/>
                <a:ext cx="2059218" cy="510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(−2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384" y="3694176"/>
                <a:ext cx="2059218" cy="51097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97864" y="4404360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864" y="4404360"/>
                <a:ext cx="30489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69264" y="440436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64" y="4404360"/>
                <a:ext cx="33534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377696" y="4404360"/>
                <a:ext cx="4891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  </m:t>
                      </m:r>
                      <m:r>
                        <a:rPr lang="en-GB" sz="12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696" y="4404360"/>
                <a:ext cx="489108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819656" y="4309872"/>
                <a:ext cx="734945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   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656" y="4309872"/>
                <a:ext cx="734945" cy="43800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447544" y="4303776"/>
                <a:ext cx="701281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  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544" y="4303776"/>
                <a:ext cx="701281" cy="43800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/>
          <p:cNvSpPr/>
          <p:nvPr/>
        </p:nvSpPr>
        <p:spPr>
          <a:xfrm>
            <a:off x="6013704" y="3322320"/>
            <a:ext cx="609600" cy="68580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Arc 29"/>
          <p:cNvSpPr/>
          <p:nvPr/>
        </p:nvSpPr>
        <p:spPr>
          <a:xfrm>
            <a:off x="6013704" y="4008120"/>
            <a:ext cx="569976" cy="56388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6547104" y="332232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Sub in:</a:t>
            </a:r>
          </a:p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n = </a:t>
            </a:r>
            <a:r>
              <a:rPr lang="en-GB" sz="1200" baseline="30000" dirty="0">
                <a:solidFill>
                  <a:srgbClr val="FF0000"/>
                </a:solidFill>
                <a:latin typeface="Comic Sans MS" pitchFamily="66" charset="0"/>
              </a:rPr>
              <a:t>1</a:t>
            </a:r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/</a:t>
            </a:r>
            <a:r>
              <a:rPr lang="en-GB" sz="1200" baseline="-25000" dirty="0">
                <a:solidFill>
                  <a:srgbClr val="FF0000"/>
                </a:solidFill>
                <a:latin typeface="Comic Sans MS" pitchFamily="66" charset="0"/>
              </a:rPr>
              <a:t>2</a:t>
            </a:r>
          </a:p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x = -2x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64808" y="408432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Work out each term separately and simplify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7368" y="2810256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Write out the general form:</a:t>
            </a:r>
            <a:endParaRPr lang="en-GB" sz="1200" u="sng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75888" y="2090928"/>
            <a:ext cx="4006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and by using x = 0.01, find an estimate for √2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938272" y="2392680"/>
                <a:ext cx="1089144" cy="369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 </m:t>
                      </m:r>
                      <m:r>
                        <a:rPr lang="en-GB" sz="1200" i="1">
                          <a:latin typeface="Cambria Math"/>
                        </a:rPr>
                        <m:t>(1</m:t>
                      </m:r>
                      <m:r>
                        <a:rPr lang="en-GB" sz="1200" b="0" i="1" smtClean="0">
                          <a:latin typeface="Cambria Math"/>
                        </a:rPr>
                        <m:t>−2</m:t>
                      </m:r>
                      <m:r>
                        <a:rPr lang="en-GB" sz="1200" i="1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i="1">
                              <a:latin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272" y="2392680"/>
                <a:ext cx="1089144" cy="369717"/>
              </a:xfrm>
              <a:prstGeom prst="rect">
                <a:avLst/>
              </a:prstGeom>
              <a:blipFill rotWithShape="1">
                <a:blip r:embed="rId1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Binomial Expansion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4A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0" y="115824"/>
                <a:ext cx="7848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824"/>
                <a:ext cx="784894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14400" y="115824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15824"/>
                <a:ext cx="304891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85800" y="115824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15824"/>
                <a:ext cx="335348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066800" y="115824"/>
                <a:ext cx="577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</m:t>
                      </m:r>
                      <m:r>
                        <a:rPr lang="en-GB" sz="1200" b="0" i="1" smtClean="0">
                          <a:latin typeface="Cambria Math"/>
                        </a:rPr>
                        <m:t>𝑛𝑥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15824"/>
                <a:ext cx="577274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545336" y="0"/>
                <a:ext cx="12028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2!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336" y="0"/>
                <a:ext cx="1202893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612136" y="0"/>
                <a:ext cx="1690656" cy="46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−2)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3!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136" y="0"/>
                <a:ext cx="1690656" cy="46288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209288" y="124968"/>
                <a:ext cx="12383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……   +  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288" y="124968"/>
                <a:ext cx="1238352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75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3" grpId="0"/>
      <p:bldP spid="24" grpId="0"/>
      <p:bldP spid="25" grpId="0"/>
      <p:bldP spid="26" grpId="0"/>
      <p:bldP spid="27" grpId="0"/>
      <p:bldP spid="29" grpId="0" animBg="1"/>
      <p:bldP spid="30" grpId="0" animBg="1"/>
      <p:bldP spid="35" grpId="0"/>
      <p:bldP spid="36" grpId="0"/>
      <p:bldP spid="39" grpId="0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5656" y="2093976"/>
            <a:ext cx="2776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Find the Binomial expansion of: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50464" y="2093976"/>
                <a:ext cx="761106" cy="298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1−2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464" y="2093976"/>
                <a:ext cx="761106" cy="2987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3675888" y="2090928"/>
            <a:ext cx="4006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and by using x = 0.01, find an estimate for √2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59664" y="2566416"/>
                <a:ext cx="761106" cy="298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1−2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64" y="2566416"/>
                <a:ext cx="761106" cy="2987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002792" y="2481072"/>
                <a:ext cx="1983363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  1  − </m:t>
                      </m:r>
                      <m:r>
                        <a:rPr lang="en-GB" sz="1200" b="0" i="1" smtClean="0">
                          <a:latin typeface="Cambria Math"/>
                        </a:rPr>
                        <m:t>𝑥</m:t>
                      </m:r>
                      <m:r>
                        <a:rPr lang="en-GB" sz="1200" b="0" i="1" smtClean="0">
                          <a:latin typeface="Cambria Math"/>
                        </a:rPr>
                        <m:t> −  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200" b="0" i="1" smtClean="0">
                          <a:latin typeface="Cambria Math"/>
                        </a:rPr>
                        <m:t> − 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92" y="2481072"/>
                <a:ext cx="1983363" cy="4380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Arc 51"/>
          <p:cNvSpPr/>
          <p:nvPr/>
        </p:nvSpPr>
        <p:spPr>
          <a:xfrm>
            <a:off x="3352800" y="2743200"/>
            <a:ext cx="563880" cy="384048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3947160" y="2810256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x = 0.01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74904" y="3002280"/>
                <a:ext cx="607923" cy="298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0.98</m:t>
                          </m:r>
                        </m:e>
                      </m:rad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04" y="3002280"/>
                <a:ext cx="607923" cy="2987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54024" y="3008376"/>
                <a:ext cx="27568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  1  −0.01 − 0.00005−0.0000005</m:t>
                      </m:r>
                    </m:oMath>
                  </m:oMathPara>
                </a14:m>
                <a:endParaRPr lang="en-GB" sz="1200" i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24" y="3008376"/>
                <a:ext cx="275684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81000" y="3438144"/>
                <a:ext cx="592470" cy="637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98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100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438144"/>
                <a:ext cx="592470" cy="63799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932688" y="3645408"/>
                <a:ext cx="11571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  0.9899495</m:t>
                      </m:r>
                    </m:oMath>
                  </m:oMathPara>
                </a14:m>
                <a:endParaRPr lang="en-GB" sz="1200" i="1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88" y="3645408"/>
                <a:ext cx="1157176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96824" y="4212336"/>
                <a:ext cx="490840" cy="475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7</m:t>
                          </m:r>
                          <m:r>
                            <a:rPr lang="en-GB" sz="1200" b="0" i="1" smtClean="0">
                              <a:latin typeface="Cambria Math"/>
                              <a:ea typeface="Cambria Math"/>
                            </a:rPr>
                            <m:t>√2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24" y="4212336"/>
                <a:ext cx="490840" cy="475964"/>
              </a:xfrm>
              <a:prstGeom prst="rect">
                <a:avLst/>
              </a:prstGeom>
              <a:blipFill rotWithShape="1">
                <a:blip r:embed="rId10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38784" y="4337304"/>
                <a:ext cx="11571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  0.9899495</m:t>
                      </m:r>
                    </m:oMath>
                  </m:oMathPara>
                </a14:m>
                <a:endParaRPr lang="en-GB" sz="1200" i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84" y="4337304"/>
                <a:ext cx="1157176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12064" y="4858512"/>
                <a:ext cx="490840" cy="290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7</m:t>
                      </m:r>
                      <m:r>
                        <a:rPr lang="en-GB" sz="1200" b="0" i="1" smtClean="0">
                          <a:latin typeface="Cambria Math"/>
                          <a:ea typeface="Cambria Math"/>
                        </a:rPr>
                        <m:t>√2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64" y="4858512"/>
                <a:ext cx="490840" cy="29078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26592" y="4873752"/>
                <a:ext cx="10722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  9.899495</m:t>
                      </m:r>
                    </m:oMath>
                  </m:oMathPara>
                </a14:m>
                <a:endParaRPr lang="en-GB" sz="1200" i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92" y="4873752"/>
                <a:ext cx="1072217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9016" y="5230368"/>
                <a:ext cx="405880" cy="290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  <a:ea typeface="Cambria Math"/>
                        </a:rPr>
                        <m:t>√2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16" y="5230368"/>
                <a:ext cx="405880" cy="29078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923544" y="5245608"/>
                <a:ext cx="13270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  1.414213571</m:t>
                      </m:r>
                    </m:oMath>
                  </m:oMathPara>
                </a14:m>
                <a:endParaRPr lang="en-GB" sz="1200" i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44" y="5245608"/>
                <a:ext cx="1327095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/>
          <p:cNvSpPr/>
          <p:nvPr/>
        </p:nvSpPr>
        <p:spPr>
          <a:xfrm>
            <a:off x="3352800" y="3124200"/>
            <a:ext cx="533400" cy="68580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Arc 23"/>
          <p:cNvSpPr/>
          <p:nvPr/>
        </p:nvSpPr>
        <p:spPr>
          <a:xfrm>
            <a:off x="1863634" y="3766457"/>
            <a:ext cx="533400" cy="68580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Arc 24"/>
          <p:cNvSpPr/>
          <p:nvPr/>
        </p:nvSpPr>
        <p:spPr>
          <a:xfrm>
            <a:off x="1863634" y="4452257"/>
            <a:ext cx="533400" cy="45720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Arc 25"/>
          <p:cNvSpPr/>
          <p:nvPr/>
        </p:nvSpPr>
        <p:spPr>
          <a:xfrm>
            <a:off x="2020389" y="4918166"/>
            <a:ext cx="533400" cy="45720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3886200" y="32004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Rewrite left using a fraction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68434" y="384265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Square root top and bottom separately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20834" y="4528457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Multiply by 10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53789" y="4994366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Divide by 7</a:t>
            </a: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Binomial Expansion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4A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7097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need to be able to expand expressions of the form (1 + x)</a:t>
            </a:r>
            <a:r>
              <a:rPr lang="en-GB" sz="1400" b="1" baseline="30000" dirty="0">
                <a:latin typeface="Comic Sans MS" pitchFamily="66" charset="0"/>
              </a:rPr>
              <a:t>n</a:t>
            </a:r>
            <a:r>
              <a:rPr lang="en-GB" sz="1400" b="1" dirty="0">
                <a:latin typeface="Comic Sans MS" pitchFamily="66" charset="0"/>
              </a:rPr>
              <a:t> where n is any real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0" y="115824"/>
                <a:ext cx="7848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824"/>
                <a:ext cx="784894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914400" y="115824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15824"/>
                <a:ext cx="304891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85800" y="115824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15824"/>
                <a:ext cx="335348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066800" y="115824"/>
                <a:ext cx="577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</m:t>
                      </m:r>
                      <m:r>
                        <a:rPr lang="en-GB" sz="1200" b="0" i="1" smtClean="0">
                          <a:latin typeface="Cambria Math"/>
                        </a:rPr>
                        <m:t>𝑛𝑥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15824"/>
                <a:ext cx="577274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545336" y="0"/>
                <a:ext cx="12028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2!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336" y="0"/>
                <a:ext cx="1202893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612136" y="0"/>
                <a:ext cx="1690656" cy="46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−2)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3!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136" y="0"/>
                <a:ext cx="1690656" cy="46288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209288" y="124968"/>
                <a:ext cx="12383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……   +  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288" y="124968"/>
                <a:ext cx="1238352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86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52" grpId="0" animBg="1"/>
      <p:bldP spid="53" grpId="0"/>
      <p:bldP spid="37" grpId="0"/>
      <p:bldP spid="38" grpId="0"/>
      <p:bldP spid="43" grpId="0"/>
      <p:bldP spid="44" grpId="0"/>
      <p:bldP spid="45" grpId="0"/>
      <p:bldP spid="46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7097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need to be able to expand expressions of the form (1 + x)</a:t>
            </a:r>
            <a:r>
              <a:rPr lang="en-GB" sz="1400" b="1" baseline="30000" dirty="0">
                <a:latin typeface="Comic Sans MS" pitchFamily="66" charset="0"/>
              </a:rPr>
              <a:t>n</a:t>
            </a:r>
            <a:r>
              <a:rPr lang="en-GB" sz="1400" b="1" dirty="0">
                <a:latin typeface="Comic Sans MS" pitchFamily="66" charset="0"/>
              </a:rPr>
              <a:t> where n is any real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5656" y="2093976"/>
                <a:ext cx="1460015" cy="537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1+5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56" y="2093976"/>
                <a:ext cx="1460015" cy="5373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Binomial Expansion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4A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0" y="115824"/>
                <a:ext cx="7848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824"/>
                <a:ext cx="78489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914400" y="115824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15824"/>
                <a:ext cx="304891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85800" y="115824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15824"/>
                <a:ext cx="33534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66800" y="115824"/>
                <a:ext cx="577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</m:t>
                      </m:r>
                      <m:r>
                        <a:rPr lang="en-GB" sz="1200" b="0" i="1" smtClean="0">
                          <a:latin typeface="Cambria Math"/>
                        </a:rPr>
                        <m:t>𝑛𝑥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15824"/>
                <a:ext cx="57727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545336" y="0"/>
                <a:ext cx="12028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2!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336" y="0"/>
                <a:ext cx="120289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612136" y="0"/>
                <a:ext cx="1690656" cy="46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−2)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3!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136" y="0"/>
                <a:ext cx="1690656" cy="4628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209288" y="124968"/>
                <a:ext cx="12383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……   +  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288" y="124968"/>
                <a:ext cx="1238352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26137" y="2725348"/>
                <a:ext cx="57534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lphaLcParenR"/>
                </a:pPr>
                <a:r>
                  <a:rPr lang="en-US" sz="1400" dirty="0">
                    <a:latin typeface="Comic Sans MS" pitchFamily="66" charset="0"/>
                  </a:rPr>
                  <a:t>Find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400" dirty="0">
                    <a:latin typeface="Comic Sans MS" pitchFamily="66" charset="0"/>
                  </a:rPr>
                  <a:t> term in the series expansion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400" dirty="0">
                  <a:latin typeface="Comic Sans MS" pitchFamily="66" charset="0"/>
                </a:endParaRPr>
              </a:p>
              <a:p>
                <a:pPr marL="342900" indent="-342900">
                  <a:buAutoNum type="alphaLcParenR"/>
                </a:pPr>
                <a:r>
                  <a:rPr lang="en-US" sz="1400" dirty="0">
                    <a:latin typeface="Comic Sans MS" pitchFamily="66" charset="0"/>
                  </a:rPr>
                  <a:t>State the range of values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for which the expansion is valid</a:t>
                </a:r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37" y="2725348"/>
                <a:ext cx="5753498" cy="523220"/>
              </a:xfrm>
              <a:prstGeom prst="rect">
                <a:avLst/>
              </a:prstGeom>
              <a:blipFill>
                <a:blip r:embed="rId10"/>
                <a:stretch>
                  <a:fillRect l="-636" t="-8140" b="-151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47758" y="3352365"/>
                <a:ext cx="2277803" cy="415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1+5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58" y="3352365"/>
                <a:ext cx="2277803" cy="415755"/>
              </a:xfrm>
              <a:prstGeom prst="rect">
                <a:avLst/>
              </a:prstGeom>
              <a:blipFill>
                <a:blip r:embed="rId11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49936" y="4049050"/>
                <a:ext cx="7848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6" y="4049050"/>
                <a:ext cx="784894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164336" y="4049050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336" y="4049050"/>
                <a:ext cx="304891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935736" y="404905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736" y="4049050"/>
                <a:ext cx="335348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316736" y="4049050"/>
                <a:ext cx="577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</m:t>
                      </m:r>
                      <m:r>
                        <a:rPr lang="en-GB" sz="1200" b="0" i="1" smtClean="0">
                          <a:latin typeface="Cambria Math"/>
                        </a:rPr>
                        <m:t>𝑛𝑥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736" y="4049050"/>
                <a:ext cx="577274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795272" y="3933226"/>
                <a:ext cx="12028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2!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272" y="3933226"/>
                <a:ext cx="1202893" cy="461665"/>
              </a:xfrm>
              <a:prstGeom prst="rect">
                <a:avLst/>
              </a:prstGeom>
              <a:blipFill>
                <a:blip r:embed="rId1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62072" y="3933226"/>
                <a:ext cx="1690656" cy="46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−2)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3!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072" y="3933226"/>
                <a:ext cx="1690656" cy="462884"/>
              </a:xfrm>
              <a:prstGeom prst="rect">
                <a:avLst/>
              </a:prstGeom>
              <a:blipFill>
                <a:blip r:embed="rId1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70688" y="4646458"/>
                <a:ext cx="941668" cy="359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88" y="4646458"/>
                <a:ext cx="941668" cy="35984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185672" y="4728754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672" y="4728754"/>
                <a:ext cx="304891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975360" y="4737898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0" y="4737898"/>
                <a:ext cx="335348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348957" y="4601609"/>
                <a:ext cx="1156214" cy="507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sz="1200" b="0" i="1" smtClean="0">
                          <a:latin typeface="Cambria Math"/>
                        </a:rPr>
                        <m:t>𝑥</m:t>
                      </m:r>
                      <m:r>
                        <a:rPr lang="en-GB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957" y="4601609"/>
                <a:ext cx="1156214" cy="50731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336073" y="4603785"/>
                <a:ext cx="1656607" cy="510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073" y="4603785"/>
                <a:ext cx="1656607" cy="51097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825675" y="4608576"/>
                <a:ext cx="2084866" cy="510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675" y="4608576"/>
                <a:ext cx="2084866" cy="51097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971006" y="5412812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006" y="5412812"/>
                <a:ext cx="335348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187847" y="5415860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847" y="5415860"/>
                <a:ext cx="304892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344602" y="541586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602" y="5415860"/>
                <a:ext cx="335348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571024" y="5320065"/>
                <a:ext cx="416974" cy="441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024" y="5320065"/>
                <a:ext cx="416974" cy="441788"/>
              </a:xfrm>
              <a:prstGeom prst="rect">
                <a:avLst/>
              </a:prstGeom>
              <a:blipFill>
                <a:blip r:embed="rId25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2084830" y="5311356"/>
                <a:ext cx="577850" cy="443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75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830" y="5311356"/>
                <a:ext cx="577850" cy="443006"/>
              </a:xfrm>
              <a:prstGeom prst="rect">
                <a:avLst/>
              </a:prstGeom>
              <a:blipFill>
                <a:blip r:embed="rId26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858408" y="5415859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408" y="5415859"/>
                <a:ext cx="335348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520260" y="541586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260" y="5415860"/>
                <a:ext cx="335348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737975" y="5302648"/>
                <a:ext cx="662810" cy="443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625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975" y="5302648"/>
                <a:ext cx="662810" cy="4430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Arc 74"/>
          <p:cNvSpPr/>
          <p:nvPr/>
        </p:nvSpPr>
        <p:spPr>
          <a:xfrm>
            <a:off x="4423955" y="3605349"/>
            <a:ext cx="339634" cy="585652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TextBox 75"/>
          <p:cNvSpPr txBox="1"/>
          <p:nvPr/>
        </p:nvSpPr>
        <p:spPr>
          <a:xfrm>
            <a:off x="4591594" y="3679372"/>
            <a:ext cx="145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Write the general form</a:t>
            </a:r>
          </a:p>
        </p:txBody>
      </p:sp>
      <p:sp>
        <p:nvSpPr>
          <p:cNvPr id="77" name="Arc 76"/>
          <p:cNvSpPr/>
          <p:nvPr/>
        </p:nvSpPr>
        <p:spPr>
          <a:xfrm>
            <a:off x="5699760" y="4245429"/>
            <a:ext cx="339634" cy="585652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80610" y="4258492"/>
                <a:ext cx="1452154" cy="554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rgbClr val="FF0000"/>
                    </a:solidFill>
                    <a:latin typeface="Comic Sans MS" pitchFamily="66" charset="0"/>
                  </a:rPr>
                  <a:t>Sub in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=5</m:t>
                    </m:r>
                    <m:r>
                      <a:rPr lang="en-GB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200" dirty="0">
                    <a:solidFill>
                      <a:srgbClr val="FF0000"/>
                    </a:solidFill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610" y="4258492"/>
                <a:ext cx="1452154" cy="554511"/>
              </a:xfrm>
              <a:prstGeom prst="rect">
                <a:avLst/>
              </a:prstGeom>
              <a:blipFill>
                <a:blip r:embed="rId29"/>
                <a:stretch>
                  <a:fillRect t="-1099" r="-25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Arc 78"/>
          <p:cNvSpPr/>
          <p:nvPr/>
        </p:nvSpPr>
        <p:spPr>
          <a:xfrm>
            <a:off x="5677989" y="4894218"/>
            <a:ext cx="339634" cy="585652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0" name="TextBox 79"/>
          <p:cNvSpPr txBox="1"/>
          <p:nvPr/>
        </p:nvSpPr>
        <p:spPr>
          <a:xfrm>
            <a:off x="5993674" y="5055326"/>
            <a:ext cx="790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Simplify</a:t>
            </a:r>
          </a:p>
        </p:txBody>
      </p:sp>
    </p:spTree>
    <p:extLst>
      <p:ext uri="{BB962C8B-B14F-4D97-AF65-F5344CB8AC3E}">
        <p14:creationId xmlns:p14="http://schemas.microsoft.com/office/powerpoint/2010/main" val="334901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 animBg="1"/>
      <p:bldP spid="76" grpId="0"/>
      <p:bldP spid="77" grpId="0" animBg="1"/>
      <p:bldP spid="78" grpId="0"/>
      <p:bldP spid="79" grpId="0" animBg="1"/>
      <p:bldP spid="8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7097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need to be able to expand expressions of the form (1 + x)</a:t>
            </a:r>
            <a:r>
              <a:rPr lang="en-GB" sz="1400" b="1" baseline="30000" dirty="0">
                <a:latin typeface="Comic Sans MS" pitchFamily="66" charset="0"/>
              </a:rPr>
              <a:t>n</a:t>
            </a:r>
            <a:r>
              <a:rPr lang="en-GB" sz="1400" b="1" dirty="0">
                <a:latin typeface="Comic Sans MS" pitchFamily="66" charset="0"/>
              </a:rPr>
              <a:t> where n is any real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5656" y="2093976"/>
                <a:ext cx="1460015" cy="537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1+5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56" y="2093976"/>
                <a:ext cx="1460015" cy="5373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Binomial Expansion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4A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0" y="115824"/>
                <a:ext cx="7848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824"/>
                <a:ext cx="78489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914400" y="115824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15824"/>
                <a:ext cx="304891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85800" y="115824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15824"/>
                <a:ext cx="33534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66800" y="115824"/>
                <a:ext cx="577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</m:t>
                      </m:r>
                      <m:r>
                        <a:rPr lang="en-GB" sz="1200" b="0" i="1" smtClean="0">
                          <a:latin typeface="Cambria Math"/>
                        </a:rPr>
                        <m:t>𝑛𝑥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15824"/>
                <a:ext cx="57727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545336" y="0"/>
                <a:ext cx="12028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2!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336" y="0"/>
                <a:ext cx="120289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612136" y="0"/>
                <a:ext cx="1690656" cy="46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−2)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3!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136" y="0"/>
                <a:ext cx="1690656" cy="4628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209288" y="124968"/>
                <a:ext cx="12383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……   +  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288" y="124968"/>
                <a:ext cx="1238352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26137" y="2725348"/>
                <a:ext cx="57534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lphaLcParenR"/>
                </a:pPr>
                <a:r>
                  <a:rPr lang="en-US" sz="1400" dirty="0">
                    <a:latin typeface="Comic Sans MS" pitchFamily="66" charset="0"/>
                  </a:rPr>
                  <a:t>Find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400" dirty="0">
                    <a:latin typeface="Comic Sans MS" pitchFamily="66" charset="0"/>
                  </a:rPr>
                  <a:t> term in the series expansion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400" dirty="0">
                  <a:latin typeface="Comic Sans MS" pitchFamily="66" charset="0"/>
                </a:endParaRPr>
              </a:p>
              <a:p>
                <a:pPr marL="342900" indent="-342900">
                  <a:buAutoNum type="alphaLcParenR"/>
                </a:pPr>
                <a:r>
                  <a:rPr lang="en-US" sz="1400" dirty="0">
                    <a:latin typeface="Comic Sans MS" pitchFamily="66" charset="0"/>
                  </a:rPr>
                  <a:t>State the range of values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for which the expansion is valid</a:t>
                </a:r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37" y="2725348"/>
                <a:ext cx="5753498" cy="523220"/>
              </a:xfrm>
              <a:prstGeom prst="rect">
                <a:avLst/>
              </a:prstGeom>
              <a:blipFill>
                <a:blip r:embed="rId10"/>
                <a:stretch>
                  <a:fillRect l="-636" t="-8140" b="-151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47758" y="3970674"/>
                <a:ext cx="2277803" cy="415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1+5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58" y="3970674"/>
                <a:ext cx="2277803" cy="415755"/>
              </a:xfrm>
              <a:prstGeom prst="rect">
                <a:avLst/>
              </a:prstGeom>
              <a:blipFill>
                <a:blip r:embed="rId11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49065" y="3340172"/>
                <a:ext cx="3372911" cy="5014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r>
                                <a:rPr lang="en-GB" sz="1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75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625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65" y="3340172"/>
                <a:ext cx="3372911" cy="501419"/>
              </a:xfrm>
              <a:prstGeom prst="rect">
                <a:avLst/>
              </a:prstGeom>
              <a:blipFill>
                <a:blip r:embed="rId12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47759" y="4467061"/>
                <a:ext cx="3770199" cy="576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625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m:rPr>
                              <m:nor/>
                            </m:rPr>
                            <a:rPr lang="en-GB" sz="1400" dirty="0"/>
                            <m:t> </m:t>
                          </m:r>
                        </m:e>
                      </m:d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59" y="4467061"/>
                <a:ext cx="3770199" cy="57637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1271453" y="4632960"/>
            <a:ext cx="252548" cy="261257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1750423" y="4502331"/>
            <a:ext cx="492036" cy="513806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/>
          <p:cNvSpPr/>
          <p:nvPr/>
        </p:nvSpPr>
        <p:spPr>
          <a:xfrm>
            <a:off x="979716" y="4619897"/>
            <a:ext cx="252548" cy="261257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/>
          <p:cNvSpPr/>
          <p:nvPr/>
        </p:nvSpPr>
        <p:spPr>
          <a:xfrm>
            <a:off x="2233749" y="4489268"/>
            <a:ext cx="613954" cy="513806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Arc 84"/>
          <p:cNvSpPr/>
          <p:nvPr/>
        </p:nvSpPr>
        <p:spPr>
          <a:xfrm>
            <a:off x="3805646" y="4188823"/>
            <a:ext cx="339634" cy="585652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" name="TextBox 85"/>
          <p:cNvSpPr txBox="1"/>
          <p:nvPr/>
        </p:nvSpPr>
        <p:spPr>
          <a:xfrm>
            <a:off x="4086497" y="4254137"/>
            <a:ext cx="2741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We can substitute the expansion in place of the bracket</a:t>
            </a:r>
          </a:p>
        </p:txBody>
      </p:sp>
      <p:sp>
        <p:nvSpPr>
          <p:cNvPr id="5" name="Rectangle 4"/>
          <p:cNvSpPr/>
          <p:nvPr/>
        </p:nvSpPr>
        <p:spPr>
          <a:xfrm>
            <a:off x="330926" y="3300549"/>
            <a:ext cx="3230880" cy="583474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/>
          <p:cNvSpPr/>
          <p:nvPr/>
        </p:nvSpPr>
        <p:spPr>
          <a:xfrm>
            <a:off x="1519646" y="4001589"/>
            <a:ext cx="866503" cy="352697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/>
          <p:cNvSpPr/>
          <p:nvPr/>
        </p:nvSpPr>
        <p:spPr>
          <a:xfrm>
            <a:off x="1584960" y="4458789"/>
            <a:ext cx="2272937" cy="59218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626583" y="5159393"/>
                <a:ext cx="839589" cy="5000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75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83" y="5159393"/>
                <a:ext cx="839589" cy="500009"/>
              </a:xfrm>
              <a:prstGeom prst="rect">
                <a:avLst/>
              </a:prstGeom>
              <a:blipFill>
                <a:blip r:embed="rId1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48355" y="5782056"/>
                <a:ext cx="839589" cy="5000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65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55" y="5782056"/>
                <a:ext cx="839589" cy="500009"/>
              </a:xfrm>
              <a:prstGeom prst="rect">
                <a:avLst/>
              </a:prstGeom>
              <a:blipFill>
                <a:blip r:embed="rId15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Arc 90"/>
          <p:cNvSpPr/>
          <p:nvPr/>
        </p:nvSpPr>
        <p:spPr>
          <a:xfrm>
            <a:off x="3783874" y="4794068"/>
            <a:ext cx="339634" cy="585652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4064725" y="4859382"/>
                <a:ext cx="2336075" cy="477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rgbClr val="FF0000"/>
                    </a:solidFill>
                    <a:latin typeface="Comic Sans MS" pitchFamily="66" charset="0"/>
                  </a:rPr>
                  <a:t>Expand only the parts that will give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200" dirty="0">
                    <a:solidFill>
                      <a:srgbClr val="FF0000"/>
                    </a:solidFill>
                    <a:latin typeface="Comic Sans MS" pitchFamily="66" charset="0"/>
                  </a:rPr>
                  <a:t> term</a:t>
                </a: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725" y="4859382"/>
                <a:ext cx="2336075" cy="477503"/>
              </a:xfrm>
              <a:prstGeom prst="rect">
                <a:avLst/>
              </a:prstGeom>
              <a:blipFill>
                <a:blip r:embed="rId16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Arc 92"/>
          <p:cNvSpPr/>
          <p:nvPr/>
        </p:nvSpPr>
        <p:spPr>
          <a:xfrm>
            <a:off x="1785257" y="5460274"/>
            <a:ext cx="339634" cy="585652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2083525" y="5656216"/>
            <a:ext cx="80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itchFamily="66" charset="0"/>
              </a:rPr>
              <a:t>Simplify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262308" y="5159394"/>
                <a:ext cx="720261" cy="5000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308" y="5159394"/>
                <a:ext cx="720261" cy="500009"/>
              </a:xfrm>
              <a:prstGeom prst="rect">
                <a:avLst/>
              </a:prstGeom>
              <a:blipFill>
                <a:blip r:embed="rId1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22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81" grpId="0"/>
      <p:bldP spid="4" grpId="0" animBg="1"/>
      <p:bldP spid="4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6" grpId="0"/>
      <p:bldP spid="5" grpId="0" animBg="1"/>
      <p:bldP spid="5" grpId="1" animBg="1"/>
      <p:bldP spid="87" grpId="0" animBg="1"/>
      <p:bldP spid="87" grpId="1" animBg="1"/>
      <p:bldP spid="88" grpId="0" animBg="1"/>
      <p:bldP spid="88" grpId="1" animBg="1"/>
      <p:bldP spid="89" grpId="0"/>
      <p:bldP spid="90" grpId="0"/>
      <p:bldP spid="91" grpId="0" animBg="1"/>
      <p:bldP spid="92" grpId="0"/>
      <p:bldP spid="93" grpId="0" animBg="1"/>
      <p:bldP spid="94" grpId="0"/>
      <p:bldP spid="9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7097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need to be able to expand expressions of the form (1 + x)</a:t>
            </a:r>
            <a:r>
              <a:rPr lang="en-GB" sz="1400" b="1" baseline="30000" dirty="0">
                <a:latin typeface="Comic Sans MS" pitchFamily="66" charset="0"/>
              </a:rPr>
              <a:t>n</a:t>
            </a:r>
            <a:r>
              <a:rPr lang="en-GB" sz="1400" b="1" dirty="0">
                <a:latin typeface="Comic Sans MS" pitchFamily="66" charset="0"/>
              </a:rPr>
              <a:t> where n is any real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5656" y="2093976"/>
                <a:ext cx="1460015" cy="537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1+5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56" y="2093976"/>
                <a:ext cx="1460015" cy="5373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Binomial Expansion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4A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0" y="115824"/>
                <a:ext cx="7848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824"/>
                <a:ext cx="78489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914400" y="115824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15824"/>
                <a:ext cx="304891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85800" y="115824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15824"/>
                <a:ext cx="33534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66800" y="115824"/>
                <a:ext cx="577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</m:t>
                      </m:r>
                      <m:r>
                        <a:rPr lang="en-GB" sz="1200" b="0" i="1" smtClean="0">
                          <a:latin typeface="Cambria Math"/>
                        </a:rPr>
                        <m:t>𝑛𝑥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15824"/>
                <a:ext cx="57727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545336" y="0"/>
                <a:ext cx="12028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2!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336" y="0"/>
                <a:ext cx="120289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612136" y="0"/>
                <a:ext cx="1690656" cy="46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−2)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3!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136" y="0"/>
                <a:ext cx="1690656" cy="4628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209288" y="124968"/>
                <a:ext cx="12383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……   +  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288" y="124968"/>
                <a:ext cx="1238352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26137" y="2725348"/>
                <a:ext cx="57534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lphaLcParenR"/>
                </a:pPr>
                <a:r>
                  <a:rPr lang="en-US" sz="1400" dirty="0">
                    <a:latin typeface="Comic Sans MS" pitchFamily="66" charset="0"/>
                  </a:rPr>
                  <a:t>Find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400" dirty="0">
                    <a:latin typeface="Comic Sans MS" pitchFamily="66" charset="0"/>
                  </a:rPr>
                  <a:t> term in the series expansion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400" dirty="0">
                  <a:latin typeface="Comic Sans MS" pitchFamily="66" charset="0"/>
                </a:endParaRPr>
              </a:p>
              <a:p>
                <a:pPr marL="342900" indent="-342900">
                  <a:buAutoNum type="alphaLcParenR"/>
                </a:pPr>
                <a:r>
                  <a:rPr lang="en-US" sz="1400" dirty="0">
                    <a:latin typeface="Comic Sans MS" pitchFamily="66" charset="0"/>
                  </a:rPr>
                  <a:t>State the range of values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for which the expansion is valid</a:t>
                </a:r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37" y="2725348"/>
                <a:ext cx="5753498" cy="523220"/>
              </a:xfrm>
              <a:prstGeom prst="rect">
                <a:avLst/>
              </a:prstGeom>
              <a:blipFill>
                <a:blip r:embed="rId10"/>
                <a:stretch>
                  <a:fillRect l="-636" t="-8140" b="-151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610755" y="2411839"/>
                <a:ext cx="655051" cy="5000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65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755" y="2411839"/>
                <a:ext cx="655051" cy="500009"/>
              </a:xfrm>
              <a:prstGeom prst="rect">
                <a:avLst/>
              </a:prstGeom>
              <a:blipFill>
                <a:blip r:embed="rId11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/>
          <p:cNvSpPr/>
          <p:nvPr/>
        </p:nvSpPr>
        <p:spPr>
          <a:xfrm>
            <a:off x="1406436" y="2381794"/>
            <a:ext cx="252548" cy="261257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168944" y="3489960"/>
            <a:ext cx="2582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The ‘x’ term to check is </a:t>
            </a:r>
            <a:r>
              <a:rPr lang="en-GB" sz="1200" dirty="0" err="1">
                <a:solidFill>
                  <a:srgbClr val="FF0000"/>
                </a:solidFill>
                <a:latin typeface="Comic Sans MS" pitchFamily="66" charset="0"/>
              </a:rPr>
              <a:t>is</a:t>
            </a:r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 5x…</a:t>
            </a:r>
            <a:endParaRPr lang="en-GB" sz="1200" u="sng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02622" y="3812177"/>
                <a:ext cx="7745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GB" sz="1200" b="0" i="1" smtClean="0">
                          <a:latin typeface="Cambria Math"/>
                        </a:rPr>
                        <m:t>&lt;1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22" y="3812177"/>
                <a:ext cx="774571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08718" y="4193177"/>
                <a:ext cx="689612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GB" sz="1200" b="0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18" y="4193177"/>
                <a:ext cx="689612" cy="438005"/>
              </a:xfrm>
              <a:prstGeom prst="rect">
                <a:avLst/>
              </a:prstGeom>
              <a:blipFill>
                <a:blip r:embed="rId13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Arc 41"/>
          <p:cNvSpPr/>
          <p:nvPr/>
        </p:nvSpPr>
        <p:spPr>
          <a:xfrm>
            <a:off x="781158" y="3931049"/>
            <a:ext cx="569976" cy="56388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1287126" y="4116977"/>
            <a:ext cx="111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Divide by 5</a:t>
            </a:r>
          </a:p>
        </p:txBody>
      </p:sp>
    </p:spTree>
    <p:extLst>
      <p:ext uri="{BB962C8B-B14F-4D97-AF65-F5344CB8AC3E}">
        <p14:creationId xmlns:p14="http://schemas.microsoft.com/office/powerpoint/2010/main" val="224440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40" grpId="0"/>
      <p:bldP spid="41" grpId="0"/>
      <p:bldP spid="42" grpId="0" animBg="1"/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7097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need to be able to expand expressions of the form (1 + x)</a:t>
            </a:r>
            <a:r>
              <a:rPr lang="en-GB" sz="1400" b="1" baseline="30000" dirty="0">
                <a:latin typeface="Comic Sans MS" pitchFamily="66" charset="0"/>
              </a:rPr>
              <a:t>n</a:t>
            </a:r>
            <a:r>
              <a:rPr lang="en-GB" sz="1400" b="1" dirty="0">
                <a:latin typeface="Comic Sans MS" pitchFamily="66" charset="0"/>
              </a:rPr>
              <a:t> where n is any real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5656" y="2093976"/>
                <a:ext cx="594912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mic Sans MS" pitchFamily="66" charset="0"/>
                  </a:rPr>
                  <a:t>In the expansion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</m:e>
                        </m:d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GB" sz="1400" dirty="0">
                    <a:latin typeface="Comic Sans MS" pitchFamily="66" charset="0"/>
                  </a:rPr>
                  <a:t> the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400" dirty="0">
                    <a:latin typeface="Comic Sans MS" pitchFamily="66" charset="0"/>
                  </a:rPr>
                  <a:t> is -90,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GB" sz="1400" dirty="0">
                  <a:latin typeface="Comic Sans MS" pitchFamily="66" charset="0"/>
                </a:endParaRPr>
              </a:p>
              <a:p>
                <a:endParaRPr lang="en-US" sz="1400" dirty="0">
                  <a:latin typeface="Comic Sans MS" pitchFamily="66" charset="0"/>
                </a:endParaRPr>
              </a:p>
              <a:p>
                <a:pPr marL="342900" indent="-342900">
                  <a:buAutoNum type="alphaLcParenR"/>
                </a:pPr>
                <a:r>
                  <a:rPr lang="en-US" sz="1400" dirty="0">
                    <a:latin typeface="Comic Sans MS" pitchFamily="66" charset="0"/>
                  </a:rPr>
                  <a:t>Find the value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400" dirty="0">
                  <a:latin typeface="Comic Sans MS" pitchFamily="66" charset="0"/>
                </a:endParaRPr>
              </a:p>
              <a:p>
                <a:pPr marL="342900" indent="-342900">
                  <a:buAutoNum type="alphaLcParenR"/>
                </a:pPr>
                <a:r>
                  <a:rPr lang="en-US" sz="1400" dirty="0">
                    <a:latin typeface="Comic Sans MS" pitchFamily="66" charset="0"/>
                  </a:rPr>
                  <a:t>Find the corresponding coefficient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1400" dirty="0">
                    <a:latin typeface="Comic Sans MS" pitchFamily="66" charset="0"/>
                  </a:rPr>
                  <a:t> term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56" y="2093976"/>
                <a:ext cx="5949129" cy="954107"/>
              </a:xfrm>
              <a:prstGeom prst="rect">
                <a:avLst/>
              </a:prstGeom>
              <a:blipFill>
                <a:blip r:embed="rId2"/>
                <a:stretch>
                  <a:fillRect l="-615" t="-1282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Binomial Expansion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4A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0" y="115824"/>
                <a:ext cx="7848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824"/>
                <a:ext cx="78489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914400" y="115824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15824"/>
                <a:ext cx="304891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85800" y="115824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15824"/>
                <a:ext cx="33534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66800" y="115824"/>
                <a:ext cx="577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</m:t>
                      </m:r>
                      <m:r>
                        <a:rPr lang="en-GB" sz="1200" b="0" i="1" smtClean="0">
                          <a:latin typeface="Cambria Math"/>
                        </a:rPr>
                        <m:t>𝑛𝑥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15824"/>
                <a:ext cx="57727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545336" y="0"/>
                <a:ext cx="12028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2!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336" y="0"/>
                <a:ext cx="120289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612136" y="0"/>
                <a:ext cx="1690656" cy="46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−2)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3!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136" y="0"/>
                <a:ext cx="1690656" cy="4628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209288" y="124968"/>
                <a:ext cx="12383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……   +  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288" y="124968"/>
                <a:ext cx="1238352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820091" y="0"/>
            <a:ext cx="870858" cy="461554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22229" y="3100252"/>
                <a:ext cx="1116075" cy="5231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𝑛</m:t>
                      </m:r>
                      <m:r>
                        <a:rPr lang="en-GB" sz="1400" b="0" i="1" smtClean="0">
                          <a:latin typeface="Cambria Math"/>
                        </a:rPr>
                        <m:t>(</m:t>
                      </m:r>
                      <m:r>
                        <a:rPr lang="en-GB" sz="1400" b="0" i="1" smtClean="0">
                          <a:latin typeface="Cambria Math"/>
                        </a:rPr>
                        <m:t>𝑛</m:t>
                      </m:r>
                      <m:r>
                        <a:rPr lang="en-GB" sz="1400" b="0" i="1" smtClean="0">
                          <a:latin typeface="Cambria Math"/>
                        </a:rPr>
                        <m:t>−1)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2!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29" y="3100252"/>
                <a:ext cx="1116075" cy="523157"/>
              </a:xfrm>
              <a:prstGeom prst="rect">
                <a:avLst/>
              </a:prstGeom>
              <a:blipFill>
                <a:blip r:embed="rId10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26581" y="3740333"/>
                <a:ext cx="1799852" cy="5231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=−4</m:t>
                      </m:r>
                      <m:r>
                        <a:rPr lang="en-GB" sz="1400" b="0" i="1" smtClean="0">
                          <a:latin typeface="Cambria Math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GB" sz="1400" b="0" i="1" smtClean="0">
                          <a:latin typeface="Cambria Math"/>
                        </a:rPr>
                        <m:t>−1)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81" y="3740333"/>
                <a:ext cx="1799852" cy="523157"/>
              </a:xfrm>
              <a:prstGeom prst="rect">
                <a:avLst/>
              </a:prstGeom>
              <a:blipFill>
                <a:blip r:embed="rId11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17872" y="4341226"/>
                <a:ext cx="1351396" cy="5231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=(−20)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72" y="4341226"/>
                <a:ext cx="1351396" cy="523157"/>
              </a:xfrm>
              <a:prstGeom prst="rect">
                <a:avLst/>
              </a:prstGeom>
              <a:blipFill>
                <a:blip r:embed="rId12"/>
                <a:stretch>
                  <a:fillRect b="-11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22226" y="4963889"/>
                <a:ext cx="11224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=−10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26" y="4963889"/>
                <a:ext cx="1122423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91747" y="5638803"/>
                <a:ext cx="13169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−10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=−90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47" y="5638803"/>
                <a:ext cx="1316964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c 43"/>
          <p:cNvSpPr/>
          <p:nvPr/>
        </p:nvSpPr>
        <p:spPr>
          <a:xfrm>
            <a:off x="2209364" y="3434661"/>
            <a:ext cx="368373" cy="56388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506326" y="3542212"/>
                <a:ext cx="21266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rgbClr val="FF0000"/>
                    </a:solidFill>
                    <a:latin typeface="Comic Sans MS" pitchFamily="66" charset="0"/>
                  </a:rPr>
                  <a:t>Sub in </a:t>
                </a:r>
                <a14:m>
                  <m:oMath xmlns:m="http://schemas.openxmlformats.org/officeDocument/2006/math">
                    <m:r>
                      <a:rPr lang="en-GB" sz="1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200" dirty="0">
                    <a:solidFill>
                      <a:srgbClr val="FF0000"/>
                    </a:solidFill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=−4</m:t>
                    </m:r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326" y="3542212"/>
                <a:ext cx="2126634" cy="276999"/>
              </a:xfrm>
              <a:prstGeom prst="rect">
                <a:avLst/>
              </a:prstGeom>
              <a:blipFill>
                <a:blip r:embed="rId1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Arc 45"/>
          <p:cNvSpPr/>
          <p:nvPr/>
        </p:nvSpPr>
        <p:spPr>
          <a:xfrm>
            <a:off x="2196301" y="4022489"/>
            <a:ext cx="368373" cy="56388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Arc 50"/>
          <p:cNvSpPr/>
          <p:nvPr/>
        </p:nvSpPr>
        <p:spPr>
          <a:xfrm>
            <a:off x="1791353" y="4636443"/>
            <a:ext cx="307413" cy="475489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/>
          <p:cNvSpPr txBox="1"/>
          <p:nvPr/>
        </p:nvSpPr>
        <p:spPr>
          <a:xfrm>
            <a:off x="2506326" y="4169229"/>
            <a:ext cx="924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itchFamily="66" charset="0"/>
              </a:rPr>
              <a:t>Simplify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6874" y="4722224"/>
            <a:ext cx="1355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itchFamily="66" charset="0"/>
              </a:rPr>
              <a:t>Simplify again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20771" y="5344888"/>
                <a:ext cx="45824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itchFamily="66" charset="0"/>
                  </a:rPr>
                  <a:t>Since the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200" dirty="0">
                    <a:solidFill>
                      <a:srgbClr val="FF0000"/>
                    </a:solidFill>
                    <a:latin typeface="Comic Sans MS" pitchFamily="66" charset="0"/>
                  </a:rPr>
                  <a:t> is -90, we can form an equation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71" y="5344888"/>
                <a:ext cx="4582452" cy="276999"/>
              </a:xfrm>
              <a:prstGeom prst="rect">
                <a:avLst/>
              </a:prstGeom>
              <a:blipFill>
                <a:blip r:embed="rId1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918318" y="5982792"/>
                <a:ext cx="7495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318" y="5982792"/>
                <a:ext cx="749501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009758" y="6318072"/>
                <a:ext cx="6631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58" y="6318072"/>
                <a:ext cx="663194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Arc 56"/>
          <p:cNvSpPr/>
          <p:nvPr/>
        </p:nvSpPr>
        <p:spPr>
          <a:xfrm>
            <a:off x="1708621" y="5772911"/>
            <a:ext cx="268225" cy="357923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/>
          <p:cNvSpPr txBox="1"/>
          <p:nvPr/>
        </p:nvSpPr>
        <p:spPr>
          <a:xfrm>
            <a:off x="1818348" y="5806441"/>
            <a:ext cx="1355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itchFamily="66" charset="0"/>
              </a:rPr>
              <a:t>Divide by -10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9" name="Arc 58"/>
          <p:cNvSpPr/>
          <p:nvPr/>
        </p:nvSpPr>
        <p:spPr>
          <a:xfrm>
            <a:off x="1530095" y="6134317"/>
            <a:ext cx="268225" cy="357923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1613696" y="6167847"/>
            <a:ext cx="1355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itchFamily="66" charset="0"/>
              </a:rPr>
              <a:t>Square root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337814" y="2473238"/>
                <a:ext cx="6631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814" y="2473238"/>
                <a:ext cx="663194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1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/>
      <p:bldP spid="27" grpId="0"/>
      <p:bldP spid="28" grpId="0"/>
      <p:bldP spid="29" grpId="0"/>
      <p:bldP spid="30" grpId="0"/>
      <p:bldP spid="44" grpId="0" animBg="1"/>
      <p:bldP spid="45" grpId="0"/>
      <p:bldP spid="46" grpId="0" animBg="1"/>
      <p:bldP spid="51" grpId="0" animBg="1"/>
      <p:bldP spid="52" grpId="0"/>
      <p:bldP spid="53" grpId="0"/>
      <p:bldP spid="54" grpId="0"/>
      <p:bldP spid="55" grpId="0"/>
      <p:bldP spid="56" grpId="0"/>
      <p:bldP spid="57" grpId="0" animBg="1"/>
      <p:bldP spid="58" grpId="0"/>
      <p:bldP spid="59" grpId="0" animBg="1"/>
      <p:bldP spid="60" grpId="0"/>
      <p:bldP spid="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169817" y="1635034"/>
            <a:ext cx="857097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need to be able to expand expressions of the form (1 + x)</a:t>
            </a:r>
            <a:r>
              <a:rPr lang="en-GB" sz="1400" b="1" baseline="30000" dirty="0">
                <a:latin typeface="Comic Sans MS" pitchFamily="66" charset="0"/>
              </a:rPr>
              <a:t>n</a:t>
            </a:r>
            <a:r>
              <a:rPr lang="en-GB" sz="1400" b="1" dirty="0">
                <a:latin typeface="Comic Sans MS" pitchFamily="66" charset="0"/>
              </a:rPr>
              <a:t> where n is any real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5656" y="2093976"/>
                <a:ext cx="594912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mic Sans MS" pitchFamily="66" charset="0"/>
                  </a:rPr>
                  <a:t>In the expansion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</m:e>
                        </m:d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GB" sz="1400" dirty="0">
                    <a:latin typeface="Comic Sans MS" pitchFamily="66" charset="0"/>
                  </a:rPr>
                  <a:t> the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400" dirty="0">
                    <a:latin typeface="Comic Sans MS" pitchFamily="66" charset="0"/>
                  </a:rPr>
                  <a:t> is -90,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GB" sz="1400" dirty="0">
                  <a:latin typeface="Comic Sans MS" pitchFamily="66" charset="0"/>
                </a:endParaRPr>
              </a:p>
              <a:p>
                <a:endParaRPr lang="en-US" sz="1400" dirty="0">
                  <a:latin typeface="Comic Sans MS" pitchFamily="66" charset="0"/>
                </a:endParaRPr>
              </a:p>
              <a:p>
                <a:pPr marL="342900" indent="-342900">
                  <a:buAutoNum type="alphaLcParenR"/>
                </a:pPr>
                <a:r>
                  <a:rPr lang="en-US" sz="1400" dirty="0">
                    <a:latin typeface="Comic Sans MS" pitchFamily="66" charset="0"/>
                  </a:rPr>
                  <a:t>Find the value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400" dirty="0">
                  <a:latin typeface="Comic Sans MS" pitchFamily="66" charset="0"/>
                </a:endParaRPr>
              </a:p>
              <a:p>
                <a:pPr marL="342900" indent="-342900">
                  <a:buAutoNum type="alphaLcParenR"/>
                </a:pPr>
                <a:r>
                  <a:rPr lang="en-US" sz="1400" dirty="0">
                    <a:latin typeface="Comic Sans MS" pitchFamily="66" charset="0"/>
                  </a:rPr>
                  <a:t>Find the corresponding coefficient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1400" dirty="0">
                    <a:latin typeface="Comic Sans MS" pitchFamily="66" charset="0"/>
                  </a:rPr>
                  <a:t> term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56" y="2093976"/>
                <a:ext cx="5949129" cy="954107"/>
              </a:xfrm>
              <a:prstGeom prst="rect">
                <a:avLst/>
              </a:prstGeom>
              <a:blipFill>
                <a:blip r:embed="rId2"/>
                <a:stretch>
                  <a:fillRect l="-615" t="-1282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Binomial Expansion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4A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0" y="115824"/>
                <a:ext cx="7848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824"/>
                <a:ext cx="78489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914400" y="115824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15824"/>
                <a:ext cx="304891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85800" y="115824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15824"/>
                <a:ext cx="33534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66800" y="115824"/>
                <a:ext cx="577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</m:t>
                      </m:r>
                      <m:r>
                        <a:rPr lang="en-GB" sz="1200" b="0" i="1" smtClean="0">
                          <a:latin typeface="Cambria Math"/>
                        </a:rPr>
                        <m:t>𝑛𝑥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15824"/>
                <a:ext cx="57727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545336" y="0"/>
                <a:ext cx="12028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2!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336" y="0"/>
                <a:ext cx="120289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612136" y="0"/>
                <a:ext cx="1690656" cy="46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−2)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3!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136" y="0"/>
                <a:ext cx="1690656" cy="4628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209288" y="124968"/>
                <a:ext cx="12383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……   +  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288" y="124968"/>
                <a:ext cx="1238352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917370" y="0"/>
            <a:ext cx="1314995" cy="461554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22229" y="3100252"/>
                <a:ext cx="1683025" cy="5245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>
                          <a:latin typeface="Cambria Math"/>
                        </a:rPr>
                        <m:t>𝑛</m:t>
                      </m:r>
                      <m:r>
                        <a:rPr lang="en-GB" sz="1400" i="1">
                          <a:latin typeface="Cambria Math"/>
                        </a:rPr>
                        <m:t>(</m:t>
                      </m:r>
                      <m:r>
                        <a:rPr lang="en-GB" sz="1400" i="1">
                          <a:latin typeface="Cambria Math"/>
                        </a:rPr>
                        <m:t>𝑛</m:t>
                      </m:r>
                      <m:r>
                        <a:rPr lang="en-GB" sz="1400" i="1">
                          <a:latin typeface="Cambria Math"/>
                        </a:rPr>
                        <m:t>−1)(</m:t>
                      </m:r>
                      <m:r>
                        <a:rPr lang="en-GB" sz="1400" i="1">
                          <a:latin typeface="Cambria Math"/>
                        </a:rPr>
                        <m:t>𝑛</m:t>
                      </m:r>
                      <m:r>
                        <a:rPr lang="en-GB" sz="1400" i="1">
                          <a:latin typeface="Cambria Math"/>
                        </a:rPr>
                        <m:t>−2)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400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1400" i="1">
                              <a:latin typeface="Cambria Math"/>
                            </a:rPr>
                            <m:t>3!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29" y="3100252"/>
                <a:ext cx="1683025" cy="52456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c 43"/>
          <p:cNvSpPr/>
          <p:nvPr/>
        </p:nvSpPr>
        <p:spPr>
          <a:xfrm>
            <a:off x="2975718" y="3469495"/>
            <a:ext cx="368373" cy="56388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107216" y="3611880"/>
                <a:ext cx="39728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rgbClr val="FF0000"/>
                    </a:solidFill>
                    <a:latin typeface="Comic Sans MS" pitchFamily="66" charset="0"/>
                  </a:rPr>
                  <a:t>Sub in </a:t>
                </a:r>
                <a14:m>
                  <m:oMath xmlns:m="http://schemas.openxmlformats.org/officeDocument/2006/math">
                    <m:r>
                      <a:rPr lang="en-GB" sz="1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GB" sz="1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200" dirty="0">
                    <a:solidFill>
                      <a:srgbClr val="FF0000"/>
                    </a:solidFill>
                    <a:latin typeface="Comic Sans MS" pitchFamily="66" charset="0"/>
                  </a:rPr>
                  <a:t> (since we know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1200" dirty="0">
                    <a:solidFill>
                      <a:srgbClr val="FF0000"/>
                    </a:solidFill>
                    <a:latin typeface="Comic Sans MS" pitchFamily="66" charset="0"/>
                  </a:rPr>
                  <a:t>) and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=−4</m:t>
                    </m:r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216" y="3611880"/>
                <a:ext cx="3972851" cy="276999"/>
              </a:xfrm>
              <a:prstGeom prst="rect">
                <a:avLst/>
              </a:prstGeom>
              <a:blipFill>
                <a:blip r:embed="rId11"/>
                <a:stretch>
                  <a:fillRect t="-2222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337814" y="2473238"/>
                <a:ext cx="6631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814" y="2473238"/>
                <a:ext cx="663194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0938" y="3735978"/>
                <a:ext cx="2495170" cy="5245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=−4</m:t>
                      </m:r>
                      <m:r>
                        <a:rPr lang="en-GB" sz="1400" i="1">
                          <a:latin typeface="Cambria Math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GB" sz="1400" i="1">
                          <a:latin typeface="Cambria Math"/>
                        </a:rPr>
                        <m:t>−1)(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GB" sz="1400" i="1">
                          <a:latin typeface="Cambria Math"/>
                        </a:rPr>
                        <m:t>−2)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1400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1400" i="1">
                              <a:latin typeface="Cambria Math"/>
                            </a:rPr>
                            <m:t>3!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38" y="3735978"/>
                <a:ext cx="2495170" cy="52456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39647" y="4345578"/>
                <a:ext cx="1259576" cy="5245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=−120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27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400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47" y="4345578"/>
                <a:ext cx="1259576" cy="52456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44002" y="5003075"/>
                <a:ext cx="1030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=−540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02" y="5003075"/>
                <a:ext cx="103085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48356" y="5529943"/>
                <a:ext cx="8420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=−540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56" y="5529943"/>
                <a:ext cx="842089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Arc 41"/>
          <p:cNvSpPr/>
          <p:nvPr/>
        </p:nvSpPr>
        <p:spPr>
          <a:xfrm>
            <a:off x="2919113" y="4066032"/>
            <a:ext cx="368373" cy="56388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3216075" y="4173583"/>
            <a:ext cx="903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itchFamily="66" charset="0"/>
              </a:rPr>
              <a:t>Simplify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0" name="Arc 49"/>
          <p:cNvSpPr/>
          <p:nvPr/>
        </p:nvSpPr>
        <p:spPr>
          <a:xfrm>
            <a:off x="1721684" y="4601609"/>
            <a:ext cx="368373" cy="56388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/>
          <p:cNvSpPr txBox="1"/>
          <p:nvPr/>
        </p:nvSpPr>
        <p:spPr>
          <a:xfrm>
            <a:off x="2018646" y="4709160"/>
            <a:ext cx="1334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itchFamily="66" charset="0"/>
              </a:rPr>
              <a:t>Simplify again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3" name="Arc 62"/>
          <p:cNvSpPr/>
          <p:nvPr/>
        </p:nvSpPr>
        <p:spPr>
          <a:xfrm>
            <a:off x="1490908" y="5163311"/>
            <a:ext cx="355310" cy="523386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/>
          <p:cNvSpPr txBox="1"/>
          <p:nvPr/>
        </p:nvSpPr>
        <p:spPr>
          <a:xfrm>
            <a:off x="1639823" y="5331822"/>
            <a:ext cx="2126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itchFamily="66" charset="0"/>
              </a:rPr>
              <a:t>Write the coefficient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25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/>
      <p:bldP spid="44" grpId="0" animBg="1"/>
      <p:bldP spid="45" grpId="0"/>
      <p:bldP spid="37" grpId="0"/>
      <p:bldP spid="38" grpId="0"/>
      <p:bldP spid="40" grpId="0"/>
      <p:bldP spid="41" grpId="0"/>
      <p:bldP spid="42" grpId="0" animBg="1"/>
      <p:bldP spid="43" grpId="0"/>
      <p:bldP spid="50" grpId="0" animBg="1"/>
      <p:bldP spid="62" grpId="0"/>
      <p:bldP spid="63" grpId="0" animBg="1"/>
      <p:bldP spid="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8028" y="2416210"/>
            <a:ext cx="7377340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Umbra BT" panose="04020405020B03070202" pitchFamily="82" charset="0"/>
              </a:rPr>
              <a:t>Teachings for </a:t>
            </a:r>
          </a:p>
          <a:p>
            <a:pPr algn="ctr"/>
            <a:r>
              <a:rPr lang="en-US" sz="7200" b="1" cap="none" spc="0" dirty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Umbra BT" panose="04020405020B03070202" pitchFamily="82" charset="0"/>
              </a:rPr>
              <a:t>section 4b</a:t>
            </a:r>
          </a:p>
        </p:txBody>
      </p:sp>
    </p:spTree>
    <p:extLst>
      <p:ext uri="{BB962C8B-B14F-4D97-AF65-F5344CB8AC3E}">
        <p14:creationId xmlns:p14="http://schemas.microsoft.com/office/powerpoint/2010/main" val="3920673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use the expansion for (1 + x)</a:t>
            </a:r>
            <a:r>
              <a:rPr lang="en-GB" sz="1400" b="1" baseline="30000" dirty="0">
                <a:latin typeface="Comic Sans MS" pitchFamily="66" charset="0"/>
              </a:rPr>
              <a:t>n</a:t>
            </a:r>
            <a:r>
              <a:rPr lang="en-GB" sz="1400" b="1" dirty="0">
                <a:latin typeface="Comic Sans MS" pitchFamily="66" charset="0"/>
              </a:rPr>
              <a:t> to expand (a + </a:t>
            </a:r>
            <a:r>
              <a:rPr lang="en-GB" sz="1400" b="1" dirty="0" err="1">
                <a:latin typeface="Comic Sans MS" pitchFamily="66" charset="0"/>
              </a:rPr>
              <a:t>bx</a:t>
            </a:r>
            <a:r>
              <a:rPr lang="en-GB" sz="1400" b="1" dirty="0">
                <a:latin typeface="Comic Sans MS" pitchFamily="66" charset="0"/>
              </a:rPr>
              <a:t>)</a:t>
            </a:r>
            <a:r>
              <a:rPr lang="en-GB" sz="1400" b="1" baseline="30000" dirty="0">
                <a:latin typeface="Comic Sans MS" pitchFamily="66" charset="0"/>
              </a:rPr>
              <a:t>n</a:t>
            </a:r>
            <a:r>
              <a:rPr lang="en-GB" sz="1400" b="1" dirty="0">
                <a:latin typeface="Comic Sans MS" pitchFamily="66" charset="0"/>
              </a:rPr>
              <a:t> by taking out ‘a’ as a factor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981200"/>
            <a:ext cx="3873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Find the first 4 terms in the Binomial expansion of: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38600" y="1981200"/>
                <a:ext cx="676147" cy="298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4+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981200"/>
                <a:ext cx="676147" cy="29809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48200" y="1905000"/>
                <a:ext cx="933654" cy="359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=(4+</m:t>
                      </m:r>
                      <m:r>
                        <a:rPr lang="en-GB" sz="1200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905000"/>
                <a:ext cx="933654" cy="359842"/>
              </a:xfrm>
              <a:prstGeom prst="rect">
                <a:avLst/>
              </a:prstGeom>
              <a:blipFill rotWithShape="1">
                <a:blip r:embed="rId4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4800" y="2514600"/>
                <a:ext cx="1216295" cy="525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b="0" i="1" smtClean="0">
                                      <a:latin typeface="Cambria Math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GB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GB" sz="1200" b="0" i="1" smtClean="0">
                                          <a:latin typeface="Cambria Math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514600"/>
                <a:ext cx="1216295" cy="52591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4800" y="2209800"/>
                <a:ext cx="775469" cy="359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/>
                        </a:rPr>
                        <m:t>(4+</m:t>
                      </m:r>
                      <m:r>
                        <a:rPr lang="en-GB" sz="1200" i="1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i="1">
                              <a:latin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2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209800"/>
                <a:ext cx="775469" cy="359842"/>
              </a:xfrm>
              <a:prstGeom prst="rect">
                <a:avLst/>
              </a:prstGeom>
              <a:blipFill rotWithShape="1">
                <a:blip r:embed="rId6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4800" y="3048000"/>
                <a:ext cx="1175963" cy="525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4</m:t>
                          </m:r>
                        </m:e>
                        <m:sup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GB" sz="1200" b="0" i="1" smtClean="0"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048000"/>
                <a:ext cx="1175963" cy="52591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4800" y="3581400"/>
                <a:ext cx="1066959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=2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GB" sz="1200" b="0" i="1" smtClean="0"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581400"/>
                <a:ext cx="1066959" cy="50917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9664" y="4459224"/>
                <a:ext cx="7848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64" y="4459224"/>
                <a:ext cx="784894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274064" y="4459224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064" y="4459224"/>
                <a:ext cx="304891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45464" y="4459224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464" y="4459224"/>
                <a:ext cx="335348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426464" y="4459224"/>
                <a:ext cx="577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</m:t>
                      </m:r>
                      <m:r>
                        <a:rPr lang="en-GB" sz="1200" b="0" i="1" smtClean="0">
                          <a:latin typeface="Cambria Math"/>
                        </a:rPr>
                        <m:t>𝑛𝑥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464" y="4459224"/>
                <a:ext cx="577274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905000" y="4343400"/>
                <a:ext cx="12028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2!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343400"/>
                <a:ext cx="1202893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71800" y="4343400"/>
                <a:ext cx="1690656" cy="46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−2)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3!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343400"/>
                <a:ext cx="1690656" cy="46288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304800" y="4114800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Write out the general form:</a:t>
            </a:r>
            <a:endParaRPr lang="en-GB" sz="1200" u="sng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81000" y="4953000"/>
                <a:ext cx="798167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GB" sz="1200" b="0" i="1" smtClean="0"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953000"/>
                <a:ext cx="798167" cy="509178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274064" y="5145024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064" y="5145024"/>
                <a:ext cx="304891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045464" y="5145024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464" y="5145024"/>
                <a:ext cx="335348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447800" y="5029200"/>
                <a:ext cx="952890" cy="507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029200"/>
                <a:ext cx="952890" cy="50731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258568" y="4895088"/>
                <a:ext cx="1486946" cy="626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GB" sz="1200" b="0" i="1" smtClean="0">
                                          <a:latin typeface="Cambria Math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68" y="4895088"/>
                <a:ext cx="1486946" cy="62600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93592" y="4876800"/>
                <a:ext cx="1952073" cy="6423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GB" sz="1200" b="0" i="1" smtClean="0">
                                          <a:latin typeface="Cambria Math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592" y="4876800"/>
                <a:ext cx="1952073" cy="64235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5486400"/>
                <a:ext cx="798167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GB" sz="1200" b="0" i="1" smtClean="0"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486400"/>
                <a:ext cx="798167" cy="509178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371600" y="5638800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638800"/>
                <a:ext cx="304891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143000" y="563880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638800"/>
                <a:ext cx="335348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600200" y="5562600"/>
                <a:ext cx="625363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8</m:t>
                          </m:r>
                        </m:den>
                      </m:f>
                      <m:r>
                        <a:rPr lang="en-GB" sz="12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562600"/>
                <a:ext cx="625363" cy="439223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133600" y="5562600"/>
                <a:ext cx="871200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  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128</m:t>
                          </m:r>
                        </m:den>
                      </m:f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562600"/>
                <a:ext cx="871200" cy="439223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895600" y="5562600"/>
                <a:ext cx="993028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+</m:t>
                      </m:r>
                      <m:r>
                        <a:rPr lang="en-GB" sz="1200" b="0" i="1" smtClean="0">
                          <a:latin typeface="Cambria Math"/>
                        </a:rPr>
                        <m:t>  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1024</m:t>
                          </m:r>
                        </m:den>
                      </m:f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562600"/>
                <a:ext cx="993028" cy="439223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04800" y="6096000"/>
                <a:ext cx="908775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  <m:d>
                            <m: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GB" sz="1200" b="0" i="1" smtClean="0"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096000"/>
                <a:ext cx="908775" cy="509178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371600" y="6248400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6248400"/>
                <a:ext cx="304892" cy="276999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143000" y="624840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6248400"/>
                <a:ext cx="335348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600200" y="6172200"/>
                <a:ext cx="625363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GB" sz="12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6172200"/>
                <a:ext cx="625363" cy="439223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133600" y="6172200"/>
                <a:ext cx="78624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  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64</m:t>
                          </m:r>
                        </m:den>
                      </m:f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6172200"/>
                <a:ext cx="786241" cy="439223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819400" y="6172200"/>
                <a:ext cx="87120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+</m:t>
                      </m:r>
                      <m:r>
                        <a:rPr lang="en-GB" sz="1200" b="0" i="1" smtClean="0">
                          <a:latin typeface="Cambria Math"/>
                        </a:rPr>
                        <m:t>  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512</m:t>
                          </m:r>
                        </m:den>
                      </m:f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6172200"/>
                <a:ext cx="871201" cy="439223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 46"/>
          <p:cNvSpPr/>
          <p:nvPr/>
        </p:nvSpPr>
        <p:spPr>
          <a:xfrm>
            <a:off x="1295400" y="2438400"/>
            <a:ext cx="533400" cy="38100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1676400" y="23622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Take a factor 4 out of the brackets</a:t>
            </a:r>
          </a:p>
        </p:txBody>
      </p:sp>
      <p:sp>
        <p:nvSpPr>
          <p:cNvPr id="49" name="Arc 48"/>
          <p:cNvSpPr/>
          <p:nvPr/>
        </p:nvSpPr>
        <p:spPr>
          <a:xfrm>
            <a:off x="1295400" y="2819400"/>
            <a:ext cx="533400" cy="53340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1752600" y="28194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Both parts in the square brackets are to the power </a:t>
            </a:r>
            <a:r>
              <a:rPr lang="en-GB" sz="1200" baseline="30000" dirty="0">
                <a:solidFill>
                  <a:srgbClr val="FF0000"/>
                </a:solidFill>
                <a:latin typeface="Comic Sans MS" pitchFamily="66" charset="0"/>
              </a:rPr>
              <a:t>1</a:t>
            </a:r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/</a:t>
            </a:r>
            <a:r>
              <a:rPr lang="en-GB" sz="1200" baseline="-25000" dirty="0">
                <a:solidFill>
                  <a:srgbClr val="FF0000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51" name="Arc 50"/>
          <p:cNvSpPr/>
          <p:nvPr/>
        </p:nvSpPr>
        <p:spPr>
          <a:xfrm>
            <a:off x="1295400" y="3352800"/>
            <a:ext cx="533400" cy="53340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1752600" y="34290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You can work out the part outside the bracket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3" name="Arc 52"/>
          <p:cNvSpPr/>
          <p:nvPr/>
        </p:nvSpPr>
        <p:spPr>
          <a:xfrm>
            <a:off x="5257800" y="4648200"/>
            <a:ext cx="533400" cy="53340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TextBox 53"/>
          <p:cNvSpPr txBox="1"/>
          <p:nvPr/>
        </p:nvSpPr>
        <p:spPr>
          <a:xfrm>
            <a:off x="5638800" y="45720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Sub in:</a:t>
            </a:r>
          </a:p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n = </a:t>
            </a:r>
            <a:r>
              <a:rPr lang="en-GB" sz="1200" baseline="30000" dirty="0">
                <a:solidFill>
                  <a:srgbClr val="FF0000"/>
                </a:solidFill>
                <a:latin typeface="Comic Sans MS" pitchFamily="66" charset="0"/>
              </a:rPr>
              <a:t>1</a:t>
            </a:r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/</a:t>
            </a:r>
            <a:r>
              <a:rPr lang="en-GB" sz="1200" baseline="-25000" dirty="0">
                <a:solidFill>
                  <a:srgbClr val="FF0000"/>
                </a:solidFill>
                <a:latin typeface="Comic Sans MS" pitchFamily="66" charset="0"/>
              </a:rPr>
              <a:t>2</a:t>
            </a:r>
          </a:p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x = </a:t>
            </a:r>
            <a:r>
              <a:rPr lang="en-GB" sz="1200" baseline="30000" dirty="0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/</a:t>
            </a:r>
            <a:r>
              <a:rPr lang="en-GB" sz="1200" baseline="-25000" dirty="0">
                <a:solidFill>
                  <a:srgbClr val="FF0000"/>
                </a:solidFill>
                <a:latin typeface="Comic Sans MS" pitchFamily="66" charset="0"/>
              </a:rPr>
              <a:t>4</a:t>
            </a:r>
          </a:p>
        </p:txBody>
      </p:sp>
      <p:sp>
        <p:nvSpPr>
          <p:cNvPr id="55" name="Arc 54"/>
          <p:cNvSpPr/>
          <p:nvPr/>
        </p:nvSpPr>
        <p:spPr>
          <a:xfrm>
            <a:off x="5257800" y="5181600"/>
            <a:ext cx="533400" cy="53340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Arc 55"/>
          <p:cNvSpPr/>
          <p:nvPr/>
        </p:nvSpPr>
        <p:spPr>
          <a:xfrm>
            <a:off x="3657600" y="5791200"/>
            <a:ext cx="533400" cy="60960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Box 56"/>
          <p:cNvSpPr txBox="1"/>
          <p:nvPr/>
        </p:nvSpPr>
        <p:spPr>
          <a:xfrm>
            <a:off x="5638800" y="51816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Work out each term carefully and simplify it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114800" y="57912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Remember we had a 2 outside the bracket</a:t>
            </a:r>
          </a:p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 Multiply each term by 2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04800" y="3581400"/>
            <a:ext cx="1066800" cy="533400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228600" y="5486400"/>
            <a:ext cx="1066800" cy="533400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2057400" y="5105400"/>
            <a:ext cx="228600" cy="381000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3276600" y="4953000"/>
            <a:ext cx="304800" cy="381000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5105400" y="4876800"/>
            <a:ext cx="228600" cy="381000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477000" y="5715000"/>
                <a:ext cx="691022" cy="407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GB" sz="1200" b="0" i="1" smtClean="0">
                          <a:latin typeface="Cambria Math"/>
                        </a:rPr>
                        <m:t>&lt;1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5715000"/>
                <a:ext cx="691022" cy="407356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477000" y="6172200"/>
                <a:ext cx="6896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GB" sz="1200" b="0" i="1" smtClean="0">
                          <a:latin typeface="Cambria Math"/>
                        </a:rPr>
                        <m:t>&lt;4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6172200"/>
                <a:ext cx="689612" cy="276999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Arc 64"/>
          <p:cNvSpPr/>
          <p:nvPr/>
        </p:nvSpPr>
        <p:spPr>
          <a:xfrm>
            <a:off x="6858000" y="5943600"/>
            <a:ext cx="533400" cy="38100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TextBox 65"/>
          <p:cNvSpPr txBox="1"/>
          <p:nvPr/>
        </p:nvSpPr>
        <p:spPr>
          <a:xfrm>
            <a:off x="7391400" y="59436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Multiply by 4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7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Binomial Expansion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4B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0" y="115824"/>
                <a:ext cx="7848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824"/>
                <a:ext cx="784894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914400" y="115824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15824"/>
                <a:ext cx="304891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85800" y="115824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15824"/>
                <a:ext cx="335348" cy="276999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066800" y="115824"/>
                <a:ext cx="577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</m:t>
                      </m:r>
                      <m:r>
                        <a:rPr lang="en-GB" sz="1200" b="0" i="1" smtClean="0">
                          <a:latin typeface="Cambria Math"/>
                        </a:rPr>
                        <m:t>𝑛𝑥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15824"/>
                <a:ext cx="577274" cy="2769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545336" y="0"/>
                <a:ext cx="12028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2!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336" y="0"/>
                <a:ext cx="1202893" cy="461665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612136" y="0"/>
                <a:ext cx="1690656" cy="46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−2)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3!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136" y="0"/>
                <a:ext cx="1690656" cy="46288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209288" y="124968"/>
                <a:ext cx="12383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……   +  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288" y="124968"/>
                <a:ext cx="1238352" cy="276999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02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 animBg="1"/>
      <p:bldP spid="48" grpId="0"/>
      <p:bldP spid="49" grpId="0" animBg="1"/>
      <p:bldP spid="50" grpId="0"/>
      <p:bldP spid="51" grpId="0" animBg="1"/>
      <p:bldP spid="52" grpId="0"/>
      <p:bldP spid="53" grpId="0" animBg="1"/>
      <p:bldP spid="54" grpId="0"/>
      <p:bldP spid="55" grpId="0" animBg="1"/>
      <p:bldP spid="56" grpId="0" animBg="1"/>
      <p:bldP spid="57" grpId="0"/>
      <p:bldP spid="5" grpId="0" animBg="1"/>
      <p:bldP spid="5" grpId="1" animBg="1"/>
      <p:bldP spid="59" grpId="0" animBg="1"/>
      <p:bldP spid="59" grpId="1" animBg="1"/>
      <p:bldP spid="60" grpId="0" animBg="1"/>
      <p:bldP spid="61" grpId="0" animBg="1"/>
      <p:bldP spid="62" grpId="0" animBg="1"/>
      <p:bldP spid="63" grpId="0"/>
      <p:bldP spid="64" grpId="0"/>
      <p:bldP spid="65" grpId="0" animBg="1"/>
      <p:bldP spid="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Prior Knowledge Check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idx="1"/>
              </p:nvPr>
            </p:nvSpPr>
            <p:spPr>
              <a:xfrm>
                <a:off x="334576" y="1700808"/>
                <a:ext cx="4176464" cy="4752528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AutoNum type="arabicParenR"/>
                </a:pPr>
                <a:r>
                  <a:rPr lang="en-US" sz="1800" dirty="0">
                    <a:latin typeface="Comic Sans MS" panose="030F0702030302020204" pitchFamily="66" charset="0"/>
                  </a:rPr>
                  <a:t>Expand the following expressions in ascending powers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800" dirty="0">
                    <a:latin typeface="Comic Sans MS" panose="030F0702030302020204" pitchFamily="66" charset="0"/>
                  </a:rPr>
                  <a:t> up to and including the term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1800" dirty="0">
                    <a:latin typeface="Comic Sans MS" panose="030F0702030302020204" pitchFamily="66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1+5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GB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5−2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GB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c)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2+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GB" sz="18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576" y="1700808"/>
                <a:ext cx="4176464" cy="4752528"/>
              </a:xfrm>
              <a:blipFill>
                <a:blip r:embed="rId2"/>
                <a:stretch>
                  <a:fillRect l="-1752" t="-2179" r="-24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14"/>
              <p:cNvSpPr txBox="1">
                <a:spLocks/>
              </p:cNvSpPr>
              <p:nvPr/>
            </p:nvSpPr>
            <p:spPr>
              <a:xfrm>
                <a:off x="4606130" y="1687745"/>
                <a:ext cx="4176464" cy="47525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2) Write each of the following using partial fractions: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−14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+7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(1+2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)(1−5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GB" sz="1800" dirty="0"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(1+2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sz="1800" dirty="0"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+48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+24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4−3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sz="18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30" y="1687745"/>
                <a:ext cx="4176464" cy="4752528"/>
              </a:xfrm>
              <a:prstGeom prst="rect">
                <a:avLst/>
              </a:prstGeom>
              <a:blipFill>
                <a:blip r:embed="rId3"/>
                <a:stretch>
                  <a:fillRect l="-1314" t="-12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6240" y="3331028"/>
                <a:ext cx="2779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1+35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525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4375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" y="3331028"/>
                <a:ext cx="2779672" cy="276999"/>
              </a:xfrm>
              <a:prstGeom prst="rect">
                <a:avLst/>
              </a:prstGeom>
              <a:blipFill>
                <a:blip r:embed="rId4"/>
                <a:stretch>
                  <a:fillRect l="-1535" t="-4348" r="-219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6755" y="4467496"/>
                <a:ext cx="3657599" cy="55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9765625−39062500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70312500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−75000000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55" y="4467496"/>
                <a:ext cx="3657599" cy="553165"/>
              </a:xfrm>
              <a:prstGeom prst="rect">
                <a:avLst/>
              </a:prstGeom>
              <a:blipFill>
                <a:blip r:embed="rId5"/>
                <a:stretch>
                  <a:fillRect b="-21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4948" y="5656216"/>
                <a:ext cx="2651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64+128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48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80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48" y="5656216"/>
                <a:ext cx="2651431" cy="276999"/>
              </a:xfrm>
              <a:prstGeom prst="rect">
                <a:avLst/>
              </a:prstGeom>
              <a:blipFill>
                <a:blip r:embed="rId6"/>
                <a:stretch>
                  <a:fillRect l="-1609" t="-4444" r="-460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609806" y="2699656"/>
                <a:ext cx="1653851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1+2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1−5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806" y="2699656"/>
                <a:ext cx="1653851" cy="5250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48103" y="3931919"/>
                <a:ext cx="1953548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1+2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(1+2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103" y="3931919"/>
                <a:ext cx="1953548" cy="5695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79028" y="5212079"/>
                <a:ext cx="1953548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56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−4)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028" y="5212079"/>
                <a:ext cx="1953548" cy="5751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81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use the expansion for (1 + x)</a:t>
            </a:r>
            <a:r>
              <a:rPr lang="en-GB" sz="1400" b="1" baseline="30000" dirty="0">
                <a:latin typeface="Comic Sans MS" pitchFamily="66" charset="0"/>
              </a:rPr>
              <a:t>n</a:t>
            </a:r>
            <a:r>
              <a:rPr lang="en-GB" sz="1400" b="1" dirty="0">
                <a:latin typeface="Comic Sans MS" pitchFamily="66" charset="0"/>
              </a:rPr>
              <a:t> to expand (a + </a:t>
            </a:r>
            <a:r>
              <a:rPr lang="en-GB" sz="1400" b="1" dirty="0" err="1">
                <a:latin typeface="Comic Sans MS" pitchFamily="66" charset="0"/>
              </a:rPr>
              <a:t>bx</a:t>
            </a:r>
            <a:r>
              <a:rPr lang="en-GB" sz="1400" b="1" dirty="0">
                <a:latin typeface="Comic Sans MS" pitchFamily="66" charset="0"/>
              </a:rPr>
              <a:t>)</a:t>
            </a:r>
            <a:r>
              <a:rPr lang="en-GB" sz="1400" b="1" baseline="30000" dirty="0">
                <a:latin typeface="Comic Sans MS" pitchFamily="66" charset="0"/>
              </a:rPr>
              <a:t>n</a:t>
            </a:r>
            <a:r>
              <a:rPr lang="en-GB" sz="1400" b="1" dirty="0">
                <a:latin typeface="Comic Sans MS" pitchFamily="66" charset="0"/>
              </a:rPr>
              <a:t> by taking out ‘a’ as a factor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981200"/>
            <a:ext cx="3873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Find the first 4 terms in the Binomial expansion of: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38600" y="1905000"/>
                <a:ext cx="860428" cy="471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(2+3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905000"/>
                <a:ext cx="860428" cy="471989"/>
              </a:xfrm>
              <a:prstGeom prst="rect">
                <a:avLst/>
              </a:prstGeom>
              <a:blipFill rotWithShape="1">
                <a:blip r:embed="rId3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00600" y="1981200"/>
                <a:ext cx="1100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=(2+3</m:t>
                      </m:r>
                      <m:r>
                        <a:rPr lang="en-GB" sz="1200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1981200"/>
                <a:ext cx="1100366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4800" y="2514600"/>
                <a:ext cx="1377428" cy="543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b="0" i="1" smtClean="0">
                                      <a:latin typeface="Cambria Math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GB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2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  <m:r>
                                        <a:rPr lang="en-GB" sz="1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GB" sz="1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514600"/>
                <a:ext cx="1377428" cy="54380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4800" y="2209800"/>
                <a:ext cx="9421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2</m:t>
                      </m:r>
                      <m:r>
                        <a:rPr lang="en-GB" sz="1200" i="1">
                          <a:latin typeface="Cambria Math"/>
                        </a:rPr>
                        <m:t>+</m:t>
                      </m:r>
                      <m:r>
                        <a:rPr lang="en-GB" sz="1200" b="0" i="1" smtClean="0">
                          <a:latin typeface="Cambria Math"/>
                        </a:rPr>
                        <m:t>3</m:t>
                      </m:r>
                      <m:r>
                        <a:rPr lang="en-GB" sz="1200" i="1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209800"/>
                <a:ext cx="942181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4800" y="3048000"/>
                <a:ext cx="1469313" cy="543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−2</m:t>
                          </m:r>
                        </m:sup>
                      </m:sSup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200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GB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GB" sz="12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048000"/>
                <a:ext cx="1469313" cy="54380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4800" y="3581400"/>
                <a:ext cx="1259319" cy="543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200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GB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GB" sz="12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581400"/>
                <a:ext cx="1259319" cy="54380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9664" y="4459224"/>
                <a:ext cx="7848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64" y="4459224"/>
                <a:ext cx="784894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274064" y="4459224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064" y="4459224"/>
                <a:ext cx="304891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45464" y="4459224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464" y="4459224"/>
                <a:ext cx="335348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426464" y="4459224"/>
                <a:ext cx="577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</m:t>
                      </m:r>
                      <m:r>
                        <a:rPr lang="en-GB" sz="1200" b="0" i="1" smtClean="0">
                          <a:latin typeface="Cambria Math"/>
                        </a:rPr>
                        <m:t>𝑛𝑥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464" y="4459224"/>
                <a:ext cx="577274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905000" y="4343400"/>
                <a:ext cx="12028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2!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343400"/>
                <a:ext cx="1202893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71800" y="4343400"/>
                <a:ext cx="1690656" cy="46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−2)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3!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343400"/>
                <a:ext cx="1690656" cy="46288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304800" y="4114800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Write out the general form:</a:t>
            </a:r>
            <a:endParaRPr lang="en-GB" sz="1200" u="sng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04800" y="4953000"/>
                <a:ext cx="990528" cy="543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200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GB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GB" sz="12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953000"/>
                <a:ext cx="990528" cy="543803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274064" y="5145024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064" y="5145024"/>
                <a:ext cx="304891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045464" y="5145024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464" y="5145024"/>
                <a:ext cx="335348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447800" y="5029200"/>
                <a:ext cx="1104405" cy="507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029200"/>
                <a:ext cx="1104405" cy="50731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438400" y="4876800"/>
                <a:ext cx="1512658" cy="599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−3</m:t>
                          </m:r>
                        </m:e>
                      </m:d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2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  <m:r>
                                        <a:rPr lang="en-GB" sz="1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GB" sz="1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876800"/>
                <a:ext cx="1512658" cy="599716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810000" y="4876800"/>
                <a:ext cx="1840760" cy="608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−3</m:t>
                          </m:r>
                        </m:e>
                      </m:d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−4</m:t>
                          </m:r>
                        </m:e>
                      </m:d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2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  <m:r>
                                        <a:rPr lang="en-GB" sz="1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GB" sz="1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876800"/>
                <a:ext cx="1840760" cy="608693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98704" y="5532120"/>
                <a:ext cx="990528" cy="543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200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GB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GB" sz="12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04" y="5532120"/>
                <a:ext cx="990528" cy="543803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289304" y="5684520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304" y="5684520"/>
                <a:ext cx="304891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60704" y="568452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04" y="5684520"/>
                <a:ext cx="335348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517904" y="5684520"/>
                <a:ext cx="5740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  3</m:t>
                      </m:r>
                      <m:r>
                        <a:rPr lang="en-GB" sz="12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904" y="5684520"/>
                <a:ext cx="574067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051304" y="5580888"/>
                <a:ext cx="786241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+</m:t>
                      </m:r>
                      <m:r>
                        <a:rPr lang="en-GB" sz="1200" b="0" i="1" smtClean="0">
                          <a:latin typeface="Cambria Math"/>
                        </a:rPr>
                        <m:t>  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27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304" y="5580888"/>
                <a:ext cx="786241" cy="43800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660904" y="5580888"/>
                <a:ext cx="78624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  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27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904" y="5580888"/>
                <a:ext cx="786241" cy="439223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22504" y="6141720"/>
                <a:ext cx="1101135" cy="543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  <m:d>
                            <m: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200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GB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GB" sz="12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04" y="6141720"/>
                <a:ext cx="1101135" cy="543803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298448" y="6211824"/>
                <a:ext cx="304891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448" y="6211824"/>
                <a:ext cx="304891" cy="438005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060704" y="629412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04" y="6294120"/>
                <a:ext cx="335348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517904" y="6217920"/>
                <a:ext cx="625364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  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GB" sz="12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904" y="6217920"/>
                <a:ext cx="625364" cy="438005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051304" y="6217920"/>
                <a:ext cx="78624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27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16</m:t>
                          </m:r>
                        </m:den>
                      </m:f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304" y="6217920"/>
                <a:ext cx="786241" cy="439223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737104" y="6217920"/>
                <a:ext cx="78624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  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27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104" y="6217920"/>
                <a:ext cx="786241" cy="439223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 46"/>
          <p:cNvSpPr/>
          <p:nvPr/>
        </p:nvSpPr>
        <p:spPr>
          <a:xfrm>
            <a:off x="1496568" y="2429256"/>
            <a:ext cx="533400" cy="38100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1877568" y="2353056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Take a factor 2 out of the brackets</a:t>
            </a:r>
          </a:p>
        </p:txBody>
      </p:sp>
      <p:sp>
        <p:nvSpPr>
          <p:cNvPr id="49" name="Arc 48"/>
          <p:cNvSpPr/>
          <p:nvPr/>
        </p:nvSpPr>
        <p:spPr>
          <a:xfrm>
            <a:off x="1496568" y="2810256"/>
            <a:ext cx="533400" cy="53340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1953768" y="2810256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Both parts in the square brackets are to the power -2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1" name="Arc 50"/>
          <p:cNvSpPr/>
          <p:nvPr/>
        </p:nvSpPr>
        <p:spPr>
          <a:xfrm>
            <a:off x="1496568" y="3343656"/>
            <a:ext cx="533400" cy="53340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1953768" y="3419856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You can work out the part outside the bracket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3" name="Arc 52"/>
          <p:cNvSpPr/>
          <p:nvPr/>
        </p:nvSpPr>
        <p:spPr>
          <a:xfrm>
            <a:off x="5715000" y="4648200"/>
            <a:ext cx="533400" cy="53340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TextBox 53"/>
          <p:cNvSpPr txBox="1"/>
          <p:nvPr/>
        </p:nvSpPr>
        <p:spPr>
          <a:xfrm>
            <a:off x="6096000" y="45720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Sub in:</a:t>
            </a:r>
          </a:p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n = -2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x = </a:t>
            </a:r>
            <a:r>
              <a:rPr lang="en-GB" sz="1200" baseline="30000" dirty="0">
                <a:solidFill>
                  <a:srgbClr val="FF0000"/>
                </a:solidFill>
                <a:latin typeface="Comic Sans MS" pitchFamily="66" charset="0"/>
              </a:rPr>
              <a:t>3x</a:t>
            </a:r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/</a:t>
            </a:r>
            <a:r>
              <a:rPr lang="en-GB" sz="1200" baseline="-25000" dirty="0">
                <a:solidFill>
                  <a:srgbClr val="FF0000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55" name="Arc 54"/>
          <p:cNvSpPr/>
          <p:nvPr/>
        </p:nvSpPr>
        <p:spPr>
          <a:xfrm>
            <a:off x="5715000" y="5181600"/>
            <a:ext cx="533400" cy="53340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Arc 55"/>
          <p:cNvSpPr/>
          <p:nvPr/>
        </p:nvSpPr>
        <p:spPr>
          <a:xfrm>
            <a:off x="3337560" y="5818632"/>
            <a:ext cx="533400" cy="60960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Box 56"/>
          <p:cNvSpPr txBox="1"/>
          <p:nvPr/>
        </p:nvSpPr>
        <p:spPr>
          <a:xfrm>
            <a:off x="6096000" y="51816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Work out each term carefully and simplify it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794760" y="5818632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Remember we had a </a:t>
            </a:r>
            <a:r>
              <a:rPr lang="en-GB" sz="1200" baseline="30000" dirty="0">
                <a:solidFill>
                  <a:srgbClr val="FF0000"/>
                </a:solidFill>
                <a:latin typeface="Comic Sans MS" pitchFamily="66" charset="0"/>
              </a:rPr>
              <a:t>1</a:t>
            </a:r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/</a:t>
            </a:r>
            <a:r>
              <a:rPr lang="en-GB" sz="1200" baseline="-25000" dirty="0">
                <a:solidFill>
                  <a:srgbClr val="FF0000"/>
                </a:solidFill>
                <a:latin typeface="Comic Sans MS" pitchFamily="66" charset="0"/>
              </a:rPr>
              <a:t>4</a:t>
            </a:r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 outside the bracket</a:t>
            </a:r>
          </a:p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 Divide each term by 4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04800" y="3581400"/>
            <a:ext cx="1066800" cy="533400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146304" y="5532120"/>
            <a:ext cx="1066800" cy="533400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2081784" y="5081016"/>
            <a:ext cx="377952" cy="381000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3456432" y="4916424"/>
            <a:ext cx="304800" cy="381000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5160264" y="4916424"/>
            <a:ext cx="298704" cy="381000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477000" y="5715000"/>
                <a:ext cx="776623" cy="4441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GB" sz="1200" b="0" i="1" smtClean="0">
                          <a:latin typeface="Cambria Math"/>
                        </a:rPr>
                        <m:t>&lt;1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5715000"/>
                <a:ext cx="776623" cy="444161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477000" y="6172200"/>
                <a:ext cx="689612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GB" sz="1200" b="0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6172200"/>
                <a:ext cx="689612" cy="439223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Arc 64"/>
          <p:cNvSpPr/>
          <p:nvPr/>
        </p:nvSpPr>
        <p:spPr>
          <a:xfrm>
            <a:off x="6958584" y="5952744"/>
            <a:ext cx="533400" cy="38100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TextBox 65"/>
          <p:cNvSpPr txBox="1"/>
          <p:nvPr/>
        </p:nvSpPr>
        <p:spPr>
          <a:xfrm>
            <a:off x="7491984" y="5952744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Multiply by 2, divide by 3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7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Binomial Expansion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4B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0" y="115824"/>
                <a:ext cx="7848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824"/>
                <a:ext cx="784894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914400" y="115824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15824"/>
                <a:ext cx="304891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85800" y="115824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15824"/>
                <a:ext cx="335348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066800" y="115824"/>
                <a:ext cx="577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</m:t>
                      </m:r>
                      <m:r>
                        <a:rPr lang="en-GB" sz="1200" b="0" i="1" smtClean="0">
                          <a:latin typeface="Cambria Math"/>
                        </a:rPr>
                        <m:t>𝑛𝑥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15824"/>
                <a:ext cx="577274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545336" y="0"/>
                <a:ext cx="12028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2!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336" y="0"/>
                <a:ext cx="1202893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612136" y="0"/>
                <a:ext cx="1690656" cy="46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−2)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3!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136" y="0"/>
                <a:ext cx="1690656" cy="46288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209288" y="124968"/>
                <a:ext cx="12383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……   +  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288" y="124968"/>
                <a:ext cx="1238352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9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 animBg="1"/>
      <p:bldP spid="48" grpId="0"/>
      <p:bldP spid="49" grpId="0" animBg="1"/>
      <p:bldP spid="50" grpId="0"/>
      <p:bldP spid="51" grpId="0" animBg="1"/>
      <p:bldP spid="52" grpId="0"/>
      <p:bldP spid="53" grpId="0" animBg="1"/>
      <p:bldP spid="54" grpId="0"/>
      <p:bldP spid="55" grpId="0" animBg="1"/>
      <p:bldP spid="56" grpId="0" animBg="1"/>
      <p:bldP spid="57" grpId="0"/>
      <p:bldP spid="5" grpId="0" animBg="1"/>
      <p:bldP spid="5" grpId="1" animBg="1"/>
      <p:bldP spid="59" grpId="0" animBg="1"/>
      <p:bldP spid="59" grpId="1" animBg="1"/>
      <p:bldP spid="60" grpId="0" animBg="1"/>
      <p:bldP spid="61" grpId="0" animBg="1"/>
      <p:bldP spid="62" grpId="0" animBg="1"/>
      <p:bldP spid="63" grpId="0"/>
      <p:bldP spid="64" grpId="0"/>
      <p:bldP spid="65" grpId="0" animBg="1"/>
      <p:bldP spid="6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8028" y="2416210"/>
            <a:ext cx="7377340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Umbra BT" panose="04020405020B03070202" pitchFamily="82" charset="0"/>
              </a:rPr>
              <a:t>Teachings for </a:t>
            </a:r>
          </a:p>
          <a:p>
            <a:pPr algn="ctr"/>
            <a:r>
              <a:rPr lang="en-US" sz="7200" b="1" cap="none" spc="0" dirty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Umbra BT" panose="04020405020B03070202" pitchFamily="82" charset="0"/>
              </a:rPr>
              <a:t>section 4C</a:t>
            </a:r>
          </a:p>
        </p:txBody>
      </p:sp>
    </p:spTree>
    <p:extLst>
      <p:ext uri="{BB962C8B-B14F-4D97-AF65-F5344CB8AC3E}">
        <p14:creationId xmlns:p14="http://schemas.microsoft.com/office/powerpoint/2010/main" val="969802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" y="1600200"/>
            <a:ext cx="895197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use Partial fractions to simplify the expansions of more difficult expressions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2057400"/>
            <a:ext cx="1776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Find the expansion of: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0" y="2057400"/>
            <a:ext cx="2630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up to and including the term in x</a:t>
            </a:r>
            <a:r>
              <a:rPr lang="en-GB" sz="1200" baseline="30000" dirty="0">
                <a:latin typeface="Comic Sans MS" pitchFamily="66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81200" y="1905000"/>
                <a:ext cx="1186735" cy="475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4−5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(1+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)(2−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905000"/>
                <a:ext cx="1186735" cy="475771"/>
              </a:xfrm>
              <a:prstGeom prst="rect">
                <a:avLst/>
              </a:prstGeom>
              <a:blipFill rotWithShape="1">
                <a:blip r:embed="rId3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04800" y="2438400"/>
            <a:ext cx="2199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Express as Partial Fractions</a:t>
            </a:r>
            <a:endParaRPr lang="en-GB" sz="1200" baseline="30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4800" y="2743200"/>
                <a:ext cx="1186735" cy="475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4−5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(1+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)(2−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743200"/>
                <a:ext cx="1186735" cy="475771"/>
              </a:xfrm>
              <a:prstGeom prst="rect">
                <a:avLst/>
              </a:prstGeom>
              <a:blipFill rotWithShape="1">
                <a:blip r:embed="rId4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71600" y="2743200"/>
                <a:ext cx="895181" cy="471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=</m:t>
                      </m:r>
                      <m:r>
                        <a:rPr lang="en-GB" sz="1200" b="0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𝐴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(1+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743200"/>
                <a:ext cx="895181" cy="471989"/>
              </a:xfrm>
              <a:prstGeom prst="rect">
                <a:avLst/>
              </a:prstGeom>
              <a:blipFill rotWithShape="1">
                <a:blip r:embed="rId5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133600" y="2743200"/>
                <a:ext cx="911724" cy="470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</m:t>
                      </m:r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𝐵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(2−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743200"/>
                <a:ext cx="911724" cy="470835"/>
              </a:xfrm>
              <a:prstGeom prst="rect">
                <a:avLst/>
              </a:prstGeom>
              <a:blipFill rotWithShape="1">
                <a:blip r:embed="rId6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371600" y="3429000"/>
                <a:ext cx="1766189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=</m:t>
                      </m:r>
                      <m:r>
                        <a:rPr lang="en-GB" sz="1200" b="0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2−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1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(1+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(1+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)(2−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429000"/>
                <a:ext cx="1766189" cy="483466"/>
              </a:xfrm>
              <a:prstGeom prst="rect">
                <a:avLst/>
              </a:prstGeom>
              <a:blipFill rotWithShape="1">
                <a:blip r:embed="rId7"/>
                <a:stretch>
                  <a:fillRect b="-50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371600" y="4114800"/>
                <a:ext cx="17325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=</m:t>
                      </m:r>
                      <m:r>
                        <a:rPr lang="en-GB" sz="1200" i="1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>
                              <a:latin typeface="Cambria Math"/>
                            </a:rPr>
                            <m:t>2−</m:t>
                          </m:r>
                          <m:r>
                            <a:rPr lang="en-GB" sz="12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GB" sz="1200" i="1">
                          <a:latin typeface="Cambria Math"/>
                        </a:rPr>
                        <m:t>+</m:t>
                      </m:r>
                      <m:r>
                        <a:rPr lang="en-GB" sz="1200" i="1">
                          <a:latin typeface="Cambria Math"/>
                        </a:rPr>
                        <m:t>𝐵</m:t>
                      </m:r>
                      <m:r>
                        <a:rPr lang="en-GB" sz="1200" i="1">
                          <a:latin typeface="Cambria Math"/>
                        </a:rPr>
                        <m:t>(1+</m:t>
                      </m:r>
                      <m:r>
                        <a:rPr lang="en-GB" sz="1200" i="1">
                          <a:latin typeface="Cambria Math"/>
                        </a:rPr>
                        <m:t>𝑥</m:t>
                      </m:r>
                      <m:r>
                        <a:rPr lang="en-GB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114800"/>
                <a:ext cx="1732526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38200" y="4114800"/>
                <a:ext cx="6600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4</m:t>
                      </m:r>
                      <m:r>
                        <a:rPr lang="en-GB" sz="1200" b="0" i="1" smtClean="0">
                          <a:latin typeface="Cambria Math"/>
                        </a:rPr>
                        <m:t>−5</m:t>
                      </m:r>
                      <m:r>
                        <a:rPr lang="en-GB" sz="12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14800"/>
                <a:ext cx="660052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371600" y="4419600"/>
                <a:ext cx="5681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=</m:t>
                      </m:r>
                      <m:r>
                        <a:rPr lang="en-GB" sz="1200" b="0" i="1" smtClean="0">
                          <a:latin typeface="Cambria Math"/>
                        </a:rPr>
                        <m:t>3</m:t>
                      </m:r>
                      <m:r>
                        <a:rPr lang="en-GB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419600"/>
                <a:ext cx="568169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66800" y="4419600"/>
                <a:ext cx="4203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−6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419600"/>
                <a:ext cx="420308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371600" y="4648200"/>
                <a:ext cx="4832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=</m:t>
                      </m:r>
                      <m:r>
                        <a:rPr lang="en-GB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648200"/>
                <a:ext cx="483209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66800" y="4648200"/>
                <a:ext cx="4203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−2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648200"/>
                <a:ext cx="420308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371600" y="4953000"/>
                <a:ext cx="5623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=</m:t>
                      </m:r>
                      <m:r>
                        <a:rPr lang="en-GB" sz="1200" b="0" i="1" smtClean="0">
                          <a:latin typeface="Cambria Math"/>
                        </a:rPr>
                        <m:t>3</m:t>
                      </m:r>
                      <m:r>
                        <a:rPr lang="en-GB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953000"/>
                <a:ext cx="562333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219200" y="4953000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953000"/>
                <a:ext cx="304892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371600" y="5181600"/>
                <a:ext cx="4832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=</m:t>
                      </m:r>
                      <m:r>
                        <a:rPr lang="en-GB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181600"/>
                <a:ext cx="483209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219200" y="5181600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181600"/>
                <a:ext cx="304892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04800" y="5638800"/>
                <a:ext cx="1186735" cy="475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4−5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(1+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)(2−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638800"/>
                <a:ext cx="1186735" cy="475771"/>
              </a:xfrm>
              <a:prstGeom prst="rect">
                <a:avLst/>
              </a:prstGeom>
              <a:blipFill rotWithShape="1">
                <a:blip r:embed="rId4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371600" y="5638800"/>
                <a:ext cx="895181" cy="471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=</m:t>
                      </m:r>
                      <m:r>
                        <a:rPr lang="en-GB" sz="1200" b="0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(1+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638800"/>
                <a:ext cx="895181" cy="471989"/>
              </a:xfrm>
              <a:prstGeom prst="rect">
                <a:avLst/>
              </a:prstGeom>
              <a:blipFill rotWithShape="1">
                <a:blip r:embed="rId18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133600" y="5638800"/>
                <a:ext cx="911724" cy="470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  </m:t>
                      </m:r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(2−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638800"/>
                <a:ext cx="911724" cy="470835"/>
              </a:xfrm>
              <a:prstGeom prst="rect">
                <a:avLst/>
              </a:prstGeom>
              <a:blipFill rotWithShape="1">
                <a:blip r:embed="rId19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/>
          <p:cNvSpPr/>
          <p:nvPr/>
        </p:nvSpPr>
        <p:spPr>
          <a:xfrm>
            <a:off x="2895600" y="2971800"/>
            <a:ext cx="533400" cy="68580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3352800" y="3124200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Cross-multiply and combine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29000" y="3810000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The numerators must be equal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0" name="Arc 29"/>
          <p:cNvSpPr/>
          <p:nvPr/>
        </p:nvSpPr>
        <p:spPr>
          <a:xfrm>
            <a:off x="2895600" y="3657600"/>
            <a:ext cx="533400" cy="60960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Oval 30"/>
          <p:cNvSpPr/>
          <p:nvPr/>
        </p:nvSpPr>
        <p:spPr>
          <a:xfrm>
            <a:off x="457200" y="2743200"/>
            <a:ext cx="838200" cy="228600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1524000" y="3429000"/>
            <a:ext cx="1676400" cy="263434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27432" y="44196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If x = 2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0" y="4953000"/>
            <a:ext cx="826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If x = -1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5" name="Arc 34"/>
          <p:cNvSpPr/>
          <p:nvPr/>
        </p:nvSpPr>
        <p:spPr>
          <a:xfrm>
            <a:off x="2819400" y="5410200"/>
            <a:ext cx="533400" cy="53340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3200400" y="54102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Express the original fraction as Partial Fractions, using A and B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Binomial Expansion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4C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01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 animBg="1"/>
      <p:bldP spid="28" grpId="0"/>
      <p:bldP spid="29" grpId="0"/>
      <p:bldP spid="30" grpId="0" animBg="1"/>
      <p:bldP spid="31" grpId="0" animBg="1"/>
      <p:bldP spid="31" grpId="1" animBg="1"/>
      <p:bldP spid="32" grpId="0" animBg="1"/>
      <p:bldP spid="32" grpId="1" animBg="1"/>
      <p:bldP spid="33" grpId="0"/>
      <p:bldP spid="34" grpId="0"/>
      <p:bldP spid="35" grpId="0" animBg="1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" y="1600200"/>
            <a:ext cx="895197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use Partial fractions to simplify the expansions of more difficult expressions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2057400"/>
            <a:ext cx="1776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Find the expansion of: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0" y="2057400"/>
            <a:ext cx="2630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up to and including the term in x</a:t>
            </a:r>
            <a:r>
              <a:rPr lang="en-GB" sz="1200" baseline="30000" dirty="0">
                <a:latin typeface="Comic Sans MS" pitchFamily="66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81200" y="1905000"/>
                <a:ext cx="1186735" cy="475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4−5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(1+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)(2−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905000"/>
                <a:ext cx="1186735" cy="475771"/>
              </a:xfrm>
              <a:prstGeom prst="rect">
                <a:avLst/>
              </a:prstGeom>
              <a:blipFill rotWithShape="1">
                <a:blip r:embed="rId3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04800" y="2438400"/>
                <a:ext cx="1186735" cy="475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4−5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(1+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)(2−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438400"/>
                <a:ext cx="1186735" cy="475771"/>
              </a:xfrm>
              <a:prstGeom prst="rect">
                <a:avLst/>
              </a:prstGeom>
              <a:blipFill rotWithShape="1">
                <a:blip r:embed="rId4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371600" y="2438400"/>
                <a:ext cx="895181" cy="471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=</m:t>
                      </m:r>
                      <m:r>
                        <a:rPr lang="en-GB" sz="1200" b="0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(1+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438400"/>
                <a:ext cx="895181" cy="471989"/>
              </a:xfrm>
              <a:prstGeom prst="rect">
                <a:avLst/>
              </a:prstGeom>
              <a:blipFill rotWithShape="1">
                <a:blip r:embed="rId5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133600" y="2438400"/>
                <a:ext cx="911724" cy="470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  </m:t>
                      </m:r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(2−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438400"/>
                <a:ext cx="911724" cy="470835"/>
              </a:xfrm>
              <a:prstGeom prst="rect">
                <a:avLst/>
              </a:prstGeom>
              <a:blipFill rotWithShape="1">
                <a:blip r:embed="rId6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371600" y="2971800"/>
                <a:ext cx="1100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=3</m:t>
                      </m:r>
                      <m:r>
                        <a:rPr lang="en-GB" sz="1200" b="0" i="1" smtClean="0">
                          <a:latin typeface="Cambria Math"/>
                        </a:rPr>
                        <m:t>(1+</m:t>
                      </m:r>
                      <m:r>
                        <a:rPr lang="en-GB" sz="1200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971800"/>
                <a:ext cx="1100366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286000" y="2971800"/>
                <a:ext cx="11249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  2(2−</m:t>
                      </m:r>
                      <m:r>
                        <a:rPr lang="en-GB" sz="1200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971800"/>
                <a:ext cx="1124923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304800" y="3276600"/>
            <a:ext cx="2274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Expand each term separately</a:t>
            </a:r>
            <a:endParaRPr lang="en-GB" sz="1200" baseline="30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04800" y="3581400"/>
                <a:ext cx="9421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3</m:t>
                      </m:r>
                      <m:r>
                        <a:rPr lang="en-GB" sz="1200" b="0" i="1" smtClean="0">
                          <a:latin typeface="Cambria Math"/>
                        </a:rPr>
                        <m:t>(1+</m:t>
                      </m:r>
                      <m:r>
                        <a:rPr lang="en-GB" sz="1200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581400"/>
                <a:ext cx="942181" cy="276999"/>
              </a:xfrm>
              <a:prstGeom prst="rect">
                <a:avLst/>
              </a:prstGeom>
              <a:blipFill rotWithShape="1">
                <a:blip r:embed="rId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81000" y="4267200"/>
                <a:ext cx="7848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267200"/>
                <a:ext cx="784894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295400" y="4267200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267200"/>
                <a:ext cx="304891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066800" y="426720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267200"/>
                <a:ext cx="335348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447800" y="4267200"/>
                <a:ext cx="577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</m:t>
                      </m:r>
                      <m:r>
                        <a:rPr lang="en-GB" sz="1200" b="0" i="1" smtClean="0">
                          <a:latin typeface="Cambria Math"/>
                        </a:rPr>
                        <m:t>𝑛𝑥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267200"/>
                <a:ext cx="577274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926336" y="4151376"/>
                <a:ext cx="12028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2!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336" y="4151376"/>
                <a:ext cx="1202893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993136" y="4151376"/>
                <a:ext cx="1690656" cy="46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−2)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3!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136" y="4151376"/>
                <a:ext cx="1690656" cy="46288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04800" y="3886200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Write out the general form:</a:t>
            </a:r>
            <a:endParaRPr lang="en-GB" sz="1200" u="sng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81000" y="4876800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876800"/>
                <a:ext cx="856709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295400" y="4876800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876800"/>
                <a:ext cx="304891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066800" y="487680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876800"/>
                <a:ext cx="335348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447800" y="4876800"/>
                <a:ext cx="9459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(−1)(</m:t>
                      </m:r>
                      <m:r>
                        <a:rPr lang="en-GB" sz="1200" b="0" i="1" smtClean="0">
                          <a:latin typeface="Cambria Math"/>
                        </a:rPr>
                        <m:t>𝑥</m:t>
                      </m:r>
                      <m:r>
                        <a:rPr lang="en-GB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876800"/>
                <a:ext cx="945965" cy="276999"/>
              </a:xfrm>
              <a:prstGeom prst="rect">
                <a:avLst/>
              </a:prstGeom>
              <a:blipFill rotWithShape="1">
                <a:blip r:embed="rId1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67712" y="4751832"/>
                <a:ext cx="1406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(−1)(−2)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12" y="4751832"/>
                <a:ext cx="1406026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563112" y="4751832"/>
                <a:ext cx="1734642" cy="46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(−1)(−2)(−3)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112" y="4751832"/>
                <a:ext cx="1734642" cy="462884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301496" y="5312664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496" y="5312664"/>
                <a:ext cx="304891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072896" y="5312664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96" y="5312664"/>
                <a:ext cx="335348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453896" y="5312664"/>
                <a:ext cx="5227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 −  </m:t>
                      </m:r>
                      <m:r>
                        <a:rPr lang="en-GB" sz="12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896" y="5312664"/>
                <a:ext cx="522772" cy="276999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889760" y="5315712"/>
                <a:ext cx="5650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760" y="5315712"/>
                <a:ext cx="565026" cy="27699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343912" y="5324856"/>
                <a:ext cx="598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   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912" y="5324856"/>
                <a:ext cx="598689" cy="27699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59080" y="5742432"/>
                <a:ext cx="9416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3</m:t>
                      </m:r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" y="5742432"/>
                <a:ext cx="941668" cy="276999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307592" y="5748528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592" y="5748528"/>
                <a:ext cx="304891" cy="276999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078992" y="5748528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992" y="5748528"/>
                <a:ext cx="335348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432560" y="5748528"/>
                <a:ext cx="6077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 −  3</m:t>
                      </m:r>
                      <m:r>
                        <a:rPr lang="en-GB" sz="12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560" y="5748528"/>
                <a:ext cx="607730" cy="276999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895856" y="5751576"/>
                <a:ext cx="6499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  3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856" y="5751576"/>
                <a:ext cx="649986" cy="276999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386584" y="5742432"/>
                <a:ext cx="6499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  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584" y="5742432"/>
                <a:ext cx="649986" cy="276999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3657600" y="26670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Both fractions can be rewritten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7" name="Arc 66"/>
          <p:cNvSpPr/>
          <p:nvPr/>
        </p:nvSpPr>
        <p:spPr>
          <a:xfrm>
            <a:off x="3200400" y="2667000"/>
            <a:ext cx="533400" cy="45720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" name="Arc 67"/>
          <p:cNvSpPr/>
          <p:nvPr/>
        </p:nvSpPr>
        <p:spPr>
          <a:xfrm>
            <a:off x="5181600" y="4419600"/>
            <a:ext cx="533400" cy="60960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" name="Arc 68"/>
          <p:cNvSpPr/>
          <p:nvPr/>
        </p:nvSpPr>
        <p:spPr>
          <a:xfrm>
            <a:off x="5181600" y="5029200"/>
            <a:ext cx="533400" cy="45720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Arc 69"/>
          <p:cNvSpPr/>
          <p:nvPr/>
        </p:nvSpPr>
        <p:spPr>
          <a:xfrm>
            <a:off x="2743200" y="5410200"/>
            <a:ext cx="533400" cy="45720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TextBox 70"/>
          <p:cNvSpPr txBox="1"/>
          <p:nvPr/>
        </p:nvSpPr>
        <p:spPr>
          <a:xfrm>
            <a:off x="5562600" y="44196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Sub in:</a:t>
            </a:r>
          </a:p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x = x</a:t>
            </a:r>
          </a:p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n = -1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715000" y="50292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Work out each term carefully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200400" y="54102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Remember that this expansion is to be multiplied by 3</a:t>
            </a:r>
          </a:p>
        </p:txBody>
      </p:sp>
      <p:sp>
        <p:nvSpPr>
          <p:cNvPr id="74" name="Oval 73"/>
          <p:cNvSpPr/>
          <p:nvPr/>
        </p:nvSpPr>
        <p:spPr>
          <a:xfrm>
            <a:off x="304800" y="3581400"/>
            <a:ext cx="914400" cy="304800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/>
          <p:cNvSpPr/>
          <p:nvPr/>
        </p:nvSpPr>
        <p:spPr>
          <a:xfrm>
            <a:off x="304800" y="5638800"/>
            <a:ext cx="2667000" cy="4572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Binomial Expansion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4C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62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 animBg="1"/>
      <p:bldP spid="68" grpId="0" animBg="1"/>
      <p:bldP spid="69" grpId="0" animBg="1"/>
      <p:bldP spid="70" grpId="0" animBg="1"/>
      <p:bldP spid="71" grpId="0"/>
      <p:bldP spid="72" grpId="0"/>
      <p:bldP spid="73" grpId="0"/>
      <p:bldP spid="74" grpId="0" animBg="1"/>
      <p:bldP spid="7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" y="1600200"/>
            <a:ext cx="895197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use Partial fractions to simplify the expansions of more difficult expressions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2057400"/>
            <a:ext cx="1776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Find the expansion of: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0" y="2057400"/>
            <a:ext cx="2630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up to and including the term in x</a:t>
            </a:r>
            <a:r>
              <a:rPr lang="en-GB" sz="1200" baseline="30000" dirty="0">
                <a:latin typeface="Comic Sans MS" pitchFamily="66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81200" y="1905000"/>
                <a:ext cx="1186735" cy="475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4−5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(1+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)(2−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905000"/>
                <a:ext cx="1186735" cy="475771"/>
              </a:xfrm>
              <a:prstGeom prst="rect">
                <a:avLst/>
              </a:prstGeom>
              <a:blipFill rotWithShape="1">
                <a:blip r:embed="rId3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04800" y="2438400"/>
                <a:ext cx="1186735" cy="475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4−5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(1+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)(2−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438400"/>
                <a:ext cx="1186735" cy="475771"/>
              </a:xfrm>
              <a:prstGeom prst="rect">
                <a:avLst/>
              </a:prstGeom>
              <a:blipFill rotWithShape="1">
                <a:blip r:embed="rId4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371600" y="2438400"/>
                <a:ext cx="895181" cy="471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=</m:t>
                      </m:r>
                      <m:r>
                        <a:rPr lang="en-GB" sz="1200" b="0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(1+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438400"/>
                <a:ext cx="895181" cy="471989"/>
              </a:xfrm>
              <a:prstGeom prst="rect">
                <a:avLst/>
              </a:prstGeom>
              <a:blipFill rotWithShape="1">
                <a:blip r:embed="rId5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133600" y="2438400"/>
                <a:ext cx="911724" cy="470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  </m:t>
                      </m:r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(2−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438400"/>
                <a:ext cx="911724" cy="470835"/>
              </a:xfrm>
              <a:prstGeom prst="rect">
                <a:avLst/>
              </a:prstGeom>
              <a:blipFill rotWithShape="1">
                <a:blip r:embed="rId6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371600" y="2971800"/>
                <a:ext cx="1100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=3</m:t>
                      </m:r>
                      <m:r>
                        <a:rPr lang="en-GB" sz="1200" b="0" i="1" smtClean="0">
                          <a:latin typeface="Cambria Math"/>
                        </a:rPr>
                        <m:t>(1+</m:t>
                      </m:r>
                      <m:r>
                        <a:rPr lang="en-GB" sz="1200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971800"/>
                <a:ext cx="1100366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286000" y="2971800"/>
                <a:ext cx="11249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  2(2−</m:t>
                      </m:r>
                      <m:r>
                        <a:rPr lang="en-GB" sz="1200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971800"/>
                <a:ext cx="1124923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304800" y="3276600"/>
            <a:ext cx="2274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Expand each term separately</a:t>
            </a:r>
            <a:endParaRPr lang="en-GB" sz="1200" baseline="30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04800" y="3581400"/>
                <a:ext cx="9421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2(2−</m:t>
                      </m:r>
                      <m:r>
                        <a:rPr lang="en-GB" sz="1200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581400"/>
                <a:ext cx="942181" cy="276999"/>
              </a:xfrm>
              <a:prstGeom prst="rect">
                <a:avLst/>
              </a:prstGeom>
              <a:blipFill rotWithShape="1">
                <a:blip r:embed="rId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3657600" y="26670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Both fractions can be rewritten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7" name="Arc 66"/>
          <p:cNvSpPr/>
          <p:nvPr/>
        </p:nvSpPr>
        <p:spPr>
          <a:xfrm>
            <a:off x="3200400" y="2667000"/>
            <a:ext cx="533400" cy="45720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6025896" y="2057400"/>
                <a:ext cx="9416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3</m:t>
                      </m:r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896" y="2057400"/>
                <a:ext cx="94166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7074408" y="2063496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408" y="2063496"/>
                <a:ext cx="304891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845808" y="2063496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808" y="2063496"/>
                <a:ext cx="335348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7199376" y="2063496"/>
                <a:ext cx="6077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 −  3</m:t>
                      </m:r>
                      <m:r>
                        <a:rPr lang="en-GB" sz="12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376" y="2063496"/>
                <a:ext cx="607730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7662672" y="2066544"/>
                <a:ext cx="6499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  3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672" y="2066544"/>
                <a:ext cx="649986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153400" y="2057400"/>
                <a:ext cx="6499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  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2057400"/>
                <a:ext cx="649986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/>
          <p:cNvSpPr/>
          <p:nvPr/>
        </p:nvSpPr>
        <p:spPr>
          <a:xfrm>
            <a:off x="6071616" y="1953768"/>
            <a:ext cx="2667000" cy="4572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04800" y="3962400"/>
                <a:ext cx="1213602" cy="443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2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b="0" i="1" smtClean="0">
                                      <a:latin typeface="Cambria Math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GB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GB" sz="1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962400"/>
                <a:ext cx="1213602" cy="44345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304800" y="4572000"/>
                <a:ext cx="1373133" cy="503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b="0" i="1" smtClean="0">
                                      <a:latin typeface="Cambria Math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GB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GB" sz="1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572000"/>
                <a:ext cx="1373133" cy="50327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304800" y="5257800"/>
                <a:ext cx="1219244" cy="503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b="0" i="1" smtClean="0">
                                      <a:latin typeface="Cambria Math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GB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GB" sz="1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257800"/>
                <a:ext cx="1219244" cy="50327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304800" y="5867400"/>
                <a:ext cx="879920" cy="443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i="1"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200" i="1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GB" sz="12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12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867400"/>
                <a:ext cx="879920" cy="44345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/>
          <p:cNvSpPr txBox="1"/>
          <p:nvPr/>
        </p:nvSpPr>
        <p:spPr>
          <a:xfrm>
            <a:off x="1676400" y="37338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Take a factor 2 out of the brackets (and keep the current 2 separate…)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88" name="Arc 87"/>
          <p:cNvSpPr/>
          <p:nvPr/>
        </p:nvSpPr>
        <p:spPr>
          <a:xfrm>
            <a:off x="1219200" y="3733800"/>
            <a:ext cx="533400" cy="45720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9" name="Arc 88"/>
          <p:cNvSpPr/>
          <p:nvPr/>
        </p:nvSpPr>
        <p:spPr>
          <a:xfrm>
            <a:off x="1524000" y="4191000"/>
            <a:ext cx="533400" cy="60960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Arc 89"/>
          <p:cNvSpPr/>
          <p:nvPr/>
        </p:nvSpPr>
        <p:spPr>
          <a:xfrm>
            <a:off x="1524000" y="4800600"/>
            <a:ext cx="533400" cy="68580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1" name="Arc 90"/>
          <p:cNvSpPr/>
          <p:nvPr/>
        </p:nvSpPr>
        <p:spPr>
          <a:xfrm>
            <a:off x="1524000" y="5486400"/>
            <a:ext cx="533400" cy="68580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TextBox 91"/>
          <p:cNvSpPr txBox="1"/>
          <p:nvPr/>
        </p:nvSpPr>
        <p:spPr>
          <a:xfrm>
            <a:off x="1981200" y="42672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Both parts in the square brackets are raised to -1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057400" y="49530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Work out 2</a:t>
            </a:r>
            <a:r>
              <a:rPr lang="en-GB" sz="1200" baseline="30000" dirty="0">
                <a:solidFill>
                  <a:srgbClr val="FF0000"/>
                </a:solidFill>
                <a:latin typeface="Comic Sans MS" pitchFamily="66" charset="0"/>
              </a:rPr>
              <a:t>-1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057400" y="56388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This is actually now cancelled by the 2 outside the square bracket!</a:t>
            </a:r>
            <a:endParaRPr lang="en-GB" sz="1200" baseline="30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Binomial Expansion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4C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14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83" grpId="0"/>
      <p:bldP spid="84" grpId="0"/>
      <p:bldP spid="85" grpId="0"/>
      <p:bldP spid="86" grpId="0"/>
      <p:bldP spid="87" grpId="0"/>
      <p:bldP spid="88" grpId="0" animBg="1"/>
      <p:bldP spid="89" grpId="0" animBg="1"/>
      <p:bldP spid="90" grpId="0" animBg="1"/>
      <p:bldP spid="91" grpId="0" animBg="1"/>
      <p:bldP spid="92" grpId="0"/>
      <p:bldP spid="93" grpId="0"/>
      <p:bldP spid="9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" y="1600200"/>
            <a:ext cx="895197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use Partial fractions to simplify the expansions of more difficult expressions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2057400"/>
            <a:ext cx="1776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Find the expansion of: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0" y="2057400"/>
            <a:ext cx="2630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up to and including the term in x</a:t>
            </a:r>
            <a:r>
              <a:rPr lang="en-GB" sz="1200" baseline="30000" dirty="0">
                <a:latin typeface="Comic Sans MS" pitchFamily="66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81200" y="1905000"/>
                <a:ext cx="1186735" cy="475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4−5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(1+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)(2−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905000"/>
                <a:ext cx="1186735" cy="475771"/>
              </a:xfrm>
              <a:prstGeom prst="rect">
                <a:avLst/>
              </a:prstGeom>
              <a:blipFill rotWithShape="1">
                <a:blip r:embed="rId3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04800" y="2438400"/>
                <a:ext cx="1186735" cy="475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4−5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(1+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)(2−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438400"/>
                <a:ext cx="1186735" cy="475771"/>
              </a:xfrm>
              <a:prstGeom prst="rect">
                <a:avLst/>
              </a:prstGeom>
              <a:blipFill rotWithShape="1">
                <a:blip r:embed="rId4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371600" y="2438400"/>
                <a:ext cx="895181" cy="471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=</m:t>
                      </m:r>
                      <m:r>
                        <a:rPr lang="en-GB" sz="1200" b="0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(1+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438400"/>
                <a:ext cx="895181" cy="471989"/>
              </a:xfrm>
              <a:prstGeom prst="rect">
                <a:avLst/>
              </a:prstGeom>
              <a:blipFill rotWithShape="1">
                <a:blip r:embed="rId5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133600" y="2438400"/>
                <a:ext cx="911724" cy="470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  </m:t>
                      </m:r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(2−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438400"/>
                <a:ext cx="911724" cy="470835"/>
              </a:xfrm>
              <a:prstGeom prst="rect">
                <a:avLst/>
              </a:prstGeom>
              <a:blipFill rotWithShape="1">
                <a:blip r:embed="rId6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371600" y="2971800"/>
                <a:ext cx="1100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=3</m:t>
                      </m:r>
                      <m:r>
                        <a:rPr lang="en-GB" sz="1200" b="0" i="1" smtClean="0">
                          <a:latin typeface="Cambria Math"/>
                        </a:rPr>
                        <m:t>(1+</m:t>
                      </m:r>
                      <m:r>
                        <a:rPr lang="en-GB" sz="1200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971800"/>
                <a:ext cx="1100366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286000" y="2971800"/>
                <a:ext cx="11249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  2(2−</m:t>
                      </m:r>
                      <m:r>
                        <a:rPr lang="en-GB" sz="1200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971800"/>
                <a:ext cx="1124923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304800" y="3276600"/>
            <a:ext cx="2274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Expand each term separately</a:t>
            </a:r>
            <a:endParaRPr lang="en-GB" sz="1200" baseline="30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04800" y="3581400"/>
                <a:ext cx="9421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2(2−</m:t>
                      </m:r>
                      <m:r>
                        <a:rPr lang="en-GB" sz="1200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581400"/>
                <a:ext cx="942181" cy="276999"/>
              </a:xfrm>
              <a:prstGeom prst="rect">
                <a:avLst/>
              </a:prstGeom>
              <a:blipFill rotWithShape="1">
                <a:blip r:embed="rId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3657600" y="26670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Both fractions can be rewritten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7" name="Arc 66"/>
          <p:cNvSpPr/>
          <p:nvPr/>
        </p:nvSpPr>
        <p:spPr>
          <a:xfrm>
            <a:off x="3200400" y="2667000"/>
            <a:ext cx="533400" cy="45720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6025896" y="2057400"/>
                <a:ext cx="9416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3</m:t>
                      </m:r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896" y="2057400"/>
                <a:ext cx="94166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7074408" y="2063496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408" y="2063496"/>
                <a:ext cx="304891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845808" y="2063496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808" y="2063496"/>
                <a:ext cx="335348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7199376" y="2063496"/>
                <a:ext cx="6077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 −  3</m:t>
                      </m:r>
                      <m:r>
                        <a:rPr lang="en-GB" sz="12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376" y="2063496"/>
                <a:ext cx="607730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7662672" y="2066544"/>
                <a:ext cx="6499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  3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672" y="2066544"/>
                <a:ext cx="649986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153400" y="2057400"/>
                <a:ext cx="6499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  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2057400"/>
                <a:ext cx="649986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/>
          <p:cNvSpPr/>
          <p:nvPr/>
        </p:nvSpPr>
        <p:spPr>
          <a:xfrm>
            <a:off x="6071616" y="1953768"/>
            <a:ext cx="2667000" cy="4572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143000" y="3505200"/>
                <a:ext cx="1105431" cy="443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=  </m:t>
                          </m:r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i="1"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200" i="1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GB" sz="12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12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505200"/>
                <a:ext cx="1105431" cy="44345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59664" y="4383024"/>
                <a:ext cx="7848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64" y="4383024"/>
                <a:ext cx="784894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274064" y="4383024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064" y="4383024"/>
                <a:ext cx="304891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045464" y="4383024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464" y="4383024"/>
                <a:ext cx="335348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426464" y="4383024"/>
                <a:ext cx="577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</m:t>
                      </m:r>
                      <m:r>
                        <a:rPr lang="en-GB" sz="1200" b="0" i="1" smtClean="0">
                          <a:latin typeface="Cambria Math"/>
                        </a:rPr>
                        <m:t>𝑛𝑥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464" y="4383024"/>
                <a:ext cx="577274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905000" y="4267200"/>
                <a:ext cx="12028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2!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267200"/>
                <a:ext cx="1202893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971800" y="4267200"/>
                <a:ext cx="1690656" cy="46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−2)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3!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267200"/>
                <a:ext cx="1690656" cy="46288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283464" y="4002024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Write out the general form:</a:t>
            </a:r>
            <a:endParaRPr lang="en-GB" sz="1200" u="sng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81000" y="4876800"/>
                <a:ext cx="879921" cy="443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GB" sz="12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876800"/>
                <a:ext cx="879921" cy="44345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274064" y="4992624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064" y="4992624"/>
                <a:ext cx="304891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045464" y="4992624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464" y="4992624"/>
                <a:ext cx="335348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447800" y="4922520"/>
                <a:ext cx="1135375" cy="407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(−1)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922520"/>
                <a:ext cx="1135375" cy="407356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450592" y="4760976"/>
                <a:ext cx="1569789" cy="576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(−1)(−2)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b="0" i="1" smtClean="0"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GB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GB" sz="1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592" y="4760976"/>
                <a:ext cx="1569789" cy="576696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892296" y="4751832"/>
                <a:ext cx="1898405" cy="577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(−1)(−2)(−3)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b="0" i="1" smtClean="0"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GB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GB" sz="1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296" y="4751832"/>
                <a:ext cx="1898405" cy="577915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280160" y="5540455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60" y="5540455"/>
                <a:ext cx="304891" cy="276999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051560" y="5540455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60" y="5540455"/>
                <a:ext cx="335348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414272" y="5467303"/>
                <a:ext cx="514756" cy="407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272" y="5467303"/>
                <a:ext cx="514756" cy="407356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822704" y="5424631"/>
                <a:ext cx="5570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704" y="5424631"/>
                <a:ext cx="557012" cy="461665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2249424" y="5415487"/>
                <a:ext cx="557012" cy="46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/>
                        </a:rPr>
                        <m:t>+</m:t>
                      </m:r>
                      <m:r>
                        <a:rPr lang="en-GB" sz="1200" b="0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424" y="5415487"/>
                <a:ext cx="557012" cy="462884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Arc 64"/>
          <p:cNvSpPr/>
          <p:nvPr/>
        </p:nvSpPr>
        <p:spPr>
          <a:xfrm>
            <a:off x="5544312" y="4526280"/>
            <a:ext cx="533400" cy="60960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" name="Arc 67"/>
          <p:cNvSpPr/>
          <p:nvPr/>
        </p:nvSpPr>
        <p:spPr>
          <a:xfrm>
            <a:off x="5544312" y="5135880"/>
            <a:ext cx="533400" cy="45720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5998464" y="4498848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Sub in:</a:t>
            </a:r>
          </a:p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x = -</a:t>
            </a:r>
            <a:r>
              <a:rPr lang="en-GB" sz="1200" baseline="30000" dirty="0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/</a:t>
            </a:r>
            <a:r>
              <a:rPr lang="en-GB" sz="1200" baseline="-25000" dirty="0">
                <a:solidFill>
                  <a:srgbClr val="FF0000"/>
                </a:solidFill>
                <a:latin typeface="Comic Sans MS" pitchFamily="66" charset="0"/>
              </a:rPr>
              <a:t>2</a:t>
            </a:r>
          </a:p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n = -1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077712" y="513588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Work out each term carefully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73224" y="5418163"/>
            <a:ext cx="2530960" cy="4572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402772" y="5430416"/>
                <a:ext cx="879921" cy="443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GB" sz="12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72" y="5430416"/>
                <a:ext cx="879921" cy="443455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Binomial Expansion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4C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34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65" grpId="0" animBg="1"/>
      <p:bldP spid="68" grpId="0" animBg="1"/>
      <p:bldP spid="70" grpId="0"/>
      <p:bldP spid="71" grpId="0"/>
      <p:bldP spid="73" grpId="0" animBg="1"/>
      <p:bldP spid="7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" y="1600200"/>
            <a:ext cx="895197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use Partial fractions to simplify the expansions of more difficult expressions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2057400"/>
            <a:ext cx="1776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Find the expansion of: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0" y="2057400"/>
            <a:ext cx="2630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up to and including the term in x</a:t>
            </a:r>
            <a:r>
              <a:rPr lang="en-GB" sz="1200" baseline="30000" dirty="0">
                <a:latin typeface="Comic Sans MS" pitchFamily="66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81200" y="1905000"/>
                <a:ext cx="1186735" cy="475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4−5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(1+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)(2−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905000"/>
                <a:ext cx="1186735" cy="475771"/>
              </a:xfrm>
              <a:prstGeom prst="rect">
                <a:avLst/>
              </a:prstGeom>
              <a:blipFill rotWithShape="1">
                <a:blip r:embed="rId3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04800" y="2438400"/>
                <a:ext cx="1186735" cy="475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4−5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(1+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)(2−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438400"/>
                <a:ext cx="1186735" cy="475771"/>
              </a:xfrm>
              <a:prstGeom prst="rect">
                <a:avLst/>
              </a:prstGeom>
              <a:blipFill rotWithShape="1">
                <a:blip r:embed="rId4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371600" y="2438400"/>
                <a:ext cx="895181" cy="471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=</m:t>
                      </m:r>
                      <m:r>
                        <a:rPr lang="en-GB" sz="1200" b="0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(1+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438400"/>
                <a:ext cx="895181" cy="471989"/>
              </a:xfrm>
              <a:prstGeom prst="rect">
                <a:avLst/>
              </a:prstGeom>
              <a:blipFill rotWithShape="1">
                <a:blip r:embed="rId5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133600" y="2438400"/>
                <a:ext cx="911724" cy="470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  </m:t>
                      </m:r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(2−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438400"/>
                <a:ext cx="911724" cy="470835"/>
              </a:xfrm>
              <a:prstGeom prst="rect">
                <a:avLst/>
              </a:prstGeom>
              <a:blipFill rotWithShape="1">
                <a:blip r:embed="rId6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371600" y="3048000"/>
                <a:ext cx="1100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=3</m:t>
                      </m:r>
                      <m:r>
                        <a:rPr lang="en-GB" sz="1200" b="0" i="1" smtClean="0">
                          <a:latin typeface="Cambria Math"/>
                        </a:rPr>
                        <m:t>(1+</m:t>
                      </m:r>
                      <m:r>
                        <a:rPr lang="en-GB" sz="1200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048000"/>
                <a:ext cx="1100366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286000" y="3048000"/>
                <a:ext cx="11249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  2(2−</m:t>
                      </m:r>
                      <m:r>
                        <a:rPr lang="en-GB" sz="1200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048000"/>
                <a:ext cx="1124923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3657600" y="26670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Both fractions can be rewritten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7" name="Arc 66"/>
          <p:cNvSpPr/>
          <p:nvPr/>
        </p:nvSpPr>
        <p:spPr>
          <a:xfrm>
            <a:off x="3200400" y="2667000"/>
            <a:ext cx="533400" cy="53340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6025896" y="2057400"/>
                <a:ext cx="9416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3</m:t>
                      </m:r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896" y="2057400"/>
                <a:ext cx="941668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7074408" y="2063496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408" y="2063496"/>
                <a:ext cx="304891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845808" y="2063496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808" y="2063496"/>
                <a:ext cx="335348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7199376" y="2063496"/>
                <a:ext cx="6077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 −  3</m:t>
                      </m:r>
                      <m:r>
                        <a:rPr lang="en-GB" sz="12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376" y="2063496"/>
                <a:ext cx="607730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7662672" y="2066544"/>
                <a:ext cx="6499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  3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672" y="2066544"/>
                <a:ext cx="649986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153400" y="2057400"/>
                <a:ext cx="6499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  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2057400"/>
                <a:ext cx="649986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/>
          <p:cNvSpPr/>
          <p:nvPr/>
        </p:nvSpPr>
        <p:spPr>
          <a:xfrm>
            <a:off x="6071616" y="1953768"/>
            <a:ext cx="2667000" cy="4572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967728" y="2660095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728" y="2660095"/>
                <a:ext cx="304891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739128" y="2660095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128" y="2660095"/>
                <a:ext cx="335348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101840" y="2586943"/>
                <a:ext cx="514756" cy="407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840" y="2586943"/>
                <a:ext cx="514756" cy="40735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510272" y="2544271"/>
                <a:ext cx="5570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272" y="2544271"/>
                <a:ext cx="557012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36992" y="2535127"/>
                <a:ext cx="557012" cy="46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/>
                        </a:rPr>
                        <m:t>+</m:t>
                      </m:r>
                      <m:r>
                        <a:rPr lang="en-GB" sz="1200" b="0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992" y="2535127"/>
                <a:ext cx="557012" cy="462884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/>
          <p:cNvSpPr/>
          <p:nvPr/>
        </p:nvSpPr>
        <p:spPr>
          <a:xfrm>
            <a:off x="6060792" y="2537803"/>
            <a:ext cx="2530960" cy="4572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6090340" y="2550056"/>
                <a:ext cx="879921" cy="443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GB" sz="12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340" y="2550056"/>
                <a:ext cx="879921" cy="44345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371600" y="3581400"/>
                <a:ext cx="20106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=(</m:t>
                      </m:r>
                      <m:r>
                        <a:rPr lang="en-GB" sz="1200" b="0" i="1" smtClean="0">
                          <a:latin typeface="Cambria Math"/>
                        </a:rPr>
                        <m:t>3 − 3</m:t>
                      </m:r>
                      <m:r>
                        <a:rPr lang="en-GB" sz="1200" b="0" i="1" smtClean="0">
                          <a:latin typeface="Cambria Math"/>
                        </a:rPr>
                        <m:t>𝑥</m:t>
                      </m:r>
                      <m:r>
                        <a:rPr lang="en-GB" sz="1200" b="0" i="1" smtClean="0">
                          <a:latin typeface="Cambria Math"/>
                        </a:rPr>
                        <m:t> + 3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200" b="0" i="1" smtClean="0">
                          <a:latin typeface="Cambria Math"/>
                        </a:rPr>
                        <m:t> − 3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GB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581400"/>
                <a:ext cx="2010614" cy="276999"/>
              </a:xfrm>
              <a:prstGeom prst="rect">
                <a:avLst/>
              </a:prstGeom>
              <a:blipFill rotWithShape="1">
                <a:blip r:embed="rId2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276600" y="3429000"/>
                <a:ext cx="1988941" cy="510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  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1+  </m:t>
                          </m:r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GB" sz="1200" b="0" i="1" smtClean="0">
                              <a:latin typeface="Cambria Math"/>
                            </a:rPr>
                            <m:t>  +  </m:t>
                          </m:r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12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  <m:r>
                            <a:rPr lang="en-GB" sz="1200" b="0" i="1" smtClean="0">
                              <a:latin typeface="Cambria Math"/>
                            </a:rPr>
                            <m:t> +  </m:t>
                          </m:r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1200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8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429000"/>
                <a:ext cx="1988941" cy="51097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371600" y="4114800"/>
                <a:ext cx="2162900" cy="443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=</m:t>
                      </m:r>
                      <m:r>
                        <a:rPr lang="en-GB" sz="1200" b="0" i="1" smtClean="0">
                          <a:latin typeface="Cambria Math"/>
                        </a:rPr>
                        <m:t> 2 − 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7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GB" sz="1200" b="0" i="1" smtClean="0">
                          <a:latin typeface="Cambria Math"/>
                        </a:rPr>
                        <m:t>𝑥</m:t>
                      </m:r>
                      <m:r>
                        <a:rPr lang="en-GB" sz="1200" b="0" i="1" smtClean="0">
                          <a:latin typeface="Cambria Math"/>
                        </a:rPr>
                        <m:t> + 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11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1200" b="0" i="1" smtClean="0">
                          <a:latin typeface="Cambria Math"/>
                        </a:rPr>
                        <m:t> − 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25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114800"/>
                <a:ext cx="2162900" cy="443006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Arc 61"/>
          <p:cNvSpPr/>
          <p:nvPr/>
        </p:nvSpPr>
        <p:spPr>
          <a:xfrm>
            <a:off x="5029200" y="3200400"/>
            <a:ext cx="533400" cy="53340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Arc 62"/>
          <p:cNvSpPr/>
          <p:nvPr/>
        </p:nvSpPr>
        <p:spPr>
          <a:xfrm>
            <a:off x="5029200" y="3733800"/>
            <a:ext cx="533400" cy="68580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TextBox 63"/>
          <p:cNvSpPr txBox="1"/>
          <p:nvPr/>
        </p:nvSpPr>
        <p:spPr>
          <a:xfrm>
            <a:off x="5486400" y="32004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Replace each bracket with its expansion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86400" y="37338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Subtract the second from the first (be wary of double negatives in some questions)</a:t>
            </a:r>
            <a:endParaRPr lang="en-GB" sz="12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Binomial Expansion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4C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87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 animBg="1"/>
      <p:bldP spid="63" grpId="0" animBg="1"/>
      <p:bldP spid="64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8028" y="2416210"/>
            <a:ext cx="7377340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Umbra BT" panose="04020405020B03070202" pitchFamily="82" charset="0"/>
              </a:rPr>
              <a:t>Teachings for </a:t>
            </a:r>
          </a:p>
          <a:p>
            <a:pPr algn="ctr"/>
            <a:r>
              <a:rPr lang="en-US" sz="7200" b="1" cap="none" spc="0" dirty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Umbra BT" panose="04020405020B03070202" pitchFamily="82" charset="0"/>
              </a:rPr>
              <a:t>section 4A</a:t>
            </a:r>
          </a:p>
        </p:txBody>
      </p:sp>
    </p:spTree>
    <p:extLst>
      <p:ext uri="{BB962C8B-B14F-4D97-AF65-F5344CB8AC3E}">
        <p14:creationId xmlns:p14="http://schemas.microsoft.com/office/powerpoint/2010/main" val="3190232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7097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need to be able to expand expressions of the form (1 + x)</a:t>
            </a:r>
            <a:r>
              <a:rPr lang="en-GB" sz="1400" b="1" baseline="30000" dirty="0">
                <a:latin typeface="Comic Sans MS" pitchFamily="66" charset="0"/>
              </a:rPr>
              <a:t>n</a:t>
            </a:r>
            <a:r>
              <a:rPr lang="en-GB" sz="1400" b="1" dirty="0">
                <a:latin typeface="Comic Sans MS" pitchFamily="66" charset="0"/>
              </a:rPr>
              <a:t> where n is any real number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656" y="2093976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Find: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9056" y="2093976"/>
                <a:ext cx="8719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GB" sz="1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1400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56" y="2093976"/>
                <a:ext cx="871970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6512" y="2657856"/>
                <a:ext cx="7848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12" y="2657856"/>
                <a:ext cx="784894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00912" y="2657856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912" y="2657856"/>
                <a:ext cx="30489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72312" y="2657856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312" y="2657856"/>
                <a:ext cx="33534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53312" y="2657856"/>
                <a:ext cx="577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</m:t>
                      </m:r>
                      <m:r>
                        <a:rPr lang="en-GB" sz="1200" b="0" i="1" smtClean="0">
                          <a:latin typeface="Cambria Math"/>
                        </a:rPr>
                        <m:t>𝑛𝑥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312" y="2657856"/>
                <a:ext cx="57727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831848" y="2542032"/>
                <a:ext cx="12028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2!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848" y="2542032"/>
                <a:ext cx="120289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98648" y="2542032"/>
                <a:ext cx="1690656" cy="46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−2)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3!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648" y="2542032"/>
                <a:ext cx="1690656" cy="46288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95800" y="2667000"/>
                <a:ext cx="12383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……   +  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667000"/>
                <a:ext cx="1238352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62128" y="3337560"/>
                <a:ext cx="7848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28" y="3337560"/>
                <a:ext cx="784894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176528" y="3337560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528" y="3337560"/>
                <a:ext cx="304891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47928" y="333756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8" y="3337560"/>
                <a:ext cx="335348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328928" y="3337560"/>
                <a:ext cx="7023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(4)</m:t>
                      </m:r>
                      <m:r>
                        <a:rPr lang="en-GB" sz="12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928" y="3337560"/>
                <a:ext cx="702308" cy="276999"/>
              </a:xfrm>
              <a:prstGeom prst="rect">
                <a:avLst/>
              </a:prstGeom>
              <a:blipFill rotWithShape="1"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959864" y="3221736"/>
                <a:ext cx="9224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4(3)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864" y="3221736"/>
                <a:ext cx="922497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798064" y="3221736"/>
                <a:ext cx="1263936" cy="46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(4)(3)(2)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064" y="3221736"/>
                <a:ext cx="1263936" cy="46288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941064" y="3221736"/>
                <a:ext cx="1514004" cy="479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(4)(3)(2)(1)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24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064" y="3221736"/>
                <a:ext cx="1514004" cy="47923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97864" y="4002024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864" y="4002024"/>
                <a:ext cx="304891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69264" y="4002024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64" y="4002024"/>
                <a:ext cx="335348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350264" y="4002024"/>
                <a:ext cx="5740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4</m:t>
                      </m:r>
                      <m:r>
                        <a:rPr lang="en-GB" sz="12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264" y="4002024"/>
                <a:ext cx="574067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810512" y="4008120"/>
                <a:ext cx="6499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6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512" y="4008120"/>
                <a:ext cx="649986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343912" y="4008120"/>
                <a:ext cx="6499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4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912" y="4008120"/>
                <a:ext cx="649986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877312" y="4008120"/>
                <a:ext cx="5650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312" y="4008120"/>
                <a:ext cx="565026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/>
          <p:cNvSpPr/>
          <p:nvPr/>
        </p:nvSpPr>
        <p:spPr>
          <a:xfrm>
            <a:off x="5410200" y="2819400"/>
            <a:ext cx="609600" cy="68580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Arc 29"/>
          <p:cNvSpPr/>
          <p:nvPr/>
        </p:nvSpPr>
        <p:spPr>
          <a:xfrm>
            <a:off x="5410200" y="3505200"/>
            <a:ext cx="609600" cy="68580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495800" y="3810000"/>
            <a:ext cx="381000" cy="1295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19400" y="510540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Every term after this one will contain a (0) so can be ignored</a:t>
            </a:r>
          </a:p>
          <a:p>
            <a:pPr algn="ctr"/>
            <a:endParaRPr lang="en-GB" sz="1200" dirty="0">
              <a:solidFill>
                <a:srgbClr val="FF0000"/>
              </a:solidFill>
              <a:latin typeface="Comic Sans MS" pitchFamily="66" charset="0"/>
              <a:sym typeface="Wingdings" pitchFamily="2" charset="2"/>
            </a:endParaRPr>
          </a:p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 The expansion is </a:t>
            </a:r>
            <a:r>
              <a:rPr lang="en-GB" sz="1200" u="sng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finite</a:t>
            </a:r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 and </a:t>
            </a:r>
            <a:r>
              <a:rPr lang="en-GB" sz="1200" u="sng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exact</a:t>
            </a:r>
            <a:endParaRPr lang="en-GB" sz="1200" u="sng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76400" y="2133600"/>
            <a:ext cx="358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Always start by writing out the general form</a:t>
            </a:r>
            <a:endParaRPr lang="en-GB" sz="1200" u="sng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43600" y="28194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Sub in:</a:t>
            </a:r>
          </a:p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n = 4</a:t>
            </a:r>
          </a:p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x = x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43600" y="3581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Work out each term separately and simplify</a:t>
            </a:r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Binomial Expansion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4A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17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6" grpId="0"/>
      <p:bldP spid="27" grpId="0"/>
      <p:bldP spid="28" grpId="0"/>
      <p:bldP spid="29" grpId="0" animBg="1"/>
      <p:bldP spid="30" grpId="0" animBg="1"/>
      <p:bldP spid="34" grpId="0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7097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need to be able to expand expressions of the form (1 + x)</a:t>
            </a:r>
            <a:r>
              <a:rPr lang="en-GB" sz="1400" b="1" baseline="30000" dirty="0">
                <a:latin typeface="Comic Sans MS" pitchFamily="66" charset="0"/>
              </a:rPr>
              <a:t>n</a:t>
            </a:r>
            <a:r>
              <a:rPr lang="en-GB" sz="1400" b="1" dirty="0">
                <a:latin typeface="Comic Sans MS" pitchFamily="66" charset="0"/>
              </a:rPr>
              <a:t> where n is any real number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656" y="2093976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Find: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9056" y="2093976"/>
                <a:ext cx="9713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mtClean="0">
                                  <a:latin typeface="Cambria Math"/>
                                </a:rPr>
                                <m:t>1−2</m:t>
                              </m:r>
                              <m:r>
                                <a:rPr lang="en-GB" sz="1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14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56" y="2093976"/>
                <a:ext cx="971356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6512" y="2657856"/>
                <a:ext cx="7848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12" y="2657856"/>
                <a:ext cx="784894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00912" y="2657856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912" y="2657856"/>
                <a:ext cx="30489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72312" y="2657856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312" y="2657856"/>
                <a:ext cx="33534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53312" y="2657856"/>
                <a:ext cx="577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</m:t>
                      </m:r>
                      <m:r>
                        <a:rPr lang="en-GB" sz="1200" b="0" i="1" smtClean="0">
                          <a:latin typeface="Cambria Math"/>
                        </a:rPr>
                        <m:t>𝑛𝑥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312" y="2657856"/>
                <a:ext cx="57727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831848" y="2542032"/>
                <a:ext cx="12028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2!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848" y="2542032"/>
                <a:ext cx="120289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98648" y="2542032"/>
                <a:ext cx="1690656" cy="46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−2)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3!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648" y="2542032"/>
                <a:ext cx="1690656" cy="46288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95800" y="2667000"/>
                <a:ext cx="12383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……   +  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667000"/>
                <a:ext cx="1238352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62128" y="3337560"/>
                <a:ext cx="8599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1−2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28" y="3337560"/>
                <a:ext cx="859915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176528" y="3337560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528" y="3337560"/>
                <a:ext cx="304891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47928" y="333756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8" y="3337560"/>
                <a:ext cx="335348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328928" y="3337560"/>
                <a:ext cx="10309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(3)(−2</m:t>
                      </m:r>
                      <m:r>
                        <a:rPr lang="en-GB" sz="1200" b="0" i="1" smtClean="0">
                          <a:latin typeface="Cambria Math"/>
                        </a:rPr>
                        <m:t>𝑥</m:t>
                      </m:r>
                      <m:r>
                        <a:rPr lang="en-GB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928" y="3337560"/>
                <a:ext cx="1030923" cy="276999"/>
              </a:xfrm>
              <a:prstGeom prst="rect">
                <a:avLst/>
              </a:prstGeom>
              <a:blipFill rotWithShape="1"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188464" y="3221736"/>
                <a:ext cx="12473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3(2)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(−2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464" y="3221736"/>
                <a:ext cx="1247329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276600" y="3200400"/>
                <a:ext cx="1588768" cy="46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(3)(2)(1)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(−2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200400"/>
                <a:ext cx="1588768" cy="46288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97864" y="4002024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864" y="4002024"/>
                <a:ext cx="304891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69264" y="4002024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64" y="4002024"/>
                <a:ext cx="335348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350264" y="4002024"/>
                <a:ext cx="5740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  6</m:t>
                      </m:r>
                      <m:r>
                        <a:rPr lang="en-GB" sz="12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264" y="4002024"/>
                <a:ext cx="574068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810512" y="4008120"/>
                <a:ext cx="7349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12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512" y="4008120"/>
                <a:ext cx="734945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410968" y="4002024"/>
                <a:ext cx="6499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  8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968" y="4002024"/>
                <a:ext cx="649986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/>
          <p:cNvSpPr/>
          <p:nvPr/>
        </p:nvSpPr>
        <p:spPr>
          <a:xfrm>
            <a:off x="5410200" y="2819400"/>
            <a:ext cx="609600" cy="68580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Arc 29"/>
          <p:cNvSpPr/>
          <p:nvPr/>
        </p:nvSpPr>
        <p:spPr>
          <a:xfrm>
            <a:off x="5410200" y="3505200"/>
            <a:ext cx="609600" cy="68580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4160520" y="3813048"/>
            <a:ext cx="335280" cy="129235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19400" y="510540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Every term after this one will contain a (0) so can be ignored</a:t>
            </a:r>
          </a:p>
          <a:p>
            <a:pPr algn="ctr"/>
            <a:endParaRPr lang="en-GB" sz="1200" dirty="0">
              <a:solidFill>
                <a:srgbClr val="FF0000"/>
              </a:solidFill>
              <a:latin typeface="Comic Sans MS" pitchFamily="66" charset="0"/>
              <a:sym typeface="Wingdings" pitchFamily="2" charset="2"/>
            </a:endParaRPr>
          </a:p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 The expansion is </a:t>
            </a:r>
            <a:r>
              <a:rPr lang="en-GB" sz="1200" u="sng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finite</a:t>
            </a:r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 and </a:t>
            </a:r>
            <a:r>
              <a:rPr lang="en-GB" sz="1200" u="sng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exact</a:t>
            </a:r>
            <a:endParaRPr lang="en-GB" sz="1200" u="sng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76400" y="2133600"/>
            <a:ext cx="358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Always start by writing out the general form</a:t>
            </a:r>
            <a:endParaRPr lang="en-GB" sz="1200" u="sng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43600" y="28194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Sub in:</a:t>
            </a:r>
          </a:p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n = 3</a:t>
            </a:r>
          </a:p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x = -2x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34456" y="3453384"/>
            <a:ext cx="2935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Work out each term separately and simplify</a:t>
            </a:r>
          </a:p>
          <a:p>
            <a:pPr algn="ctr"/>
            <a:r>
              <a:rPr lang="en-GB" sz="1200" u="sng" dirty="0">
                <a:solidFill>
                  <a:srgbClr val="FF0000"/>
                </a:solidFill>
                <a:latin typeface="Comic Sans MS" pitchFamily="66" charset="0"/>
              </a:rPr>
              <a:t>It is VERY important to put brackets around the x parts</a:t>
            </a:r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Binomial Expansion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4A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0" y="115824"/>
                <a:ext cx="7848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824"/>
                <a:ext cx="784894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14400" y="115824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15824"/>
                <a:ext cx="304891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85800" y="115824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15824"/>
                <a:ext cx="335348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066800" y="115824"/>
                <a:ext cx="577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</m:t>
                      </m:r>
                      <m:r>
                        <a:rPr lang="en-GB" sz="1200" b="0" i="1" smtClean="0">
                          <a:latin typeface="Cambria Math"/>
                        </a:rPr>
                        <m:t>𝑛𝑥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15824"/>
                <a:ext cx="577274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545336" y="0"/>
                <a:ext cx="12028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2!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336" y="0"/>
                <a:ext cx="1202893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612136" y="0"/>
                <a:ext cx="1690656" cy="46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−2)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3!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136" y="0"/>
                <a:ext cx="1690656" cy="46288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209288" y="124968"/>
                <a:ext cx="12383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……   +  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288" y="124968"/>
                <a:ext cx="1238352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88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3" grpId="0"/>
      <p:bldP spid="24" grpId="0"/>
      <p:bldP spid="25" grpId="0"/>
      <p:bldP spid="26" grpId="0"/>
      <p:bldP spid="27" grpId="0"/>
      <p:bldP spid="29" grpId="0" animBg="1"/>
      <p:bldP spid="30" grpId="0" animBg="1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7097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need to be able to expand expressions of the form (1 + x)</a:t>
            </a:r>
            <a:r>
              <a:rPr lang="en-GB" sz="1400" b="1" baseline="30000" dirty="0">
                <a:latin typeface="Comic Sans MS" pitchFamily="66" charset="0"/>
              </a:rPr>
              <a:t>n</a:t>
            </a:r>
            <a:r>
              <a:rPr lang="en-GB" sz="1400" b="1" dirty="0">
                <a:latin typeface="Comic Sans MS" pitchFamily="66" charset="0"/>
              </a:rPr>
              <a:t> where n is any real number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656" y="2093976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Find: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9056" y="1975104"/>
                <a:ext cx="787652" cy="5352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/>
                            </a:rPr>
                            <m:t>(1+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56" y="1975104"/>
                <a:ext cx="787652" cy="535275"/>
              </a:xfrm>
              <a:prstGeom prst="rect">
                <a:avLst/>
              </a:prstGeom>
              <a:blipFill rotWithShape="1"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9080" y="3526536"/>
                <a:ext cx="7848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" y="3526536"/>
                <a:ext cx="784894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73480" y="3526536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480" y="3526536"/>
                <a:ext cx="30489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44880" y="3526536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3526536"/>
                <a:ext cx="33534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25880" y="3526536"/>
                <a:ext cx="577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</m:t>
                      </m:r>
                      <m:r>
                        <a:rPr lang="en-GB" sz="1200" b="0" i="1" smtClean="0">
                          <a:latin typeface="Cambria Math"/>
                        </a:rPr>
                        <m:t>𝑛𝑥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880" y="3526536"/>
                <a:ext cx="57727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804416" y="3410712"/>
                <a:ext cx="12028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2!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16" y="3410712"/>
                <a:ext cx="120289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71216" y="3410712"/>
                <a:ext cx="1690656" cy="46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−2)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3!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216" y="3410712"/>
                <a:ext cx="1690656" cy="46288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34696" y="4206240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96" y="4206240"/>
                <a:ext cx="856709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149096" y="4206240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096" y="4206240"/>
                <a:ext cx="304891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20496" y="420624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96" y="4206240"/>
                <a:ext cx="335348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301496" y="4206240"/>
                <a:ext cx="9459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(−1)(</m:t>
                      </m:r>
                      <m:r>
                        <a:rPr lang="en-GB" sz="1200" b="0" i="1" smtClean="0">
                          <a:latin typeface="Cambria Math"/>
                        </a:rPr>
                        <m:t>𝑥</m:t>
                      </m:r>
                      <m:r>
                        <a:rPr lang="en-GB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496" y="4206240"/>
                <a:ext cx="945964" cy="276999"/>
              </a:xfrm>
              <a:prstGeom prst="rect">
                <a:avLst/>
              </a:prstGeom>
              <a:blipFill rotWithShape="1">
                <a:blip r:embed="rId1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161032" y="4090416"/>
                <a:ext cx="14102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(−1)(−2)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032" y="4090416"/>
                <a:ext cx="1410258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468624" y="4078224"/>
                <a:ext cx="1734641" cy="46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(−1)(−2)(−3)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624" y="4078224"/>
                <a:ext cx="1734641" cy="46288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70432" y="4870704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32" y="4870704"/>
                <a:ext cx="304891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41832" y="4870704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32" y="4870704"/>
                <a:ext cx="335348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322832" y="4870704"/>
                <a:ext cx="4891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  </m:t>
                      </m:r>
                      <m:r>
                        <a:rPr lang="en-GB" sz="12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832" y="4870704"/>
                <a:ext cx="489108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728216" y="4876800"/>
                <a:ext cx="5650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216" y="4876800"/>
                <a:ext cx="565026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154936" y="4870704"/>
                <a:ext cx="5650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  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936" y="4870704"/>
                <a:ext cx="565026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/>
          <p:cNvSpPr/>
          <p:nvPr/>
        </p:nvSpPr>
        <p:spPr>
          <a:xfrm>
            <a:off x="5382768" y="3688080"/>
            <a:ext cx="609600" cy="68580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Arc 29"/>
          <p:cNvSpPr/>
          <p:nvPr/>
        </p:nvSpPr>
        <p:spPr>
          <a:xfrm>
            <a:off x="5382768" y="4373880"/>
            <a:ext cx="609600" cy="68580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2179320" y="2270760"/>
            <a:ext cx="179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Rewrite this as a power of x first</a:t>
            </a:r>
            <a:endParaRPr lang="en-GB" sz="1200" u="sng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16168" y="368808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Sub in:</a:t>
            </a:r>
          </a:p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n = -1</a:t>
            </a:r>
          </a:p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x = x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97880" y="4504944"/>
            <a:ext cx="2935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Work out each term separately and simplify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44296" y="2575560"/>
                <a:ext cx="11495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=(1+</m:t>
                      </m:r>
                      <m:r>
                        <a:rPr lang="en-GB" sz="1400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96" y="2575560"/>
                <a:ext cx="1149545" cy="307777"/>
              </a:xfrm>
              <a:prstGeom prst="rect">
                <a:avLst/>
              </a:prstGeom>
              <a:blipFill rotWithShape="1">
                <a:blip r:embed="rId1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/>
          <p:cNvSpPr/>
          <p:nvPr/>
        </p:nvSpPr>
        <p:spPr>
          <a:xfrm>
            <a:off x="1776984" y="2258568"/>
            <a:ext cx="600456" cy="521208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268224" y="3121152"/>
            <a:ext cx="6754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Write out the general form (it is very unlikely you will have to go beyond the first 4 terms)</a:t>
            </a:r>
            <a:endParaRPr lang="en-GB" sz="1200" u="sng" dirty="0">
              <a:solidFill>
                <a:srgbClr val="FF0000"/>
              </a:solidFill>
              <a:latin typeface="Comic Sans MS" pitchFamily="66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325112" y="4526280"/>
            <a:ext cx="283464" cy="10972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91968" y="5745480"/>
            <a:ext cx="3983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With a negative power you will not get a (0) term</a:t>
            </a:r>
          </a:p>
          <a:p>
            <a:pPr algn="ctr"/>
            <a:endParaRPr lang="en-GB" sz="1200" u="sng" dirty="0">
              <a:solidFill>
                <a:srgbClr val="FF0000"/>
              </a:solidFill>
              <a:latin typeface="Comic Sans MS" pitchFamily="66" charset="0"/>
            </a:endParaRPr>
          </a:p>
          <a:p>
            <a:pPr marL="171450" indent="-171450" algn="ctr">
              <a:buFont typeface="Wingdings"/>
              <a:buChar char="à"/>
            </a:pPr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The expansion is </a:t>
            </a:r>
            <a:r>
              <a:rPr lang="en-GB" sz="1200" u="sng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infinite</a:t>
            </a:r>
          </a:p>
          <a:p>
            <a:pPr marL="171450" indent="-171450" algn="ctr">
              <a:buFont typeface="Wingdings"/>
              <a:buChar char="à"/>
            </a:pPr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It can be used as an approximation for the original term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Binomial Expansion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4A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0" y="115824"/>
                <a:ext cx="7848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824"/>
                <a:ext cx="78489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914400" y="115824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15824"/>
                <a:ext cx="304891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85800" y="115824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15824"/>
                <a:ext cx="33534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066800" y="115824"/>
                <a:ext cx="577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</m:t>
                      </m:r>
                      <m:r>
                        <a:rPr lang="en-GB" sz="1200" b="0" i="1" smtClean="0">
                          <a:latin typeface="Cambria Math"/>
                        </a:rPr>
                        <m:t>𝑛𝑥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15824"/>
                <a:ext cx="57727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545336" y="0"/>
                <a:ext cx="12028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2!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336" y="0"/>
                <a:ext cx="120289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612136" y="0"/>
                <a:ext cx="1690656" cy="46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−2)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3!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136" y="0"/>
                <a:ext cx="1690656" cy="4628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209288" y="124968"/>
                <a:ext cx="12383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……   +  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288" y="124968"/>
                <a:ext cx="1238352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0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3" grpId="0"/>
      <p:bldP spid="24" grpId="0"/>
      <p:bldP spid="25" grpId="0"/>
      <p:bldP spid="26" grpId="0"/>
      <p:bldP spid="27" grpId="0"/>
      <p:bldP spid="29" grpId="0" animBg="1"/>
      <p:bldP spid="30" grpId="0" animBg="1"/>
      <p:bldP spid="34" grpId="0"/>
      <p:bldP spid="35" grpId="0"/>
      <p:bldP spid="36" grpId="0"/>
      <p:bldP spid="37" grpId="0"/>
      <p:bldP spid="38" grpId="0" animBg="1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7097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need to be able to expand expressions of the form (1 + x)</a:t>
            </a:r>
            <a:r>
              <a:rPr lang="en-GB" sz="1400" b="1" baseline="30000" dirty="0">
                <a:latin typeface="Comic Sans MS" pitchFamily="66" charset="0"/>
              </a:rPr>
              <a:t>n</a:t>
            </a:r>
            <a:r>
              <a:rPr lang="en-GB" sz="1400" b="1" dirty="0">
                <a:latin typeface="Comic Sans MS" pitchFamily="66" charset="0"/>
              </a:rPr>
              <a:t> where n is any real number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656" y="2093976"/>
            <a:ext cx="2776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Find the Binomial expansion of: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50464" y="1975104"/>
                <a:ext cx="870430" cy="40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(1−</m:t>
                      </m:r>
                      <m:r>
                        <a:rPr lang="en-GB" sz="1400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464" y="1975104"/>
                <a:ext cx="870430" cy="405367"/>
              </a:xfrm>
              <a:prstGeom prst="rect">
                <a:avLst/>
              </a:prstGeom>
              <a:blipFill rotWithShape="1">
                <a:blip r:embed="rId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9080" y="2721864"/>
                <a:ext cx="7848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" y="2721864"/>
                <a:ext cx="784894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73480" y="2721864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480" y="2721864"/>
                <a:ext cx="30489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44880" y="2721864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2721864"/>
                <a:ext cx="33534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25880" y="2721864"/>
                <a:ext cx="577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</m:t>
                      </m:r>
                      <m:r>
                        <a:rPr lang="en-GB" sz="1200" b="0" i="1" smtClean="0">
                          <a:latin typeface="Cambria Math"/>
                        </a:rPr>
                        <m:t>𝑛𝑥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880" y="2721864"/>
                <a:ext cx="57727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804416" y="2606040"/>
                <a:ext cx="12028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2!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16" y="2606040"/>
                <a:ext cx="120289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71216" y="2606040"/>
                <a:ext cx="1690656" cy="46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−2)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3!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216" y="2606040"/>
                <a:ext cx="1690656" cy="46288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5552" y="3337560"/>
                <a:ext cx="774956" cy="360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52" y="3337560"/>
                <a:ext cx="774956" cy="36074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194816" y="3401568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816" y="3401568"/>
                <a:ext cx="304891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84504" y="3410712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504" y="3410712"/>
                <a:ext cx="33534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383792" y="3282696"/>
                <a:ext cx="1045607" cy="507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GB" sz="1200" b="0" i="1" smtClean="0">
                          <a:latin typeface="Cambria Math"/>
                        </a:rPr>
                        <m:t>(−</m:t>
                      </m:r>
                      <m:r>
                        <a:rPr lang="en-GB" sz="1200" b="0" i="1" smtClean="0">
                          <a:latin typeface="Cambria Math"/>
                        </a:rPr>
                        <m:t>𝑥</m:t>
                      </m:r>
                      <m:r>
                        <a:rPr lang="en-GB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792" y="3282696"/>
                <a:ext cx="1045607" cy="50731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307336" y="3276600"/>
                <a:ext cx="1579663" cy="510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(−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336" y="3276600"/>
                <a:ext cx="1579663" cy="51097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797808" y="3255264"/>
                <a:ext cx="2007922" cy="510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(−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808" y="3255264"/>
                <a:ext cx="2007922" cy="51097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207008" y="3965448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008" y="3965448"/>
                <a:ext cx="30489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78408" y="3965448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08" y="3965448"/>
                <a:ext cx="33534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350264" y="3864864"/>
                <a:ext cx="625364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  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GB" sz="12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264" y="3864864"/>
                <a:ext cx="625364" cy="43800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883664" y="3870960"/>
                <a:ext cx="70128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  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9</m:t>
                          </m:r>
                        </m:den>
                      </m:f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664" y="3870960"/>
                <a:ext cx="701281" cy="439223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493264" y="3855720"/>
                <a:ext cx="786241" cy="443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  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81</m:t>
                              </m:r>
                            </m:den>
                          </m:f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264" y="3855720"/>
                <a:ext cx="786241" cy="44300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/>
          <p:cNvSpPr/>
          <p:nvPr/>
        </p:nvSpPr>
        <p:spPr>
          <a:xfrm>
            <a:off x="6278880" y="2874264"/>
            <a:ext cx="609600" cy="68580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Arc 29"/>
          <p:cNvSpPr/>
          <p:nvPr/>
        </p:nvSpPr>
        <p:spPr>
          <a:xfrm>
            <a:off x="6278880" y="3560064"/>
            <a:ext cx="609600" cy="68580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6812280" y="2874264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Sub in:</a:t>
            </a:r>
          </a:p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n = </a:t>
            </a:r>
            <a:r>
              <a:rPr lang="en-GB" sz="1200" baseline="30000" dirty="0">
                <a:solidFill>
                  <a:srgbClr val="FF0000"/>
                </a:solidFill>
                <a:latin typeface="Comic Sans MS" pitchFamily="66" charset="0"/>
              </a:rPr>
              <a:t>1</a:t>
            </a:r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/</a:t>
            </a:r>
            <a:r>
              <a:rPr lang="en-GB" sz="1200" baseline="-25000" dirty="0">
                <a:solidFill>
                  <a:srgbClr val="FF0000"/>
                </a:solidFill>
                <a:latin typeface="Comic Sans MS" pitchFamily="66" charset="0"/>
              </a:rPr>
              <a:t>3</a:t>
            </a:r>
          </a:p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x = -x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12280" y="3681984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Work out each term separately and simplify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6512" y="2371344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Write out the general form</a:t>
            </a:r>
            <a:endParaRPr lang="en-GB" sz="1200" u="sng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76472" y="2090928"/>
            <a:ext cx="4062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and state the values of x for which it is valid…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46888" y="4480560"/>
            <a:ext cx="360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Imagine we substitute x = 2 into the expansion</a:t>
            </a:r>
            <a:endParaRPr lang="en-GB" sz="1200" u="sng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194816" y="4922520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816" y="4922520"/>
                <a:ext cx="30489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966216" y="492252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16" y="4922520"/>
                <a:ext cx="33534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338072" y="4821936"/>
                <a:ext cx="513282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  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072" y="4821936"/>
                <a:ext cx="513282" cy="439223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743456" y="4818888"/>
                <a:ext cx="513281" cy="438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  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456" y="4818888"/>
                <a:ext cx="513281" cy="43858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179320" y="4821936"/>
                <a:ext cx="564578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 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40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81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320" y="4821936"/>
                <a:ext cx="564578" cy="439223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182624" y="5458968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624" y="5458968"/>
                <a:ext cx="30489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54024" y="5458968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24" y="5458968"/>
                <a:ext cx="33534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353312" y="5458968"/>
                <a:ext cx="7745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  0.666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312" y="5458968"/>
                <a:ext cx="774571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996440" y="5455920"/>
                <a:ext cx="7745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  0.444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440" y="5455920"/>
                <a:ext cx="774571" cy="276999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624328" y="5458968"/>
                <a:ext cx="85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  0.4938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328" y="5458968"/>
                <a:ext cx="859530" cy="27699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Arc 53"/>
          <p:cNvSpPr/>
          <p:nvPr/>
        </p:nvSpPr>
        <p:spPr>
          <a:xfrm>
            <a:off x="3221736" y="5056632"/>
            <a:ext cx="600456" cy="54864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3681984" y="4913376"/>
            <a:ext cx="3633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The values fluctuate (easier to see as decimals)</a:t>
            </a:r>
          </a:p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 The result is that the sequence will not converge and hence for x = 2, the expansion is </a:t>
            </a:r>
            <a:r>
              <a:rPr lang="en-GB" sz="1200" u="sng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not</a:t>
            </a:r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 valid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Binomial Expansion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4A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0" y="115824"/>
                <a:ext cx="7848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824"/>
                <a:ext cx="784894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914400" y="115824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15824"/>
                <a:ext cx="304891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85800" y="115824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15824"/>
                <a:ext cx="335348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066800" y="115824"/>
                <a:ext cx="577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</m:t>
                      </m:r>
                      <m:r>
                        <a:rPr lang="en-GB" sz="1200" b="0" i="1" smtClean="0">
                          <a:latin typeface="Cambria Math"/>
                        </a:rPr>
                        <m:t>𝑛𝑥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15824"/>
                <a:ext cx="577274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545336" y="0"/>
                <a:ext cx="12028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2!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336" y="0"/>
                <a:ext cx="1202893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612136" y="0"/>
                <a:ext cx="1690656" cy="46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−2)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3!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136" y="0"/>
                <a:ext cx="1690656" cy="46288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209288" y="124968"/>
                <a:ext cx="12383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……   +  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288" y="124968"/>
                <a:ext cx="1238352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69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3" grpId="0"/>
      <p:bldP spid="24" grpId="0"/>
      <p:bldP spid="25" grpId="0"/>
      <p:bldP spid="26" grpId="0"/>
      <p:bldP spid="27" grpId="0"/>
      <p:bldP spid="29" grpId="0" animBg="1"/>
      <p:bldP spid="30" grpId="0" animBg="1"/>
      <p:bldP spid="35" grpId="0"/>
      <p:bldP spid="36" grpId="0"/>
      <p:bldP spid="39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7097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need to be able to expand expressions of the form (1 + x)</a:t>
            </a:r>
            <a:r>
              <a:rPr lang="en-GB" sz="1400" b="1" baseline="30000" dirty="0">
                <a:latin typeface="Comic Sans MS" pitchFamily="66" charset="0"/>
              </a:rPr>
              <a:t>n</a:t>
            </a:r>
            <a:r>
              <a:rPr lang="en-GB" sz="1400" b="1" dirty="0">
                <a:latin typeface="Comic Sans MS" pitchFamily="66" charset="0"/>
              </a:rPr>
              <a:t> where n is any real number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656" y="2093976"/>
            <a:ext cx="2776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Find the Binomial expansion of: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50464" y="1975104"/>
                <a:ext cx="870430" cy="40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(1−</m:t>
                      </m:r>
                      <m:r>
                        <a:rPr lang="en-GB" sz="1400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464" y="1975104"/>
                <a:ext cx="870430" cy="405367"/>
              </a:xfrm>
              <a:prstGeom prst="rect">
                <a:avLst/>
              </a:prstGeom>
              <a:blipFill rotWithShape="1">
                <a:blip r:embed="rId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9080" y="2721864"/>
                <a:ext cx="7848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" y="2721864"/>
                <a:ext cx="784894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73480" y="2721864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480" y="2721864"/>
                <a:ext cx="30489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44880" y="2721864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2721864"/>
                <a:ext cx="33534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25880" y="2721864"/>
                <a:ext cx="577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</m:t>
                      </m:r>
                      <m:r>
                        <a:rPr lang="en-GB" sz="1200" b="0" i="1" smtClean="0">
                          <a:latin typeface="Cambria Math"/>
                        </a:rPr>
                        <m:t>𝑛𝑥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880" y="2721864"/>
                <a:ext cx="57727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804416" y="2606040"/>
                <a:ext cx="12028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2!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16" y="2606040"/>
                <a:ext cx="120289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71216" y="2606040"/>
                <a:ext cx="1690656" cy="46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−2)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3!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216" y="2606040"/>
                <a:ext cx="1690656" cy="46288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5552" y="3337560"/>
                <a:ext cx="774956" cy="360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52" y="3337560"/>
                <a:ext cx="774956" cy="36074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194816" y="3401568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816" y="3401568"/>
                <a:ext cx="304891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84504" y="3410712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504" y="3410712"/>
                <a:ext cx="33534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383792" y="3282696"/>
                <a:ext cx="1045607" cy="507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GB" sz="1200" b="0" i="1" smtClean="0">
                          <a:latin typeface="Cambria Math"/>
                        </a:rPr>
                        <m:t>(−</m:t>
                      </m:r>
                      <m:r>
                        <a:rPr lang="en-GB" sz="1200" b="0" i="1" smtClean="0">
                          <a:latin typeface="Cambria Math"/>
                        </a:rPr>
                        <m:t>𝑥</m:t>
                      </m:r>
                      <m:r>
                        <a:rPr lang="en-GB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792" y="3282696"/>
                <a:ext cx="1045607" cy="50731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307336" y="3276600"/>
                <a:ext cx="1579663" cy="510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(−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336" y="3276600"/>
                <a:ext cx="1579663" cy="51097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797808" y="3255264"/>
                <a:ext cx="2007922" cy="510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(−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808" y="3255264"/>
                <a:ext cx="2007922" cy="51097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207008" y="3965448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008" y="3965448"/>
                <a:ext cx="30489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78408" y="3965448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08" y="3965448"/>
                <a:ext cx="33534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350264" y="3864864"/>
                <a:ext cx="625364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  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GB" sz="12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264" y="3864864"/>
                <a:ext cx="625364" cy="43800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883664" y="3870960"/>
                <a:ext cx="70128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  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9</m:t>
                          </m:r>
                        </m:den>
                      </m:f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664" y="3870960"/>
                <a:ext cx="701281" cy="439223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493264" y="3855720"/>
                <a:ext cx="786241" cy="443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  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81</m:t>
                              </m:r>
                            </m:den>
                          </m:f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264" y="3855720"/>
                <a:ext cx="786241" cy="44300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/>
          <p:cNvSpPr/>
          <p:nvPr/>
        </p:nvSpPr>
        <p:spPr>
          <a:xfrm>
            <a:off x="6278880" y="2874264"/>
            <a:ext cx="609600" cy="68580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Arc 29"/>
          <p:cNvSpPr/>
          <p:nvPr/>
        </p:nvSpPr>
        <p:spPr>
          <a:xfrm>
            <a:off x="6278880" y="3560064"/>
            <a:ext cx="609600" cy="68580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6812280" y="2874264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Sub in:</a:t>
            </a:r>
          </a:p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n = </a:t>
            </a:r>
            <a:r>
              <a:rPr lang="en-GB" sz="1200" baseline="30000" dirty="0">
                <a:solidFill>
                  <a:srgbClr val="FF0000"/>
                </a:solidFill>
                <a:latin typeface="Comic Sans MS" pitchFamily="66" charset="0"/>
              </a:rPr>
              <a:t>1</a:t>
            </a:r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/</a:t>
            </a:r>
            <a:r>
              <a:rPr lang="en-GB" sz="1200" baseline="-25000" dirty="0">
                <a:solidFill>
                  <a:srgbClr val="FF0000"/>
                </a:solidFill>
                <a:latin typeface="Comic Sans MS" pitchFamily="66" charset="0"/>
              </a:rPr>
              <a:t>3</a:t>
            </a:r>
          </a:p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x = -x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12280" y="3681984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Work out each term separately and simplify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6512" y="2371344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Write out the general form</a:t>
            </a:r>
            <a:endParaRPr lang="en-GB" sz="1200" u="sng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76472" y="2090928"/>
            <a:ext cx="4062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and state the values of x for which it is valid…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46888" y="4480560"/>
            <a:ext cx="378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Imagine we substitute x = 0.5 into the expansion</a:t>
            </a:r>
            <a:endParaRPr lang="en-GB" sz="1200" u="sng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194816" y="4922520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816" y="4922520"/>
                <a:ext cx="30489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966216" y="4922520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16" y="4922520"/>
                <a:ext cx="33534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338072" y="4821936"/>
                <a:ext cx="513282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  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072" y="4821936"/>
                <a:ext cx="513282" cy="439223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743456" y="4818888"/>
                <a:ext cx="59824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  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456" y="4818888"/>
                <a:ext cx="598241" cy="439223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261616" y="4821936"/>
                <a:ext cx="683200" cy="443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  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648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616" y="4821936"/>
                <a:ext cx="683200" cy="443006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182624" y="5458968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624" y="5458968"/>
                <a:ext cx="30489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54024" y="5458968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24" y="5458968"/>
                <a:ext cx="33534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353312" y="5458968"/>
                <a:ext cx="7745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  0.166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312" y="5458968"/>
                <a:ext cx="774571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996440" y="5455920"/>
                <a:ext cx="7264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/>
                      </a:rPr>
                      <m:t>−  0.0</m:t>
                    </m:r>
                  </m:oMath>
                </a14:m>
                <a:r>
                  <a:rPr lang="en-GB" sz="1200" dirty="0"/>
                  <a:t>27</a:t>
                </a: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440" y="5455920"/>
                <a:ext cx="726481" cy="276999"/>
              </a:xfrm>
              <a:prstGeom prst="rect">
                <a:avLst/>
              </a:prstGeom>
              <a:blipFill rotWithShape="1">
                <a:blip r:embed="rId22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624328" y="5458968"/>
                <a:ext cx="8595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  0.0077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328" y="5458968"/>
                <a:ext cx="859531" cy="27699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Arc 53"/>
          <p:cNvSpPr/>
          <p:nvPr/>
        </p:nvSpPr>
        <p:spPr>
          <a:xfrm>
            <a:off x="3221736" y="5056632"/>
            <a:ext cx="600456" cy="54864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3681984" y="4913376"/>
            <a:ext cx="3633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The values continuously get smaller</a:t>
            </a:r>
          </a:p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 This means the sequence will converge (like an infinite series) and hence for x = 0.5, the sequence IS valid…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Binomial Expansion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4A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0" y="115824"/>
                <a:ext cx="7848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824"/>
                <a:ext cx="784894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914400" y="115824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15824"/>
                <a:ext cx="304891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85800" y="115824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15824"/>
                <a:ext cx="335348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066800" y="115824"/>
                <a:ext cx="577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</m:t>
                      </m:r>
                      <m:r>
                        <a:rPr lang="en-GB" sz="1200" b="0" i="1" smtClean="0">
                          <a:latin typeface="Cambria Math"/>
                        </a:rPr>
                        <m:t>𝑛𝑥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15824"/>
                <a:ext cx="577274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545336" y="0"/>
                <a:ext cx="12028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2!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336" y="0"/>
                <a:ext cx="1202893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612136" y="0"/>
                <a:ext cx="1690656" cy="46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−2)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3!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136" y="0"/>
                <a:ext cx="1690656" cy="46288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209288" y="124968"/>
                <a:ext cx="12383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……   +  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288" y="124968"/>
                <a:ext cx="1238352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21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7097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need to be able to expand expressions of the form (1 + x)</a:t>
            </a:r>
            <a:r>
              <a:rPr lang="en-GB" sz="1400" b="1" baseline="30000" dirty="0">
                <a:latin typeface="Comic Sans MS" pitchFamily="66" charset="0"/>
              </a:rPr>
              <a:t>n</a:t>
            </a:r>
            <a:r>
              <a:rPr lang="en-GB" sz="1400" b="1" dirty="0">
                <a:latin typeface="Comic Sans MS" pitchFamily="66" charset="0"/>
              </a:rPr>
              <a:t> where n is any real number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656" y="2093976"/>
            <a:ext cx="2776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Find the Binomial expansion of: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50464" y="1975104"/>
                <a:ext cx="870430" cy="40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(1−</m:t>
                      </m:r>
                      <m:r>
                        <a:rPr lang="en-GB" sz="1400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464" y="1975104"/>
                <a:ext cx="870430" cy="405367"/>
              </a:xfrm>
              <a:prstGeom prst="rect">
                <a:avLst/>
              </a:prstGeom>
              <a:blipFill rotWithShape="1">
                <a:blip r:embed="rId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9080" y="2721864"/>
                <a:ext cx="7848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" y="2721864"/>
                <a:ext cx="784894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73480" y="2721864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480" y="2721864"/>
                <a:ext cx="30489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44880" y="2721864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2721864"/>
                <a:ext cx="33534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25880" y="2721864"/>
                <a:ext cx="577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</m:t>
                      </m:r>
                      <m:r>
                        <a:rPr lang="en-GB" sz="1200" b="0" i="1" smtClean="0">
                          <a:latin typeface="Cambria Math"/>
                        </a:rPr>
                        <m:t>𝑛𝑥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880" y="2721864"/>
                <a:ext cx="57727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804416" y="2606040"/>
                <a:ext cx="12028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2!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416" y="2606040"/>
                <a:ext cx="120289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71216" y="2606040"/>
                <a:ext cx="1690656" cy="46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−2)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3!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216" y="2606040"/>
                <a:ext cx="1690656" cy="46288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5552" y="3337560"/>
                <a:ext cx="774956" cy="360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52" y="3337560"/>
                <a:ext cx="774956" cy="36074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194816" y="3401568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816" y="3401568"/>
                <a:ext cx="304891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84504" y="3410712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504" y="3410712"/>
                <a:ext cx="33534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383792" y="3282696"/>
                <a:ext cx="1045607" cy="507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GB" sz="1200" b="0" i="1" smtClean="0">
                          <a:latin typeface="Cambria Math"/>
                        </a:rPr>
                        <m:t>(−</m:t>
                      </m:r>
                      <m:r>
                        <a:rPr lang="en-GB" sz="1200" b="0" i="1" smtClean="0">
                          <a:latin typeface="Cambria Math"/>
                        </a:rPr>
                        <m:t>𝑥</m:t>
                      </m:r>
                      <m:r>
                        <a:rPr lang="en-GB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792" y="3282696"/>
                <a:ext cx="1045607" cy="50731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307336" y="3276600"/>
                <a:ext cx="1579663" cy="510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(−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336" y="3276600"/>
                <a:ext cx="1579663" cy="51097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797808" y="3255264"/>
                <a:ext cx="2007922" cy="510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(−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808" y="3255264"/>
                <a:ext cx="2007922" cy="51097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207008" y="3965448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008" y="3965448"/>
                <a:ext cx="30489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78408" y="3965448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08" y="3965448"/>
                <a:ext cx="33534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350264" y="3864864"/>
                <a:ext cx="625364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  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GB" sz="12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264" y="3864864"/>
                <a:ext cx="625364" cy="43800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883664" y="3870960"/>
                <a:ext cx="70128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  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9</m:t>
                          </m:r>
                        </m:den>
                      </m:f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664" y="3870960"/>
                <a:ext cx="701281" cy="439223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493264" y="3855720"/>
                <a:ext cx="786241" cy="443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  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latin typeface="Cambria Math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/>
                                </a:rPr>
                                <m:t>81</m:t>
                              </m:r>
                            </m:den>
                          </m:f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264" y="3855720"/>
                <a:ext cx="786241" cy="44300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/>
          <p:cNvSpPr/>
          <p:nvPr/>
        </p:nvSpPr>
        <p:spPr>
          <a:xfrm>
            <a:off x="6278880" y="2874264"/>
            <a:ext cx="609600" cy="68580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Arc 29"/>
          <p:cNvSpPr/>
          <p:nvPr/>
        </p:nvSpPr>
        <p:spPr>
          <a:xfrm>
            <a:off x="6278880" y="3560064"/>
            <a:ext cx="609600" cy="685800"/>
          </a:xfrm>
          <a:prstGeom prst="arc">
            <a:avLst>
              <a:gd name="adj1" fmla="val 16200000"/>
              <a:gd name="adj2" fmla="val 543657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6812280" y="2874264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Sub in:</a:t>
            </a:r>
          </a:p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n = </a:t>
            </a:r>
            <a:r>
              <a:rPr lang="en-GB" sz="1200" baseline="30000" dirty="0">
                <a:solidFill>
                  <a:srgbClr val="FF0000"/>
                </a:solidFill>
                <a:latin typeface="Comic Sans MS" pitchFamily="66" charset="0"/>
              </a:rPr>
              <a:t>1</a:t>
            </a:r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/</a:t>
            </a:r>
            <a:r>
              <a:rPr lang="en-GB" sz="1200" baseline="-25000" dirty="0">
                <a:solidFill>
                  <a:srgbClr val="FF0000"/>
                </a:solidFill>
                <a:latin typeface="Comic Sans MS" pitchFamily="66" charset="0"/>
              </a:rPr>
              <a:t>3</a:t>
            </a:r>
          </a:p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x = -x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12280" y="3681984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Work out each term separately and simplify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6512" y="2371344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Write out the general form</a:t>
            </a:r>
            <a:endParaRPr lang="en-GB" sz="1200" u="sng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76472" y="2090928"/>
            <a:ext cx="4062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and state the values of x for which it is valid…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8016" y="4462272"/>
            <a:ext cx="4096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How do we work out for what set of values x is valid?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6680" y="4724400"/>
            <a:ext cx="5361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The reason an expansion diverges or converges is down to the x term…</a:t>
            </a:r>
          </a:p>
        </p:txBody>
      </p:sp>
      <p:sp>
        <p:nvSpPr>
          <p:cNvPr id="14" name="Oval 13"/>
          <p:cNvSpPr/>
          <p:nvPr/>
        </p:nvSpPr>
        <p:spPr>
          <a:xfrm>
            <a:off x="1984248" y="3401568"/>
            <a:ext cx="338328" cy="283464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Oval 56"/>
          <p:cNvSpPr/>
          <p:nvPr/>
        </p:nvSpPr>
        <p:spPr>
          <a:xfrm>
            <a:off x="3361944" y="3252216"/>
            <a:ext cx="451104" cy="283464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Oval 57"/>
          <p:cNvSpPr/>
          <p:nvPr/>
        </p:nvSpPr>
        <p:spPr>
          <a:xfrm>
            <a:off x="5269992" y="3249168"/>
            <a:ext cx="451104" cy="283464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TextBox 58"/>
          <p:cNvSpPr txBox="1"/>
          <p:nvPr/>
        </p:nvSpPr>
        <p:spPr>
          <a:xfrm>
            <a:off x="103632" y="5050536"/>
            <a:ext cx="8510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If the term is bigger than 1 or less than -1, squaring/cubing </a:t>
            </a:r>
            <a:r>
              <a:rPr lang="en-GB" sz="1200" dirty="0" err="1">
                <a:solidFill>
                  <a:srgbClr val="FF0000"/>
                </a:solidFill>
                <a:latin typeface="Comic Sans MS" pitchFamily="66" charset="0"/>
              </a:rPr>
              <a:t>etc</a:t>
            </a:r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 will accelerate the size of the term, diverging the sequence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01168" y="5468112"/>
            <a:ext cx="8510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If the term is between 1 and -1, squaring and cubing cause the terms to become increasingly small</a:t>
            </a:r>
            <a:r>
              <a:rPr lang="en-GB" sz="1200">
                <a:solidFill>
                  <a:srgbClr val="FF0000"/>
                </a:solidFill>
                <a:latin typeface="Comic Sans MS" pitchFamily="66" charset="0"/>
              </a:rPr>
              <a:t>, so </a:t>
            </a:r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the sum of the sequence will converge, and be valid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74320" y="6089904"/>
                <a:ext cx="1109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−1&lt;−</m:t>
                      </m:r>
                      <m:r>
                        <a:rPr lang="en-GB" sz="1200" b="0" i="1" smtClean="0">
                          <a:latin typeface="Cambria Math"/>
                        </a:rPr>
                        <m:t>𝑥</m:t>
                      </m:r>
                      <m:r>
                        <a:rPr lang="en-GB" sz="1200" b="0" i="1" smtClean="0">
                          <a:latin typeface="Cambria Math"/>
                        </a:rPr>
                        <m:t>&lt;1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" y="6089904"/>
                <a:ext cx="1109022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923032" y="6105144"/>
                <a:ext cx="8722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|−</m:t>
                      </m:r>
                      <m:r>
                        <a:rPr lang="en-GB" sz="1200" b="0" i="1" smtClean="0">
                          <a:latin typeface="Cambria Math"/>
                        </a:rPr>
                        <m:t>𝑥</m:t>
                      </m:r>
                      <m:r>
                        <a:rPr lang="en-GB" sz="1200" b="0" i="1" smtClean="0">
                          <a:latin typeface="Cambria Math"/>
                        </a:rPr>
                        <m:t>|&lt;1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032" y="6105144"/>
                <a:ext cx="872226" cy="276999"/>
              </a:xfrm>
              <a:prstGeom prst="rect">
                <a:avLst/>
              </a:prstGeom>
              <a:blipFill rotWithShape="1">
                <a:blip r:embed="rId19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093720" y="6431280"/>
                <a:ext cx="6884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|</m:t>
                      </m:r>
                      <m:r>
                        <a:rPr lang="en-GB" sz="1200" b="0" i="1" smtClean="0">
                          <a:latin typeface="Cambria Math"/>
                        </a:rPr>
                        <m:t>𝑥</m:t>
                      </m:r>
                      <m:r>
                        <a:rPr lang="en-GB" sz="1200" b="0" i="1" smtClean="0">
                          <a:latin typeface="Cambria Math"/>
                        </a:rPr>
                        <m:t>|&lt;1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720" y="6431280"/>
                <a:ext cx="688457" cy="276999"/>
              </a:xfrm>
              <a:prstGeom prst="rect">
                <a:avLst/>
              </a:prstGeom>
              <a:blipFill rotWithShape="1">
                <a:blip r:embed="rId20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1444752" y="6217920"/>
            <a:ext cx="124358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560576" y="6211669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Write using Modulus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3846576" y="6583680"/>
            <a:ext cx="1328928" cy="60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199888" y="6330696"/>
            <a:ext cx="2471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The expansion is valid when the modulus value of x is less than 1</a:t>
            </a: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Binomial Expansion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4A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0" y="115824"/>
                <a:ext cx="7848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824"/>
                <a:ext cx="784894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14400" y="115824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15824"/>
                <a:ext cx="304891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85800" y="115824"/>
                <a:ext cx="3353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15824"/>
                <a:ext cx="335348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066800" y="115824"/>
                <a:ext cx="577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</m:t>
                      </m:r>
                      <m:r>
                        <a:rPr lang="en-GB" sz="1200" b="0" i="1" smtClean="0">
                          <a:latin typeface="Cambria Math"/>
                        </a:rPr>
                        <m:t>𝑛𝑥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15824"/>
                <a:ext cx="577274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545336" y="0"/>
                <a:ext cx="12028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2!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336" y="0"/>
                <a:ext cx="1202893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612136" y="0"/>
                <a:ext cx="1690656" cy="46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+   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−1)(</m:t>
                      </m:r>
                      <m:r>
                        <a:rPr lang="en-GB" sz="1200" b="0" i="1" smtClean="0">
                          <a:latin typeface="Cambria Math"/>
                        </a:rPr>
                        <m:t>𝑛</m:t>
                      </m:r>
                      <m:r>
                        <a:rPr lang="en-GB" sz="1200" b="0" i="1" smtClean="0">
                          <a:latin typeface="Cambria Math"/>
                        </a:rPr>
                        <m:t>−2)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/>
                            </a:rPr>
                            <m:t>3!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136" y="0"/>
                <a:ext cx="1690656" cy="46288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209288" y="124968"/>
                <a:ext cx="12383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……   +  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288" y="124968"/>
                <a:ext cx="1238352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47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6" grpId="0"/>
      <p:bldP spid="14" grpId="0" animBg="1"/>
      <p:bldP spid="57" grpId="0" animBg="1"/>
      <p:bldP spid="58" grpId="0" animBg="1"/>
      <p:bldP spid="59" grpId="0"/>
      <p:bldP spid="60" grpId="0"/>
      <p:bldP spid="21" grpId="0"/>
      <p:bldP spid="61" grpId="0"/>
      <p:bldP spid="62" grpId="0"/>
      <p:bldP spid="63" grpId="0"/>
      <p:bldP spid="6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1027</TotalTime>
  <Words>3620</Words>
  <Application>Microsoft Office PowerPoint</Application>
  <PresentationFormat>画面に合わせる (4:3)</PresentationFormat>
  <Paragraphs>804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5" baseType="lpstr">
      <vt:lpstr>Umbra BT</vt:lpstr>
      <vt:lpstr>Arial</vt:lpstr>
      <vt:lpstr>Arial Black</vt:lpstr>
      <vt:lpstr>Calibri</vt:lpstr>
      <vt:lpstr>Calibri Light</vt:lpstr>
      <vt:lpstr>Cambria Math</vt:lpstr>
      <vt:lpstr>Comic Sans MS</vt:lpstr>
      <vt:lpstr>Wingdings</vt:lpstr>
      <vt:lpstr>Office Theme</vt:lpstr>
      <vt:lpstr>PowerPoint プレゼンテーション</vt:lpstr>
      <vt:lpstr>Prior Knowledge Check</vt:lpstr>
      <vt:lpstr>PowerPoint プレゼンテーション</vt:lpstr>
      <vt:lpstr>Binomial Expansion</vt:lpstr>
      <vt:lpstr>Binomial Expansion</vt:lpstr>
      <vt:lpstr>Binomial Expansion</vt:lpstr>
      <vt:lpstr>Binomial Expansion</vt:lpstr>
      <vt:lpstr>Binomial Expansion</vt:lpstr>
      <vt:lpstr>Binomial Expansion</vt:lpstr>
      <vt:lpstr>Binomial Expansion</vt:lpstr>
      <vt:lpstr>Binomial Expansion</vt:lpstr>
      <vt:lpstr>Binomial Expansion</vt:lpstr>
      <vt:lpstr>Binomial Expansion</vt:lpstr>
      <vt:lpstr>Binomial Expansion</vt:lpstr>
      <vt:lpstr>Binomial Expansion</vt:lpstr>
      <vt:lpstr>Binomial Expansion</vt:lpstr>
      <vt:lpstr>Binomial Expansion</vt:lpstr>
      <vt:lpstr>PowerPoint プレゼンテーション</vt:lpstr>
      <vt:lpstr>Binomial Expansion</vt:lpstr>
      <vt:lpstr>Binomial Expansion</vt:lpstr>
      <vt:lpstr>PowerPoint プレゼンテーション</vt:lpstr>
      <vt:lpstr>Binomial Expansion</vt:lpstr>
      <vt:lpstr>Binomial Expansion</vt:lpstr>
      <vt:lpstr>Binomial Expansion</vt:lpstr>
      <vt:lpstr>Binomial Expansion</vt:lpstr>
      <vt:lpstr>Binomial Expansion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VMUSER</dc:creator>
  <cp:lastModifiedBy>Mike Pye</cp:lastModifiedBy>
  <cp:revision>253</cp:revision>
  <dcterms:created xsi:type="dcterms:W3CDTF">2018-04-30T00:32:33Z</dcterms:created>
  <dcterms:modified xsi:type="dcterms:W3CDTF">2018-08-13T23:56:49Z</dcterms:modified>
</cp:coreProperties>
</file>