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59" r:id="rId4"/>
    <p:sldId id="275" r:id="rId5"/>
    <p:sldId id="276" r:id="rId6"/>
    <p:sldId id="277" r:id="rId7"/>
    <p:sldId id="278" r:id="rId8"/>
    <p:sldId id="279" r:id="rId9"/>
    <p:sldId id="280" r:id="rId10"/>
    <p:sldId id="281" r:id="rId11"/>
    <p:sldId id="282" r:id="rId12"/>
    <p:sldId id="283" r:id="rId13"/>
    <p:sldId id="265" r:id="rId14"/>
    <p:sldId id="266" r:id="rId15"/>
    <p:sldId id="284" r:id="rId16"/>
    <p:sldId id="285" r:id="rId17"/>
    <p:sldId id="267" r:id="rId18"/>
    <p:sldId id="286" r:id="rId19"/>
    <p:sldId id="287" r:id="rId20"/>
    <p:sldId id="288" r:id="rId21"/>
    <p:sldId id="289" r:id="rId22"/>
    <p:sldId id="269" r:id="rId23"/>
    <p:sldId id="290" r:id="rId24"/>
    <p:sldId id="291" r:id="rId25"/>
    <p:sldId id="292" r:id="rId26"/>
    <p:sldId id="293" r:id="rId27"/>
    <p:sldId id="294" r:id="rId28"/>
    <p:sldId id="295" r:id="rId29"/>
    <p:sldId id="271" r:id="rId30"/>
    <p:sldId id="272" r:id="rId31"/>
    <p:sldId id="296" r:id="rId32"/>
    <p:sldId id="297" r:id="rId33"/>
    <p:sldId id="273" r:id="rId34"/>
    <p:sldId id="274" r:id="rId35"/>
    <p:sldId id="298" r:id="rId36"/>
    <p:sldId id="299" r:id="rId37"/>
    <p:sldId id="300" r:id="rId38"/>
    <p:sldId id="301" r:id="rId39"/>
    <p:sldId id="302" r:id="rId40"/>
    <p:sldId id="303" r:id="rId41"/>
    <p:sldId id="304"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14" autoAdjust="0"/>
    <p:restoredTop sz="94660"/>
  </p:normalViewPr>
  <p:slideViewPr>
    <p:cSldViewPr snapToGrid="0">
      <p:cViewPr varScale="1">
        <p:scale>
          <a:sx n="108" d="100"/>
          <a:sy n="108" d="100"/>
        </p:scale>
        <p:origin x="166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60.wmf"/><Relationship Id="rId7" Type="http://schemas.openxmlformats.org/officeDocument/2006/relationships/image" Target="../media/image64.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10" Type="http://schemas.openxmlformats.org/officeDocument/2006/relationships/image" Target="../media/image67.wmf"/><Relationship Id="rId4" Type="http://schemas.openxmlformats.org/officeDocument/2006/relationships/image" Target="../media/image61.wmf"/><Relationship Id="rId9" Type="http://schemas.openxmlformats.org/officeDocument/2006/relationships/image" Target="../media/image6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image" Target="../media/image93.wmf"/><Relationship Id="rId7" Type="http://schemas.openxmlformats.org/officeDocument/2006/relationships/image" Target="../media/image97.wmf"/><Relationship Id="rId12" Type="http://schemas.openxmlformats.org/officeDocument/2006/relationships/image" Target="../media/image102.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11" Type="http://schemas.openxmlformats.org/officeDocument/2006/relationships/image" Target="../media/image101.wmf"/><Relationship Id="rId5" Type="http://schemas.openxmlformats.org/officeDocument/2006/relationships/image" Target="../media/image95.wmf"/><Relationship Id="rId10" Type="http://schemas.openxmlformats.org/officeDocument/2006/relationships/image" Target="../media/image100.wmf"/><Relationship Id="rId4" Type="http://schemas.openxmlformats.org/officeDocument/2006/relationships/image" Target="../media/image94.wmf"/><Relationship Id="rId9" Type="http://schemas.openxmlformats.org/officeDocument/2006/relationships/image" Target="../media/image9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402095-0A9F-4450-853C-1E417FC6D87B}" type="datetimeFigureOut">
              <a:rPr lang="en-GB" smtClean="0"/>
              <a:t>14/08/2018</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9C520B-0B46-4152-9368-257B61061A1E}" type="slidenum">
              <a:rPr lang="en-GB" smtClean="0"/>
              <a:t>‹#›</a:t>
            </a:fld>
            <a:endParaRPr lang="en-GB"/>
          </a:p>
        </p:txBody>
      </p:sp>
    </p:spTree>
    <p:extLst>
      <p:ext uri="{BB962C8B-B14F-4D97-AF65-F5344CB8AC3E}">
        <p14:creationId xmlns:p14="http://schemas.microsoft.com/office/powerpoint/2010/main" val="1583040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24E3E-551F-43C6-831F-FF63395BF3B9}" type="datetimeFigureOut">
              <a:rPr lang="en-GB" smtClean="0"/>
              <a:t>14/08/2018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13FA7E-978D-430D-A6E0-EE4AD4188987}" type="slidenum">
              <a:rPr lang="en-GB" smtClean="0"/>
              <a:t>‹#›</a:t>
            </a:fld>
            <a:endParaRPr lang="en-GB"/>
          </a:p>
        </p:txBody>
      </p:sp>
    </p:spTree>
    <p:extLst>
      <p:ext uri="{BB962C8B-B14F-4D97-AF65-F5344CB8AC3E}">
        <p14:creationId xmlns:p14="http://schemas.microsoft.com/office/powerpoint/2010/main" val="3653252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24E3E-551F-43C6-831F-FF63395BF3B9}" type="datetimeFigureOut">
              <a:rPr lang="en-GB" smtClean="0"/>
              <a:t>14/08/2018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13FA7E-978D-430D-A6E0-EE4AD4188987}" type="slidenum">
              <a:rPr lang="en-GB" smtClean="0"/>
              <a:t>‹#›</a:t>
            </a:fld>
            <a:endParaRPr lang="en-GB"/>
          </a:p>
        </p:txBody>
      </p:sp>
    </p:spTree>
    <p:extLst>
      <p:ext uri="{BB962C8B-B14F-4D97-AF65-F5344CB8AC3E}">
        <p14:creationId xmlns:p14="http://schemas.microsoft.com/office/powerpoint/2010/main" val="1695002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24E3E-551F-43C6-831F-FF63395BF3B9}" type="datetimeFigureOut">
              <a:rPr lang="en-GB" smtClean="0"/>
              <a:t>14/08/2018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13FA7E-978D-430D-A6E0-EE4AD4188987}" type="slidenum">
              <a:rPr lang="en-GB" smtClean="0"/>
              <a:t>‹#›</a:t>
            </a:fld>
            <a:endParaRPr lang="en-GB"/>
          </a:p>
        </p:txBody>
      </p:sp>
    </p:spTree>
    <p:extLst>
      <p:ext uri="{BB962C8B-B14F-4D97-AF65-F5344CB8AC3E}">
        <p14:creationId xmlns:p14="http://schemas.microsoft.com/office/powerpoint/2010/main" val="9769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24E3E-551F-43C6-831F-FF63395BF3B9}" type="datetimeFigureOut">
              <a:rPr lang="en-GB" smtClean="0"/>
              <a:t>14/08/2018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13FA7E-978D-430D-A6E0-EE4AD4188987}" type="slidenum">
              <a:rPr lang="en-GB" smtClean="0"/>
              <a:t>‹#›</a:t>
            </a:fld>
            <a:endParaRPr lang="en-GB"/>
          </a:p>
        </p:txBody>
      </p:sp>
    </p:spTree>
    <p:extLst>
      <p:ext uri="{BB962C8B-B14F-4D97-AF65-F5344CB8AC3E}">
        <p14:creationId xmlns:p14="http://schemas.microsoft.com/office/powerpoint/2010/main" val="4156549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524E3E-551F-43C6-831F-FF63395BF3B9}" type="datetimeFigureOut">
              <a:rPr lang="en-GB" smtClean="0"/>
              <a:t>14/08/2018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13FA7E-978D-430D-A6E0-EE4AD4188987}" type="slidenum">
              <a:rPr lang="en-GB" smtClean="0"/>
              <a:t>‹#›</a:t>
            </a:fld>
            <a:endParaRPr lang="en-GB"/>
          </a:p>
        </p:txBody>
      </p:sp>
    </p:spTree>
    <p:extLst>
      <p:ext uri="{BB962C8B-B14F-4D97-AF65-F5344CB8AC3E}">
        <p14:creationId xmlns:p14="http://schemas.microsoft.com/office/powerpoint/2010/main" val="2926435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524E3E-551F-43C6-831F-FF63395BF3B9}" type="datetimeFigureOut">
              <a:rPr lang="en-GB" smtClean="0"/>
              <a:t>14/08/2018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13FA7E-978D-430D-A6E0-EE4AD4188987}" type="slidenum">
              <a:rPr lang="en-GB" smtClean="0"/>
              <a:t>‹#›</a:t>
            </a:fld>
            <a:endParaRPr lang="en-GB"/>
          </a:p>
        </p:txBody>
      </p:sp>
    </p:spTree>
    <p:extLst>
      <p:ext uri="{BB962C8B-B14F-4D97-AF65-F5344CB8AC3E}">
        <p14:creationId xmlns:p14="http://schemas.microsoft.com/office/powerpoint/2010/main" val="145713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524E3E-551F-43C6-831F-FF63395BF3B9}" type="datetimeFigureOut">
              <a:rPr lang="en-GB" smtClean="0"/>
              <a:t>14/08/2018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13FA7E-978D-430D-A6E0-EE4AD4188987}" type="slidenum">
              <a:rPr lang="en-GB" smtClean="0"/>
              <a:t>‹#›</a:t>
            </a:fld>
            <a:endParaRPr lang="en-GB"/>
          </a:p>
        </p:txBody>
      </p:sp>
    </p:spTree>
    <p:extLst>
      <p:ext uri="{BB962C8B-B14F-4D97-AF65-F5344CB8AC3E}">
        <p14:creationId xmlns:p14="http://schemas.microsoft.com/office/powerpoint/2010/main" val="48549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524E3E-551F-43C6-831F-FF63395BF3B9}" type="datetimeFigureOut">
              <a:rPr lang="en-GB" smtClean="0"/>
              <a:t>14/08/2018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13FA7E-978D-430D-A6E0-EE4AD4188987}" type="slidenum">
              <a:rPr lang="en-GB" smtClean="0"/>
              <a:t>‹#›</a:t>
            </a:fld>
            <a:endParaRPr lang="en-GB"/>
          </a:p>
        </p:txBody>
      </p:sp>
    </p:spTree>
    <p:extLst>
      <p:ext uri="{BB962C8B-B14F-4D97-AF65-F5344CB8AC3E}">
        <p14:creationId xmlns:p14="http://schemas.microsoft.com/office/powerpoint/2010/main" val="19698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524E3E-551F-43C6-831F-FF63395BF3B9}" type="datetimeFigureOut">
              <a:rPr lang="en-GB" smtClean="0"/>
              <a:t>14/08/2018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13FA7E-978D-430D-A6E0-EE4AD4188987}" type="slidenum">
              <a:rPr lang="en-GB" smtClean="0"/>
              <a:t>‹#›</a:t>
            </a:fld>
            <a:endParaRPr lang="en-GB"/>
          </a:p>
        </p:txBody>
      </p:sp>
    </p:spTree>
    <p:extLst>
      <p:ext uri="{BB962C8B-B14F-4D97-AF65-F5344CB8AC3E}">
        <p14:creationId xmlns:p14="http://schemas.microsoft.com/office/powerpoint/2010/main" val="240707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524E3E-551F-43C6-831F-FF63395BF3B9}" type="datetimeFigureOut">
              <a:rPr lang="en-GB" smtClean="0"/>
              <a:t>14/08/2018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13FA7E-978D-430D-A6E0-EE4AD4188987}" type="slidenum">
              <a:rPr lang="en-GB" smtClean="0"/>
              <a:t>‹#›</a:t>
            </a:fld>
            <a:endParaRPr lang="en-GB"/>
          </a:p>
        </p:txBody>
      </p:sp>
    </p:spTree>
    <p:extLst>
      <p:ext uri="{BB962C8B-B14F-4D97-AF65-F5344CB8AC3E}">
        <p14:creationId xmlns:p14="http://schemas.microsoft.com/office/powerpoint/2010/main" val="17913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524E3E-551F-43C6-831F-FF63395BF3B9}" type="datetimeFigureOut">
              <a:rPr lang="en-GB" smtClean="0"/>
              <a:t>14/08/2018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13FA7E-978D-430D-A6E0-EE4AD4188987}" type="slidenum">
              <a:rPr lang="en-GB" smtClean="0"/>
              <a:t>‹#›</a:t>
            </a:fld>
            <a:endParaRPr lang="en-GB"/>
          </a:p>
        </p:txBody>
      </p:sp>
    </p:spTree>
    <p:extLst>
      <p:ext uri="{BB962C8B-B14F-4D97-AF65-F5344CB8AC3E}">
        <p14:creationId xmlns:p14="http://schemas.microsoft.com/office/powerpoint/2010/main" val="2447199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7030A0">
                <a:alpha val="40000"/>
              </a:srgbClr>
            </a:gs>
            <a:gs pos="7000">
              <a:schemeClr val="accent1">
                <a:lumMod val="20000"/>
                <a:lumOff val="80000"/>
              </a:schemeClr>
            </a:gs>
            <a:gs pos="95000">
              <a:schemeClr val="accent1">
                <a:lumMod val="20000"/>
                <a:lumOff val="80000"/>
              </a:schemeClr>
            </a:gs>
            <a:gs pos="100000">
              <a:srgbClr val="7030A0">
                <a:alpha val="40000"/>
              </a:srgb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524E3E-551F-43C6-831F-FF63395BF3B9}" type="datetimeFigureOut">
              <a:rPr lang="en-GB" smtClean="0"/>
              <a:t>14/08/2018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13FA7E-978D-430D-A6E0-EE4AD4188987}" type="slidenum">
              <a:rPr lang="en-GB" smtClean="0"/>
              <a:t>‹#›</a:t>
            </a:fld>
            <a:endParaRPr lang="en-GB"/>
          </a:p>
        </p:txBody>
      </p:sp>
    </p:spTree>
    <p:extLst>
      <p:ext uri="{BB962C8B-B14F-4D97-AF65-F5344CB8AC3E}">
        <p14:creationId xmlns:p14="http://schemas.microsoft.com/office/powerpoint/2010/main" val="2330495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20.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21.png"/><Relationship Id="rId9" Type="http://schemas.openxmlformats.org/officeDocument/2006/relationships/image" Target="../media/image5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63.png"/><Relationship Id="rId18" Type="http://schemas.openxmlformats.org/officeDocument/2006/relationships/image" Target="../media/image68.png"/><Relationship Id="rId26" Type="http://schemas.openxmlformats.org/officeDocument/2006/relationships/image" Target="../media/image76.png"/><Relationship Id="rId3" Type="http://schemas.openxmlformats.org/officeDocument/2006/relationships/image" Target="../media/image34.png"/><Relationship Id="rId21" Type="http://schemas.openxmlformats.org/officeDocument/2006/relationships/image" Target="../media/image71.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67.png"/><Relationship Id="rId25" Type="http://schemas.openxmlformats.org/officeDocument/2006/relationships/image" Target="../media/image75.png"/><Relationship Id="rId2" Type="http://schemas.openxmlformats.org/officeDocument/2006/relationships/image" Target="../media/image33.png"/><Relationship Id="rId16" Type="http://schemas.openxmlformats.org/officeDocument/2006/relationships/image" Target="../media/image66.png"/><Relationship Id="rId20" Type="http://schemas.openxmlformats.org/officeDocument/2006/relationships/image" Target="../media/image70.png"/><Relationship Id="rId29"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24" Type="http://schemas.openxmlformats.org/officeDocument/2006/relationships/image" Target="../media/image74.png"/><Relationship Id="rId5" Type="http://schemas.openxmlformats.org/officeDocument/2006/relationships/image" Target="../media/image36.png"/><Relationship Id="rId15" Type="http://schemas.openxmlformats.org/officeDocument/2006/relationships/image" Target="../media/image65.png"/><Relationship Id="rId23" Type="http://schemas.openxmlformats.org/officeDocument/2006/relationships/image" Target="../media/image73.png"/><Relationship Id="rId28" Type="http://schemas.openxmlformats.org/officeDocument/2006/relationships/image" Target="../media/image78.png"/><Relationship Id="rId10" Type="http://schemas.openxmlformats.org/officeDocument/2006/relationships/image" Target="../media/image41.png"/><Relationship Id="rId19" Type="http://schemas.openxmlformats.org/officeDocument/2006/relationships/image" Target="../media/image69.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64.png"/><Relationship Id="rId22" Type="http://schemas.openxmlformats.org/officeDocument/2006/relationships/image" Target="../media/image72.png"/><Relationship Id="rId27" Type="http://schemas.openxmlformats.org/officeDocument/2006/relationships/image" Target="../media/image77.png"/><Relationship Id="rId30" Type="http://schemas.openxmlformats.org/officeDocument/2006/relationships/image" Target="../media/image80.png"/></Relationships>
</file>

<file path=ppt/slides/_rels/slide15.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2.png"/><Relationship Id="rId18" Type="http://schemas.openxmlformats.org/officeDocument/2006/relationships/image" Target="../media/image79.png"/><Relationship Id="rId3" Type="http://schemas.openxmlformats.org/officeDocument/2006/relationships/image" Target="../media/image82.png"/><Relationship Id="rId7" Type="http://schemas.openxmlformats.org/officeDocument/2006/relationships/image" Target="../media/image86.png"/><Relationship Id="rId12" Type="http://schemas.openxmlformats.org/officeDocument/2006/relationships/image" Target="../media/image91.png"/><Relationship Id="rId17" Type="http://schemas.openxmlformats.org/officeDocument/2006/relationships/image" Target="../media/image96.png"/><Relationship Id="rId2" Type="http://schemas.openxmlformats.org/officeDocument/2006/relationships/image" Target="../media/image81.png"/><Relationship Id="rId16"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90.png"/><Relationship Id="rId5" Type="http://schemas.openxmlformats.org/officeDocument/2006/relationships/image" Target="../media/image84.png"/><Relationship Id="rId15" Type="http://schemas.openxmlformats.org/officeDocument/2006/relationships/image" Target="../media/image94.png"/><Relationship Id="rId10" Type="http://schemas.openxmlformats.org/officeDocument/2006/relationships/image" Target="../media/image89.png"/><Relationship Id="rId19" Type="http://schemas.openxmlformats.org/officeDocument/2006/relationships/image" Target="../media/image80.png"/><Relationship Id="rId4" Type="http://schemas.openxmlformats.org/officeDocument/2006/relationships/image" Target="../media/image83.png"/><Relationship Id="rId9" Type="http://schemas.openxmlformats.org/officeDocument/2006/relationships/image" Target="../media/image88.png"/><Relationship Id="rId14" Type="http://schemas.openxmlformats.org/officeDocument/2006/relationships/image" Target="../media/image93.png"/></Relationships>
</file>

<file path=ppt/slides/_rels/slide16.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107.png"/><Relationship Id="rId18" Type="http://schemas.openxmlformats.org/officeDocument/2006/relationships/image" Target="../media/image112.png"/><Relationship Id="rId26" Type="http://schemas.openxmlformats.org/officeDocument/2006/relationships/image" Target="../media/image80.png"/><Relationship Id="rId3" Type="http://schemas.openxmlformats.org/officeDocument/2006/relationships/image" Target="../media/image98.png"/><Relationship Id="rId21" Type="http://schemas.openxmlformats.org/officeDocument/2006/relationships/image" Target="../media/image115.png"/><Relationship Id="rId7" Type="http://schemas.openxmlformats.org/officeDocument/2006/relationships/image" Target="../media/image102.png"/><Relationship Id="rId12" Type="http://schemas.openxmlformats.org/officeDocument/2006/relationships/image" Target="../media/image106.png"/><Relationship Id="rId17" Type="http://schemas.openxmlformats.org/officeDocument/2006/relationships/image" Target="../media/image111.png"/><Relationship Id="rId25" Type="http://schemas.openxmlformats.org/officeDocument/2006/relationships/image" Target="../media/image79.png"/><Relationship Id="rId2" Type="http://schemas.openxmlformats.org/officeDocument/2006/relationships/image" Target="../media/image97.png"/><Relationship Id="rId16" Type="http://schemas.openxmlformats.org/officeDocument/2006/relationships/image" Target="../media/image110.png"/><Relationship Id="rId20"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01.png"/><Relationship Id="rId11" Type="http://schemas.openxmlformats.org/officeDocument/2006/relationships/image" Target="../media/image105.png"/><Relationship Id="rId24" Type="http://schemas.openxmlformats.org/officeDocument/2006/relationships/image" Target="../media/image118.png"/><Relationship Id="rId5" Type="http://schemas.openxmlformats.org/officeDocument/2006/relationships/image" Target="../media/image100.png"/><Relationship Id="rId15" Type="http://schemas.openxmlformats.org/officeDocument/2006/relationships/image" Target="../media/image109.png"/><Relationship Id="rId23" Type="http://schemas.openxmlformats.org/officeDocument/2006/relationships/image" Target="../media/image117.png"/><Relationship Id="rId10" Type="http://schemas.openxmlformats.org/officeDocument/2006/relationships/image" Target="../media/image104.png"/><Relationship Id="rId19" Type="http://schemas.openxmlformats.org/officeDocument/2006/relationships/image" Target="../media/image113.png"/><Relationship Id="rId4" Type="http://schemas.openxmlformats.org/officeDocument/2006/relationships/image" Target="../media/image99.png"/><Relationship Id="rId9" Type="http://schemas.openxmlformats.org/officeDocument/2006/relationships/image" Target="../media/image103.png"/><Relationship Id="rId14" Type="http://schemas.openxmlformats.org/officeDocument/2006/relationships/image" Target="../media/image108.png"/><Relationship Id="rId22" Type="http://schemas.openxmlformats.org/officeDocument/2006/relationships/image" Target="../media/image1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42.bin"/><Relationship Id="rId18" Type="http://schemas.openxmlformats.org/officeDocument/2006/relationships/image" Target="../media/image40.wmf"/><Relationship Id="rId3" Type="http://schemas.openxmlformats.org/officeDocument/2006/relationships/oleObject" Target="../embeddings/oleObject37.bin"/><Relationship Id="rId21" Type="http://schemas.openxmlformats.org/officeDocument/2006/relationships/image" Target="../media/image80.png"/><Relationship Id="rId7" Type="http://schemas.openxmlformats.org/officeDocument/2006/relationships/oleObject" Target="../embeddings/oleObject39.bin"/><Relationship Id="rId12" Type="http://schemas.openxmlformats.org/officeDocument/2006/relationships/image" Target="../media/image37.wmf"/><Relationship Id="rId17" Type="http://schemas.openxmlformats.org/officeDocument/2006/relationships/oleObject" Target="../embeddings/oleObject44.bin"/><Relationship Id="rId2" Type="http://schemas.openxmlformats.org/officeDocument/2006/relationships/slideLayout" Target="../slideLayouts/slideLayout2.xml"/><Relationship Id="rId16" Type="http://schemas.openxmlformats.org/officeDocument/2006/relationships/image" Target="../media/image39.wmf"/><Relationship Id="rId20" Type="http://schemas.openxmlformats.org/officeDocument/2006/relationships/image" Target="../media/image79.png"/><Relationship Id="rId1" Type="http://schemas.openxmlformats.org/officeDocument/2006/relationships/vmlDrawing" Target="../drawings/vmlDrawing6.vml"/><Relationship Id="rId6" Type="http://schemas.openxmlformats.org/officeDocument/2006/relationships/image" Target="../media/image34.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36.wmf"/><Relationship Id="rId19" Type="http://schemas.openxmlformats.org/officeDocument/2006/relationships/image" Target="../media/image127.png"/><Relationship Id="rId4" Type="http://schemas.openxmlformats.org/officeDocument/2006/relationships/image" Target="../media/image33.wmf"/><Relationship Id="rId9" Type="http://schemas.openxmlformats.org/officeDocument/2006/relationships/oleObject" Target="../embeddings/oleObject40.bin"/><Relationship Id="rId14" Type="http://schemas.openxmlformats.org/officeDocument/2006/relationships/image" Target="../media/image38.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127.png"/><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0.wmf"/><Relationship Id="rId11" Type="http://schemas.openxmlformats.org/officeDocument/2006/relationships/oleObject" Target="../embeddings/oleObject50.bin"/><Relationship Id="rId5" Type="http://schemas.openxmlformats.org/officeDocument/2006/relationships/oleObject" Target="../embeddings/oleObject46.bin"/><Relationship Id="rId15" Type="http://schemas.openxmlformats.org/officeDocument/2006/relationships/image" Target="../media/image80.png"/><Relationship Id="rId10" Type="http://schemas.openxmlformats.org/officeDocument/2006/relationships/oleObject" Target="../embeddings/oleObject49.bin"/><Relationship Id="rId4" Type="http://schemas.openxmlformats.org/officeDocument/2006/relationships/image" Target="../media/image39.wmf"/><Relationship Id="rId9" Type="http://schemas.openxmlformats.org/officeDocument/2006/relationships/image" Target="../media/image41.wmf"/><Relationship Id="rId14" Type="http://schemas.openxmlformats.org/officeDocument/2006/relationships/image" Target="../media/image79.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56.bin"/><Relationship Id="rId18" Type="http://schemas.openxmlformats.org/officeDocument/2006/relationships/image" Target="../media/image79.png"/><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47.wmf"/><Relationship Id="rId17" Type="http://schemas.openxmlformats.org/officeDocument/2006/relationships/image" Target="../media/image127.png"/><Relationship Id="rId2" Type="http://schemas.openxmlformats.org/officeDocument/2006/relationships/slideLayout" Target="../slideLayouts/slideLayout2.xml"/><Relationship Id="rId16" Type="http://schemas.openxmlformats.org/officeDocument/2006/relationships/image" Target="../media/image49.wmf"/><Relationship Id="rId1" Type="http://schemas.openxmlformats.org/officeDocument/2006/relationships/vmlDrawing" Target="../drawings/vmlDrawing8.vml"/><Relationship Id="rId6" Type="http://schemas.openxmlformats.org/officeDocument/2006/relationships/image" Target="../media/image44.wmf"/><Relationship Id="rId11" Type="http://schemas.openxmlformats.org/officeDocument/2006/relationships/oleObject" Target="../embeddings/oleObject55.bin"/><Relationship Id="rId5" Type="http://schemas.openxmlformats.org/officeDocument/2006/relationships/oleObject" Target="../embeddings/oleObject52.bin"/><Relationship Id="rId15" Type="http://schemas.openxmlformats.org/officeDocument/2006/relationships/oleObject" Target="../embeddings/oleObject57.bin"/><Relationship Id="rId10" Type="http://schemas.openxmlformats.org/officeDocument/2006/relationships/image" Target="../media/image46.wmf"/><Relationship Id="rId19" Type="http://schemas.openxmlformats.org/officeDocument/2006/relationships/image" Target="../media/image80.png"/><Relationship Id="rId4" Type="http://schemas.openxmlformats.org/officeDocument/2006/relationships/image" Target="../media/image43.wmf"/><Relationship Id="rId9" Type="http://schemas.openxmlformats.org/officeDocument/2006/relationships/oleObject" Target="../embeddings/oleObject54.bin"/><Relationship Id="rId14" Type="http://schemas.openxmlformats.org/officeDocument/2006/relationships/image" Target="../media/image48.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image" Target="../media/image54.wmf"/><Relationship Id="rId18" Type="http://schemas.openxmlformats.org/officeDocument/2006/relationships/oleObject" Target="../embeddings/oleObject65.bin"/><Relationship Id="rId3" Type="http://schemas.openxmlformats.org/officeDocument/2006/relationships/slideLayout" Target="../slideLayouts/slideLayout2.xml"/><Relationship Id="rId21" Type="http://schemas.openxmlformats.org/officeDocument/2006/relationships/image" Target="../media/image79.png"/><Relationship Id="rId7" Type="http://schemas.openxmlformats.org/officeDocument/2006/relationships/image" Target="../media/image51.wmf"/><Relationship Id="rId12" Type="http://schemas.openxmlformats.org/officeDocument/2006/relationships/oleObject" Target="../embeddings/oleObject62.bin"/><Relationship Id="rId17" Type="http://schemas.openxmlformats.org/officeDocument/2006/relationships/image" Target="../media/image56.wmf"/><Relationship Id="rId2" Type="http://schemas.openxmlformats.org/officeDocument/2006/relationships/tags" Target="../tags/tag3.xml"/><Relationship Id="rId16" Type="http://schemas.openxmlformats.org/officeDocument/2006/relationships/oleObject" Target="../embeddings/oleObject64.bin"/><Relationship Id="rId20" Type="http://schemas.openxmlformats.org/officeDocument/2006/relationships/image" Target="../media/image127.png"/><Relationship Id="rId1" Type="http://schemas.openxmlformats.org/officeDocument/2006/relationships/vmlDrawing" Target="../drawings/vmlDrawing9.vml"/><Relationship Id="rId6" Type="http://schemas.openxmlformats.org/officeDocument/2006/relationships/oleObject" Target="../embeddings/oleObject59.bin"/><Relationship Id="rId11" Type="http://schemas.openxmlformats.org/officeDocument/2006/relationships/image" Target="../media/image53.wmf"/><Relationship Id="rId5" Type="http://schemas.openxmlformats.org/officeDocument/2006/relationships/image" Target="../media/image50.wmf"/><Relationship Id="rId15" Type="http://schemas.openxmlformats.org/officeDocument/2006/relationships/image" Target="../media/image55.wmf"/><Relationship Id="rId10" Type="http://schemas.openxmlformats.org/officeDocument/2006/relationships/oleObject" Target="../embeddings/oleObject61.bin"/><Relationship Id="rId19" Type="http://schemas.openxmlformats.org/officeDocument/2006/relationships/image" Target="../media/image57.wmf"/><Relationship Id="rId4" Type="http://schemas.openxmlformats.org/officeDocument/2006/relationships/oleObject" Target="../embeddings/oleObject58.bin"/><Relationship Id="rId9" Type="http://schemas.openxmlformats.org/officeDocument/2006/relationships/image" Target="../media/image52.wmf"/><Relationship Id="rId14" Type="http://schemas.openxmlformats.org/officeDocument/2006/relationships/oleObject" Target="../embeddings/oleObject63.bin"/><Relationship Id="rId22" Type="http://schemas.openxmlformats.org/officeDocument/2006/relationships/image" Target="../media/image8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71.bin"/><Relationship Id="rId18" Type="http://schemas.openxmlformats.org/officeDocument/2006/relationships/image" Target="../media/image65.wmf"/><Relationship Id="rId26" Type="http://schemas.openxmlformats.org/officeDocument/2006/relationships/image" Target="../media/image155.png"/><Relationship Id="rId3" Type="http://schemas.openxmlformats.org/officeDocument/2006/relationships/oleObject" Target="../embeddings/oleObject66.bin"/><Relationship Id="rId21" Type="http://schemas.openxmlformats.org/officeDocument/2006/relationships/oleObject" Target="../embeddings/oleObject75.bin"/><Relationship Id="rId7" Type="http://schemas.openxmlformats.org/officeDocument/2006/relationships/oleObject" Target="../embeddings/oleObject68.bin"/><Relationship Id="rId12" Type="http://schemas.openxmlformats.org/officeDocument/2006/relationships/image" Target="../media/image62.wmf"/><Relationship Id="rId17" Type="http://schemas.openxmlformats.org/officeDocument/2006/relationships/oleObject" Target="../embeddings/oleObject73.bin"/><Relationship Id="rId25" Type="http://schemas.openxmlformats.org/officeDocument/2006/relationships/image" Target="../media/image80.png"/><Relationship Id="rId2" Type="http://schemas.openxmlformats.org/officeDocument/2006/relationships/slideLayout" Target="../slideLayouts/slideLayout2.xml"/><Relationship Id="rId16" Type="http://schemas.openxmlformats.org/officeDocument/2006/relationships/image" Target="../media/image64.wmf"/><Relationship Id="rId20" Type="http://schemas.openxmlformats.org/officeDocument/2006/relationships/image" Target="../media/image66.wmf"/><Relationship Id="rId1" Type="http://schemas.openxmlformats.org/officeDocument/2006/relationships/vmlDrawing" Target="../drawings/vmlDrawing10.vml"/><Relationship Id="rId6" Type="http://schemas.openxmlformats.org/officeDocument/2006/relationships/image" Target="../media/image59.wmf"/><Relationship Id="rId11" Type="http://schemas.openxmlformats.org/officeDocument/2006/relationships/oleObject" Target="../embeddings/oleObject70.bin"/><Relationship Id="rId24" Type="http://schemas.openxmlformats.org/officeDocument/2006/relationships/image" Target="../media/image79.png"/><Relationship Id="rId5" Type="http://schemas.openxmlformats.org/officeDocument/2006/relationships/oleObject" Target="../embeddings/oleObject67.bin"/><Relationship Id="rId15" Type="http://schemas.openxmlformats.org/officeDocument/2006/relationships/oleObject" Target="../embeddings/oleObject72.bin"/><Relationship Id="rId23" Type="http://schemas.openxmlformats.org/officeDocument/2006/relationships/image" Target="../media/image127.png"/><Relationship Id="rId10" Type="http://schemas.openxmlformats.org/officeDocument/2006/relationships/image" Target="../media/image61.wmf"/><Relationship Id="rId19" Type="http://schemas.openxmlformats.org/officeDocument/2006/relationships/oleObject" Target="../embeddings/oleObject74.bin"/><Relationship Id="rId4" Type="http://schemas.openxmlformats.org/officeDocument/2006/relationships/image" Target="../media/image58.wmf"/><Relationship Id="rId9" Type="http://schemas.openxmlformats.org/officeDocument/2006/relationships/oleObject" Target="../embeddings/oleObject69.bin"/><Relationship Id="rId14" Type="http://schemas.openxmlformats.org/officeDocument/2006/relationships/image" Target="../media/image63.wmf"/><Relationship Id="rId22" Type="http://schemas.openxmlformats.org/officeDocument/2006/relationships/image" Target="../media/image67.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image" Target="../media/image72.wmf"/><Relationship Id="rId3" Type="http://schemas.openxmlformats.org/officeDocument/2006/relationships/slideLayout" Target="../slideLayouts/slideLayout2.xml"/><Relationship Id="rId7" Type="http://schemas.openxmlformats.org/officeDocument/2006/relationships/image" Target="../media/image69.wmf"/><Relationship Id="rId12" Type="http://schemas.openxmlformats.org/officeDocument/2006/relationships/oleObject" Target="../embeddings/oleObject80.bin"/><Relationship Id="rId17" Type="http://schemas.openxmlformats.org/officeDocument/2006/relationships/image" Target="../media/image155.png"/><Relationship Id="rId2" Type="http://schemas.openxmlformats.org/officeDocument/2006/relationships/tags" Target="../tags/tag4.xml"/><Relationship Id="rId16" Type="http://schemas.openxmlformats.org/officeDocument/2006/relationships/image" Target="../media/image80.png"/><Relationship Id="rId1" Type="http://schemas.openxmlformats.org/officeDocument/2006/relationships/vmlDrawing" Target="../drawings/vmlDrawing11.vml"/><Relationship Id="rId6" Type="http://schemas.openxmlformats.org/officeDocument/2006/relationships/oleObject" Target="../embeddings/oleObject77.bin"/><Relationship Id="rId11" Type="http://schemas.openxmlformats.org/officeDocument/2006/relationships/image" Target="../media/image71.wmf"/><Relationship Id="rId5" Type="http://schemas.openxmlformats.org/officeDocument/2006/relationships/image" Target="../media/image68.wmf"/><Relationship Id="rId15" Type="http://schemas.openxmlformats.org/officeDocument/2006/relationships/image" Target="../media/image79.png"/><Relationship Id="rId10" Type="http://schemas.openxmlformats.org/officeDocument/2006/relationships/oleObject" Target="../embeddings/oleObject79.bin"/><Relationship Id="rId4" Type="http://schemas.openxmlformats.org/officeDocument/2006/relationships/oleObject" Target="../embeddings/oleObject76.bin"/><Relationship Id="rId9" Type="http://schemas.openxmlformats.org/officeDocument/2006/relationships/image" Target="../media/image70.wmf"/><Relationship Id="rId14" Type="http://schemas.openxmlformats.org/officeDocument/2006/relationships/image" Target="../media/image127.png"/></Relationships>
</file>

<file path=ppt/slides/_rels/slide25.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86.bin"/><Relationship Id="rId18" Type="http://schemas.openxmlformats.org/officeDocument/2006/relationships/image" Target="../media/image155.png"/><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77.wmf"/><Relationship Id="rId17" Type="http://schemas.openxmlformats.org/officeDocument/2006/relationships/image" Target="../media/image80.png"/><Relationship Id="rId2" Type="http://schemas.openxmlformats.org/officeDocument/2006/relationships/slideLayout" Target="../slideLayouts/slideLayout2.xml"/><Relationship Id="rId16" Type="http://schemas.openxmlformats.org/officeDocument/2006/relationships/image" Target="../media/image79.png"/><Relationship Id="rId1" Type="http://schemas.openxmlformats.org/officeDocument/2006/relationships/vmlDrawing" Target="../drawings/vmlDrawing12.vml"/><Relationship Id="rId6" Type="http://schemas.openxmlformats.org/officeDocument/2006/relationships/image" Target="../media/image74.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image" Target="../media/image127.png"/><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84.bin"/><Relationship Id="rId14" Type="http://schemas.openxmlformats.org/officeDocument/2006/relationships/image" Target="../media/image78.wmf"/></Relationships>
</file>

<file path=ppt/slides/_rels/slide26.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92.bin"/><Relationship Id="rId18" Type="http://schemas.openxmlformats.org/officeDocument/2006/relationships/image" Target="../media/image79.png"/><Relationship Id="rId3" Type="http://schemas.openxmlformats.org/officeDocument/2006/relationships/oleObject" Target="../embeddings/oleObject87.bin"/><Relationship Id="rId21" Type="http://schemas.openxmlformats.org/officeDocument/2006/relationships/image" Target="../media/image174.png"/><Relationship Id="rId7" Type="http://schemas.openxmlformats.org/officeDocument/2006/relationships/oleObject" Target="../embeddings/oleObject89.bin"/><Relationship Id="rId12" Type="http://schemas.openxmlformats.org/officeDocument/2006/relationships/image" Target="../media/image83.wmf"/><Relationship Id="rId17" Type="http://schemas.openxmlformats.org/officeDocument/2006/relationships/image" Target="../media/image127.png"/><Relationship Id="rId2" Type="http://schemas.openxmlformats.org/officeDocument/2006/relationships/slideLayout" Target="../slideLayouts/slideLayout2.xml"/><Relationship Id="rId16" Type="http://schemas.openxmlformats.org/officeDocument/2006/relationships/image" Target="../media/image85.wmf"/><Relationship Id="rId20" Type="http://schemas.openxmlformats.org/officeDocument/2006/relationships/image" Target="../media/image155.png"/><Relationship Id="rId1" Type="http://schemas.openxmlformats.org/officeDocument/2006/relationships/vmlDrawing" Target="../drawings/vmlDrawing13.vml"/><Relationship Id="rId6" Type="http://schemas.openxmlformats.org/officeDocument/2006/relationships/image" Target="../media/image80.wmf"/><Relationship Id="rId11" Type="http://schemas.openxmlformats.org/officeDocument/2006/relationships/oleObject" Target="../embeddings/oleObject91.bin"/><Relationship Id="rId5" Type="http://schemas.openxmlformats.org/officeDocument/2006/relationships/oleObject" Target="../embeddings/oleObject88.bin"/><Relationship Id="rId15" Type="http://schemas.openxmlformats.org/officeDocument/2006/relationships/oleObject" Target="../embeddings/oleObject93.bin"/><Relationship Id="rId10" Type="http://schemas.openxmlformats.org/officeDocument/2006/relationships/image" Target="../media/image82.wmf"/><Relationship Id="rId19" Type="http://schemas.openxmlformats.org/officeDocument/2006/relationships/image" Target="../media/image80.png"/><Relationship Id="rId4" Type="http://schemas.openxmlformats.org/officeDocument/2006/relationships/image" Target="../media/image79.wmf"/><Relationship Id="rId9" Type="http://schemas.openxmlformats.org/officeDocument/2006/relationships/oleObject" Target="../embeddings/oleObject90.bin"/><Relationship Id="rId14" Type="http://schemas.openxmlformats.org/officeDocument/2006/relationships/image" Target="../media/image84.wmf"/></Relationships>
</file>

<file path=ppt/slides/_rels/slide27.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99.bin"/><Relationship Id="rId18" Type="http://schemas.openxmlformats.org/officeDocument/2006/relationships/image" Target="../media/image79.png"/><Relationship Id="rId3" Type="http://schemas.openxmlformats.org/officeDocument/2006/relationships/oleObject" Target="../embeddings/oleObject94.bin"/><Relationship Id="rId21" Type="http://schemas.openxmlformats.org/officeDocument/2006/relationships/image" Target="../media/image174.png"/><Relationship Id="rId7" Type="http://schemas.openxmlformats.org/officeDocument/2006/relationships/oleObject" Target="../embeddings/oleObject96.bin"/><Relationship Id="rId12" Type="http://schemas.openxmlformats.org/officeDocument/2006/relationships/image" Target="../media/image88.wmf"/><Relationship Id="rId17" Type="http://schemas.openxmlformats.org/officeDocument/2006/relationships/image" Target="../media/image127.png"/><Relationship Id="rId2" Type="http://schemas.openxmlformats.org/officeDocument/2006/relationships/slideLayout" Target="../slideLayouts/slideLayout2.xml"/><Relationship Id="rId16" Type="http://schemas.openxmlformats.org/officeDocument/2006/relationships/image" Target="../media/image90.wmf"/><Relationship Id="rId20" Type="http://schemas.openxmlformats.org/officeDocument/2006/relationships/image" Target="../media/image155.png"/><Relationship Id="rId1" Type="http://schemas.openxmlformats.org/officeDocument/2006/relationships/vmlDrawing" Target="../drawings/vmlDrawing14.vml"/><Relationship Id="rId6" Type="http://schemas.openxmlformats.org/officeDocument/2006/relationships/image" Target="../media/image84.wmf"/><Relationship Id="rId11" Type="http://schemas.openxmlformats.org/officeDocument/2006/relationships/oleObject" Target="../embeddings/oleObject98.bin"/><Relationship Id="rId5" Type="http://schemas.openxmlformats.org/officeDocument/2006/relationships/oleObject" Target="../embeddings/oleObject95.bin"/><Relationship Id="rId15" Type="http://schemas.openxmlformats.org/officeDocument/2006/relationships/oleObject" Target="../embeddings/oleObject100.bin"/><Relationship Id="rId10" Type="http://schemas.openxmlformats.org/officeDocument/2006/relationships/image" Target="../media/image87.wmf"/><Relationship Id="rId19" Type="http://schemas.openxmlformats.org/officeDocument/2006/relationships/image" Target="../media/image80.png"/><Relationship Id="rId4" Type="http://schemas.openxmlformats.org/officeDocument/2006/relationships/image" Target="../media/image83.wmf"/><Relationship Id="rId9" Type="http://schemas.openxmlformats.org/officeDocument/2006/relationships/oleObject" Target="../embeddings/oleObject97.bin"/><Relationship Id="rId14" Type="http://schemas.openxmlformats.org/officeDocument/2006/relationships/image" Target="../media/image89.wmf"/></Relationships>
</file>

<file path=ppt/slides/_rels/slide28.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106.bin"/><Relationship Id="rId18" Type="http://schemas.openxmlformats.org/officeDocument/2006/relationships/image" Target="../media/image98.wmf"/><Relationship Id="rId26" Type="http://schemas.openxmlformats.org/officeDocument/2006/relationships/image" Target="../media/image102.wmf"/><Relationship Id="rId3" Type="http://schemas.openxmlformats.org/officeDocument/2006/relationships/oleObject" Target="../embeddings/oleObject101.bin"/><Relationship Id="rId21" Type="http://schemas.openxmlformats.org/officeDocument/2006/relationships/oleObject" Target="../embeddings/oleObject110.bin"/><Relationship Id="rId7" Type="http://schemas.openxmlformats.org/officeDocument/2006/relationships/oleObject" Target="../embeddings/oleObject103.bin"/><Relationship Id="rId12" Type="http://schemas.openxmlformats.org/officeDocument/2006/relationships/image" Target="../media/image95.wmf"/><Relationship Id="rId17" Type="http://schemas.openxmlformats.org/officeDocument/2006/relationships/oleObject" Target="../embeddings/oleObject108.bin"/><Relationship Id="rId25" Type="http://schemas.openxmlformats.org/officeDocument/2006/relationships/oleObject" Target="../embeddings/oleObject112.bin"/><Relationship Id="rId2" Type="http://schemas.openxmlformats.org/officeDocument/2006/relationships/slideLayout" Target="../slideLayouts/slideLayout2.xml"/><Relationship Id="rId16" Type="http://schemas.openxmlformats.org/officeDocument/2006/relationships/image" Target="../media/image97.wmf"/><Relationship Id="rId20" Type="http://schemas.openxmlformats.org/officeDocument/2006/relationships/image" Target="../media/image99.wmf"/><Relationship Id="rId29" Type="http://schemas.openxmlformats.org/officeDocument/2006/relationships/image" Target="../media/image80.png"/><Relationship Id="rId1" Type="http://schemas.openxmlformats.org/officeDocument/2006/relationships/vmlDrawing" Target="../drawings/vmlDrawing15.vml"/><Relationship Id="rId6" Type="http://schemas.openxmlformats.org/officeDocument/2006/relationships/image" Target="../media/image92.wmf"/><Relationship Id="rId11" Type="http://schemas.openxmlformats.org/officeDocument/2006/relationships/oleObject" Target="../embeddings/oleObject105.bin"/><Relationship Id="rId24" Type="http://schemas.openxmlformats.org/officeDocument/2006/relationships/image" Target="../media/image101.wmf"/><Relationship Id="rId5" Type="http://schemas.openxmlformats.org/officeDocument/2006/relationships/oleObject" Target="../embeddings/oleObject102.bin"/><Relationship Id="rId15" Type="http://schemas.openxmlformats.org/officeDocument/2006/relationships/oleObject" Target="../embeddings/oleObject107.bin"/><Relationship Id="rId23" Type="http://schemas.openxmlformats.org/officeDocument/2006/relationships/oleObject" Target="../embeddings/oleObject111.bin"/><Relationship Id="rId28" Type="http://schemas.openxmlformats.org/officeDocument/2006/relationships/image" Target="../media/image79.png"/><Relationship Id="rId10" Type="http://schemas.openxmlformats.org/officeDocument/2006/relationships/image" Target="../media/image94.wmf"/><Relationship Id="rId19" Type="http://schemas.openxmlformats.org/officeDocument/2006/relationships/oleObject" Target="../embeddings/oleObject109.bin"/><Relationship Id="rId31" Type="http://schemas.openxmlformats.org/officeDocument/2006/relationships/image" Target="../media/image174.png"/><Relationship Id="rId4" Type="http://schemas.openxmlformats.org/officeDocument/2006/relationships/image" Target="../media/image91.wmf"/><Relationship Id="rId9" Type="http://schemas.openxmlformats.org/officeDocument/2006/relationships/oleObject" Target="../embeddings/oleObject104.bin"/><Relationship Id="rId14" Type="http://schemas.openxmlformats.org/officeDocument/2006/relationships/image" Target="../media/image96.wmf"/><Relationship Id="rId22" Type="http://schemas.openxmlformats.org/officeDocument/2006/relationships/image" Target="../media/image100.wmf"/><Relationship Id="rId27" Type="http://schemas.openxmlformats.org/officeDocument/2006/relationships/image" Target="../media/image127.png"/><Relationship Id="rId30" Type="http://schemas.openxmlformats.org/officeDocument/2006/relationships/image" Target="../media/image15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25.png"/><Relationship Id="rId13" Type="http://schemas.openxmlformats.org/officeDocument/2006/relationships/image" Target="../media/image131.png"/><Relationship Id="rId3" Type="http://schemas.openxmlformats.org/officeDocument/2006/relationships/image" Target="../media/image120.png"/><Relationship Id="rId7" Type="http://schemas.openxmlformats.org/officeDocument/2006/relationships/image" Target="../media/image124.png"/><Relationship Id="rId12" Type="http://schemas.openxmlformats.org/officeDocument/2006/relationships/image" Target="../media/image130.png"/><Relationship Id="rId17" Type="http://schemas.openxmlformats.org/officeDocument/2006/relationships/image" Target="../media/image135.png"/><Relationship Id="rId2" Type="http://schemas.openxmlformats.org/officeDocument/2006/relationships/image" Target="../media/image119.png"/><Relationship Id="rId16"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23.png"/><Relationship Id="rId11" Type="http://schemas.openxmlformats.org/officeDocument/2006/relationships/image" Target="../media/image129.png"/><Relationship Id="rId5" Type="http://schemas.openxmlformats.org/officeDocument/2006/relationships/image" Target="../media/image122.png"/><Relationship Id="rId15" Type="http://schemas.openxmlformats.org/officeDocument/2006/relationships/image" Target="../media/image133.png"/><Relationship Id="rId10" Type="http://schemas.openxmlformats.org/officeDocument/2006/relationships/image" Target="../media/image128.png"/><Relationship Id="rId4" Type="http://schemas.openxmlformats.org/officeDocument/2006/relationships/image" Target="../media/image121.png"/><Relationship Id="rId9" Type="http://schemas.openxmlformats.org/officeDocument/2006/relationships/image" Target="../media/image126.png"/><Relationship Id="rId14" Type="http://schemas.openxmlformats.org/officeDocument/2006/relationships/image" Target="../media/image132.png"/></Relationships>
</file>

<file path=ppt/slides/_rels/slide31.xml.rels><?xml version="1.0" encoding="UTF-8" standalone="yes"?>
<Relationships xmlns="http://schemas.openxmlformats.org/package/2006/relationships"><Relationship Id="rId8" Type="http://schemas.openxmlformats.org/officeDocument/2006/relationships/image" Target="../media/image142.png"/><Relationship Id="rId13" Type="http://schemas.openxmlformats.org/officeDocument/2006/relationships/image" Target="../media/image145.png"/><Relationship Id="rId18" Type="http://schemas.openxmlformats.org/officeDocument/2006/relationships/image" Target="../media/image147.png"/><Relationship Id="rId3" Type="http://schemas.openxmlformats.org/officeDocument/2006/relationships/image" Target="../media/image137.png"/><Relationship Id="rId21" Type="http://schemas.openxmlformats.org/officeDocument/2006/relationships/image" Target="../media/image150.png"/><Relationship Id="rId7" Type="http://schemas.openxmlformats.org/officeDocument/2006/relationships/image" Target="../media/image141.png"/><Relationship Id="rId12" Type="http://schemas.openxmlformats.org/officeDocument/2006/relationships/image" Target="../media/image135.png"/><Relationship Id="rId17" Type="http://schemas.openxmlformats.org/officeDocument/2006/relationships/image" Target="../media/image126.png"/><Relationship Id="rId25" Type="http://schemas.openxmlformats.org/officeDocument/2006/relationships/image" Target="../media/image154.png"/><Relationship Id="rId2" Type="http://schemas.openxmlformats.org/officeDocument/2006/relationships/image" Target="../media/image136.png"/><Relationship Id="rId16" Type="http://schemas.openxmlformats.org/officeDocument/2006/relationships/image" Target="../media/image146.png"/><Relationship Id="rId20" Type="http://schemas.openxmlformats.org/officeDocument/2006/relationships/image" Target="../media/image149.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134.png"/><Relationship Id="rId24" Type="http://schemas.openxmlformats.org/officeDocument/2006/relationships/image" Target="../media/image153.png"/><Relationship Id="rId5" Type="http://schemas.openxmlformats.org/officeDocument/2006/relationships/image" Target="../media/image139.png"/><Relationship Id="rId15" Type="http://schemas.openxmlformats.org/officeDocument/2006/relationships/image" Target="../media/image124.png"/><Relationship Id="rId23" Type="http://schemas.openxmlformats.org/officeDocument/2006/relationships/image" Target="../media/image152.png"/><Relationship Id="rId10" Type="http://schemas.openxmlformats.org/officeDocument/2006/relationships/image" Target="../media/image144.png"/><Relationship Id="rId19" Type="http://schemas.openxmlformats.org/officeDocument/2006/relationships/image" Target="../media/image148.png"/><Relationship Id="rId4" Type="http://schemas.openxmlformats.org/officeDocument/2006/relationships/image" Target="../media/image138.png"/><Relationship Id="rId9" Type="http://schemas.openxmlformats.org/officeDocument/2006/relationships/image" Target="../media/image143.png"/><Relationship Id="rId14" Type="http://schemas.openxmlformats.org/officeDocument/2006/relationships/image" Target="../media/image123.png"/><Relationship Id="rId22" Type="http://schemas.openxmlformats.org/officeDocument/2006/relationships/image" Target="../media/image151.png"/></Relationships>
</file>

<file path=ppt/slides/_rels/slide32.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164.png"/><Relationship Id="rId18" Type="http://schemas.openxmlformats.org/officeDocument/2006/relationships/image" Target="../media/image167.png"/><Relationship Id="rId26" Type="http://schemas.openxmlformats.org/officeDocument/2006/relationships/image" Target="../media/image176.png"/><Relationship Id="rId3" Type="http://schemas.openxmlformats.org/officeDocument/2006/relationships/image" Target="../media/image134.png"/><Relationship Id="rId21" Type="http://schemas.openxmlformats.org/officeDocument/2006/relationships/image" Target="../media/image170.png"/><Relationship Id="rId7" Type="http://schemas.openxmlformats.org/officeDocument/2006/relationships/image" Target="../media/image159.png"/><Relationship Id="rId12" Type="http://schemas.openxmlformats.org/officeDocument/2006/relationships/image" Target="../media/image124.png"/><Relationship Id="rId17" Type="http://schemas.openxmlformats.org/officeDocument/2006/relationships/image" Target="../media/image166.png"/><Relationship Id="rId25" Type="http://schemas.openxmlformats.org/officeDocument/2006/relationships/image" Target="../media/image175.png"/><Relationship Id="rId33" Type="http://schemas.openxmlformats.org/officeDocument/2006/relationships/image" Target="../media/image183.png"/><Relationship Id="rId2" Type="http://schemas.openxmlformats.org/officeDocument/2006/relationships/image" Target="../media/image156.png"/><Relationship Id="rId16" Type="http://schemas.openxmlformats.org/officeDocument/2006/relationships/image" Target="../media/image165.png"/><Relationship Id="rId20" Type="http://schemas.openxmlformats.org/officeDocument/2006/relationships/image" Target="../media/image169.png"/><Relationship Id="rId29"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58.png"/><Relationship Id="rId11" Type="http://schemas.openxmlformats.org/officeDocument/2006/relationships/image" Target="../media/image163.png"/><Relationship Id="rId24" Type="http://schemas.openxmlformats.org/officeDocument/2006/relationships/image" Target="../media/image173.png"/><Relationship Id="rId32" Type="http://schemas.openxmlformats.org/officeDocument/2006/relationships/image" Target="../media/image182.png"/><Relationship Id="rId5" Type="http://schemas.openxmlformats.org/officeDocument/2006/relationships/image" Target="../media/image157.png"/><Relationship Id="rId15" Type="http://schemas.openxmlformats.org/officeDocument/2006/relationships/image" Target="../media/image147.png"/><Relationship Id="rId23" Type="http://schemas.openxmlformats.org/officeDocument/2006/relationships/image" Target="../media/image172.png"/><Relationship Id="rId28" Type="http://schemas.openxmlformats.org/officeDocument/2006/relationships/image" Target="../media/image178.png"/><Relationship Id="rId10" Type="http://schemas.openxmlformats.org/officeDocument/2006/relationships/image" Target="../media/image162.png"/><Relationship Id="rId19" Type="http://schemas.openxmlformats.org/officeDocument/2006/relationships/image" Target="../media/image168.png"/><Relationship Id="rId31" Type="http://schemas.openxmlformats.org/officeDocument/2006/relationships/image" Target="../media/image181.png"/><Relationship Id="rId4" Type="http://schemas.openxmlformats.org/officeDocument/2006/relationships/image" Target="../media/image135.png"/><Relationship Id="rId9" Type="http://schemas.openxmlformats.org/officeDocument/2006/relationships/image" Target="../media/image161.png"/><Relationship Id="rId14" Type="http://schemas.openxmlformats.org/officeDocument/2006/relationships/image" Target="../media/image126.png"/><Relationship Id="rId22" Type="http://schemas.openxmlformats.org/officeDocument/2006/relationships/image" Target="../media/image171.png"/><Relationship Id="rId27" Type="http://schemas.openxmlformats.org/officeDocument/2006/relationships/image" Target="../media/image177.png"/><Relationship Id="rId30" Type="http://schemas.openxmlformats.org/officeDocument/2006/relationships/image" Target="../media/image18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189.png"/><Relationship Id="rId3" Type="http://schemas.openxmlformats.org/officeDocument/2006/relationships/image" Target="../media/image184.png"/><Relationship Id="rId7" Type="http://schemas.openxmlformats.org/officeDocument/2006/relationships/image" Target="../media/image188.png"/><Relationship Id="rId2" Type="http://schemas.openxmlformats.org/officeDocument/2006/relationships/image" Target="../media/image192.png"/><Relationship Id="rId1" Type="http://schemas.openxmlformats.org/officeDocument/2006/relationships/slideLayout" Target="../slideLayouts/slideLayout2.xml"/><Relationship Id="rId6" Type="http://schemas.openxmlformats.org/officeDocument/2006/relationships/image" Target="../media/image187.png"/><Relationship Id="rId11" Type="http://schemas.openxmlformats.org/officeDocument/2006/relationships/image" Target="../media/image193.png"/><Relationship Id="rId5" Type="http://schemas.openxmlformats.org/officeDocument/2006/relationships/image" Target="../media/image186.png"/><Relationship Id="rId10" Type="http://schemas.openxmlformats.org/officeDocument/2006/relationships/image" Target="../media/image191.png"/><Relationship Id="rId4" Type="http://schemas.openxmlformats.org/officeDocument/2006/relationships/image" Target="../media/image185.png"/><Relationship Id="rId9" Type="http://schemas.openxmlformats.org/officeDocument/2006/relationships/image" Target="../media/image190.png"/></Relationships>
</file>

<file path=ppt/slides/_rels/slide35.xml.rels><?xml version="1.0" encoding="UTF-8" standalone="yes"?>
<Relationships xmlns="http://schemas.openxmlformats.org/package/2006/relationships"><Relationship Id="rId8" Type="http://schemas.openxmlformats.org/officeDocument/2006/relationships/image" Target="../media/image199.png"/><Relationship Id="rId3" Type="http://schemas.openxmlformats.org/officeDocument/2006/relationships/image" Target="../media/image192.png"/><Relationship Id="rId7" Type="http://schemas.openxmlformats.org/officeDocument/2006/relationships/image" Target="../media/image198.png"/><Relationship Id="rId12" Type="http://schemas.openxmlformats.org/officeDocument/2006/relationships/image" Target="../media/image201.png"/><Relationship Id="rId2" Type="http://schemas.openxmlformats.org/officeDocument/2006/relationships/image" Target="../media/image194.png"/><Relationship Id="rId1" Type="http://schemas.openxmlformats.org/officeDocument/2006/relationships/slideLayout" Target="../slideLayouts/slideLayout2.xml"/><Relationship Id="rId6" Type="http://schemas.openxmlformats.org/officeDocument/2006/relationships/image" Target="../media/image197.png"/><Relationship Id="rId11" Type="http://schemas.openxmlformats.org/officeDocument/2006/relationships/image" Target="../media/image193.png"/><Relationship Id="rId5" Type="http://schemas.openxmlformats.org/officeDocument/2006/relationships/image" Target="../media/image196.png"/><Relationship Id="rId10" Type="http://schemas.openxmlformats.org/officeDocument/2006/relationships/image" Target="../media/image191.png"/><Relationship Id="rId4" Type="http://schemas.openxmlformats.org/officeDocument/2006/relationships/image" Target="../media/image195.png"/><Relationship Id="rId9" Type="http://schemas.openxmlformats.org/officeDocument/2006/relationships/image" Target="../media/image200.png"/></Relationships>
</file>

<file path=ppt/slides/_rels/slide36.xml.rels><?xml version="1.0" encoding="UTF-8" standalone="yes"?>
<Relationships xmlns="http://schemas.openxmlformats.org/package/2006/relationships"><Relationship Id="rId8" Type="http://schemas.openxmlformats.org/officeDocument/2006/relationships/image" Target="../media/image207.png"/><Relationship Id="rId13" Type="http://schemas.openxmlformats.org/officeDocument/2006/relationships/image" Target="../media/image209.png"/><Relationship Id="rId3" Type="http://schemas.openxmlformats.org/officeDocument/2006/relationships/image" Target="../media/image192.png"/><Relationship Id="rId7" Type="http://schemas.openxmlformats.org/officeDocument/2006/relationships/image" Target="../media/image206.png"/><Relationship Id="rId12" Type="http://schemas.openxmlformats.org/officeDocument/2006/relationships/image" Target="../media/image201.png"/><Relationship Id="rId2" Type="http://schemas.openxmlformats.org/officeDocument/2006/relationships/image" Target="../media/image202.png"/><Relationship Id="rId1" Type="http://schemas.openxmlformats.org/officeDocument/2006/relationships/slideLayout" Target="../slideLayouts/slideLayout2.xml"/><Relationship Id="rId6" Type="http://schemas.openxmlformats.org/officeDocument/2006/relationships/image" Target="../media/image205.png"/><Relationship Id="rId11" Type="http://schemas.openxmlformats.org/officeDocument/2006/relationships/image" Target="../media/image193.png"/><Relationship Id="rId5" Type="http://schemas.openxmlformats.org/officeDocument/2006/relationships/image" Target="../media/image204.png"/><Relationship Id="rId10" Type="http://schemas.openxmlformats.org/officeDocument/2006/relationships/image" Target="../media/image191.png"/><Relationship Id="rId4" Type="http://schemas.openxmlformats.org/officeDocument/2006/relationships/image" Target="../media/image203.png"/><Relationship Id="rId9" Type="http://schemas.openxmlformats.org/officeDocument/2006/relationships/image" Target="../media/image208.png"/></Relationships>
</file>

<file path=ppt/slides/_rels/slide37.xml.rels><?xml version="1.0" encoding="UTF-8" standalone="yes"?>
<Relationships xmlns="http://schemas.openxmlformats.org/package/2006/relationships"><Relationship Id="rId8" Type="http://schemas.openxmlformats.org/officeDocument/2006/relationships/image" Target="../media/image212.png"/><Relationship Id="rId13" Type="http://schemas.openxmlformats.org/officeDocument/2006/relationships/image" Target="../media/image217.png"/><Relationship Id="rId3" Type="http://schemas.openxmlformats.org/officeDocument/2006/relationships/image" Target="../media/image191.png"/><Relationship Id="rId7" Type="http://schemas.openxmlformats.org/officeDocument/2006/relationships/image" Target="../media/image211.png"/><Relationship Id="rId12" Type="http://schemas.openxmlformats.org/officeDocument/2006/relationships/image" Target="../media/image216.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209.png"/><Relationship Id="rId11" Type="http://schemas.openxmlformats.org/officeDocument/2006/relationships/image" Target="../media/image215.png"/><Relationship Id="rId5" Type="http://schemas.openxmlformats.org/officeDocument/2006/relationships/image" Target="../media/image201.png"/><Relationship Id="rId15" Type="http://schemas.openxmlformats.org/officeDocument/2006/relationships/image" Target="../media/image219.png"/><Relationship Id="rId10" Type="http://schemas.openxmlformats.org/officeDocument/2006/relationships/image" Target="../media/image214.png"/><Relationship Id="rId4" Type="http://schemas.openxmlformats.org/officeDocument/2006/relationships/image" Target="../media/image193.png"/><Relationship Id="rId9" Type="http://schemas.openxmlformats.org/officeDocument/2006/relationships/image" Target="../media/image213.png"/><Relationship Id="rId14" Type="http://schemas.openxmlformats.org/officeDocument/2006/relationships/image" Target="../media/image218.png"/></Relationships>
</file>

<file path=ppt/slides/_rels/slide38.xml.rels><?xml version="1.0" encoding="UTF-8" standalone="yes"?>
<Relationships xmlns="http://schemas.openxmlformats.org/package/2006/relationships"><Relationship Id="rId8" Type="http://schemas.openxmlformats.org/officeDocument/2006/relationships/image" Target="../media/image222.png"/><Relationship Id="rId13" Type="http://schemas.openxmlformats.org/officeDocument/2006/relationships/image" Target="../media/image227.png"/><Relationship Id="rId3" Type="http://schemas.openxmlformats.org/officeDocument/2006/relationships/image" Target="../media/image191.png"/><Relationship Id="rId7" Type="http://schemas.openxmlformats.org/officeDocument/2006/relationships/image" Target="../media/image221.png"/><Relationship Id="rId12" Type="http://schemas.openxmlformats.org/officeDocument/2006/relationships/image" Target="../media/image226.png"/><Relationship Id="rId17" Type="http://schemas.openxmlformats.org/officeDocument/2006/relationships/image" Target="../media/image231.png"/><Relationship Id="rId2" Type="http://schemas.openxmlformats.org/officeDocument/2006/relationships/image" Target="../media/image220.png"/><Relationship Id="rId16"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09.png"/><Relationship Id="rId11" Type="http://schemas.openxmlformats.org/officeDocument/2006/relationships/image" Target="../media/image225.png"/><Relationship Id="rId5" Type="http://schemas.openxmlformats.org/officeDocument/2006/relationships/image" Target="../media/image201.png"/><Relationship Id="rId15" Type="http://schemas.openxmlformats.org/officeDocument/2006/relationships/image" Target="../media/image229.png"/><Relationship Id="rId10" Type="http://schemas.openxmlformats.org/officeDocument/2006/relationships/image" Target="../media/image224.png"/><Relationship Id="rId4" Type="http://schemas.openxmlformats.org/officeDocument/2006/relationships/image" Target="../media/image193.png"/><Relationship Id="rId9" Type="http://schemas.openxmlformats.org/officeDocument/2006/relationships/image" Target="../media/image223.png"/><Relationship Id="rId14" Type="http://schemas.openxmlformats.org/officeDocument/2006/relationships/image" Target="../media/image228.png"/></Relationships>
</file>

<file path=ppt/slides/_rels/slide39.xml.rels><?xml version="1.0" encoding="UTF-8" standalone="yes"?>
<Relationships xmlns="http://schemas.openxmlformats.org/package/2006/relationships"><Relationship Id="rId8" Type="http://schemas.openxmlformats.org/officeDocument/2006/relationships/image" Target="../media/image234.png"/><Relationship Id="rId3" Type="http://schemas.openxmlformats.org/officeDocument/2006/relationships/image" Target="../media/image191.png"/><Relationship Id="rId7" Type="http://schemas.openxmlformats.org/officeDocument/2006/relationships/image" Target="../media/image233.png"/><Relationship Id="rId12" Type="http://schemas.openxmlformats.org/officeDocument/2006/relationships/image" Target="../media/image238.png"/><Relationship Id="rId2" Type="http://schemas.openxmlformats.org/officeDocument/2006/relationships/image" Target="../media/image232.png"/><Relationship Id="rId1" Type="http://schemas.openxmlformats.org/officeDocument/2006/relationships/slideLayout" Target="../slideLayouts/slideLayout2.xml"/><Relationship Id="rId6" Type="http://schemas.openxmlformats.org/officeDocument/2006/relationships/image" Target="../media/image209.png"/><Relationship Id="rId11" Type="http://schemas.openxmlformats.org/officeDocument/2006/relationships/image" Target="../media/image237.png"/><Relationship Id="rId5" Type="http://schemas.openxmlformats.org/officeDocument/2006/relationships/image" Target="../media/image201.png"/><Relationship Id="rId10" Type="http://schemas.openxmlformats.org/officeDocument/2006/relationships/image" Target="../media/image236.png"/><Relationship Id="rId4" Type="http://schemas.openxmlformats.org/officeDocument/2006/relationships/image" Target="../media/image193.png"/><Relationship Id="rId9" Type="http://schemas.openxmlformats.org/officeDocument/2006/relationships/image" Target="../media/image235.pn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18" Type="http://schemas.openxmlformats.org/officeDocument/2006/relationships/oleObject" Target="../embeddings/oleObject8.bin"/><Relationship Id="rId3" Type="http://schemas.openxmlformats.org/officeDocument/2006/relationships/slideLayout" Target="../slideLayouts/slideLayout2.xml"/><Relationship Id="rId21" Type="http://schemas.openxmlformats.org/officeDocument/2006/relationships/image" Target="../media/image9.wmf"/><Relationship Id="rId7" Type="http://schemas.openxmlformats.org/officeDocument/2006/relationships/image" Target="../media/image2.wmf"/><Relationship Id="rId12" Type="http://schemas.openxmlformats.org/officeDocument/2006/relationships/oleObject" Target="../embeddings/oleObject5.bin"/><Relationship Id="rId17" Type="http://schemas.openxmlformats.org/officeDocument/2006/relationships/image" Target="../media/image7.wmf"/><Relationship Id="rId25" Type="http://schemas.openxmlformats.org/officeDocument/2006/relationships/image" Target="../media/image21.png"/><Relationship Id="rId2" Type="http://schemas.openxmlformats.org/officeDocument/2006/relationships/tags" Target="../tags/tag1.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24" Type="http://schemas.openxmlformats.org/officeDocument/2006/relationships/image" Target="../media/image20.png"/><Relationship Id="rId5" Type="http://schemas.openxmlformats.org/officeDocument/2006/relationships/image" Target="../media/image1.wmf"/><Relationship Id="rId15" Type="http://schemas.openxmlformats.org/officeDocument/2006/relationships/image" Target="../media/image6.wmf"/><Relationship Id="rId23" Type="http://schemas.openxmlformats.org/officeDocument/2006/relationships/image" Target="../media/image10.wmf"/><Relationship Id="rId10" Type="http://schemas.openxmlformats.org/officeDocument/2006/relationships/oleObject" Target="../embeddings/oleObject4.bin"/><Relationship Id="rId19"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 Id="rId22" Type="http://schemas.openxmlformats.org/officeDocument/2006/relationships/oleObject" Target="../embeddings/oleObject10.bin"/></Relationships>
</file>

<file path=ppt/slides/_rels/slide40.xml.rels><?xml version="1.0" encoding="UTF-8" standalone="yes"?>
<Relationships xmlns="http://schemas.openxmlformats.org/package/2006/relationships"><Relationship Id="rId8" Type="http://schemas.openxmlformats.org/officeDocument/2006/relationships/image" Target="../media/image241.png"/><Relationship Id="rId13" Type="http://schemas.openxmlformats.org/officeDocument/2006/relationships/image" Target="../media/image246.png"/><Relationship Id="rId3" Type="http://schemas.openxmlformats.org/officeDocument/2006/relationships/image" Target="../media/image191.png"/><Relationship Id="rId7" Type="http://schemas.openxmlformats.org/officeDocument/2006/relationships/image" Target="../media/image240.png"/><Relationship Id="rId12" Type="http://schemas.openxmlformats.org/officeDocument/2006/relationships/image" Target="../media/image245.png"/><Relationship Id="rId2" Type="http://schemas.openxmlformats.org/officeDocument/2006/relationships/image" Target="../media/image239.png"/><Relationship Id="rId1" Type="http://schemas.openxmlformats.org/officeDocument/2006/relationships/slideLayout" Target="../slideLayouts/slideLayout2.xml"/><Relationship Id="rId6" Type="http://schemas.openxmlformats.org/officeDocument/2006/relationships/image" Target="../media/image209.png"/><Relationship Id="rId11" Type="http://schemas.openxmlformats.org/officeDocument/2006/relationships/image" Target="../media/image244.png"/><Relationship Id="rId5" Type="http://schemas.openxmlformats.org/officeDocument/2006/relationships/image" Target="../media/image201.png"/><Relationship Id="rId10" Type="http://schemas.openxmlformats.org/officeDocument/2006/relationships/image" Target="../media/image243.png"/><Relationship Id="rId4" Type="http://schemas.openxmlformats.org/officeDocument/2006/relationships/image" Target="../media/image193.png"/><Relationship Id="rId9" Type="http://schemas.openxmlformats.org/officeDocument/2006/relationships/image" Target="../media/image242.png"/><Relationship Id="rId14" Type="http://schemas.openxmlformats.org/officeDocument/2006/relationships/image" Target="../media/image247.png"/></Relationships>
</file>

<file path=ppt/slides/_rels/slide41.xml.rels><?xml version="1.0" encoding="UTF-8" standalone="yes"?>
<Relationships xmlns="http://schemas.openxmlformats.org/package/2006/relationships"><Relationship Id="rId3" Type="http://schemas.openxmlformats.org/officeDocument/2006/relationships/image" Target="../media/image249.png"/><Relationship Id="rId2" Type="http://schemas.openxmlformats.org/officeDocument/2006/relationships/image" Target="../media/image2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5.wmf"/><Relationship Id="rId18" Type="http://schemas.openxmlformats.org/officeDocument/2006/relationships/image" Target="../media/image20.png"/><Relationship Id="rId3" Type="http://schemas.openxmlformats.org/officeDocument/2006/relationships/slideLayout" Target="../slideLayouts/slideLayout2.xml"/><Relationship Id="rId7" Type="http://schemas.openxmlformats.org/officeDocument/2006/relationships/image" Target="../media/image12.wmf"/><Relationship Id="rId12" Type="http://schemas.openxmlformats.org/officeDocument/2006/relationships/oleObject" Target="../embeddings/oleObject15.bin"/><Relationship Id="rId17" Type="http://schemas.openxmlformats.org/officeDocument/2006/relationships/image" Target="../media/image17.wmf"/><Relationship Id="rId2" Type="http://schemas.openxmlformats.org/officeDocument/2006/relationships/tags" Target="../tags/tag2.xml"/><Relationship Id="rId16" Type="http://schemas.openxmlformats.org/officeDocument/2006/relationships/oleObject" Target="../embeddings/oleObject17.bin"/><Relationship Id="rId1" Type="http://schemas.openxmlformats.org/officeDocument/2006/relationships/vmlDrawing" Target="../drawings/vmlDrawing2.vml"/><Relationship Id="rId6" Type="http://schemas.openxmlformats.org/officeDocument/2006/relationships/oleObject" Target="../embeddings/oleObject12.bin"/><Relationship Id="rId11" Type="http://schemas.openxmlformats.org/officeDocument/2006/relationships/image" Target="../media/image14.wmf"/><Relationship Id="rId5" Type="http://schemas.openxmlformats.org/officeDocument/2006/relationships/image" Target="../media/image11.wmf"/><Relationship Id="rId15" Type="http://schemas.openxmlformats.org/officeDocument/2006/relationships/image" Target="../media/image16.wmf"/><Relationship Id="rId10" Type="http://schemas.openxmlformats.org/officeDocument/2006/relationships/oleObject" Target="../embeddings/oleObject14.bin"/><Relationship Id="rId19" Type="http://schemas.openxmlformats.org/officeDocument/2006/relationships/image" Target="../media/image21.png"/><Relationship Id="rId4" Type="http://schemas.openxmlformats.org/officeDocument/2006/relationships/oleObject" Target="../embeddings/oleObject11.bin"/><Relationship Id="rId9" Type="http://schemas.openxmlformats.org/officeDocument/2006/relationships/image" Target="../media/image13.wmf"/><Relationship Id="rId14"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23.bin"/><Relationship Id="rId18" Type="http://schemas.openxmlformats.org/officeDocument/2006/relationships/image" Target="../media/image21.png"/><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2.wmf"/><Relationship Id="rId17" Type="http://schemas.openxmlformats.org/officeDocument/2006/relationships/image" Target="../media/image20.png"/><Relationship Id="rId2" Type="http://schemas.openxmlformats.org/officeDocument/2006/relationships/slideLayout" Target="../slideLayouts/slideLayout2.xml"/><Relationship Id="rId16" Type="http://schemas.openxmlformats.org/officeDocument/2006/relationships/image" Target="../media/image24.wmf"/><Relationship Id="rId1" Type="http://schemas.openxmlformats.org/officeDocument/2006/relationships/vmlDrawing" Target="../drawings/vmlDrawing3.vml"/><Relationship Id="rId6" Type="http://schemas.openxmlformats.org/officeDocument/2006/relationships/image" Target="../media/image19.w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24.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21.bin"/><Relationship Id="rId14" Type="http://schemas.openxmlformats.org/officeDocument/2006/relationships/image" Target="../media/image23.wmf"/></Relationships>
</file>

<file path=ppt/slides/_rels/slide7.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27.wmf"/><Relationship Id="rId2" Type="http://schemas.openxmlformats.org/officeDocument/2006/relationships/slideLayout" Target="../slideLayouts/slideLayout2.xml"/><Relationship Id="rId16" Type="http://schemas.openxmlformats.org/officeDocument/2006/relationships/image" Target="../media/image21.png"/><Relationship Id="rId1" Type="http://schemas.openxmlformats.org/officeDocument/2006/relationships/vmlDrawing" Target="../drawings/vmlDrawing4.vml"/><Relationship Id="rId6" Type="http://schemas.openxmlformats.org/officeDocument/2006/relationships/image" Target="../media/image19.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image" Target="../media/image20.png"/><Relationship Id="rId10" Type="http://schemas.openxmlformats.org/officeDocument/2006/relationships/image" Target="../media/image26.wmf"/><Relationship Id="rId4" Type="http://schemas.openxmlformats.org/officeDocument/2006/relationships/image" Target="../media/image18.wmf"/><Relationship Id="rId9" Type="http://schemas.openxmlformats.org/officeDocument/2006/relationships/oleObject" Target="../embeddings/oleObject28.bin"/><Relationship Id="rId14" Type="http://schemas.openxmlformats.org/officeDocument/2006/relationships/image" Target="../media/image28.wmf"/></Relationships>
</file>

<file path=ppt/slides/_rels/slide8.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1.wmf"/><Relationship Id="rId2" Type="http://schemas.openxmlformats.org/officeDocument/2006/relationships/slideLayout" Target="../slideLayouts/slideLayout2.xml"/><Relationship Id="rId16" Type="http://schemas.openxmlformats.org/officeDocument/2006/relationships/image" Target="../media/image21.png"/><Relationship Id="rId1" Type="http://schemas.openxmlformats.org/officeDocument/2006/relationships/vmlDrawing" Target="../drawings/vmlDrawing5.vml"/><Relationship Id="rId6" Type="http://schemas.openxmlformats.org/officeDocument/2006/relationships/image" Target="../media/image19.w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image" Target="../media/image20.png"/><Relationship Id="rId10" Type="http://schemas.openxmlformats.org/officeDocument/2006/relationships/image" Target="../media/image30.wmf"/><Relationship Id="rId4" Type="http://schemas.openxmlformats.org/officeDocument/2006/relationships/image" Target="../media/image18.wmf"/><Relationship Id="rId9" Type="http://schemas.openxmlformats.org/officeDocument/2006/relationships/oleObject" Target="../embeddings/oleObject34.bin"/><Relationship Id="rId14" Type="http://schemas.openxmlformats.org/officeDocument/2006/relationships/image" Target="../media/image32.wmf"/></Relationships>
</file>

<file path=ppt/slides/_rels/slide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1.png"/><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82364" y="2712301"/>
            <a:ext cx="4166077" cy="1446550"/>
          </a:xfrm>
          <a:prstGeom prst="rect">
            <a:avLst/>
          </a:prstGeom>
          <a:noFill/>
        </p:spPr>
        <p:txBody>
          <a:bodyPr wrap="none" lIns="91440" tIns="45720" rIns="91440" bIns="45720">
            <a:spAutoFit/>
          </a:bodyPr>
          <a:lstStyle/>
          <a:p>
            <a:pPr algn="ctr"/>
            <a:r>
              <a:rPr lang="en-US" sz="8800" b="1" cap="none" spc="0" dirty="0">
                <a:ln w="28575">
                  <a:solidFill>
                    <a:schemeClr val="tx1"/>
                  </a:solidFill>
                  <a:prstDash val="solid"/>
                </a:ln>
                <a:solidFill>
                  <a:srgbClr val="FFFF00"/>
                </a:solidFill>
                <a:effectLst>
                  <a:innerShdw blurRad="63500" dist="50800" dir="13500000">
                    <a:prstClr val="black">
                      <a:alpha val="50000"/>
                    </a:prstClr>
                  </a:innerShdw>
                </a:effectLst>
                <a:latin typeface="GrilledCheese BTN" panose="020B0604060402040206" pitchFamily="34" charset="0"/>
              </a:rPr>
              <a:t>Radians</a:t>
            </a:r>
          </a:p>
        </p:txBody>
      </p:sp>
      <p:sp>
        <p:nvSpPr>
          <p:cNvPr id="3" name="テキスト ボックス 2">
            <a:extLst>
              <a:ext uri="{FF2B5EF4-FFF2-40B4-BE49-F238E27FC236}">
                <a16:creationId xmlns:a16="http://schemas.microsoft.com/office/drawing/2014/main" id="{18313DA6-E47F-4E10-80A0-614716C6A3BB}"/>
              </a:ext>
            </a:extLst>
          </p:cNvPr>
          <p:cNvSpPr txBox="1"/>
          <p:nvPr/>
        </p:nvSpPr>
        <p:spPr>
          <a:xfrm>
            <a:off x="2282695" y="4201331"/>
            <a:ext cx="4720652" cy="92333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latin typeface="Arial Black" panose="020B0A04020102020204" pitchFamily="34" charset="0"/>
              </a:rPr>
              <a:t>Twitter: @Owen134866</a:t>
            </a:r>
          </a:p>
          <a:p>
            <a:pPr algn="ctr"/>
            <a:endParaRPr lang="en-US" dirty="0">
              <a:latin typeface="Arial Black" panose="020B0A04020102020204" pitchFamily="34" charset="0"/>
            </a:endParaRPr>
          </a:p>
          <a:p>
            <a:pPr algn="ctr"/>
            <a:r>
              <a:rPr lang="en-US" dirty="0">
                <a:latin typeface="Arial Black" panose="020B0A04020102020204" pitchFamily="34" charset="0"/>
              </a:rPr>
              <a:t>www.mathsfreeresourcelibrary.com</a:t>
            </a:r>
            <a:endParaRPr lang="en-GB" dirty="0">
              <a:latin typeface="Arial Black" panose="020B0A04020102020204" pitchFamily="34" charset="0"/>
            </a:endParaRPr>
          </a:p>
        </p:txBody>
      </p:sp>
    </p:spTree>
    <p:extLst>
      <p:ext uri="{BB962C8B-B14F-4D97-AF65-F5344CB8AC3E}">
        <p14:creationId xmlns:p14="http://schemas.microsoft.com/office/powerpoint/2010/main" val="953468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52400" y="1600200"/>
            <a:ext cx="4800600" cy="4525963"/>
          </a:xfrm>
        </p:spPr>
        <p:txBody>
          <a:bodyPr/>
          <a:lstStyle/>
          <a:p>
            <a:pPr eaLnBrk="1" hangingPunct="1">
              <a:buFontTx/>
              <a:buNone/>
            </a:pPr>
            <a:r>
              <a:rPr lang="en-GB" altLang="en-US" sz="2000" dirty="0">
                <a:latin typeface="Comic Sans MS" pitchFamily="66" charset="0"/>
              </a:rPr>
              <a:t>	</a:t>
            </a:r>
            <a:r>
              <a:rPr lang="en-GB" altLang="en-US" sz="1800" u="sng" dirty="0">
                <a:latin typeface="Comic Sans MS" pitchFamily="66" charset="0"/>
              </a:rPr>
              <a:t>You can measure angles in Radians</a:t>
            </a:r>
            <a:endParaRPr lang="en-GB" altLang="en-US" sz="1800" dirty="0">
              <a:latin typeface="Comic Sans MS" pitchFamily="66" charset="0"/>
            </a:endParaRPr>
          </a:p>
          <a:p>
            <a:pPr eaLnBrk="1" hangingPunct="1">
              <a:buFontTx/>
              <a:buNone/>
            </a:pPr>
            <a:endParaRPr lang="en-US" altLang="en-US" sz="1800" dirty="0">
              <a:latin typeface="Comic Sans MS" pitchFamily="66" charset="0"/>
            </a:endParaRPr>
          </a:p>
          <a:p>
            <a:pPr eaLnBrk="1" hangingPunct="1">
              <a:buFont typeface="Wingdings" panose="05000000000000000000" pitchFamily="2" charset="2"/>
              <a:buChar char="à"/>
            </a:pPr>
            <a:r>
              <a:rPr lang="en-US" altLang="en-US" sz="1800" dirty="0">
                <a:latin typeface="Comic Sans MS" pitchFamily="66" charset="0"/>
                <a:sym typeface="Wingdings" panose="05000000000000000000" pitchFamily="2" charset="2"/>
              </a:rPr>
              <a:t>When you have angles in degrees, you can calculate sine/cos/tan of them</a:t>
            </a:r>
          </a:p>
          <a:p>
            <a:pPr eaLnBrk="1" hangingPunct="1">
              <a:buFont typeface="Wingdings" panose="05000000000000000000" pitchFamily="2" charset="2"/>
              <a:buChar char="à"/>
            </a:pPr>
            <a:endParaRPr lang="en-US" altLang="en-US" sz="1800" dirty="0">
              <a:latin typeface="Comic Sans MS" pitchFamily="66" charset="0"/>
              <a:sym typeface="Wingdings" panose="05000000000000000000" pitchFamily="2" charset="2"/>
            </a:endParaRPr>
          </a:p>
          <a:p>
            <a:pPr eaLnBrk="1" hangingPunct="1">
              <a:buFont typeface="Wingdings" panose="05000000000000000000" pitchFamily="2" charset="2"/>
              <a:buChar char="à"/>
            </a:pPr>
            <a:r>
              <a:rPr lang="en-US" altLang="en-US" sz="1800" dirty="0">
                <a:latin typeface="Comic Sans MS" pitchFamily="66" charset="0"/>
                <a:sym typeface="Wingdings" panose="05000000000000000000" pitchFamily="2" charset="2"/>
              </a:rPr>
              <a:t>You can also do this in radians, but you must set your calculator to radians first (a common mistake is that students forget to do this, but actually do the question correctly!)</a:t>
            </a:r>
          </a:p>
          <a:p>
            <a:pPr eaLnBrk="1" hangingPunct="1">
              <a:buFont typeface="Wingdings" panose="05000000000000000000" pitchFamily="2" charset="2"/>
              <a:buChar char="à"/>
            </a:pPr>
            <a:endParaRPr lang="en-US" altLang="en-US" sz="1800" dirty="0">
              <a:latin typeface="Comic Sans MS" pitchFamily="66" charset="0"/>
              <a:sym typeface="Wingdings" panose="05000000000000000000" pitchFamily="2" charset="2"/>
            </a:endParaRPr>
          </a:p>
          <a:p>
            <a:pPr eaLnBrk="1" hangingPunct="1">
              <a:buFont typeface="Wingdings" panose="05000000000000000000" pitchFamily="2" charset="2"/>
              <a:buChar char="à"/>
            </a:pPr>
            <a:r>
              <a:rPr lang="en-US" altLang="en-US" sz="1800" dirty="0">
                <a:latin typeface="Comic Sans MS" pitchFamily="66" charset="0"/>
                <a:sym typeface="Wingdings" panose="05000000000000000000" pitchFamily="2" charset="2"/>
              </a:rPr>
              <a:t>You only need to change the mode if sine/cos/tan is involved. Regular calculations are not affected</a:t>
            </a:r>
            <a:endParaRPr lang="en-GB" altLang="en-US" sz="1800" dirty="0">
              <a:latin typeface="Comic Sans MS" pitchFamily="66" charset="0"/>
            </a:endParaRPr>
          </a:p>
        </p:txBody>
      </p:sp>
      <p:sp>
        <p:nvSpPr>
          <p:cNvPr id="24"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25" name="TextBox 24"/>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5A</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6" name="TextBox 25"/>
              <p:cNvSpPr txBox="1"/>
              <p:nvPr/>
            </p:nvSpPr>
            <p:spPr>
              <a:xfrm>
                <a:off x="108857" y="439782"/>
                <a:ext cx="173098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08857" y="439782"/>
                <a:ext cx="1730987" cy="251800"/>
              </a:xfrm>
              <a:prstGeom prst="rect">
                <a:avLst/>
              </a:prstGeom>
              <a:blipFill>
                <a:blip r:embed="rId2"/>
                <a:stretch>
                  <a:fillRect l="-2465"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56754" y="696685"/>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56754" y="696685"/>
                <a:ext cx="1617173" cy="251800"/>
              </a:xfrm>
              <a:prstGeom prst="rect">
                <a:avLst/>
              </a:prstGeom>
              <a:blipFill>
                <a:blip r:embed="rId3"/>
                <a:stretch>
                  <a:fillRect l="-1509" r="-377" b="-4762"/>
                </a:stretch>
              </a:blipFill>
            </p:spPr>
            <p:txBody>
              <a:bodyPr/>
              <a:lstStyle/>
              <a:p>
                <a:r>
                  <a:rPr lang="en-GB">
                    <a:noFill/>
                  </a:rPr>
                  <a:t> </a:t>
                </a:r>
              </a:p>
            </p:txBody>
          </p:sp>
        </mc:Fallback>
      </mc:AlternateContent>
    </p:spTree>
    <p:extLst>
      <p:ext uri="{BB962C8B-B14F-4D97-AF65-F5344CB8AC3E}">
        <p14:creationId xmlns:p14="http://schemas.microsoft.com/office/powerpoint/2010/main" val="1616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4" end="4"/>
                                            </p:txEl>
                                          </p:spTgt>
                                        </p:tgtEl>
                                        <p:attrNameLst>
                                          <p:attrName>style.visibility</p:attrName>
                                        </p:attrNameLst>
                                      </p:cBhvr>
                                      <p:to>
                                        <p:strVal val="visible"/>
                                      </p:to>
                                    </p:set>
                                    <p:animEffect transition="in" filter="blinds(horizontal)">
                                      <p:cBhvr>
                                        <p:cTn id="7" dur="500"/>
                                        <p:tgtEl>
                                          <p:spTgt spid="9219">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pRg st="6" end="6"/>
                                            </p:txEl>
                                          </p:spTgt>
                                        </p:tgtEl>
                                        <p:attrNameLst>
                                          <p:attrName>style.visibility</p:attrName>
                                        </p:attrNameLst>
                                      </p:cBhvr>
                                      <p:to>
                                        <p:strVal val="visible"/>
                                      </p:to>
                                    </p:set>
                                    <p:animEffect transition="in" filter="blinds(horizontal)">
                                      <p:cBhvr>
                                        <p:cTn id="12"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52400" y="1600200"/>
            <a:ext cx="3122023" cy="4525963"/>
          </a:xfrm>
        </p:spPr>
        <p:txBody>
          <a:bodyPr/>
          <a:lstStyle/>
          <a:p>
            <a:pPr eaLnBrk="1" hangingPunct="1">
              <a:buFontTx/>
              <a:buNone/>
            </a:pPr>
            <a:r>
              <a:rPr lang="en-GB" altLang="en-US" sz="2000" dirty="0">
                <a:latin typeface="Comic Sans MS" pitchFamily="66" charset="0"/>
              </a:rPr>
              <a:t>	</a:t>
            </a:r>
            <a:r>
              <a:rPr lang="en-GB" altLang="en-US" sz="1800" u="sng" dirty="0">
                <a:latin typeface="Comic Sans MS" pitchFamily="66" charset="0"/>
              </a:rPr>
              <a:t>You can measure angles in Radians</a:t>
            </a:r>
            <a:endParaRPr lang="en-GB" altLang="en-US" sz="1800" dirty="0">
              <a:latin typeface="Comic Sans MS" pitchFamily="66" charset="0"/>
            </a:endParaRPr>
          </a:p>
          <a:p>
            <a:pPr eaLnBrk="1" hangingPunct="1">
              <a:buFontTx/>
              <a:buNone/>
            </a:pPr>
            <a:endParaRPr lang="en-US" altLang="en-US" sz="1800" dirty="0">
              <a:latin typeface="Comic Sans MS" pitchFamily="66" charset="0"/>
            </a:endParaRPr>
          </a:p>
          <a:p>
            <a:pPr eaLnBrk="1" hangingPunct="1">
              <a:buFontTx/>
              <a:buNone/>
            </a:pPr>
            <a:r>
              <a:rPr lang="en-US" altLang="en-US" sz="1800" dirty="0">
                <a:latin typeface="Comic Sans MS" pitchFamily="66" charset="0"/>
                <a:sym typeface="Wingdings" panose="05000000000000000000" pitchFamily="2" charset="2"/>
              </a:rPr>
              <a:t> You also need to be able to sketch and use graphs where radians are the units…</a:t>
            </a:r>
            <a:endParaRPr lang="en-US" altLang="en-US" sz="1800" dirty="0">
              <a:latin typeface="Comic Sans MS" pitchFamily="66" charset="0"/>
            </a:endParaRPr>
          </a:p>
        </p:txBody>
      </p:sp>
      <p:sp>
        <p:nvSpPr>
          <p:cNvPr id="24"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25" name="TextBox 24"/>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5A</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6" name="TextBox 25"/>
              <p:cNvSpPr txBox="1"/>
              <p:nvPr/>
            </p:nvSpPr>
            <p:spPr>
              <a:xfrm>
                <a:off x="108857" y="439782"/>
                <a:ext cx="173098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08857" y="439782"/>
                <a:ext cx="1730987" cy="251800"/>
              </a:xfrm>
              <a:prstGeom prst="rect">
                <a:avLst/>
              </a:prstGeom>
              <a:blipFill>
                <a:blip r:embed="rId2"/>
                <a:stretch>
                  <a:fillRect l="-2465"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56754" y="696685"/>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56754" y="696685"/>
                <a:ext cx="1617173" cy="251800"/>
              </a:xfrm>
              <a:prstGeom prst="rect">
                <a:avLst/>
              </a:prstGeom>
              <a:blipFill>
                <a:blip r:embed="rId3"/>
                <a:stretch>
                  <a:fillRect l="-1509" r="-377" b="-4762"/>
                </a:stretch>
              </a:blipFill>
            </p:spPr>
            <p:txBody>
              <a:bodyPr/>
              <a:lstStyle/>
              <a:p>
                <a:r>
                  <a:rPr lang="en-GB">
                    <a:noFill/>
                  </a:rPr>
                  <a:t> </a:t>
                </a:r>
              </a:p>
            </p:txBody>
          </p:sp>
        </mc:Fallback>
      </mc:AlternateContent>
      <p:sp>
        <p:nvSpPr>
          <p:cNvPr id="7" name="Rectangle 5"/>
          <p:cNvSpPr>
            <a:spLocks noChangeArrowheads="1"/>
          </p:cNvSpPr>
          <p:nvPr/>
        </p:nvSpPr>
        <p:spPr bwMode="auto">
          <a:xfrm>
            <a:off x="8280400" y="2587625"/>
            <a:ext cx="3095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8" name="Rectangle 6"/>
          <p:cNvSpPr>
            <a:spLocks noChangeArrowheads="1"/>
          </p:cNvSpPr>
          <p:nvPr/>
        </p:nvSpPr>
        <p:spPr bwMode="auto">
          <a:xfrm>
            <a:off x="8280400" y="1524000"/>
            <a:ext cx="3095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9" name="Rectangle 7"/>
          <p:cNvSpPr>
            <a:spLocks noChangeArrowheads="1"/>
          </p:cNvSpPr>
          <p:nvPr/>
        </p:nvSpPr>
        <p:spPr bwMode="auto">
          <a:xfrm>
            <a:off x="8589963" y="2587625"/>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0" name="Rectangle 8"/>
          <p:cNvSpPr>
            <a:spLocks noChangeArrowheads="1"/>
          </p:cNvSpPr>
          <p:nvPr/>
        </p:nvSpPr>
        <p:spPr bwMode="auto">
          <a:xfrm>
            <a:off x="7969250" y="2587625"/>
            <a:ext cx="31115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1" name="Rectangle 9"/>
          <p:cNvSpPr>
            <a:spLocks noChangeArrowheads="1"/>
          </p:cNvSpPr>
          <p:nvPr/>
        </p:nvSpPr>
        <p:spPr bwMode="auto">
          <a:xfrm>
            <a:off x="7659688" y="2587625"/>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2" name="Rectangle 10"/>
          <p:cNvSpPr>
            <a:spLocks noChangeArrowheads="1"/>
          </p:cNvSpPr>
          <p:nvPr/>
        </p:nvSpPr>
        <p:spPr bwMode="auto">
          <a:xfrm>
            <a:off x="7348538" y="2587625"/>
            <a:ext cx="31115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3" name="Rectangle 11"/>
          <p:cNvSpPr>
            <a:spLocks noChangeArrowheads="1"/>
          </p:cNvSpPr>
          <p:nvPr/>
        </p:nvSpPr>
        <p:spPr bwMode="auto">
          <a:xfrm>
            <a:off x="7038975" y="2587625"/>
            <a:ext cx="3095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4" name="Rectangle 12"/>
          <p:cNvSpPr>
            <a:spLocks noChangeArrowheads="1"/>
          </p:cNvSpPr>
          <p:nvPr/>
        </p:nvSpPr>
        <p:spPr bwMode="auto">
          <a:xfrm>
            <a:off x="6727825" y="2587625"/>
            <a:ext cx="31115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5" name="Rectangle 13"/>
          <p:cNvSpPr>
            <a:spLocks noChangeArrowheads="1"/>
          </p:cNvSpPr>
          <p:nvPr/>
        </p:nvSpPr>
        <p:spPr bwMode="auto">
          <a:xfrm>
            <a:off x="6418263" y="2587625"/>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6" name="Rectangle 14"/>
          <p:cNvSpPr>
            <a:spLocks noChangeArrowheads="1"/>
          </p:cNvSpPr>
          <p:nvPr/>
        </p:nvSpPr>
        <p:spPr bwMode="auto">
          <a:xfrm>
            <a:off x="6418263" y="2374900"/>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7" name="Rectangle 15"/>
          <p:cNvSpPr>
            <a:spLocks noChangeArrowheads="1"/>
          </p:cNvSpPr>
          <p:nvPr/>
        </p:nvSpPr>
        <p:spPr bwMode="auto">
          <a:xfrm>
            <a:off x="6418263" y="2162175"/>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8" name="Rectangle 16"/>
          <p:cNvSpPr>
            <a:spLocks noChangeArrowheads="1"/>
          </p:cNvSpPr>
          <p:nvPr/>
        </p:nvSpPr>
        <p:spPr bwMode="auto">
          <a:xfrm>
            <a:off x="6418263" y="1949450"/>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9" name="Rectangle 17"/>
          <p:cNvSpPr>
            <a:spLocks noChangeArrowheads="1"/>
          </p:cNvSpPr>
          <p:nvPr/>
        </p:nvSpPr>
        <p:spPr bwMode="auto">
          <a:xfrm>
            <a:off x="6418263" y="1736725"/>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20" name="Rectangle 18"/>
          <p:cNvSpPr>
            <a:spLocks noChangeArrowheads="1"/>
          </p:cNvSpPr>
          <p:nvPr/>
        </p:nvSpPr>
        <p:spPr bwMode="auto">
          <a:xfrm>
            <a:off x="8589963" y="1524000"/>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21" name="Rectangle 19"/>
          <p:cNvSpPr>
            <a:spLocks noChangeArrowheads="1"/>
          </p:cNvSpPr>
          <p:nvPr/>
        </p:nvSpPr>
        <p:spPr bwMode="auto">
          <a:xfrm>
            <a:off x="7969250" y="1524000"/>
            <a:ext cx="31115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22" name="Rectangle 20"/>
          <p:cNvSpPr>
            <a:spLocks noChangeArrowheads="1"/>
          </p:cNvSpPr>
          <p:nvPr/>
        </p:nvSpPr>
        <p:spPr bwMode="auto">
          <a:xfrm>
            <a:off x="7659688" y="1524000"/>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23" name="Rectangle 21"/>
          <p:cNvSpPr>
            <a:spLocks noChangeArrowheads="1"/>
          </p:cNvSpPr>
          <p:nvPr/>
        </p:nvSpPr>
        <p:spPr bwMode="auto">
          <a:xfrm>
            <a:off x="7348538" y="1524000"/>
            <a:ext cx="31115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28" name="Rectangle 22"/>
          <p:cNvSpPr>
            <a:spLocks noChangeArrowheads="1"/>
          </p:cNvSpPr>
          <p:nvPr/>
        </p:nvSpPr>
        <p:spPr bwMode="auto">
          <a:xfrm>
            <a:off x="7038975" y="1524000"/>
            <a:ext cx="3095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29" name="Rectangle 23"/>
          <p:cNvSpPr>
            <a:spLocks noChangeArrowheads="1"/>
          </p:cNvSpPr>
          <p:nvPr/>
        </p:nvSpPr>
        <p:spPr bwMode="auto">
          <a:xfrm>
            <a:off x="6727825" y="1524000"/>
            <a:ext cx="31115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30" name="Rectangle 24"/>
          <p:cNvSpPr>
            <a:spLocks noChangeArrowheads="1"/>
          </p:cNvSpPr>
          <p:nvPr/>
        </p:nvSpPr>
        <p:spPr bwMode="auto">
          <a:xfrm>
            <a:off x="6418263" y="1524000"/>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31" name="Line 25"/>
          <p:cNvSpPr>
            <a:spLocks noChangeShapeType="1"/>
          </p:cNvSpPr>
          <p:nvPr/>
        </p:nvSpPr>
        <p:spPr bwMode="auto">
          <a:xfrm>
            <a:off x="6418263" y="2162175"/>
            <a:ext cx="24812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 name="Line 26"/>
          <p:cNvSpPr>
            <a:spLocks noChangeShapeType="1"/>
          </p:cNvSpPr>
          <p:nvPr/>
        </p:nvSpPr>
        <p:spPr bwMode="auto">
          <a:xfrm>
            <a:off x="6418263" y="1524000"/>
            <a:ext cx="0" cy="127635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3" name="Text Box 27"/>
          <p:cNvSpPr txBox="1">
            <a:spLocks noChangeArrowheads="1"/>
          </p:cNvSpPr>
          <p:nvPr/>
        </p:nvSpPr>
        <p:spPr bwMode="auto">
          <a:xfrm>
            <a:off x="6167438" y="1577975"/>
            <a:ext cx="314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400">
                <a:latin typeface="Comic Sans MS" pitchFamily="66" charset="0"/>
              </a:rPr>
              <a:t>1</a:t>
            </a:r>
          </a:p>
        </p:txBody>
      </p:sp>
      <p:sp>
        <p:nvSpPr>
          <p:cNvPr id="34" name="Text Box 28"/>
          <p:cNvSpPr txBox="1">
            <a:spLocks noChangeArrowheads="1"/>
          </p:cNvSpPr>
          <p:nvPr/>
        </p:nvSpPr>
        <p:spPr bwMode="auto">
          <a:xfrm>
            <a:off x="6113463" y="2428875"/>
            <a:ext cx="377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400">
                <a:latin typeface="Comic Sans MS" pitchFamily="66" charset="0"/>
              </a:rPr>
              <a:t>-1</a:t>
            </a:r>
          </a:p>
        </p:txBody>
      </p:sp>
      <p:sp>
        <p:nvSpPr>
          <p:cNvPr id="35" name="Text Box 29"/>
          <p:cNvSpPr txBox="1">
            <a:spLocks noChangeArrowheads="1"/>
          </p:cNvSpPr>
          <p:nvPr/>
        </p:nvSpPr>
        <p:spPr bwMode="auto">
          <a:xfrm>
            <a:off x="6856413" y="2144713"/>
            <a:ext cx="4492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90º</a:t>
            </a:r>
          </a:p>
        </p:txBody>
      </p:sp>
      <p:sp>
        <p:nvSpPr>
          <p:cNvPr id="36" name="Text Box 30"/>
          <p:cNvSpPr txBox="1">
            <a:spLocks noChangeArrowheads="1"/>
          </p:cNvSpPr>
          <p:nvPr/>
        </p:nvSpPr>
        <p:spPr bwMode="auto">
          <a:xfrm>
            <a:off x="7439025" y="2144713"/>
            <a:ext cx="5111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180º</a:t>
            </a:r>
          </a:p>
        </p:txBody>
      </p:sp>
      <p:sp>
        <p:nvSpPr>
          <p:cNvPr id="37" name="Text Box 31"/>
          <p:cNvSpPr txBox="1">
            <a:spLocks noChangeArrowheads="1"/>
          </p:cNvSpPr>
          <p:nvPr/>
        </p:nvSpPr>
        <p:spPr bwMode="auto">
          <a:xfrm>
            <a:off x="8054975" y="2144713"/>
            <a:ext cx="6191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270º</a:t>
            </a:r>
          </a:p>
        </p:txBody>
      </p:sp>
      <p:sp>
        <p:nvSpPr>
          <p:cNvPr id="38" name="Text Box 32"/>
          <p:cNvSpPr txBox="1">
            <a:spLocks noChangeArrowheads="1"/>
          </p:cNvSpPr>
          <p:nvPr/>
        </p:nvSpPr>
        <p:spPr bwMode="auto">
          <a:xfrm>
            <a:off x="8686800" y="2143125"/>
            <a:ext cx="6191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360º</a:t>
            </a:r>
          </a:p>
        </p:txBody>
      </p:sp>
      <p:sp>
        <p:nvSpPr>
          <p:cNvPr id="39" name="Text Box 33"/>
          <p:cNvSpPr txBox="1">
            <a:spLocks noChangeArrowheads="1"/>
          </p:cNvSpPr>
          <p:nvPr/>
        </p:nvSpPr>
        <p:spPr bwMode="auto">
          <a:xfrm>
            <a:off x="6275388" y="1219200"/>
            <a:ext cx="287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a:latin typeface="Comic Sans MS" pitchFamily="66" charset="0"/>
              </a:rPr>
              <a:t>y</a:t>
            </a:r>
          </a:p>
        </p:txBody>
      </p:sp>
      <p:sp>
        <p:nvSpPr>
          <p:cNvPr id="40" name="Text Box 34"/>
          <p:cNvSpPr txBox="1">
            <a:spLocks noChangeArrowheads="1"/>
          </p:cNvSpPr>
          <p:nvPr/>
        </p:nvSpPr>
        <p:spPr bwMode="auto">
          <a:xfrm>
            <a:off x="8812213" y="1979613"/>
            <a:ext cx="287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l-GR" altLang="en-US" sz="1400">
                <a:latin typeface="Comic Sans MS" pitchFamily="66" charset="0"/>
              </a:rPr>
              <a:t>θ</a:t>
            </a:r>
          </a:p>
        </p:txBody>
      </p:sp>
      <p:sp>
        <p:nvSpPr>
          <p:cNvPr id="41" name="Text Box 35"/>
          <p:cNvSpPr txBox="1">
            <a:spLocks noChangeArrowheads="1"/>
          </p:cNvSpPr>
          <p:nvPr/>
        </p:nvSpPr>
        <p:spPr bwMode="auto">
          <a:xfrm>
            <a:off x="6283325" y="2976563"/>
            <a:ext cx="287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a:latin typeface="Comic Sans MS" pitchFamily="66" charset="0"/>
              </a:rPr>
              <a:t>y</a:t>
            </a:r>
          </a:p>
        </p:txBody>
      </p:sp>
      <p:sp>
        <p:nvSpPr>
          <p:cNvPr id="42" name="Rectangle 36"/>
          <p:cNvSpPr>
            <a:spLocks noChangeArrowheads="1"/>
          </p:cNvSpPr>
          <p:nvPr/>
        </p:nvSpPr>
        <p:spPr bwMode="auto">
          <a:xfrm>
            <a:off x="9120188" y="5627688"/>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43" name="Rectangle 37"/>
          <p:cNvSpPr>
            <a:spLocks noChangeArrowheads="1"/>
          </p:cNvSpPr>
          <p:nvPr/>
        </p:nvSpPr>
        <p:spPr bwMode="auto">
          <a:xfrm>
            <a:off x="6657975" y="4319588"/>
            <a:ext cx="3095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44" name="Rectangle 38"/>
          <p:cNvSpPr>
            <a:spLocks noChangeArrowheads="1"/>
          </p:cNvSpPr>
          <p:nvPr/>
        </p:nvSpPr>
        <p:spPr bwMode="auto">
          <a:xfrm>
            <a:off x="8923338" y="3979863"/>
            <a:ext cx="31115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45" name="Rectangle 39"/>
          <p:cNvSpPr>
            <a:spLocks noChangeArrowheads="1"/>
          </p:cNvSpPr>
          <p:nvPr/>
        </p:nvSpPr>
        <p:spPr bwMode="auto">
          <a:xfrm>
            <a:off x="8613775" y="3979863"/>
            <a:ext cx="3095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46" name="Rectangle 40"/>
          <p:cNvSpPr>
            <a:spLocks noChangeArrowheads="1"/>
          </p:cNvSpPr>
          <p:nvPr/>
        </p:nvSpPr>
        <p:spPr bwMode="auto">
          <a:xfrm>
            <a:off x="8302625" y="3979863"/>
            <a:ext cx="31115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47" name="Rectangle 41"/>
          <p:cNvSpPr>
            <a:spLocks noChangeArrowheads="1"/>
          </p:cNvSpPr>
          <p:nvPr/>
        </p:nvSpPr>
        <p:spPr bwMode="auto">
          <a:xfrm>
            <a:off x="7993063" y="3979863"/>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48" name="Rectangle 42"/>
          <p:cNvSpPr>
            <a:spLocks noChangeArrowheads="1"/>
          </p:cNvSpPr>
          <p:nvPr/>
        </p:nvSpPr>
        <p:spPr bwMode="auto">
          <a:xfrm>
            <a:off x="7681913" y="3979863"/>
            <a:ext cx="31115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49" name="Rectangle 43"/>
          <p:cNvSpPr>
            <a:spLocks noChangeArrowheads="1"/>
          </p:cNvSpPr>
          <p:nvPr/>
        </p:nvSpPr>
        <p:spPr bwMode="auto">
          <a:xfrm>
            <a:off x="7372350" y="3979863"/>
            <a:ext cx="3095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50" name="Rectangle 45"/>
          <p:cNvSpPr>
            <a:spLocks noChangeArrowheads="1"/>
          </p:cNvSpPr>
          <p:nvPr/>
        </p:nvSpPr>
        <p:spPr bwMode="auto">
          <a:xfrm>
            <a:off x="3886200" y="3903663"/>
            <a:ext cx="3095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51" name="Rectangle 46"/>
          <p:cNvSpPr>
            <a:spLocks noChangeArrowheads="1"/>
          </p:cNvSpPr>
          <p:nvPr/>
        </p:nvSpPr>
        <p:spPr bwMode="auto">
          <a:xfrm>
            <a:off x="3886200" y="3690938"/>
            <a:ext cx="3095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52" name="Rectangle 47"/>
          <p:cNvSpPr>
            <a:spLocks noChangeArrowheads="1"/>
          </p:cNvSpPr>
          <p:nvPr/>
        </p:nvSpPr>
        <p:spPr bwMode="auto">
          <a:xfrm>
            <a:off x="3922713" y="3478213"/>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53" name="Rectangle 48"/>
          <p:cNvSpPr>
            <a:spLocks noChangeArrowheads="1"/>
          </p:cNvSpPr>
          <p:nvPr/>
        </p:nvSpPr>
        <p:spPr bwMode="auto">
          <a:xfrm>
            <a:off x="3922713" y="3265488"/>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54" name="Line 49"/>
          <p:cNvSpPr>
            <a:spLocks noChangeShapeType="1"/>
          </p:cNvSpPr>
          <p:nvPr/>
        </p:nvSpPr>
        <p:spPr bwMode="auto">
          <a:xfrm>
            <a:off x="3886200" y="3903663"/>
            <a:ext cx="24812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 name="Rectangle 50"/>
          <p:cNvSpPr>
            <a:spLocks noChangeArrowheads="1"/>
          </p:cNvSpPr>
          <p:nvPr/>
        </p:nvSpPr>
        <p:spPr bwMode="auto">
          <a:xfrm>
            <a:off x="8274050" y="4483100"/>
            <a:ext cx="3095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56" name="Rectangle 51"/>
          <p:cNvSpPr>
            <a:spLocks noChangeArrowheads="1"/>
          </p:cNvSpPr>
          <p:nvPr/>
        </p:nvSpPr>
        <p:spPr bwMode="auto">
          <a:xfrm>
            <a:off x="8583613" y="4483100"/>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57" name="Rectangle 52"/>
          <p:cNvSpPr>
            <a:spLocks noChangeArrowheads="1"/>
          </p:cNvSpPr>
          <p:nvPr/>
        </p:nvSpPr>
        <p:spPr bwMode="auto">
          <a:xfrm>
            <a:off x="7962900" y="4483100"/>
            <a:ext cx="31115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58" name="Rectangle 53"/>
          <p:cNvSpPr>
            <a:spLocks noChangeArrowheads="1"/>
          </p:cNvSpPr>
          <p:nvPr/>
        </p:nvSpPr>
        <p:spPr bwMode="auto">
          <a:xfrm>
            <a:off x="7653338" y="4483100"/>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59" name="Rectangle 54"/>
          <p:cNvSpPr>
            <a:spLocks noChangeArrowheads="1"/>
          </p:cNvSpPr>
          <p:nvPr/>
        </p:nvSpPr>
        <p:spPr bwMode="auto">
          <a:xfrm>
            <a:off x="7342188" y="4483100"/>
            <a:ext cx="31115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60" name="Rectangle 55"/>
          <p:cNvSpPr>
            <a:spLocks noChangeArrowheads="1"/>
          </p:cNvSpPr>
          <p:nvPr/>
        </p:nvSpPr>
        <p:spPr bwMode="auto">
          <a:xfrm>
            <a:off x="7032625" y="4483100"/>
            <a:ext cx="3095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61" name="Rectangle 56"/>
          <p:cNvSpPr>
            <a:spLocks noChangeArrowheads="1"/>
          </p:cNvSpPr>
          <p:nvPr/>
        </p:nvSpPr>
        <p:spPr bwMode="auto">
          <a:xfrm>
            <a:off x="6721475" y="4483100"/>
            <a:ext cx="31115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62" name="Rectangle 57"/>
          <p:cNvSpPr>
            <a:spLocks noChangeArrowheads="1"/>
          </p:cNvSpPr>
          <p:nvPr/>
        </p:nvSpPr>
        <p:spPr bwMode="auto">
          <a:xfrm>
            <a:off x="9120188" y="5629275"/>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63" name="Rectangle 60"/>
          <p:cNvSpPr>
            <a:spLocks noChangeArrowheads="1"/>
          </p:cNvSpPr>
          <p:nvPr/>
        </p:nvSpPr>
        <p:spPr bwMode="auto">
          <a:xfrm>
            <a:off x="5748338" y="3692525"/>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64" name="Rectangle 61"/>
          <p:cNvSpPr>
            <a:spLocks noChangeArrowheads="1"/>
          </p:cNvSpPr>
          <p:nvPr/>
        </p:nvSpPr>
        <p:spPr bwMode="auto">
          <a:xfrm>
            <a:off x="5784850" y="3479800"/>
            <a:ext cx="3095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65" name="Line 62"/>
          <p:cNvSpPr>
            <a:spLocks noChangeShapeType="1"/>
          </p:cNvSpPr>
          <p:nvPr/>
        </p:nvSpPr>
        <p:spPr bwMode="auto">
          <a:xfrm>
            <a:off x="6375400" y="3905250"/>
            <a:ext cx="24812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6" name="Line 63"/>
          <p:cNvSpPr>
            <a:spLocks noChangeShapeType="1"/>
          </p:cNvSpPr>
          <p:nvPr/>
        </p:nvSpPr>
        <p:spPr bwMode="auto">
          <a:xfrm>
            <a:off x="6408738" y="3267075"/>
            <a:ext cx="0" cy="12763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 name="Arc 64"/>
          <p:cNvSpPr>
            <a:spLocks/>
          </p:cNvSpPr>
          <p:nvPr/>
        </p:nvSpPr>
        <p:spPr bwMode="auto">
          <a:xfrm>
            <a:off x="3495675" y="3479800"/>
            <a:ext cx="1049338" cy="1090613"/>
          </a:xfrm>
          <a:custGeom>
            <a:avLst/>
            <a:gdLst>
              <a:gd name="T0" fmla="*/ 1412685443 w 17674"/>
              <a:gd name="T1" fmla="*/ 0 h 20518"/>
              <a:gd name="T2" fmla="*/ 2147483647 w 17674"/>
              <a:gd name="T3" fmla="*/ 1216592994 h 20518"/>
              <a:gd name="T4" fmla="*/ 0 w 17674"/>
              <a:gd name="T5" fmla="*/ 2147483647 h 20518"/>
              <a:gd name="T6" fmla="*/ 0 60000 65536"/>
              <a:gd name="T7" fmla="*/ 0 60000 65536"/>
              <a:gd name="T8" fmla="*/ 0 60000 65536"/>
            </a:gdLst>
            <a:ahLst/>
            <a:cxnLst>
              <a:cxn ang="T6">
                <a:pos x="T0" y="T1"/>
              </a:cxn>
              <a:cxn ang="T7">
                <a:pos x="T2" y="T3"/>
              </a:cxn>
              <a:cxn ang="T8">
                <a:pos x="T4" y="T5"/>
              </a:cxn>
            </a:cxnLst>
            <a:rect l="0" t="0" r="r" b="b"/>
            <a:pathLst>
              <a:path w="17674" h="20518" fill="none" extrusionOk="0">
                <a:moveTo>
                  <a:pt x="6750" y="-1"/>
                </a:moveTo>
                <a:cubicBezTo>
                  <a:pt x="11168" y="1453"/>
                  <a:pt x="15000" y="4294"/>
                  <a:pt x="17674" y="8100"/>
                </a:cubicBezTo>
              </a:path>
              <a:path w="17674" h="20518" stroke="0" extrusionOk="0">
                <a:moveTo>
                  <a:pt x="6750" y="-1"/>
                </a:moveTo>
                <a:cubicBezTo>
                  <a:pt x="11168" y="1453"/>
                  <a:pt x="15000" y="4294"/>
                  <a:pt x="17674" y="8100"/>
                </a:cubicBezTo>
                <a:lnTo>
                  <a:pt x="0" y="20518"/>
                </a:lnTo>
                <a:lnTo>
                  <a:pt x="6750" y="-1"/>
                </a:lnTo>
                <a:close/>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8" name="Freeform 65"/>
          <p:cNvSpPr>
            <a:spLocks/>
          </p:cNvSpPr>
          <p:nvPr/>
        </p:nvSpPr>
        <p:spPr bwMode="auto">
          <a:xfrm>
            <a:off x="4535488" y="3476625"/>
            <a:ext cx="3729037" cy="852488"/>
          </a:xfrm>
          <a:custGeom>
            <a:avLst/>
            <a:gdLst>
              <a:gd name="T0" fmla="*/ 0 w 2349"/>
              <a:gd name="T1" fmla="*/ 2147483647 h 537"/>
              <a:gd name="T2" fmla="*/ 2147483647 w 2349"/>
              <a:gd name="T3" fmla="*/ 2147483647 h 537"/>
              <a:gd name="T4" fmla="*/ 2147483647 w 2349"/>
              <a:gd name="T5" fmla="*/ 2147483647 h 537"/>
              <a:gd name="T6" fmla="*/ 2147483647 w 2349"/>
              <a:gd name="T7" fmla="*/ 0 h 537"/>
              <a:gd name="T8" fmla="*/ 2147483647 w 2349"/>
              <a:gd name="T9" fmla="*/ 2147483647 h 537"/>
              <a:gd name="T10" fmla="*/ 2147483647 w 2349"/>
              <a:gd name="T11" fmla="*/ 2147483647 h 537"/>
              <a:gd name="T12" fmla="*/ 2147483647 w 2349"/>
              <a:gd name="T13" fmla="*/ 2147483647 h 5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49" h="537">
                <a:moveTo>
                  <a:pt x="0" y="266"/>
                </a:moveTo>
                <a:cubicBezTo>
                  <a:pt x="132" y="401"/>
                  <a:pt x="265" y="537"/>
                  <a:pt x="396" y="537"/>
                </a:cubicBezTo>
                <a:cubicBezTo>
                  <a:pt x="527" y="537"/>
                  <a:pt x="655" y="355"/>
                  <a:pt x="785" y="266"/>
                </a:cubicBezTo>
                <a:cubicBezTo>
                  <a:pt x="915" y="177"/>
                  <a:pt x="1044" y="0"/>
                  <a:pt x="1175" y="0"/>
                </a:cubicBezTo>
                <a:cubicBezTo>
                  <a:pt x="1306" y="0"/>
                  <a:pt x="1440" y="177"/>
                  <a:pt x="1570" y="266"/>
                </a:cubicBezTo>
                <a:cubicBezTo>
                  <a:pt x="1700" y="355"/>
                  <a:pt x="1824" y="537"/>
                  <a:pt x="1954" y="537"/>
                </a:cubicBezTo>
                <a:cubicBezTo>
                  <a:pt x="2084" y="537"/>
                  <a:pt x="2216" y="401"/>
                  <a:pt x="2349" y="266"/>
                </a:cubicBezTo>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9" name="Arc 66"/>
          <p:cNvSpPr>
            <a:spLocks/>
          </p:cNvSpPr>
          <p:nvPr/>
        </p:nvSpPr>
        <p:spPr bwMode="auto">
          <a:xfrm flipH="1">
            <a:off x="8255000" y="3479800"/>
            <a:ext cx="1049338" cy="1090613"/>
          </a:xfrm>
          <a:custGeom>
            <a:avLst/>
            <a:gdLst>
              <a:gd name="T0" fmla="*/ 1412685443 w 17674"/>
              <a:gd name="T1" fmla="*/ 0 h 20518"/>
              <a:gd name="T2" fmla="*/ 2147483647 w 17674"/>
              <a:gd name="T3" fmla="*/ 1216592994 h 20518"/>
              <a:gd name="T4" fmla="*/ 0 w 17674"/>
              <a:gd name="T5" fmla="*/ 2147483647 h 20518"/>
              <a:gd name="T6" fmla="*/ 0 60000 65536"/>
              <a:gd name="T7" fmla="*/ 0 60000 65536"/>
              <a:gd name="T8" fmla="*/ 0 60000 65536"/>
            </a:gdLst>
            <a:ahLst/>
            <a:cxnLst>
              <a:cxn ang="T6">
                <a:pos x="T0" y="T1"/>
              </a:cxn>
              <a:cxn ang="T7">
                <a:pos x="T2" y="T3"/>
              </a:cxn>
              <a:cxn ang="T8">
                <a:pos x="T4" y="T5"/>
              </a:cxn>
            </a:cxnLst>
            <a:rect l="0" t="0" r="r" b="b"/>
            <a:pathLst>
              <a:path w="17674" h="20518" fill="none" extrusionOk="0">
                <a:moveTo>
                  <a:pt x="6750" y="-1"/>
                </a:moveTo>
                <a:cubicBezTo>
                  <a:pt x="11168" y="1453"/>
                  <a:pt x="15000" y="4294"/>
                  <a:pt x="17674" y="8100"/>
                </a:cubicBezTo>
              </a:path>
              <a:path w="17674" h="20518" stroke="0" extrusionOk="0">
                <a:moveTo>
                  <a:pt x="6750" y="-1"/>
                </a:moveTo>
                <a:cubicBezTo>
                  <a:pt x="11168" y="1453"/>
                  <a:pt x="15000" y="4294"/>
                  <a:pt x="17674" y="8100"/>
                </a:cubicBezTo>
                <a:lnTo>
                  <a:pt x="0" y="20518"/>
                </a:lnTo>
                <a:lnTo>
                  <a:pt x="6750" y="-1"/>
                </a:lnTo>
                <a:close/>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0" name="Text Box 74"/>
          <p:cNvSpPr txBox="1">
            <a:spLocks noChangeArrowheads="1"/>
          </p:cNvSpPr>
          <p:nvPr/>
        </p:nvSpPr>
        <p:spPr bwMode="auto">
          <a:xfrm>
            <a:off x="6175375" y="3335338"/>
            <a:ext cx="314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400">
                <a:latin typeface="Comic Sans MS" pitchFamily="66" charset="0"/>
              </a:rPr>
              <a:t>1</a:t>
            </a:r>
          </a:p>
        </p:txBody>
      </p:sp>
      <p:sp>
        <p:nvSpPr>
          <p:cNvPr id="71" name="Text Box 75"/>
          <p:cNvSpPr txBox="1">
            <a:spLocks noChangeArrowheads="1"/>
          </p:cNvSpPr>
          <p:nvPr/>
        </p:nvSpPr>
        <p:spPr bwMode="auto">
          <a:xfrm>
            <a:off x="6138863" y="3756025"/>
            <a:ext cx="314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400">
                <a:latin typeface="Comic Sans MS" pitchFamily="66" charset="0"/>
              </a:rPr>
              <a:t>0</a:t>
            </a:r>
          </a:p>
        </p:txBody>
      </p:sp>
      <p:sp>
        <p:nvSpPr>
          <p:cNvPr id="72" name="Text Box 76"/>
          <p:cNvSpPr txBox="1">
            <a:spLocks noChangeArrowheads="1"/>
          </p:cNvSpPr>
          <p:nvPr/>
        </p:nvSpPr>
        <p:spPr bwMode="auto">
          <a:xfrm>
            <a:off x="6084888" y="4186238"/>
            <a:ext cx="377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400">
                <a:latin typeface="Comic Sans MS" pitchFamily="66" charset="0"/>
              </a:rPr>
              <a:t>-1</a:t>
            </a:r>
          </a:p>
        </p:txBody>
      </p:sp>
      <p:sp>
        <p:nvSpPr>
          <p:cNvPr id="73" name="Text Box 78"/>
          <p:cNvSpPr txBox="1">
            <a:spLocks noChangeArrowheads="1"/>
          </p:cNvSpPr>
          <p:nvPr/>
        </p:nvSpPr>
        <p:spPr bwMode="auto">
          <a:xfrm>
            <a:off x="8802688" y="3690938"/>
            <a:ext cx="287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l-GR" altLang="en-US" sz="1400">
                <a:latin typeface="Comic Sans MS" pitchFamily="66" charset="0"/>
              </a:rPr>
              <a:t>θ</a:t>
            </a:r>
          </a:p>
        </p:txBody>
      </p:sp>
      <p:sp>
        <p:nvSpPr>
          <p:cNvPr id="74" name="Text Box 79"/>
          <p:cNvSpPr txBox="1">
            <a:spLocks noChangeArrowheads="1"/>
          </p:cNvSpPr>
          <p:nvPr/>
        </p:nvSpPr>
        <p:spPr bwMode="auto">
          <a:xfrm>
            <a:off x="8040688" y="1263650"/>
            <a:ext cx="931862"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600">
                <a:latin typeface="Comic Sans MS" pitchFamily="66" charset="0"/>
              </a:rPr>
              <a:t>y = sin</a:t>
            </a:r>
            <a:r>
              <a:rPr lang="el-GR" altLang="en-US" sz="1600">
                <a:latin typeface="Comic Sans MS" pitchFamily="66" charset="0"/>
              </a:rPr>
              <a:t>θ</a:t>
            </a:r>
          </a:p>
        </p:txBody>
      </p:sp>
      <p:sp>
        <p:nvSpPr>
          <p:cNvPr id="75" name="Text Box 80"/>
          <p:cNvSpPr txBox="1">
            <a:spLocks noChangeArrowheads="1"/>
          </p:cNvSpPr>
          <p:nvPr/>
        </p:nvSpPr>
        <p:spPr bwMode="auto">
          <a:xfrm>
            <a:off x="7961313" y="3065463"/>
            <a:ext cx="1030287"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600">
                <a:latin typeface="Comic Sans MS" pitchFamily="66" charset="0"/>
              </a:rPr>
              <a:t>y = cos</a:t>
            </a:r>
            <a:r>
              <a:rPr lang="el-GR" altLang="en-US" sz="1600">
                <a:latin typeface="Comic Sans MS" pitchFamily="66" charset="0"/>
              </a:rPr>
              <a:t>θ</a:t>
            </a:r>
          </a:p>
        </p:txBody>
      </p:sp>
      <p:sp>
        <p:nvSpPr>
          <p:cNvPr id="76" name="Text Box 81"/>
          <p:cNvSpPr txBox="1">
            <a:spLocks noChangeArrowheads="1"/>
          </p:cNvSpPr>
          <p:nvPr/>
        </p:nvSpPr>
        <p:spPr bwMode="auto">
          <a:xfrm>
            <a:off x="7978775" y="4618038"/>
            <a:ext cx="1030288"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600">
                <a:latin typeface="Comic Sans MS" pitchFamily="66" charset="0"/>
              </a:rPr>
              <a:t>y = tan</a:t>
            </a:r>
            <a:r>
              <a:rPr lang="el-GR" altLang="en-US" sz="1600">
                <a:latin typeface="Comic Sans MS" pitchFamily="66" charset="0"/>
              </a:rPr>
              <a:t>θ</a:t>
            </a:r>
          </a:p>
        </p:txBody>
      </p:sp>
      <p:sp>
        <p:nvSpPr>
          <p:cNvPr id="77" name="Rectangle 82"/>
          <p:cNvSpPr>
            <a:spLocks noChangeArrowheads="1"/>
          </p:cNvSpPr>
          <p:nvPr/>
        </p:nvSpPr>
        <p:spPr bwMode="auto">
          <a:xfrm>
            <a:off x="5786438" y="6165850"/>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78" name="Rectangle 83"/>
          <p:cNvSpPr>
            <a:spLocks noChangeArrowheads="1"/>
          </p:cNvSpPr>
          <p:nvPr/>
        </p:nvSpPr>
        <p:spPr bwMode="auto">
          <a:xfrm>
            <a:off x="6696075" y="6156325"/>
            <a:ext cx="3095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79" name="Rectangle 84"/>
          <p:cNvSpPr>
            <a:spLocks noChangeArrowheads="1"/>
          </p:cNvSpPr>
          <p:nvPr/>
        </p:nvSpPr>
        <p:spPr bwMode="auto">
          <a:xfrm>
            <a:off x="5475288" y="6165850"/>
            <a:ext cx="31115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80" name="Rectangle 85"/>
          <p:cNvSpPr>
            <a:spLocks noChangeArrowheads="1"/>
          </p:cNvSpPr>
          <p:nvPr/>
        </p:nvSpPr>
        <p:spPr bwMode="auto">
          <a:xfrm>
            <a:off x="5165725" y="6165850"/>
            <a:ext cx="3095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81" name="Line 88"/>
          <p:cNvSpPr>
            <a:spLocks noChangeShapeType="1"/>
          </p:cNvSpPr>
          <p:nvPr/>
        </p:nvSpPr>
        <p:spPr bwMode="auto">
          <a:xfrm>
            <a:off x="3924300" y="5740400"/>
            <a:ext cx="24812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2" name="Rectangle 89"/>
          <p:cNvSpPr>
            <a:spLocks noChangeArrowheads="1"/>
          </p:cNvSpPr>
          <p:nvPr/>
        </p:nvSpPr>
        <p:spPr bwMode="auto">
          <a:xfrm>
            <a:off x="7034213" y="6167438"/>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83" name="Rectangle 90"/>
          <p:cNvSpPr>
            <a:spLocks noChangeArrowheads="1"/>
          </p:cNvSpPr>
          <p:nvPr/>
        </p:nvSpPr>
        <p:spPr bwMode="auto">
          <a:xfrm>
            <a:off x="6723063" y="6167438"/>
            <a:ext cx="31115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84" name="Rectangle 94"/>
          <p:cNvSpPr>
            <a:spLocks noChangeArrowheads="1"/>
          </p:cNvSpPr>
          <p:nvPr/>
        </p:nvSpPr>
        <p:spPr bwMode="auto">
          <a:xfrm>
            <a:off x="5786438" y="5316538"/>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85" name="Line 95"/>
          <p:cNvSpPr>
            <a:spLocks noChangeShapeType="1"/>
          </p:cNvSpPr>
          <p:nvPr/>
        </p:nvSpPr>
        <p:spPr bwMode="auto">
          <a:xfrm>
            <a:off x="6413500" y="5741988"/>
            <a:ext cx="24812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6" name="Line 96"/>
          <p:cNvSpPr>
            <a:spLocks noChangeShapeType="1"/>
          </p:cNvSpPr>
          <p:nvPr/>
        </p:nvSpPr>
        <p:spPr bwMode="auto">
          <a:xfrm>
            <a:off x="6410325" y="5103813"/>
            <a:ext cx="0" cy="12763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7" name="Text Box 104"/>
          <p:cNvSpPr txBox="1">
            <a:spLocks noChangeArrowheads="1"/>
          </p:cNvSpPr>
          <p:nvPr/>
        </p:nvSpPr>
        <p:spPr bwMode="auto">
          <a:xfrm>
            <a:off x="6176963" y="5172075"/>
            <a:ext cx="314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400">
                <a:latin typeface="Comic Sans MS" pitchFamily="66" charset="0"/>
              </a:rPr>
              <a:t>1</a:t>
            </a:r>
          </a:p>
        </p:txBody>
      </p:sp>
      <p:sp>
        <p:nvSpPr>
          <p:cNvPr id="88" name="Text Box 105"/>
          <p:cNvSpPr txBox="1">
            <a:spLocks noChangeArrowheads="1"/>
          </p:cNvSpPr>
          <p:nvPr/>
        </p:nvSpPr>
        <p:spPr bwMode="auto">
          <a:xfrm>
            <a:off x="6176963" y="5592763"/>
            <a:ext cx="314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400">
                <a:latin typeface="Comic Sans MS" pitchFamily="66" charset="0"/>
              </a:rPr>
              <a:t>0</a:t>
            </a:r>
          </a:p>
        </p:txBody>
      </p:sp>
      <p:sp>
        <p:nvSpPr>
          <p:cNvPr id="89" name="Text Box 106"/>
          <p:cNvSpPr txBox="1">
            <a:spLocks noChangeArrowheads="1"/>
          </p:cNvSpPr>
          <p:nvPr/>
        </p:nvSpPr>
        <p:spPr bwMode="auto">
          <a:xfrm>
            <a:off x="6122988" y="6022975"/>
            <a:ext cx="377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400">
                <a:latin typeface="Comic Sans MS" pitchFamily="66" charset="0"/>
              </a:rPr>
              <a:t>-1</a:t>
            </a:r>
          </a:p>
        </p:txBody>
      </p:sp>
      <p:sp>
        <p:nvSpPr>
          <p:cNvPr id="90" name="Line 108"/>
          <p:cNvSpPr>
            <a:spLocks noChangeShapeType="1"/>
          </p:cNvSpPr>
          <p:nvPr/>
        </p:nvSpPr>
        <p:spPr bwMode="auto">
          <a:xfrm>
            <a:off x="5781675" y="5127625"/>
            <a:ext cx="0" cy="12541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1" name="Line 109"/>
          <p:cNvSpPr>
            <a:spLocks noChangeShapeType="1"/>
          </p:cNvSpPr>
          <p:nvPr/>
        </p:nvSpPr>
        <p:spPr bwMode="auto">
          <a:xfrm>
            <a:off x="7027863" y="5127625"/>
            <a:ext cx="0" cy="12541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92" name="Group 110"/>
          <p:cNvGrpSpPr>
            <a:grpSpLocks/>
          </p:cNvGrpSpPr>
          <p:nvPr/>
        </p:nvGrpSpPr>
        <p:grpSpPr bwMode="auto">
          <a:xfrm>
            <a:off x="5832475" y="4886325"/>
            <a:ext cx="1163638" cy="1706563"/>
            <a:chOff x="2353" y="3084"/>
            <a:chExt cx="733" cy="1075"/>
          </a:xfrm>
        </p:grpSpPr>
        <p:sp>
          <p:nvSpPr>
            <p:cNvPr id="93" name="Arc 111"/>
            <p:cNvSpPr>
              <a:spLocks/>
            </p:cNvSpPr>
            <p:nvPr/>
          </p:nvSpPr>
          <p:spPr bwMode="auto">
            <a:xfrm rot="-5400000">
              <a:off x="2370" y="3603"/>
              <a:ext cx="539" cy="574"/>
            </a:xfrm>
            <a:custGeom>
              <a:avLst/>
              <a:gdLst>
                <a:gd name="T0" fmla="*/ 0 w 20204"/>
                <a:gd name="T1" fmla="*/ 0 h 21525"/>
                <a:gd name="T2" fmla="*/ 0 w 20204"/>
                <a:gd name="T3" fmla="*/ 0 h 21525"/>
                <a:gd name="T4" fmla="*/ 0 w 20204"/>
                <a:gd name="T5" fmla="*/ 0 h 21525"/>
                <a:gd name="T6" fmla="*/ 0 60000 65536"/>
                <a:gd name="T7" fmla="*/ 0 60000 65536"/>
                <a:gd name="T8" fmla="*/ 0 60000 65536"/>
              </a:gdLst>
              <a:ahLst/>
              <a:cxnLst>
                <a:cxn ang="T6">
                  <a:pos x="T0" y="T1"/>
                </a:cxn>
                <a:cxn ang="T7">
                  <a:pos x="T2" y="T3"/>
                </a:cxn>
                <a:cxn ang="T8">
                  <a:pos x="T4" y="T5"/>
                </a:cxn>
              </a:cxnLst>
              <a:rect l="0" t="0" r="r" b="b"/>
              <a:pathLst>
                <a:path w="20204" h="21525" fill="none" extrusionOk="0">
                  <a:moveTo>
                    <a:pt x="1800" y="0"/>
                  </a:moveTo>
                  <a:cubicBezTo>
                    <a:pt x="10099" y="694"/>
                    <a:pt x="17259" y="6097"/>
                    <a:pt x="20204" y="13886"/>
                  </a:cubicBezTo>
                </a:path>
                <a:path w="20204" h="21525" stroke="0" extrusionOk="0">
                  <a:moveTo>
                    <a:pt x="1800" y="0"/>
                  </a:moveTo>
                  <a:cubicBezTo>
                    <a:pt x="10099" y="694"/>
                    <a:pt x="17259" y="6097"/>
                    <a:pt x="20204" y="13886"/>
                  </a:cubicBezTo>
                  <a:lnTo>
                    <a:pt x="0" y="21525"/>
                  </a:lnTo>
                  <a:lnTo>
                    <a:pt x="1800" y="0"/>
                  </a:ln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4" name="Arc 112"/>
            <p:cNvSpPr>
              <a:spLocks/>
            </p:cNvSpPr>
            <p:nvPr/>
          </p:nvSpPr>
          <p:spPr bwMode="auto">
            <a:xfrm rot="5400000">
              <a:off x="2529" y="3067"/>
              <a:ext cx="539" cy="574"/>
            </a:xfrm>
            <a:custGeom>
              <a:avLst/>
              <a:gdLst>
                <a:gd name="T0" fmla="*/ 0 w 20204"/>
                <a:gd name="T1" fmla="*/ 0 h 21525"/>
                <a:gd name="T2" fmla="*/ 0 w 20204"/>
                <a:gd name="T3" fmla="*/ 0 h 21525"/>
                <a:gd name="T4" fmla="*/ 0 w 20204"/>
                <a:gd name="T5" fmla="*/ 0 h 21525"/>
                <a:gd name="T6" fmla="*/ 0 60000 65536"/>
                <a:gd name="T7" fmla="*/ 0 60000 65536"/>
                <a:gd name="T8" fmla="*/ 0 60000 65536"/>
              </a:gdLst>
              <a:ahLst/>
              <a:cxnLst>
                <a:cxn ang="T6">
                  <a:pos x="T0" y="T1"/>
                </a:cxn>
                <a:cxn ang="T7">
                  <a:pos x="T2" y="T3"/>
                </a:cxn>
                <a:cxn ang="T8">
                  <a:pos x="T4" y="T5"/>
                </a:cxn>
              </a:cxnLst>
              <a:rect l="0" t="0" r="r" b="b"/>
              <a:pathLst>
                <a:path w="20204" h="21525" fill="none" extrusionOk="0">
                  <a:moveTo>
                    <a:pt x="1800" y="0"/>
                  </a:moveTo>
                  <a:cubicBezTo>
                    <a:pt x="10099" y="694"/>
                    <a:pt x="17259" y="6097"/>
                    <a:pt x="20204" y="13886"/>
                  </a:cubicBezTo>
                </a:path>
                <a:path w="20204" h="21525" stroke="0" extrusionOk="0">
                  <a:moveTo>
                    <a:pt x="1800" y="0"/>
                  </a:moveTo>
                  <a:cubicBezTo>
                    <a:pt x="10099" y="694"/>
                    <a:pt x="17259" y="6097"/>
                    <a:pt x="20204" y="13886"/>
                  </a:cubicBezTo>
                  <a:lnTo>
                    <a:pt x="0" y="21525"/>
                  </a:lnTo>
                  <a:lnTo>
                    <a:pt x="1800" y="0"/>
                  </a:ln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95" name="Line 113"/>
          <p:cNvSpPr>
            <a:spLocks noChangeShapeType="1"/>
          </p:cNvSpPr>
          <p:nvPr/>
        </p:nvSpPr>
        <p:spPr bwMode="auto">
          <a:xfrm>
            <a:off x="4562475" y="5145088"/>
            <a:ext cx="0" cy="12541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6" name="Line 114"/>
          <p:cNvSpPr>
            <a:spLocks noChangeShapeType="1"/>
          </p:cNvSpPr>
          <p:nvPr/>
        </p:nvSpPr>
        <p:spPr bwMode="auto">
          <a:xfrm>
            <a:off x="8281988" y="5127625"/>
            <a:ext cx="0" cy="12541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97" name="Group 115"/>
          <p:cNvGrpSpPr>
            <a:grpSpLocks/>
          </p:cNvGrpSpPr>
          <p:nvPr/>
        </p:nvGrpSpPr>
        <p:grpSpPr bwMode="auto">
          <a:xfrm>
            <a:off x="7069138" y="4894263"/>
            <a:ext cx="1163637" cy="1706562"/>
            <a:chOff x="2353" y="3084"/>
            <a:chExt cx="733" cy="1075"/>
          </a:xfrm>
        </p:grpSpPr>
        <p:sp>
          <p:nvSpPr>
            <p:cNvPr id="98" name="Arc 116"/>
            <p:cNvSpPr>
              <a:spLocks/>
            </p:cNvSpPr>
            <p:nvPr/>
          </p:nvSpPr>
          <p:spPr bwMode="auto">
            <a:xfrm rot="-5400000">
              <a:off x="2370" y="3603"/>
              <a:ext cx="539" cy="574"/>
            </a:xfrm>
            <a:custGeom>
              <a:avLst/>
              <a:gdLst>
                <a:gd name="T0" fmla="*/ 0 w 20204"/>
                <a:gd name="T1" fmla="*/ 0 h 21525"/>
                <a:gd name="T2" fmla="*/ 0 w 20204"/>
                <a:gd name="T3" fmla="*/ 0 h 21525"/>
                <a:gd name="T4" fmla="*/ 0 w 20204"/>
                <a:gd name="T5" fmla="*/ 0 h 21525"/>
                <a:gd name="T6" fmla="*/ 0 60000 65536"/>
                <a:gd name="T7" fmla="*/ 0 60000 65536"/>
                <a:gd name="T8" fmla="*/ 0 60000 65536"/>
              </a:gdLst>
              <a:ahLst/>
              <a:cxnLst>
                <a:cxn ang="T6">
                  <a:pos x="T0" y="T1"/>
                </a:cxn>
                <a:cxn ang="T7">
                  <a:pos x="T2" y="T3"/>
                </a:cxn>
                <a:cxn ang="T8">
                  <a:pos x="T4" y="T5"/>
                </a:cxn>
              </a:cxnLst>
              <a:rect l="0" t="0" r="r" b="b"/>
              <a:pathLst>
                <a:path w="20204" h="21525" fill="none" extrusionOk="0">
                  <a:moveTo>
                    <a:pt x="1800" y="0"/>
                  </a:moveTo>
                  <a:cubicBezTo>
                    <a:pt x="10099" y="694"/>
                    <a:pt x="17259" y="6097"/>
                    <a:pt x="20204" y="13886"/>
                  </a:cubicBezTo>
                </a:path>
                <a:path w="20204" h="21525" stroke="0" extrusionOk="0">
                  <a:moveTo>
                    <a:pt x="1800" y="0"/>
                  </a:moveTo>
                  <a:cubicBezTo>
                    <a:pt x="10099" y="694"/>
                    <a:pt x="17259" y="6097"/>
                    <a:pt x="20204" y="13886"/>
                  </a:cubicBezTo>
                  <a:lnTo>
                    <a:pt x="0" y="21525"/>
                  </a:lnTo>
                  <a:lnTo>
                    <a:pt x="1800" y="0"/>
                  </a:ln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9" name="Arc 117"/>
            <p:cNvSpPr>
              <a:spLocks/>
            </p:cNvSpPr>
            <p:nvPr/>
          </p:nvSpPr>
          <p:spPr bwMode="auto">
            <a:xfrm rot="5400000">
              <a:off x="2529" y="3067"/>
              <a:ext cx="539" cy="574"/>
            </a:xfrm>
            <a:custGeom>
              <a:avLst/>
              <a:gdLst>
                <a:gd name="T0" fmla="*/ 0 w 20204"/>
                <a:gd name="T1" fmla="*/ 0 h 21525"/>
                <a:gd name="T2" fmla="*/ 0 w 20204"/>
                <a:gd name="T3" fmla="*/ 0 h 21525"/>
                <a:gd name="T4" fmla="*/ 0 w 20204"/>
                <a:gd name="T5" fmla="*/ 0 h 21525"/>
                <a:gd name="T6" fmla="*/ 0 60000 65536"/>
                <a:gd name="T7" fmla="*/ 0 60000 65536"/>
                <a:gd name="T8" fmla="*/ 0 60000 65536"/>
              </a:gdLst>
              <a:ahLst/>
              <a:cxnLst>
                <a:cxn ang="T6">
                  <a:pos x="T0" y="T1"/>
                </a:cxn>
                <a:cxn ang="T7">
                  <a:pos x="T2" y="T3"/>
                </a:cxn>
                <a:cxn ang="T8">
                  <a:pos x="T4" y="T5"/>
                </a:cxn>
              </a:cxnLst>
              <a:rect l="0" t="0" r="r" b="b"/>
              <a:pathLst>
                <a:path w="20204" h="21525" fill="none" extrusionOk="0">
                  <a:moveTo>
                    <a:pt x="1800" y="0"/>
                  </a:moveTo>
                  <a:cubicBezTo>
                    <a:pt x="10099" y="694"/>
                    <a:pt x="17259" y="6097"/>
                    <a:pt x="20204" y="13886"/>
                  </a:cubicBezTo>
                </a:path>
                <a:path w="20204" h="21525" stroke="0" extrusionOk="0">
                  <a:moveTo>
                    <a:pt x="1800" y="0"/>
                  </a:moveTo>
                  <a:cubicBezTo>
                    <a:pt x="10099" y="694"/>
                    <a:pt x="17259" y="6097"/>
                    <a:pt x="20204" y="13886"/>
                  </a:cubicBezTo>
                  <a:lnTo>
                    <a:pt x="0" y="21525"/>
                  </a:lnTo>
                  <a:lnTo>
                    <a:pt x="1800" y="0"/>
                  </a:ln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00" name="Group 118"/>
          <p:cNvGrpSpPr>
            <a:grpSpLocks/>
          </p:cNvGrpSpPr>
          <p:nvPr/>
        </p:nvGrpSpPr>
        <p:grpSpPr bwMode="auto">
          <a:xfrm>
            <a:off x="4594225" y="4911725"/>
            <a:ext cx="1163638" cy="1706563"/>
            <a:chOff x="2353" y="3084"/>
            <a:chExt cx="733" cy="1075"/>
          </a:xfrm>
        </p:grpSpPr>
        <p:sp>
          <p:nvSpPr>
            <p:cNvPr id="101" name="Arc 119"/>
            <p:cNvSpPr>
              <a:spLocks/>
            </p:cNvSpPr>
            <p:nvPr/>
          </p:nvSpPr>
          <p:spPr bwMode="auto">
            <a:xfrm rot="-5400000">
              <a:off x="2370" y="3603"/>
              <a:ext cx="539" cy="574"/>
            </a:xfrm>
            <a:custGeom>
              <a:avLst/>
              <a:gdLst>
                <a:gd name="T0" fmla="*/ 0 w 20204"/>
                <a:gd name="T1" fmla="*/ 0 h 21525"/>
                <a:gd name="T2" fmla="*/ 0 w 20204"/>
                <a:gd name="T3" fmla="*/ 0 h 21525"/>
                <a:gd name="T4" fmla="*/ 0 w 20204"/>
                <a:gd name="T5" fmla="*/ 0 h 21525"/>
                <a:gd name="T6" fmla="*/ 0 60000 65536"/>
                <a:gd name="T7" fmla="*/ 0 60000 65536"/>
                <a:gd name="T8" fmla="*/ 0 60000 65536"/>
              </a:gdLst>
              <a:ahLst/>
              <a:cxnLst>
                <a:cxn ang="T6">
                  <a:pos x="T0" y="T1"/>
                </a:cxn>
                <a:cxn ang="T7">
                  <a:pos x="T2" y="T3"/>
                </a:cxn>
                <a:cxn ang="T8">
                  <a:pos x="T4" y="T5"/>
                </a:cxn>
              </a:cxnLst>
              <a:rect l="0" t="0" r="r" b="b"/>
              <a:pathLst>
                <a:path w="20204" h="21525" fill="none" extrusionOk="0">
                  <a:moveTo>
                    <a:pt x="1800" y="0"/>
                  </a:moveTo>
                  <a:cubicBezTo>
                    <a:pt x="10099" y="694"/>
                    <a:pt x="17259" y="6097"/>
                    <a:pt x="20204" y="13886"/>
                  </a:cubicBezTo>
                </a:path>
                <a:path w="20204" h="21525" stroke="0" extrusionOk="0">
                  <a:moveTo>
                    <a:pt x="1800" y="0"/>
                  </a:moveTo>
                  <a:cubicBezTo>
                    <a:pt x="10099" y="694"/>
                    <a:pt x="17259" y="6097"/>
                    <a:pt x="20204" y="13886"/>
                  </a:cubicBezTo>
                  <a:lnTo>
                    <a:pt x="0" y="21525"/>
                  </a:lnTo>
                  <a:lnTo>
                    <a:pt x="1800" y="0"/>
                  </a:ln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 name="Arc 120"/>
            <p:cNvSpPr>
              <a:spLocks/>
            </p:cNvSpPr>
            <p:nvPr/>
          </p:nvSpPr>
          <p:spPr bwMode="auto">
            <a:xfrm rot="5400000">
              <a:off x="2529" y="3067"/>
              <a:ext cx="539" cy="574"/>
            </a:xfrm>
            <a:custGeom>
              <a:avLst/>
              <a:gdLst>
                <a:gd name="T0" fmla="*/ 0 w 20204"/>
                <a:gd name="T1" fmla="*/ 0 h 21525"/>
                <a:gd name="T2" fmla="*/ 0 w 20204"/>
                <a:gd name="T3" fmla="*/ 0 h 21525"/>
                <a:gd name="T4" fmla="*/ 0 w 20204"/>
                <a:gd name="T5" fmla="*/ 0 h 21525"/>
                <a:gd name="T6" fmla="*/ 0 60000 65536"/>
                <a:gd name="T7" fmla="*/ 0 60000 65536"/>
                <a:gd name="T8" fmla="*/ 0 60000 65536"/>
              </a:gdLst>
              <a:ahLst/>
              <a:cxnLst>
                <a:cxn ang="T6">
                  <a:pos x="T0" y="T1"/>
                </a:cxn>
                <a:cxn ang="T7">
                  <a:pos x="T2" y="T3"/>
                </a:cxn>
                <a:cxn ang="T8">
                  <a:pos x="T4" y="T5"/>
                </a:cxn>
              </a:cxnLst>
              <a:rect l="0" t="0" r="r" b="b"/>
              <a:pathLst>
                <a:path w="20204" h="21525" fill="none" extrusionOk="0">
                  <a:moveTo>
                    <a:pt x="1800" y="0"/>
                  </a:moveTo>
                  <a:cubicBezTo>
                    <a:pt x="10099" y="694"/>
                    <a:pt x="17259" y="6097"/>
                    <a:pt x="20204" y="13886"/>
                  </a:cubicBezTo>
                </a:path>
                <a:path w="20204" h="21525" stroke="0" extrusionOk="0">
                  <a:moveTo>
                    <a:pt x="1800" y="0"/>
                  </a:moveTo>
                  <a:cubicBezTo>
                    <a:pt x="10099" y="694"/>
                    <a:pt x="17259" y="6097"/>
                    <a:pt x="20204" y="13886"/>
                  </a:cubicBezTo>
                  <a:lnTo>
                    <a:pt x="0" y="21525"/>
                  </a:lnTo>
                  <a:lnTo>
                    <a:pt x="1800" y="0"/>
                  </a:ln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03" name="Arc 121"/>
          <p:cNvSpPr>
            <a:spLocks/>
          </p:cNvSpPr>
          <p:nvPr/>
        </p:nvSpPr>
        <p:spPr bwMode="auto">
          <a:xfrm rot="-5400000">
            <a:off x="8378032" y="5707856"/>
            <a:ext cx="855662" cy="911225"/>
          </a:xfrm>
          <a:custGeom>
            <a:avLst/>
            <a:gdLst>
              <a:gd name="T0" fmla="*/ 136806353 w 20204"/>
              <a:gd name="T1" fmla="*/ 0 h 21525"/>
              <a:gd name="T2" fmla="*/ 1534730127 w 20204"/>
              <a:gd name="T3" fmla="*/ 1053551656 h 21525"/>
              <a:gd name="T4" fmla="*/ 0 w 20204"/>
              <a:gd name="T5" fmla="*/ 1633016461 h 21525"/>
              <a:gd name="T6" fmla="*/ 0 60000 65536"/>
              <a:gd name="T7" fmla="*/ 0 60000 65536"/>
              <a:gd name="T8" fmla="*/ 0 60000 65536"/>
            </a:gdLst>
            <a:ahLst/>
            <a:cxnLst>
              <a:cxn ang="T6">
                <a:pos x="T0" y="T1"/>
              </a:cxn>
              <a:cxn ang="T7">
                <a:pos x="T2" y="T3"/>
              </a:cxn>
              <a:cxn ang="T8">
                <a:pos x="T4" y="T5"/>
              </a:cxn>
            </a:cxnLst>
            <a:rect l="0" t="0" r="r" b="b"/>
            <a:pathLst>
              <a:path w="20204" h="21525" fill="none" extrusionOk="0">
                <a:moveTo>
                  <a:pt x="1800" y="0"/>
                </a:moveTo>
                <a:cubicBezTo>
                  <a:pt x="10099" y="694"/>
                  <a:pt x="17259" y="6097"/>
                  <a:pt x="20204" y="13886"/>
                </a:cubicBezTo>
              </a:path>
              <a:path w="20204" h="21525" stroke="0" extrusionOk="0">
                <a:moveTo>
                  <a:pt x="1800" y="0"/>
                </a:moveTo>
                <a:cubicBezTo>
                  <a:pt x="10099" y="694"/>
                  <a:pt x="17259" y="6097"/>
                  <a:pt x="20204" y="13886"/>
                </a:cubicBezTo>
                <a:lnTo>
                  <a:pt x="0" y="21525"/>
                </a:lnTo>
                <a:lnTo>
                  <a:pt x="1800" y="0"/>
                </a:ln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4" name="Arc 122"/>
          <p:cNvSpPr>
            <a:spLocks/>
          </p:cNvSpPr>
          <p:nvPr/>
        </p:nvSpPr>
        <p:spPr bwMode="auto">
          <a:xfrm rot="5400000">
            <a:off x="3593307" y="4866481"/>
            <a:ext cx="855662" cy="911225"/>
          </a:xfrm>
          <a:custGeom>
            <a:avLst/>
            <a:gdLst>
              <a:gd name="T0" fmla="*/ 136806353 w 20204"/>
              <a:gd name="T1" fmla="*/ 0 h 21525"/>
              <a:gd name="T2" fmla="*/ 1534730127 w 20204"/>
              <a:gd name="T3" fmla="*/ 1053551656 h 21525"/>
              <a:gd name="T4" fmla="*/ 0 w 20204"/>
              <a:gd name="T5" fmla="*/ 1633016461 h 21525"/>
              <a:gd name="T6" fmla="*/ 0 60000 65536"/>
              <a:gd name="T7" fmla="*/ 0 60000 65536"/>
              <a:gd name="T8" fmla="*/ 0 60000 65536"/>
            </a:gdLst>
            <a:ahLst/>
            <a:cxnLst>
              <a:cxn ang="T6">
                <a:pos x="T0" y="T1"/>
              </a:cxn>
              <a:cxn ang="T7">
                <a:pos x="T2" y="T3"/>
              </a:cxn>
              <a:cxn ang="T8">
                <a:pos x="T4" y="T5"/>
              </a:cxn>
            </a:cxnLst>
            <a:rect l="0" t="0" r="r" b="b"/>
            <a:pathLst>
              <a:path w="20204" h="21525" fill="none" extrusionOk="0">
                <a:moveTo>
                  <a:pt x="1800" y="0"/>
                </a:moveTo>
                <a:cubicBezTo>
                  <a:pt x="10099" y="694"/>
                  <a:pt x="17259" y="6097"/>
                  <a:pt x="20204" y="13886"/>
                </a:cubicBezTo>
              </a:path>
              <a:path w="20204" h="21525" stroke="0" extrusionOk="0">
                <a:moveTo>
                  <a:pt x="1800" y="0"/>
                </a:moveTo>
                <a:cubicBezTo>
                  <a:pt x="10099" y="694"/>
                  <a:pt x="17259" y="6097"/>
                  <a:pt x="20204" y="13886"/>
                </a:cubicBezTo>
                <a:lnTo>
                  <a:pt x="0" y="21525"/>
                </a:lnTo>
                <a:lnTo>
                  <a:pt x="1800" y="0"/>
                </a:ln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 name="Text Box 123"/>
          <p:cNvSpPr txBox="1">
            <a:spLocks noChangeArrowheads="1"/>
          </p:cNvSpPr>
          <p:nvPr/>
        </p:nvSpPr>
        <p:spPr bwMode="auto">
          <a:xfrm>
            <a:off x="8856663" y="5502275"/>
            <a:ext cx="287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l-GR" altLang="en-US" sz="1400">
                <a:latin typeface="Comic Sans MS" pitchFamily="66" charset="0"/>
              </a:rPr>
              <a:t>θ</a:t>
            </a:r>
          </a:p>
        </p:txBody>
      </p:sp>
      <p:sp>
        <p:nvSpPr>
          <p:cNvPr id="106" name="Text Box 124"/>
          <p:cNvSpPr txBox="1">
            <a:spLocks noChangeArrowheads="1"/>
          </p:cNvSpPr>
          <p:nvPr/>
        </p:nvSpPr>
        <p:spPr bwMode="auto">
          <a:xfrm>
            <a:off x="6167438" y="1998663"/>
            <a:ext cx="314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400">
                <a:latin typeface="Comic Sans MS" pitchFamily="66" charset="0"/>
              </a:rPr>
              <a:t>0</a:t>
            </a:r>
          </a:p>
        </p:txBody>
      </p:sp>
      <p:sp>
        <p:nvSpPr>
          <p:cNvPr id="107" name="Text Box 126"/>
          <p:cNvSpPr txBox="1">
            <a:spLocks noChangeArrowheads="1"/>
          </p:cNvSpPr>
          <p:nvPr/>
        </p:nvSpPr>
        <p:spPr bwMode="auto">
          <a:xfrm>
            <a:off x="5584825" y="2135188"/>
            <a:ext cx="5111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-90º</a:t>
            </a:r>
          </a:p>
        </p:txBody>
      </p:sp>
      <p:sp>
        <p:nvSpPr>
          <p:cNvPr id="108" name="Text Box 127"/>
          <p:cNvSpPr txBox="1">
            <a:spLocks noChangeArrowheads="1"/>
          </p:cNvSpPr>
          <p:nvPr/>
        </p:nvSpPr>
        <p:spPr bwMode="auto">
          <a:xfrm>
            <a:off x="4292600" y="2151063"/>
            <a:ext cx="6191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-270º</a:t>
            </a:r>
          </a:p>
        </p:txBody>
      </p:sp>
      <p:sp>
        <p:nvSpPr>
          <p:cNvPr id="109" name="Text Box 128"/>
          <p:cNvSpPr txBox="1">
            <a:spLocks noChangeArrowheads="1"/>
          </p:cNvSpPr>
          <p:nvPr/>
        </p:nvSpPr>
        <p:spPr bwMode="auto">
          <a:xfrm>
            <a:off x="3683000" y="2141538"/>
            <a:ext cx="6191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-360º</a:t>
            </a:r>
          </a:p>
        </p:txBody>
      </p:sp>
      <p:sp>
        <p:nvSpPr>
          <p:cNvPr id="110" name="Rectangle 129"/>
          <p:cNvSpPr>
            <a:spLocks noChangeArrowheads="1"/>
          </p:cNvSpPr>
          <p:nvPr/>
        </p:nvSpPr>
        <p:spPr bwMode="auto">
          <a:xfrm>
            <a:off x="6122988" y="2581275"/>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11" name="Rectangle 130"/>
          <p:cNvSpPr>
            <a:spLocks noChangeArrowheads="1"/>
          </p:cNvSpPr>
          <p:nvPr/>
        </p:nvSpPr>
        <p:spPr bwMode="auto">
          <a:xfrm>
            <a:off x="5502275" y="2581275"/>
            <a:ext cx="31115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12" name="Rectangle 131"/>
          <p:cNvSpPr>
            <a:spLocks noChangeArrowheads="1"/>
          </p:cNvSpPr>
          <p:nvPr/>
        </p:nvSpPr>
        <p:spPr bwMode="auto">
          <a:xfrm>
            <a:off x="4260850" y="2581275"/>
            <a:ext cx="31115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13" name="Rectangle 132"/>
          <p:cNvSpPr>
            <a:spLocks noChangeArrowheads="1"/>
          </p:cNvSpPr>
          <p:nvPr/>
        </p:nvSpPr>
        <p:spPr bwMode="auto">
          <a:xfrm>
            <a:off x="3951288" y="2581275"/>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14" name="Rectangle 135"/>
          <p:cNvSpPr>
            <a:spLocks noChangeArrowheads="1"/>
          </p:cNvSpPr>
          <p:nvPr/>
        </p:nvSpPr>
        <p:spPr bwMode="auto">
          <a:xfrm>
            <a:off x="3951288" y="1943100"/>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15" name="Rectangle 136"/>
          <p:cNvSpPr>
            <a:spLocks noChangeArrowheads="1"/>
          </p:cNvSpPr>
          <p:nvPr/>
        </p:nvSpPr>
        <p:spPr bwMode="auto">
          <a:xfrm>
            <a:off x="3951288" y="1730375"/>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16" name="Rectangle 137"/>
          <p:cNvSpPr>
            <a:spLocks noChangeArrowheads="1"/>
          </p:cNvSpPr>
          <p:nvPr/>
        </p:nvSpPr>
        <p:spPr bwMode="auto">
          <a:xfrm>
            <a:off x="3951288" y="1517650"/>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17" name="Freeform 138"/>
          <p:cNvSpPr>
            <a:spLocks/>
          </p:cNvSpPr>
          <p:nvPr/>
        </p:nvSpPr>
        <p:spPr bwMode="auto">
          <a:xfrm>
            <a:off x="3954463" y="1719263"/>
            <a:ext cx="2484437" cy="852487"/>
          </a:xfrm>
          <a:custGeom>
            <a:avLst/>
            <a:gdLst>
              <a:gd name="T0" fmla="*/ 0 w 1565"/>
              <a:gd name="T1" fmla="*/ 2147483647 h 537"/>
              <a:gd name="T2" fmla="*/ 2147483647 w 1565"/>
              <a:gd name="T3" fmla="*/ 2147483647 h 537"/>
              <a:gd name="T4" fmla="*/ 2147483647 w 1565"/>
              <a:gd name="T5" fmla="*/ 2147483647 h 537"/>
              <a:gd name="T6" fmla="*/ 2147483647 w 1565"/>
              <a:gd name="T7" fmla="*/ 2147483647 h 537"/>
              <a:gd name="T8" fmla="*/ 2147483647 w 1565"/>
              <a:gd name="T9" fmla="*/ 2147483647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5" h="537">
                <a:moveTo>
                  <a:pt x="0" y="278"/>
                </a:moveTo>
                <a:cubicBezTo>
                  <a:pt x="132" y="140"/>
                  <a:pt x="265" y="2"/>
                  <a:pt x="396" y="1"/>
                </a:cubicBezTo>
                <a:cubicBezTo>
                  <a:pt x="527" y="0"/>
                  <a:pt x="655" y="183"/>
                  <a:pt x="785" y="272"/>
                </a:cubicBezTo>
                <a:cubicBezTo>
                  <a:pt x="915" y="361"/>
                  <a:pt x="1045" y="537"/>
                  <a:pt x="1175" y="537"/>
                </a:cubicBezTo>
                <a:cubicBezTo>
                  <a:pt x="1305" y="537"/>
                  <a:pt x="1435" y="404"/>
                  <a:pt x="1565" y="272"/>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8" name="Line 139"/>
          <p:cNvSpPr>
            <a:spLocks noChangeShapeType="1"/>
          </p:cNvSpPr>
          <p:nvPr/>
        </p:nvSpPr>
        <p:spPr bwMode="auto">
          <a:xfrm>
            <a:off x="3952875" y="2162175"/>
            <a:ext cx="248126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9" name="Text Box 140"/>
          <p:cNvSpPr txBox="1">
            <a:spLocks noChangeArrowheads="1"/>
          </p:cNvSpPr>
          <p:nvPr/>
        </p:nvSpPr>
        <p:spPr bwMode="auto">
          <a:xfrm>
            <a:off x="4940300" y="2144713"/>
            <a:ext cx="6016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-180º</a:t>
            </a:r>
          </a:p>
        </p:txBody>
      </p:sp>
      <p:sp>
        <p:nvSpPr>
          <p:cNvPr id="120" name="Freeform 141"/>
          <p:cNvSpPr>
            <a:spLocks/>
          </p:cNvSpPr>
          <p:nvPr/>
        </p:nvSpPr>
        <p:spPr bwMode="auto">
          <a:xfrm>
            <a:off x="6408738" y="1728788"/>
            <a:ext cx="2484437" cy="852487"/>
          </a:xfrm>
          <a:custGeom>
            <a:avLst/>
            <a:gdLst>
              <a:gd name="T0" fmla="*/ 0 w 1565"/>
              <a:gd name="T1" fmla="*/ 2147483647 h 537"/>
              <a:gd name="T2" fmla="*/ 2147483647 w 1565"/>
              <a:gd name="T3" fmla="*/ 2147483647 h 537"/>
              <a:gd name="T4" fmla="*/ 2147483647 w 1565"/>
              <a:gd name="T5" fmla="*/ 2147483647 h 537"/>
              <a:gd name="T6" fmla="*/ 2147483647 w 1565"/>
              <a:gd name="T7" fmla="*/ 2147483647 h 537"/>
              <a:gd name="T8" fmla="*/ 2147483647 w 1565"/>
              <a:gd name="T9" fmla="*/ 2147483647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5" h="537">
                <a:moveTo>
                  <a:pt x="0" y="278"/>
                </a:moveTo>
                <a:cubicBezTo>
                  <a:pt x="132" y="140"/>
                  <a:pt x="265" y="2"/>
                  <a:pt x="396" y="1"/>
                </a:cubicBezTo>
                <a:cubicBezTo>
                  <a:pt x="527" y="0"/>
                  <a:pt x="655" y="183"/>
                  <a:pt x="785" y="272"/>
                </a:cubicBezTo>
                <a:cubicBezTo>
                  <a:pt x="915" y="361"/>
                  <a:pt x="1045" y="537"/>
                  <a:pt x="1175" y="537"/>
                </a:cubicBezTo>
                <a:cubicBezTo>
                  <a:pt x="1305" y="537"/>
                  <a:pt x="1435" y="404"/>
                  <a:pt x="1565" y="272"/>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1" name="Text Box 142"/>
          <p:cNvSpPr txBox="1">
            <a:spLocks noChangeArrowheads="1"/>
          </p:cNvSpPr>
          <p:nvPr/>
        </p:nvSpPr>
        <p:spPr bwMode="auto">
          <a:xfrm>
            <a:off x="3727450" y="2139950"/>
            <a:ext cx="4667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-2</a:t>
            </a:r>
            <a:r>
              <a:rPr lang="el-GR" altLang="en-US" sz="1200">
                <a:latin typeface="Comic Sans MS" pitchFamily="66" charset="0"/>
              </a:rPr>
              <a:t>π</a:t>
            </a:r>
          </a:p>
        </p:txBody>
      </p:sp>
      <p:sp>
        <p:nvSpPr>
          <p:cNvPr id="122" name="Text Box 143"/>
          <p:cNvSpPr txBox="1">
            <a:spLocks noChangeArrowheads="1"/>
          </p:cNvSpPr>
          <p:nvPr/>
        </p:nvSpPr>
        <p:spPr bwMode="auto">
          <a:xfrm>
            <a:off x="4319588" y="2139950"/>
            <a:ext cx="47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200" u="sng">
                <a:latin typeface="Comic Sans MS" pitchFamily="66" charset="0"/>
              </a:rPr>
              <a:t>-3</a:t>
            </a:r>
            <a:r>
              <a:rPr lang="el-GR" altLang="en-US" sz="1200" u="sng">
                <a:latin typeface="Comic Sans MS" pitchFamily="66" charset="0"/>
              </a:rPr>
              <a:t>π</a:t>
            </a:r>
            <a:r>
              <a:rPr lang="en-GB" altLang="en-US" sz="1200">
                <a:latin typeface="Comic Sans MS" pitchFamily="66" charset="0"/>
              </a:rPr>
              <a:t> 2</a:t>
            </a:r>
            <a:endParaRPr lang="el-GR" altLang="en-US" sz="1200">
              <a:latin typeface="Comic Sans MS" pitchFamily="66" charset="0"/>
            </a:endParaRPr>
          </a:p>
        </p:txBody>
      </p:sp>
      <p:sp>
        <p:nvSpPr>
          <p:cNvPr id="123" name="Text Box 144"/>
          <p:cNvSpPr txBox="1">
            <a:spLocks noChangeArrowheads="1"/>
          </p:cNvSpPr>
          <p:nvPr/>
        </p:nvSpPr>
        <p:spPr bwMode="auto">
          <a:xfrm>
            <a:off x="4999038" y="2130425"/>
            <a:ext cx="4143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200">
                <a:latin typeface="Comic Sans MS" pitchFamily="66" charset="0"/>
              </a:rPr>
              <a:t>-</a:t>
            </a:r>
            <a:r>
              <a:rPr lang="el-GR" altLang="en-US" sz="1200">
                <a:latin typeface="Comic Sans MS" pitchFamily="66" charset="0"/>
              </a:rPr>
              <a:t>π</a:t>
            </a:r>
          </a:p>
        </p:txBody>
      </p:sp>
      <p:sp>
        <p:nvSpPr>
          <p:cNvPr id="124" name="Text Box 145"/>
          <p:cNvSpPr txBox="1">
            <a:spLocks noChangeArrowheads="1"/>
          </p:cNvSpPr>
          <p:nvPr/>
        </p:nvSpPr>
        <p:spPr bwMode="auto">
          <a:xfrm>
            <a:off x="5618163" y="2103438"/>
            <a:ext cx="414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200" u="sng">
                <a:latin typeface="Comic Sans MS" pitchFamily="66" charset="0"/>
              </a:rPr>
              <a:t>-</a:t>
            </a:r>
            <a:r>
              <a:rPr lang="el-GR" altLang="en-US" sz="1200" u="sng">
                <a:latin typeface="Comic Sans MS" pitchFamily="66" charset="0"/>
              </a:rPr>
              <a:t>π</a:t>
            </a:r>
            <a:r>
              <a:rPr lang="en-GB" altLang="en-US" sz="1200">
                <a:latin typeface="Comic Sans MS" pitchFamily="66" charset="0"/>
              </a:rPr>
              <a:t> 2</a:t>
            </a:r>
            <a:endParaRPr lang="el-GR" altLang="en-US" sz="1200">
              <a:latin typeface="Comic Sans MS" pitchFamily="66" charset="0"/>
            </a:endParaRPr>
          </a:p>
        </p:txBody>
      </p:sp>
      <p:sp>
        <p:nvSpPr>
          <p:cNvPr id="125" name="Text Box 146"/>
          <p:cNvSpPr txBox="1">
            <a:spLocks noChangeArrowheads="1"/>
          </p:cNvSpPr>
          <p:nvPr/>
        </p:nvSpPr>
        <p:spPr bwMode="auto">
          <a:xfrm>
            <a:off x="8748713" y="2151063"/>
            <a:ext cx="3952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2</a:t>
            </a:r>
            <a:r>
              <a:rPr lang="el-GR" altLang="en-US" sz="1200">
                <a:latin typeface="Comic Sans MS" pitchFamily="66" charset="0"/>
              </a:rPr>
              <a:t>π</a:t>
            </a:r>
          </a:p>
        </p:txBody>
      </p:sp>
      <p:sp>
        <p:nvSpPr>
          <p:cNvPr id="126" name="Text Box 147"/>
          <p:cNvSpPr txBox="1">
            <a:spLocks noChangeArrowheads="1"/>
          </p:cNvSpPr>
          <p:nvPr/>
        </p:nvSpPr>
        <p:spPr bwMode="auto">
          <a:xfrm>
            <a:off x="8058150" y="2132013"/>
            <a:ext cx="47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200" u="sng">
                <a:latin typeface="Comic Sans MS" pitchFamily="66" charset="0"/>
              </a:rPr>
              <a:t>3</a:t>
            </a:r>
            <a:r>
              <a:rPr lang="el-GR" altLang="en-US" sz="1200" u="sng">
                <a:latin typeface="Comic Sans MS" pitchFamily="66" charset="0"/>
              </a:rPr>
              <a:t>π</a:t>
            </a:r>
            <a:r>
              <a:rPr lang="en-GB" altLang="en-US" sz="1200">
                <a:latin typeface="Comic Sans MS" pitchFamily="66" charset="0"/>
              </a:rPr>
              <a:t> 2</a:t>
            </a:r>
            <a:endParaRPr lang="el-GR" altLang="en-US" sz="1200">
              <a:latin typeface="Comic Sans MS" pitchFamily="66" charset="0"/>
            </a:endParaRPr>
          </a:p>
        </p:txBody>
      </p:sp>
      <p:sp>
        <p:nvSpPr>
          <p:cNvPr id="127" name="Text Box 148"/>
          <p:cNvSpPr txBox="1">
            <a:spLocks noChangeArrowheads="1"/>
          </p:cNvSpPr>
          <p:nvPr/>
        </p:nvSpPr>
        <p:spPr bwMode="auto">
          <a:xfrm>
            <a:off x="7473950" y="2122488"/>
            <a:ext cx="4143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l-GR" altLang="en-US" sz="1200">
                <a:latin typeface="Comic Sans MS" pitchFamily="66" charset="0"/>
              </a:rPr>
              <a:t>π</a:t>
            </a:r>
          </a:p>
        </p:txBody>
      </p:sp>
      <p:sp>
        <p:nvSpPr>
          <p:cNvPr id="128" name="Text Box 149"/>
          <p:cNvSpPr txBox="1">
            <a:spLocks noChangeArrowheads="1"/>
          </p:cNvSpPr>
          <p:nvPr/>
        </p:nvSpPr>
        <p:spPr bwMode="auto">
          <a:xfrm>
            <a:off x="6846888" y="2111375"/>
            <a:ext cx="414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l-GR" altLang="en-US" sz="1200" u="sng">
                <a:latin typeface="Comic Sans MS" pitchFamily="66" charset="0"/>
              </a:rPr>
              <a:t>π</a:t>
            </a:r>
            <a:r>
              <a:rPr lang="en-GB" altLang="en-US" sz="1200">
                <a:latin typeface="Comic Sans MS" pitchFamily="66" charset="0"/>
              </a:rPr>
              <a:t> 2</a:t>
            </a:r>
            <a:endParaRPr lang="el-GR" altLang="en-US" sz="1200">
              <a:latin typeface="Comic Sans MS" pitchFamily="66" charset="0"/>
            </a:endParaRPr>
          </a:p>
        </p:txBody>
      </p:sp>
      <p:sp>
        <p:nvSpPr>
          <p:cNvPr id="129" name="Text Box 162"/>
          <p:cNvSpPr txBox="1">
            <a:spLocks noChangeArrowheads="1"/>
          </p:cNvSpPr>
          <p:nvPr/>
        </p:nvSpPr>
        <p:spPr bwMode="auto">
          <a:xfrm>
            <a:off x="6827838" y="3884613"/>
            <a:ext cx="4492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90º</a:t>
            </a:r>
          </a:p>
        </p:txBody>
      </p:sp>
      <p:sp>
        <p:nvSpPr>
          <p:cNvPr id="130" name="Text Box 163"/>
          <p:cNvSpPr txBox="1">
            <a:spLocks noChangeArrowheads="1"/>
          </p:cNvSpPr>
          <p:nvPr/>
        </p:nvSpPr>
        <p:spPr bwMode="auto">
          <a:xfrm>
            <a:off x="7410450" y="3884613"/>
            <a:ext cx="5111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180º</a:t>
            </a:r>
          </a:p>
        </p:txBody>
      </p:sp>
      <p:sp>
        <p:nvSpPr>
          <p:cNvPr id="131" name="Text Box 164"/>
          <p:cNvSpPr txBox="1">
            <a:spLocks noChangeArrowheads="1"/>
          </p:cNvSpPr>
          <p:nvPr/>
        </p:nvSpPr>
        <p:spPr bwMode="auto">
          <a:xfrm>
            <a:off x="8026400" y="3884613"/>
            <a:ext cx="6191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270º</a:t>
            </a:r>
          </a:p>
        </p:txBody>
      </p:sp>
      <p:sp>
        <p:nvSpPr>
          <p:cNvPr id="132" name="Text Box 165"/>
          <p:cNvSpPr txBox="1">
            <a:spLocks noChangeArrowheads="1"/>
          </p:cNvSpPr>
          <p:nvPr/>
        </p:nvSpPr>
        <p:spPr bwMode="auto">
          <a:xfrm>
            <a:off x="8658225" y="3883025"/>
            <a:ext cx="6191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360º</a:t>
            </a:r>
          </a:p>
        </p:txBody>
      </p:sp>
      <p:sp>
        <p:nvSpPr>
          <p:cNvPr id="133" name="Text Box 166"/>
          <p:cNvSpPr txBox="1">
            <a:spLocks noChangeArrowheads="1"/>
          </p:cNvSpPr>
          <p:nvPr/>
        </p:nvSpPr>
        <p:spPr bwMode="auto">
          <a:xfrm>
            <a:off x="5556250" y="3875088"/>
            <a:ext cx="5111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-90º</a:t>
            </a:r>
          </a:p>
        </p:txBody>
      </p:sp>
      <p:sp>
        <p:nvSpPr>
          <p:cNvPr id="134" name="Text Box 167"/>
          <p:cNvSpPr txBox="1">
            <a:spLocks noChangeArrowheads="1"/>
          </p:cNvSpPr>
          <p:nvPr/>
        </p:nvSpPr>
        <p:spPr bwMode="auto">
          <a:xfrm>
            <a:off x="4264025" y="3890963"/>
            <a:ext cx="6191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-270º</a:t>
            </a:r>
          </a:p>
        </p:txBody>
      </p:sp>
      <p:sp>
        <p:nvSpPr>
          <p:cNvPr id="135" name="Text Box 168"/>
          <p:cNvSpPr txBox="1">
            <a:spLocks noChangeArrowheads="1"/>
          </p:cNvSpPr>
          <p:nvPr/>
        </p:nvSpPr>
        <p:spPr bwMode="auto">
          <a:xfrm>
            <a:off x="3654425" y="3881438"/>
            <a:ext cx="6191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-360º</a:t>
            </a:r>
          </a:p>
        </p:txBody>
      </p:sp>
      <p:sp>
        <p:nvSpPr>
          <p:cNvPr id="136" name="Rectangle 172"/>
          <p:cNvSpPr>
            <a:spLocks noChangeArrowheads="1"/>
          </p:cNvSpPr>
          <p:nvPr/>
        </p:nvSpPr>
        <p:spPr bwMode="auto">
          <a:xfrm>
            <a:off x="3922713" y="3683000"/>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37" name="Text Box 174"/>
          <p:cNvSpPr txBox="1">
            <a:spLocks noChangeArrowheads="1"/>
          </p:cNvSpPr>
          <p:nvPr/>
        </p:nvSpPr>
        <p:spPr bwMode="auto">
          <a:xfrm>
            <a:off x="4911725" y="3884613"/>
            <a:ext cx="6016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-180º</a:t>
            </a:r>
          </a:p>
        </p:txBody>
      </p:sp>
      <p:sp>
        <p:nvSpPr>
          <p:cNvPr id="138" name="Text Box 175"/>
          <p:cNvSpPr txBox="1">
            <a:spLocks noChangeArrowheads="1"/>
          </p:cNvSpPr>
          <p:nvPr/>
        </p:nvSpPr>
        <p:spPr bwMode="auto">
          <a:xfrm>
            <a:off x="3698875" y="3879850"/>
            <a:ext cx="4667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-2</a:t>
            </a:r>
            <a:r>
              <a:rPr lang="el-GR" altLang="en-US" sz="1200">
                <a:latin typeface="Comic Sans MS" pitchFamily="66" charset="0"/>
              </a:rPr>
              <a:t>π</a:t>
            </a:r>
          </a:p>
        </p:txBody>
      </p:sp>
      <p:sp>
        <p:nvSpPr>
          <p:cNvPr id="139" name="Text Box 176"/>
          <p:cNvSpPr txBox="1">
            <a:spLocks noChangeArrowheads="1"/>
          </p:cNvSpPr>
          <p:nvPr/>
        </p:nvSpPr>
        <p:spPr bwMode="auto">
          <a:xfrm>
            <a:off x="4291013" y="3879850"/>
            <a:ext cx="47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200" u="sng">
                <a:latin typeface="Comic Sans MS" pitchFamily="66" charset="0"/>
              </a:rPr>
              <a:t>-3</a:t>
            </a:r>
            <a:r>
              <a:rPr lang="el-GR" altLang="en-US" sz="1200" u="sng">
                <a:latin typeface="Comic Sans MS" pitchFamily="66" charset="0"/>
              </a:rPr>
              <a:t>π</a:t>
            </a:r>
            <a:r>
              <a:rPr lang="en-GB" altLang="en-US" sz="1200">
                <a:latin typeface="Comic Sans MS" pitchFamily="66" charset="0"/>
              </a:rPr>
              <a:t> 2</a:t>
            </a:r>
            <a:endParaRPr lang="el-GR" altLang="en-US" sz="1200">
              <a:latin typeface="Comic Sans MS" pitchFamily="66" charset="0"/>
            </a:endParaRPr>
          </a:p>
        </p:txBody>
      </p:sp>
      <p:sp>
        <p:nvSpPr>
          <p:cNvPr id="140" name="Text Box 177"/>
          <p:cNvSpPr txBox="1">
            <a:spLocks noChangeArrowheads="1"/>
          </p:cNvSpPr>
          <p:nvPr/>
        </p:nvSpPr>
        <p:spPr bwMode="auto">
          <a:xfrm>
            <a:off x="4970463" y="3870325"/>
            <a:ext cx="4143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200">
                <a:latin typeface="Comic Sans MS" pitchFamily="66" charset="0"/>
              </a:rPr>
              <a:t>-</a:t>
            </a:r>
            <a:r>
              <a:rPr lang="el-GR" altLang="en-US" sz="1200">
                <a:latin typeface="Comic Sans MS" pitchFamily="66" charset="0"/>
              </a:rPr>
              <a:t>π</a:t>
            </a:r>
          </a:p>
        </p:txBody>
      </p:sp>
      <p:sp>
        <p:nvSpPr>
          <p:cNvPr id="141" name="Text Box 178"/>
          <p:cNvSpPr txBox="1">
            <a:spLocks noChangeArrowheads="1"/>
          </p:cNvSpPr>
          <p:nvPr/>
        </p:nvSpPr>
        <p:spPr bwMode="auto">
          <a:xfrm>
            <a:off x="5589588" y="3843338"/>
            <a:ext cx="414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200" u="sng">
                <a:latin typeface="Comic Sans MS" pitchFamily="66" charset="0"/>
              </a:rPr>
              <a:t>-</a:t>
            </a:r>
            <a:r>
              <a:rPr lang="el-GR" altLang="en-US" sz="1200" u="sng">
                <a:latin typeface="Comic Sans MS" pitchFamily="66" charset="0"/>
              </a:rPr>
              <a:t>π</a:t>
            </a:r>
            <a:r>
              <a:rPr lang="en-GB" altLang="en-US" sz="1200">
                <a:latin typeface="Comic Sans MS" pitchFamily="66" charset="0"/>
              </a:rPr>
              <a:t> 2</a:t>
            </a:r>
            <a:endParaRPr lang="el-GR" altLang="en-US" sz="1200">
              <a:latin typeface="Comic Sans MS" pitchFamily="66" charset="0"/>
            </a:endParaRPr>
          </a:p>
        </p:txBody>
      </p:sp>
      <p:sp>
        <p:nvSpPr>
          <p:cNvPr id="142" name="Text Box 179"/>
          <p:cNvSpPr txBox="1">
            <a:spLocks noChangeArrowheads="1"/>
          </p:cNvSpPr>
          <p:nvPr/>
        </p:nvSpPr>
        <p:spPr bwMode="auto">
          <a:xfrm>
            <a:off x="8720138" y="3890963"/>
            <a:ext cx="3952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2</a:t>
            </a:r>
            <a:r>
              <a:rPr lang="el-GR" altLang="en-US" sz="1200">
                <a:latin typeface="Comic Sans MS" pitchFamily="66" charset="0"/>
              </a:rPr>
              <a:t>π</a:t>
            </a:r>
          </a:p>
        </p:txBody>
      </p:sp>
      <p:sp>
        <p:nvSpPr>
          <p:cNvPr id="143" name="Text Box 180"/>
          <p:cNvSpPr txBox="1">
            <a:spLocks noChangeArrowheads="1"/>
          </p:cNvSpPr>
          <p:nvPr/>
        </p:nvSpPr>
        <p:spPr bwMode="auto">
          <a:xfrm>
            <a:off x="8029575" y="3871913"/>
            <a:ext cx="47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200" u="sng">
                <a:latin typeface="Comic Sans MS" pitchFamily="66" charset="0"/>
              </a:rPr>
              <a:t>3</a:t>
            </a:r>
            <a:r>
              <a:rPr lang="el-GR" altLang="en-US" sz="1200" u="sng">
                <a:latin typeface="Comic Sans MS" pitchFamily="66" charset="0"/>
              </a:rPr>
              <a:t>π</a:t>
            </a:r>
            <a:r>
              <a:rPr lang="en-GB" altLang="en-US" sz="1200">
                <a:latin typeface="Comic Sans MS" pitchFamily="66" charset="0"/>
              </a:rPr>
              <a:t> 2</a:t>
            </a:r>
            <a:endParaRPr lang="el-GR" altLang="en-US" sz="1200">
              <a:latin typeface="Comic Sans MS" pitchFamily="66" charset="0"/>
            </a:endParaRPr>
          </a:p>
        </p:txBody>
      </p:sp>
      <p:sp>
        <p:nvSpPr>
          <p:cNvPr id="144" name="Text Box 181"/>
          <p:cNvSpPr txBox="1">
            <a:spLocks noChangeArrowheads="1"/>
          </p:cNvSpPr>
          <p:nvPr/>
        </p:nvSpPr>
        <p:spPr bwMode="auto">
          <a:xfrm>
            <a:off x="7445375" y="3862388"/>
            <a:ext cx="4143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l-GR" altLang="en-US" sz="1200">
                <a:latin typeface="Comic Sans MS" pitchFamily="66" charset="0"/>
              </a:rPr>
              <a:t>π</a:t>
            </a:r>
          </a:p>
        </p:txBody>
      </p:sp>
      <p:sp>
        <p:nvSpPr>
          <p:cNvPr id="145" name="Text Box 182"/>
          <p:cNvSpPr txBox="1">
            <a:spLocks noChangeArrowheads="1"/>
          </p:cNvSpPr>
          <p:nvPr/>
        </p:nvSpPr>
        <p:spPr bwMode="auto">
          <a:xfrm>
            <a:off x="6818313" y="3851275"/>
            <a:ext cx="414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l-GR" altLang="en-US" sz="1200" u="sng">
                <a:latin typeface="Comic Sans MS" pitchFamily="66" charset="0"/>
              </a:rPr>
              <a:t>π</a:t>
            </a:r>
            <a:r>
              <a:rPr lang="en-GB" altLang="en-US" sz="1200">
                <a:latin typeface="Comic Sans MS" pitchFamily="66" charset="0"/>
              </a:rPr>
              <a:t> 2</a:t>
            </a:r>
            <a:endParaRPr lang="el-GR" altLang="en-US" sz="1200">
              <a:latin typeface="Comic Sans MS" pitchFamily="66" charset="0"/>
            </a:endParaRPr>
          </a:p>
        </p:txBody>
      </p:sp>
      <p:sp>
        <p:nvSpPr>
          <p:cNvPr id="146" name="Rectangle 183"/>
          <p:cNvSpPr>
            <a:spLocks noChangeArrowheads="1"/>
          </p:cNvSpPr>
          <p:nvPr/>
        </p:nvSpPr>
        <p:spPr bwMode="auto">
          <a:xfrm>
            <a:off x="8924925" y="5826125"/>
            <a:ext cx="31115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47" name="Rectangle 184"/>
          <p:cNvSpPr>
            <a:spLocks noChangeArrowheads="1"/>
          </p:cNvSpPr>
          <p:nvPr/>
        </p:nvSpPr>
        <p:spPr bwMode="auto">
          <a:xfrm>
            <a:off x="8615363" y="5826125"/>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48" name="Rectangle 185"/>
          <p:cNvSpPr>
            <a:spLocks noChangeArrowheads="1"/>
          </p:cNvSpPr>
          <p:nvPr/>
        </p:nvSpPr>
        <p:spPr bwMode="auto">
          <a:xfrm>
            <a:off x="8304213" y="5826125"/>
            <a:ext cx="31115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49" name="Rectangle 186"/>
          <p:cNvSpPr>
            <a:spLocks noChangeArrowheads="1"/>
          </p:cNvSpPr>
          <p:nvPr/>
        </p:nvSpPr>
        <p:spPr bwMode="auto">
          <a:xfrm>
            <a:off x="7994650" y="5826125"/>
            <a:ext cx="3095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50" name="Rectangle 187"/>
          <p:cNvSpPr>
            <a:spLocks noChangeArrowheads="1"/>
          </p:cNvSpPr>
          <p:nvPr/>
        </p:nvSpPr>
        <p:spPr bwMode="auto">
          <a:xfrm>
            <a:off x="7683500" y="5826125"/>
            <a:ext cx="31115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51" name="Rectangle 188"/>
          <p:cNvSpPr>
            <a:spLocks noChangeArrowheads="1"/>
          </p:cNvSpPr>
          <p:nvPr/>
        </p:nvSpPr>
        <p:spPr bwMode="auto">
          <a:xfrm>
            <a:off x="7373938" y="5826125"/>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52" name="Rectangle 189"/>
          <p:cNvSpPr>
            <a:spLocks noChangeArrowheads="1"/>
          </p:cNvSpPr>
          <p:nvPr/>
        </p:nvSpPr>
        <p:spPr bwMode="auto">
          <a:xfrm>
            <a:off x="3887788" y="5749925"/>
            <a:ext cx="3095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buFontTx/>
              <a:buNone/>
            </a:pPr>
            <a:endParaRPr lang="en-US" altLang="en-US" sz="800"/>
          </a:p>
        </p:txBody>
      </p:sp>
      <p:sp>
        <p:nvSpPr>
          <p:cNvPr id="153" name="Text Box 194"/>
          <p:cNvSpPr txBox="1">
            <a:spLocks noChangeArrowheads="1"/>
          </p:cNvSpPr>
          <p:nvPr/>
        </p:nvSpPr>
        <p:spPr bwMode="auto">
          <a:xfrm>
            <a:off x="6829425" y="5730875"/>
            <a:ext cx="4492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90º</a:t>
            </a:r>
          </a:p>
        </p:txBody>
      </p:sp>
      <p:sp>
        <p:nvSpPr>
          <p:cNvPr id="154" name="Text Box 195"/>
          <p:cNvSpPr txBox="1">
            <a:spLocks noChangeArrowheads="1"/>
          </p:cNvSpPr>
          <p:nvPr/>
        </p:nvSpPr>
        <p:spPr bwMode="auto">
          <a:xfrm>
            <a:off x="7412038" y="5730875"/>
            <a:ext cx="5111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180º</a:t>
            </a:r>
          </a:p>
        </p:txBody>
      </p:sp>
      <p:sp>
        <p:nvSpPr>
          <p:cNvPr id="155" name="Text Box 196"/>
          <p:cNvSpPr txBox="1">
            <a:spLocks noChangeArrowheads="1"/>
          </p:cNvSpPr>
          <p:nvPr/>
        </p:nvSpPr>
        <p:spPr bwMode="auto">
          <a:xfrm>
            <a:off x="8027988" y="5730875"/>
            <a:ext cx="6191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270º</a:t>
            </a:r>
          </a:p>
        </p:txBody>
      </p:sp>
      <p:sp>
        <p:nvSpPr>
          <p:cNvPr id="156" name="Text Box 197"/>
          <p:cNvSpPr txBox="1">
            <a:spLocks noChangeArrowheads="1"/>
          </p:cNvSpPr>
          <p:nvPr/>
        </p:nvSpPr>
        <p:spPr bwMode="auto">
          <a:xfrm>
            <a:off x="8659813" y="5729288"/>
            <a:ext cx="6191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360º</a:t>
            </a:r>
          </a:p>
        </p:txBody>
      </p:sp>
      <p:sp>
        <p:nvSpPr>
          <p:cNvPr id="157" name="Text Box 198"/>
          <p:cNvSpPr txBox="1">
            <a:spLocks noChangeArrowheads="1"/>
          </p:cNvSpPr>
          <p:nvPr/>
        </p:nvSpPr>
        <p:spPr bwMode="auto">
          <a:xfrm>
            <a:off x="5557838" y="5721350"/>
            <a:ext cx="5111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-90º</a:t>
            </a:r>
          </a:p>
        </p:txBody>
      </p:sp>
      <p:sp>
        <p:nvSpPr>
          <p:cNvPr id="158" name="Text Box 199"/>
          <p:cNvSpPr txBox="1">
            <a:spLocks noChangeArrowheads="1"/>
          </p:cNvSpPr>
          <p:nvPr/>
        </p:nvSpPr>
        <p:spPr bwMode="auto">
          <a:xfrm>
            <a:off x="4265613" y="5737225"/>
            <a:ext cx="6191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-270º</a:t>
            </a:r>
          </a:p>
        </p:txBody>
      </p:sp>
      <p:sp>
        <p:nvSpPr>
          <p:cNvPr id="159" name="Text Box 200"/>
          <p:cNvSpPr txBox="1">
            <a:spLocks noChangeArrowheads="1"/>
          </p:cNvSpPr>
          <p:nvPr/>
        </p:nvSpPr>
        <p:spPr bwMode="auto">
          <a:xfrm>
            <a:off x="3656013" y="5727700"/>
            <a:ext cx="6191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-360º</a:t>
            </a:r>
          </a:p>
        </p:txBody>
      </p:sp>
      <p:sp>
        <p:nvSpPr>
          <p:cNvPr id="160" name="Text Box 201"/>
          <p:cNvSpPr txBox="1">
            <a:spLocks noChangeArrowheads="1"/>
          </p:cNvSpPr>
          <p:nvPr/>
        </p:nvSpPr>
        <p:spPr bwMode="auto">
          <a:xfrm>
            <a:off x="4913313" y="5730875"/>
            <a:ext cx="6016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-180º</a:t>
            </a:r>
          </a:p>
        </p:txBody>
      </p:sp>
      <p:sp>
        <p:nvSpPr>
          <p:cNvPr id="161" name="Text Box 202"/>
          <p:cNvSpPr txBox="1">
            <a:spLocks noChangeArrowheads="1"/>
          </p:cNvSpPr>
          <p:nvPr/>
        </p:nvSpPr>
        <p:spPr bwMode="auto">
          <a:xfrm>
            <a:off x="3700463" y="5726113"/>
            <a:ext cx="4667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-2</a:t>
            </a:r>
            <a:r>
              <a:rPr lang="el-GR" altLang="en-US" sz="1200">
                <a:latin typeface="Comic Sans MS" pitchFamily="66" charset="0"/>
              </a:rPr>
              <a:t>π</a:t>
            </a:r>
          </a:p>
        </p:txBody>
      </p:sp>
      <p:sp>
        <p:nvSpPr>
          <p:cNvPr id="162" name="Text Box 203"/>
          <p:cNvSpPr txBox="1">
            <a:spLocks noChangeArrowheads="1"/>
          </p:cNvSpPr>
          <p:nvPr/>
        </p:nvSpPr>
        <p:spPr bwMode="auto">
          <a:xfrm>
            <a:off x="4292600" y="5726113"/>
            <a:ext cx="47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200" u="sng">
                <a:latin typeface="Comic Sans MS" pitchFamily="66" charset="0"/>
              </a:rPr>
              <a:t>-3</a:t>
            </a:r>
            <a:r>
              <a:rPr lang="el-GR" altLang="en-US" sz="1200" u="sng">
                <a:latin typeface="Comic Sans MS" pitchFamily="66" charset="0"/>
              </a:rPr>
              <a:t>π</a:t>
            </a:r>
            <a:r>
              <a:rPr lang="en-GB" altLang="en-US" sz="1200">
                <a:latin typeface="Comic Sans MS" pitchFamily="66" charset="0"/>
              </a:rPr>
              <a:t> 2</a:t>
            </a:r>
            <a:endParaRPr lang="el-GR" altLang="en-US" sz="1200">
              <a:latin typeface="Comic Sans MS" pitchFamily="66" charset="0"/>
            </a:endParaRPr>
          </a:p>
        </p:txBody>
      </p:sp>
      <p:sp>
        <p:nvSpPr>
          <p:cNvPr id="163" name="Text Box 204"/>
          <p:cNvSpPr txBox="1">
            <a:spLocks noChangeArrowheads="1"/>
          </p:cNvSpPr>
          <p:nvPr/>
        </p:nvSpPr>
        <p:spPr bwMode="auto">
          <a:xfrm>
            <a:off x="4972050" y="5716588"/>
            <a:ext cx="4143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200">
                <a:latin typeface="Comic Sans MS" pitchFamily="66" charset="0"/>
              </a:rPr>
              <a:t>-</a:t>
            </a:r>
            <a:r>
              <a:rPr lang="el-GR" altLang="en-US" sz="1200">
                <a:latin typeface="Comic Sans MS" pitchFamily="66" charset="0"/>
              </a:rPr>
              <a:t>π</a:t>
            </a:r>
          </a:p>
        </p:txBody>
      </p:sp>
      <p:sp>
        <p:nvSpPr>
          <p:cNvPr id="164" name="Text Box 205"/>
          <p:cNvSpPr txBox="1">
            <a:spLocks noChangeArrowheads="1"/>
          </p:cNvSpPr>
          <p:nvPr/>
        </p:nvSpPr>
        <p:spPr bwMode="auto">
          <a:xfrm>
            <a:off x="5591175" y="5689600"/>
            <a:ext cx="414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200" u="sng">
                <a:latin typeface="Comic Sans MS" pitchFamily="66" charset="0"/>
              </a:rPr>
              <a:t>-</a:t>
            </a:r>
            <a:r>
              <a:rPr lang="el-GR" altLang="en-US" sz="1200" u="sng">
                <a:latin typeface="Comic Sans MS" pitchFamily="66" charset="0"/>
              </a:rPr>
              <a:t>π</a:t>
            </a:r>
            <a:r>
              <a:rPr lang="en-GB" altLang="en-US" sz="1200">
                <a:latin typeface="Comic Sans MS" pitchFamily="66" charset="0"/>
              </a:rPr>
              <a:t> 2</a:t>
            </a:r>
            <a:endParaRPr lang="el-GR" altLang="en-US" sz="1200">
              <a:latin typeface="Comic Sans MS" pitchFamily="66" charset="0"/>
            </a:endParaRPr>
          </a:p>
        </p:txBody>
      </p:sp>
      <p:sp>
        <p:nvSpPr>
          <p:cNvPr id="165" name="Text Box 206"/>
          <p:cNvSpPr txBox="1">
            <a:spLocks noChangeArrowheads="1"/>
          </p:cNvSpPr>
          <p:nvPr/>
        </p:nvSpPr>
        <p:spPr bwMode="auto">
          <a:xfrm>
            <a:off x="8721725" y="5737225"/>
            <a:ext cx="3952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200">
                <a:latin typeface="Comic Sans MS" pitchFamily="66" charset="0"/>
              </a:rPr>
              <a:t>2</a:t>
            </a:r>
            <a:r>
              <a:rPr lang="el-GR" altLang="en-US" sz="1200">
                <a:latin typeface="Comic Sans MS" pitchFamily="66" charset="0"/>
              </a:rPr>
              <a:t>π</a:t>
            </a:r>
          </a:p>
        </p:txBody>
      </p:sp>
      <p:sp>
        <p:nvSpPr>
          <p:cNvPr id="166" name="Text Box 207"/>
          <p:cNvSpPr txBox="1">
            <a:spLocks noChangeArrowheads="1"/>
          </p:cNvSpPr>
          <p:nvPr/>
        </p:nvSpPr>
        <p:spPr bwMode="auto">
          <a:xfrm>
            <a:off x="8031163" y="5718175"/>
            <a:ext cx="47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n-GB" altLang="en-US" sz="1200" u="sng">
                <a:latin typeface="Comic Sans MS" pitchFamily="66" charset="0"/>
              </a:rPr>
              <a:t>3</a:t>
            </a:r>
            <a:r>
              <a:rPr lang="el-GR" altLang="en-US" sz="1200" u="sng">
                <a:latin typeface="Comic Sans MS" pitchFamily="66" charset="0"/>
              </a:rPr>
              <a:t>π</a:t>
            </a:r>
            <a:r>
              <a:rPr lang="en-GB" altLang="en-US" sz="1200">
                <a:latin typeface="Comic Sans MS" pitchFamily="66" charset="0"/>
              </a:rPr>
              <a:t> 2</a:t>
            </a:r>
            <a:endParaRPr lang="el-GR" altLang="en-US" sz="1200">
              <a:latin typeface="Comic Sans MS" pitchFamily="66" charset="0"/>
            </a:endParaRPr>
          </a:p>
        </p:txBody>
      </p:sp>
      <p:sp>
        <p:nvSpPr>
          <p:cNvPr id="167" name="Text Box 208"/>
          <p:cNvSpPr txBox="1">
            <a:spLocks noChangeArrowheads="1"/>
          </p:cNvSpPr>
          <p:nvPr/>
        </p:nvSpPr>
        <p:spPr bwMode="auto">
          <a:xfrm>
            <a:off x="7446963" y="5708650"/>
            <a:ext cx="4143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l-GR" altLang="en-US" sz="1200">
                <a:latin typeface="Comic Sans MS" pitchFamily="66" charset="0"/>
              </a:rPr>
              <a:t>π</a:t>
            </a:r>
          </a:p>
        </p:txBody>
      </p:sp>
      <p:sp>
        <p:nvSpPr>
          <p:cNvPr id="168" name="Text Box 209"/>
          <p:cNvSpPr txBox="1">
            <a:spLocks noChangeArrowheads="1"/>
          </p:cNvSpPr>
          <p:nvPr/>
        </p:nvSpPr>
        <p:spPr bwMode="auto">
          <a:xfrm>
            <a:off x="6819900" y="5697538"/>
            <a:ext cx="414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r>
              <a:rPr lang="el-GR" altLang="en-US" sz="1200" u="sng">
                <a:latin typeface="Comic Sans MS" pitchFamily="66" charset="0"/>
              </a:rPr>
              <a:t>π</a:t>
            </a:r>
            <a:r>
              <a:rPr lang="en-GB" altLang="en-US" sz="1200">
                <a:latin typeface="Comic Sans MS" pitchFamily="66" charset="0"/>
              </a:rPr>
              <a:t> 2</a:t>
            </a:r>
            <a:endParaRPr lang="el-GR" altLang="en-US" sz="1200">
              <a:latin typeface="Comic Sans MS" pitchFamily="66" charset="0"/>
            </a:endParaRPr>
          </a:p>
        </p:txBody>
      </p:sp>
    </p:spTree>
    <p:extLst>
      <p:ext uri="{BB962C8B-B14F-4D97-AF65-F5344CB8AC3E}">
        <p14:creationId xmlns:p14="http://schemas.microsoft.com/office/powerpoint/2010/main" val="187175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09"/>
                                        </p:tgtEl>
                                      </p:cBhvr>
                                    </p:animEffect>
                                    <p:set>
                                      <p:cBhvr>
                                        <p:cTn id="7" dur="1" fill="hold">
                                          <p:stCondLst>
                                            <p:cond delay="499"/>
                                          </p:stCondLst>
                                        </p:cTn>
                                        <p:tgtEl>
                                          <p:spTgt spid="109"/>
                                        </p:tgtEl>
                                        <p:attrNameLst>
                                          <p:attrName>style.visibility</p:attrName>
                                        </p:attrNameLst>
                                      </p:cBhvr>
                                      <p:to>
                                        <p:strVal val="hidden"/>
                                      </p:to>
                                    </p:set>
                                  </p:childTnLst>
                                </p:cTn>
                              </p:par>
                              <p:par>
                                <p:cTn id="8" presetID="3" presetClass="entr" presetSubtype="10" fill="hold" grpId="0"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blinds(horizontal)">
                                      <p:cBhvr>
                                        <p:cTn id="10" dur="500"/>
                                        <p:tgtEl>
                                          <p:spTgt spid="12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0" nodeType="clickEffect">
                                  <p:stCondLst>
                                    <p:cond delay="0"/>
                                  </p:stCondLst>
                                  <p:childTnLst>
                                    <p:animEffect transition="out" filter="blinds(horizontal)">
                                      <p:cBhvr>
                                        <p:cTn id="14" dur="500"/>
                                        <p:tgtEl>
                                          <p:spTgt spid="108"/>
                                        </p:tgtEl>
                                      </p:cBhvr>
                                    </p:animEffect>
                                    <p:set>
                                      <p:cBhvr>
                                        <p:cTn id="15" dur="1" fill="hold">
                                          <p:stCondLst>
                                            <p:cond delay="499"/>
                                          </p:stCondLst>
                                        </p:cTn>
                                        <p:tgtEl>
                                          <p:spTgt spid="108"/>
                                        </p:tgtEl>
                                        <p:attrNameLst>
                                          <p:attrName>style.visibility</p:attrName>
                                        </p:attrNameLst>
                                      </p:cBhvr>
                                      <p:to>
                                        <p:strVal val="hidden"/>
                                      </p:to>
                                    </p:set>
                                  </p:childTnLst>
                                </p:cTn>
                              </p:par>
                              <p:par>
                                <p:cTn id="16" presetID="3" presetClass="entr" presetSubtype="10" fill="hold" grpId="0" nodeType="withEffect">
                                  <p:stCondLst>
                                    <p:cond delay="0"/>
                                  </p:stCondLst>
                                  <p:childTnLst>
                                    <p:set>
                                      <p:cBhvr>
                                        <p:cTn id="17" dur="1" fill="hold">
                                          <p:stCondLst>
                                            <p:cond delay="0"/>
                                          </p:stCondLst>
                                        </p:cTn>
                                        <p:tgtEl>
                                          <p:spTgt spid="122"/>
                                        </p:tgtEl>
                                        <p:attrNameLst>
                                          <p:attrName>style.visibility</p:attrName>
                                        </p:attrNameLst>
                                      </p:cBhvr>
                                      <p:to>
                                        <p:strVal val="visible"/>
                                      </p:to>
                                    </p:set>
                                    <p:animEffect transition="in" filter="blinds(horizontal)">
                                      <p:cBhvr>
                                        <p:cTn id="18" dur="500"/>
                                        <p:tgtEl>
                                          <p:spTgt spid="12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0" nodeType="clickEffect">
                                  <p:stCondLst>
                                    <p:cond delay="0"/>
                                  </p:stCondLst>
                                  <p:childTnLst>
                                    <p:animEffect transition="out" filter="blinds(horizontal)">
                                      <p:cBhvr>
                                        <p:cTn id="22" dur="500"/>
                                        <p:tgtEl>
                                          <p:spTgt spid="119"/>
                                        </p:tgtEl>
                                      </p:cBhvr>
                                    </p:animEffect>
                                    <p:set>
                                      <p:cBhvr>
                                        <p:cTn id="23" dur="1" fill="hold">
                                          <p:stCondLst>
                                            <p:cond delay="499"/>
                                          </p:stCondLst>
                                        </p:cTn>
                                        <p:tgtEl>
                                          <p:spTgt spid="119"/>
                                        </p:tgtEl>
                                        <p:attrNameLst>
                                          <p:attrName>style.visibility</p:attrName>
                                        </p:attrNameLst>
                                      </p:cBhvr>
                                      <p:to>
                                        <p:strVal val="hidden"/>
                                      </p:to>
                                    </p:set>
                                  </p:childTnLst>
                                </p:cTn>
                              </p:par>
                              <p:par>
                                <p:cTn id="24" presetID="3" presetClass="entr" presetSubtype="10" fill="hold" grpId="0" nodeType="withEffect">
                                  <p:stCondLst>
                                    <p:cond delay="0"/>
                                  </p:stCondLst>
                                  <p:childTnLst>
                                    <p:set>
                                      <p:cBhvr>
                                        <p:cTn id="25" dur="1" fill="hold">
                                          <p:stCondLst>
                                            <p:cond delay="0"/>
                                          </p:stCondLst>
                                        </p:cTn>
                                        <p:tgtEl>
                                          <p:spTgt spid="123"/>
                                        </p:tgtEl>
                                        <p:attrNameLst>
                                          <p:attrName>style.visibility</p:attrName>
                                        </p:attrNameLst>
                                      </p:cBhvr>
                                      <p:to>
                                        <p:strVal val="visible"/>
                                      </p:to>
                                    </p:set>
                                    <p:animEffect transition="in" filter="blinds(horizontal)">
                                      <p:cBhvr>
                                        <p:cTn id="26" dur="500"/>
                                        <p:tgtEl>
                                          <p:spTgt spid="12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0" nodeType="clickEffect">
                                  <p:stCondLst>
                                    <p:cond delay="0"/>
                                  </p:stCondLst>
                                  <p:childTnLst>
                                    <p:animEffect transition="out" filter="blinds(horizontal)">
                                      <p:cBhvr>
                                        <p:cTn id="30" dur="500"/>
                                        <p:tgtEl>
                                          <p:spTgt spid="107"/>
                                        </p:tgtEl>
                                      </p:cBhvr>
                                    </p:animEffect>
                                    <p:set>
                                      <p:cBhvr>
                                        <p:cTn id="31" dur="1" fill="hold">
                                          <p:stCondLst>
                                            <p:cond delay="499"/>
                                          </p:stCondLst>
                                        </p:cTn>
                                        <p:tgtEl>
                                          <p:spTgt spid="107"/>
                                        </p:tgtEl>
                                        <p:attrNameLst>
                                          <p:attrName>style.visibility</p:attrName>
                                        </p:attrNameLst>
                                      </p:cBhvr>
                                      <p:to>
                                        <p:strVal val="hidden"/>
                                      </p:to>
                                    </p:set>
                                  </p:childTnLst>
                                </p:cTn>
                              </p:par>
                              <p:par>
                                <p:cTn id="32" presetID="3" presetClass="entr" presetSubtype="10" fill="hold" grpId="0" nodeType="withEffect">
                                  <p:stCondLst>
                                    <p:cond delay="0"/>
                                  </p:stCondLst>
                                  <p:childTnLst>
                                    <p:set>
                                      <p:cBhvr>
                                        <p:cTn id="33" dur="1" fill="hold">
                                          <p:stCondLst>
                                            <p:cond delay="0"/>
                                          </p:stCondLst>
                                        </p:cTn>
                                        <p:tgtEl>
                                          <p:spTgt spid="124"/>
                                        </p:tgtEl>
                                        <p:attrNameLst>
                                          <p:attrName>style.visibility</p:attrName>
                                        </p:attrNameLst>
                                      </p:cBhvr>
                                      <p:to>
                                        <p:strVal val="visible"/>
                                      </p:to>
                                    </p:set>
                                    <p:animEffect transition="in" filter="blinds(horizontal)">
                                      <p:cBhvr>
                                        <p:cTn id="34" dur="500"/>
                                        <p:tgtEl>
                                          <p:spTgt spid="12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xit" presetSubtype="10" fill="hold" grpId="0" nodeType="clickEffect">
                                  <p:stCondLst>
                                    <p:cond delay="0"/>
                                  </p:stCondLst>
                                  <p:childTnLst>
                                    <p:animEffect transition="out" filter="blinds(horizontal)">
                                      <p:cBhvr>
                                        <p:cTn id="38" dur="500"/>
                                        <p:tgtEl>
                                          <p:spTgt spid="35"/>
                                        </p:tgtEl>
                                      </p:cBhvr>
                                    </p:animEffect>
                                    <p:set>
                                      <p:cBhvr>
                                        <p:cTn id="39" dur="1" fill="hold">
                                          <p:stCondLst>
                                            <p:cond delay="499"/>
                                          </p:stCondLst>
                                        </p:cTn>
                                        <p:tgtEl>
                                          <p:spTgt spid="35"/>
                                        </p:tgtEl>
                                        <p:attrNameLst>
                                          <p:attrName>style.visibility</p:attrName>
                                        </p:attrNameLst>
                                      </p:cBhvr>
                                      <p:to>
                                        <p:strVal val="hidden"/>
                                      </p:to>
                                    </p:set>
                                  </p:childTnLst>
                                </p:cTn>
                              </p:par>
                              <p:par>
                                <p:cTn id="40" presetID="3" presetClass="entr" presetSubtype="10" fill="hold" grpId="0" nodeType="withEffect">
                                  <p:stCondLst>
                                    <p:cond delay="0"/>
                                  </p:stCondLst>
                                  <p:childTnLst>
                                    <p:set>
                                      <p:cBhvr>
                                        <p:cTn id="41" dur="1" fill="hold">
                                          <p:stCondLst>
                                            <p:cond delay="0"/>
                                          </p:stCondLst>
                                        </p:cTn>
                                        <p:tgtEl>
                                          <p:spTgt spid="128"/>
                                        </p:tgtEl>
                                        <p:attrNameLst>
                                          <p:attrName>style.visibility</p:attrName>
                                        </p:attrNameLst>
                                      </p:cBhvr>
                                      <p:to>
                                        <p:strVal val="visible"/>
                                      </p:to>
                                    </p:set>
                                    <p:animEffect transition="in" filter="blinds(horizontal)">
                                      <p:cBhvr>
                                        <p:cTn id="42" dur="500"/>
                                        <p:tgtEl>
                                          <p:spTgt spid="12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0" nodeType="clickEffect">
                                  <p:stCondLst>
                                    <p:cond delay="0"/>
                                  </p:stCondLst>
                                  <p:childTnLst>
                                    <p:animEffect transition="out" filter="blinds(horizontal)">
                                      <p:cBhvr>
                                        <p:cTn id="46" dur="500"/>
                                        <p:tgtEl>
                                          <p:spTgt spid="36"/>
                                        </p:tgtEl>
                                      </p:cBhvr>
                                    </p:animEffect>
                                    <p:set>
                                      <p:cBhvr>
                                        <p:cTn id="47" dur="1" fill="hold">
                                          <p:stCondLst>
                                            <p:cond delay="499"/>
                                          </p:stCondLst>
                                        </p:cTn>
                                        <p:tgtEl>
                                          <p:spTgt spid="36"/>
                                        </p:tgtEl>
                                        <p:attrNameLst>
                                          <p:attrName>style.visibility</p:attrName>
                                        </p:attrNameLst>
                                      </p:cBhvr>
                                      <p:to>
                                        <p:strVal val="hidden"/>
                                      </p:to>
                                    </p:set>
                                  </p:childTnLst>
                                </p:cTn>
                              </p:par>
                              <p:par>
                                <p:cTn id="48" presetID="3" presetClass="entr" presetSubtype="10" fill="hold" grpId="0" nodeType="withEffect">
                                  <p:stCondLst>
                                    <p:cond delay="0"/>
                                  </p:stCondLst>
                                  <p:childTnLst>
                                    <p:set>
                                      <p:cBhvr>
                                        <p:cTn id="49" dur="1" fill="hold">
                                          <p:stCondLst>
                                            <p:cond delay="0"/>
                                          </p:stCondLst>
                                        </p:cTn>
                                        <p:tgtEl>
                                          <p:spTgt spid="127"/>
                                        </p:tgtEl>
                                        <p:attrNameLst>
                                          <p:attrName>style.visibility</p:attrName>
                                        </p:attrNameLst>
                                      </p:cBhvr>
                                      <p:to>
                                        <p:strVal val="visible"/>
                                      </p:to>
                                    </p:set>
                                    <p:animEffect transition="in" filter="blinds(horizontal)">
                                      <p:cBhvr>
                                        <p:cTn id="50" dur="500"/>
                                        <p:tgtEl>
                                          <p:spTgt spid="127"/>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0" nodeType="clickEffect">
                                  <p:stCondLst>
                                    <p:cond delay="0"/>
                                  </p:stCondLst>
                                  <p:childTnLst>
                                    <p:animEffect transition="out" filter="blinds(horizontal)">
                                      <p:cBhvr>
                                        <p:cTn id="54" dur="500"/>
                                        <p:tgtEl>
                                          <p:spTgt spid="37"/>
                                        </p:tgtEl>
                                      </p:cBhvr>
                                    </p:animEffect>
                                    <p:set>
                                      <p:cBhvr>
                                        <p:cTn id="55" dur="1" fill="hold">
                                          <p:stCondLst>
                                            <p:cond delay="499"/>
                                          </p:stCondLst>
                                        </p:cTn>
                                        <p:tgtEl>
                                          <p:spTgt spid="37"/>
                                        </p:tgtEl>
                                        <p:attrNameLst>
                                          <p:attrName>style.visibility</p:attrName>
                                        </p:attrNameLst>
                                      </p:cBhvr>
                                      <p:to>
                                        <p:strVal val="hidden"/>
                                      </p:to>
                                    </p:set>
                                  </p:childTnLst>
                                </p:cTn>
                              </p:par>
                              <p:par>
                                <p:cTn id="56" presetID="3" presetClass="entr" presetSubtype="10" fill="hold" grpId="0" nodeType="withEffect">
                                  <p:stCondLst>
                                    <p:cond delay="0"/>
                                  </p:stCondLst>
                                  <p:childTnLst>
                                    <p:set>
                                      <p:cBhvr>
                                        <p:cTn id="57" dur="1" fill="hold">
                                          <p:stCondLst>
                                            <p:cond delay="0"/>
                                          </p:stCondLst>
                                        </p:cTn>
                                        <p:tgtEl>
                                          <p:spTgt spid="126"/>
                                        </p:tgtEl>
                                        <p:attrNameLst>
                                          <p:attrName>style.visibility</p:attrName>
                                        </p:attrNameLst>
                                      </p:cBhvr>
                                      <p:to>
                                        <p:strVal val="visible"/>
                                      </p:to>
                                    </p:set>
                                    <p:animEffect transition="in" filter="blinds(horizontal)">
                                      <p:cBhvr>
                                        <p:cTn id="58" dur="500"/>
                                        <p:tgtEl>
                                          <p:spTgt spid="126"/>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xit" presetSubtype="10" fill="hold" grpId="0" nodeType="clickEffect">
                                  <p:stCondLst>
                                    <p:cond delay="0"/>
                                  </p:stCondLst>
                                  <p:childTnLst>
                                    <p:animEffect transition="out" filter="blinds(horizontal)">
                                      <p:cBhvr>
                                        <p:cTn id="62" dur="500"/>
                                        <p:tgtEl>
                                          <p:spTgt spid="38"/>
                                        </p:tgtEl>
                                      </p:cBhvr>
                                    </p:animEffect>
                                    <p:set>
                                      <p:cBhvr>
                                        <p:cTn id="63" dur="1" fill="hold">
                                          <p:stCondLst>
                                            <p:cond delay="499"/>
                                          </p:stCondLst>
                                        </p:cTn>
                                        <p:tgtEl>
                                          <p:spTgt spid="38"/>
                                        </p:tgtEl>
                                        <p:attrNameLst>
                                          <p:attrName>style.visibility</p:attrName>
                                        </p:attrNameLst>
                                      </p:cBhvr>
                                      <p:to>
                                        <p:strVal val="hidden"/>
                                      </p:to>
                                    </p:set>
                                  </p:childTnLst>
                                </p:cTn>
                              </p:par>
                              <p:par>
                                <p:cTn id="64" presetID="3" presetClass="entr" presetSubtype="10" fill="hold" grpId="0" nodeType="withEffect">
                                  <p:stCondLst>
                                    <p:cond delay="0"/>
                                  </p:stCondLst>
                                  <p:childTnLst>
                                    <p:set>
                                      <p:cBhvr>
                                        <p:cTn id="65" dur="1" fill="hold">
                                          <p:stCondLst>
                                            <p:cond delay="0"/>
                                          </p:stCondLst>
                                        </p:cTn>
                                        <p:tgtEl>
                                          <p:spTgt spid="125"/>
                                        </p:tgtEl>
                                        <p:attrNameLst>
                                          <p:attrName>style.visibility</p:attrName>
                                        </p:attrNameLst>
                                      </p:cBhvr>
                                      <p:to>
                                        <p:strVal val="visible"/>
                                      </p:to>
                                    </p:set>
                                    <p:animEffect transition="in" filter="blinds(horizontal)">
                                      <p:cBhvr>
                                        <p:cTn id="66" dur="500"/>
                                        <p:tgtEl>
                                          <p:spTgt spid="125"/>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xit" presetSubtype="10" fill="hold" grpId="0" nodeType="clickEffect">
                                  <p:stCondLst>
                                    <p:cond delay="0"/>
                                  </p:stCondLst>
                                  <p:childTnLst>
                                    <p:animEffect transition="out" filter="blinds(horizontal)">
                                      <p:cBhvr>
                                        <p:cTn id="70" dur="500"/>
                                        <p:tgtEl>
                                          <p:spTgt spid="135"/>
                                        </p:tgtEl>
                                      </p:cBhvr>
                                    </p:animEffect>
                                    <p:set>
                                      <p:cBhvr>
                                        <p:cTn id="71" dur="1" fill="hold">
                                          <p:stCondLst>
                                            <p:cond delay="499"/>
                                          </p:stCondLst>
                                        </p:cTn>
                                        <p:tgtEl>
                                          <p:spTgt spid="135"/>
                                        </p:tgtEl>
                                        <p:attrNameLst>
                                          <p:attrName>style.visibility</p:attrName>
                                        </p:attrNameLst>
                                      </p:cBhvr>
                                      <p:to>
                                        <p:strVal val="hidden"/>
                                      </p:to>
                                    </p:set>
                                  </p:childTnLst>
                                </p:cTn>
                              </p:par>
                              <p:par>
                                <p:cTn id="72" presetID="3" presetClass="entr" presetSubtype="10" fill="hold" grpId="0" nodeType="withEffect">
                                  <p:stCondLst>
                                    <p:cond delay="0"/>
                                  </p:stCondLst>
                                  <p:childTnLst>
                                    <p:set>
                                      <p:cBhvr>
                                        <p:cTn id="73" dur="1" fill="hold">
                                          <p:stCondLst>
                                            <p:cond delay="0"/>
                                          </p:stCondLst>
                                        </p:cTn>
                                        <p:tgtEl>
                                          <p:spTgt spid="138"/>
                                        </p:tgtEl>
                                        <p:attrNameLst>
                                          <p:attrName>style.visibility</p:attrName>
                                        </p:attrNameLst>
                                      </p:cBhvr>
                                      <p:to>
                                        <p:strVal val="visible"/>
                                      </p:to>
                                    </p:set>
                                    <p:animEffect transition="in" filter="blinds(horizontal)">
                                      <p:cBhvr>
                                        <p:cTn id="74" dur="500"/>
                                        <p:tgtEl>
                                          <p:spTgt spid="138"/>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xit" presetSubtype="10" fill="hold" grpId="0" nodeType="clickEffect">
                                  <p:stCondLst>
                                    <p:cond delay="0"/>
                                  </p:stCondLst>
                                  <p:childTnLst>
                                    <p:animEffect transition="out" filter="blinds(horizontal)">
                                      <p:cBhvr>
                                        <p:cTn id="78" dur="500"/>
                                        <p:tgtEl>
                                          <p:spTgt spid="134"/>
                                        </p:tgtEl>
                                      </p:cBhvr>
                                    </p:animEffect>
                                    <p:set>
                                      <p:cBhvr>
                                        <p:cTn id="79" dur="1" fill="hold">
                                          <p:stCondLst>
                                            <p:cond delay="499"/>
                                          </p:stCondLst>
                                        </p:cTn>
                                        <p:tgtEl>
                                          <p:spTgt spid="134"/>
                                        </p:tgtEl>
                                        <p:attrNameLst>
                                          <p:attrName>style.visibility</p:attrName>
                                        </p:attrNameLst>
                                      </p:cBhvr>
                                      <p:to>
                                        <p:strVal val="hidden"/>
                                      </p:to>
                                    </p:set>
                                  </p:childTnLst>
                                </p:cTn>
                              </p:par>
                              <p:par>
                                <p:cTn id="80" presetID="3" presetClass="entr" presetSubtype="10" fill="hold" grpId="0" nodeType="withEffect">
                                  <p:stCondLst>
                                    <p:cond delay="0"/>
                                  </p:stCondLst>
                                  <p:childTnLst>
                                    <p:set>
                                      <p:cBhvr>
                                        <p:cTn id="81" dur="1" fill="hold">
                                          <p:stCondLst>
                                            <p:cond delay="0"/>
                                          </p:stCondLst>
                                        </p:cTn>
                                        <p:tgtEl>
                                          <p:spTgt spid="139"/>
                                        </p:tgtEl>
                                        <p:attrNameLst>
                                          <p:attrName>style.visibility</p:attrName>
                                        </p:attrNameLst>
                                      </p:cBhvr>
                                      <p:to>
                                        <p:strVal val="visible"/>
                                      </p:to>
                                    </p:set>
                                    <p:animEffect transition="in" filter="blinds(horizontal)">
                                      <p:cBhvr>
                                        <p:cTn id="82" dur="500"/>
                                        <p:tgtEl>
                                          <p:spTgt spid="139"/>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xit" presetSubtype="10" fill="hold" grpId="0" nodeType="clickEffect">
                                  <p:stCondLst>
                                    <p:cond delay="0"/>
                                  </p:stCondLst>
                                  <p:childTnLst>
                                    <p:animEffect transition="out" filter="blinds(horizontal)">
                                      <p:cBhvr>
                                        <p:cTn id="86" dur="500"/>
                                        <p:tgtEl>
                                          <p:spTgt spid="137"/>
                                        </p:tgtEl>
                                      </p:cBhvr>
                                    </p:animEffect>
                                    <p:set>
                                      <p:cBhvr>
                                        <p:cTn id="87" dur="1" fill="hold">
                                          <p:stCondLst>
                                            <p:cond delay="499"/>
                                          </p:stCondLst>
                                        </p:cTn>
                                        <p:tgtEl>
                                          <p:spTgt spid="137"/>
                                        </p:tgtEl>
                                        <p:attrNameLst>
                                          <p:attrName>style.visibility</p:attrName>
                                        </p:attrNameLst>
                                      </p:cBhvr>
                                      <p:to>
                                        <p:strVal val="hidden"/>
                                      </p:to>
                                    </p:set>
                                  </p:childTnLst>
                                </p:cTn>
                              </p:par>
                              <p:par>
                                <p:cTn id="88" presetID="3" presetClass="entr" presetSubtype="10" fill="hold" grpId="0" nodeType="withEffect">
                                  <p:stCondLst>
                                    <p:cond delay="0"/>
                                  </p:stCondLst>
                                  <p:childTnLst>
                                    <p:set>
                                      <p:cBhvr>
                                        <p:cTn id="89" dur="1" fill="hold">
                                          <p:stCondLst>
                                            <p:cond delay="0"/>
                                          </p:stCondLst>
                                        </p:cTn>
                                        <p:tgtEl>
                                          <p:spTgt spid="140"/>
                                        </p:tgtEl>
                                        <p:attrNameLst>
                                          <p:attrName>style.visibility</p:attrName>
                                        </p:attrNameLst>
                                      </p:cBhvr>
                                      <p:to>
                                        <p:strVal val="visible"/>
                                      </p:to>
                                    </p:set>
                                    <p:animEffect transition="in" filter="blinds(horizontal)">
                                      <p:cBhvr>
                                        <p:cTn id="90" dur="500"/>
                                        <p:tgtEl>
                                          <p:spTgt spid="140"/>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0" nodeType="clickEffect">
                                  <p:stCondLst>
                                    <p:cond delay="0"/>
                                  </p:stCondLst>
                                  <p:childTnLst>
                                    <p:animEffect transition="out" filter="blinds(horizontal)">
                                      <p:cBhvr>
                                        <p:cTn id="94" dur="500"/>
                                        <p:tgtEl>
                                          <p:spTgt spid="133"/>
                                        </p:tgtEl>
                                      </p:cBhvr>
                                    </p:animEffect>
                                    <p:set>
                                      <p:cBhvr>
                                        <p:cTn id="95" dur="1" fill="hold">
                                          <p:stCondLst>
                                            <p:cond delay="499"/>
                                          </p:stCondLst>
                                        </p:cTn>
                                        <p:tgtEl>
                                          <p:spTgt spid="133"/>
                                        </p:tgtEl>
                                        <p:attrNameLst>
                                          <p:attrName>style.visibility</p:attrName>
                                        </p:attrNameLst>
                                      </p:cBhvr>
                                      <p:to>
                                        <p:strVal val="hidden"/>
                                      </p:to>
                                    </p:set>
                                  </p:childTnLst>
                                </p:cTn>
                              </p:par>
                              <p:par>
                                <p:cTn id="96" presetID="3" presetClass="entr" presetSubtype="10" fill="hold" grpId="0" nodeType="withEffect">
                                  <p:stCondLst>
                                    <p:cond delay="0"/>
                                  </p:stCondLst>
                                  <p:childTnLst>
                                    <p:set>
                                      <p:cBhvr>
                                        <p:cTn id="97" dur="1" fill="hold">
                                          <p:stCondLst>
                                            <p:cond delay="0"/>
                                          </p:stCondLst>
                                        </p:cTn>
                                        <p:tgtEl>
                                          <p:spTgt spid="141"/>
                                        </p:tgtEl>
                                        <p:attrNameLst>
                                          <p:attrName>style.visibility</p:attrName>
                                        </p:attrNameLst>
                                      </p:cBhvr>
                                      <p:to>
                                        <p:strVal val="visible"/>
                                      </p:to>
                                    </p:set>
                                    <p:animEffect transition="in" filter="blinds(horizontal)">
                                      <p:cBhvr>
                                        <p:cTn id="98" dur="500"/>
                                        <p:tgtEl>
                                          <p:spTgt spid="141"/>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xit" presetSubtype="10" fill="hold" grpId="0" nodeType="clickEffect">
                                  <p:stCondLst>
                                    <p:cond delay="0"/>
                                  </p:stCondLst>
                                  <p:childTnLst>
                                    <p:animEffect transition="out" filter="blinds(horizontal)">
                                      <p:cBhvr>
                                        <p:cTn id="102" dur="500"/>
                                        <p:tgtEl>
                                          <p:spTgt spid="129"/>
                                        </p:tgtEl>
                                      </p:cBhvr>
                                    </p:animEffect>
                                    <p:set>
                                      <p:cBhvr>
                                        <p:cTn id="103" dur="1" fill="hold">
                                          <p:stCondLst>
                                            <p:cond delay="499"/>
                                          </p:stCondLst>
                                        </p:cTn>
                                        <p:tgtEl>
                                          <p:spTgt spid="129"/>
                                        </p:tgtEl>
                                        <p:attrNameLst>
                                          <p:attrName>style.visibility</p:attrName>
                                        </p:attrNameLst>
                                      </p:cBhvr>
                                      <p:to>
                                        <p:strVal val="hidden"/>
                                      </p:to>
                                    </p:set>
                                  </p:childTnLst>
                                </p:cTn>
                              </p:par>
                              <p:par>
                                <p:cTn id="104" presetID="3" presetClass="entr" presetSubtype="10" fill="hold" grpId="0" nodeType="withEffect">
                                  <p:stCondLst>
                                    <p:cond delay="0"/>
                                  </p:stCondLst>
                                  <p:childTnLst>
                                    <p:set>
                                      <p:cBhvr>
                                        <p:cTn id="105" dur="1" fill="hold">
                                          <p:stCondLst>
                                            <p:cond delay="0"/>
                                          </p:stCondLst>
                                        </p:cTn>
                                        <p:tgtEl>
                                          <p:spTgt spid="145"/>
                                        </p:tgtEl>
                                        <p:attrNameLst>
                                          <p:attrName>style.visibility</p:attrName>
                                        </p:attrNameLst>
                                      </p:cBhvr>
                                      <p:to>
                                        <p:strVal val="visible"/>
                                      </p:to>
                                    </p:set>
                                    <p:animEffect transition="in" filter="blinds(horizontal)">
                                      <p:cBhvr>
                                        <p:cTn id="106" dur="500"/>
                                        <p:tgtEl>
                                          <p:spTgt spid="145"/>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xit" presetSubtype="10" fill="hold" grpId="0" nodeType="clickEffect">
                                  <p:stCondLst>
                                    <p:cond delay="0"/>
                                  </p:stCondLst>
                                  <p:childTnLst>
                                    <p:animEffect transition="out" filter="blinds(horizontal)">
                                      <p:cBhvr>
                                        <p:cTn id="110" dur="500"/>
                                        <p:tgtEl>
                                          <p:spTgt spid="130"/>
                                        </p:tgtEl>
                                      </p:cBhvr>
                                    </p:animEffect>
                                    <p:set>
                                      <p:cBhvr>
                                        <p:cTn id="111" dur="1" fill="hold">
                                          <p:stCondLst>
                                            <p:cond delay="499"/>
                                          </p:stCondLst>
                                        </p:cTn>
                                        <p:tgtEl>
                                          <p:spTgt spid="130"/>
                                        </p:tgtEl>
                                        <p:attrNameLst>
                                          <p:attrName>style.visibility</p:attrName>
                                        </p:attrNameLst>
                                      </p:cBhvr>
                                      <p:to>
                                        <p:strVal val="hidden"/>
                                      </p:to>
                                    </p:set>
                                  </p:childTnLst>
                                </p:cTn>
                              </p:par>
                              <p:par>
                                <p:cTn id="112" presetID="3" presetClass="entr" presetSubtype="10" fill="hold" grpId="0" nodeType="withEffect">
                                  <p:stCondLst>
                                    <p:cond delay="0"/>
                                  </p:stCondLst>
                                  <p:childTnLst>
                                    <p:set>
                                      <p:cBhvr>
                                        <p:cTn id="113" dur="1" fill="hold">
                                          <p:stCondLst>
                                            <p:cond delay="0"/>
                                          </p:stCondLst>
                                        </p:cTn>
                                        <p:tgtEl>
                                          <p:spTgt spid="144"/>
                                        </p:tgtEl>
                                        <p:attrNameLst>
                                          <p:attrName>style.visibility</p:attrName>
                                        </p:attrNameLst>
                                      </p:cBhvr>
                                      <p:to>
                                        <p:strVal val="visible"/>
                                      </p:to>
                                    </p:set>
                                    <p:animEffect transition="in" filter="blinds(horizontal)">
                                      <p:cBhvr>
                                        <p:cTn id="114" dur="500"/>
                                        <p:tgtEl>
                                          <p:spTgt spid="144"/>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xit" presetSubtype="10" fill="hold" grpId="0" nodeType="clickEffect">
                                  <p:stCondLst>
                                    <p:cond delay="0"/>
                                  </p:stCondLst>
                                  <p:childTnLst>
                                    <p:animEffect transition="out" filter="blinds(horizontal)">
                                      <p:cBhvr>
                                        <p:cTn id="118" dur="500"/>
                                        <p:tgtEl>
                                          <p:spTgt spid="131"/>
                                        </p:tgtEl>
                                      </p:cBhvr>
                                    </p:animEffect>
                                    <p:set>
                                      <p:cBhvr>
                                        <p:cTn id="119" dur="1" fill="hold">
                                          <p:stCondLst>
                                            <p:cond delay="499"/>
                                          </p:stCondLst>
                                        </p:cTn>
                                        <p:tgtEl>
                                          <p:spTgt spid="131"/>
                                        </p:tgtEl>
                                        <p:attrNameLst>
                                          <p:attrName>style.visibility</p:attrName>
                                        </p:attrNameLst>
                                      </p:cBhvr>
                                      <p:to>
                                        <p:strVal val="hidden"/>
                                      </p:to>
                                    </p:set>
                                  </p:childTnLst>
                                </p:cTn>
                              </p:par>
                              <p:par>
                                <p:cTn id="120" presetID="3" presetClass="entr" presetSubtype="10" fill="hold" grpId="0" nodeType="withEffect">
                                  <p:stCondLst>
                                    <p:cond delay="0"/>
                                  </p:stCondLst>
                                  <p:childTnLst>
                                    <p:set>
                                      <p:cBhvr>
                                        <p:cTn id="121" dur="1" fill="hold">
                                          <p:stCondLst>
                                            <p:cond delay="0"/>
                                          </p:stCondLst>
                                        </p:cTn>
                                        <p:tgtEl>
                                          <p:spTgt spid="143"/>
                                        </p:tgtEl>
                                        <p:attrNameLst>
                                          <p:attrName>style.visibility</p:attrName>
                                        </p:attrNameLst>
                                      </p:cBhvr>
                                      <p:to>
                                        <p:strVal val="visible"/>
                                      </p:to>
                                    </p:set>
                                    <p:animEffect transition="in" filter="blinds(horizontal)">
                                      <p:cBhvr>
                                        <p:cTn id="122" dur="500"/>
                                        <p:tgtEl>
                                          <p:spTgt spid="143"/>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xit" presetSubtype="10" fill="hold" grpId="0" nodeType="clickEffect">
                                  <p:stCondLst>
                                    <p:cond delay="0"/>
                                  </p:stCondLst>
                                  <p:childTnLst>
                                    <p:animEffect transition="out" filter="blinds(horizontal)">
                                      <p:cBhvr>
                                        <p:cTn id="126" dur="500"/>
                                        <p:tgtEl>
                                          <p:spTgt spid="132"/>
                                        </p:tgtEl>
                                      </p:cBhvr>
                                    </p:animEffect>
                                    <p:set>
                                      <p:cBhvr>
                                        <p:cTn id="127" dur="1" fill="hold">
                                          <p:stCondLst>
                                            <p:cond delay="499"/>
                                          </p:stCondLst>
                                        </p:cTn>
                                        <p:tgtEl>
                                          <p:spTgt spid="132"/>
                                        </p:tgtEl>
                                        <p:attrNameLst>
                                          <p:attrName>style.visibility</p:attrName>
                                        </p:attrNameLst>
                                      </p:cBhvr>
                                      <p:to>
                                        <p:strVal val="hidden"/>
                                      </p:to>
                                    </p:set>
                                  </p:childTnLst>
                                </p:cTn>
                              </p:par>
                              <p:par>
                                <p:cTn id="128" presetID="3" presetClass="entr" presetSubtype="10" fill="hold" grpId="0" nodeType="withEffect">
                                  <p:stCondLst>
                                    <p:cond delay="0"/>
                                  </p:stCondLst>
                                  <p:childTnLst>
                                    <p:set>
                                      <p:cBhvr>
                                        <p:cTn id="129" dur="1" fill="hold">
                                          <p:stCondLst>
                                            <p:cond delay="0"/>
                                          </p:stCondLst>
                                        </p:cTn>
                                        <p:tgtEl>
                                          <p:spTgt spid="142"/>
                                        </p:tgtEl>
                                        <p:attrNameLst>
                                          <p:attrName>style.visibility</p:attrName>
                                        </p:attrNameLst>
                                      </p:cBhvr>
                                      <p:to>
                                        <p:strVal val="visible"/>
                                      </p:to>
                                    </p:set>
                                    <p:animEffect transition="in" filter="blinds(horizontal)">
                                      <p:cBhvr>
                                        <p:cTn id="130" dur="500"/>
                                        <p:tgtEl>
                                          <p:spTgt spid="142"/>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grpId="0" nodeType="clickEffect">
                                  <p:stCondLst>
                                    <p:cond delay="0"/>
                                  </p:stCondLst>
                                  <p:childTnLst>
                                    <p:animEffect transition="out" filter="blinds(horizontal)">
                                      <p:cBhvr>
                                        <p:cTn id="134" dur="500"/>
                                        <p:tgtEl>
                                          <p:spTgt spid="159"/>
                                        </p:tgtEl>
                                      </p:cBhvr>
                                    </p:animEffect>
                                    <p:set>
                                      <p:cBhvr>
                                        <p:cTn id="135" dur="1" fill="hold">
                                          <p:stCondLst>
                                            <p:cond delay="499"/>
                                          </p:stCondLst>
                                        </p:cTn>
                                        <p:tgtEl>
                                          <p:spTgt spid="159"/>
                                        </p:tgtEl>
                                        <p:attrNameLst>
                                          <p:attrName>style.visibility</p:attrName>
                                        </p:attrNameLst>
                                      </p:cBhvr>
                                      <p:to>
                                        <p:strVal val="hidden"/>
                                      </p:to>
                                    </p:set>
                                  </p:childTnLst>
                                </p:cTn>
                              </p:par>
                              <p:par>
                                <p:cTn id="136" presetID="3" presetClass="entr" presetSubtype="10" fill="hold" grpId="0" nodeType="withEffect">
                                  <p:stCondLst>
                                    <p:cond delay="0"/>
                                  </p:stCondLst>
                                  <p:childTnLst>
                                    <p:set>
                                      <p:cBhvr>
                                        <p:cTn id="137" dur="1" fill="hold">
                                          <p:stCondLst>
                                            <p:cond delay="0"/>
                                          </p:stCondLst>
                                        </p:cTn>
                                        <p:tgtEl>
                                          <p:spTgt spid="161"/>
                                        </p:tgtEl>
                                        <p:attrNameLst>
                                          <p:attrName>style.visibility</p:attrName>
                                        </p:attrNameLst>
                                      </p:cBhvr>
                                      <p:to>
                                        <p:strVal val="visible"/>
                                      </p:to>
                                    </p:set>
                                    <p:animEffect transition="in" filter="blinds(horizontal)">
                                      <p:cBhvr>
                                        <p:cTn id="138" dur="500"/>
                                        <p:tgtEl>
                                          <p:spTgt spid="161"/>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xit" presetSubtype="10" fill="hold" grpId="0" nodeType="clickEffect">
                                  <p:stCondLst>
                                    <p:cond delay="0"/>
                                  </p:stCondLst>
                                  <p:childTnLst>
                                    <p:animEffect transition="out" filter="blinds(horizontal)">
                                      <p:cBhvr>
                                        <p:cTn id="142" dur="500"/>
                                        <p:tgtEl>
                                          <p:spTgt spid="158"/>
                                        </p:tgtEl>
                                      </p:cBhvr>
                                    </p:animEffect>
                                    <p:set>
                                      <p:cBhvr>
                                        <p:cTn id="143" dur="1" fill="hold">
                                          <p:stCondLst>
                                            <p:cond delay="499"/>
                                          </p:stCondLst>
                                        </p:cTn>
                                        <p:tgtEl>
                                          <p:spTgt spid="158"/>
                                        </p:tgtEl>
                                        <p:attrNameLst>
                                          <p:attrName>style.visibility</p:attrName>
                                        </p:attrNameLst>
                                      </p:cBhvr>
                                      <p:to>
                                        <p:strVal val="hidden"/>
                                      </p:to>
                                    </p:set>
                                  </p:childTnLst>
                                </p:cTn>
                              </p:par>
                              <p:par>
                                <p:cTn id="144" presetID="3" presetClass="entr" presetSubtype="10" fill="hold" grpId="0" nodeType="withEffect">
                                  <p:stCondLst>
                                    <p:cond delay="0"/>
                                  </p:stCondLst>
                                  <p:childTnLst>
                                    <p:set>
                                      <p:cBhvr>
                                        <p:cTn id="145" dur="1" fill="hold">
                                          <p:stCondLst>
                                            <p:cond delay="0"/>
                                          </p:stCondLst>
                                        </p:cTn>
                                        <p:tgtEl>
                                          <p:spTgt spid="162"/>
                                        </p:tgtEl>
                                        <p:attrNameLst>
                                          <p:attrName>style.visibility</p:attrName>
                                        </p:attrNameLst>
                                      </p:cBhvr>
                                      <p:to>
                                        <p:strVal val="visible"/>
                                      </p:to>
                                    </p:set>
                                    <p:animEffect transition="in" filter="blinds(horizontal)">
                                      <p:cBhvr>
                                        <p:cTn id="146" dur="500"/>
                                        <p:tgtEl>
                                          <p:spTgt spid="162"/>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xit" presetSubtype="10" fill="hold" grpId="0" nodeType="clickEffect">
                                  <p:stCondLst>
                                    <p:cond delay="0"/>
                                  </p:stCondLst>
                                  <p:childTnLst>
                                    <p:animEffect transition="out" filter="blinds(horizontal)">
                                      <p:cBhvr>
                                        <p:cTn id="150" dur="500"/>
                                        <p:tgtEl>
                                          <p:spTgt spid="160"/>
                                        </p:tgtEl>
                                      </p:cBhvr>
                                    </p:animEffect>
                                    <p:set>
                                      <p:cBhvr>
                                        <p:cTn id="151" dur="1" fill="hold">
                                          <p:stCondLst>
                                            <p:cond delay="499"/>
                                          </p:stCondLst>
                                        </p:cTn>
                                        <p:tgtEl>
                                          <p:spTgt spid="160"/>
                                        </p:tgtEl>
                                        <p:attrNameLst>
                                          <p:attrName>style.visibility</p:attrName>
                                        </p:attrNameLst>
                                      </p:cBhvr>
                                      <p:to>
                                        <p:strVal val="hidden"/>
                                      </p:to>
                                    </p:set>
                                  </p:childTnLst>
                                </p:cTn>
                              </p:par>
                              <p:par>
                                <p:cTn id="152" presetID="3" presetClass="entr" presetSubtype="10" fill="hold" grpId="0" nodeType="withEffect">
                                  <p:stCondLst>
                                    <p:cond delay="0"/>
                                  </p:stCondLst>
                                  <p:childTnLst>
                                    <p:set>
                                      <p:cBhvr>
                                        <p:cTn id="153" dur="1" fill="hold">
                                          <p:stCondLst>
                                            <p:cond delay="0"/>
                                          </p:stCondLst>
                                        </p:cTn>
                                        <p:tgtEl>
                                          <p:spTgt spid="163"/>
                                        </p:tgtEl>
                                        <p:attrNameLst>
                                          <p:attrName>style.visibility</p:attrName>
                                        </p:attrNameLst>
                                      </p:cBhvr>
                                      <p:to>
                                        <p:strVal val="visible"/>
                                      </p:to>
                                    </p:set>
                                    <p:animEffect transition="in" filter="blinds(horizontal)">
                                      <p:cBhvr>
                                        <p:cTn id="154" dur="500"/>
                                        <p:tgtEl>
                                          <p:spTgt spid="163"/>
                                        </p:tgtEl>
                                      </p:cBhvr>
                                    </p:animEffect>
                                  </p:childTnLst>
                                </p:cTn>
                              </p:par>
                            </p:childTnLst>
                          </p:cTn>
                        </p:par>
                      </p:childTnLst>
                    </p:cTn>
                  </p:par>
                  <p:par>
                    <p:cTn id="155" fill="hold">
                      <p:stCondLst>
                        <p:cond delay="indefinite"/>
                      </p:stCondLst>
                      <p:childTnLst>
                        <p:par>
                          <p:cTn id="156" fill="hold">
                            <p:stCondLst>
                              <p:cond delay="0"/>
                            </p:stCondLst>
                            <p:childTnLst>
                              <p:par>
                                <p:cTn id="157" presetID="3" presetClass="exit" presetSubtype="10" fill="hold" grpId="0" nodeType="clickEffect">
                                  <p:stCondLst>
                                    <p:cond delay="0"/>
                                  </p:stCondLst>
                                  <p:childTnLst>
                                    <p:animEffect transition="out" filter="blinds(horizontal)">
                                      <p:cBhvr>
                                        <p:cTn id="158" dur="500"/>
                                        <p:tgtEl>
                                          <p:spTgt spid="157"/>
                                        </p:tgtEl>
                                      </p:cBhvr>
                                    </p:animEffect>
                                    <p:set>
                                      <p:cBhvr>
                                        <p:cTn id="159" dur="1" fill="hold">
                                          <p:stCondLst>
                                            <p:cond delay="499"/>
                                          </p:stCondLst>
                                        </p:cTn>
                                        <p:tgtEl>
                                          <p:spTgt spid="157"/>
                                        </p:tgtEl>
                                        <p:attrNameLst>
                                          <p:attrName>style.visibility</p:attrName>
                                        </p:attrNameLst>
                                      </p:cBhvr>
                                      <p:to>
                                        <p:strVal val="hidden"/>
                                      </p:to>
                                    </p:set>
                                  </p:childTnLst>
                                </p:cTn>
                              </p:par>
                              <p:par>
                                <p:cTn id="160" presetID="3" presetClass="entr" presetSubtype="10" fill="hold" grpId="0" nodeType="withEffect">
                                  <p:stCondLst>
                                    <p:cond delay="0"/>
                                  </p:stCondLst>
                                  <p:childTnLst>
                                    <p:set>
                                      <p:cBhvr>
                                        <p:cTn id="161" dur="1" fill="hold">
                                          <p:stCondLst>
                                            <p:cond delay="0"/>
                                          </p:stCondLst>
                                        </p:cTn>
                                        <p:tgtEl>
                                          <p:spTgt spid="164"/>
                                        </p:tgtEl>
                                        <p:attrNameLst>
                                          <p:attrName>style.visibility</p:attrName>
                                        </p:attrNameLst>
                                      </p:cBhvr>
                                      <p:to>
                                        <p:strVal val="visible"/>
                                      </p:to>
                                    </p:set>
                                    <p:animEffect transition="in" filter="blinds(horizontal)">
                                      <p:cBhvr>
                                        <p:cTn id="162" dur="500"/>
                                        <p:tgtEl>
                                          <p:spTgt spid="164"/>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xit" presetSubtype="10" fill="hold" grpId="0" nodeType="clickEffect">
                                  <p:stCondLst>
                                    <p:cond delay="0"/>
                                  </p:stCondLst>
                                  <p:childTnLst>
                                    <p:animEffect transition="out" filter="blinds(horizontal)">
                                      <p:cBhvr>
                                        <p:cTn id="166" dur="500"/>
                                        <p:tgtEl>
                                          <p:spTgt spid="153"/>
                                        </p:tgtEl>
                                      </p:cBhvr>
                                    </p:animEffect>
                                    <p:set>
                                      <p:cBhvr>
                                        <p:cTn id="167" dur="1" fill="hold">
                                          <p:stCondLst>
                                            <p:cond delay="499"/>
                                          </p:stCondLst>
                                        </p:cTn>
                                        <p:tgtEl>
                                          <p:spTgt spid="153"/>
                                        </p:tgtEl>
                                        <p:attrNameLst>
                                          <p:attrName>style.visibility</p:attrName>
                                        </p:attrNameLst>
                                      </p:cBhvr>
                                      <p:to>
                                        <p:strVal val="hidden"/>
                                      </p:to>
                                    </p:set>
                                  </p:childTnLst>
                                </p:cTn>
                              </p:par>
                              <p:par>
                                <p:cTn id="168" presetID="3" presetClass="entr" presetSubtype="10" fill="hold" grpId="0" nodeType="withEffect">
                                  <p:stCondLst>
                                    <p:cond delay="0"/>
                                  </p:stCondLst>
                                  <p:childTnLst>
                                    <p:set>
                                      <p:cBhvr>
                                        <p:cTn id="169" dur="1" fill="hold">
                                          <p:stCondLst>
                                            <p:cond delay="0"/>
                                          </p:stCondLst>
                                        </p:cTn>
                                        <p:tgtEl>
                                          <p:spTgt spid="168"/>
                                        </p:tgtEl>
                                        <p:attrNameLst>
                                          <p:attrName>style.visibility</p:attrName>
                                        </p:attrNameLst>
                                      </p:cBhvr>
                                      <p:to>
                                        <p:strVal val="visible"/>
                                      </p:to>
                                    </p:set>
                                    <p:animEffect transition="in" filter="blinds(horizontal)">
                                      <p:cBhvr>
                                        <p:cTn id="170" dur="500"/>
                                        <p:tgtEl>
                                          <p:spTgt spid="168"/>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xit" presetSubtype="10" fill="hold" grpId="0" nodeType="clickEffect">
                                  <p:stCondLst>
                                    <p:cond delay="0"/>
                                  </p:stCondLst>
                                  <p:childTnLst>
                                    <p:animEffect transition="out" filter="blinds(horizontal)">
                                      <p:cBhvr>
                                        <p:cTn id="174" dur="500"/>
                                        <p:tgtEl>
                                          <p:spTgt spid="154"/>
                                        </p:tgtEl>
                                      </p:cBhvr>
                                    </p:animEffect>
                                    <p:set>
                                      <p:cBhvr>
                                        <p:cTn id="175" dur="1" fill="hold">
                                          <p:stCondLst>
                                            <p:cond delay="499"/>
                                          </p:stCondLst>
                                        </p:cTn>
                                        <p:tgtEl>
                                          <p:spTgt spid="154"/>
                                        </p:tgtEl>
                                        <p:attrNameLst>
                                          <p:attrName>style.visibility</p:attrName>
                                        </p:attrNameLst>
                                      </p:cBhvr>
                                      <p:to>
                                        <p:strVal val="hidden"/>
                                      </p:to>
                                    </p:set>
                                  </p:childTnLst>
                                </p:cTn>
                              </p:par>
                              <p:par>
                                <p:cTn id="176" presetID="3" presetClass="entr" presetSubtype="10" fill="hold" grpId="0" nodeType="withEffect">
                                  <p:stCondLst>
                                    <p:cond delay="0"/>
                                  </p:stCondLst>
                                  <p:childTnLst>
                                    <p:set>
                                      <p:cBhvr>
                                        <p:cTn id="177" dur="1" fill="hold">
                                          <p:stCondLst>
                                            <p:cond delay="0"/>
                                          </p:stCondLst>
                                        </p:cTn>
                                        <p:tgtEl>
                                          <p:spTgt spid="167"/>
                                        </p:tgtEl>
                                        <p:attrNameLst>
                                          <p:attrName>style.visibility</p:attrName>
                                        </p:attrNameLst>
                                      </p:cBhvr>
                                      <p:to>
                                        <p:strVal val="visible"/>
                                      </p:to>
                                    </p:set>
                                    <p:animEffect transition="in" filter="blinds(horizontal)">
                                      <p:cBhvr>
                                        <p:cTn id="178" dur="500"/>
                                        <p:tgtEl>
                                          <p:spTgt spid="167"/>
                                        </p:tgtEl>
                                      </p:cBhvr>
                                    </p:animEffect>
                                  </p:childTnLst>
                                </p:cTn>
                              </p:par>
                            </p:childTnLst>
                          </p:cTn>
                        </p:par>
                      </p:childTnLst>
                    </p:cTn>
                  </p:par>
                  <p:par>
                    <p:cTn id="179" fill="hold">
                      <p:stCondLst>
                        <p:cond delay="indefinite"/>
                      </p:stCondLst>
                      <p:childTnLst>
                        <p:par>
                          <p:cTn id="180" fill="hold">
                            <p:stCondLst>
                              <p:cond delay="0"/>
                            </p:stCondLst>
                            <p:childTnLst>
                              <p:par>
                                <p:cTn id="181" presetID="3" presetClass="exit" presetSubtype="10" fill="hold" grpId="0" nodeType="clickEffect">
                                  <p:stCondLst>
                                    <p:cond delay="0"/>
                                  </p:stCondLst>
                                  <p:childTnLst>
                                    <p:animEffect transition="out" filter="blinds(horizontal)">
                                      <p:cBhvr>
                                        <p:cTn id="182" dur="500"/>
                                        <p:tgtEl>
                                          <p:spTgt spid="155"/>
                                        </p:tgtEl>
                                      </p:cBhvr>
                                    </p:animEffect>
                                    <p:set>
                                      <p:cBhvr>
                                        <p:cTn id="183" dur="1" fill="hold">
                                          <p:stCondLst>
                                            <p:cond delay="499"/>
                                          </p:stCondLst>
                                        </p:cTn>
                                        <p:tgtEl>
                                          <p:spTgt spid="155"/>
                                        </p:tgtEl>
                                        <p:attrNameLst>
                                          <p:attrName>style.visibility</p:attrName>
                                        </p:attrNameLst>
                                      </p:cBhvr>
                                      <p:to>
                                        <p:strVal val="hidden"/>
                                      </p:to>
                                    </p:set>
                                  </p:childTnLst>
                                </p:cTn>
                              </p:par>
                              <p:par>
                                <p:cTn id="184" presetID="3" presetClass="entr" presetSubtype="10" fill="hold" grpId="0" nodeType="withEffect">
                                  <p:stCondLst>
                                    <p:cond delay="0"/>
                                  </p:stCondLst>
                                  <p:childTnLst>
                                    <p:set>
                                      <p:cBhvr>
                                        <p:cTn id="185" dur="1" fill="hold">
                                          <p:stCondLst>
                                            <p:cond delay="0"/>
                                          </p:stCondLst>
                                        </p:cTn>
                                        <p:tgtEl>
                                          <p:spTgt spid="166"/>
                                        </p:tgtEl>
                                        <p:attrNameLst>
                                          <p:attrName>style.visibility</p:attrName>
                                        </p:attrNameLst>
                                      </p:cBhvr>
                                      <p:to>
                                        <p:strVal val="visible"/>
                                      </p:to>
                                    </p:set>
                                    <p:animEffect transition="in" filter="blinds(horizontal)">
                                      <p:cBhvr>
                                        <p:cTn id="186" dur="500"/>
                                        <p:tgtEl>
                                          <p:spTgt spid="166"/>
                                        </p:tgtEl>
                                      </p:cBhvr>
                                    </p:animEffect>
                                  </p:childTnLst>
                                </p:cTn>
                              </p:par>
                            </p:childTnLst>
                          </p:cTn>
                        </p:par>
                      </p:childTnLst>
                    </p:cTn>
                  </p:par>
                  <p:par>
                    <p:cTn id="187" fill="hold">
                      <p:stCondLst>
                        <p:cond delay="indefinite"/>
                      </p:stCondLst>
                      <p:childTnLst>
                        <p:par>
                          <p:cTn id="188" fill="hold">
                            <p:stCondLst>
                              <p:cond delay="0"/>
                            </p:stCondLst>
                            <p:childTnLst>
                              <p:par>
                                <p:cTn id="189" presetID="3" presetClass="exit" presetSubtype="10" fill="hold" grpId="0" nodeType="clickEffect">
                                  <p:stCondLst>
                                    <p:cond delay="0"/>
                                  </p:stCondLst>
                                  <p:childTnLst>
                                    <p:animEffect transition="out" filter="blinds(horizontal)">
                                      <p:cBhvr>
                                        <p:cTn id="190" dur="500"/>
                                        <p:tgtEl>
                                          <p:spTgt spid="156"/>
                                        </p:tgtEl>
                                      </p:cBhvr>
                                    </p:animEffect>
                                    <p:set>
                                      <p:cBhvr>
                                        <p:cTn id="191" dur="1" fill="hold">
                                          <p:stCondLst>
                                            <p:cond delay="499"/>
                                          </p:stCondLst>
                                        </p:cTn>
                                        <p:tgtEl>
                                          <p:spTgt spid="156"/>
                                        </p:tgtEl>
                                        <p:attrNameLst>
                                          <p:attrName>style.visibility</p:attrName>
                                        </p:attrNameLst>
                                      </p:cBhvr>
                                      <p:to>
                                        <p:strVal val="hidden"/>
                                      </p:to>
                                    </p:set>
                                  </p:childTnLst>
                                </p:cTn>
                              </p:par>
                              <p:par>
                                <p:cTn id="192" presetID="3" presetClass="entr" presetSubtype="10" fill="hold" grpId="0" nodeType="withEffect">
                                  <p:stCondLst>
                                    <p:cond delay="0"/>
                                  </p:stCondLst>
                                  <p:childTnLst>
                                    <p:set>
                                      <p:cBhvr>
                                        <p:cTn id="193" dur="1" fill="hold">
                                          <p:stCondLst>
                                            <p:cond delay="0"/>
                                          </p:stCondLst>
                                        </p:cTn>
                                        <p:tgtEl>
                                          <p:spTgt spid="165"/>
                                        </p:tgtEl>
                                        <p:attrNameLst>
                                          <p:attrName>style.visibility</p:attrName>
                                        </p:attrNameLst>
                                      </p:cBhvr>
                                      <p:to>
                                        <p:strVal val="visible"/>
                                      </p:to>
                                    </p:set>
                                    <p:animEffect transition="in" filter="blinds(horizontal)">
                                      <p:cBhvr>
                                        <p:cTn id="194"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107" grpId="0"/>
      <p:bldP spid="108" grpId="0"/>
      <p:bldP spid="109" grpId="0"/>
      <p:bldP spid="119" grpId="0"/>
      <p:bldP spid="121" grpId="0"/>
      <p:bldP spid="122" grpId="0"/>
      <p:bldP spid="123" grpId="0"/>
      <p:bldP spid="124" grpId="0"/>
      <p:bldP spid="125" grpId="0"/>
      <p:bldP spid="126" grpId="0"/>
      <p:bldP spid="127" grpId="0"/>
      <p:bldP spid="128" grpId="0"/>
      <p:bldP spid="129" grpId="0"/>
      <p:bldP spid="130" grpId="0"/>
      <p:bldP spid="131" grpId="0"/>
      <p:bldP spid="132" grpId="0"/>
      <p:bldP spid="133" grpId="0"/>
      <p:bldP spid="134" grpId="0"/>
      <p:bldP spid="135" grpId="0"/>
      <p:bldP spid="137" grpId="0"/>
      <p:bldP spid="138" grpId="0"/>
      <p:bldP spid="139" grpId="0"/>
      <p:bldP spid="140" grpId="0"/>
      <p:bldP spid="141" grpId="0"/>
      <p:bldP spid="142" grpId="0"/>
      <p:bldP spid="143" grpId="0"/>
      <p:bldP spid="144" grpId="0"/>
      <p:bldP spid="145" grpId="0"/>
      <p:bldP spid="153" grpId="0"/>
      <p:bldP spid="154" grpId="0"/>
      <p:bldP spid="155" grpId="0"/>
      <p:bldP spid="156" grpId="0"/>
      <p:bldP spid="157" grpId="0"/>
      <p:bldP spid="158" grpId="0"/>
      <p:bldP spid="159" grpId="0"/>
      <p:bldP spid="160" grpId="0"/>
      <p:bldP spid="161" grpId="0"/>
      <p:bldP spid="162" grpId="0"/>
      <p:bldP spid="163" grpId="0"/>
      <p:bldP spid="164" grpId="0"/>
      <p:bldP spid="165" grpId="0"/>
      <p:bldP spid="166" grpId="0"/>
      <p:bldP spid="167" grpId="0"/>
      <p:bldP spid="1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178525" y="1600200"/>
                <a:ext cx="4271555" cy="4525963"/>
              </a:xfrm>
            </p:spPr>
            <p:txBody>
              <a:bodyPr/>
              <a:lstStyle/>
              <a:p>
                <a:pPr eaLnBrk="1" hangingPunct="1">
                  <a:buFontTx/>
                  <a:buNone/>
                </a:pPr>
                <a:r>
                  <a:rPr lang="en-GB" altLang="en-US" sz="2000" dirty="0">
                    <a:latin typeface="Comic Sans MS" pitchFamily="66" charset="0"/>
                  </a:rPr>
                  <a:t>	</a:t>
                </a:r>
                <a:r>
                  <a:rPr lang="en-GB" altLang="en-US" sz="1800" u="sng" dirty="0">
                    <a:latin typeface="Comic Sans MS" pitchFamily="66" charset="0"/>
                  </a:rPr>
                  <a:t>You can measure angles in Radians</a:t>
                </a:r>
                <a:endParaRPr lang="en-GB" altLang="en-US" sz="1800" dirty="0">
                  <a:latin typeface="Comic Sans MS" pitchFamily="66" charset="0"/>
                </a:endParaRPr>
              </a:p>
              <a:p>
                <a:pPr eaLnBrk="1" hangingPunct="1">
                  <a:buFontTx/>
                  <a:buNone/>
                </a:pPr>
                <a:endParaRPr lang="en-US" altLang="en-US" sz="1800" dirty="0">
                  <a:latin typeface="Comic Sans MS" pitchFamily="66" charset="0"/>
                </a:endParaRPr>
              </a:p>
              <a:p>
                <a:pPr eaLnBrk="1" hangingPunct="1">
                  <a:buFontTx/>
                  <a:buNone/>
                </a:pPr>
                <a:r>
                  <a:rPr lang="en-US" altLang="en-US" sz="1800" dirty="0">
                    <a:latin typeface="Comic Sans MS" pitchFamily="66" charset="0"/>
                    <a:sym typeface="Wingdings" panose="05000000000000000000" pitchFamily="2" charset="2"/>
                  </a:rPr>
                  <a:t> Sketch the graph of </a:t>
                </a:r>
                <a14:m>
                  <m:oMath xmlns:m="http://schemas.openxmlformats.org/officeDocument/2006/math">
                    <m:r>
                      <a:rPr lang="en-US" altLang="en-US" sz="1800" b="0" i="1" smtClean="0">
                        <a:latin typeface="Cambria Math" panose="02040503050406030204" pitchFamily="18" charset="0"/>
                        <a:sym typeface="Wingdings" panose="05000000000000000000" pitchFamily="2" charset="2"/>
                      </a:rPr>
                      <m:t>𝑦</m:t>
                    </m:r>
                    <m:r>
                      <a:rPr lang="en-US" altLang="en-US" sz="1800" b="0" i="1" smtClean="0">
                        <a:latin typeface="Cambria Math" panose="02040503050406030204" pitchFamily="18" charset="0"/>
                        <a:sym typeface="Wingdings" panose="05000000000000000000" pitchFamily="2" charset="2"/>
                      </a:rPr>
                      <m:t>=</m:t>
                    </m:r>
                    <m:r>
                      <a:rPr lang="en-US" altLang="en-US" sz="1800" b="0" i="1" smtClean="0">
                        <a:latin typeface="Cambria Math" panose="02040503050406030204" pitchFamily="18" charset="0"/>
                        <a:sym typeface="Wingdings" panose="05000000000000000000" pitchFamily="2" charset="2"/>
                      </a:rPr>
                      <m:t>𝑐𝑜𝑠</m:t>
                    </m:r>
                    <m:d>
                      <m:dPr>
                        <m:ctrlPr>
                          <a:rPr lang="en-US" altLang="en-US" sz="1800" b="0" i="1" smtClean="0">
                            <a:latin typeface="Cambria Math" panose="02040503050406030204" pitchFamily="18" charset="0"/>
                            <a:sym typeface="Wingdings" panose="05000000000000000000" pitchFamily="2" charset="2"/>
                          </a:rPr>
                        </m:ctrlPr>
                      </m:dPr>
                      <m:e>
                        <m:r>
                          <a:rPr lang="en-US" altLang="en-US" sz="1800" b="0" i="1" smtClean="0">
                            <a:latin typeface="Cambria Math" panose="02040503050406030204" pitchFamily="18" charset="0"/>
                            <a:sym typeface="Wingdings" panose="05000000000000000000" pitchFamily="2" charset="2"/>
                          </a:rPr>
                          <m:t>𝑥</m:t>
                        </m:r>
                        <m:r>
                          <a:rPr lang="en-US" altLang="en-US" sz="1800" b="0" i="1" smtClean="0">
                            <a:latin typeface="Cambria Math" panose="02040503050406030204" pitchFamily="18" charset="0"/>
                            <a:sym typeface="Wingdings" panose="05000000000000000000" pitchFamily="2" charset="2"/>
                          </a:rPr>
                          <m:t>+</m:t>
                        </m:r>
                        <m:r>
                          <a:rPr lang="en-US" altLang="en-US" sz="1800" b="0" i="1" smtClean="0">
                            <a:latin typeface="Cambria Math" panose="02040503050406030204" pitchFamily="18" charset="0"/>
                            <a:ea typeface="Cambria Math" panose="02040503050406030204" pitchFamily="18" charset="0"/>
                            <a:sym typeface="Wingdings" panose="05000000000000000000" pitchFamily="2" charset="2"/>
                          </a:rPr>
                          <m:t>𝜋</m:t>
                        </m:r>
                      </m:e>
                    </m:d>
                  </m:oMath>
                </a14:m>
                <a:r>
                  <a:rPr lang="en-US" altLang="en-US" sz="1800" dirty="0">
                    <a:latin typeface="Comic Sans MS" pitchFamily="66" charset="0"/>
                  </a:rPr>
                  <a:t> for </a:t>
                </a:r>
                <a14:m>
                  <m:oMath xmlns:m="http://schemas.openxmlformats.org/officeDocument/2006/math">
                    <m:r>
                      <a:rPr lang="en-US" altLang="en-US" sz="1800" b="0" i="1" smtClean="0">
                        <a:latin typeface="Cambria Math" panose="02040503050406030204" pitchFamily="18" charset="0"/>
                      </a:rPr>
                      <m:t>0</m:t>
                    </m:r>
                    <m:r>
                      <a:rPr lang="en-US" altLang="en-US" sz="1800" b="0" i="1" smtClean="0">
                        <a:latin typeface="Cambria Math" panose="02040503050406030204" pitchFamily="18" charset="0"/>
                        <a:ea typeface="Cambria Math" panose="02040503050406030204" pitchFamily="18" charset="0"/>
                      </a:rPr>
                      <m:t>≤</m:t>
                    </m:r>
                    <m:r>
                      <a:rPr lang="en-US" altLang="en-US" sz="1800" b="0" i="1" smtClean="0">
                        <a:latin typeface="Cambria Math" panose="02040503050406030204" pitchFamily="18" charset="0"/>
                        <a:ea typeface="Cambria Math" panose="02040503050406030204" pitchFamily="18" charset="0"/>
                      </a:rPr>
                      <m:t>𝑥</m:t>
                    </m:r>
                    <m:r>
                      <a:rPr lang="en-US" altLang="en-US" sz="1800" b="0" i="1" smtClean="0">
                        <a:latin typeface="Cambria Math" panose="02040503050406030204" pitchFamily="18" charset="0"/>
                        <a:ea typeface="Cambria Math" panose="02040503050406030204" pitchFamily="18" charset="0"/>
                      </a:rPr>
                      <m:t>≤2</m:t>
                    </m:r>
                    <m:r>
                      <a:rPr lang="en-US" altLang="en-US" sz="1800" b="0" i="1" smtClean="0">
                        <a:latin typeface="Cambria Math" panose="02040503050406030204" pitchFamily="18" charset="0"/>
                        <a:ea typeface="Cambria Math" panose="02040503050406030204" pitchFamily="18" charset="0"/>
                      </a:rPr>
                      <m:t>𝜋</m:t>
                    </m:r>
                  </m:oMath>
                </a14:m>
                <a:r>
                  <a:rPr lang="en-US" altLang="en-US" sz="1800" dirty="0">
                    <a:latin typeface="Comic Sans MS" pitchFamily="66" charset="0"/>
                  </a:rPr>
                  <a:t>.</a:t>
                </a:r>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178525" y="1600200"/>
                <a:ext cx="4271555" cy="4525963"/>
              </a:xfrm>
              <a:blipFill>
                <a:blip r:embed="rId2"/>
                <a:stretch>
                  <a:fillRect l="-1141" t="-809"/>
                </a:stretch>
              </a:blipFill>
            </p:spPr>
            <p:txBody>
              <a:bodyPr/>
              <a:lstStyle/>
              <a:p>
                <a:r>
                  <a:rPr lang="en-GB">
                    <a:noFill/>
                  </a:rPr>
                  <a:t> </a:t>
                </a:r>
              </a:p>
            </p:txBody>
          </p:sp>
        </mc:Fallback>
      </mc:AlternateContent>
      <p:sp>
        <p:nvSpPr>
          <p:cNvPr id="24"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25" name="TextBox 24"/>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5A</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6" name="TextBox 25"/>
              <p:cNvSpPr txBox="1"/>
              <p:nvPr/>
            </p:nvSpPr>
            <p:spPr>
              <a:xfrm>
                <a:off x="108857" y="439782"/>
                <a:ext cx="173098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08857" y="439782"/>
                <a:ext cx="1730987" cy="251800"/>
              </a:xfrm>
              <a:prstGeom prst="rect">
                <a:avLst/>
              </a:prstGeom>
              <a:blipFill>
                <a:blip r:embed="rId3"/>
                <a:stretch>
                  <a:fillRect l="-2465"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56754" y="696685"/>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56754" y="696685"/>
                <a:ext cx="1617173" cy="251800"/>
              </a:xfrm>
              <a:prstGeom prst="rect">
                <a:avLst/>
              </a:prstGeom>
              <a:blipFill>
                <a:blip r:embed="rId4"/>
                <a:stretch>
                  <a:fillRect l="-1509" r="-377" b="-4762"/>
                </a:stretch>
              </a:blipFill>
            </p:spPr>
            <p:txBody>
              <a:bodyPr/>
              <a:lstStyle/>
              <a:p>
                <a:r>
                  <a:rPr lang="en-GB">
                    <a:noFill/>
                  </a:rPr>
                  <a:t> </a:t>
                </a:r>
              </a:p>
            </p:txBody>
          </p:sp>
        </mc:Fallback>
      </mc:AlternateContent>
      <p:grpSp>
        <p:nvGrpSpPr>
          <p:cNvPr id="3" name="Group 2"/>
          <p:cNvGrpSpPr/>
          <p:nvPr/>
        </p:nvGrpSpPr>
        <p:grpSpPr>
          <a:xfrm>
            <a:off x="1685108" y="2767557"/>
            <a:ext cx="6622869" cy="1578020"/>
            <a:chOff x="1685108" y="2767557"/>
            <a:chExt cx="6622869" cy="1578020"/>
          </a:xfrm>
        </p:grpSpPr>
        <p:sp>
          <p:nvSpPr>
            <p:cNvPr id="169" name="Text Box 35"/>
            <p:cNvSpPr txBox="1">
              <a:spLocks noChangeArrowheads="1"/>
            </p:cNvSpPr>
            <p:nvPr/>
          </p:nvSpPr>
          <p:spPr bwMode="auto">
            <a:xfrm>
              <a:off x="3635919" y="2767557"/>
              <a:ext cx="287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a:latin typeface="Comic Sans MS" pitchFamily="66" charset="0"/>
                </a:rPr>
                <a:t>y</a:t>
              </a:r>
            </a:p>
          </p:txBody>
        </p:sp>
        <p:sp>
          <p:nvSpPr>
            <p:cNvPr id="170" name="Line 63"/>
            <p:cNvSpPr>
              <a:spLocks noChangeShapeType="1"/>
            </p:cNvSpPr>
            <p:nvPr/>
          </p:nvSpPr>
          <p:spPr bwMode="auto">
            <a:xfrm>
              <a:off x="3761332" y="3058069"/>
              <a:ext cx="0" cy="12763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2" name="Line 63"/>
            <p:cNvSpPr>
              <a:spLocks noChangeShapeType="1"/>
            </p:cNvSpPr>
            <p:nvPr/>
          </p:nvSpPr>
          <p:spPr bwMode="auto">
            <a:xfrm rot="5400000" flipH="1">
              <a:off x="5212375" y="2094706"/>
              <a:ext cx="544" cy="31949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3" name="Freeform 141"/>
            <p:cNvSpPr>
              <a:spLocks/>
            </p:cNvSpPr>
            <p:nvPr/>
          </p:nvSpPr>
          <p:spPr bwMode="auto">
            <a:xfrm>
              <a:off x="3134315" y="3261496"/>
              <a:ext cx="2484437" cy="852487"/>
            </a:xfrm>
            <a:custGeom>
              <a:avLst/>
              <a:gdLst>
                <a:gd name="T0" fmla="*/ 0 w 1565"/>
                <a:gd name="T1" fmla="*/ 2147483647 h 537"/>
                <a:gd name="T2" fmla="*/ 2147483647 w 1565"/>
                <a:gd name="T3" fmla="*/ 2147483647 h 537"/>
                <a:gd name="T4" fmla="*/ 2147483647 w 1565"/>
                <a:gd name="T5" fmla="*/ 2147483647 h 537"/>
                <a:gd name="T6" fmla="*/ 2147483647 w 1565"/>
                <a:gd name="T7" fmla="*/ 2147483647 h 537"/>
                <a:gd name="T8" fmla="*/ 2147483647 w 1565"/>
                <a:gd name="T9" fmla="*/ 2147483647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5" h="537">
                  <a:moveTo>
                    <a:pt x="0" y="278"/>
                  </a:moveTo>
                  <a:cubicBezTo>
                    <a:pt x="132" y="140"/>
                    <a:pt x="265" y="2"/>
                    <a:pt x="396" y="1"/>
                  </a:cubicBezTo>
                  <a:cubicBezTo>
                    <a:pt x="527" y="0"/>
                    <a:pt x="655" y="183"/>
                    <a:pt x="785" y="272"/>
                  </a:cubicBezTo>
                  <a:cubicBezTo>
                    <a:pt x="915" y="361"/>
                    <a:pt x="1045" y="537"/>
                    <a:pt x="1175" y="537"/>
                  </a:cubicBezTo>
                  <a:cubicBezTo>
                    <a:pt x="1305" y="537"/>
                    <a:pt x="1435" y="404"/>
                    <a:pt x="1565" y="272"/>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 name="Freeform 141"/>
            <p:cNvSpPr>
              <a:spLocks/>
            </p:cNvSpPr>
            <p:nvPr/>
          </p:nvSpPr>
          <p:spPr bwMode="auto">
            <a:xfrm>
              <a:off x="5611904" y="3257142"/>
              <a:ext cx="2484437" cy="852487"/>
            </a:xfrm>
            <a:custGeom>
              <a:avLst/>
              <a:gdLst>
                <a:gd name="T0" fmla="*/ 0 w 1565"/>
                <a:gd name="T1" fmla="*/ 2147483647 h 537"/>
                <a:gd name="T2" fmla="*/ 2147483647 w 1565"/>
                <a:gd name="T3" fmla="*/ 2147483647 h 537"/>
                <a:gd name="T4" fmla="*/ 2147483647 w 1565"/>
                <a:gd name="T5" fmla="*/ 2147483647 h 537"/>
                <a:gd name="T6" fmla="*/ 2147483647 w 1565"/>
                <a:gd name="T7" fmla="*/ 2147483647 h 537"/>
                <a:gd name="T8" fmla="*/ 2147483647 w 1565"/>
                <a:gd name="T9" fmla="*/ 2147483647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5" h="537">
                  <a:moveTo>
                    <a:pt x="0" y="278"/>
                  </a:moveTo>
                  <a:cubicBezTo>
                    <a:pt x="132" y="140"/>
                    <a:pt x="265" y="2"/>
                    <a:pt x="396" y="1"/>
                  </a:cubicBezTo>
                  <a:cubicBezTo>
                    <a:pt x="527" y="0"/>
                    <a:pt x="655" y="183"/>
                    <a:pt x="785" y="272"/>
                  </a:cubicBezTo>
                  <a:cubicBezTo>
                    <a:pt x="915" y="361"/>
                    <a:pt x="1045" y="537"/>
                    <a:pt x="1175" y="537"/>
                  </a:cubicBezTo>
                  <a:cubicBezTo>
                    <a:pt x="1305" y="537"/>
                    <a:pt x="1435" y="404"/>
                    <a:pt x="1565" y="272"/>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useBgFill="1">
          <p:nvSpPr>
            <p:cNvPr id="2" name="Rectangle 1"/>
            <p:cNvSpPr/>
            <p:nvPr/>
          </p:nvSpPr>
          <p:spPr>
            <a:xfrm>
              <a:off x="6235337" y="3152503"/>
              <a:ext cx="2072640" cy="11930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useBgFill="1">
          <p:nvSpPr>
            <p:cNvPr id="175" name="Rectangle 174"/>
            <p:cNvSpPr/>
            <p:nvPr/>
          </p:nvSpPr>
          <p:spPr>
            <a:xfrm>
              <a:off x="1685108" y="3087189"/>
              <a:ext cx="2072640" cy="11930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6" name="Text Box 35"/>
          <p:cNvSpPr txBox="1">
            <a:spLocks noChangeArrowheads="1"/>
          </p:cNvSpPr>
          <p:nvPr/>
        </p:nvSpPr>
        <p:spPr bwMode="auto">
          <a:xfrm>
            <a:off x="6209302" y="3546974"/>
            <a:ext cx="287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dirty="0">
                <a:latin typeface="Comic Sans MS" pitchFamily="66" charset="0"/>
              </a:rPr>
              <a:t>x</a:t>
            </a:r>
          </a:p>
        </p:txBody>
      </p:sp>
      <mc:AlternateContent xmlns:mc="http://schemas.openxmlformats.org/markup-compatibility/2006" xmlns:a14="http://schemas.microsoft.com/office/drawing/2010/main">
        <mc:Choice Requires="a14">
          <p:sp>
            <p:nvSpPr>
              <p:cNvPr id="4" name="TextBox 3"/>
              <p:cNvSpPr txBox="1"/>
              <p:nvPr/>
            </p:nvSpPr>
            <p:spPr>
              <a:xfrm>
                <a:off x="6244046" y="3008811"/>
                <a:ext cx="74308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FF0000"/>
                          </a:solidFill>
                          <a:latin typeface="Cambria Math" panose="02040503050406030204" pitchFamily="18" charset="0"/>
                        </a:rPr>
                        <m:t>𝑦</m:t>
                      </m:r>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𝑐𝑜𝑠𝑥</m:t>
                      </m:r>
                    </m:oMath>
                  </m:oMathPara>
                </a14:m>
                <a:endParaRPr lang="en-GB" sz="1400" dirty="0">
                  <a:solidFill>
                    <a:srgbClr val="FF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244046" y="3008811"/>
                <a:ext cx="743089" cy="215444"/>
              </a:xfrm>
              <a:prstGeom prst="rect">
                <a:avLst/>
              </a:prstGeom>
              <a:blipFill>
                <a:blip r:embed="rId5"/>
                <a:stretch>
                  <a:fillRect l="-4918" r="-1639" b="-22857"/>
                </a:stretch>
              </a:blipFill>
            </p:spPr>
            <p:txBody>
              <a:bodyPr/>
              <a:lstStyle/>
              <a:p>
                <a:r>
                  <a:rPr lang="en-GB">
                    <a:noFill/>
                  </a:rPr>
                  <a:t> </a:t>
                </a:r>
              </a:p>
            </p:txBody>
          </p:sp>
        </mc:Fallback>
      </mc:AlternateContent>
      <p:sp>
        <p:nvSpPr>
          <p:cNvPr id="177" name="Text Box 35"/>
          <p:cNvSpPr txBox="1">
            <a:spLocks noChangeArrowheads="1"/>
          </p:cNvSpPr>
          <p:nvPr/>
        </p:nvSpPr>
        <p:spPr bwMode="auto">
          <a:xfrm>
            <a:off x="3535770" y="3111546"/>
            <a:ext cx="287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dirty="0">
                <a:latin typeface="Comic Sans MS" pitchFamily="66" charset="0"/>
              </a:rPr>
              <a:t>1</a:t>
            </a:r>
          </a:p>
        </p:txBody>
      </p:sp>
      <p:sp>
        <p:nvSpPr>
          <p:cNvPr id="178" name="Text Box 35"/>
          <p:cNvSpPr txBox="1">
            <a:spLocks noChangeArrowheads="1"/>
          </p:cNvSpPr>
          <p:nvPr/>
        </p:nvSpPr>
        <p:spPr bwMode="auto">
          <a:xfrm>
            <a:off x="3461748" y="3960632"/>
            <a:ext cx="3961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dirty="0">
                <a:latin typeface="Comic Sans MS" pitchFamily="66" charset="0"/>
              </a:rPr>
              <a:t>-1</a:t>
            </a:r>
          </a:p>
        </p:txBody>
      </p:sp>
      <p:sp>
        <p:nvSpPr>
          <p:cNvPr id="179" name="Text Box 35"/>
          <p:cNvSpPr txBox="1">
            <a:spLocks noChangeArrowheads="1"/>
          </p:cNvSpPr>
          <p:nvPr/>
        </p:nvSpPr>
        <p:spPr bwMode="auto">
          <a:xfrm>
            <a:off x="3513999" y="3551329"/>
            <a:ext cx="3961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dirty="0">
                <a:latin typeface="Comic Sans MS" pitchFamily="66" charset="0"/>
              </a:rPr>
              <a:t>0</a:t>
            </a:r>
          </a:p>
        </p:txBody>
      </p:sp>
      <mc:AlternateContent xmlns:mc="http://schemas.openxmlformats.org/markup-compatibility/2006" xmlns:a14="http://schemas.microsoft.com/office/drawing/2010/main">
        <mc:Choice Requires="a14">
          <p:sp>
            <p:nvSpPr>
              <p:cNvPr id="5" name="TextBox 4"/>
              <p:cNvSpPr txBox="1"/>
              <p:nvPr/>
            </p:nvSpPr>
            <p:spPr>
              <a:xfrm>
                <a:off x="6096000" y="3679371"/>
                <a:ext cx="24910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𝜋</m:t>
                      </m:r>
                    </m:oMath>
                  </m:oMathPara>
                </a14:m>
                <a:endParaRPr lang="en-GB" sz="1400" dirty="0"/>
              </a:p>
            </p:txBody>
          </p:sp>
        </mc:Choice>
        <mc:Fallback xmlns="">
          <p:sp>
            <p:nvSpPr>
              <p:cNvPr id="5" name="TextBox 4"/>
              <p:cNvSpPr txBox="1">
                <a:spLocks noRot="1" noChangeAspect="1" noMove="1" noResize="1" noEditPoints="1" noAdjustHandles="1" noChangeArrowheads="1" noChangeShapeType="1" noTextEdit="1"/>
              </p:cNvSpPr>
              <p:nvPr/>
            </p:nvSpPr>
            <p:spPr>
              <a:xfrm>
                <a:off x="6096000" y="3679371"/>
                <a:ext cx="249107" cy="215444"/>
              </a:xfrm>
              <a:prstGeom prst="rect">
                <a:avLst/>
              </a:prstGeom>
              <a:blipFill>
                <a:blip r:embed="rId6"/>
                <a:stretch>
                  <a:fillRect l="-17073" r="-4878"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0" name="TextBox 179"/>
              <p:cNvSpPr txBox="1"/>
              <p:nvPr/>
            </p:nvSpPr>
            <p:spPr>
              <a:xfrm>
                <a:off x="4959531" y="3657599"/>
                <a:ext cx="14972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𝜋</m:t>
                      </m:r>
                    </m:oMath>
                  </m:oMathPara>
                </a14:m>
                <a:endParaRPr lang="en-GB" sz="1400" dirty="0"/>
              </a:p>
            </p:txBody>
          </p:sp>
        </mc:Choice>
        <mc:Fallback xmlns="">
          <p:sp>
            <p:nvSpPr>
              <p:cNvPr id="180" name="TextBox 179"/>
              <p:cNvSpPr txBox="1">
                <a:spLocks noRot="1" noChangeAspect="1" noMove="1" noResize="1" noEditPoints="1" noAdjustHandles="1" noChangeArrowheads="1" noChangeShapeType="1" noTextEdit="1"/>
              </p:cNvSpPr>
              <p:nvPr/>
            </p:nvSpPr>
            <p:spPr>
              <a:xfrm>
                <a:off x="4959531" y="3657599"/>
                <a:ext cx="149720" cy="215444"/>
              </a:xfrm>
              <a:prstGeom prst="rect">
                <a:avLst/>
              </a:prstGeom>
              <a:blipFill>
                <a:blip r:embed="rId7"/>
                <a:stretch>
                  <a:fillRect l="-20833" r="-12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1" name="TextBox 180"/>
              <p:cNvSpPr txBox="1"/>
              <p:nvPr/>
            </p:nvSpPr>
            <p:spPr>
              <a:xfrm>
                <a:off x="4293325" y="3722913"/>
                <a:ext cx="149720" cy="3660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2</m:t>
                          </m:r>
                        </m:den>
                      </m:f>
                    </m:oMath>
                  </m:oMathPara>
                </a14:m>
                <a:endParaRPr lang="en-GB" sz="1400" dirty="0"/>
              </a:p>
            </p:txBody>
          </p:sp>
        </mc:Choice>
        <mc:Fallback xmlns="">
          <p:sp>
            <p:nvSpPr>
              <p:cNvPr id="181" name="TextBox 180"/>
              <p:cNvSpPr txBox="1">
                <a:spLocks noRot="1" noChangeAspect="1" noMove="1" noResize="1" noEditPoints="1" noAdjustHandles="1" noChangeArrowheads="1" noChangeShapeType="1" noTextEdit="1"/>
              </p:cNvSpPr>
              <p:nvPr/>
            </p:nvSpPr>
            <p:spPr>
              <a:xfrm>
                <a:off x="4293325" y="3722913"/>
                <a:ext cx="149720" cy="366062"/>
              </a:xfrm>
              <a:prstGeom prst="rect">
                <a:avLst/>
              </a:prstGeom>
              <a:blipFill>
                <a:blip r:embed="rId8"/>
                <a:stretch>
                  <a:fillRect l="-24000" r="-20000" b="-1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2" name="TextBox 181"/>
              <p:cNvSpPr txBox="1"/>
              <p:nvPr/>
            </p:nvSpPr>
            <p:spPr>
              <a:xfrm>
                <a:off x="5534297" y="3692433"/>
                <a:ext cx="249107" cy="4033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3</m:t>
                          </m:r>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2</m:t>
                          </m:r>
                        </m:den>
                      </m:f>
                    </m:oMath>
                  </m:oMathPara>
                </a14:m>
                <a:endParaRPr lang="en-GB" sz="1400" dirty="0"/>
              </a:p>
            </p:txBody>
          </p:sp>
        </mc:Choice>
        <mc:Fallback xmlns="">
          <p:sp>
            <p:nvSpPr>
              <p:cNvPr id="182" name="TextBox 181"/>
              <p:cNvSpPr txBox="1">
                <a:spLocks noRot="1" noChangeAspect="1" noMove="1" noResize="1" noEditPoints="1" noAdjustHandles="1" noChangeArrowheads="1" noChangeShapeType="1" noTextEdit="1"/>
              </p:cNvSpPr>
              <p:nvPr/>
            </p:nvSpPr>
            <p:spPr>
              <a:xfrm>
                <a:off x="5534297" y="3692433"/>
                <a:ext cx="249107" cy="403316"/>
              </a:xfrm>
              <a:prstGeom prst="rect">
                <a:avLst/>
              </a:prstGeom>
              <a:blipFill>
                <a:blip r:embed="rId9"/>
                <a:stretch>
                  <a:fillRect l="-17073" t="-1515" r="-12195" b="-13636"/>
                </a:stretch>
              </a:blipFill>
            </p:spPr>
            <p:txBody>
              <a:bodyPr/>
              <a:lstStyle/>
              <a:p>
                <a:r>
                  <a:rPr lang="en-GB">
                    <a:noFill/>
                  </a:rPr>
                  <a:t> </a:t>
                </a:r>
              </a:p>
            </p:txBody>
          </p:sp>
        </mc:Fallback>
      </mc:AlternateContent>
      <p:grpSp>
        <p:nvGrpSpPr>
          <p:cNvPr id="183" name="Group 182"/>
          <p:cNvGrpSpPr/>
          <p:nvPr/>
        </p:nvGrpSpPr>
        <p:grpSpPr>
          <a:xfrm>
            <a:off x="1680754" y="4522334"/>
            <a:ext cx="6622869" cy="1578020"/>
            <a:chOff x="1685108" y="2767557"/>
            <a:chExt cx="6622869" cy="1578020"/>
          </a:xfrm>
        </p:grpSpPr>
        <p:sp>
          <p:nvSpPr>
            <p:cNvPr id="184" name="Text Box 35"/>
            <p:cNvSpPr txBox="1">
              <a:spLocks noChangeArrowheads="1"/>
            </p:cNvSpPr>
            <p:nvPr/>
          </p:nvSpPr>
          <p:spPr bwMode="auto">
            <a:xfrm>
              <a:off x="3635919" y="2767557"/>
              <a:ext cx="287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a:latin typeface="Comic Sans MS" pitchFamily="66" charset="0"/>
                </a:rPr>
                <a:t>y</a:t>
              </a:r>
            </a:p>
          </p:txBody>
        </p:sp>
        <p:sp>
          <p:nvSpPr>
            <p:cNvPr id="186" name="Line 63"/>
            <p:cNvSpPr>
              <a:spLocks noChangeShapeType="1"/>
            </p:cNvSpPr>
            <p:nvPr/>
          </p:nvSpPr>
          <p:spPr bwMode="auto">
            <a:xfrm rot="5400000" flipH="1">
              <a:off x="5212375" y="2094706"/>
              <a:ext cx="544" cy="31949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7" name="Freeform 141"/>
            <p:cNvSpPr>
              <a:spLocks/>
            </p:cNvSpPr>
            <p:nvPr/>
          </p:nvSpPr>
          <p:spPr bwMode="auto">
            <a:xfrm flipV="1">
              <a:off x="3134315" y="3261496"/>
              <a:ext cx="2484437" cy="852487"/>
            </a:xfrm>
            <a:custGeom>
              <a:avLst/>
              <a:gdLst>
                <a:gd name="T0" fmla="*/ 0 w 1565"/>
                <a:gd name="T1" fmla="*/ 2147483647 h 537"/>
                <a:gd name="T2" fmla="*/ 2147483647 w 1565"/>
                <a:gd name="T3" fmla="*/ 2147483647 h 537"/>
                <a:gd name="T4" fmla="*/ 2147483647 w 1565"/>
                <a:gd name="T5" fmla="*/ 2147483647 h 537"/>
                <a:gd name="T6" fmla="*/ 2147483647 w 1565"/>
                <a:gd name="T7" fmla="*/ 2147483647 h 537"/>
                <a:gd name="T8" fmla="*/ 2147483647 w 1565"/>
                <a:gd name="T9" fmla="*/ 2147483647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5" h="537">
                  <a:moveTo>
                    <a:pt x="0" y="278"/>
                  </a:moveTo>
                  <a:cubicBezTo>
                    <a:pt x="132" y="140"/>
                    <a:pt x="265" y="2"/>
                    <a:pt x="396" y="1"/>
                  </a:cubicBezTo>
                  <a:cubicBezTo>
                    <a:pt x="527" y="0"/>
                    <a:pt x="655" y="183"/>
                    <a:pt x="785" y="272"/>
                  </a:cubicBezTo>
                  <a:cubicBezTo>
                    <a:pt x="915" y="361"/>
                    <a:pt x="1045" y="537"/>
                    <a:pt x="1175" y="537"/>
                  </a:cubicBezTo>
                  <a:cubicBezTo>
                    <a:pt x="1305" y="537"/>
                    <a:pt x="1435" y="404"/>
                    <a:pt x="1565" y="272"/>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8" name="Freeform 141"/>
            <p:cNvSpPr>
              <a:spLocks/>
            </p:cNvSpPr>
            <p:nvPr/>
          </p:nvSpPr>
          <p:spPr bwMode="auto">
            <a:xfrm flipV="1">
              <a:off x="5611904" y="3257142"/>
              <a:ext cx="2484437" cy="852487"/>
            </a:xfrm>
            <a:custGeom>
              <a:avLst/>
              <a:gdLst>
                <a:gd name="T0" fmla="*/ 0 w 1565"/>
                <a:gd name="T1" fmla="*/ 2147483647 h 537"/>
                <a:gd name="T2" fmla="*/ 2147483647 w 1565"/>
                <a:gd name="T3" fmla="*/ 2147483647 h 537"/>
                <a:gd name="T4" fmla="*/ 2147483647 w 1565"/>
                <a:gd name="T5" fmla="*/ 2147483647 h 537"/>
                <a:gd name="T6" fmla="*/ 2147483647 w 1565"/>
                <a:gd name="T7" fmla="*/ 2147483647 h 537"/>
                <a:gd name="T8" fmla="*/ 2147483647 w 1565"/>
                <a:gd name="T9" fmla="*/ 2147483647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5" h="537">
                  <a:moveTo>
                    <a:pt x="0" y="278"/>
                  </a:moveTo>
                  <a:cubicBezTo>
                    <a:pt x="132" y="140"/>
                    <a:pt x="265" y="2"/>
                    <a:pt x="396" y="1"/>
                  </a:cubicBezTo>
                  <a:cubicBezTo>
                    <a:pt x="527" y="0"/>
                    <a:pt x="655" y="183"/>
                    <a:pt x="785" y="272"/>
                  </a:cubicBezTo>
                  <a:cubicBezTo>
                    <a:pt x="915" y="361"/>
                    <a:pt x="1045" y="537"/>
                    <a:pt x="1175" y="537"/>
                  </a:cubicBezTo>
                  <a:cubicBezTo>
                    <a:pt x="1305" y="537"/>
                    <a:pt x="1435" y="404"/>
                    <a:pt x="1565" y="272"/>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useBgFill="1">
          <p:nvSpPr>
            <p:cNvPr id="189" name="Rectangle 188"/>
            <p:cNvSpPr/>
            <p:nvPr/>
          </p:nvSpPr>
          <p:spPr>
            <a:xfrm>
              <a:off x="6235337" y="3152503"/>
              <a:ext cx="2072640" cy="11930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useBgFill="1">
          <p:nvSpPr>
            <p:cNvPr id="190" name="Rectangle 189"/>
            <p:cNvSpPr/>
            <p:nvPr/>
          </p:nvSpPr>
          <p:spPr>
            <a:xfrm>
              <a:off x="1685108" y="3087189"/>
              <a:ext cx="2072640" cy="11930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5" name="Line 63"/>
            <p:cNvSpPr>
              <a:spLocks noChangeShapeType="1"/>
            </p:cNvSpPr>
            <p:nvPr/>
          </p:nvSpPr>
          <p:spPr bwMode="auto">
            <a:xfrm>
              <a:off x="3761332" y="3058069"/>
              <a:ext cx="0" cy="12763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91" name="Text Box 35"/>
          <p:cNvSpPr txBox="1">
            <a:spLocks noChangeArrowheads="1"/>
          </p:cNvSpPr>
          <p:nvPr/>
        </p:nvSpPr>
        <p:spPr bwMode="auto">
          <a:xfrm>
            <a:off x="6204948" y="5301751"/>
            <a:ext cx="287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dirty="0">
                <a:latin typeface="Comic Sans MS" pitchFamily="66" charset="0"/>
              </a:rPr>
              <a:t>x</a:t>
            </a:r>
          </a:p>
        </p:txBody>
      </p:sp>
      <mc:AlternateContent xmlns:mc="http://schemas.openxmlformats.org/markup-compatibility/2006" xmlns:a14="http://schemas.microsoft.com/office/drawing/2010/main">
        <mc:Choice Requires="a14">
          <p:sp>
            <p:nvSpPr>
              <p:cNvPr id="192" name="TextBox 191"/>
              <p:cNvSpPr txBox="1"/>
              <p:nvPr/>
            </p:nvSpPr>
            <p:spPr>
              <a:xfrm>
                <a:off x="6352903" y="5913120"/>
                <a:ext cx="120180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FF0000"/>
                          </a:solidFill>
                          <a:latin typeface="Cambria Math" panose="02040503050406030204" pitchFamily="18" charset="0"/>
                        </a:rPr>
                        <m:t>𝑦</m:t>
                      </m:r>
                      <m:r>
                        <a:rPr lang="en-US" sz="1400" b="0" i="1" smtClean="0">
                          <a:solidFill>
                            <a:srgbClr val="FF0000"/>
                          </a:solidFill>
                          <a:latin typeface="Cambria Math" panose="02040503050406030204" pitchFamily="18" charset="0"/>
                        </a:rPr>
                        <m:t>=</m:t>
                      </m:r>
                      <m:r>
                        <m:rPr>
                          <m:sty m:val="p"/>
                        </m:rPr>
                        <a:rPr lang="en-US" sz="1400" b="0" i="0" smtClean="0">
                          <a:solidFill>
                            <a:srgbClr val="FF0000"/>
                          </a:solidFill>
                          <a:latin typeface="Cambria Math" panose="02040503050406030204" pitchFamily="18" charset="0"/>
                        </a:rPr>
                        <m:t>cos</m:t>
                      </m:r>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𝑥</m:t>
                      </m:r>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ea typeface="Cambria Math" panose="02040503050406030204" pitchFamily="18" charset="0"/>
                        </a:rPr>
                        <m:t>𝜋</m:t>
                      </m:r>
                      <m:r>
                        <a:rPr lang="en-US" sz="1400" b="0" i="1" smtClean="0">
                          <a:solidFill>
                            <a:srgbClr val="FF0000"/>
                          </a:solidFill>
                          <a:latin typeface="Cambria Math" panose="02040503050406030204" pitchFamily="18" charset="0"/>
                          <a:ea typeface="Cambria Math" panose="02040503050406030204" pitchFamily="18" charset="0"/>
                        </a:rPr>
                        <m:t>)</m:t>
                      </m:r>
                    </m:oMath>
                  </m:oMathPara>
                </a14:m>
                <a:endParaRPr lang="en-GB" sz="1400" dirty="0">
                  <a:solidFill>
                    <a:srgbClr val="FF0000"/>
                  </a:solidFill>
                </a:endParaRPr>
              </a:p>
            </p:txBody>
          </p:sp>
        </mc:Choice>
        <mc:Fallback xmlns="">
          <p:sp>
            <p:nvSpPr>
              <p:cNvPr id="192" name="TextBox 191"/>
              <p:cNvSpPr txBox="1">
                <a:spLocks noRot="1" noChangeAspect="1" noMove="1" noResize="1" noEditPoints="1" noAdjustHandles="1" noChangeArrowheads="1" noChangeShapeType="1" noTextEdit="1"/>
              </p:cNvSpPr>
              <p:nvPr/>
            </p:nvSpPr>
            <p:spPr>
              <a:xfrm>
                <a:off x="6352903" y="5913120"/>
                <a:ext cx="1201804" cy="215444"/>
              </a:xfrm>
              <a:prstGeom prst="rect">
                <a:avLst/>
              </a:prstGeom>
              <a:blipFill>
                <a:blip r:embed="rId10"/>
                <a:stretch>
                  <a:fillRect l="-3046" r="-5076" b="-31429"/>
                </a:stretch>
              </a:blipFill>
            </p:spPr>
            <p:txBody>
              <a:bodyPr/>
              <a:lstStyle/>
              <a:p>
                <a:r>
                  <a:rPr lang="en-GB">
                    <a:noFill/>
                  </a:rPr>
                  <a:t> </a:t>
                </a:r>
              </a:p>
            </p:txBody>
          </p:sp>
        </mc:Fallback>
      </mc:AlternateContent>
      <p:sp>
        <p:nvSpPr>
          <p:cNvPr id="193" name="Text Box 35"/>
          <p:cNvSpPr txBox="1">
            <a:spLocks noChangeArrowheads="1"/>
          </p:cNvSpPr>
          <p:nvPr/>
        </p:nvSpPr>
        <p:spPr bwMode="auto">
          <a:xfrm>
            <a:off x="3531416" y="4866323"/>
            <a:ext cx="287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dirty="0">
                <a:latin typeface="Comic Sans MS" pitchFamily="66" charset="0"/>
              </a:rPr>
              <a:t>1</a:t>
            </a:r>
          </a:p>
        </p:txBody>
      </p:sp>
      <p:sp>
        <p:nvSpPr>
          <p:cNvPr id="194" name="Text Box 35"/>
          <p:cNvSpPr txBox="1">
            <a:spLocks noChangeArrowheads="1"/>
          </p:cNvSpPr>
          <p:nvPr/>
        </p:nvSpPr>
        <p:spPr bwMode="auto">
          <a:xfrm>
            <a:off x="3457394" y="5715409"/>
            <a:ext cx="3961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dirty="0">
                <a:latin typeface="Comic Sans MS" pitchFamily="66" charset="0"/>
              </a:rPr>
              <a:t>-1</a:t>
            </a:r>
          </a:p>
        </p:txBody>
      </p:sp>
      <p:sp>
        <p:nvSpPr>
          <p:cNvPr id="195" name="Text Box 35"/>
          <p:cNvSpPr txBox="1">
            <a:spLocks noChangeArrowheads="1"/>
          </p:cNvSpPr>
          <p:nvPr/>
        </p:nvSpPr>
        <p:spPr bwMode="auto">
          <a:xfrm>
            <a:off x="3509645" y="5306106"/>
            <a:ext cx="3961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dirty="0">
                <a:latin typeface="Comic Sans MS" pitchFamily="66" charset="0"/>
              </a:rPr>
              <a:t>0</a:t>
            </a:r>
          </a:p>
        </p:txBody>
      </p:sp>
      <mc:AlternateContent xmlns:mc="http://schemas.openxmlformats.org/markup-compatibility/2006" xmlns:a14="http://schemas.microsoft.com/office/drawing/2010/main">
        <mc:Choice Requires="a14">
          <p:sp>
            <p:nvSpPr>
              <p:cNvPr id="196" name="TextBox 195"/>
              <p:cNvSpPr txBox="1"/>
              <p:nvPr/>
            </p:nvSpPr>
            <p:spPr>
              <a:xfrm>
                <a:off x="6091646" y="5434148"/>
                <a:ext cx="24910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𝜋</m:t>
                      </m:r>
                    </m:oMath>
                  </m:oMathPara>
                </a14:m>
                <a:endParaRPr lang="en-GB" sz="1400" dirty="0"/>
              </a:p>
            </p:txBody>
          </p:sp>
        </mc:Choice>
        <mc:Fallback xmlns="">
          <p:sp>
            <p:nvSpPr>
              <p:cNvPr id="196" name="TextBox 195"/>
              <p:cNvSpPr txBox="1">
                <a:spLocks noRot="1" noChangeAspect="1" noMove="1" noResize="1" noEditPoints="1" noAdjustHandles="1" noChangeArrowheads="1" noChangeShapeType="1" noTextEdit="1"/>
              </p:cNvSpPr>
              <p:nvPr/>
            </p:nvSpPr>
            <p:spPr>
              <a:xfrm>
                <a:off x="6091646" y="5434148"/>
                <a:ext cx="249107" cy="215444"/>
              </a:xfrm>
              <a:prstGeom prst="rect">
                <a:avLst/>
              </a:prstGeom>
              <a:blipFill>
                <a:blip r:embed="rId11"/>
                <a:stretch>
                  <a:fillRect l="-17073" r="-7317" b="-2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4955177" y="5412376"/>
                <a:ext cx="14972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𝜋</m:t>
                      </m:r>
                    </m:oMath>
                  </m:oMathPara>
                </a14:m>
                <a:endParaRPr lang="en-GB" sz="14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4955177" y="5412376"/>
                <a:ext cx="149720" cy="215444"/>
              </a:xfrm>
              <a:prstGeom prst="rect">
                <a:avLst/>
              </a:prstGeom>
              <a:blipFill>
                <a:blip r:embed="rId7"/>
                <a:stretch>
                  <a:fillRect l="-20833" r="-12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4288971" y="5477690"/>
                <a:ext cx="149720" cy="3660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2</m:t>
                          </m:r>
                        </m:den>
                      </m:f>
                    </m:oMath>
                  </m:oMathPara>
                </a14:m>
                <a:endParaRPr lang="en-GB" sz="1400" dirty="0"/>
              </a:p>
            </p:txBody>
          </p:sp>
        </mc:Choice>
        <mc:Fallback xmlns="">
          <p:sp>
            <p:nvSpPr>
              <p:cNvPr id="198" name="TextBox 197"/>
              <p:cNvSpPr txBox="1">
                <a:spLocks noRot="1" noChangeAspect="1" noMove="1" noResize="1" noEditPoints="1" noAdjustHandles="1" noChangeArrowheads="1" noChangeShapeType="1" noTextEdit="1"/>
              </p:cNvSpPr>
              <p:nvPr/>
            </p:nvSpPr>
            <p:spPr>
              <a:xfrm>
                <a:off x="4288971" y="5477690"/>
                <a:ext cx="149720" cy="366062"/>
              </a:xfrm>
              <a:prstGeom prst="rect">
                <a:avLst/>
              </a:prstGeom>
              <a:blipFill>
                <a:blip r:embed="rId8"/>
                <a:stretch>
                  <a:fillRect l="-25000" r="-25000" b="-1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5529943" y="5447210"/>
                <a:ext cx="249107" cy="4033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3</m:t>
                          </m:r>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2</m:t>
                          </m:r>
                        </m:den>
                      </m:f>
                    </m:oMath>
                  </m:oMathPara>
                </a14:m>
                <a:endParaRPr lang="en-GB" sz="14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5529943" y="5447210"/>
                <a:ext cx="249107" cy="403316"/>
              </a:xfrm>
              <a:prstGeom prst="rect">
                <a:avLst/>
              </a:prstGeom>
              <a:blipFill>
                <a:blip r:embed="rId9"/>
                <a:stretch>
                  <a:fillRect l="-17073" t="-1515" r="-12195" b="-13636"/>
                </a:stretch>
              </a:blipFill>
            </p:spPr>
            <p:txBody>
              <a:bodyPr/>
              <a:lstStyle/>
              <a:p>
                <a:r>
                  <a:rPr lang="en-GB">
                    <a:noFill/>
                  </a:rPr>
                  <a:t> </a:t>
                </a:r>
              </a:p>
            </p:txBody>
          </p:sp>
        </mc:Fallback>
      </mc:AlternateContent>
      <p:cxnSp>
        <p:nvCxnSpPr>
          <p:cNvPr id="200" name="Straight Arrow Connector 199"/>
          <p:cNvCxnSpPr/>
          <p:nvPr/>
        </p:nvCxnSpPr>
        <p:spPr>
          <a:xfrm flipH="1">
            <a:off x="4328160" y="1898469"/>
            <a:ext cx="574766" cy="40930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1" name="TextBox 200"/>
              <p:cNvSpPr txBox="1"/>
              <p:nvPr/>
            </p:nvSpPr>
            <p:spPr>
              <a:xfrm>
                <a:off x="4946468" y="1645921"/>
                <a:ext cx="2588209" cy="307777"/>
              </a:xfrm>
              <a:prstGeom prst="rect">
                <a:avLst/>
              </a:prstGeom>
              <a:noFill/>
            </p:spPr>
            <p:txBody>
              <a:bodyPr wrap="none" rtlCol="0">
                <a:spAutoFit/>
              </a:bodyPr>
              <a:lstStyle/>
              <a:p>
                <a:r>
                  <a:rPr lang="en-US" sz="1400" dirty="0">
                    <a:solidFill>
                      <a:srgbClr val="FF0000"/>
                    </a:solidFill>
                    <a:latin typeface="Comic Sans MS" panose="030F0702030302020204" pitchFamily="66" charset="0"/>
                  </a:rPr>
                  <a:t>Horizontal shift, </a:t>
                </a:r>
                <a14:m>
                  <m:oMath xmlns:m="http://schemas.openxmlformats.org/officeDocument/2006/math">
                    <m:r>
                      <a:rPr lang="en-US" sz="1400" i="1" smtClean="0">
                        <a:solidFill>
                          <a:srgbClr val="FF0000"/>
                        </a:solidFill>
                        <a:latin typeface="Cambria Math" panose="02040503050406030204" pitchFamily="18" charset="0"/>
                        <a:ea typeface="Cambria Math" panose="02040503050406030204" pitchFamily="18" charset="0"/>
                      </a:rPr>
                      <m:t>𝜋</m:t>
                    </m:r>
                  </m:oMath>
                </a14:m>
                <a:r>
                  <a:rPr lang="en-GB" sz="1400" dirty="0">
                    <a:solidFill>
                      <a:srgbClr val="FF0000"/>
                    </a:solidFill>
                    <a:latin typeface="Comic Sans MS" panose="030F0702030302020204" pitchFamily="66" charset="0"/>
                  </a:rPr>
                  <a:t> units left</a:t>
                </a:r>
              </a:p>
            </p:txBody>
          </p:sp>
        </mc:Choice>
        <mc:Fallback xmlns="">
          <p:sp>
            <p:nvSpPr>
              <p:cNvPr id="201" name="TextBox 200"/>
              <p:cNvSpPr txBox="1">
                <a:spLocks noRot="1" noChangeAspect="1" noMove="1" noResize="1" noEditPoints="1" noAdjustHandles="1" noChangeArrowheads="1" noChangeShapeType="1" noTextEdit="1"/>
              </p:cNvSpPr>
              <p:nvPr/>
            </p:nvSpPr>
            <p:spPr>
              <a:xfrm>
                <a:off x="4946468" y="1645921"/>
                <a:ext cx="2588209" cy="307777"/>
              </a:xfrm>
              <a:prstGeom prst="rect">
                <a:avLst/>
              </a:prstGeom>
              <a:blipFill>
                <a:blip r:embed="rId12"/>
                <a:stretch>
                  <a:fillRect l="-706" t="-4000" b="-2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3" name="TextBox 202"/>
              <p:cNvSpPr txBox="1"/>
              <p:nvPr/>
            </p:nvSpPr>
            <p:spPr>
              <a:xfrm>
                <a:off x="182880" y="4737463"/>
                <a:ext cx="3143794" cy="1384995"/>
              </a:xfrm>
              <a:prstGeom prst="rect">
                <a:avLst/>
              </a:prstGeom>
              <a:noFill/>
            </p:spPr>
            <p:txBody>
              <a:bodyPr wrap="square" rtlCol="0">
                <a:spAutoFit/>
              </a:bodyPr>
              <a:lstStyle/>
              <a:p>
                <a:pPr algn="ctr"/>
                <a:r>
                  <a:rPr lang="en-US" sz="1400" dirty="0">
                    <a:solidFill>
                      <a:srgbClr val="FF0000"/>
                    </a:solidFill>
                    <a:latin typeface="Comic Sans MS" panose="030F0702030302020204" pitchFamily="66" charset="0"/>
                  </a:rPr>
                  <a:t>Remember that the graph has shifted left </a:t>
                </a:r>
                <a14:m>
                  <m:oMath xmlns:m="http://schemas.openxmlformats.org/officeDocument/2006/math">
                    <m:r>
                      <a:rPr lang="en-US" sz="1400" i="1" smtClean="0">
                        <a:solidFill>
                          <a:srgbClr val="FF0000"/>
                        </a:solidFill>
                        <a:latin typeface="Cambria Math" panose="02040503050406030204" pitchFamily="18" charset="0"/>
                        <a:ea typeface="Cambria Math" panose="02040503050406030204" pitchFamily="18" charset="0"/>
                      </a:rPr>
                      <m:t>𝜋</m:t>
                    </m:r>
                    <m:r>
                      <a:rPr lang="en-US" sz="1400" b="0" i="1" smtClean="0">
                        <a:solidFill>
                          <a:srgbClr val="FF0000"/>
                        </a:solidFill>
                        <a:latin typeface="Cambria Math" panose="02040503050406030204" pitchFamily="18" charset="0"/>
                        <a:ea typeface="Cambria Math" panose="02040503050406030204" pitchFamily="18" charset="0"/>
                      </a:rPr>
                      <m:t> </m:t>
                    </m:r>
                    <m:r>
                      <a:rPr lang="en-US" sz="1400" b="0" i="1" smtClean="0">
                        <a:solidFill>
                          <a:srgbClr val="FF0000"/>
                        </a:solidFill>
                        <a:latin typeface="Cambria Math" panose="02040503050406030204" pitchFamily="18" charset="0"/>
                        <a:ea typeface="Cambria Math" panose="02040503050406030204" pitchFamily="18" charset="0"/>
                      </a:rPr>
                      <m:t>𝑟𝑎𝑑𝑖𝑎𝑛𝑠</m:t>
                    </m:r>
                  </m:oMath>
                </a14:m>
                <a:endParaRPr lang="en-US" sz="1400" dirty="0">
                  <a:solidFill>
                    <a:srgbClr val="FF0000"/>
                  </a:solidFill>
                  <a:latin typeface="Comic Sans MS" panose="030F0702030302020204" pitchFamily="66" charset="0"/>
                </a:endParaRPr>
              </a:p>
              <a:p>
                <a:pPr algn="ctr"/>
                <a:endParaRPr lang="en-US" sz="1400" dirty="0">
                  <a:solidFill>
                    <a:srgbClr val="FF0000"/>
                  </a:solidFill>
                  <a:latin typeface="Comic Sans MS" panose="030F0702030302020204" pitchFamily="66" charset="0"/>
                </a:endParaRPr>
              </a:p>
              <a:p>
                <a:pPr algn="ctr"/>
                <a:r>
                  <a:rPr lang="en-US" sz="1400" dirty="0">
                    <a:solidFill>
                      <a:srgbClr val="FF0000"/>
                    </a:solidFill>
                    <a:latin typeface="Comic Sans MS" panose="030F0702030302020204" pitchFamily="66" charset="0"/>
                    <a:sym typeface="Wingdings" panose="05000000000000000000" pitchFamily="2" charset="2"/>
                  </a:rPr>
                  <a:t> It has </a:t>
                </a:r>
                <a:r>
                  <a:rPr lang="en-US" sz="1400" u="sng" dirty="0">
                    <a:solidFill>
                      <a:srgbClr val="FF0000"/>
                    </a:solidFill>
                    <a:latin typeface="Comic Sans MS" panose="030F0702030302020204" pitchFamily="66" charset="0"/>
                    <a:sym typeface="Wingdings" panose="05000000000000000000" pitchFamily="2" charset="2"/>
                  </a:rPr>
                  <a:t>not</a:t>
                </a:r>
                <a:r>
                  <a:rPr lang="en-US" sz="1400" dirty="0">
                    <a:solidFill>
                      <a:srgbClr val="FF0000"/>
                    </a:solidFill>
                    <a:latin typeface="Comic Sans MS" panose="030F0702030302020204" pitchFamily="66" charset="0"/>
                    <a:sym typeface="Wingdings" panose="05000000000000000000" pitchFamily="2" charset="2"/>
                  </a:rPr>
                  <a:t> been reflected in the x-axis! (although in this case they look the same)</a:t>
                </a:r>
                <a:endParaRPr lang="en-GB" sz="1400" dirty="0">
                  <a:solidFill>
                    <a:srgbClr val="FF0000"/>
                  </a:solidFill>
                  <a:latin typeface="Comic Sans MS" panose="030F0702030302020204" pitchFamily="66" charset="0"/>
                </a:endParaRPr>
              </a:p>
            </p:txBody>
          </p:sp>
        </mc:Choice>
        <mc:Fallback xmlns="">
          <p:sp>
            <p:nvSpPr>
              <p:cNvPr id="203" name="TextBox 202"/>
              <p:cNvSpPr txBox="1">
                <a:spLocks noRot="1" noChangeAspect="1" noMove="1" noResize="1" noEditPoints="1" noAdjustHandles="1" noChangeArrowheads="1" noChangeShapeType="1" noTextEdit="1"/>
              </p:cNvSpPr>
              <p:nvPr/>
            </p:nvSpPr>
            <p:spPr>
              <a:xfrm>
                <a:off x="182880" y="4737463"/>
                <a:ext cx="3143794" cy="1384995"/>
              </a:xfrm>
              <a:prstGeom prst="rect">
                <a:avLst/>
              </a:prstGeom>
              <a:blipFill>
                <a:blip r:embed="rId13"/>
                <a:stretch>
                  <a:fillRect t="-881" r="-969" b="-3965"/>
                </a:stretch>
              </a:blipFill>
            </p:spPr>
            <p:txBody>
              <a:bodyPr/>
              <a:lstStyle/>
              <a:p>
                <a:r>
                  <a:rPr lang="en-GB">
                    <a:noFill/>
                  </a:rPr>
                  <a:t> </a:t>
                </a:r>
              </a:p>
            </p:txBody>
          </p:sp>
        </mc:Fallback>
      </mc:AlternateContent>
    </p:spTree>
    <p:extLst>
      <p:ext uri="{BB962C8B-B14F-4D97-AF65-F5344CB8AC3E}">
        <p14:creationId xmlns:p14="http://schemas.microsoft.com/office/powerpoint/2010/main" val="225354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6"/>
                                        </p:tgtEl>
                                        <p:attrNameLst>
                                          <p:attrName>style.visibility</p:attrName>
                                        </p:attrNameLst>
                                      </p:cBhvr>
                                      <p:to>
                                        <p:strVal val="visible"/>
                                      </p:to>
                                    </p:set>
                                    <p:animEffect transition="in" filter="blinds(horizontal)">
                                      <p:cBhvr>
                                        <p:cTn id="10" dur="500"/>
                                        <p:tgtEl>
                                          <p:spTgt spid="17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7"/>
                                        </p:tgtEl>
                                        <p:attrNameLst>
                                          <p:attrName>style.visibility</p:attrName>
                                        </p:attrNameLst>
                                      </p:cBhvr>
                                      <p:to>
                                        <p:strVal val="visible"/>
                                      </p:to>
                                    </p:set>
                                    <p:animEffect transition="in" filter="blinds(horizontal)">
                                      <p:cBhvr>
                                        <p:cTn id="16" dur="500"/>
                                        <p:tgtEl>
                                          <p:spTgt spid="17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8"/>
                                        </p:tgtEl>
                                        <p:attrNameLst>
                                          <p:attrName>style.visibility</p:attrName>
                                        </p:attrNameLst>
                                      </p:cBhvr>
                                      <p:to>
                                        <p:strVal val="visible"/>
                                      </p:to>
                                    </p:set>
                                    <p:animEffect transition="in" filter="blinds(horizontal)">
                                      <p:cBhvr>
                                        <p:cTn id="19" dur="500"/>
                                        <p:tgtEl>
                                          <p:spTgt spid="17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79"/>
                                        </p:tgtEl>
                                        <p:attrNameLst>
                                          <p:attrName>style.visibility</p:attrName>
                                        </p:attrNameLst>
                                      </p:cBhvr>
                                      <p:to>
                                        <p:strVal val="visible"/>
                                      </p:to>
                                    </p:set>
                                    <p:animEffect transition="in" filter="blinds(horizontal)">
                                      <p:cBhvr>
                                        <p:cTn id="22" dur="500"/>
                                        <p:tgtEl>
                                          <p:spTgt spid="17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80"/>
                                        </p:tgtEl>
                                        <p:attrNameLst>
                                          <p:attrName>style.visibility</p:attrName>
                                        </p:attrNameLst>
                                      </p:cBhvr>
                                      <p:to>
                                        <p:strVal val="visible"/>
                                      </p:to>
                                    </p:set>
                                    <p:animEffect transition="in" filter="blinds(horizontal)">
                                      <p:cBhvr>
                                        <p:cTn id="28" dur="500"/>
                                        <p:tgtEl>
                                          <p:spTgt spid="18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81"/>
                                        </p:tgtEl>
                                        <p:attrNameLst>
                                          <p:attrName>style.visibility</p:attrName>
                                        </p:attrNameLst>
                                      </p:cBhvr>
                                      <p:to>
                                        <p:strVal val="visible"/>
                                      </p:to>
                                    </p:set>
                                    <p:animEffect transition="in" filter="blinds(horizontal)">
                                      <p:cBhvr>
                                        <p:cTn id="31" dur="500"/>
                                        <p:tgtEl>
                                          <p:spTgt spid="18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82"/>
                                        </p:tgtEl>
                                        <p:attrNameLst>
                                          <p:attrName>style.visibility</p:attrName>
                                        </p:attrNameLst>
                                      </p:cBhvr>
                                      <p:to>
                                        <p:strVal val="visible"/>
                                      </p:to>
                                    </p:set>
                                    <p:animEffect transition="in" filter="blinds(horizontal)">
                                      <p:cBhvr>
                                        <p:cTn id="34" dur="500"/>
                                        <p:tgtEl>
                                          <p:spTgt spid="18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00"/>
                                        </p:tgtEl>
                                        <p:attrNameLst>
                                          <p:attrName>style.visibility</p:attrName>
                                        </p:attrNameLst>
                                      </p:cBhvr>
                                      <p:to>
                                        <p:strVal val="visible"/>
                                      </p:to>
                                    </p:set>
                                    <p:animEffect transition="in" filter="blinds(horizontal)">
                                      <p:cBhvr>
                                        <p:cTn id="39" dur="500"/>
                                        <p:tgtEl>
                                          <p:spTgt spid="200"/>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01"/>
                                        </p:tgtEl>
                                        <p:attrNameLst>
                                          <p:attrName>style.visibility</p:attrName>
                                        </p:attrNameLst>
                                      </p:cBhvr>
                                      <p:to>
                                        <p:strVal val="visible"/>
                                      </p:to>
                                    </p:set>
                                    <p:animEffect transition="in" filter="blinds(horizontal)">
                                      <p:cBhvr>
                                        <p:cTn id="42" dur="500"/>
                                        <p:tgtEl>
                                          <p:spTgt spid="20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3"/>
                                        </p:tgtEl>
                                        <p:attrNameLst>
                                          <p:attrName>style.visibility</p:attrName>
                                        </p:attrNameLst>
                                      </p:cBhvr>
                                      <p:to>
                                        <p:strVal val="visible"/>
                                      </p:to>
                                    </p:set>
                                    <p:animEffect transition="in" filter="blinds(horizontal)">
                                      <p:cBhvr>
                                        <p:cTn id="47" dur="500"/>
                                        <p:tgtEl>
                                          <p:spTgt spid="183"/>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91"/>
                                        </p:tgtEl>
                                        <p:attrNameLst>
                                          <p:attrName>style.visibility</p:attrName>
                                        </p:attrNameLst>
                                      </p:cBhvr>
                                      <p:to>
                                        <p:strVal val="visible"/>
                                      </p:to>
                                    </p:set>
                                    <p:animEffect transition="in" filter="blinds(horizontal)">
                                      <p:cBhvr>
                                        <p:cTn id="50" dur="500"/>
                                        <p:tgtEl>
                                          <p:spTgt spid="19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92"/>
                                        </p:tgtEl>
                                        <p:attrNameLst>
                                          <p:attrName>style.visibility</p:attrName>
                                        </p:attrNameLst>
                                      </p:cBhvr>
                                      <p:to>
                                        <p:strVal val="visible"/>
                                      </p:to>
                                    </p:set>
                                    <p:animEffect transition="in" filter="blinds(horizontal)">
                                      <p:cBhvr>
                                        <p:cTn id="53" dur="500"/>
                                        <p:tgtEl>
                                          <p:spTgt spid="19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93"/>
                                        </p:tgtEl>
                                        <p:attrNameLst>
                                          <p:attrName>style.visibility</p:attrName>
                                        </p:attrNameLst>
                                      </p:cBhvr>
                                      <p:to>
                                        <p:strVal val="visible"/>
                                      </p:to>
                                    </p:set>
                                    <p:animEffect transition="in" filter="blinds(horizontal)">
                                      <p:cBhvr>
                                        <p:cTn id="56" dur="500"/>
                                        <p:tgtEl>
                                          <p:spTgt spid="193"/>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94"/>
                                        </p:tgtEl>
                                        <p:attrNameLst>
                                          <p:attrName>style.visibility</p:attrName>
                                        </p:attrNameLst>
                                      </p:cBhvr>
                                      <p:to>
                                        <p:strVal val="visible"/>
                                      </p:to>
                                    </p:set>
                                    <p:animEffect transition="in" filter="blinds(horizontal)">
                                      <p:cBhvr>
                                        <p:cTn id="59" dur="500"/>
                                        <p:tgtEl>
                                          <p:spTgt spid="194"/>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95"/>
                                        </p:tgtEl>
                                        <p:attrNameLst>
                                          <p:attrName>style.visibility</p:attrName>
                                        </p:attrNameLst>
                                      </p:cBhvr>
                                      <p:to>
                                        <p:strVal val="visible"/>
                                      </p:to>
                                    </p:set>
                                    <p:animEffect transition="in" filter="blinds(horizontal)">
                                      <p:cBhvr>
                                        <p:cTn id="62" dur="500"/>
                                        <p:tgtEl>
                                          <p:spTgt spid="195"/>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96"/>
                                        </p:tgtEl>
                                        <p:attrNameLst>
                                          <p:attrName>style.visibility</p:attrName>
                                        </p:attrNameLst>
                                      </p:cBhvr>
                                      <p:to>
                                        <p:strVal val="visible"/>
                                      </p:to>
                                    </p:set>
                                    <p:animEffect transition="in" filter="blinds(horizontal)">
                                      <p:cBhvr>
                                        <p:cTn id="65" dur="500"/>
                                        <p:tgtEl>
                                          <p:spTgt spid="196"/>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197"/>
                                        </p:tgtEl>
                                        <p:attrNameLst>
                                          <p:attrName>style.visibility</p:attrName>
                                        </p:attrNameLst>
                                      </p:cBhvr>
                                      <p:to>
                                        <p:strVal val="visible"/>
                                      </p:to>
                                    </p:set>
                                    <p:animEffect transition="in" filter="blinds(horizontal)">
                                      <p:cBhvr>
                                        <p:cTn id="68" dur="500"/>
                                        <p:tgtEl>
                                          <p:spTgt spid="19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98"/>
                                        </p:tgtEl>
                                        <p:attrNameLst>
                                          <p:attrName>style.visibility</p:attrName>
                                        </p:attrNameLst>
                                      </p:cBhvr>
                                      <p:to>
                                        <p:strVal val="visible"/>
                                      </p:to>
                                    </p:set>
                                    <p:animEffect transition="in" filter="blinds(horizontal)">
                                      <p:cBhvr>
                                        <p:cTn id="71" dur="500"/>
                                        <p:tgtEl>
                                          <p:spTgt spid="198"/>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99"/>
                                        </p:tgtEl>
                                        <p:attrNameLst>
                                          <p:attrName>style.visibility</p:attrName>
                                        </p:attrNameLst>
                                      </p:cBhvr>
                                      <p:to>
                                        <p:strVal val="visible"/>
                                      </p:to>
                                    </p:set>
                                    <p:animEffect transition="in" filter="blinds(horizontal)">
                                      <p:cBhvr>
                                        <p:cTn id="74" dur="500"/>
                                        <p:tgtEl>
                                          <p:spTgt spid="199"/>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203">
                                            <p:txEl>
                                              <p:pRg st="0" end="0"/>
                                            </p:txEl>
                                          </p:spTgt>
                                        </p:tgtEl>
                                        <p:attrNameLst>
                                          <p:attrName>style.visibility</p:attrName>
                                        </p:attrNameLst>
                                      </p:cBhvr>
                                      <p:to>
                                        <p:strVal val="visible"/>
                                      </p:to>
                                    </p:set>
                                    <p:animEffect transition="in" filter="blinds(horizontal)">
                                      <p:cBhvr>
                                        <p:cTn id="79" dur="500"/>
                                        <p:tgtEl>
                                          <p:spTgt spid="203">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203">
                                            <p:txEl>
                                              <p:pRg st="2" end="2"/>
                                            </p:txEl>
                                          </p:spTgt>
                                        </p:tgtEl>
                                        <p:attrNameLst>
                                          <p:attrName>style.visibility</p:attrName>
                                        </p:attrNameLst>
                                      </p:cBhvr>
                                      <p:to>
                                        <p:strVal val="visible"/>
                                      </p:to>
                                    </p:set>
                                    <p:animEffect transition="in" filter="blinds(horizontal)">
                                      <p:cBhvr>
                                        <p:cTn id="84" dur="500"/>
                                        <p:tgtEl>
                                          <p:spTgt spid="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p:bldP spid="4" grpId="0"/>
      <p:bldP spid="177" grpId="0"/>
      <p:bldP spid="178" grpId="0"/>
      <p:bldP spid="179" grpId="0"/>
      <p:bldP spid="5" grpId="0"/>
      <p:bldP spid="180" grpId="0"/>
      <p:bldP spid="181" grpId="0"/>
      <p:bldP spid="182" grpId="0"/>
      <p:bldP spid="191" grpId="0"/>
      <p:bldP spid="192" grpId="0"/>
      <p:bldP spid="193" grpId="0"/>
      <p:bldP spid="194" grpId="0"/>
      <p:bldP spid="195" grpId="0"/>
      <p:bldP spid="196" grpId="0"/>
      <p:bldP spid="197" grpId="0"/>
      <p:bldP spid="198" grpId="0"/>
      <p:bldP spid="199" grpId="0"/>
      <p:bldP spid="20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1978" y="2250747"/>
            <a:ext cx="7309437" cy="2800767"/>
          </a:xfrm>
          <a:prstGeom prst="rect">
            <a:avLst/>
          </a:prstGeom>
          <a:noFill/>
        </p:spPr>
        <p:txBody>
          <a:bodyPr wrap="none" lIns="91440" tIns="45720" rIns="91440" bIns="45720">
            <a:spAutoFit/>
          </a:bodyPr>
          <a:lstStyle/>
          <a:p>
            <a:pPr algn="ctr"/>
            <a:r>
              <a:rPr lang="en-US" sz="8800" b="1" cap="none" spc="0" dirty="0">
                <a:ln w="28575">
                  <a:solidFill>
                    <a:schemeClr val="tx1"/>
                  </a:solidFill>
                  <a:prstDash val="solid"/>
                </a:ln>
                <a:solidFill>
                  <a:srgbClr val="FFFF00"/>
                </a:solidFill>
                <a:effectLst>
                  <a:innerShdw blurRad="63500" dist="50800" dir="13500000">
                    <a:prstClr val="black">
                      <a:alpha val="50000"/>
                    </a:prstClr>
                  </a:innerShdw>
                </a:effectLst>
                <a:latin typeface="GrilledCheese BTN" panose="020B0604060402040206" pitchFamily="34" charset="0"/>
              </a:rPr>
              <a:t>Teachings for </a:t>
            </a:r>
          </a:p>
          <a:p>
            <a:pPr algn="ctr"/>
            <a:r>
              <a:rPr lang="en-US" sz="8800" b="1" cap="none" spc="0" dirty="0">
                <a:ln w="28575">
                  <a:solidFill>
                    <a:schemeClr val="tx1"/>
                  </a:solidFill>
                  <a:prstDash val="solid"/>
                </a:ln>
                <a:solidFill>
                  <a:srgbClr val="FFFF00"/>
                </a:solidFill>
                <a:effectLst>
                  <a:innerShdw blurRad="63500" dist="50800" dir="13500000">
                    <a:prstClr val="black">
                      <a:alpha val="50000"/>
                    </a:prstClr>
                  </a:innerShdw>
                </a:effectLst>
                <a:latin typeface="GrilledCheese BTN" panose="020B0604060402040206" pitchFamily="34" charset="0"/>
              </a:rPr>
              <a:t>Section 5B</a:t>
            </a:r>
          </a:p>
        </p:txBody>
      </p:sp>
    </p:spTree>
    <p:extLst>
      <p:ext uri="{BB962C8B-B14F-4D97-AF65-F5344CB8AC3E}">
        <p14:creationId xmlns:p14="http://schemas.microsoft.com/office/powerpoint/2010/main" val="3967434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3290596" cy="4525963"/>
          </a:xfrm>
        </p:spPr>
        <p:txBody>
          <a:bodyPr>
            <a:normAutofit/>
          </a:bodyPr>
          <a:lstStyle/>
          <a:p>
            <a:pPr marL="0" indent="0" algn="ctr">
              <a:buNone/>
            </a:pPr>
            <a:r>
              <a:rPr lang="en-GB" sz="1400" b="1" dirty="0">
                <a:latin typeface="Comic Sans MS" pitchFamily="66" charset="0"/>
              </a:rPr>
              <a:t>You should also try to learn some of the exact values of trig ratios (similar to when using degrees). These can help in proofs.</a:t>
            </a:r>
          </a:p>
        </p:txBody>
      </p:sp>
      <p:sp>
        <p:nvSpPr>
          <p:cNvPr id="37"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38" name="TextBox 37"/>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5B</a:t>
            </a:r>
            <a:endParaRPr lang="en-GB" sz="1600" dirty="0">
              <a:latin typeface="Comic Sans MS" panose="030F0702030302020204" pitchFamily="66" charset="0"/>
            </a:endParaRPr>
          </a:p>
        </p:txBody>
      </p:sp>
      <p:sp>
        <p:nvSpPr>
          <p:cNvPr id="5" name="Rectangle 4"/>
          <p:cNvSpPr/>
          <p:nvPr/>
        </p:nvSpPr>
        <p:spPr>
          <a:xfrm>
            <a:off x="2771800" y="3140968"/>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635896" y="3140968"/>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5364088" y="3140968"/>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6228184" y="3140968"/>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 name="TextBox 5"/>
              <p:cNvSpPr txBox="1"/>
              <p:nvPr/>
            </p:nvSpPr>
            <p:spPr>
              <a:xfrm>
                <a:off x="2051720" y="3717032"/>
                <a:ext cx="5557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𝑠𝑖𝑛</m:t>
                      </m:r>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2051720" y="3717032"/>
                <a:ext cx="555730" cy="369332"/>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051720" y="4221088"/>
                <a:ext cx="5789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𝑐𝑜𝑠</m:t>
                      </m:r>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2051720" y="4221088"/>
                <a:ext cx="578941"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051720" y="4725144"/>
                <a:ext cx="5942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𝑡𝑎𝑛</m:t>
                      </m:r>
                    </m:oMath>
                  </m:oMathPara>
                </a14:m>
                <a:endParaRPr lang="en-GB" dirty="0"/>
              </a:p>
            </p:txBody>
          </p:sp>
        </mc:Choice>
        <mc:Fallback xmlns="">
          <p:sp>
            <p:nvSpPr>
              <p:cNvPr id="13" name="TextBox 12"/>
              <p:cNvSpPr txBox="1">
                <a:spLocks noRot="1" noChangeAspect="1" noMove="1" noResize="1" noEditPoints="1" noAdjustHandles="1" noChangeArrowheads="1" noChangeShapeType="1" noTextEdit="1"/>
              </p:cNvSpPr>
              <p:nvPr/>
            </p:nvSpPr>
            <p:spPr>
              <a:xfrm>
                <a:off x="2051720" y="4725144"/>
                <a:ext cx="594202"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987824" y="3212976"/>
                <a:ext cx="4470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GB" dirty="0"/>
              </a:p>
            </p:txBody>
          </p:sp>
        </mc:Choice>
        <mc:Fallback xmlns="">
          <p:sp>
            <p:nvSpPr>
              <p:cNvPr id="14" name="TextBox 13"/>
              <p:cNvSpPr txBox="1">
                <a:spLocks noRot="1" noChangeAspect="1" noMove="1" noResize="1" noEditPoints="1" noAdjustHandles="1" noChangeArrowheads="1" noChangeShapeType="1" noTextEdit="1"/>
              </p:cNvSpPr>
              <p:nvPr/>
            </p:nvSpPr>
            <p:spPr>
              <a:xfrm>
                <a:off x="2987824" y="3212976"/>
                <a:ext cx="447038"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779912" y="3212976"/>
                <a:ext cx="5660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30</m:t>
                      </m:r>
                    </m:oMath>
                  </m:oMathPara>
                </a14:m>
                <a:endParaRPr lang="en-GB" dirty="0"/>
              </a:p>
            </p:txBody>
          </p:sp>
        </mc:Choice>
        <mc:Fallback xmlns="">
          <p:sp>
            <p:nvSpPr>
              <p:cNvPr id="15" name="TextBox 14"/>
              <p:cNvSpPr txBox="1">
                <a:spLocks noRot="1" noChangeAspect="1" noMove="1" noResize="1" noEditPoints="1" noAdjustHandles="1" noChangeArrowheads="1" noChangeShapeType="1" noTextEdit="1"/>
              </p:cNvSpPr>
              <p:nvPr/>
            </p:nvSpPr>
            <p:spPr>
              <a:xfrm>
                <a:off x="3779912" y="3212976"/>
                <a:ext cx="566054"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508104" y="3212976"/>
                <a:ext cx="5660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60</m:t>
                      </m:r>
                    </m:oMath>
                  </m:oMathPara>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5508104" y="3212976"/>
                <a:ext cx="566054" cy="36933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372200" y="3212976"/>
                <a:ext cx="5660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90</m:t>
                      </m:r>
                    </m:oMath>
                  </m:oMathPara>
                </a14:m>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6372200" y="3212976"/>
                <a:ext cx="566054" cy="369332"/>
              </a:xfrm>
              <a:prstGeom prst="rect">
                <a:avLst/>
              </a:prstGeom>
              <a:blipFill>
                <a:blip r:embed="rId8"/>
                <a:stretch>
                  <a:fillRect/>
                </a:stretch>
              </a:blipFill>
            </p:spPr>
            <p:txBody>
              <a:bodyPr/>
              <a:lstStyle/>
              <a:p>
                <a:r>
                  <a:rPr lang="en-GB">
                    <a:noFill/>
                  </a:rPr>
                  <a:t> </a:t>
                </a:r>
              </a:p>
            </p:txBody>
          </p:sp>
        </mc:Fallback>
      </mc:AlternateContent>
      <p:sp>
        <p:nvSpPr>
          <p:cNvPr id="18" name="Rectangle 17"/>
          <p:cNvSpPr/>
          <p:nvPr/>
        </p:nvSpPr>
        <p:spPr>
          <a:xfrm>
            <a:off x="1907704" y="3645024"/>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1907704" y="4149080"/>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1907704" y="4653136"/>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2771800" y="3645024"/>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2771800" y="4149080"/>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2771800" y="4653136"/>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3635896" y="3645024"/>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3635896" y="4149080"/>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3635896" y="4653136"/>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5364088" y="3645024"/>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5364088" y="4149080"/>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5364088" y="4653136"/>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6228184" y="3645024"/>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6228184" y="4149080"/>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6228184" y="4653136"/>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6" name="TextBox 35"/>
              <p:cNvSpPr txBox="1"/>
              <p:nvPr/>
            </p:nvSpPr>
            <p:spPr>
              <a:xfrm>
                <a:off x="2987824" y="3717032"/>
                <a:ext cx="4320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GB" dirty="0"/>
              </a:p>
            </p:txBody>
          </p:sp>
        </mc:Choice>
        <mc:Fallback xmlns="">
          <p:sp>
            <p:nvSpPr>
              <p:cNvPr id="36" name="TextBox 35"/>
              <p:cNvSpPr txBox="1">
                <a:spLocks noRot="1" noChangeAspect="1" noMove="1" noResize="1" noEditPoints="1" noAdjustHandles="1" noChangeArrowheads="1" noChangeShapeType="1" noTextEdit="1"/>
              </p:cNvSpPr>
              <p:nvPr/>
            </p:nvSpPr>
            <p:spPr>
              <a:xfrm>
                <a:off x="2987824" y="3717032"/>
                <a:ext cx="432048" cy="369332"/>
              </a:xfrm>
              <a:prstGeom prst="rect">
                <a:avLst/>
              </a:prstGeom>
              <a:blipFill>
                <a:blip r:embed="rId9"/>
                <a:stretch>
                  <a:fillRect/>
                </a:stretch>
              </a:blipFill>
            </p:spPr>
            <p:txBody>
              <a:bodyPr/>
              <a:lstStyle/>
              <a:p>
                <a:r>
                  <a:rPr lang="en-GB">
                    <a:noFill/>
                  </a:rPr>
                  <a:t> </a:t>
                </a:r>
              </a:p>
            </p:txBody>
          </p:sp>
        </mc:Fallback>
      </mc:AlternateContent>
      <p:sp>
        <p:nvSpPr>
          <p:cNvPr id="39" name="Rectangle 38"/>
          <p:cNvSpPr/>
          <p:nvPr/>
        </p:nvSpPr>
        <p:spPr>
          <a:xfrm>
            <a:off x="4499992" y="3140968"/>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0" name="TextBox 39"/>
              <p:cNvSpPr txBox="1"/>
              <p:nvPr/>
            </p:nvSpPr>
            <p:spPr>
              <a:xfrm>
                <a:off x="4644008" y="3212976"/>
                <a:ext cx="5660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45</m:t>
                      </m:r>
                    </m:oMath>
                  </m:oMathPara>
                </a14:m>
                <a:endParaRPr lang="en-GB" dirty="0"/>
              </a:p>
            </p:txBody>
          </p:sp>
        </mc:Choice>
        <mc:Fallback xmlns="">
          <p:sp>
            <p:nvSpPr>
              <p:cNvPr id="40" name="TextBox 39"/>
              <p:cNvSpPr txBox="1">
                <a:spLocks noRot="1" noChangeAspect="1" noMove="1" noResize="1" noEditPoints="1" noAdjustHandles="1" noChangeArrowheads="1" noChangeShapeType="1" noTextEdit="1"/>
              </p:cNvSpPr>
              <p:nvPr/>
            </p:nvSpPr>
            <p:spPr>
              <a:xfrm>
                <a:off x="4644008" y="3212976"/>
                <a:ext cx="566054" cy="369332"/>
              </a:xfrm>
              <a:prstGeom prst="rect">
                <a:avLst/>
              </a:prstGeom>
              <a:blipFill>
                <a:blip r:embed="rId10"/>
                <a:stretch>
                  <a:fillRect/>
                </a:stretch>
              </a:blipFill>
            </p:spPr>
            <p:txBody>
              <a:bodyPr/>
              <a:lstStyle/>
              <a:p>
                <a:r>
                  <a:rPr lang="en-GB">
                    <a:noFill/>
                  </a:rPr>
                  <a:t> </a:t>
                </a:r>
              </a:p>
            </p:txBody>
          </p:sp>
        </mc:Fallback>
      </mc:AlternateContent>
      <p:sp>
        <p:nvSpPr>
          <p:cNvPr id="41" name="Rectangle 40"/>
          <p:cNvSpPr/>
          <p:nvPr/>
        </p:nvSpPr>
        <p:spPr>
          <a:xfrm>
            <a:off x="4499992" y="3645024"/>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4499992" y="4149080"/>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4499992" y="4653136"/>
            <a:ext cx="86409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4" name="TextBox 43"/>
              <p:cNvSpPr txBox="1"/>
              <p:nvPr/>
            </p:nvSpPr>
            <p:spPr>
              <a:xfrm>
                <a:off x="2987824" y="4725144"/>
                <a:ext cx="4320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GB" dirty="0"/>
              </a:p>
            </p:txBody>
          </p:sp>
        </mc:Choice>
        <mc:Fallback xmlns="">
          <p:sp>
            <p:nvSpPr>
              <p:cNvPr id="44" name="TextBox 43"/>
              <p:cNvSpPr txBox="1">
                <a:spLocks noRot="1" noChangeAspect="1" noMove="1" noResize="1" noEditPoints="1" noAdjustHandles="1" noChangeArrowheads="1" noChangeShapeType="1" noTextEdit="1"/>
              </p:cNvSpPr>
              <p:nvPr/>
            </p:nvSpPr>
            <p:spPr>
              <a:xfrm>
                <a:off x="2987824" y="4725144"/>
                <a:ext cx="432048" cy="369332"/>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444208" y="4221088"/>
                <a:ext cx="4320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GB" dirty="0"/>
              </a:p>
            </p:txBody>
          </p:sp>
        </mc:Choice>
        <mc:Fallback xmlns="">
          <p:sp>
            <p:nvSpPr>
              <p:cNvPr id="45" name="TextBox 44"/>
              <p:cNvSpPr txBox="1">
                <a:spLocks noRot="1" noChangeAspect="1" noMove="1" noResize="1" noEditPoints="1" noAdjustHandles="1" noChangeArrowheads="1" noChangeShapeType="1" noTextEdit="1"/>
              </p:cNvSpPr>
              <p:nvPr/>
            </p:nvSpPr>
            <p:spPr>
              <a:xfrm>
                <a:off x="6444208" y="4221088"/>
                <a:ext cx="432048" cy="369332"/>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3851920" y="3645024"/>
                <a:ext cx="432048"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sz="140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oMath>
                  </m:oMathPara>
                </a14:m>
                <a:endParaRPr lang="en-GB" sz="1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3851920" y="3645024"/>
                <a:ext cx="432048" cy="495649"/>
              </a:xfrm>
              <a:prstGeom prst="rect">
                <a:avLst/>
              </a:prstGeom>
              <a:blipFill>
                <a:blip r:embed="rId13"/>
                <a:stretch>
                  <a:fillRect b="-12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5580112" y="4149080"/>
                <a:ext cx="432048"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sz="140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oMath>
                  </m:oMathPara>
                </a14:m>
                <a:endParaRPr lang="en-GB" sz="1400" dirty="0"/>
              </a:p>
            </p:txBody>
          </p:sp>
        </mc:Choice>
        <mc:Fallback xmlns="">
          <p:sp>
            <p:nvSpPr>
              <p:cNvPr id="47" name="TextBox 46"/>
              <p:cNvSpPr txBox="1">
                <a:spLocks noRot="1" noChangeAspect="1" noMove="1" noResize="1" noEditPoints="1" noAdjustHandles="1" noChangeArrowheads="1" noChangeShapeType="1" noTextEdit="1"/>
              </p:cNvSpPr>
              <p:nvPr/>
            </p:nvSpPr>
            <p:spPr>
              <a:xfrm>
                <a:off x="5580112" y="4149080"/>
                <a:ext cx="432048" cy="495649"/>
              </a:xfrm>
              <a:prstGeom prst="rect">
                <a:avLst/>
              </a:prstGeom>
              <a:blipFill>
                <a:blip r:embed="rId13"/>
                <a:stretch>
                  <a:fillRect b="-12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4716016" y="3621578"/>
                <a:ext cx="432048" cy="5541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sz="1400" i="1" smtClean="0">
                              <a:latin typeface="Cambria Math" panose="02040503050406030204" pitchFamily="18" charset="0"/>
                            </a:rPr>
                          </m:ctrlPr>
                        </m:fPr>
                        <m:num>
                          <m:rad>
                            <m:radPr>
                              <m:degHide m:val="on"/>
                              <m:ctrlPr>
                                <a:rPr lang="en-GB" sz="1400" i="1" smtClean="0">
                                  <a:latin typeface="Cambria Math" panose="02040503050406030204" pitchFamily="18" charset="0"/>
                                </a:rPr>
                              </m:ctrlPr>
                            </m:radPr>
                            <m:deg/>
                            <m:e>
                              <m:r>
                                <a:rPr lang="en-US" sz="1400" b="0" i="1" smtClean="0">
                                  <a:latin typeface="Cambria Math" panose="02040503050406030204" pitchFamily="18" charset="0"/>
                                </a:rPr>
                                <m:t>2</m:t>
                              </m:r>
                            </m:e>
                          </m:rad>
                        </m:num>
                        <m:den>
                          <m:r>
                            <a:rPr lang="en-US" sz="1400" b="0" i="1" smtClean="0">
                              <a:latin typeface="Cambria Math" panose="02040503050406030204" pitchFamily="18" charset="0"/>
                            </a:rPr>
                            <m:t>2</m:t>
                          </m:r>
                        </m:den>
                      </m:f>
                    </m:oMath>
                  </m:oMathPara>
                </a14:m>
                <a:endParaRPr lang="en-GB" sz="1400" dirty="0"/>
              </a:p>
            </p:txBody>
          </p:sp>
        </mc:Choice>
        <mc:Fallback xmlns="">
          <p:sp>
            <p:nvSpPr>
              <p:cNvPr id="48" name="TextBox 47"/>
              <p:cNvSpPr txBox="1">
                <a:spLocks noRot="1" noChangeAspect="1" noMove="1" noResize="1" noEditPoints="1" noAdjustHandles="1" noChangeArrowheads="1" noChangeShapeType="1" noTextEdit="1"/>
              </p:cNvSpPr>
              <p:nvPr/>
            </p:nvSpPr>
            <p:spPr>
              <a:xfrm>
                <a:off x="4716016" y="3621578"/>
                <a:ext cx="432048" cy="554126"/>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4716016" y="4125634"/>
                <a:ext cx="432048" cy="5541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sz="1400" i="1" smtClean="0">
                              <a:latin typeface="Cambria Math" panose="02040503050406030204" pitchFamily="18" charset="0"/>
                            </a:rPr>
                          </m:ctrlPr>
                        </m:fPr>
                        <m:num>
                          <m:rad>
                            <m:radPr>
                              <m:degHide m:val="on"/>
                              <m:ctrlPr>
                                <a:rPr lang="en-GB" sz="1400" i="1" smtClean="0">
                                  <a:latin typeface="Cambria Math" panose="02040503050406030204" pitchFamily="18" charset="0"/>
                                </a:rPr>
                              </m:ctrlPr>
                            </m:radPr>
                            <m:deg/>
                            <m:e>
                              <m:r>
                                <a:rPr lang="en-US" sz="1400" b="0" i="1" smtClean="0">
                                  <a:latin typeface="Cambria Math" panose="02040503050406030204" pitchFamily="18" charset="0"/>
                                </a:rPr>
                                <m:t>2</m:t>
                              </m:r>
                            </m:e>
                          </m:rad>
                        </m:num>
                        <m:den>
                          <m:r>
                            <a:rPr lang="en-US" sz="1400" b="0" i="1" smtClean="0">
                              <a:latin typeface="Cambria Math" panose="02040503050406030204" pitchFamily="18" charset="0"/>
                            </a:rPr>
                            <m:t>2</m:t>
                          </m:r>
                        </m:den>
                      </m:f>
                    </m:oMath>
                  </m:oMathPara>
                </a14:m>
                <a:endParaRPr lang="en-GB" sz="1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4716016" y="4125634"/>
                <a:ext cx="432048" cy="554126"/>
              </a:xfrm>
              <a:prstGeom prst="rect">
                <a:avLst/>
              </a:prstGeom>
              <a:blipFill>
                <a:blip r:embed="rId1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580112" y="3621578"/>
                <a:ext cx="432048" cy="5541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sz="1400" i="1" smtClean="0">
                              <a:latin typeface="Cambria Math" panose="02040503050406030204" pitchFamily="18" charset="0"/>
                            </a:rPr>
                          </m:ctrlPr>
                        </m:fPr>
                        <m:num>
                          <m:rad>
                            <m:radPr>
                              <m:degHide m:val="on"/>
                              <m:ctrlPr>
                                <a:rPr lang="en-GB" sz="1400" i="1" smtClean="0">
                                  <a:latin typeface="Cambria Math" panose="02040503050406030204" pitchFamily="18" charset="0"/>
                                </a:rPr>
                              </m:ctrlPr>
                            </m:radPr>
                            <m:deg/>
                            <m:e>
                              <m:r>
                                <a:rPr lang="en-US" sz="1400" b="0" i="1" smtClean="0">
                                  <a:latin typeface="Cambria Math" panose="02040503050406030204" pitchFamily="18" charset="0"/>
                                </a:rPr>
                                <m:t>3</m:t>
                              </m:r>
                            </m:e>
                          </m:rad>
                        </m:num>
                        <m:den>
                          <m:r>
                            <a:rPr lang="en-US" sz="1400" b="0" i="1" smtClean="0">
                              <a:latin typeface="Cambria Math" panose="02040503050406030204" pitchFamily="18" charset="0"/>
                            </a:rPr>
                            <m:t>2</m:t>
                          </m:r>
                        </m:den>
                      </m:f>
                    </m:oMath>
                  </m:oMathPara>
                </a14:m>
                <a:endParaRPr lang="en-GB" sz="1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5580112" y="3621578"/>
                <a:ext cx="432048" cy="554126"/>
              </a:xfrm>
              <a:prstGeom prst="rect">
                <a:avLst/>
              </a:prstGeom>
              <a:blipFill>
                <a:blip r:embed="rId1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3851920" y="4125633"/>
                <a:ext cx="432048" cy="5541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sz="1400" i="1" smtClean="0">
                              <a:latin typeface="Cambria Math" panose="02040503050406030204" pitchFamily="18" charset="0"/>
                            </a:rPr>
                          </m:ctrlPr>
                        </m:fPr>
                        <m:num>
                          <m:rad>
                            <m:radPr>
                              <m:degHide m:val="on"/>
                              <m:ctrlPr>
                                <a:rPr lang="en-GB" sz="1400" i="1" smtClean="0">
                                  <a:latin typeface="Cambria Math" panose="02040503050406030204" pitchFamily="18" charset="0"/>
                                </a:rPr>
                              </m:ctrlPr>
                            </m:radPr>
                            <m:deg/>
                            <m:e>
                              <m:r>
                                <a:rPr lang="en-US" sz="1400" b="0" i="1" smtClean="0">
                                  <a:latin typeface="Cambria Math" panose="02040503050406030204" pitchFamily="18" charset="0"/>
                                </a:rPr>
                                <m:t>3</m:t>
                              </m:r>
                            </m:e>
                          </m:rad>
                        </m:num>
                        <m:den>
                          <m:r>
                            <a:rPr lang="en-US" sz="1400" b="0" i="1" smtClean="0">
                              <a:latin typeface="Cambria Math" panose="02040503050406030204" pitchFamily="18" charset="0"/>
                            </a:rPr>
                            <m:t>2</m:t>
                          </m:r>
                        </m:den>
                      </m:f>
                    </m:oMath>
                  </m:oMathPara>
                </a14:m>
                <a:endParaRPr lang="en-GB" sz="1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3851920" y="4125633"/>
                <a:ext cx="432048" cy="554126"/>
              </a:xfrm>
              <a:prstGeom prst="rect">
                <a:avLst/>
              </a:prstGeom>
              <a:blipFill>
                <a:blip r:embed="rId1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2987824" y="4221088"/>
                <a:ext cx="4320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GB" dirty="0"/>
              </a:p>
            </p:txBody>
          </p:sp>
        </mc:Choice>
        <mc:Fallback xmlns="">
          <p:sp>
            <p:nvSpPr>
              <p:cNvPr id="53" name="TextBox 52"/>
              <p:cNvSpPr txBox="1">
                <a:spLocks noRot="1" noChangeAspect="1" noMove="1" noResize="1" noEditPoints="1" noAdjustHandles="1" noChangeArrowheads="1" noChangeShapeType="1" noTextEdit="1"/>
              </p:cNvSpPr>
              <p:nvPr/>
            </p:nvSpPr>
            <p:spPr>
              <a:xfrm>
                <a:off x="2987824" y="4221088"/>
                <a:ext cx="432048" cy="369332"/>
              </a:xfrm>
              <a:prstGeom prst="rect">
                <a:avLst/>
              </a:prstGeom>
              <a:blipFill>
                <a:blip r:embed="rId1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6444208" y="3717032"/>
                <a:ext cx="4320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GB" dirty="0"/>
              </a:p>
            </p:txBody>
          </p:sp>
        </mc:Choice>
        <mc:Fallback xmlns="">
          <p:sp>
            <p:nvSpPr>
              <p:cNvPr id="54" name="TextBox 53"/>
              <p:cNvSpPr txBox="1">
                <a:spLocks noRot="1" noChangeAspect="1" noMove="1" noResize="1" noEditPoints="1" noAdjustHandles="1" noChangeArrowheads="1" noChangeShapeType="1" noTextEdit="1"/>
              </p:cNvSpPr>
              <p:nvPr/>
            </p:nvSpPr>
            <p:spPr>
              <a:xfrm>
                <a:off x="6444208" y="3717032"/>
                <a:ext cx="432048" cy="369332"/>
              </a:xfrm>
              <a:prstGeom prst="rect">
                <a:avLst/>
              </a:prstGeom>
              <a:blipFill>
                <a:blip r:embed="rId1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4716016" y="4725144"/>
                <a:ext cx="4320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GB" dirty="0"/>
              </a:p>
            </p:txBody>
          </p:sp>
        </mc:Choice>
        <mc:Fallback xmlns="">
          <p:sp>
            <p:nvSpPr>
              <p:cNvPr id="55" name="TextBox 54"/>
              <p:cNvSpPr txBox="1">
                <a:spLocks noRot="1" noChangeAspect="1" noMove="1" noResize="1" noEditPoints="1" noAdjustHandles="1" noChangeArrowheads="1" noChangeShapeType="1" noTextEdit="1"/>
              </p:cNvSpPr>
              <p:nvPr/>
            </p:nvSpPr>
            <p:spPr>
              <a:xfrm>
                <a:off x="4716016" y="4725144"/>
                <a:ext cx="432048" cy="369332"/>
              </a:xfrm>
              <a:prstGeom prst="rect">
                <a:avLst/>
              </a:prstGeom>
              <a:blipFill>
                <a:blip r:embed="rId2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3851920" y="4629689"/>
                <a:ext cx="432048" cy="5541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sz="1400" i="1" smtClean="0">
                              <a:latin typeface="Cambria Math" panose="02040503050406030204" pitchFamily="18" charset="0"/>
                            </a:rPr>
                          </m:ctrlPr>
                        </m:fPr>
                        <m:num>
                          <m:rad>
                            <m:radPr>
                              <m:degHide m:val="on"/>
                              <m:ctrlPr>
                                <a:rPr lang="en-GB" sz="1400" i="1" smtClean="0">
                                  <a:latin typeface="Cambria Math" panose="02040503050406030204" pitchFamily="18" charset="0"/>
                                </a:rPr>
                              </m:ctrlPr>
                            </m:radPr>
                            <m:deg/>
                            <m:e>
                              <m:r>
                                <a:rPr lang="en-US" sz="1400" b="0" i="1" smtClean="0">
                                  <a:latin typeface="Cambria Math" panose="02040503050406030204" pitchFamily="18" charset="0"/>
                                </a:rPr>
                                <m:t>3</m:t>
                              </m:r>
                            </m:e>
                          </m:rad>
                        </m:num>
                        <m:den>
                          <m:r>
                            <a:rPr lang="en-US" sz="1400" b="0" i="1" smtClean="0">
                              <a:latin typeface="Cambria Math" panose="02040503050406030204" pitchFamily="18" charset="0"/>
                            </a:rPr>
                            <m:t>3</m:t>
                          </m:r>
                        </m:den>
                      </m:f>
                    </m:oMath>
                  </m:oMathPara>
                </a14:m>
                <a:endParaRPr lang="en-GB" sz="1400" dirty="0"/>
              </a:p>
            </p:txBody>
          </p:sp>
        </mc:Choice>
        <mc:Fallback xmlns="">
          <p:sp>
            <p:nvSpPr>
              <p:cNvPr id="56" name="TextBox 55"/>
              <p:cNvSpPr txBox="1">
                <a:spLocks noRot="1" noChangeAspect="1" noMove="1" noResize="1" noEditPoints="1" noAdjustHandles="1" noChangeArrowheads="1" noChangeShapeType="1" noTextEdit="1"/>
              </p:cNvSpPr>
              <p:nvPr/>
            </p:nvSpPr>
            <p:spPr>
              <a:xfrm>
                <a:off x="3851920" y="4629689"/>
                <a:ext cx="432048" cy="554126"/>
              </a:xfrm>
              <a:prstGeom prst="rect">
                <a:avLst/>
              </a:prstGeom>
              <a:blipFill>
                <a:blip r:embed="rId2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5508104" y="4725144"/>
                <a:ext cx="576064" cy="3676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1600" b="0" i="1" smtClean="0">
                              <a:latin typeface="Cambria Math" panose="02040503050406030204" pitchFamily="18" charset="0"/>
                            </a:rPr>
                          </m:ctrlPr>
                        </m:radPr>
                        <m:deg/>
                        <m:e>
                          <m:r>
                            <a:rPr lang="en-US" sz="1600" b="0" i="1" smtClean="0">
                              <a:latin typeface="Cambria Math" panose="02040503050406030204" pitchFamily="18" charset="0"/>
                            </a:rPr>
                            <m:t>3</m:t>
                          </m:r>
                        </m:e>
                      </m:rad>
                    </m:oMath>
                  </m:oMathPara>
                </a14:m>
                <a:endParaRPr lang="en-GB" sz="1600" dirty="0"/>
              </a:p>
            </p:txBody>
          </p:sp>
        </mc:Choice>
        <mc:Fallback xmlns="">
          <p:sp>
            <p:nvSpPr>
              <p:cNvPr id="57" name="TextBox 56"/>
              <p:cNvSpPr txBox="1">
                <a:spLocks noRot="1" noChangeAspect="1" noMove="1" noResize="1" noEditPoints="1" noAdjustHandles="1" noChangeArrowheads="1" noChangeShapeType="1" noTextEdit="1"/>
              </p:cNvSpPr>
              <p:nvPr/>
            </p:nvSpPr>
            <p:spPr>
              <a:xfrm>
                <a:off x="5508104" y="4725144"/>
                <a:ext cx="576064" cy="367601"/>
              </a:xfrm>
              <a:prstGeom prst="rect">
                <a:avLst/>
              </a:prstGeom>
              <a:blipFill>
                <a:blip r:embed="rId2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6372200" y="4725144"/>
                <a:ext cx="57606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oMath>
                  </m:oMathPara>
                </a14:m>
                <a:endParaRPr lang="en-GB" sz="1600" dirty="0"/>
              </a:p>
            </p:txBody>
          </p:sp>
        </mc:Choice>
        <mc:Fallback xmlns="">
          <p:sp>
            <p:nvSpPr>
              <p:cNvPr id="58" name="TextBox 57"/>
              <p:cNvSpPr txBox="1">
                <a:spLocks noRot="1" noChangeAspect="1" noMove="1" noResize="1" noEditPoints="1" noAdjustHandles="1" noChangeArrowheads="1" noChangeShapeType="1" noTextEdit="1"/>
              </p:cNvSpPr>
              <p:nvPr/>
            </p:nvSpPr>
            <p:spPr>
              <a:xfrm>
                <a:off x="6372200" y="4725144"/>
                <a:ext cx="576064" cy="338554"/>
              </a:xfrm>
              <a:prstGeom prst="rect">
                <a:avLst/>
              </a:prstGeom>
              <a:blipFill>
                <a:blip r:embed="rId23"/>
                <a:stretch>
                  <a:fillRect/>
                </a:stretch>
              </a:blipFill>
            </p:spPr>
            <p:txBody>
              <a:bodyPr/>
              <a:lstStyle/>
              <a:p>
                <a:r>
                  <a:rPr lang="en-GB">
                    <a:noFill/>
                  </a:rPr>
                  <a:t> </a:t>
                </a:r>
              </a:p>
            </p:txBody>
          </p:sp>
        </mc:Fallback>
      </mc:AlternateContent>
      <p:sp>
        <p:nvSpPr>
          <p:cNvPr id="7" name="TextBox 6"/>
          <p:cNvSpPr txBox="1"/>
          <p:nvPr/>
        </p:nvSpPr>
        <p:spPr>
          <a:xfrm>
            <a:off x="4302370" y="2731476"/>
            <a:ext cx="1075936" cy="369332"/>
          </a:xfrm>
          <a:prstGeom prst="rect">
            <a:avLst/>
          </a:prstGeom>
          <a:noFill/>
        </p:spPr>
        <p:txBody>
          <a:bodyPr wrap="none" rtlCol="0">
            <a:spAutoFit/>
          </a:bodyPr>
          <a:lstStyle/>
          <a:p>
            <a:r>
              <a:rPr lang="en-US" dirty="0">
                <a:latin typeface="Comic Sans MS" panose="030F0702030302020204" pitchFamily="66" charset="0"/>
              </a:rPr>
              <a:t>Degrees</a:t>
            </a:r>
            <a:endParaRPr lang="en-GB" dirty="0">
              <a:latin typeface="Comic Sans MS" panose="030F0702030302020204" pitchFamily="66" charset="0"/>
            </a:endParaRPr>
          </a:p>
        </p:txBody>
      </p:sp>
      <p:sp>
        <p:nvSpPr>
          <p:cNvPr id="59" name="TextBox 58"/>
          <p:cNvSpPr txBox="1"/>
          <p:nvPr/>
        </p:nvSpPr>
        <p:spPr>
          <a:xfrm>
            <a:off x="4345746" y="2727959"/>
            <a:ext cx="998991" cy="369332"/>
          </a:xfrm>
          <a:prstGeom prst="rect">
            <a:avLst/>
          </a:prstGeom>
          <a:noFill/>
        </p:spPr>
        <p:txBody>
          <a:bodyPr wrap="none" rtlCol="0">
            <a:spAutoFit/>
          </a:bodyPr>
          <a:lstStyle/>
          <a:p>
            <a:r>
              <a:rPr lang="en-US" dirty="0">
                <a:latin typeface="Comic Sans MS" panose="030F0702030302020204" pitchFamily="66" charset="0"/>
              </a:rPr>
              <a:t>Radians</a:t>
            </a:r>
            <a:endParaRPr lang="en-GB"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60" name="TextBox 59"/>
              <p:cNvSpPr txBox="1"/>
              <p:nvPr/>
            </p:nvSpPr>
            <p:spPr>
              <a:xfrm>
                <a:off x="3003064" y="3234077"/>
                <a:ext cx="4470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GB" dirty="0"/>
              </a:p>
            </p:txBody>
          </p:sp>
        </mc:Choice>
        <mc:Fallback xmlns="">
          <p:sp>
            <p:nvSpPr>
              <p:cNvPr id="60" name="TextBox 59"/>
              <p:cNvSpPr txBox="1">
                <a:spLocks noRot="1" noChangeAspect="1" noMove="1" noResize="1" noEditPoints="1" noAdjustHandles="1" noChangeArrowheads="1" noChangeShapeType="1" noTextEdit="1"/>
              </p:cNvSpPr>
              <p:nvPr/>
            </p:nvSpPr>
            <p:spPr>
              <a:xfrm>
                <a:off x="3003064" y="3234077"/>
                <a:ext cx="447038" cy="369332"/>
              </a:xfrm>
              <a:prstGeom prst="rect">
                <a:avLst/>
              </a:prstGeom>
              <a:blipFill>
                <a:blip r:embed="rId2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3795152" y="3105123"/>
                <a:ext cx="566054" cy="562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rPr>
                            <m:t>6</m:t>
                          </m:r>
                        </m:den>
                      </m:f>
                    </m:oMath>
                  </m:oMathPara>
                </a14:m>
                <a:endParaRPr lang="en-GB" dirty="0"/>
              </a:p>
            </p:txBody>
          </p:sp>
        </mc:Choice>
        <mc:Fallback xmlns="">
          <p:sp>
            <p:nvSpPr>
              <p:cNvPr id="61" name="TextBox 60"/>
              <p:cNvSpPr txBox="1">
                <a:spLocks noRot="1" noChangeAspect="1" noMove="1" noResize="1" noEditPoints="1" noAdjustHandles="1" noChangeArrowheads="1" noChangeShapeType="1" noTextEdit="1"/>
              </p:cNvSpPr>
              <p:nvPr/>
            </p:nvSpPr>
            <p:spPr>
              <a:xfrm>
                <a:off x="3795152" y="3105123"/>
                <a:ext cx="566054" cy="562975"/>
              </a:xfrm>
              <a:prstGeom prst="rect">
                <a:avLst/>
              </a:prstGeom>
              <a:blipFill>
                <a:blip r:embed="rId2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5523344" y="3105123"/>
                <a:ext cx="566054" cy="562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rPr>
                            <m:t>3</m:t>
                          </m:r>
                        </m:den>
                      </m:f>
                    </m:oMath>
                  </m:oMathPara>
                </a14:m>
                <a:endParaRPr lang="en-GB" dirty="0"/>
              </a:p>
            </p:txBody>
          </p:sp>
        </mc:Choice>
        <mc:Fallback xmlns="">
          <p:sp>
            <p:nvSpPr>
              <p:cNvPr id="62" name="TextBox 61"/>
              <p:cNvSpPr txBox="1">
                <a:spLocks noRot="1" noChangeAspect="1" noMove="1" noResize="1" noEditPoints="1" noAdjustHandles="1" noChangeArrowheads="1" noChangeShapeType="1" noTextEdit="1"/>
              </p:cNvSpPr>
              <p:nvPr/>
            </p:nvSpPr>
            <p:spPr>
              <a:xfrm>
                <a:off x="5523344" y="3105123"/>
                <a:ext cx="566054" cy="562975"/>
              </a:xfrm>
              <a:prstGeom prst="rect">
                <a:avLst/>
              </a:prstGeom>
              <a:blipFill>
                <a:blip r:embed="rId2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6387440" y="3105123"/>
                <a:ext cx="566054" cy="562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rPr>
                            <m:t>2</m:t>
                          </m:r>
                        </m:den>
                      </m:f>
                    </m:oMath>
                  </m:oMathPara>
                </a14:m>
                <a:endParaRPr lang="en-GB" dirty="0"/>
              </a:p>
            </p:txBody>
          </p:sp>
        </mc:Choice>
        <mc:Fallback xmlns="">
          <p:sp>
            <p:nvSpPr>
              <p:cNvPr id="63" name="TextBox 62"/>
              <p:cNvSpPr txBox="1">
                <a:spLocks noRot="1" noChangeAspect="1" noMove="1" noResize="1" noEditPoints="1" noAdjustHandles="1" noChangeArrowheads="1" noChangeShapeType="1" noTextEdit="1"/>
              </p:cNvSpPr>
              <p:nvPr/>
            </p:nvSpPr>
            <p:spPr>
              <a:xfrm>
                <a:off x="6387440" y="3105123"/>
                <a:ext cx="566054" cy="562975"/>
              </a:xfrm>
              <a:prstGeom prst="rect">
                <a:avLst/>
              </a:prstGeom>
              <a:blipFill>
                <a:blip r:embed="rId2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4659248" y="3105123"/>
                <a:ext cx="566054" cy="562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rPr>
                            <m:t>4</m:t>
                          </m:r>
                        </m:den>
                      </m:f>
                    </m:oMath>
                  </m:oMathPara>
                </a14:m>
                <a:endParaRPr lang="en-GB" dirty="0"/>
              </a:p>
            </p:txBody>
          </p:sp>
        </mc:Choice>
        <mc:Fallback xmlns="">
          <p:sp>
            <p:nvSpPr>
              <p:cNvPr id="64" name="TextBox 63"/>
              <p:cNvSpPr txBox="1">
                <a:spLocks noRot="1" noChangeAspect="1" noMove="1" noResize="1" noEditPoints="1" noAdjustHandles="1" noChangeArrowheads="1" noChangeShapeType="1" noTextEdit="1"/>
              </p:cNvSpPr>
              <p:nvPr/>
            </p:nvSpPr>
            <p:spPr>
              <a:xfrm>
                <a:off x="4659248" y="3105123"/>
                <a:ext cx="566054" cy="562975"/>
              </a:xfrm>
              <a:prstGeom prst="rect">
                <a:avLst/>
              </a:prstGeom>
              <a:blipFill>
                <a:blip r:embed="rId2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108857" y="439782"/>
                <a:ext cx="173098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65" name="TextBox 64"/>
              <p:cNvSpPr txBox="1">
                <a:spLocks noRot="1" noChangeAspect="1" noMove="1" noResize="1" noEditPoints="1" noAdjustHandles="1" noChangeArrowheads="1" noChangeShapeType="1" noTextEdit="1"/>
              </p:cNvSpPr>
              <p:nvPr/>
            </p:nvSpPr>
            <p:spPr>
              <a:xfrm>
                <a:off x="108857" y="439782"/>
                <a:ext cx="1730987" cy="251800"/>
              </a:xfrm>
              <a:prstGeom prst="rect">
                <a:avLst/>
              </a:prstGeom>
              <a:blipFill>
                <a:blip r:embed="rId29"/>
                <a:stretch>
                  <a:fillRect l="-2465"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156754" y="696685"/>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66" name="TextBox 65"/>
              <p:cNvSpPr txBox="1">
                <a:spLocks noRot="1" noChangeAspect="1" noMove="1" noResize="1" noEditPoints="1" noAdjustHandles="1" noChangeArrowheads="1" noChangeShapeType="1" noTextEdit="1"/>
              </p:cNvSpPr>
              <p:nvPr/>
            </p:nvSpPr>
            <p:spPr>
              <a:xfrm>
                <a:off x="156754" y="696685"/>
                <a:ext cx="1617173" cy="251800"/>
              </a:xfrm>
              <a:prstGeom prst="rect">
                <a:avLst/>
              </a:prstGeom>
              <a:blipFill>
                <a:blip r:embed="rId30"/>
                <a:stretch>
                  <a:fillRect l="-1509" r="-377" b="-4762"/>
                </a:stretch>
              </a:blipFill>
            </p:spPr>
            <p:txBody>
              <a:bodyPr/>
              <a:lstStyle/>
              <a:p>
                <a:r>
                  <a:rPr lang="en-GB">
                    <a:noFill/>
                  </a:rPr>
                  <a:t> </a:t>
                </a:r>
              </a:p>
            </p:txBody>
          </p:sp>
        </mc:Fallback>
      </mc:AlternateContent>
    </p:spTree>
    <p:extLst>
      <p:ext uri="{BB962C8B-B14F-4D97-AF65-F5344CB8AC3E}">
        <p14:creationId xmlns:p14="http://schemas.microsoft.com/office/powerpoint/2010/main" val="105838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linds(horizontal)">
                                      <p:cBhvr>
                                        <p:cTn id="40" dur="500"/>
                                        <p:tgtEl>
                                          <p:spTgt spid="1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linds(horizontal)">
                                      <p:cBhvr>
                                        <p:cTn id="43" dur="500"/>
                                        <p:tgtEl>
                                          <p:spTgt spid="1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linds(horizontal)">
                                      <p:cBhvr>
                                        <p:cTn id="46" dur="500"/>
                                        <p:tgtEl>
                                          <p:spTgt spid="2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linds(horizontal)">
                                      <p:cBhvr>
                                        <p:cTn id="49" dur="500"/>
                                        <p:tgtEl>
                                          <p:spTgt spid="24"/>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linds(horizontal)">
                                      <p:cBhvr>
                                        <p:cTn id="52" dur="500"/>
                                        <p:tgtEl>
                                          <p:spTgt spid="2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linds(horizontal)">
                                      <p:cBhvr>
                                        <p:cTn id="55" dur="500"/>
                                        <p:tgtEl>
                                          <p:spTgt spid="26"/>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blinds(horizontal)">
                                      <p:cBhvr>
                                        <p:cTn id="58" dur="500"/>
                                        <p:tgtEl>
                                          <p:spTgt spid="27"/>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blinds(horizontal)">
                                      <p:cBhvr>
                                        <p:cTn id="61" dur="500"/>
                                        <p:tgtEl>
                                          <p:spTgt spid="28"/>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blinds(horizontal)">
                                      <p:cBhvr>
                                        <p:cTn id="64" dur="500"/>
                                        <p:tgtEl>
                                          <p:spTgt spid="29"/>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blinds(horizontal)">
                                      <p:cBhvr>
                                        <p:cTn id="67" dur="500"/>
                                        <p:tgtEl>
                                          <p:spTgt spid="30"/>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blinds(horizontal)">
                                      <p:cBhvr>
                                        <p:cTn id="70" dur="500"/>
                                        <p:tgtEl>
                                          <p:spTgt spid="31"/>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blinds(horizontal)">
                                      <p:cBhvr>
                                        <p:cTn id="73" dur="500"/>
                                        <p:tgtEl>
                                          <p:spTgt spid="32"/>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blinds(horizontal)">
                                      <p:cBhvr>
                                        <p:cTn id="76" dur="500"/>
                                        <p:tgtEl>
                                          <p:spTgt spid="33"/>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blinds(horizontal)">
                                      <p:cBhvr>
                                        <p:cTn id="79" dur="500"/>
                                        <p:tgtEl>
                                          <p:spTgt spid="34"/>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blinds(horizontal)">
                                      <p:cBhvr>
                                        <p:cTn id="82" dur="500"/>
                                        <p:tgtEl>
                                          <p:spTgt spid="35"/>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blinds(horizontal)">
                                      <p:cBhvr>
                                        <p:cTn id="85" dur="500"/>
                                        <p:tgtEl>
                                          <p:spTgt spid="39"/>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blinds(horizontal)">
                                      <p:cBhvr>
                                        <p:cTn id="88" dur="500"/>
                                        <p:tgtEl>
                                          <p:spTgt spid="40"/>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blinds(horizontal)">
                                      <p:cBhvr>
                                        <p:cTn id="91" dur="500"/>
                                        <p:tgtEl>
                                          <p:spTgt spid="41"/>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blinds(horizontal)">
                                      <p:cBhvr>
                                        <p:cTn id="94" dur="500"/>
                                        <p:tgtEl>
                                          <p:spTgt spid="42"/>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blinds(horizontal)">
                                      <p:cBhvr>
                                        <p:cTn id="97" dur="500"/>
                                        <p:tgtEl>
                                          <p:spTgt spid="43"/>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7"/>
                                        </p:tgtEl>
                                        <p:attrNameLst>
                                          <p:attrName>style.visibility</p:attrName>
                                        </p:attrNameLst>
                                      </p:cBhvr>
                                      <p:to>
                                        <p:strVal val="visible"/>
                                      </p:to>
                                    </p:set>
                                    <p:animEffect transition="in" filter="blinds(horizontal)">
                                      <p:cBhvr>
                                        <p:cTn id="100" dur="500"/>
                                        <p:tgtEl>
                                          <p:spTgt spid="7"/>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blinds(horizontal)">
                                      <p:cBhvr>
                                        <p:cTn id="105" dur="500"/>
                                        <p:tgtEl>
                                          <p:spTgt spid="36"/>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46"/>
                                        </p:tgtEl>
                                        <p:attrNameLst>
                                          <p:attrName>style.visibility</p:attrName>
                                        </p:attrNameLst>
                                      </p:cBhvr>
                                      <p:to>
                                        <p:strVal val="visible"/>
                                      </p:to>
                                    </p:set>
                                    <p:animEffect transition="in" filter="blinds(horizontal)">
                                      <p:cBhvr>
                                        <p:cTn id="110" dur="500"/>
                                        <p:tgtEl>
                                          <p:spTgt spid="46"/>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48"/>
                                        </p:tgtEl>
                                        <p:attrNameLst>
                                          <p:attrName>style.visibility</p:attrName>
                                        </p:attrNameLst>
                                      </p:cBhvr>
                                      <p:to>
                                        <p:strVal val="visible"/>
                                      </p:to>
                                    </p:set>
                                    <p:animEffect transition="in" filter="blinds(horizontal)">
                                      <p:cBhvr>
                                        <p:cTn id="115" dur="500"/>
                                        <p:tgtEl>
                                          <p:spTgt spid="48"/>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50"/>
                                        </p:tgtEl>
                                        <p:attrNameLst>
                                          <p:attrName>style.visibility</p:attrName>
                                        </p:attrNameLst>
                                      </p:cBhvr>
                                      <p:to>
                                        <p:strVal val="visible"/>
                                      </p:to>
                                    </p:set>
                                    <p:animEffect transition="in" filter="blinds(horizontal)">
                                      <p:cBhvr>
                                        <p:cTn id="120" dur="500"/>
                                        <p:tgtEl>
                                          <p:spTgt spid="50"/>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54"/>
                                        </p:tgtEl>
                                        <p:attrNameLst>
                                          <p:attrName>style.visibility</p:attrName>
                                        </p:attrNameLst>
                                      </p:cBhvr>
                                      <p:to>
                                        <p:strVal val="visible"/>
                                      </p:to>
                                    </p:set>
                                    <p:animEffect transition="in" filter="blinds(horizontal)">
                                      <p:cBhvr>
                                        <p:cTn id="125" dur="500"/>
                                        <p:tgtEl>
                                          <p:spTgt spid="54"/>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53"/>
                                        </p:tgtEl>
                                        <p:attrNameLst>
                                          <p:attrName>style.visibility</p:attrName>
                                        </p:attrNameLst>
                                      </p:cBhvr>
                                      <p:to>
                                        <p:strVal val="visible"/>
                                      </p:to>
                                    </p:set>
                                    <p:animEffect transition="in" filter="blinds(horizontal)">
                                      <p:cBhvr>
                                        <p:cTn id="130" dur="500"/>
                                        <p:tgtEl>
                                          <p:spTgt spid="53"/>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grpId="0" nodeType="clickEffect">
                                  <p:stCondLst>
                                    <p:cond delay="0"/>
                                  </p:stCondLst>
                                  <p:childTnLst>
                                    <p:set>
                                      <p:cBhvr>
                                        <p:cTn id="134" dur="1" fill="hold">
                                          <p:stCondLst>
                                            <p:cond delay="0"/>
                                          </p:stCondLst>
                                        </p:cTn>
                                        <p:tgtEl>
                                          <p:spTgt spid="51"/>
                                        </p:tgtEl>
                                        <p:attrNameLst>
                                          <p:attrName>style.visibility</p:attrName>
                                        </p:attrNameLst>
                                      </p:cBhvr>
                                      <p:to>
                                        <p:strVal val="visible"/>
                                      </p:to>
                                    </p:set>
                                    <p:animEffect transition="in" filter="blinds(horizontal)">
                                      <p:cBhvr>
                                        <p:cTn id="135" dur="500"/>
                                        <p:tgtEl>
                                          <p:spTgt spid="51"/>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49"/>
                                        </p:tgtEl>
                                        <p:attrNameLst>
                                          <p:attrName>style.visibility</p:attrName>
                                        </p:attrNameLst>
                                      </p:cBhvr>
                                      <p:to>
                                        <p:strVal val="visible"/>
                                      </p:to>
                                    </p:set>
                                    <p:animEffect transition="in" filter="blinds(horizontal)">
                                      <p:cBhvr>
                                        <p:cTn id="140" dur="500"/>
                                        <p:tgtEl>
                                          <p:spTgt spid="49"/>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47"/>
                                        </p:tgtEl>
                                        <p:attrNameLst>
                                          <p:attrName>style.visibility</p:attrName>
                                        </p:attrNameLst>
                                      </p:cBhvr>
                                      <p:to>
                                        <p:strVal val="visible"/>
                                      </p:to>
                                    </p:set>
                                    <p:animEffect transition="in" filter="blinds(horizontal)">
                                      <p:cBhvr>
                                        <p:cTn id="145" dur="500"/>
                                        <p:tgtEl>
                                          <p:spTgt spid="47"/>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45"/>
                                        </p:tgtEl>
                                        <p:attrNameLst>
                                          <p:attrName>style.visibility</p:attrName>
                                        </p:attrNameLst>
                                      </p:cBhvr>
                                      <p:to>
                                        <p:strVal val="visible"/>
                                      </p:to>
                                    </p:set>
                                    <p:animEffect transition="in" filter="blinds(horizontal)">
                                      <p:cBhvr>
                                        <p:cTn id="150" dur="500"/>
                                        <p:tgtEl>
                                          <p:spTgt spid="45"/>
                                        </p:tgtEl>
                                      </p:cBhvr>
                                    </p:animEffect>
                                  </p:childTnLst>
                                </p:cTn>
                              </p:par>
                            </p:childTnLst>
                          </p:cTn>
                        </p:par>
                      </p:childTnLst>
                    </p:cTn>
                  </p:par>
                  <p:par>
                    <p:cTn id="151" fill="hold">
                      <p:stCondLst>
                        <p:cond delay="indefinite"/>
                      </p:stCondLst>
                      <p:childTnLst>
                        <p:par>
                          <p:cTn id="152" fill="hold">
                            <p:stCondLst>
                              <p:cond delay="0"/>
                            </p:stCondLst>
                            <p:childTnLst>
                              <p:par>
                                <p:cTn id="153" presetID="3" presetClass="entr" presetSubtype="10" fill="hold" grpId="0" nodeType="clickEffect">
                                  <p:stCondLst>
                                    <p:cond delay="0"/>
                                  </p:stCondLst>
                                  <p:childTnLst>
                                    <p:set>
                                      <p:cBhvr>
                                        <p:cTn id="154" dur="1" fill="hold">
                                          <p:stCondLst>
                                            <p:cond delay="0"/>
                                          </p:stCondLst>
                                        </p:cTn>
                                        <p:tgtEl>
                                          <p:spTgt spid="44"/>
                                        </p:tgtEl>
                                        <p:attrNameLst>
                                          <p:attrName>style.visibility</p:attrName>
                                        </p:attrNameLst>
                                      </p:cBhvr>
                                      <p:to>
                                        <p:strVal val="visible"/>
                                      </p:to>
                                    </p:set>
                                    <p:animEffect transition="in" filter="blinds(horizontal)">
                                      <p:cBhvr>
                                        <p:cTn id="155" dur="500"/>
                                        <p:tgtEl>
                                          <p:spTgt spid="44"/>
                                        </p:tgtEl>
                                      </p:cBhvr>
                                    </p:animEffect>
                                  </p:child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blinds(horizontal)">
                                      <p:cBhvr>
                                        <p:cTn id="160" dur="500"/>
                                        <p:tgtEl>
                                          <p:spTgt spid="56"/>
                                        </p:tgtEl>
                                      </p:cBhvr>
                                    </p:animEffect>
                                  </p:childTnLst>
                                </p:cTn>
                              </p:par>
                            </p:childTnLst>
                          </p:cTn>
                        </p:par>
                      </p:childTnLst>
                    </p:cTn>
                  </p:par>
                  <p:par>
                    <p:cTn id="161" fill="hold">
                      <p:stCondLst>
                        <p:cond delay="indefinite"/>
                      </p:stCondLst>
                      <p:childTnLst>
                        <p:par>
                          <p:cTn id="162" fill="hold">
                            <p:stCondLst>
                              <p:cond delay="0"/>
                            </p:stCondLst>
                            <p:childTnLst>
                              <p:par>
                                <p:cTn id="163" presetID="3" presetClass="entr" presetSubtype="10" fill="hold" grpId="0" nodeType="clickEffect">
                                  <p:stCondLst>
                                    <p:cond delay="0"/>
                                  </p:stCondLst>
                                  <p:childTnLst>
                                    <p:set>
                                      <p:cBhvr>
                                        <p:cTn id="164" dur="1" fill="hold">
                                          <p:stCondLst>
                                            <p:cond delay="0"/>
                                          </p:stCondLst>
                                        </p:cTn>
                                        <p:tgtEl>
                                          <p:spTgt spid="55"/>
                                        </p:tgtEl>
                                        <p:attrNameLst>
                                          <p:attrName>style.visibility</p:attrName>
                                        </p:attrNameLst>
                                      </p:cBhvr>
                                      <p:to>
                                        <p:strVal val="visible"/>
                                      </p:to>
                                    </p:set>
                                    <p:animEffect transition="in" filter="blinds(horizontal)">
                                      <p:cBhvr>
                                        <p:cTn id="165" dur="500"/>
                                        <p:tgtEl>
                                          <p:spTgt spid="55"/>
                                        </p:tgtEl>
                                      </p:cBhvr>
                                    </p:animEffect>
                                  </p:childTnLst>
                                </p:cTn>
                              </p:par>
                            </p:childTnLst>
                          </p:cTn>
                        </p:par>
                      </p:childTnLst>
                    </p:cTn>
                  </p:par>
                  <p:par>
                    <p:cTn id="166" fill="hold">
                      <p:stCondLst>
                        <p:cond delay="indefinite"/>
                      </p:stCondLst>
                      <p:childTnLst>
                        <p:par>
                          <p:cTn id="167" fill="hold">
                            <p:stCondLst>
                              <p:cond delay="0"/>
                            </p:stCondLst>
                            <p:childTnLst>
                              <p:par>
                                <p:cTn id="168" presetID="3" presetClass="entr" presetSubtype="10" fill="hold" grpId="0" nodeType="clickEffect">
                                  <p:stCondLst>
                                    <p:cond delay="0"/>
                                  </p:stCondLst>
                                  <p:childTnLst>
                                    <p:set>
                                      <p:cBhvr>
                                        <p:cTn id="169" dur="1" fill="hold">
                                          <p:stCondLst>
                                            <p:cond delay="0"/>
                                          </p:stCondLst>
                                        </p:cTn>
                                        <p:tgtEl>
                                          <p:spTgt spid="57"/>
                                        </p:tgtEl>
                                        <p:attrNameLst>
                                          <p:attrName>style.visibility</p:attrName>
                                        </p:attrNameLst>
                                      </p:cBhvr>
                                      <p:to>
                                        <p:strVal val="visible"/>
                                      </p:to>
                                    </p:set>
                                    <p:animEffect transition="in" filter="blinds(horizontal)">
                                      <p:cBhvr>
                                        <p:cTn id="170" dur="500"/>
                                        <p:tgtEl>
                                          <p:spTgt spid="57"/>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grpId="0" nodeType="clickEffect">
                                  <p:stCondLst>
                                    <p:cond delay="0"/>
                                  </p:stCondLst>
                                  <p:childTnLst>
                                    <p:set>
                                      <p:cBhvr>
                                        <p:cTn id="174" dur="1" fill="hold">
                                          <p:stCondLst>
                                            <p:cond delay="0"/>
                                          </p:stCondLst>
                                        </p:cTn>
                                        <p:tgtEl>
                                          <p:spTgt spid="58"/>
                                        </p:tgtEl>
                                        <p:attrNameLst>
                                          <p:attrName>style.visibility</p:attrName>
                                        </p:attrNameLst>
                                      </p:cBhvr>
                                      <p:to>
                                        <p:strVal val="visible"/>
                                      </p:to>
                                    </p:set>
                                    <p:animEffect transition="in" filter="blinds(horizontal)">
                                      <p:cBhvr>
                                        <p:cTn id="175" dur="500"/>
                                        <p:tgtEl>
                                          <p:spTgt spid="58"/>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xit" presetSubtype="10" fill="hold" grpId="1" nodeType="clickEffect">
                                  <p:stCondLst>
                                    <p:cond delay="0"/>
                                  </p:stCondLst>
                                  <p:childTnLst>
                                    <p:animEffect transition="out" filter="blinds(horizontal)">
                                      <p:cBhvr>
                                        <p:cTn id="179" dur="500"/>
                                        <p:tgtEl>
                                          <p:spTgt spid="7"/>
                                        </p:tgtEl>
                                      </p:cBhvr>
                                    </p:animEffect>
                                    <p:set>
                                      <p:cBhvr>
                                        <p:cTn id="180" dur="1" fill="hold">
                                          <p:stCondLst>
                                            <p:cond delay="499"/>
                                          </p:stCondLst>
                                        </p:cTn>
                                        <p:tgtEl>
                                          <p:spTgt spid="7"/>
                                        </p:tgtEl>
                                        <p:attrNameLst>
                                          <p:attrName>style.visibility</p:attrName>
                                        </p:attrNameLst>
                                      </p:cBhvr>
                                      <p:to>
                                        <p:strVal val="hidden"/>
                                      </p:to>
                                    </p:set>
                                  </p:childTnLst>
                                </p:cTn>
                              </p:par>
                              <p:par>
                                <p:cTn id="181" presetID="3" presetClass="exit" presetSubtype="10" fill="hold" grpId="1" nodeType="withEffect">
                                  <p:stCondLst>
                                    <p:cond delay="0"/>
                                  </p:stCondLst>
                                  <p:childTnLst>
                                    <p:animEffect transition="out" filter="blinds(horizontal)">
                                      <p:cBhvr>
                                        <p:cTn id="182" dur="500"/>
                                        <p:tgtEl>
                                          <p:spTgt spid="14"/>
                                        </p:tgtEl>
                                      </p:cBhvr>
                                    </p:animEffect>
                                    <p:set>
                                      <p:cBhvr>
                                        <p:cTn id="183" dur="1" fill="hold">
                                          <p:stCondLst>
                                            <p:cond delay="499"/>
                                          </p:stCondLst>
                                        </p:cTn>
                                        <p:tgtEl>
                                          <p:spTgt spid="14"/>
                                        </p:tgtEl>
                                        <p:attrNameLst>
                                          <p:attrName>style.visibility</p:attrName>
                                        </p:attrNameLst>
                                      </p:cBhvr>
                                      <p:to>
                                        <p:strVal val="hidden"/>
                                      </p:to>
                                    </p:set>
                                  </p:childTnLst>
                                </p:cTn>
                              </p:par>
                              <p:par>
                                <p:cTn id="184" presetID="3" presetClass="exit" presetSubtype="10" fill="hold" grpId="1" nodeType="withEffect">
                                  <p:stCondLst>
                                    <p:cond delay="0"/>
                                  </p:stCondLst>
                                  <p:childTnLst>
                                    <p:animEffect transition="out" filter="blinds(horizontal)">
                                      <p:cBhvr>
                                        <p:cTn id="185" dur="500"/>
                                        <p:tgtEl>
                                          <p:spTgt spid="15"/>
                                        </p:tgtEl>
                                      </p:cBhvr>
                                    </p:animEffect>
                                    <p:set>
                                      <p:cBhvr>
                                        <p:cTn id="186" dur="1" fill="hold">
                                          <p:stCondLst>
                                            <p:cond delay="499"/>
                                          </p:stCondLst>
                                        </p:cTn>
                                        <p:tgtEl>
                                          <p:spTgt spid="15"/>
                                        </p:tgtEl>
                                        <p:attrNameLst>
                                          <p:attrName>style.visibility</p:attrName>
                                        </p:attrNameLst>
                                      </p:cBhvr>
                                      <p:to>
                                        <p:strVal val="hidden"/>
                                      </p:to>
                                    </p:set>
                                  </p:childTnLst>
                                </p:cTn>
                              </p:par>
                              <p:par>
                                <p:cTn id="187" presetID="3" presetClass="exit" presetSubtype="10" fill="hold" grpId="1" nodeType="withEffect">
                                  <p:stCondLst>
                                    <p:cond delay="0"/>
                                  </p:stCondLst>
                                  <p:childTnLst>
                                    <p:animEffect transition="out" filter="blinds(horizontal)">
                                      <p:cBhvr>
                                        <p:cTn id="188" dur="500"/>
                                        <p:tgtEl>
                                          <p:spTgt spid="16"/>
                                        </p:tgtEl>
                                      </p:cBhvr>
                                    </p:animEffect>
                                    <p:set>
                                      <p:cBhvr>
                                        <p:cTn id="189" dur="1" fill="hold">
                                          <p:stCondLst>
                                            <p:cond delay="499"/>
                                          </p:stCondLst>
                                        </p:cTn>
                                        <p:tgtEl>
                                          <p:spTgt spid="16"/>
                                        </p:tgtEl>
                                        <p:attrNameLst>
                                          <p:attrName>style.visibility</p:attrName>
                                        </p:attrNameLst>
                                      </p:cBhvr>
                                      <p:to>
                                        <p:strVal val="hidden"/>
                                      </p:to>
                                    </p:set>
                                  </p:childTnLst>
                                </p:cTn>
                              </p:par>
                              <p:par>
                                <p:cTn id="190" presetID="3" presetClass="exit" presetSubtype="10" fill="hold" grpId="1" nodeType="withEffect">
                                  <p:stCondLst>
                                    <p:cond delay="0"/>
                                  </p:stCondLst>
                                  <p:childTnLst>
                                    <p:animEffect transition="out" filter="blinds(horizontal)">
                                      <p:cBhvr>
                                        <p:cTn id="191" dur="500"/>
                                        <p:tgtEl>
                                          <p:spTgt spid="17"/>
                                        </p:tgtEl>
                                      </p:cBhvr>
                                    </p:animEffect>
                                    <p:set>
                                      <p:cBhvr>
                                        <p:cTn id="192" dur="1" fill="hold">
                                          <p:stCondLst>
                                            <p:cond delay="499"/>
                                          </p:stCondLst>
                                        </p:cTn>
                                        <p:tgtEl>
                                          <p:spTgt spid="17"/>
                                        </p:tgtEl>
                                        <p:attrNameLst>
                                          <p:attrName>style.visibility</p:attrName>
                                        </p:attrNameLst>
                                      </p:cBhvr>
                                      <p:to>
                                        <p:strVal val="hidden"/>
                                      </p:to>
                                    </p:set>
                                  </p:childTnLst>
                                </p:cTn>
                              </p:par>
                              <p:par>
                                <p:cTn id="193" presetID="3" presetClass="exit" presetSubtype="10" fill="hold" grpId="1" nodeType="withEffect">
                                  <p:stCondLst>
                                    <p:cond delay="0"/>
                                  </p:stCondLst>
                                  <p:childTnLst>
                                    <p:animEffect transition="out" filter="blinds(horizontal)">
                                      <p:cBhvr>
                                        <p:cTn id="194" dur="500"/>
                                        <p:tgtEl>
                                          <p:spTgt spid="40"/>
                                        </p:tgtEl>
                                      </p:cBhvr>
                                    </p:animEffect>
                                    <p:set>
                                      <p:cBhvr>
                                        <p:cTn id="195" dur="1" fill="hold">
                                          <p:stCondLst>
                                            <p:cond delay="499"/>
                                          </p:stCondLst>
                                        </p:cTn>
                                        <p:tgtEl>
                                          <p:spTgt spid="40"/>
                                        </p:tgtEl>
                                        <p:attrNameLst>
                                          <p:attrName>style.visibility</p:attrName>
                                        </p:attrNameLst>
                                      </p:cBhvr>
                                      <p:to>
                                        <p:strVal val="hidden"/>
                                      </p:to>
                                    </p:set>
                                  </p:childTnLst>
                                </p:cTn>
                              </p:par>
                              <p:par>
                                <p:cTn id="196" presetID="3" presetClass="entr" presetSubtype="10" fill="hold" grpId="0" nodeType="withEffect">
                                  <p:stCondLst>
                                    <p:cond delay="0"/>
                                  </p:stCondLst>
                                  <p:childTnLst>
                                    <p:set>
                                      <p:cBhvr>
                                        <p:cTn id="197" dur="1" fill="hold">
                                          <p:stCondLst>
                                            <p:cond delay="0"/>
                                          </p:stCondLst>
                                        </p:cTn>
                                        <p:tgtEl>
                                          <p:spTgt spid="60"/>
                                        </p:tgtEl>
                                        <p:attrNameLst>
                                          <p:attrName>style.visibility</p:attrName>
                                        </p:attrNameLst>
                                      </p:cBhvr>
                                      <p:to>
                                        <p:strVal val="visible"/>
                                      </p:to>
                                    </p:set>
                                    <p:animEffect transition="in" filter="blinds(horizontal)">
                                      <p:cBhvr>
                                        <p:cTn id="198" dur="500"/>
                                        <p:tgtEl>
                                          <p:spTgt spid="60"/>
                                        </p:tgtEl>
                                      </p:cBhvr>
                                    </p:animEffect>
                                  </p:childTnLst>
                                </p:cTn>
                              </p:par>
                              <p:par>
                                <p:cTn id="199" presetID="3" presetClass="entr" presetSubtype="10" fill="hold" grpId="0" nodeType="withEffect">
                                  <p:stCondLst>
                                    <p:cond delay="0"/>
                                  </p:stCondLst>
                                  <p:childTnLst>
                                    <p:set>
                                      <p:cBhvr>
                                        <p:cTn id="200" dur="1" fill="hold">
                                          <p:stCondLst>
                                            <p:cond delay="0"/>
                                          </p:stCondLst>
                                        </p:cTn>
                                        <p:tgtEl>
                                          <p:spTgt spid="61"/>
                                        </p:tgtEl>
                                        <p:attrNameLst>
                                          <p:attrName>style.visibility</p:attrName>
                                        </p:attrNameLst>
                                      </p:cBhvr>
                                      <p:to>
                                        <p:strVal val="visible"/>
                                      </p:to>
                                    </p:set>
                                    <p:animEffect transition="in" filter="blinds(horizontal)">
                                      <p:cBhvr>
                                        <p:cTn id="201" dur="500"/>
                                        <p:tgtEl>
                                          <p:spTgt spid="61"/>
                                        </p:tgtEl>
                                      </p:cBhvr>
                                    </p:animEffect>
                                  </p:childTnLst>
                                </p:cTn>
                              </p:par>
                              <p:par>
                                <p:cTn id="202" presetID="3" presetClass="entr" presetSubtype="10" fill="hold" grpId="0" nodeType="withEffect">
                                  <p:stCondLst>
                                    <p:cond delay="0"/>
                                  </p:stCondLst>
                                  <p:childTnLst>
                                    <p:set>
                                      <p:cBhvr>
                                        <p:cTn id="203" dur="1" fill="hold">
                                          <p:stCondLst>
                                            <p:cond delay="0"/>
                                          </p:stCondLst>
                                        </p:cTn>
                                        <p:tgtEl>
                                          <p:spTgt spid="62"/>
                                        </p:tgtEl>
                                        <p:attrNameLst>
                                          <p:attrName>style.visibility</p:attrName>
                                        </p:attrNameLst>
                                      </p:cBhvr>
                                      <p:to>
                                        <p:strVal val="visible"/>
                                      </p:to>
                                    </p:set>
                                    <p:animEffect transition="in" filter="blinds(horizontal)">
                                      <p:cBhvr>
                                        <p:cTn id="204" dur="500"/>
                                        <p:tgtEl>
                                          <p:spTgt spid="62"/>
                                        </p:tgtEl>
                                      </p:cBhvr>
                                    </p:animEffect>
                                  </p:childTnLst>
                                </p:cTn>
                              </p:par>
                              <p:par>
                                <p:cTn id="205" presetID="3" presetClass="entr" presetSubtype="10" fill="hold" grpId="0" nodeType="withEffect">
                                  <p:stCondLst>
                                    <p:cond delay="0"/>
                                  </p:stCondLst>
                                  <p:childTnLst>
                                    <p:set>
                                      <p:cBhvr>
                                        <p:cTn id="206" dur="1" fill="hold">
                                          <p:stCondLst>
                                            <p:cond delay="0"/>
                                          </p:stCondLst>
                                        </p:cTn>
                                        <p:tgtEl>
                                          <p:spTgt spid="63"/>
                                        </p:tgtEl>
                                        <p:attrNameLst>
                                          <p:attrName>style.visibility</p:attrName>
                                        </p:attrNameLst>
                                      </p:cBhvr>
                                      <p:to>
                                        <p:strVal val="visible"/>
                                      </p:to>
                                    </p:set>
                                    <p:animEffect transition="in" filter="blinds(horizontal)">
                                      <p:cBhvr>
                                        <p:cTn id="207" dur="500"/>
                                        <p:tgtEl>
                                          <p:spTgt spid="63"/>
                                        </p:tgtEl>
                                      </p:cBhvr>
                                    </p:animEffect>
                                  </p:childTnLst>
                                </p:cTn>
                              </p:par>
                              <p:par>
                                <p:cTn id="208" presetID="3" presetClass="entr" presetSubtype="10" fill="hold" grpId="0" nodeType="withEffect">
                                  <p:stCondLst>
                                    <p:cond delay="0"/>
                                  </p:stCondLst>
                                  <p:childTnLst>
                                    <p:set>
                                      <p:cBhvr>
                                        <p:cTn id="209" dur="1" fill="hold">
                                          <p:stCondLst>
                                            <p:cond delay="0"/>
                                          </p:stCondLst>
                                        </p:cTn>
                                        <p:tgtEl>
                                          <p:spTgt spid="64"/>
                                        </p:tgtEl>
                                        <p:attrNameLst>
                                          <p:attrName>style.visibility</p:attrName>
                                        </p:attrNameLst>
                                      </p:cBhvr>
                                      <p:to>
                                        <p:strVal val="visible"/>
                                      </p:to>
                                    </p:set>
                                    <p:animEffect transition="in" filter="blinds(horizontal)">
                                      <p:cBhvr>
                                        <p:cTn id="210" dur="500"/>
                                        <p:tgtEl>
                                          <p:spTgt spid="64"/>
                                        </p:tgtEl>
                                      </p:cBhvr>
                                    </p:animEffect>
                                  </p:childTnLst>
                                </p:cTn>
                              </p:par>
                              <p:par>
                                <p:cTn id="211" presetID="3" presetClass="entr" presetSubtype="10" fill="hold" grpId="0" nodeType="withEffect">
                                  <p:stCondLst>
                                    <p:cond delay="0"/>
                                  </p:stCondLst>
                                  <p:childTnLst>
                                    <p:set>
                                      <p:cBhvr>
                                        <p:cTn id="212" dur="1" fill="hold">
                                          <p:stCondLst>
                                            <p:cond delay="0"/>
                                          </p:stCondLst>
                                        </p:cTn>
                                        <p:tgtEl>
                                          <p:spTgt spid="59"/>
                                        </p:tgtEl>
                                        <p:attrNameLst>
                                          <p:attrName>style.visibility</p:attrName>
                                        </p:attrNameLst>
                                      </p:cBhvr>
                                      <p:to>
                                        <p:strVal val="visible"/>
                                      </p:to>
                                    </p:set>
                                    <p:animEffect transition="in" filter="blinds(horizontal)">
                                      <p:cBhvr>
                                        <p:cTn id="21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6" grpId="0"/>
      <p:bldP spid="12" grpId="0"/>
      <p:bldP spid="13" grpId="0"/>
      <p:bldP spid="14" grpId="0"/>
      <p:bldP spid="14" grpId="1"/>
      <p:bldP spid="15" grpId="0"/>
      <p:bldP spid="15" grpId="1"/>
      <p:bldP spid="16" grpId="0"/>
      <p:bldP spid="16" grpId="1"/>
      <p:bldP spid="17" grpId="0"/>
      <p:bldP spid="17" grpId="1"/>
      <p:bldP spid="18" grpId="0" animBg="1"/>
      <p:bldP spid="19" grpId="0" animBg="1"/>
      <p:bldP spid="20"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p:bldP spid="39" grpId="0" animBg="1"/>
      <p:bldP spid="40" grpId="0"/>
      <p:bldP spid="40" grpId="1"/>
      <p:bldP spid="41" grpId="0" animBg="1"/>
      <p:bldP spid="42" grpId="0" animBg="1"/>
      <p:bldP spid="43" grpId="0" animBg="1"/>
      <p:bldP spid="44" grpId="0"/>
      <p:bldP spid="45" grpId="0"/>
      <p:bldP spid="46" grpId="0"/>
      <p:bldP spid="47" grpId="0"/>
      <p:bldP spid="48" grpId="0"/>
      <p:bldP spid="49" grpId="0"/>
      <p:bldP spid="50" grpId="0"/>
      <p:bldP spid="51" grpId="0"/>
      <p:bldP spid="53" grpId="0"/>
      <p:bldP spid="54" grpId="0"/>
      <p:bldP spid="55" grpId="0"/>
      <p:bldP spid="56" grpId="0"/>
      <p:bldP spid="57" grpId="0"/>
      <p:bldP spid="58" grpId="0"/>
      <p:bldP spid="7" grpId="0"/>
      <p:bldP spid="7" grpId="1"/>
      <p:bldP spid="59" grpId="0"/>
      <p:bldP spid="60" grpId="0"/>
      <p:bldP spid="61" grpId="0"/>
      <p:bldP spid="62" grpId="0"/>
      <p:bldP spid="63" grpId="0"/>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p:nvPr/>
        </p:nvGrpSpPr>
        <p:grpSpPr>
          <a:xfrm>
            <a:off x="1323832" y="1441891"/>
            <a:ext cx="10192567" cy="2281290"/>
            <a:chOff x="1685108" y="2847156"/>
            <a:chExt cx="6622869" cy="1498421"/>
          </a:xfrm>
        </p:grpSpPr>
        <p:sp>
          <p:nvSpPr>
            <p:cNvPr id="108" name="Text Box 35"/>
            <p:cNvSpPr txBox="1">
              <a:spLocks noChangeArrowheads="1"/>
            </p:cNvSpPr>
            <p:nvPr/>
          </p:nvSpPr>
          <p:spPr bwMode="auto">
            <a:xfrm>
              <a:off x="3643077" y="2847156"/>
              <a:ext cx="287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a:latin typeface="Comic Sans MS" pitchFamily="66" charset="0"/>
                </a:rPr>
                <a:t>y</a:t>
              </a:r>
            </a:p>
          </p:txBody>
        </p:sp>
        <p:sp>
          <p:nvSpPr>
            <p:cNvPr id="110" name="Line 63"/>
            <p:cNvSpPr>
              <a:spLocks noChangeShapeType="1"/>
            </p:cNvSpPr>
            <p:nvPr/>
          </p:nvSpPr>
          <p:spPr bwMode="auto">
            <a:xfrm rot="5400000" flipH="1">
              <a:off x="5212375" y="2094706"/>
              <a:ext cx="544" cy="31949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1" name="Freeform 141"/>
            <p:cNvSpPr>
              <a:spLocks/>
            </p:cNvSpPr>
            <p:nvPr/>
          </p:nvSpPr>
          <p:spPr bwMode="auto">
            <a:xfrm>
              <a:off x="3169787" y="3234604"/>
              <a:ext cx="2484437" cy="852487"/>
            </a:xfrm>
            <a:custGeom>
              <a:avLst/>
              <a:gdLst>
                <a:gd name="T0" fmla="*/ 0 w 1565"/>
                <a:gd name="T1" fmla="*/ 2147483647 h 537"/>
                <a:gd name="T2" fmla="*/ 2147483647 w 1565"/>
                <a:gd name="T3" fmla="*/ 2147483647 h 537"/>
                <a:gd name="T4" fmla="*/ 2147483647 w 1565"/>
                <a:gd name="T5" fmla="*/ 2147483647 h 537"/>
                <a:gd name="T6" fmla="*/ 2147483647 w 1565"/>
                <a:gd name="T7" fmla="*/ 2147483647 h 537"/>
                <a:gd name="T8" fmla="*/ 2147483647 w 1565"/>
                <a:gd name="T9" fmla="*/ 2147483647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5" h="537">
                  <a:moveTo>
                    <a:pt x="0" y="278"/>
                  </a:moveTo>
                  <a:cubicBezTo>
                    <a:pt x="132" y="140"/>
                    <a:pt x="265" y="2"/>
                    <a:pt x="396" y="1"/>
                  </a:cubicBezTo>
                  <a:cubicBezTo>
                    <a:pt x="527" y="0"/>
                    <a:pt x="655" y="183"/>
                    <a:pt x="785" y="272"/>
                  </a:cubicBezTo>
                  <a:cubicBezTo>
                    <a:pt x="915" y="361"/>
                    <a:pt x="1045" y="537"/>
                    <a:pt x="1175" y="537"/>
                  </a:cubicBezTo>
                  <a:cubicBezTo>
                    <a:pt x="1305" y="537"/>
                    <a:pt x="1435" y="404"/>
                    <a:pt x="1565" y="272"/>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 name="Freeform 141"/>
            <p:cNvSpPr>
              <a:spLocks/>
            </p:cNvSpPr>
            <p:nvPr/>
          </p:nvSpPr>
          <p:spPr bwMode="auto">
            <a:xfrm>
              <a:off x="5647376" y="3230249"/>
              <a:ext cx="2484437" cy="852487"/>
            </a:xfrm>
            <a:custGeom>
              <a:avLst/>
              <a:gdLst>
                <a:gd name="T0" fmla="*/ 0 w 1565"/>
                <a:gd name="T1" fmla="*/ 2147483647 h 537"/>
                <a:gd name="T2" fmla="*/ 2147483647 w 1565"/>
                <a:gd name="T3" fmla="*/ 2147483647 h 537"/>
                <a:gd name="T4" fmla="*/ 2147483647 w 1565"/>
                <a:gd name="T5" fmla="*/ 2147483647 h 537"/>
                <a:gd name="T6" fmla="*/ 2147483647 w 1565"/>
                <a:gd name="T7" fmla="*/ 2147483647 h 537"/>
                <a:gd name="T8" fmla="*/ 2147483647 w 1565"/>
                <a:gd name="T9" fmla="*/ 2147483647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5" h="537">
                  <a:moveTo>
                    <a:pt x="0" y="278"/>
                  </a:moveTo>
                  <a:cubicBezTo>
                    <a:pt x="132" y="140"/>
                    <a:pt x="265" y="2"/>
                    <a:pt x="396" y="1"/>
                  </a:cubicBezTo>
                  <a:cubicBezTo>
                    <a:pt x="527" y="0"/>
                    <a:pt x="655" y="183"/>
                    <a:pt x="785" y="272"/>
                  </a:cubicBezTo>
                  <a:cubicBezTo>
                    <a:pt x="915" y="361"/>
                    <a:pt x="1045" y="537"/>
                    <a:pt x="1175" y="537"/>
                  </a:cubicBezTo>
                  <a:cubicBezTo>
                    <a:pt x="1305" y="537"/>
                    <a:pt x="1435" y="404"/>
                    <a:pt x="1565" y="272"/>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useBgFill="1">
          <p:nvSpPr>
            <p:cNvPr id="113" name="Rectangle 112"/>
            <p:cNvSpPr/>
            <p:nvPr/>
          </p:nvSpPr>
          <p:spPr>
            <a:xfrm>
              <a:off x="6235337" y="3152503"/>
              <a:ext cx="2072640" cy="11930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useBgFill="1">
          <p:nvSpPr>
            <p:cNvPr id="114" name="Rectangle 113"/>
            <p:cNvSpPr/>
            <p:nvPr/>
          </p:nvSpPr>
          <p:spPr>
            <a:xfrm>
              <a:off x="1685108" y="3087189"/>
              <a:ext cx="2072640" cy="11930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Line 63"/>
            <p:cNvSpPr>
              <a:spLocks noChangeShapeType="1"/>
            </p:cNvSpPr>
            <p:nvPr/>
          </p:nvSpPr>
          <p:spPr bwMode="auto">
            <a:xfrm>
              <a:off x="3761332" y="3058069"/>
              <a:ext cx="0" cy="12763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3290596" cy="4525963"/>
              </a:xfrm>
            </p:spPr>
            <p:txBody>
              <a:bodyPr>
                <a:normAutofit/>
              </a:bodyPr>
              <a:lstStyle/>
              <a:p>
                <a:pPr marL="0" indent="0" algn="ctr">
                  <a:buNone/>
                </a:pPr>
                <a:r>
                  <a:rPr lang="en-GB" sz="1400" b="1" dirty="0">
                    <a:latin typeface="Comic Sans MS" pitchFamily="66" charset="0"/>
                  </a:rPr>
                  <a:t>You should also try to learn some of the exact values of trig ratios (similar to when using degrees). These can help in proofs.</a:t>
                </a:r>
              </a:p>
              <a:p>
                <a:pPr marL="0" indent="0" algn="ctr">
                  <a:buNone/>
                </a:pPr>
                <a:endParaRPr lang="en-US" sz="1400" b="1" dirty="0">
                  <a:latin typeface="Comic Sans MS" pitchFamily="66" charset="0"/>
                </a:endParaRPr>
              </a:p>
              <a:p>
                <a:pPr marL="0" indent="0" algn="ctr">
                  <a:buNone/>
                </a:pPr>
                <a:r>
                  <a:rPr lang="en-US" sz="1400" dirty="0">
                    <a:latin typeface="Comic Sans MS" pitchFamily="66" charset="0"/>
                  </a:rPr>
                  <a:t>Find the exact value of:</a:t>
                </a:r>
              </a:p>
              <a:p>
                <a:pPr marL="0" indent="0" algn="ctr">
                  <a:buNone/>
                </a:pPr>
                <a:endParaRPr lang="en-US" sz="1400" dirty="0">
                  <a:latin typeface="Comic Sans MS" pitchFamily="66" charset="0"/>
                </a:endParaRPr>
              </a:p>
              <a:p>
                <a:pPr marL="0" indent="0" algn="ctr">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𝑐𝑜𝑠</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4</m:t>
                          </m:r>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rPr>
                            <m:t>3</m:t>
                          </m:r>
                        </m:den>
                      </m:f>
                    </m:oMath>
                  </m:oMathPara>
                </a14:m>
                <a:endParaRPr lang="en-GB" sz="1400" dirty="0">
                  <a:latin typeface="Comic Sans MS" pitchFamily="66"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3290596" cy="4525963"/>
              </a:xfrm>
              <a:blipFill>
                <a:blip r:embed="rId2"/>
                <a:stretch>
                  <a:fillRect t="-809" r="-185"/>
                </a:stretch>
              </a:blipFill>
            </p:spPr>
            <p:txBody>
              <a:bodyPr/>
              <a:lstStyle/>
              <a:p>
                <a:r>
                  <a:rPr lang="en-GB">
                    <a:noFill/>
                  </a:rPr>
                  <a:t> </a:t>
                </a:r>
              </a:p>
            </p:txBody>
          </p:sp>
        </mc:Fallback>
      </mc:AlternateContent>
      <p:sp>
        <p:nvSpPr>
          <p:cNvPr id="37"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38" name="TextBox 37"/>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5B</a:t>
            </a:r>
            <a:endParaRPr lang="en-GB" sz="1600" dirty="0">
              <a:latin typeface="Comic Sans MS" panose="030F0702030302020204" pitchFamily="66" charset="0"/>
            </a:endParaRPr>
          </a:p>
        </p:txBody>
      </p:sp>
      <p:sp>
        <p:nvSpPr>
          <p:cNvPr id="115" name="Text Box 35"/>
          <p:cNvSpPr txBox="1">
            <a:spLocks noChangeArrowheads="1"/>
          </p:cNvSpPr>
          <p:nvPr/>
        </p:nvSpPr>
        <p:spPr bwMode="auto">
          <a:xfrm>
            <a:off x="8311072" y="2574642"/>
            <a:ext cx="287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dirty="0">
                <a:latin typeface="Comic Sans MS" pitchFamily="66" charset="0"/>
              </a:rPr>
              <a:t>x</a:t>
            </a:r>
          </a:p>
        </p:txBody>
      </p:sp>
      <mc:AlternateContent xmlns:mc="http://schemas.openxmlformats.org/markup-compatibility/2006" xmlns:a14="http://schemas.microsoft.com/office/drawing/2010/main">
        <mc:Choice Requires="a14">
          <p:sp>
            <p:nvSpPr>
              <p:cNvPr id="116" name="TextBox 115"/>
              <p:cNvSpPr txBox="1"/>
              <p:nvPr/>
            </p:nvSpPr>
            <p:spPr>
              <a:xfrm>
                <a:off x="8257681" y="1739023"/>
                <a:ext cx="74308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FF0000"/>
                          </a:solidFill>
                          <a:latin typeface="Cambria Math" panose="02040503050406030204" pitchFamily="18" charset="0"/>
                        </a:rPr>
                        <m:t>𝑦</m:t>
                      </m:r>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𝑐𝑜𝑠𝑥</m:t>
                      </m:r>
                    </m:oMath>
                  </m:oMathPara>
                </a14:m>
                <a:endParaRPr lang="en-GB" sz="1400" dirty="0">
                  <a:solidFill>
                    <a:srgbClr val="FF0000"/>
                  </a:solidFill>
                </a:endParaRPr>
              </a:p>
            </p:txBody>
          </p:sp>
        </mc:Choice>
        <mc:Fallback xmlns="">
          <p:sp>
            <p:nvSpPr>
              <p:cNvPr id="116" name="TextBox 115"/>
              <p:cNvSpPr txBox="1">
                <a:spLocks noRot="1" noChangeAspect="1" noMove="1" noResize="1" noEditPoints="1" noAdjustHandles="1" noChangeArrowheads="1" noChangeShapeType="1" noTextEdit="1"/>
              </p:cNvSpPr>
              <p:nvPr/>
            </p:nvSpPr>
            <p:spPr>
              <a:xfrm>
                <a:off x="8257681" y="1739023"/>
                <a:ext cx="743089" cy="215444"/>
              </a:xfrm>
              <a:prstGeom prst="rect">
                <a:avLst/>
              </a:prstGeom>
              <a:blipFill>
                <a:blip r:embed="rId3"/>
                <a:stretch>
                  <a:fillRect l="-5738" r="-820" b="-22222"/>
                </a:stretch>
              </a:blipFill>
            </p:spPr>
            <p:txBody>
              <a:bodyPr/>
              <a:lstStyle/>
              <a:p>
                <a:r>
                  <a:rPr lang="en-GB">
                    <a:noFill/>
                  </a:rPr>
                  <a:t> </a:t>
                </a:r>
              </a:p>
            </p:txBody>
          </p:sp>
        </mc:Fallback>
      </mc:AlternateContent>
      <p:sp>
        <p:nvSpPr>
          <p:cNvPr id="117" name="Text Box 35"/>
          <p:cNvSpPr txBox="1">
            <a:spLocks noChangeArrowheads="1"/>
          </p:cNvSpPr>
          <p:nvPr/>
        </p:nvSpPr>
        <p:spPr bwMode="auto">
          <a:xfrm>
            <a:off x="4263884" y="1909833"/>
            <a:ext cx="287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dirty="0">
                <a:latin typeface="Comic Sans MS" pitchFamily="66" charset="0"/>
              </a:rPr>
              <a:t>1</a:t>
            </a:r>
          </a:p>
        </p:txBody>
      </p:sp>
      <p:sp>
        <p:nvSpPr>
          <p:cNvPr id="118" name="Text Box 35"/>
          <p:cNvSpPr txBox="1">
            <a:spLocks noChangeArrowheads="1"/>
          </p:cNvSpPr>
          <p:nvPr/>
        </p:nvSpPr>
        <p:spPr bwMode="auto">
          <a:xfrm>
            <a:off x="4203510" y="3195649"/>
            <a:ext cx="3961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dirty="0">
                <a:latin typeface="Comic Sans MS" pitchFamily="66" charset="0"/>
              </a:rPr>
              <a:t>-1</a:t>
            </a:r>
          </a:p>
        </p:txBody>
      </p:sp>
      <p:sp>
        <p:nvSpPr>
          <p:cNvPr id="119" name="Text Box 35"/>
          <p:cNvSpPr txBox="1">
            <a:spLocks noChangeArrowheads="1"/>
          </p:cNvSpPr>
          <p:nvPr/>
        </p:nvSpPr>
        <p:spPr bwMode="auto">
          <a:xfrm>
            <a:off x="4242114" y="2595276"/>
            <a:ext cx="3961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dirty="0">
                <a:latin typeface="Comic Sans MS" pitchFamily="66" charset="0"/>
              </a:rPr>
              <a:t>0</a:t>
            </a:r>
          </a:p>
        </p:txBody>
      </p:sp>
      <mc:AlternateContent xmlns:mc="http://schemas.openxmlformats.org/markup-compatibility/2006" xmlns:a14="http://schemas.microsoft.com/office/drawing/2010/main">
        <mc:Choice Requires="a14">
          <p:sp>
            <p:nvSpPr>
              <p:cNvPr id="120" name="TextBox 119"/>
              <p:cNvSpPr txBox="1"/>
              <p:nvPr/>
            </p:nvSpPr>
            <p:spPr>
              <a:xfrm>
                <a:off x="8134300" y="2767385"/>
                <a:ext cx="24910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𝜋</m:t>
                      </m:r>
                    </m:oMath>
                  </m:oMathPara>
                </a14:m>
                <a:endParaRPr lang="en-GB" sz="1400" dirty="0"/>
              </a:p>
            </p:txBody>
          </p:sp>
        </mc:Choice>
        <mc:Fallback xmlns="">
          <p:sp>
            <p:nvSpPr>
              <p:cNvPr id="120" name="TextBox 119"/>
              <p:cNvSpPr txBox="1">
                <a:spLocks noRot="1" noChangeAspect="1" noMove="1" noResize="1" noEditPoints="1" noAdjustHandles="1" noChangeArrowheads="1" noChangeShapeType="1" noTextEdit="1"/>
              </p:cNvSpPr>
              <p:nvPr/>
            </p:nvSpPr>
            <p:spPr>
              <a:xfrm>
                <a:off x="8134300" y="2767385"/>
                <a:ext cx="249107" cy="215444"/>
              </a:xfrm>
              <a:prstGeom prst="rect">
                <a:avLst/>
              </a:prstGeom>
              <a:blipFill>
                <a:blip r:embed="rId4"/>
                <a:stretch>
                  <a:fillRect l="-17073" r="-7317"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1" name="TextBox 120"/>
              <p:cNvSpPr txBox="1"/>
              <p:nvPr/>
            </p:nvSpPr>
            <p:spPr>
              <a:xfrm>
                <a:off x="6436377" y="2759261"/>
                <a:ext cx="14972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𝜋</m:t>
                      </m:r>
                    </m:oMath>
                  </m:oMathPara>
                </a14:m>
                <a:endParaRPr lang="en-GB" sz="1400" dirty="0"/>
              </a:p>
            </p:txBody>
          </p:sp>
        </mc:Choice>
        <mc:Fallback xmlns="">
          <p:sp>
            <p:nvSpPr>
              <p:cNvPr id="121" name="TextBox 120"/>
              <p:cNvSpPr txBox="1">
                <a:spLocks noRot="1" noChangeAspect="1" noMove="1" noResize="1" noEditPoints="1" noAdjustHandles="1" noChangeArrowheads="1" noChangeShapeType="1" noTextEdit="1"/>
              </p:cNvSpPr>
              <p:nvPr/>
            </p:nvSpPr>
            <p:spPr>
              <a:xfrm>
                <a:off x="6436377" y="2759261"/>
                <a:ext cx="149720" cy="215444"/>
              </a:xfrm>
              <a:prstGeom prst="rect">
                <a:avLst/>
              </a:prstGeom>
              <a:blipFill>
                <a:blip r:embed="rId5"/>
                <a:stretch>
                  <a:fillRect l="-20833" r="-12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2" name="TextBox 121"/>
              <p:cNvSpPr txBox="1"/>
              <p:nvPr/>
            </p:nvSpPr>
            <p:spPr>
              <a:xfrm>
                <a:off x="5480695" y="2805666"/>
                <a:ext cx="149720" cy="3660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2</m:t>
                          </m:r>
                        </m:den>
                      </m:f>
                    </m:oMath>
                  </m:oMathPara>
                </a14:m>
                <a:endParaRPr lang="en-GB" sz="1400" dirty="0"/>
              </a:p>
            </p:txBody>
          </p:sp>
        </mc:Choice>
        <mc:Fallback xmlns="">
          <p:sp>
            <p:nvSpPr>
              <p:cNvPr id="122" name="TextBox 121"/>
              <p:cNvSpPr txBox="1">
                <a:spLocks noRot="1" noChangeAspect="1" noMove="1" noResize="1" noEditPoints="1" noAdjustHandles="1" noChangeArrowheads="1" noChangeShapeType="1" noTextEdit="1"/>
              </p:cNvSpPr>
              <p:nvPr/>
            </p:nvSpPr>
            <p:spPr>
              <a:xfrm>
                <a:off x="5480695" y="2805666"/>
                <a:ext cx="149720" cy="366062"/>
              </a:xfrm>
              <a:prstGeom prst="rect">
                <a:avLst/>
              </a:prstGeom>
              <a:blipFill>
                <a:blip r:embed="rId6"/>
                <a:stretch>
                  <a:fillRect l="-24000" r="-20000" b="-1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3" name="TextBox 122"/>
              <p:cNvSpPr txBox="1"/>
              <p:nvPr/>
            </p:nvSpPr>
            <p:spPr>
              <a:xfrm>
                <a:off x="7285994" y="2804619"/>
                <a:ext cx="249107" cy="4033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3</m:t>
                          </m:r>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2</m:t>
                          </m:r>
                        </m:den>
                      </m:f>
                    </m:oMath>
                  </m:oMathPara>
                </a14:m>
                <a:endParaRPr lang="en-GB"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7285994" y="2804619"/>
                <a:ext cx="249107" cy="403316"/>
              </a:xfrm>
              <a:prstGeom prst="rect">
                <a:avLst/>
              </a:prstGeom>
              <a:blipFill>
                <a:blip r:embed="rId7"/>
                <a:stretch>
                  <a:fillRect l="-17073" r="-12195" b="-13636"/>
                </a:stretch>
              </a:blipFill>
            </p:spPr>
            <p:txBody>
              <a:bodyPr/>
              <a:lstStyle/>
              <a:p>
                <a:r>
                  <a:rPr lang="en-GB">
                    <a:noFill/>
                  </a:rPr>
                  <a:t> </a:t>
                </a:r>
              </a:p>
            </p:txBody>
          </p:sp>
        </mc:Fallback>
      </mc:AlternateContent>
      <p:grpSp>
        <p:nvGrpSpPr>
          <p:cNvPr id="11" name="Group 10"/>
          <p:cNvGrpSpPr/>
          <p:nvPr/>
        </p:nvGrpSpPr>
        <p:grpSpPr>
          <a:xfrm>
            <a:off x="6772692" y="3143731"/>
            <a:ext cx="123825" cy="142875"/>
            <a:chOff x="5048250" y="5019675"/>
            <a:chExt cx="123825" cy="142875"/>
          </a:xfrm>
        </p:grpSpPr>
        <p:cxnSp>
          <p:nvCxnSpPr>
            <p:cNvPr id="4" name="Straight Connector 3"/>
            <p:cNvCxnSpPr/>
            <p:nvPr/>
          </p:nvCxnSpPr>
          <p:spPr>
            <a:xfrm>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a:off x="6120517" y="3143730"/>
            <a:ext cx="123825" cy="142875"/>
            <a:chOff x="5048250" y="5019675"/>
            <a:chExt cx="123825" cy="142875"/>
          </a:xfrm>
        </p:grpSpPr>
        <p:cxnSp>
          <p:nvCxnSpPr>
            <p:cNvPr id="126" name="Straight Connector 125"/>
            <p:cNvCxnSpPr/>
            <p:nvPr/>
          </p:nvCxnSpPr>
          <p:spPr>
            <a:xfrm>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128" name="Arc 183"/>
          <p:cNvSpPr>
            <a:spLocks/>
          </p:cNvSpPr>
          <p:nvPr/>
        </p:nvSpPr>
        <p:spPr bwMode="auto">
          <a:xfrm flipV="1">
            <a:off x="6482352" y="2921902"/>
            <a:ext cx="311150" cy="485774"/>
          </a:xfrm>
          <a:custGeom>
            <a:avLst/>
            <a:gdLst>
              <a:gd name="T0" fmla="*/ 147100945 w 12510"/>
              <a:gd name="T1" fmla="*/ 0 h 21513"/>
              <a:gd name="T2" fmla="*/ 952502209 w 12510"/>
              <a:gd name="T3" fmla="*/ 296677756 h 21513"/>
              <a:gd name="T4" fmla="*/ 0 w 12510"/>
              <a:gd name="T5" fmla="*/ 1634838756 h 21513"/>
              <a:gd name="T6" fmla="*/ 0 60000 65536"/>
              <a:gd name="T7" fmla="*/ 0 60000 65536"/>
              <a:gd name="T8" fmla="*/ 0 60000 65536"/>
            </a:gdLst>
            <a:ahLst/>
            <a:cxnLst>
              <a:cxn ang="T6">
                <a:pos x="T0" y="T1"/>
              </a:cxn>
              <a:cxn ang="T7">
                <a:pos x="T2" y="T3"/>
              </a:cxn>
              <a:cxn ang="T8">
                <a:pos x="T4" y="T5"/>
              </a:cxn>
            </a:cxnLst>
            <a:rect l="0" t="0" r="r" b="b"/>
            <a:pathLst>
              <a:path w="12510" h="21513" fill="none" extrusionOk="0">
                <a:moveTo>
                  <a:pt x="1932" y="-1"/>
                </a:moveTo>
                <a:cubicBezTo>
                  <a:pt x="5741" y="341"/>
                  <a:pt x="9391" y="1689"/>
                  <a:pt x="12509" y="3904"/>
                </a:cubicBezTo>
              </a:path>
              <a:path w="12510" h="21513" stroke="0" extrusionOk="0">
                <a:moveTo>
                  <a:pt x="1932" y="-1"/>
                </a:moveTo>
                <a:cubicBezTo>
                  <a:pt x="5741" y="341"/>
                  <a:pt x="9391" y="1689"/>
                  <a:pt x="12509" y="3904"/>
                </a:cubicBezTo>
                <a:lnTo>
                  <a:pt x="0" y="21513"/>
                </a:lnTo>
                <a:lnTo>
                  <a:pt x="1932" y="-1"/>
                </a:lnTo>
                <a:close/>
              </a:path>
            </a:pathLst>
          </a:custGeom>
          <a:noFill/>
          <a:ln w="25400">
            <a:solidFill>
              <a:srgbClr val="0000FF"/>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0" name="Arc 183"/>
          <p:cNvSpPr>
            <a:spLocks/>
          </p:cNvSpPr>
          <p:nvPr/>
        </p:nvSpPr>
        <p:spPr bwMode="auto">
          <a:xfrm rot="2172279" flipV="1">
            <a:off x="6295027" y="2950476"/>
            <a:ext cx="311150" cy="485774"/>
          </a:xfrm>
          <a:custGeom>
            <a:avLst/>
            <a:gdLst>
              <a:gd name="T0" fmla="*/ 147100945 w 12510"/>
              <a:gd name="T1" fmla="*/ 0 h 21513"/>
              <a:gd name="T2" fmla="*/ 952502209 w 12510"/>
              <a:gd name="T3" fmla="*/ 296677756 h 21513"/>
              <a:gd name="T4" fmla="*/ 0 w 12510"/>
              <a:gd name="T5" fmla="*/ 1634838756 h 21513"/>
              <a:gd name="T6" fmla="*/ 0 60000 65536"/>
              <a:gd name="T7" fmla="*/ 0 60000 65536"/>
              <a:gd name="T8" fmla="*/ 0 60000 65536"/>
            </a:gdLst>
            <a:ahLst/>
            <a:cxnLst>
              <a:cxn ang="T6">
                <a:pos x="T0" y="T1"/>
              </a:cxn>
              <a:cxn ang="T7">
                <a:pos x="T2" y="T3"/>
              </a:cxn>
              <a:cxn ang="T8">
                <a:pos x="T4" y="T5"/>
              </a:cxn>
            </a:cxnLst>
            <a:rect l="0" t="0" r="r" b="b"/>
            <a:pathLst>
              <a:path w="12510" h="21513" fill="none" extrusionOk="0">
                <a:moveTo>
                  <a:pt x="1932" y="-1"/>
                </a:moveTo>
                <a:cubicBezTo>
                  <a:pt x="5741" y="341"/>
                  <a:pt x="9391" y="1689"/>
                  <a:pt x="12509" y="3904"/>
                </a:cubicBezTo>
              </a:path>
              <a:path w="12510" h="21513" stroke="0" extrusionOk="0">
                <a:moveTo>
                  <a:pt x="1932" y="-1"/>
                </a:moveTo>
                <a:cubicBezTo>
                  <a:pt x="5741" y="341"/>
                  <a:pt x="9391" y="1689"/>
                  <a:pt x="12509" y="3904"/>
                </a:cubicBezTo>
                <a:lnTo>
                  <a:pt x="0" y="21513"/>
                </a:lnTo>
                <a:lnTo>
                  <a:pt x="1932" y="-1"/>
                </a:lnTo>
                <a:close/>
              </a:path>
            </a:pathLst>
          </a:custGeom>
          <a:noFill/>
          <a:ln w="25400">
            <a:solidFill>
              <a:srgbClr val="0000FF"/>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cxnSp>
        <p:nvCxnSpPr>
          <p:cNvPr id="52" name="Straight Connector 51"/>
          <p:cNvCxnSpPr/>
          <p:nvPr/>
        </p:nvCxnSpPr>
        <p:spPr>
          <a:xfrm>
            <a:off x="6829648" y="2323480"/>
            <a:ext cx="0" cy="864096"/>
          </a:xfrm>
          <a:prstGeom prst="line">
            <a:avLst/>
          </a:prstGeom>
          <a:ln>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6181576" y="2329830"/>
            <a:ext cx="0" cy="864096"/>
          </a:xfrm>
          <a:prstGeom prst="line">
            <a:avLst/>
          </a:prstGeom>
          <a:ln>
            <a:solidFill>
              <a:srgbClr val="0000FF"/>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6" name="TextBox 135"/>
              <p:cNvSpPr txBox="1"/>
              <p:nvPr/>
            </p:nvSpPr>
            <p:spPr>
              <a:xfrm>
                <a:off x="6714494" y="1852119"/>
                <a:ext cx="249107" cy="4033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solidFill>
                                <a:srgbClr val="0000FF"/>
                              </a:solidFill>
                              <a:latin typeface="Cambria Math" panose="02040503050406030204" pitchFamily="18" charset="0"/>
                              <a:ea typeface="Cambria Math" panose="02040503050406030204" pitchFamily="18" charset="0"/>
                            </a:rPr>
                          </m:ctrlPr>
                        </m:fPr>
                        <m:num>
                          <m:r>
                            <a:rPr lang="en-US" sz="1400" b="0" i="1" smtClean="0">
                              <a:solidFill>
                                <a:srgbClr val="0000FF"/>
                              </a:solidFill>
                              <a:latin typeface="Cambria Math" panose="02040503050406030204" pitchFamily="18" charset="0"/>
                              <a:ea typeface="Cambria Math" panose="02040503050406030204" pitchFamily="18" charset="0"/>
                            </a:rPr>
                            <m:t>4</m:t>
                          </m:r>
                          <m:r>
                            <a:rPr lang="en-US" sz="1400" b="0" i="1" smtClean="0">
                              <a:solidFill>
                                <a:srgbClr val="0000FF"/>
                              </a:solidFill>
                              <a:latin typeface="Cambria Math" panose="02040503050406030204" pitchFamily="18" charset="0"/>
                              <a:ea typeface="Cambria Math" panose="02040503050406030204" pitchFamily="18" charset="0"/>
                            </a:rPr>
                            <m:t>𝜋</m:t>
                          </m:r>
                        </m:num>
                        <m:den>
                          <m:r>
                            <a:rPr lang="en-US" sz="1400" b="0" i="1" smtClean="0">
                              <a:solidFill>
                                <a:srgbClr val="0000FF"/>
                              </a:solidFill>
                              <a:latin typeface="Cambria Math" panose="02040503050406030204" pitchFamily="18" charset="0"/>
                              <a:ea typeface="Cambria Math" panose="02040503050406030204" pitchFamily="18" charset="0"/>
                            </a:rPr>
                            <m:t>3</m:t>
                          </m:r>
                        </m:den>
                      </m:f>
                    </m:oMath>
                  </m:oMathPara>
                </a14:m>
                <a:endParaRPr lang="en-GB" sz="1400" dirty="0">
                  <a:solidFill>
                    <a:srgbClr val="0000FF"/>
                  </a:solidFill>
                </a:endParaRPr>
              </a:p>
            </p:txBody>
          </p:sp>
        </mc:Choice>
        <mc:Fallback xmlns="">
          <p:sp>
            <p:nvSpPr>
              <p:cNvPr id="136" name="TextBox 135"/>
              <p:cNvSpPr txBox="1">
                <a:spLocks noRot="1" noChangeAspect="1" noMove="1" noResize="1" noEditPoints="1" noAdjustHandles="1" noChangeArrowheads="1" noChangeShapeType="1" noTextEdit="1"/>
              </p:cNvSpPr>
              <p:nvPr/>
            </p:nvSpPr>
            <p:spPr>
              <a:xfrm>
                <a:off x="6714494" y="1852119"/>
                <a:ext cx="249107" cy="403316"/>
              </a:xfrm>
              <a:prstGeom prst="rect">
                <a:avLst/>
              </a:prstGeom>
              <a:blipFill>
                <a:blip r:embed="rId8"/>
                <a:stretch>
                  <a:fillRect l="-17073" r="-7317" b="-136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7" name="TextBox 136"/>
              <p:cNvSpPr txBox="1"/>
              <p:nvPr/>
            </p:nvSpPr>
            <p:spPr>
              <a:xfrm>
                <a:off x="6066794" y="1852119"/>
                <a:ext cx="249107" cy="4033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solidFill>
                                <a:srgbClr val="0000FF"/>
                              </a:solidFill>
                              <a:latin typeface="Cambria Math" panose="02040503050406030204" pitchFamily="18" charset="0"/>
                              <a:ea typeface="Cambria Math" panose="02040503050406030204" pitchFamily="18" charset="0"/>
                            </a:rPr>
                          </m:ctrlPr>
                        </m:fPr>
                        <m:num>
                          <m:r>
                            <a:rPr lang="en-US" sz="1400" b="0" i="1" smtClean="0">
                              <a:solidFill>
                                <a:srgbClr val="0000FF"/>
                              </a:solidFill>
                              <a:latin typeface="Cambria Math" panose="02040503050406030204" pitchFamily="18" charset="0"/>
                              <a:ea typeface="Cambria Math" panose="02040503050406030204" pitchFamily="18" charset="0"/>
                            </a:rPr>
                            <m:t>2</m:t>
                          </m:r>
                          <m:r>
                            <a:rPr lang="en-US" sz="1400" b="0" i="1" smtClean="0">
                              <a:solidFill>
                                <a:srgbClr val="0000FF"/>
                              </a:solidFill>
                              <a:latin typeface="Cambria Math" panose="02040503050406030204" pitchFamily="18" charset="0"/>
                              <a:ea typeface="Cambria Math" panose="02040503050406030204" pitchFamily="18" charset="0"/>
                            </a:rPr>
                            <m:t>𝜋</m:t>
                          </m:r>
                        </m:num>
                        <m:den>
                          <m:r>
                            <a:rPr lang="en-US" sz="1400" b="0" i="1" smtClean="0">
                              <a:solidFill>
                                <a:srgbClr val="0000FF"/>
                              </a:solidFill>
                              <a:latin typeface="Cambria Math" panose="02040503050406030204" pitchFamily="18" charset="0"/>
                              <a:ea typeface="Cambria Math" panose="02040503050406030204" pitchFamily="18" charset="0"/>
                            </a:rPr>
                            <m:t>3</m:t>
                          </m:r>
                        </m:den>
                      </m:f>
                    </m:oMath>
                  </m:oMathPara>
                </a14:m>
                <a:endParaRPr lang="en-GB" sz="1400" dirty="0">
                  <a:solidFill>
                    <a:srgbClr val="0000FF"/>
                  </a:solidFill>
                </a:endParaRPr>
              </a:p>
            </p:txBody>
          </p:sp>
        </mc:Choice>
        <mc:Fallback xmlns="">
          <p:sp>
            <p:nvSpPr>
              <p:cNvPr id="137" name="TextBox 136"/>
              <p:cNvSpPr txBox="1">
                <a:spLocks noRot="1" noChangeAspect="1" noMove="1" noResize="1" noEditPoints="1" noAdjustHandles="1" noChangeArrowheads="1" noChangeShapeType="1" noTextEdit="1"/>
              </p:cNvSpPr>
              <p:nvPr/>
            </p:nvSpPr>
            <p:spPr>
              <a:xfrm>
                <a:off x="6066794" y="1852119"/>
                <a:ext cx="249107" cy="403316"/>
              </a:xfrm>
              <a:prstGeom prst="rect">
                <a:avLst/>
              </a:prstGeom>
              <a:blipFill>
                <a:blip r:embed="rId9"/>
                <a:stretch>
                  <a:fillRect l="-17073" r="-7317" b="-136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8" name="TextBox 137"/>
              <p:cNvSpPr txBox="1"/>
              <p:nvPr/>
            </p:nvSpPr>
            <p:spPr>
              <a:xfrm>
                <a:off x="6631944" y="3426919"/>
                <a:ext cx="118429" cy="2887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100" b="0" i="1" smtClean="0">
                              <a:solidFill>
                                <a:srgbClr val="0000FF"/>
                              </a:solidFill>
                              <a:latin typeface="Cambria Math" panose="02040503050406030204" pitchFamily="18" charset="0"/>
                              <a:ea typeface="Cambria Math" panose="02040503050406030204" pitchFamily="18" charset="0"/>
                            </a:rPr>
                          </m:ctrlPr>
                        </m:fPr>
                        <m:num>
                          <m:r>
                            <a:rPr lang="en-US" sz="1100" b="0" i="1" smtClean="0">
                              <a:solidFill>
                                <a:srgbClr val="0000FF"/>
                              </a:solidFill>
                              <a:latin typeface="Cambria Math" panose="02040503050406030204" pitchFamily="18" charset="0"/>
                              <a:ea typeface="Cambria Math" panose="02040503050406030204" pitchFamily="18" charset="0"/>
                            </a:rPr>
                            <m:t>𝜋</m:t>
                          </m:r>
                        </m:num>
                        <m:den>
                          <m:r>
                            <a:rPr lang="en-US" sz="1100" b="0" i="1" smtClean="0">
                              <a:solidFill>
                                <a:srgbClr val="0000FF"/>
                              </a:solidFill>
                              <a:latin typeface="Cambria Math" panose="02040503050406030204" pitchFamily="18" charset="0"/>
                              <a:ea typeface="Cambria Math" panose="02040503050406030204" pitchFamily="18" charset="0"/>
                            </a:rPr>
                            <m:t>3</m:t>
                          </m:r>
                        </m:den>
                      </m:f>
                    </m:oMath>
                  </m:oMathPara>
                </a14:m>
                <a:endParaRPr lang="en-GB" sz="1100" dirty="0">
                  <a:solidFill>
                    <a:srgbClr val="0000FF"/>
                  </a:solidFill>
                </a:endParaRPr>
              </a:p>
            </p:txBody>
          </p:sp>
        </mc:Choice>
        <mc:Fallback xmlns="">
          <p:sp>
            <p:nvSpPr>
              <p:cNvPr id="138" name="TextBox 137"/>
              <p:cNvSpPr txBox="1">
                <a:spLocks noRot="1" noChangeAspect="1" noMove="1" noResize="1" noEditPoints="1" noAdjustHandles="1" noChangeArrowheads="1" noChangeShapeType="1" noTextEdit="1"/>
              </p:cNvSpPr>
              <p:nvPr/>
            </p:nvSpPr>
            <p:spPr>
              <a:xfrm>
                <a:off x="6631944" y="3426919"/>
                <a:ext cx="118429" cy="288797"/>
              </a:xfrm>
              <a:prstGeom prst="rect">
                <a:avLst/>
              </a:prstGeom>
              <a:blipFill>
                <a:blip r:embed="rId10"/>
                <a:stretch>
                  <a:fillRect l="-26316" r="-26316" b="-12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9" name="TextBox 138"/>
              <p:cNvSpPr txBox="1"/>
              <p:nvPr/>
            </p:nvSpPr>
            <p:spPr>
              <a:xfrm>
                <a:off x="6295394" y="3426919"/>
                <a:ext cx="118429" cy="2887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100" b="0" i="1" smtClean="0">
                              <a:solidFill>
                                <a:srgbClr val="0000FF"/>
                              </a:solidFill>
                              <a:latin typeface="Cambria Math" panose="02040503050406030204" pitchFamily="18" charset="0"/>
                              <a:ea typeface="Cambria Math" panose="02040503050406030204" pitchFamily="18" charset="0"/>
                            </a:rPr>
                          </m:ctrlPr>
                        </m:fPr>
                        <m:num>
                          <m:r>
                            <a:rPr lang="en-US" sz="1100" b="0" i="1" smtClean="0">
                              <a:solidFill>
                                <a:srgbClr val="0000FF"/>
                              </a:solidFill>
                              <a:latin typeface="Cambria Math" panose="02040503050406030204" pitchFamily="18" charset="0"/>
                              <a:ea typeface="Cambria Math" panose="02040503050406030204" pitchFamily="18" charset="0"/>
                            </a:rPr>
                            <m:t>𝜋</m:t>
                          </m:r>
                        </m:num>
                        <m:den>
                          <m:r>
                            <a:rPr lang="en-US" sz="1100" b="0" i="1" smtClean="0">
                              <a:solidFill>
                                <a:srgbClr val="0000FF"/>
                              </a:solidFill>
                              <a:latin typeface="Cambria Math" panose="02040503050406030204" pitchFamily="18" charset="0"/>
                              <a:ea typeface="Cambria Math" panose="02040503050406030204" pitchFamily="18" charset="0"/>
                            </a:rPr>
                            <m:t>3</m:t>
                          </m:r>
                        </m:den>
                      </m:f>
                    </m:oMath>
                  </m:oMathPara>
                </a14:m>
                <a:endParaRPr lang="en-GB" sz="1100" dirty="0">
                  <a:solidFill>
                    <a:srgbClr val="0000FF"/>
                  </a:solidFill>
                </a:endParaRPr>
              </a:p>
            </p:txBody>
          </p:sp>
        </mc:Choice>
        <mc:Fallback xmlns="">
          <p:sp>
            <p:nvSpPr>
              <p:cNvPr id="139" name="TextBox 138"/>
              <p:cNvSpPr txBox="1">
                <a:spLocks noRot="1" noChangeAspect="1" noMove="1" noResize="1" noEditPoints="1" noAdjustHandles="1" noChangeArrowheads="1" noChangeShapeType="1" noTextEdit="1"/>
              </p:cNvSpPr>
              <p:nvPr/>
            </p:nvSpPr>
            <p:spPr>
              <a:xfrm>
                <a:off x="6295394" y="3426919"/>
                <a:ext cx="118429" cy="288797"/>
              </a:xfrm>
              <a:prstGeom prst="rect">
                <a:avLst/>
              </a:prstGeom>
              <a:blipFill>
                <a:blip r:embed="rId10"/>
                <a:stretch>
                  <a:fillRect l="-26316" r="-26316" b="-12500"/>
                </a:stretch>
              </a:blipFill>
            </p:spPr>
            <p:txBody>
              <a:bodyPr/>
              <a:lstStyle/>
              <a:p>
                <a:r>
                  <a:rPr lang="en-GB">
                    <a:noFill/>
                  </a:rPr>
                  <a:t> </a:t>
                </a:r>
              </a:p>
            </p:txBody>
          </p:sp>
        </mc:Fallback>
      </mc:AlternateContent>
      <p:sp>
        <p:nvSpPr>
          <p:cNvPr id="140" name="Arc 183"/>
          <p:cNvSpPr>
            <a:spLocks/>
          </p:cNvSpPr>
          <p:nvPr/>
        </p:nvSpPr>
        <p:spPr bwMode="auto">
          <a:xfrm rot="2970629" flipV="1">
            <a:off x="5664622" y="2587338"/>
            <a:ext cx="581171" cy="485774"/>
          </a:xfrm>
          <a:custGeom>
            <a:avLst/>
            <a:gdLst>
              <a:gd name="T0" fmla="*/ 147100945 w 12510"/>
              <a:gd name="T1" fmla="*/ 0 h 21513"/>
              <a:gd name="T2" fmla="*/ 952502209 w 12510"/>
              <a:gd name="T3" fmla="*/ 296677756 h 21513"/>
              <a:gd name="T4" fmla="*/ 0 w 12510"/>
              <a:gd name="T5" fmla="*/ 1634838756 h 21513"/>
              <a:gd name="T6" fmla="*/ 0 60000 65536"/>
              <a:gd name="T7" fmla="*/ 0 60000 65536"/>
              <a:gd name="T8" fmla="*/ 0 60000 65536"/>
            </a:gdLst>
            <a:ahLst/>
            <a:cxnLst>
              <a:cxn ang="T6">
                <a:pos x="T0" y="T1"/>
              </a:cxn>
              <a:cxn ang="T7">
                <a:pos x="T2" y="T3"/>
              </a:cxn>
              <a:cxn ang="T8">
                <a:pos x="T4" y="T5"/>
              </a:cxn>
            </a:cxnLst>
            <a:rect l="0" t="0" r="r" b="b"/>
            <a:pathLst>
              <a:path w="12510" h="21513" fill="none" extrusionOk="0">
                <a:moveTo>
                  <a:pt x="1932" y="-1"/>
                </a:moveTo>
                <a:cubicBezTo>
                  <a:pt x="5741" y="341"/>
                  <a:pt x="9391" y="1689"/>
                  <a:pt x="12509" y="3904"/>
                </a:cubicBezTo>
              </a:path>
              <a:path w="12510" h="21513" stroke="0" extrusionOk="0">
                <a:moveTo>
                  <a:pt x="1932" y="-1"/>
                </a:moveTo>
                <a:cubicBezTo>
                  <a:pt x="5741" y="341"/>
                  <a:pt x="9391" y="1689"/>
                  <a:pt x="12509" y="3904"/>
                </a:cubicBezTo>
                <a:lnTo>
                  <a:pt x="0" y="21513"/>
                </a:lnTo>
                <a:lnTo>
                  <a:pt x="1932" y="-1"/>
                </a:lnTo>
                <a:close/>
              </a:path>
            </a:pathLst>
          </a:custGeom>
          <a:noFill/>
          <a:ln w="25400">
            <a:solidFill>
              <a:srgbClr val="0000FF"/>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1" name="Arc 183"/>
          <p:cNvSpPr>
            <a:spLocks/>
          </p:cNvSpPr>
          <p:nvPr/>
        </p:nvSpPr>
        <p:spPr bwMode="auto">
          <a:xfrm rot="1941927">
            <a:off x="4966116" y="2398740"/>
            <a:ext cx="581171" cy="418236"/>
          </a:xfrm>
          <a:custGeom>
            <a:avLst/>
            <a:gdLst>
              <a:gd name="T0" fmla="*/ 147100945 w 12510"/>
              <a:gd name="T1" fmla="*/ 0 h 21513"/>
              <a:gd name="T2" fmla="*/ 952502209 w 12510"/>
              <a:gd name="T3" fmla="*/ 296677756 h 21513"/>
              <a:gd name="T4" fmla="*/ 0 w 12510"/>
              <a:gd name="T5" fmla="*/ 1634838756 h 21513"/>
              <a:gd name="T6" fmla="*/ 0 60000 65536"/>
              <a:gd name="T7" fmla="*/ 0 60000 65536"/>
              <a:gd name="T8" fmla="*/ 0 60000 65536"/>
            </a:gdLst>
            <a:ahLst/>
            <a:cxnLst>
              <a:cxn ang="T6">
                <a:pos x="T0" y="T1"/>
              </a:cxn>
              <a:cxn ang="T7">
                <a:pos x="T2" y="T3"/>
              </a:cxn>
              <a:cxn ang="T8">
                <a:pos x="T4" y="T5"/>
              </a:cxn>
            </a:cxnLst>
            <a:rect l="0" t="0" r="r" b="b"/>
            <a:pathLst>
              <a:path w="12510" h="21513" fill="none" extrusionOk="0">
                <a:moveTo>
                  <a:pt x="1932" y="-1"/>
                </a:moveTo>
                <a:cubicBezTo>
                  <a:pt x="5741" y="341"/>
                  <a:pt x="9391" y="1689"/>
                  <a:pt x="12509" y="3904"/>
                </a:cubicBezTo>
              </a:path>
              <a:path w="12510" h="21513" stroke="0" extrusionOk="0">
                <a:moveTo>
                  <a:pt x="1932" y="-1"/>
                </a:moveTo>
                <a:cubicBezTo>
                  <a:pt x="5741" y="341"/>
                  <a:pt x="9391" y="1689"/>
                  <a:pt x="12509" y="3904"/>
                </a:cubicBezTo>
                <a:lnTo>
                  <a:pt x="0" y="21513"/>
                </a:lnTo>
                <a:lnTo>
                  <a:pt x="1932" y="-1"/>
                </a:lnTo>
                <a:close/>
              </a:path>
            </a:pathLst>
          </a:custGeom>
          <a:noFill/>
          <a:ln w="25400">
            <a:solidFill>
              <a:srgbClr val="0000FF"/>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mc:AlternateContent xmlns:mc="http://schemas.openxmlformats.org/markup-compatibility/2006" xmlns:a14="http://schemas.microsoft.com/office/drawing/2010/main">
        <mc:Choice Requires="a14">
          <p:sp>
            <p:nvSpPr>
              <p:cNvPr id="142" name="TextBox 141"/>
              <p:cNvSpPr txBox="1"/>
              <p:nvPr/>
            </p:nvSpPr>
            <p:spPr>
              <a:xfrm>
                <a:off x="5698494" y="3007819"/>
                <a:ext cx="118429" cy="2887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100" b="0" i="1" smtClean="0">
                              <a:solidFill>
                                <a:srgbClr val="0000FF"/>
                              </a:solidFill>
                              <a:latin typeface="Cambria Math" panose="02040503050406030204" pitchFamily="18" charset="0"/>
                              <a:ea typeface="Cambria Math" panose="02040503050406030204" pitchFamily="18" charset="0"/>
                            </a:rPr>
                          </m:ctrlPr>
                        </m:fPr>
                        <m:num>
                          <m:r>
                            <a:rPr lang="en-US" sz="1100" b="0" i="1" smtClean="0">
                              <a:solidFill>
                                <a:srgbClr val="0000FF"/>
                              </a:solidFill>
                              <a:latin typeface="Cambria Math" panose="02040503050406030204" pitchFamily="18" charset="0"/>
                              <a:ea typeface="Cambria Math" panose="02040503050406030204" pitchFamily="18" charset="0"/>
                            </a:rPr>
                            <m:t>𝜋</m:t>
                          </m:r>
                        </m:num>
                        <m:den>
                          <m:r>
                            <a:rPr lang="en-US" sz="1100" b="0" i="1" smtClean="0">
                              <a:solidFill>
                                <a:srgbClr val="0000FF"/>
                              </a:solidFill>
                              <a:latin typeface="Cambria Math" panose="02040503050406030204" pitchFamily="18" charset="0"/>
                              <a:ea typeface="Cambria Math" panose="02040503050406030204" pitchFamily="18" charset="0"/>
                            </a:rPr>
                            <m:t>6</m:t>
                          </m:r>
                        </m:den>
                      </m:f>
                    </m:oMath>
                  </m:oMathPara>
                </a14:m>
                <a:endParaRPr lang="en-GB" sz="1100" dirty="0">
                  <a:solidFill>
                    <a:srgbClr val="0000FF"/>
                  </a:solidFill>
                </a:endParaRPr>
              </a:p>
            </p:txBody>
          </p:sp>
        </mc:Choice>
        <mc:Fallback xmlns="">
          <p:sp>
            <p:nvSpPr>
              <p:cNvPr id="142" name="TextBox 141"/>
              <p:cNvSpPr txBox="1">
                <a:spLocks noRot="1" noChangeAspect="1" noMove="1" noResize="1" noEditPoints="1" noAdjustHandles="1" noChangeArrowheads="1" noChangeShapeType="1" noTextEdit="1"/>
              </p:cNvSpPr>
              <p:nvPr/>
            </p:nvSpPr>
            <p:spPr>
              <a:xfrm>
                <a:off x="5698494" y="3007819"/>
                <a:ext cx="118429" cy="288797"/>
              </a:xfrm>
              <a:prstGeom prst="rect">
                <a:avLst/>
              </a:prstGeom>
              <a:blipFill>
                <a:blip r:embed="rId11"/>
                <a:stretch>
                  <a:fillRect l="-26316" r="-26316" b="-12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3" name="TextBox 142"/>
              <p:cNvSpPr txBox="1"/>
              <p:nvPr/>
            </p:nvSpPr>
            <p:spPr>
              <a:xfrm>
                <a:off x="5444494" y="2207719"/>
                <a:ext cx="118429" cy="2887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100" b="0" i="1" smtClean="0">
                              <a:solidFill>
                                <a:srgbClr val="0000FF"/>
                              </a:solidFill>
                              <a:latin typeface="Cambria Math" panose="02040503050406030204" pitchFamily="18" charset="0"/>
                              <a:ea typeface="Cambria Math" panose="02040503050406030204" pitchFamily="18" charset="0"/>
                            </a:rPr>
                          </m:ctrlPr>
                        </m:fPr>
                        <m:num>
                          <m:r>
                            <a:rPr lang="en-US" sz="1100" b="0" i="1" smtClean="0">
                              <a:solidFill>
                                <a:srgbClr val="0000FF"/>
                              </a:solidFill>
                              <a:latin typeface="Cambria Math" panose="02040503050406030204" pitchFamily="18" charset="0"/>
                              <a:ea typeface="Cambria Math" panose="02040503050406030204" pitchFamily="18" charset="0"/>
                            </a:rPr>
                            <m:t>𝜋</m:t>
                          </m:r>
                        </m:num>
                        <m:den>
                          <m:r>
                            <a:rPr lang="en-US" sz="1100" b="0" i="1" smtClean="0">
                              <a:solidFill>
                                <a:srgbClr val="0000FF"/>
                              </a:solidFill>
                              <a:latin typeface="Cambria Math" panose="02040503050406030204" pitchFamily="18" charset="0"/>
                              <a:ea typeface="Cambria Math" panose="02040503050406030204" pitchFamily="18" charset="0"/>
                            </a:rPr>
                            <m:t>6</m:t>
                          </m:r>
                        </m:den>
                      </m:f>
                    </m:oMath>
                  </m:oMathPara>
                </a14:m>
                <a:endParaRPr lang="en-GB" sz="1100" dirty="0">
                  <a:solidFill>
                    <a:srgbClr val="0000FF"/>
                  </a:solidFill>
                </a:endParaRPr>
              </a:p>
            </p:txBody>
          </p:sp>
        </mc:Choice>
        <mc:Fallback xmlns="">
          <p:sp>
            <p:nvSpPr>
              <p:cNvPr id="143" name="TextBox 142"/>
              <p:cNvSpPr txBox="1">
                <a:spLocks noRot="1" noChangeAspect="1" noMove="1" noResize="1" noEditPoints="1" noAdjustHandles="1" noChangeArrowheads="1" noChangeShapeType="1" noTextEdit="1"/>
              </p:cNvSpPr>
              <p:nvPr/>
            </p:nvSpPr>
            <p:spPr>
              <a:xfrm>
                <a:off x="5444494" y="2207719"/>
                <a:ext cx="118429" cy="288797"/>
              </a:xfrm>
              <a:prstGeom prst="rect">
                <a:avLst/>
              </a:prstGeom>
              <a:blipFill>
                <a:blip r:embed="rId11"/>
                <a:stretch>
                  <a:fillRect l="-25000" r="-20000" b="-12500"/>
                </a:stretch>
              </a:blipFill>
            </p:spPr>
            <p:txBody>
              <a:bodyPr/>
              <a:lstStyle/>
              <a:p>
                <a:r>
                  <a:rPr lang="en-GB">
                    <a:noFill/>
                  </a:rPr>
                  <a:t> </a:t>
                </a:r>
              </a:p>
            </p:txBody>
          </p:sp>
        </mc:Fallback>
      </mc:AlternateContent>
      <p:cxnSp>
        <p:nvCxnSpPr>
          <p:cNvPr id="144" name="Straight Connector 143"/>
          <p:cNvCxnSpPr/>
          <p:nvPr/>
        </p:nvCxnSpPr>
        <p:spPr>
          <a:xfrm>
            <a:off x="5070326" y="1859930"/>
            <a:ext cx="0" cy="864096"/>
          </a:xfrm>
          <a:prstGeom prst="line">
            <a:avLst/>
          </a:prstGeom>
          <a:ln>
            <a:solidFill>
              <a:srgbClr val="0000FF"/>
            </a:solidFill>
            <a:prstDash val="dash"/>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5009267" y="2229330"/>
            <a:ext cx="123825" cy="142875"/>
            <a:chOff x="5048250" y="5019675"/>
            <a:chExt cx="123825" cy="142875"/>
          </a:xfrm>
        </p:grpSpPr>
        <p:cxnSp>
          <p:nvCxnSpPr>
            <p:cNvPr id="146" name="Straight Connector 145"/>
            <p:cNvCxnSpPr/>
            <p:nvPr/>
          </p:nvCxnSpPr>
          <p:spPr>
            <a:xfrm>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8" name="TextBox 147"/>
              <p:cNvSpPr txBox="1"/>
              <p:nvPr/>
            </p:nvSpPr>
            <p:spPr>
              <a:xfrm>
                <a:off x="5006344" y="1471119"/>
                <a:ext cx="149720" cy="3674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solidFill>
                                <a:srgbClr val="0000FF"/>
                              </a:solidFill>
                              <a:latin typeface="Cambria Math" panose="02040503050406030204" pitchFamily="18" charset="0"/>
                              <a:ea typeface="Cambria Math" panose="02040503050406030204" pitchFamily="18" charset="0"/>
                            </a:rPr>
                          </m:ctrlPr>
                        </m:fPr>
                        <m:num>
                          <m:r>
                            <a:rPr lang="en-US" sz="1400" b="0" i="1" smtClean="0">
                              <a:solidFill>
                                <a:srgbClr val="0000FF"/>
                              </a:solidFill>
                              <a:latin typeface="Cambria Math" panose="02040503050406030204" pitchFamily="18" charset="0"/>
                              <a:ea typeface="Cambria Math" panose="02040503050406030204" pitchFamily="18" charset="0"/>
                            </a:rPr>
                            <m:t>𝜋</m:t>
                          </m:r>
                        </m:num>
                        <m:den>
                          <m:r>
                            <a:rPr lang="en-US" sz="1400" b="0" i="1" smtClean="0">
                              <a:solidFill>
                                <a:srgbClr val="0000FF"/>
                              </a:solidFill>
                              <a:latin typeface="Cambria Math" panose="02040503050406030204" pitchFamily="18" charset="0"/>
                              <a:ea typeface="Cambria Math" panose="02040503050406030204" pitchFamily="18" charset="0"/>
                            </a:rPr>
                            <m:t>3</m:t>
                          </m:r>
                        </m:den>
                      </m:f>
                    </m:oMath>
                  </m:oMathPara>
                </a14:m>
                <a:endParaRPr lang="en-GB" sz="1400" dirty="0">
                  <a:solidFill>
                    <a:srgbClr val="0000FF"/>
                  </a:solidFill>
                </a:endParaRPr>
              </a:p>
            </p:txBody>
          </p:sp>
        </mc:Choice>
        <mc:Fallback xmlns="">
          <p:sp>
            <p:nvSpPr>
              <p:cNvPr id="148" name="TextBox 147"/>
              <p:cNvSpPr txBox="1">
                <a:spLocks noRot="1" noChangeAspect="1" noMove="1" noResize="1" noEditPoints="1" noAdjustHandles="1" noChangeArrowheads="1" noChangeShapeType="1" noTextEdit="1"/>
              </p:cNvSpPr>
              <p:nvPr/>
            </p:nvSpPr>
            <p:spPr>
              <a:xfrm>
                <a:off x="5006344" y="1471119"/>
                <a:ext cx="149720" cy="367473"/>
              </a:xfrm>
              <a:prstGeom prst="rect">
                <a:avLst/>
              </a:prstGeom>
              <a:blipFill>
                <a:blip r:embed="rId12"/>
                <a:stretch>
                  <a:fillRect l="-24000" r="-20000" b="-13115"/>
                </a:stretch>
              </a:blipFill>
            </p:spPr>
            <p:txBody>
              <a:bodyPr/>
              <a:lstStyle/>
              <a:p>
                <a:r>
                  <a:rPr lang="en-GB">
                    <a:noFill/>
                  </a:rPr>
                  <a:t> </a:t>
                </a:r>
              </a:p>
            </p:txBody>
          </p:sp>
        </mc:Fallback>
      </mc:AlternateContent>
      <p:sp>
        <p:nvSpPr>
          <p:cNvPr id="149" name="TextBox 148"/>
          <p:cNvSpPr txBox="1"/>
          <p:nvPr/>
        </p:nvSpPr>
        <p:spPr>
          <a:xfrm>
            <a:off x="114301" y="3962400"/>
            <a:ext cx="3467099" cy="830997"/>
          </a:xfrm>
          <a:prstGeom prst="rect">
            <a:avLst/>
          </a:prstGeom>
          <a:noFill/>
        </p:spPr>
        <p:txBody>
          <a:bodyPr wrap="square" rtlCol="0">
            <a:spAutoFit/>
          </a:bodyPr>
          <a:lstStyle/>
          <a:p>
            <a:pPr algn="ctr"/>
            <a:r>
              <a:rPr lang="en-US" sz="1600" dirty="0">
                <a:solidFill>
                  <a:srgbClr val="FF0000"/>
                </a:solidFill>
                <a:latin typeface="Comic Sans MS" panose="030F0702030302020204" pitchFamily="66" charset="0"/>
              </a:rPr>
              <a:t>You can use a CAST diagram or the symmetry of the cosine graph to find an equivalent value</a:t>
            </a:r>
            <a:endParaRPr lang="en-GB" sz="1600" dirty="0">
              <a:solidFill>
                <a:srgbClr val="FF0000"/>
              </a:solidFill>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150" name="TextBox 149"/>
              <p:cNvSpPr txBox="1"/>
              <p:nvPr/>
            </p:nvSpPr>
            <p:spPr>
              <a:xfrm>
                <a:off x="3594100" y="4140200"/>
                <a:ext cx="5549900" cy="2103268"/>
              </a:xfrm>
              <a:prstGeom prst="rect">
                <a:avLst/>
              </a:prstGeom>
              <a:noFill/>
            </p:spPr>
            <p:txBody>
              <a:bodyPr wrap="square" rtlCol="0">
                <a:spAutoFit/>
              </a:bodyPr>
              <a:lstStyle/>
              <a:p>
                <a:pPr marL="285750" indent="-285750" algn="ctr">
                  <a:buFont typeface="Wingdings" panose="05000000000000000000" pitchFamily="2" charset="2"/>
                  <a:buChar char="à"/>
                </a:pPr>
                <a14:m>
                  <m:oMath xmlns:m="http://schemas.openxmlformats.org/officeDocument/2006/math">
                    <m:f>
                      <m:fPr>
                        <m:ctrlPr>
                          <a:rPr lang="en-US" sz="1600" i="1" smtClean="0">
                            <a:solidFill>
                              <a:srgbClr val="FF0000"/>
                            </a:solidFill>
                            <a:latin typeface="Cambria Math" panose="02040503050406030204" pitchFamily="18" charset="0"/>
                            <a:sym typeface="Wingdings" panose="05000000000000000000" pitchFamily="2" charset="2"/>
                          </a:rPr>
                        </m:ctrlPr>
                      </m:fPr>
                      <m:num>
                        <m:r>
                          <a:rPr lang="en-US" sz="1600" b="0" i="1" smtClean="0">
                            <a:solidFill>
                              <a:srgbClr val="FF0000"/>
                            </a:solidFill>
                            <a:latin typeface="Cambria Math" panose="02040503050406030204" pitchFamily="18" charset="0"/>
                            <a:sym typeface="Wingdings" panose="05000000000000000000" pitchFamily="2" charset="2"/>
                          </a:rPr>
                          <m:t>4</m:t>
                        </m:r>
                        <m:r>
                          <a:rPr lang="en-US" sz="1600" b="0" i="1" smtClean="0">
                            <a:solidFill>
                              <a:srgbClr val="FF0000"/>
                            </a:solidFill>
                            <a:latin typeface="Cambria Math" panose="02040503050406030204" pitchFamily="18" charset="0"/>
                            <a:ea typeface="Cambria Math" panose="02040503050406030204" pitchFamily="18" charset="0"/>
                            <a:sym typeface="Wingdings" panose="05000000000000000000" pitchFamily="2" charset="2"/>
                          </a:rPr>
                          <m:t>𝜋</m:t>
                        </m:r>
                      </m:num>
                      <m:den>
                        <m:r>
                          <a:rPr lang="en-US" sz="1600" b="0" i="1" smtClean="0">
                            <a:solidFill>
                              <a:srgbClr val="FF0000"/>
                            </a:solidFill>
                            <a:latin typeface="Cambria Math" panose="02040503050406030204" pitchFamily="18" charset="0"/>
                            <a:sym typeface="Wingdings" panose="05000000000000000000" pitchFamily="2" charset="2"/>
                          </a:rPr>
                          <m:t>3</m:t>
                        </m:r>
                      </m:den>
                    </m:f>
                  </m:oMath>
                </a14:m>
                <a:r>
                  <a:rPr lang="en-GB" sz="1600" dirty="0">
                    <a:solidFill>
                      <a:srgbClr val="FF0000"/>
                    </a:solidFill>
                    <a:latin typeface="Comic Sans MS" panose="030F0702030302020204" pitchFamily="66" charset="0"/>
                  </a:rPr>
                  <a:t> is </a:t>
                </a:r>
                <a14:m>
                  <m:oMath xmlns:m="http://schemas.openxmlformats.org/officeDocument/2006/math">
                    <m:f>
                      <m:fPr>
                        <m:ctrlPr>
                          <a:rPr lang="en-GB" sz="1600" i="1" smtClean="0">
                            <a:solidFill>
                              <a:srgbClr val="FF0000"/>
                            </a:solidFill>
                            <a:latin typeface="Cambria Math" panose="02040503050406030204" pitchFamily="18" charset="0"/>
                          </a:rPr>
                        </m:ctrlPr>
                      </m:fPr>
                      <m:num>
                        <m:r>
                          <a:rPr lang="en-GB" sz="1600" i="1" smtClean="0">
                            <a:solidFill>
                              <a:srgbClr val="FF0000"/>
                            </a:solidFill>
                            <a:latin typeface="Cambria Math" panose="02040503050406030204" pitchFamily="18" charset="0"/>
                            <a:ea typeface="Cambria Math" panose="02040503050406030204" pitchFamily="18" charset="0"/>
                          </a:rPr>
                          <m:t>𝜋</m:t>
                        </m:r>
                      </m:num>
                      <m:den>
                        <m:r>
                          <a:rPr lang="en-US" sz="1600" b="0" i="1" smtClean="0">
                            <a:solidFill>
                              <a:srgbClr val="FF0000"/>
                            </a:solidFill>
                            <a:latin typeface="Cambria Math" panose="02040503050406030204" pitchFamily="18" charset="0"/>
                          </a:rPr>
                          <m:t>3</m:t>
                        </m:r>
                      </m:den>
                    </m:f>
                  </m:oMath>
                </a14:m>
                <a:r>
                  <a:rPr lang="en-GB" sz="1600" dirty="0">
                    <a:solidFill>
                      <a:srgbClr val="FF0000"/>
                    </a:solidFill>
                    <a:latin typeface="Comic Sans MS" panose="030F0702030302020204" pitchFamily="66" charset="0"/>
                  </a:rPr>
                  <a:t> </a:t>
                </a:r>
                <a:r>
                  <a:rPr lang="en-GB" sz="1600" u="sng" dirty="0">
                    <a:solidFill>
                      <a:srgbClr val="FF0000"/>
                    </a:solidFill>
                    <a:latin typeface="Comic Sans MS" panose="030F0702030302020204" pitchFamily="66" charset="0"/>
                  </a:rPr>
                  <a:t>above</a:t>
                </a:r>
                <a:r>
                  <a:rPr lang="en-GB" sz="1600" dirty="0">
                    <a:solidFill>
                      <a:srgbClr val="FF0000"/>
                    </a:solidFill>
                    <a:latin typeface="Comic Sans MS" panose="030F0702030302020204" pitchFamily="66" charset="0"/>
                  </a:rPr>
                  <a:t> </a:t>
                </a:r>
                <a14:m>
                  <m:oMath xmlns:m="http://schemas.openxmlformats.org/officeDocument/2006/math">
                    <m:r>
                      <a:rPr lang="en-GB" sz="1600" i="1" smtClean="0">
                        <a:solidFill>
                          <a:srgbClr val="FF0000"/>
                        </a:solidFill>
                        <a:latin typeface="Cambria Math" panose="02040503050406030204" pitchFamily="18" charset="0"/>
                        <a:ea typeface="Cambria Math" panose="02040503050406030204" pitchFamily="18" charset="0"/>
                      </a:rPr>
                      <m:t>𝜋</m:t>
                    </m:r>
                  </m:oMath>
                </a14:m>
                <a:r>
                  <a:rPr lang="en-GB" sz="1600" dirty="0">
                    <a:solidFill>
                      <a:srgbClr val="FF0000"/>
                    </a:solidFill>
                    <a:latin typeface="Comic Sans MS" panose="030F0702030302020204" pitchFamily="66" charset="0"/>
                  </a:rPr>
                  <a:t>, an equivalent value will be </a:t>
                </a:r>
                <a14:m>
                  <m:oMath xmlns:m="http://schemas.openxmlformats.org/officeDocument/2006/math">
                    <m:f>
                      <m:fPr>
                        <m:ctrlPr>
                          <a:rPr lang="en-GB" sz="1600" i="1" smtClean="0">
                            <a:solidFill>
                              <a:srgbClr val="FF0000"/>
                            </a:solidFill>
                            <a:latin typeface="Cambria Math" panose="02040503050406030204" pitchFamily="18" charset="0"/>
                          </a:rPr>
                        </m:ctrlPr>
                      </m:fPr>
                      <m:num>
                        <m:r>
                          <a:rPr lang="en-GB" sz="1600" i="1" smtClean="0">
                            <a:solidFill>
                              <a:srgbClr val="FF0000"/>
                            </a:solidFill>
                            <a:latin typeface="Cambria Math" panose="02040503050406030204" pitchFamily="18" charset="0"/>
                            <a:ea typeface="Cambria Math" panose="02040503050406030204" pitchFamily="18" charset="0"/>
                          </a:rPr>
                          <m:t>𝜋</m:t>
                        </m:r>
                      </m:num>
                      <m:den>
                        <m:r>
                          <a:rPr lang="en-US" sz="1600" b="0" i="1" smtClean="0">
                            <a:solidFill>
                              <a:srgbClr val="FF0000"/>
                            </a:solidFill>
                            <a:latin typeface="Cambria Math" panose="02040503050406030204" pitchFamily="18" charset="0"/>
                          </a:rPr>
                          <m:t>3</m:t>
                        </m:r>
                      </m:den>
                    </m:f>
                  </m:oMath>
                </a14:m>
                <a:r>
                  <a:rPr lang="en-GB" sz="1600" dirty="0">
                    <a:solidFill>
                      <a:srgbClr val="FF0000"/>
                    </a:solidFill>
                    <a:latin typeface="Comic Sans MS" panose="030F0702030302020204" pitchFamily="66" charset="0"/>
                  </a:rPr>
                  <a:t> </a:t>
                </a:r>
                <a:r>
                  <a:rPr lang="en-GB" sz="1600" u="sng" dirty="0">
                    <a:solidFill>
                      <a:srgbClr val="FF0000"/>
                    </a:solidFill>
                    <a:latin typeface="Comic Sans MS" panose="030F0702030302020204" pitchFamily="66" charset="0"/>
                  </a:rPr>
                  <a:t>below</a:t>
                </a:r>
                <a:r>
                  <a:rPr lang="en-GB" sz="1600" dirty="0">
                    <a:solidFill>
                      <a:srgbClr val="FF0000"/>
                    </a:solidFill>
                    <a:latin typeface="Comic Sans MS" panose="030F0702030302020204" pitchFamily="66" charset="0"/>
                  </a:rPr>
                  <a:t> </a:t>
                </a:r>
                <a14:m>
                  <m:oMath xmlns:m="http://schemas.openxmlformats.org/officeDocument/2006/math">
                    <m:r>
                      <a:rPr lang="en-GB" sz="1600" i="1" smtClean="0">
                        <a:solidFill>
                          <a:srgbClr val="FF0000"/>
                        </a:solidFill>
                        <a:latin typeface="Cambria Math" panose="02040503050406030204" pitchFamily="18" charset="0"/>
                        <a:ea typeface="Cambria Math" panose="02040503050406030204" pitchFamily="18" charset="0"/>
                      </a:rPr>
                      <m:t>𝜋</m:t>
                    </m:r>
                  </m:oMath>
                </a14:m>
                <a:endParaRPr lang="en-GB" sz="1600" dirty="0">
                  <a:solidFill>
                    <a:srgbClr val="FF0000"/>
                  </a:solidFill>
                  <a:latin typeface="Comic Sans MS" panose="030F0702030302020204" pitchFamily="66" charset="0"/>
                </a:endParaRPr>
              </a:p>
              <a:p>
                <a:pPr marL="285750" indent="-285750" algn="ctr">
                  <a:buFont typeface="Wingdings" panose="05000000000000000000" pitchFamily="2" charset="2"/>
                  <a:buChar char="à"/>
                </a:pPr>
                <a:endParaRPr lang="en-US" sz="1600" dirty="0">
                  <a:solidFill>
                    <a:srgbClr val="FF0000"/>
                  </a:solidFill>
                  <a:latin typeface="Comic Sans MS" panose="030F0702030302020204" pitchFamily="66" charset="0"/>
                </a:endParaRPr>
              </a:p>
              <a:p>
                <a:pPr marL="285750" indent="-285750" algn="ctr">
                  <a:buFont typeface="Wingdings" panose="05000000000000000000" pitchFamily="2" charset="2"/>
                  <a:buChar char="à"/>
                </a:pPr>
                <a:endParaRPr lang="en-US" sz="1600" dirty="0">
                  <a:solidFill>
                    <a:srgbClr val="FF0000"/>
                  </a:solidFill>
                  <a:latin typeface="Comic Sans MS" panose="030F0702030302020204" pitchFamily="66" charset="0"/>
                </a:endParaRPr>
              </a:p>
              <a:p>
                <a:pPr marL="285750" indent="-285750" algn="ctr">
                  <a:buFont typeface="Wingdings" panose="05000000000000000000" pitchFamily="2" charset="2"/>
                  <a:buChar char="à"/>
                </a:pPr>
                <a:r>
                  <a:rPr lang="en-US" sz="1600" dirty="0">
                    <a:solidFill>
                      <a:srgbClr val="FF0000"/>
                    </a:solidFill>
                    <a:latin typeface="Comic Sans MS" panose="030F0702030302020204" pitchFamily="66" charset="0"/>
                  </a:rPr>
                  <a:t>The new value, </a:t>
                </a:r>
                <a14:m>
                  <m:oMath xmlns:m="http://schemas.openxmlformats.org/officeDocument/2006/math">
                    <m:f>
                      <m:fPr>
                        <m:ctrlPr>
                          <a:rPr lang="en-US" sz="1600" i="1" smtClean="0">
                            <a:solidFill>
                              <a:srgbClr val="FF0000"/>
                            </a:solidFill>
                            <a:latin typeface="Cambria Math" panose="02040503050406030204" pitchFamily="18" charset="0"/>
                          </a:rPr>
                        </m:ctrlPr>
                      </m:fPr>
                      <m:num>
                        <m:r>
                          <a:rPr lang="en-US" sz="1600" b="0" i="1" smtClean="0">
                            <a:solidFill>
                              <a:srgbClr val="FF0000"/>
                            </a:solidFill>
                            <a:latin typeface="Cambria Math" panose="02040503050406030204" pitchFamily="18" charset="0"/>
                          </a:rPr>
                          <m:t>2</m:t>
                        </m:r>
                        <m:r>
                          <a:rPr lang="en-US" sz="1600" b="0" i="1" smtClean="0">
                            <a:solidFill>
                              <a:srgbClr val="FF0000"/>
                            </a:solidFill>
                            <a:latin typeface="Cambria Math" panose="02040503050406030204" pitchFamily="18" charset="0"/>
                            <a:ea typeface="Cambria Math" panose="02040503050406030204" pitchFamily="18" charset="0"/>
                          </a:rPr>
                          <m:t>𝜋</m:t>
                        </m:r>
                      </m:num>
                      <m:den>
                        <m:r>
                          <a:rPr lang="en-US" sz="1600" b="0" i="1" smtClean="0">
                            <a:solidFill>
                              <a:srgbClr val="FF0000"/>
                            </a:solidFill>
                            <a:latin typeface="Cambria Math" panose="02040503050406030204" pitchFamily="18" charset="0"/>
                          </a:rPr>
                          <m:t>3</m:t>
                        </m:r>
                      </m:den>
                    </m:f>
                  </m:oMath>
                </a14:m>
                <a:r>
                  <a:rPr lang="en-GB" sz="1600" dirty="0">
                    <a:solidFill>
                      <a:srgbClr val="FF0000"/>
                    </a:solidFill>
                    <a:latin typeface="Comic Sans MS" panose="030F0702030302020204" pitchFamily="66" charset="0"/>
                  </a:rPr>
                  <a:t>, is </a:t>
                </a:r>
                <a14:m>
                  <m:oMath xmlns:m="http://schemas.openxmlformats.org/officeDocument/2006/math">
                    <m:f>
                      <m:fPr>
                        <m:ctrlPr>
                          <a:rPr lang="en-GB" sz="1600" i="1" smtClean="0">
                            <a:solidFill>
                              <a:srgbClr val="FF0000"/>
                            </a:solidFill>
                            <a:latin typeface="Cambria Math" panose="02040503050406030204" pitchFamily="18" charset="0"/>
                          </a:rPr>
                        </m:ctrlPr>
                      </m:fPr>
                      <m:num>
                        <m:r>
                          <a:rPr lang="en-GB" sz="1600" i="1" smtClean="0">
                            <a:solidFill>
                              <a:srgbClr val="FF0000"/>
                            </a:solidFill>
                            <a:latin typeface="Cambria Math" panose="02040503050406030204" pitchFamily="18" charset="0"/>
                            <a:ea typeface="Cambria Math" panose="02040503050406030204" pitchFamily="18" charset="0"/>
                          </a:rPr>
                          <m:t>𝜋</m:t>
                        </m:r>
                      </m:num>
                      <m:den>
                        <m:r>
                          <a:rPr lang="en-US" sz="1600" b="0" i="1" smtClean="0">
                            <a:solidFill>
                              <a:srgbClr val="FF0000"/>
                            </a:solidFill>
                            <a:latin typeface="Cambria Math" panose="02040503050406030204" pitchFamily="18" charset="0"/>
                          </a:rPr>
                          <m:t>6</m:t>
                        </m:r>
                      </m:den>
                    </m:f>
                  </m:oMath>
                </a14:m>
                <a:r>
                  <a:rPr lang="en-GB" sz="1600" dirty="0">
                    <a:solidFill>
                      <a:srgbClr val="FF0000"/>
                    </a:solidFill>
                    <a:latin typeface="Comic Sans MS" panose="030F0702030302020204" pitchFamily="66" charset="0"/>
                  </a:rPr>
                  <a:t> above </a:t>
                </a:r>
                <a14:m>
                  <m:oMath xmlns:m="http://schemas.openxmlformats.org/officeDocument/2006/math">
                    <m:f>
                      <m:fPr>
                        <m:ctrlPr>
                          <a:rPr lang="en-GB" sz="1600" i="1" smtClean="0">
                            <a:solidFill>
                              <a:srgbClr val="FF0000"/>
                            </a:solidFill>
                            <a:latin typeface="Cambria Math" panose="02040503050406030204" pitchFamily="18" charset="0"/>
                          </a:rPr>
                        </m:ctrlPr>
                      </m:fPr>
                      <m:num>
                        <m:r>
                          <a:rPr lang="en-GB" sz="1600" i="1" smtClean="0">
                            <a:solidFill>
                              <a:srgbClr val="FF0000"/>
                            </a:solidFill>
                            <a:latin typeface="Cambria Math" panose="02040503050406030204" pitchFamily="18" charset="0"/>
                            <a:ea typeface="Cambria Math" panose="02040503050406030204" pitchFamily="18" charset="0"/>
                          </a:rPr>
                          <m:t>𝜋</m:t>
                        </m:r>
                      </m:num>
                      <m:den>
                        <m:r>
                          <a:rPr lang="en-US" sz="1600" b="0" i="1" smtClean="0">
                            <a:solidFill>
                              <a:srgbClr val="FF0000"/>
                            </a:solidFill>
                            <a:latin typeface="Cambria Math" panose="02040503050406030204" pitchFamily="18" charset="0"/>
                          </a:rPr>
                          <m:t>2</m:t>
                        </m:r>
                      </m:den>
                    </m:f>
                  </m:oMath>
                </a14:m>
                <a:r>
                  <a:rPr lang="en-GB" sz="1600" dirty="0">
                    <a:solidFill>
                      <a:srgbClr val="FF0000"/>
                    </a:solidFill>
                    <a:latin typeface="Comic Sans MS" panose="030F0702030302020204" pitchFamily="66" charset="0"/>
                  </a:rPr>
                  <a:t>. An equivalent (but with opposite sign) value will be </a:t>
                </a:r>
                <a14:m>
                  <m:oMath xmlns:m="http://schemas.openxmlformats.org/officeDocument/2006/math">
                    <m:f>
                      <m:fPr>
                        <m:ctrlPr>
                          <a:rPr lang="en-GB" sz="1600" i="1" smtClean="0">
                            <a:solidFill>
                              <a:srgbClr val="FF0000"/>
                            </a:solidFill>
                            <a:latin typeface="Cambria Math" panose="02040503050406030204" pitchFamily="18" charset="0"/>
                          </a:rPr>
                        </m:ctrlPr>
                      </m:fPr>
                      <m:num>
                        <m:r>
                          <a:rPr lang="en-GB" sz="1600" i="1" smtClean="0">
                            <a:solidFill>
                              <a:srgbClr val="FF0000"/>
                            </a:solidFill>
                            <a:latin typeface="Cambria Math" panose="02040503050406030204" pitchFamily="18" charset="0"/>
                            <a:ea typeface="Cambria Math" panose="02040503050406030204" pitchFamily="18" charset="0"/>
                          </a:rPr>
                          <m:t>𝜋</m:t>
                        </m:r>
                      </m:num>
                      <m:den>
                        <m:r>
                          <a:rPr lang="en-US" sz="1600" b="0" i="1" smtClean="0">
                            <a:solidFill>
                              <a:srgbClr val="FF0000"/>
                            </a:solidFill>
                            <a:latin typeface="Cambria Math" panose="02040503050406030204" pitchFamily="18" charset="0"/>
                          </a:rPr>
                          <m:t>6</m:t>
                        </m:r>
                      </m:den>
                    </m:f>
                  </m:oMath>
                </a14:m>
                <a:r>
                  <a:rPr lang="en-GB" sz="1600" dirty="0">
                    <a:solidFill>
                      <a:srgbClr val="FF0000"/>
                    </a:solidFill>
                    <a:latin typeface="Comic Sans MS" panose="030F0702030302020204" pitchFamily="66" charset="0"/>
                  </a:rPr>
                  <a:t> below </a:t>
                </a:r>
                <a14:m>
                  <m:oMath xmlns:m="http://schemas.openxmlformats.org/officeDocument/2006/math">
                    <m:f>
                      <m:fPr>
                        <m:ctrlPr>
                          <a:rPr lang="en-GB" sz="1600" i="1" smtClean="0">
                            <a:solidFill>
                              <a:srgbClr val="FF0000"/>
                            </a:solidFill>
                            <a:latin typeface="Cambria Math" panose="02040503050406030204" pitchFamily="18" charset="0"/>
                          </a:rPr>
                        </m:ctrlPr>
                      </m:fPr>
                      <m:num>
                        <m:r>
                          <a:rPr lang="en-GB" sz="1600" i="1" smtClean="0">
                            <a:solidFill>
                              <a:srgbClr val="FF0000"/>
                            </a:solidFill>
                            <a:latin typeface="Cambria Math" panose="02040503050406030204" pitchFamily="18" charset="0"/>
                            <a:ea typeface="Cambria Math" panose="02040503050406030204" pitchFamily="18" charset="0"/>
                          </a:rPr>
                          <m:t>𝜋</m:t>
                        </m:r>
                      </m:num>
                      <m:den>
                        <m:r>
                          <a:rPr lang="en-US" sz="1600" b="0" i="1" smtClean="0">
                            <a:solidFill>
                              <a:srgbClr val="FF0000"/>
                            </a:solidFill>
                            <a:latin typeface="Cambria Math" panose="02040503050406030204" pitchFamily="18" charset="0"/>
                          </a:rPr>
                          <m:t>2</m:t>
                        </m:r>
                      </m:den>
                    </m:f>
                  </m:oMath>
                </a14:m>
                <a:endParaRPr lang="en-GB" sz="1600" dirty="0">
                  <a:solidFill>
                    <a:srgbClr val="FF0000"/>
                  </a:solidFill>
                  <a:latin typeface="Comic Sans MS" panose="030F0702030302020204" pitchFamily="66" charset="0"/>
                </a:endParaRPr>
              </a:p>
              <a:p>
                <a:pPr marL="285750" indent="-285750" algn="ctr">
                  <a:buFont typeface="Wingdings" panose="05000000000000000000" pitchFamily="2" charset="2"/>
                  <a:buChar char="à"/>
                </a:pPr>
                <a:endParaRPr lang="en-US" sz="1600" dirty="0">
                  <a:solidFill>
                    <a:srgbClr val="FF0000"/>
                  </a:solidFill>
                  <a:latin typeface="Comic Sans MS" panose="030F0702030302020204" pitchFamily="66" charset="0"/>
                </a:endParaRPr>
              </a:p>
              <a:p>
                <a:pPr marL="285750" indent="-285750" algn="ctr">
                  <a:buFont typeface="Wingdings" panose="05000000000000000000" pitchFamily="2" charset="2"/>
                  <a:buChar char="à"/>
                </a:pPr>
                <a:endParaRPr lang="en-GB" sz="1600" dirty="0">
                  <a:solidFill>
                    <a:srgbClr val="FF0000"/>
                  </a:solidFill>
                  <a:latin typeface="Comic Sans MS" panose="030F0702030302020204" pitchFamily="66" charset="0"/>
                </a:endParaRPr>
              </a:p>
            </p:txBody>
          </p:sp>
        </mc:Choice>
        <mc:Fallback xmlns="">
          <p:sp>
            <p:nvSpPr>
              <p:cNvPr id="150" name="TextBox 149"/>
              <p:cNvSpPr txBox="1">
                <a:spLocks noRot="1" noChangeAspect="1" noMove="1" noResize="1" noEditPoints="1" noAdjustHandles="1" noChangeArrowheads="1" noChangeShapeType="1" noTextEdit="1"/>
              </p:cNvSpPr>
              <p:nvPr/>
            </p:nvSpPr>
            <p:spPr>
              <a:xfrm>
                <a:off x="3594100" y="4140200"/>
                <a:ext cx="5549900" cy="2103268"/>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1" name="TextBox 150"/>
              <p:cNvSpPr txBox="1"/>
              <p:nvPr/>
            </p:nvSpPr>
            <p:spPr>
              <a:xfrm>
                <a:off x="222250" y="4991100"/>
                <a:ext cx="779701" cy="577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𝑐𝑜𝑠</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m:t>
                          </m:r>
                          <m:r>
                            <a:rPr lang="en-US" sz="2000" b="0" i="1" smtClean="0">
                              <a:latin typeface="Cambria Math" panose="02040503050406030204" pitchFamily="18" charset="0"/>
                              <a:ea typeface="Cambria Math" panose="02040503050406030204" pitchFamily="18" charset="0"/>
                            </a:rPr>
                            <m:t>𝜋</m:t>
                          </m:r>
                        </m:num>
                        <m:den>
                          <m:r>
                            <a:rPr lang="en-US" sz="2000" b="0" i="1" smtClean="0">
                              <a:latin typeface="Cambria Math" panose="02040503050406030204" pitchFamily="18" charset="0"/>
                            </a:rPr>
                            <m:t>3</m:t>
                          </m:r>
                        </m:den>
                      </m:f>
                    </m:oMath>
                  </m:oMathPara>
                </a14:m>
                <a:endParaRPr lang="en-GB" sz="2000" dirty="0"/>
              </a:p>
            </p:txBody>
          </p:sp>
        </mc:Choice>
        <mc:Fallback xmlns="">
          <p:sp>
            <p:nvSpPr>
              <p:cNvPr id="151" name="TextBox 150"/>
              <p:cNvSpPr txBox="1">
                <a:spLocks noRot="1" noChangeAspect="1" noMove="1" noResize="1" noEditPoints="1" noAdjustHandles="1" noChangeArrowheads="1" noChangeShapeType="1" noTextEdit="1"/>
              </p:cNvSpPr>
              <p:nvPr/>
            </p:nvSpPr>
            <p:spPr>
              <a:xfrm>
                <a:off x="222250" y="4991100"/>
                <a:ext cx="779701" cy="577146"/>
              </a:xfrm>
              <a:prstGeom prst="rect">
                <a:avLst/>
              </a:prstGeom>
              <a:blipFill>
                <a:blip r:embed="rId14"/>
                <a:stretch>
                  <a:fillRect b="-106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2" name="TextBox 151"/>
              <p:cNvSpPr txBox="1"/>
              <p:nvPr/>
            </p:nvSpPr>
            <p:spPr>
              <a:xfrm>
                <a:off x="1098550" y="4991100"/>
                <a:ext cx="109940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rPr>
                        <m:t>𝑐𝑜𝑠</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𝜋</m:t>
                          </m:r>
                        </m:num>
                        <m:den>
                          <m:r>
                            <a:rPr lang="en-US" sz="2000" b="0" i="1" smtClean="0">
                              <a:latin typeface="Cambria Math" panose="02040503050406030204" pitchFamily="18" charset="0"/>
                            </a:rPr>
                            <m:t>3</m:t>
                          </m:r>
                        </m:den>
                      </m:f>
                    </m:oMath>
                  </m:oMathPara>
                </a14:m>
                <a:endParaRPr lang="en-GB" sz="2000" dirty="0"/>
              </a:p>
            </p:txBody>
          </p:sp>
        </mc:Choice>
        <mc:Fallback xmlns="">
          <p:sp>
            <p:nvSpPr>
              <p:cNvPr id="152" name="TextBox 151"/>
              <p:cNvSpPr txBox="1">
                <a:spLocks noRot="1" noChangeAspect="1" noMove="1" noResize="1" noEditPoints="1" noAdjustHandles="1" noChangeArrowheads="1" noChangeShapeType="1" noTextEdit="1"/>
              </p:cNvSpPr>
              <p:nvPr/>
            </p:nvSpPr>
            <p:spPr>
              <a:xfrm>
                <a:off x="1098550" y="4991100"/>
                <a:ext cx="1099404" cy="578235"/>
              </a:xfrm>
              <a:prstGeom prst="rect">
                <a:avLst/>
              </a:prstGeom>
              <a:blipFill>
                <a:blip r:embed="rId1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3" name="TextBox 152"/>
              <p:cNvSpPr txBox="1"/>
              <p:nvPr/>
            </p:nvSpPr>
            <p:spPr>
              <a:xfrm>
                <a:off x="2266950" y="5054600"/>
                <a:ext cx="1092992"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𝑐𝑜𝑠</m:t>
                      </m:r>
                      <m:f>
                        <m:fPr>
                          <m:ctrlPr>
                            <a:rPr lang="en-US" sz="2000" b="0" i="1" smtClean="0">
                              <a:latin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𝜋</m:t>
                          </m:r>
                        </m:num>
                        <m:den>
                          <m:r>
                            <a:rPr lang="en-US" sz="2000" b="0" i="1" smtClean="0">
                              <a:latin typeface="Cambria Math" panose="02040503050406030204" pitchFamily="18" charset="0"/>
                            </a:rPr>
                            <m:t>3</m:t>
                          </m:r>
                        </m:den>
                      </m:f>
                    </m:oMath>
                  </m:oMathPara>
                </a14:m>
                <a:endParaRPr lang="en-GB" sz="2000" dirty="0"/>
              </a:p>
            </p:txBody>
          </p:sp>
        </mc:Choice>
        <mc:Fallback xmlns="">
          <p:sp>
            <p:nvSpPr>
              <p:cNvPr id="153" name="TextBox 152"/>
              <p:cNvSpPr txBox="1">
                <a:spLocks noRot="1" noChangeAspect="1" noMove="1" noResize="1" noEditPoints="1" noAdjustHandles="1" noChangeArrowheads="1" noChangeShapeType="1" noTextEdit="1"/>
              </p:cNvSpPr>
              <p:nvPr/>
            </p:nvSpPr>
            <p:spPr>
              <a:xfrm>
                <a:off x="2266950" y="5054600"/>
                <a:ext cx="1092992" cy="525016"/>
              </a:xfrm>
              <a:prstGeom prst="rect">
                <a:avLst/>
              </a:prstGeom>
              <a:blipFill>
                <a:blip r:embed="rId1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5" name="TextBox 154"/>
              <p:cNvSpPr txBox="1"/>
              <p:nvPr/>
            </p:nvSpPr>
            <p:spPr>
              <a:xfrm>
                <a:off x="2271486" y="5740400"/>
                <a:ext cx="699102" cy="576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m:oMathPara>
                </a14:m>
                <a:endParaRPr lang="en-GB" sz="2000" dirty="0"/>
              </a:p>
            </p:txBody>
          </p:sp>
        </mc:Choice>
        <mc:Fallback xmlns="">
          <p:sp>
            <p:nvSpPr>
              <p:cNvPr id="155" name="TextBox 154"/>
              <p:cNvSpPr txBox="1">
                <a:spLocks noRot="1" noChangeAspect="1" noMove="1" noResize="1" noEditPoints="1" noAdjustHandles="1" noChangeArrowheads="1" noChangeShapeType="1" noTextEdit="1"/>
              </p:cNvSpPr>
              <p:nvPr/>
            </p:nvSpPr>
            <p:spPr>
              <a:xfrm>
                <a:off x="2271486" y="5740400"/>
                <a:ext cx="699102" cy="576183"/>
              </a:xfrm>
              <a:prstGeom prst="rect">
                <a:avLst/>
              </a:prstGeom>
              <a:blipFill>
                <a:blip r:embed="rId1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6" name="TextBox 155"/>
              <p:cNvSpPr txBox="1"/>
              <p:nvPr/>
            </p:nvSpPr>
            <p:spPr>
              <a:xfrm>
                <a:off x="108857" y="439782"/>
                <a:ext cx="173098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156" name="TextBox 155"/>
              <p:cNvSpPr txBox="1">
                <a:spLocks noRot="1" noChangeAspect="1" noMove="1" noResize="1" noEditPoints="1" noAdjustHandles="1" noChangeArrowheads="1" noChangeShapeType="1" noTextEdit="1"/>
              </p:cNvSpPr>
              <p:nvPr/>
            </p:nvSpPr>
            <p:spPr>
              <a:xfrm>
                <a:off x="108857" y="439782"/>
                <a:ext cx="1730987" cy="251800"/>
              </a:xfrm>
              <a:prstGeom prst="rect">
                <a:avLst/>
              </a:prstGeom>
              <a:blipFill>
                <a:blip r:embed="rId18"/>
                <a:stretch>
                  <a:fillRect l="-2465"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7" name="TextBox 156"/>
              <p:cNvSpPr txBox="1"/>
              <p:nvPr/>
            </p:nvSpPr>
            <p:spPr>
              <a:xfrm>
                <a:off x="156754" y="696685"/>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157" name="TextBox 156"/>
              <p:cNvSpPr txBox="1">
                <a:spLocks noRot="1" noChangeAspect="1" noMove="1" noResize="1" noEditPoints="1" noAdjustHandles="1" noChangeArrowheads="1" noChangeShapeType="1" noTextEdit="1"/>
              </p:cNvSpPr>
              <p:nvPr/>
            </p:nvSpPr>
            <p:spPr>
              <a:xfrm>
                <a:off x="156754" y="696685"/>
                <a:ext cx="1617173" cy="251800"/>
              </a:xfrm>
              <a:prstGeom prst="rect">
                <a:avLst/>
              </a:prstGeom>
              <a:blipFill>
                <a:blip r:embed="rId19"/>
                <a:stretch>
                  <a:fillRect l="-1509" r="-377" b="-4762"/>
                </a:stretch>
              </a:blipFill>
            </p:spPr>
            <p:txBody>
              <a:bodyPr/>
              <a:lstStyle/>
              <a:p>
                <a:r>
                  <a:rPr lang="en-GB">
                    <a:noFill/>
                  </a:rPr>
                  <a:t> </a:t>
                </a:r>
              </a:p>
            </p:txBody>
          </p:sp>
        </mc:Fallback>
      </mc:AlternateContent>
    </p:spTree>
    <p:extLst>
      <p:ext uri="{BB962C8B-B14F-4D97-AF65-F5344CB8AC3E}">
        <p14:creationId xmlns:p14="http://schemas.microsoft.com/office/powerpoint/2010/main" val="211827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blinds(horizontal)">
                                      <p:cBhvr>
                                        <p:cTn id="7" dur="500"/>
                                        <p:tgtEl>
                                          <p:spTgt spid="1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blinds(horizontal)">
                                      <p:cBhvr>
                                        <p:cTn id="12" dur="500"/>
                                        <p:tgtEl>
                                          <p:spTgt spid="10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blinds(horizontal)">
                                      <p:cBhvr>
                                        <p:cTn id="15" dur="500"/>
                                        <p:tgtEl>
                                          <p:spTgt spid="11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9"/>
                                        </p:tgtEl>
                                        <p:attrNameLst>
                                          <p:attrName>style.visibility</p:attrName>
                                        </p:attrNameLst>
                                      </p:cBhvr>
                                      <p:to>
                                        <p:strVal val="visible"/>
                                      </p:to>
                                    </p:set>
                                    <p:animEffect transition="in" filter="blinds(horizontal)">
                                      <p:cBhvr>
                                        <p:cTn id="18" dur="500"/>
                                        <p:tgtEl>
                                          <p:spTgt spid="11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8"/>
                                        </p:tgtEl>
                                        <p:attrNameLst>
                                          <p:attrName>style.visibility</p:attrName>
                                        </p:attrNameLst>
                                      </p:cBhvr>
                                      <p:to>
                                        <p:strVal val="visible"/>
                                      </p:to>
                                    </p:set>
                                    <p:animEffect transition="in" filter="blinds(horizontal)">
                                      <p:cBhvr>
                                        <p:cTn id="21" dur="500"/>
                                        <p:tgtEl>
                                          <p:spTgt spid="11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22"/>
                                        </p:tgtEl>
                                        <p:attrNameLst>
                                          <p:attrName>style.visibility</p:attrName>
                                        </p:attrNameLst>
                                      </p:cBhvr>
                                      <p:to>
                                        <p:strVal val="visible"/>
                                      </p:to>
                                    </p:set>
                                    <p:animEffect transition="in" filter="blinds(horizontal)">
                                      <p:cBhvr>
                                        <p:cTn id="24" dur="500"/>
                                        <p:tgtEl>
                                          <p:spTgt spid="12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1"/>
                                        </p:tgtEl>
                                        <p:attrNameLst>
                                          <p:attrName>style.visibility</p:attrName>
                                        </p:attrNameLst>
                                      </p:cBhvr>
                                      <p:to>
                                        <p:strVal val="visible"/>
                                      </p:to>
                                    </p:set>
                                    <p:animEffect transition="in" filter="blinds(horizontal)">
                                      <p:cBhvr>
                                        <p:cTn id="27" dur="500"/>
                                        <p:tgtEl>
                                          <p:spTgt spid="12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3"/>
                                        </p:tgtEl>
                                        <p:attrNameLst>
                                          <p:attrName>style.visibility</p:attrName>
                                        </p:attrNameLst>
                                      </p:cBhvr>
                                      <p:to>
                                        <p:strVal val="visible"/>
                                      </p:to>
                                    </p:set>
                                    <p:animEffect transition="in" filter="blinds(horizontal)">
                                      <p:cBhvr>
                                        <p:cTn id="30" dur="500"/>
                                        <p:tgtEl>
                                          <p:spTgt spid="12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20"/>
                                        </p:tgtEl>
                                        <p:attrNameLst>
                                          <p:attrName>style.visibility</p:attrName>
                                        </p:attrNameLst>
                                      </p:cBhvr>
                                      <p:to>
                                        <p:strVal val="visible"/>
                                      </p:to>
                                    </p:set>
                                    <p:animEffect transition="in" filter="blinds(horizontal)">
                                      <p:cBhvr>
                                        <p:cTn id="33" dur="500"/>
                                        <p:tgtEl>
                                          <p:spTgt spid="12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5"/>
                                        </p:tgtEl>
                                        <p:attrNameLst>
                                          <p:attrName>style.visibility</p:attrName>
                                        </p:attrNameLst>
                                      </p:cBhvr>
                                      <p:to>
                                        <p:strVal val="visible"/>
                                      </p:to>
                                    </p:set>
                                    <p:animEffect transition="in" filter="blinds(horizontal)">
                                      <p:cBhvr>
                                        <p:cTn id="36" dur="500"/>
                                        <p:tgtEl>
                                          <p:spTgt spid="115"/>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16"/>
                                        </p:tgtEl>
                                        <p:attrNameLst>
                                          <p:attrName>style.visibility</p:attrName>
                                        </p:attrNameLst>
                                      </p:cBhvr>
                                      <p:to>
                                        <p:strVal val="visible"/>
                                      </p:to>
                                    </p:set>
                                    <p:animEffect transition="in" filter="blinds(horizontal)">
                                      <p:cBhvr>
                                        <p:cTn id="39" dur="500"/>
                                        <p:tgtEl>
                                          <p:spTgt spid="11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50">
                                            <p:txEl>
                                              <p:pRg st="0" end="0"/>
                                            </p:txEl>
                                          </p:spTgt>
                                        </p:tgtEl>
                                        <p:attrNameLst>
                                          <p:attrName>style.visibility</p:attrName>
                                        </p:attrNameLst>
                                      </p:cBhvr>
                                      <p:to>
                                        <p:strVal val="visible"/>
                                      </p:to>
                                    </p:set>
                                    <p:animEffect transition="in" filter="blinds(horizontal)">
                                      <p:cBhvr>
                                        <p:cTn id="44" dur="500"/>
                                        <p:tgtEl>
                                          <p:spTgt spid="150">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blinds(horizontal)">
                                      <p:cBhvr>
                                        <p:cTn id="49" dur="500"/>
                                        <p:tgtEl>
                                          <p:spTgt spid="11"/>
                                        </p:tgtEl>
                                      </p:cBhvr>
                                    </p:animEffect>
                                  </p:childTnLst>
                                </p:cTn>
                              </p:par>
                              <p:par>
                                <p:cTn id="50" presetID="3" presetClass="entr" presetSubtype="1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blinds(horizontal)">
                                      <p:cBhvr>
                                        <p:cTn id="52" dur="500"/>
                                        <p:tgtEl>
                                          <p:spTgt spid="5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36"/>
                                        </p:tgtEl>
                                        <p:attrNameLst>
                                          <p:attrName>style.visibility</p:attrName>
                                        </p:attrNameLst>
                                      </p:cBhvr>
                                      <p:to>
                                        <p:strVal val="visible"/>
                                      </p:to>
                                    </p:set>
                                    <p:animEffect transition="in" filter="blinds(horizontal)">
                                      <p:cBhvr>
                                        <p:cTn id="55" dur="500"/>
                                        <p:tgtEl>
                                          <p:spTgt spid="136"/>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28"/>
                                        </p:tgtEl>
                                        <p:attrNameLst>
                                          <p:attrName>style.visibility</p:attrName>
                                        </p:attrNameLst>
                                      </p:cBhvr>
                                      <p:to>
                                        <p:strVal val="visible"/>
                                      </p:to>
                                    </p:set>
                                    <p:animEffect transition="in" filter="blinds(horizontal)">
                                      <p:cBhvr>
                                        <p:cTn id="60" dur="500"/>
                                        <p:tgtEl>
                                          <p:spTgt spid="128"/>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animEffect transition="in" filter="blinds(horizontal)">
                                      <p:cBhvr>
                                        <p:cTn id="63" dur="500"/>
                                        <p:tgtEl>
                                          <p:spTgt spid="138"/>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30"/>
                                        </p:tgtEl>
                                        <p:attrNameLst>
                                          <p:attrName>style.visibility</p:attrName>
                                        </p:attrNameLst>
                                      </p:cBhvr>
                                      <p:to>
                                        <p:strVal val="visible"/>
                                      </p:to>
                                    </p:set>
                                    <p:animEffect transition="in" filter="blinds(horizontal)">
                                      <p:cBhvr>
                                        <p:cTn id="68" dur="500"/>
                                        <p:tgtEl>
                                          <p:spTgt spid="130"/>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39"/>
                                        </p:tgtEl>
                                        <p:attrNameLst>
                                          <p:attrName>style.visibility</p:attrName>
                                        </p:attrNameLst>
                                      </p:cBhvr>
                                      <p:to>
                                        <p:strVal val="visible"/>
                                      </p:to>
                                    </p:set>
                                    <p:animEffect transition="in" filter="blinds(horizontal)">
                                      <p:cBhvr>
                                        <p:cTn id="71" dur="500"/>
                                        <p:tgtEl>
                                          <p:spTgt spid="139"/>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125"/>
                                        </p:tgtEl>
                                        <p:attrNameLst>
                                          <p:attrName>style.visibility</p:attrName>
                                        </p:attrNameLst>
                                      </p:cBhvr>
                                      <p:to>
                                        <p:strVal val="visible"/>
                                      </p:to>
                                    </p:set>
                                    <p:animEffect transition="in" filter="blinds(horizontal)">
                                      <p:cBhvr>
                                        <p:cTn id="76" dur="500"/>
                                        <p:tgtEl>
                                          <p:spTgt spid="125"/>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35"/>
                                        </p:tgtEl>
                                        <p:attrNameLst>
                                          <p:attrName>style.visibility</p:attrName>
                                        </p:attrNameLst>
                                      </p:cBhvr>
                                      <p:to>
                                        <p:strVal val="visible"/>
                                      </p:to>
                                    </p:set>
                                    <p:animEffect transition="in" filter="blinds(horizontal)">
                                      <p:cBhvr>
                                        <p:cTn id="81" dur="500"/>
                                        <p:tgtEl>
                                          <p:spTgt spid="135"/>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37"/>
                                        </p:tgtEl>
                                        <p:attrNameLst>
                                          <p:attrName>style.visibility</p:attrName>
                                        </p:attrNameLst>
                                      </p:cBhvr>
                                      <p:to>
                                        <p:strVal val="visible"/>
                                      </p:to>
                                    </p:set>
                                    <p:animEffect transition="in" filter="blinds(horizontal)">
                                      <p:cBhvr>
                                        <p:cTn id="84" dur="500"/>
                                        <p:tgtEl>
                                          <p:spTgt spid="137"/>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51"/>
                                        </p:tgtEl>
                                        <p:attrNameLst>
                                          <p:attrName>style.visibility</p:attrName>
                                        </p:attrNameLst>
                                      </p:cBhvr>
                                      <p:to>
                                        <p:strVal val="visible"/>
                                      </p:to>
                                    </p:set>
                                    <p:animEffect transition="in" filter="blinds(horizontal)">
                                      <p:cBhvr>
                                        <p:cTn id="89" dur="500"/>
                                        <p:tgtEl>
                                          <p:spTgt spid="151"/>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152"/>
                                        </p:tgtEl>
                                        <p:attrNameLst>
                                          <p:attrName>style.visibility</p:attrName>
                                        </p:attrNameLst>
                                      </p:cBhvr>
                                      <p:to>
                                        <p:strVal val="visible"/>
                                      </p:to>
                                    </p:set>
                                    <p:animEffect transition="in" filter="blinds(horizontal)">
                                      <p:cBhvr>
                                        <p:cTn id="94" dur="500"/>
                                        <p:tgtEl>
                                          <p:spTgt spid="152"/>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150">
                                            <p:txEl>
                                              <p:pRg st="3" end="3"/>
                                            </p:txEl>
                                          </p:spTgt>
                                        </p:tgtEl>
                                        <p:attrNameLst>
                                          <p:attrName>style.visibility</p:attrName>
                                        </p:attrNameLst>
                                      </p:cBhvr>
                                      <p:to>
                                        <p:strVal val="visible"/>
                                      </p:to>
                                    </p:set>
                                    <p:animEffect transition="in" filter="blinds(horizontal)">
                                      <p:cBhvr>
                                        <p:cTn id="99" dur="500"/>
                                        <p:tgtEl>
                                          <p:spTgt spid="150">
                                            <p:txEl>
                                              <p:pRg st="3" end="3"/>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140"/>
                                        </p:tgtEl>
                                        <p:attrNameLst>
                                          <p:attrName>style.visibility</p:attrName>
                                        </p:attrNameLst>
                                      </p:cBhvr>
                                      <p:to>
                                        <p:strVal val="visible"/>
                                      </p:to>
                                    </p:set>
                                    <p:animEffect transition="in" filter="blinds(horizontal)">
                                      <p:cBhvr>
                                        <p:cTn id="104" dur="500"/>
                                        <p:tgtEl>
                                          <p:spTgt spid="140"/>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142"/>
                                        </p:tgtEl>
                                        <p:attrNameLst>
                                          <p:attrName>style.visibility</p:attrName>
                                        </p:attrNameLst>
                                      </p:cBhvr>
                                      <p:to>
                                        <p:strVal val="visible"/>
                                      </p:to>
                                    </p:set>
                                    <p:animEffect transition="in" filter="blinds(horizontal)">
                                      <p:cBhvr>
                                        <p:cTn id="107" dur="500"/>
                                        <p:tgtEl>
                                          <p:spTgt spid="142"/>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41"/>
                                        </p:tgtEl>
                                        <p:attrNameLst>
                                          <p:attrName>style.visibility</p:attrName>
                                        </p:attrNameLst>
                                      </p:cBhvr>
                                      <p:to>
                                        <p:strVal val="visible"/>
                                      </p:to>
                                    </p:set>
                                    <p:animEffect transition="in" filter="blinds(horizontal)">
                                      <p:cBhvr>
                                        <p:cTn id="112" dur="500"/>
                                        <p:tgtEl>
                                          <p:spTgt spid="141"/>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143"/>
                                        </p:tgtEl>
                                        <p:attrNameLst>
                                          <p:attrName>style.visibility</p:attrName>
                                        </p:attrNameLst>
                                      </p:cBhvr>
                                      <p:to>
                                        <p:strVal val="visible"/>
                                      </p:to>
                                    </p:set>
                                    <p:animEffect transition="in" filter="blinds(horizontal)">
                                      <p:cBhvr>
                                        <p:cTn id="115" dur="500"/>
                                        <p:tgtEl>
                                          <p:spTgt spid="143"/>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nodeType="clickEffect">
                                  <p:stCondLst>
                                    <p:cond delay="0"/>
                                  </p:stCondLst>
                                  <p:childTnLst>
                                    <p:set>
                                      <p:cBhvr>
                                        <p:cTn id="119" dur="1" fill="hold">
                                          <p:stCondLst>
                                            <p:cond delay="0"/>
                                          </p:stCondLst>
                                        </p:cTn>
                                        <p:tgtEl>
                                          <p:spTgt spid="145"/>
                                        </p:tgtEl>
                                        <p:attrNameLst>
                                          <p:attrName>style.visibility</p:attrName>
                                        </p:attrNameLst>
                                      </p:cBhvr>
                                      <p:to>
                                        <p:strVal val="visible"/>
                                      </p:to>
                                    </p:set>
                                    <p:animEffect transition="in" filter="blinds(horizontal)">
                                      <p:cBhvr>
                                        <p:cTn id="120" dur="500"/>
                                        <p:tgtEl>
                                          <p:spTgt spid="145"/>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nodeType="clickEffect">
                                  <p:stCondLst>
                                    <p:cond delay="0"/>
                                  </p:stCondLst>
                                  <p:childTnLst>
                                    <p:set>
                                      <p:cBhvr>
                                        <p:cTn id="124" dur="1" fill="hold">
                                          <p:stCondLst>
                                            <p:cond delay="0"/>
                                          </p:stCondLst>
                                        </p:cTn>
                                        <p:tgtEl>
                                          <p:spTgt spid="144"/>
                                        </p:tgtEl>
                                        <p:attrNameLst>
                                          <p:attrName>style.visibility</p:attrName>
                                        </p:attrNameLst>
                                      </p:cBhvr>
                                      <p:to>
                                        <p:strVal val="visible"/>
                                      </p:to>
                                    </p:set>
                                    <p:animEffect transition="in" filter="blinds(horizontal)">
                                      <p:cBhvr>
                                        <p:cTn id="125" dur="500"/>
                                        <p:tgtEl>
                                          <p:spTgt spid="144"/>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148"/>
                                        </p:tgtEl>
                                        <p:attrNameLst>
                                          <p:attrName>style.visibility</p:attrName>
                                        </p:attrNameLst>
                                      </p:cBhvr>
                                      <p:to>
                                        <p:strVal val="visible"/>
                                      </p:to>
                                    </p:set>
                                    <p:animEffect transition="in" filter="blinds(horizontal)">
                                      <p:cBhvr>
                                        <p:cTn id="128" dur="500"/>
                                        <p:tgtEl>
                                          <p:spTgt spid="148"/>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grpId="0" nodeType="clickEffect">
                                  <p:stCondLst>
                                    <p:cond delay="0"/>
                                  </p:stCondLst>
                                  <p:childTnLst>
                                    <p:set>
                                      <p:cBhvr>
                                        <p:cTn id="132" dur="1" fill="hold">
                                          <p:stCondLst>
                                            <p:cond delay="0"/>
                                          </p:stCondLst>
                                        </p:cTn>
                                        <p:tgtEl>
                                          <p:spTgt spid="153"/>
                                        </p:tgtEl>
                                        <p:attrNameLst>
                                          <p:attrName>style.visibility</p:attrName>
                                        </p:attrNameLst>
                                      </p:cBhvr>
                                      <p:to>
                                        <p:strVal val="visible"/>
                                      </p:to>
                                    </p:set>
                                    <p:animEffect transition="in" filter="blinds(horizontal)">
                                      <p:cBhvr>
                                        <p:cTn id="133" dur="500"/>
                                        <p:tgtEl>
                                          <p:spTgt spid="153"/>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grpId="0" nodeType="clickEffect">
                                  <p:stCondLst>
                                    <p:cond delay="0"/>
                                  </p:stCondLst>
                                  <p:childTnLst>
                                    <p:set>
                                      <p:cBhvr>
                                        <p:cTn id="137" dur="1" fill="hold">
                                          <p:stCondLst>
                                            <p:cond delay="0"/>
                                          </p:stCondLst>
                                        </p:cTn>
                                        <p:tgtEl>
                                          <p:spTgt spid="155"/>
                                        </p:tgtEl>
                                        <p:attrNameLst>
                                          <p:attrName>style.visibility</p:attrName>
                                        </p:attrNameLst>
                                      </p:cBhvr>
                                      <p:to>
                                        <p:strVal val="visible"/>
                                      </p:to>
                                    </p:set>
                                    <p:animEffect transition="in" filter="blinds(horizontal)">
                                      <p:cBhvr>
                                        <p:cTn id="138"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17" grpId="0"/>
      <p:bldP spid="118" grpId="0"/>
      <p:bldP spid="119" grpId="0"/>
      <p:bldP spid="120" grpId="0"/>
      <p:bldP spid="121" grpId="0"/>
      <p:bldP spid="122" grpId="0"/>
      <p:bldP spid="123" grpId="0"/>
      <p:bldP spid="128" grpId="0" animBg="1"/>
      <p:bldP spid="130" grpId="0" animBg="1"/>
      <p:bldP spid="136" grpId="0"/>
      <p:bldP spid="137" grpId="0"/>
      <p:bldP spid="138" grpId="0"/>
      <p:bldP spid="139" grpId="0"/>
      <p:bldP spid="140" grpId="0" animBg="1"/>
      <p:bldP spid="141" grpId="0" animBg="1"/>
      <p:bldP spid="142" grpId="0"/>
      <p:bldP spid="143" grpId="0"/>
      <p:bldP spid="148" grpId="0"/>
      <p:bldP spid="149" grpId="0"/>
      <p:bldP spid="151" grpId="0"/>
      <p:bldP spid="152" grpId="0"/>
      <p:bldP spid="153" grpId="0"/>
      <p:bldP spid="1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3290596" cy="4525963"/>
              </a:xfrm>
            </p:spPr>
            <p:txBody>
              <a:bodyPr>
                <a:normAutofit/>
              </a:bodyPr>
              <a:lstStyle/>
              <a:p>
                <a:pPr marL="0" indent="0" algn="ctr">
                  <a:buNone/>
                </a:pPr>
                <a:r>
                  <a:rPr lang="en-GB" sz="1400" b="1" dirty="0">
                    <a:latin typeface="Comic Sans MS" pitchFamily="66" charset="0"/>
                  </a:rPr>
                  <a:t>You should also try to learn some of the exact values of trig ratios (similar to when using degrees). These can help in proofs.</a:t>
                </a:r>
              </a:p>
              <a:p>
                <a:pPr marL="0" indent="0" algn="ctr">
                  <a:buNone/>
                </a:pPr>
                <a:endParaRPr lang="en-US" sz="1400" b="1" dirty="0">
                  <a:latin typeface="Comic Sans MS" pitchFamily="66" charset="0"/>
                </a:endParaRPr>
              </a:p>
              <a:p>
                <a:pPr marL="0" indent="0" algn="ctr">
                  <a:buNone/>
                </a:pPr>
                <a:r>
                  <a:rPr lang="en-US" sz="1400" dirty="0">
                    <a:latin typeface="Comic Sans MS" pitchFamily="66" charset="0"/>
                  </a:rPr>
                  <a:t>Find the exact value of:</a:t>
                </a:r>
              </a:p>
              <a:p>
                <a:pPr marL="0" indent="0" algn="ctr">
                  <a:buNone/>
                </a:pPr>
                <a:endParaRPr lang="en-US" sz="1400" dirty="0">
                  <a:latin typeface="Comic Sans MS" pitchFamily="66" charset="0"/>
                </a:endParaRPr>
              </a:p>
              <a:p>
                <a:pPr marL="0" indent="0" algn="ctr">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𝑠𝑖𝑛</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f>
                            <m:fPr>
                              <m:ctrlPr>
                                <a:rPr lang="en-US" sz="1400" i="1">
                                  <a:latin typeface="Cambria Math" panose="02040503050406030204" pitchFamily="18" charset="0"/>
                                </a:rPr>
                              </m:ctrlPr>
                            </m:fPr>
                            <m:num>
                              <m:r>
                                <a:rPr lang="en-US" sz="1400" b="0" i="1" smtClean="0">
                                  <a:latin typeface="Cambria Math" panose="02040503050406030204" pitchFamily="18" charset="0"/>
                                </a:rPr>
                                <m:t>7</m:t>
                              </m:r>
                              <m:r>
                                <a:rPr lang="en-US" sz="1400" i="1">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6</m:t>
                              </m:r>
                            </m:den>
                          </m:f>
                        </m:e>
                      </m:d>
                    </m:oMath>
                  </m:oMathPara>
                </a14:m>
                <a:endParaRPr lang="en-GB" sz="1400" dirty="0">
                  <a:latin typeface="Comic Sans MS" pitchFamily="66"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3290596" cy="4525963"/>
              </a:xfrm>
              <a:blipFill>
                <a:blip r:embed="rId2"/>
                <a:stretch>
                  <a:fillRect t="-809" r="-185"/>
                </a:stretch>
              </a:blipFill>
            </p:spPr>
            <p:txBody>
              <a:bodyPr/>
              <a:lstStyle/>
              <a:p>
                <a:r>
                  <a:rPr lang="en-GB">
                    <a:noFill/>
                  </a:rPr>
                  <a:t> </a:t>
                </a:r>
              </a:p>
            </p:txBody>
          </p:sp>
        </mc:Fallback>
      </mc:AlternateContent>
      <p:sp>
        <p:nvSpPr>
          <p:cNvPr id="37"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38" name="TextBox 37"/>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5B</a:t>
            </a:r>
            <a:endParaRPr lang="en-GB" sz="1600" dirty="0">
              <a:latin typeface="Comic Sans MS" panose="030F0702030302020204" pitchFamily="66" charset="0"/>
            </a:endParaRPr>
          </a:p>
        </p:txBody>
      </p:sp>
      <p:sp>
        <p:nvSpPr>
          <p:cNvPr id="161" name="Line 25"/>
          <p:cNvSpPr>
            <a:spLocks noChangeShapeType="1"/>
          </p:cNvSpPr>
          <p:nvPr/>
        </p:nvSpPr>
        <p:spPr bwMode="auto">
          <a:xfrm>
            <a:off x="1024569" y="5122843"/>
            <a:ext cx="7313096" cy="28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5" name="Line 25"/>
          <p:cNvSpPr>
            <a:spLocks noChangeShapeType="1"/>
          </p:cNvSpPr>
          <p:nvPr/>
        </p:nvSpPr>
        <p:spPr bwMode="auto">
          <a:xfrm rot="5400000">
            <a:off x="3705741" y="5136482"/>
            <a:ext cx="1992598" cy="432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mc:AlternateContent xmlns:mc="http://schemas.openxmlformats.org/markup-compatibility/2006" xmlns:a14="http://schemas.microsoft.com/office/drawing/2010/main">
        <mc:Choice Requires="a14">
          <p:sp>
            <p:nvSpPr>
              <p:cNvPr id="196" name="TextBox 195"/>
              <p:cNvSpPr txBox="1"/>
              <p:nvPr/>
            </p:nvSpPr>
            <p:spPr>
              <a:xfrm>
                <a:off x="8136496" y="5418656"/>
                <a:ext cx="72224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FF0000"/>
                          </a:solidFill>
                          <a:latin typeface="Cambria Math" panose="02040503050406030204" pitchFamily="18" charset="0"/>
                        </a:rPr>
                        <m:t>𝑦</m:t>
                      </m:r>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𝑠𝑖𝑛𝑥</m:t>
                      </m:r>
                    </m:oMath>
                  </m:oMathPara>
                </a14:m>
                <a:endParaRPr lang="en-GB" sz="1400" dirty="0">
                  <a:solidFill>
                    <a:srgbClr val="FF0000"/>
                  </a:solidFill>
                </a:endParaRPr>
              </a:p>
            </p:txBody>
          </p:sp>
        </mc:Choice>
        <mc:Fallback xmlns="">
          <p:sp>
            <p:nvSpPr>
              <p:cNvPr id="196" name="TextBox 195"/>
              <p:cNvSpPr txBox="1">
                <a:spLocks noRot="1" noChangeAspect="1" noMove="1" noResize="1" noEditPoints="1" noAdjustHandles="1" noChangeArrowheads="1" noChangeShapeType="1" noTextEdit="1"/>
              </p:cNvSpPr>
              <p:nvPr/>
            </p:nvSpPr>
            <p:spPr>
              <a:xfrm>
                <a:off x="8136496" y="5418656"/>
                <a:ext cx="722249" cy="215444"/>
              </a:xfrm>
              <a:prstGeom prst="rect">
                <a:avLst/>
              </a:prstGeom>
              <a:blipFill>
                <a:blip r:embed="rId3"/>
                <a:stretch>
                  <a:fillRect l="-5932" r="-1695" b="-228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7" name="TextBox 196"/>
              <p:cNvSpPr txBox="1"/>
              <p:nvPr/>
            </p:nvSpPr>
            <p:spPr>
              <a:xfrm>
                <a:off x="4600081" y="3898329"/>
                <a:ext cx="16543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𝑦</m:t>
                      </m:r>
                    </m:oMath>
                  </m:oMathPara>
                </a14:m>
                <a:endParaRPr lang="en-GB" sz="1600" dirty="0">
                  <a:solidFill>
                    <a:schemeClr val="tx1"/>
                  </a:solidFill>
                </a:endParaRPr>
              </a:p>
            </p:txBody>
          </p:sp>
        </mc:Choice>
        <mc:Fallback xmlns="">
          <p:sp>
            <p:nvSpPr>
              <p:cNvPr id="197" name="TextBox 196"/>
              <p:cNvSpPr txBox="1">
                <a:spLocks noRot="1" noChangeAspect="1" noMove="1" noResize="1" noEditPoints="1" noAdjustHandles="1" noChangeArrowheads="1" noChangeShapeType="1" noTextEdit="1"/>
              </p:cNvSpPr>
              <p:nvPr/>
            </p:nvSpPr>
            <p:spPr>
              <a:xfrm>
                <a:off x="4600081" y="3898329"/>
                <a:ext cx="165430" cy="246221"/>
              </a:xfrm>
              <a:prstGeom prst="rect">
                <a:avLst/>
              </a:prstGeom>
              <a:blipFill>
                <a:blip r:embed="rId4"/>
                <a:stretch>
                  <a:fillRect l="-29630" r="-25926" b="-219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8" name="TextBox 197"/>
              <p:cNvSpPr txBox="1"/>
              <p:nvPr/>
            </p:nvSpPr>
            <p:spPr>
              <a:xfrm>
                <a:off x="8366013" y="4976146"/>
                <a:ext cx="16543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𝑥</m:t>
                      </m:r>
                    </m:oMath>
                  </m:oMathPara>
                </a14:m>
                <a:endParaRPr lang="en-GB" sz="1600" dirty="0">
                  <a:solidFill>
                    <a:schemeClr val="tx1"/>
                  </a:solidFill>
                </a:endParaRPr>
              </a:p>
            </p:txBody>
          </p:sp>
        </mc:Choice>
        <mc:Fallback xmlns="">
          <p:sp>
            <p:nvSpPr>
              <p:cNvPr id="198" name="TextBox 197"/>
              <p:cNvSpPr txBox="1">
                <a:spLocks noRot="1" noChangeAspect="1" noMove="1" noResize="1" noEditPoints="1" noAdjustHandles="1" noChangeArrowheads="1" noChangeShapeType="1" noTextEdit="1"/>
              </p:cNvSpPr>
              <p:nvPr/>
            </p:nvSpPr>
            <p:spPr>
              <a:xfrm>
                <a:off x="8366013" y="4976146"/>
                <a:ext cx="165430" cy="246221"/>
              </a:xfrm>
              <a:prstGeom prst="rect">
                <a:avLst/>
              </a:prstGeom>
              <a:blipFill>
                <a:blip r:embed="rId5"/>
                <a:stretch>
                  <a:fillRect l="-14286" r="-10714"/>
                </a:stretch>
              </a:blipFill>
            </p:spPr>
            <p:txBody>
              <a:bodyPr/>
              <a:lstStyle/>
              <a:p>
                <a:r>
                  <a:rPr lang="en-GB">
                    <a:noFill/>
                  </a:rPr>
                  <a:t> </a:t>
                </a:r>
              </a:p>
            </p:txBody>
          </p:sp>
        </mc:Fallback>
      </mc:AlternateContent>
      <p:sp>
        <p:nvSpPr>
          <p:cNvPr id="183" name="Freeform 138"/>
          <p:cNvSpPr>
            <a:spLocks/>
          </p:cNvSpPr>
          <p:nvPr/>
        </p:nvSpPr>
        <p:spPr bwMode="auto">
          <a:xfrm>
            <a:off x="1035586" y="4318612"/>
            <a:ext cx="3664601" cy="1550400"/>
          </a:xfrm>
          <a:custGeom>
            <a:avLst/>
            <a:gdLst>
              <a:gd name="T0" fmla="*/ 0 w 1565"/>
              <a:gd name="T1" fmla="*/ 2147483647 h 537"/>
              <a:gd name="T2" fmla="*/ 2147483647 w 1565"/>
              <a:gd name="T3" fmla="*/ 2147483647 h 537"/>
              <a:gd name="T4" fmla="*/ 2147483647 w 1565"/>
              <a:gd name="T5" fmla="*/ 2147483647 h 537"/>
              <a:gd name="T6" fmla="*/ 2147483647 w 1565"/>
              <a:gd name="T7" fmla="*/ 2147483647 h 537"/>
              <a:gd name="T8" fmla="*/ 2147483647 w 1565"/>
              <a:gd name="T9" fmla="*/ 2147483647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5" h="537">
                <a:moveTo>
                  <a:pt x="0" y="278"/>
                </a:moveTo>
                <a:cubicBezTo>
                  <a:pt x="132" y="140"/>
                  <a:pt x="265" y="2"/>
                  <a:pt x="396" y="1"/>
                </a:cubicBezTo>
                <a:cubicBezTo>
                  <a:pt x="527" y="0"/>
                  <a:pt x="655" y="183"/>
                  <a:pt x="785" y="272"/>
                </a:cubicBezTo>
                <a:cubicBezTo>
                  <a:pt x="915" y="361"/>
                  <a:pt x="1045" y="537"/>
                  <a:pt x="1175" y="537"/>
                </a:cubicBezTo>
                <a:cubicBezTo>
                  <a:pt x="1305" y="537"/>
                  <a:pt x="1435" y="404"/>
                  <a:pt x="1565" y="272"/>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6" name="Freeform 141"/>
          <p:cNvSpPr>
            <a:spLocks/>
          </p:cNvSpPr>
          <p:nvPr/>
        </p:nvSpPr>
        <p:spPr bwMode="auto">
          <a:xfrm>
            <a:off x="4688747" y="4324918"/>
            <a:ext cx="3664601" cy="1550400"/>
          </a:xfrm>
          <a:custGeom>
            <a:avLst/>
            <a:gdLst>
              <a:gd name="T0" fmla="*/ 0 w 1565"/>
              <a:gd name="T1" fmla="*/ 2147483647 h 537"/>
              <a:gd name="T2" fmla="*/ 2147483647 w 1565"/>
              <a:gd name="T3" fmla="*/ 2147483647 h 537"/>
              <a:gd name="T4" fmla="*/ 2147483647 w 1565"/>
              <a:gd name="T5" fmla="*/ 2147483647 h 537"/>
              <a:gd name="T6" fmla="*/ 2147483647 w 1565"/>
              <a:gd name="T7" fmla="*/ 2147483647 h 537"/>
              <a:gd name="T8" fmla="*/ 2147483647 w 1565"/>
              <a:gd name="T9" fmla="*/ 2147483647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5" h="537">
                <a:moveTo>
                  <a:pt x="0" y="278"/>
                </a:moveTo>
                <a:cubicBezTo>
                  <a:pt x="132" y="140"/>
                  <a:pt x="265" y="2"/>
                  <a:pt x="396" y="1"/>
                </a:cubicBezTo>
                <a:cubicBezTo>
                  <a:pt x="527" y="0"/>
                  <a:pt x="655" y="183"/>
                  <a:pt x="785" y="272"/>
                </a:cubicBezTo>
                <a:cubicBezTo>
                  <a:pt x="915" y="361"/>
                  <a:pt x="1045" y="537"/>
                  <a:pt x="1175" y="537"/>
                </a:cubicBezTo>
                <a:cubicBezTo>
                  <a:pt x="1305" y="537"/>
                  <a:pt x="1435" y="404"/>
                  <a:pt x="1565" y="272"/>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mc:AlternateContent xmlns:mc="http://schemas.openxmlformats.org/markup-compatibility/2006" xmlns:a14="http://schemas.microsoft.com/office/drawing/2010/main">
        <mc:Choice Requires="a14">
          <p:sp>
            <p:nvSpPr>
              <p:cNvPr id="199" name="TextBox 198"/>
              <p:cNvSpPr txBox="1"/>
              <p:nvPr/>
            </p:nvSpPr>
            <p:spPr>
              <a:xfrm>
                <a:off x="8277519" y="5158045"/>
                <a:ext cx="24910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𝜋</m:t>
                      </m:r>
                    </m:oMath>
                  </m:oMathPara>
                </a14:m>
                <a:endParaRPr lang="en-GB" sz="1400" dirty="0"/>
              </a:p>
            </p:txBody>
          </p:sp>
        </mc:Choice>
        <mc:Fallback xmlns="">
          <p:sp>
            <p:nvSpPr>
              <p:cNvPr id="199" name="TextBox 198"/>
              <p:cNvSpPr txBox="1">
                <a:spLocks noRot="1" noChangeAspect="1" noMove="1" noResize="1" noEditPoints="1" noAdjustHandles="1" noChangeArrowheads="1" noChangeShapeType="1" noTextEdit="1"/>
              </p:cNvSpPr>
              <p:nvPr/>
            </p:nvSpPr>
            <p:spPr>
              <a:xfrm>
                <a:off x="8277519" y="5158045"/>
                <a:ext cx="249107" cy="215444"/>
              </a:xfrm>
              <a:prstGeom prst="rect">
                <a:avLst/>
              </a:prstGeom>
              <a:blipFill>
                <a:blip r:embed="rId6"/>
                <a:stretch>
                  <a:fillRect l="-17073" r="-4878"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0" name="TextBox 199"/>
              <p:cNvSpPr txBox="1"/>
              <p:nvPr/>
            </p:nvSpPr>
            <p:spPr>
              <a:xfrm>
                <a:off x="6458410" y="5149921"/>
                <a:ext cx="14972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𝜋</m:t>
                      </m:r>
                    </m:oMath>
                  </m:oMathPara>
                </a14:m>
                <a:endParaRPr lang="en-GB" sz="1400" dirty="0"/>
              </a:p>
            </p:txBody>
          </p:sp>
        </mc:Choice>
        <mc:Fallback xmlns="">
          <p:sp>
            <p:nvSpPr>
              <p:cNvPr id="200" name="TextBox 199"/>
              <p:cNvSpPr txBox="1">
                <a:spLocks noRot="1" noChangeAspect="1" noMove="1" noResize="1" noEditPoints="1" noAdjustHandles="1" noChangeArrowheads="1" noChangeShapeType="1" noTextEdit="1"/>
              </p:cNvSpPr>
              <p:nvPr/>
            </p:nvSpPr>
            <p:spPr>
              <a:xfrm>
                <a:off x="6458410" y="5149921"/>
                <a:ext cx="149720" cy="215444"/>
              </a:xfrm>
              <a:prstGeom prst="rect">
                <a:avLst/>
              </a:prstGeom>
              <a:blipFill>
                <a:blip r:embed="rId7"/>
                <a:stretch>
                  <a:fillRect l="-16000" r="-1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5535779" y="5196326"/>
                <a:ext cx="149720" cy="3660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2</m:t>
                          </m:r>
                        </m:den>
                      </m:f>
                    </m:oMath>
                  </m:oMathPara>
                </a14:m>
                <a:endParaRPr lang="en-GB" sz="1400" dirty="0"/>
              </a:p>
            </p:txBody>
          </p:sp>
        </mc:Choice>
        <mc:Fallback xmlns="">
          <p:sp>
            <p:nvSpPr>
              <p:cNvPr id="201" name="TextBox 200"/>
              <p:cNvSpPr txBox="1">
                <a:spLocks noRot="1" noChangeAspect="1" noMove="1" noResize="1" noEditPoints="1" noAdjustHandles="1" noChangeArrowheads="1" noChangeShapeType="1" noTextEdit="1"/>
              </p:cNvSpPr>
              <p:nvPr/>
            </p:nvSpPr>
            <p:spPr>
              <a:xfrm>
                <a:off x="5535779" y="5196326"/>
                <a:ext cx="149720" cy="366062"/>
              </a:xfrm>
              <a:prstGeom prst="rect">
                <a:avLst/>
              </a:prstGeom>
              <a:blipFill>
                <a:blip r:embed="rId8"/>
                <a:stretch>
                  <a:fillRect l="-24000" r="-20000" b="-1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7341079" y="5173246"/>
                <a:ext cx="249107" cy="4033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3</m:t>
                          </m:r>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2</m:t>
                          </m:r>
                        </m:den>
                      </m:f>
                    </m:oMath>
                  </m:oMathPara>
                </a14:m>
                <a:endParaRPr lang="en-GB" sz="1400" dirty="0"/>
              </a:p>
            </p:txBody>
          </p:sp>
        </mc:Choice>
        <mc:Fallback xmlns="">
          <p:sp>
            <p:nvSpPr>
              <p:cNvPr id="202" name="TextBox 201"/>
              <p:cNvSpPr txBox="1">
                <a:spLocks noRot="1" noChangeAspect="1" noMove="1" noResize="1" noEditPoints="1" noAdjustHandles="1" noChangeArrowheads="1" noChangeShapeType="1" noTextEdit="1"/>
              </p:cNvSpPr>
              <p:nvPr/>
            </p:nvSpPr>
            <p:spPr>
              <a:xfrm>
                <a:off x="7341079" y="5173246"/>
                <a:ext cx="249107" cy="403316"/>
              </a:xfrm>
              <a:prstGeom prst="rect">
                <a:avLst/>
              </a:prstGeom>
              <a:blipFill>
                <a:blip r:embed="rId9"/>
                <a:stretch>
                  <a:fillRect l="-17073" t="-1515" r="-12195" b="-136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3" name="TextBox 202"/>
              <p:cNvSpPr txBox="1"/>
              <p:nvPr/>
            </p:nvSpPr>
            <p:spPr>
              <a:xfrm>
                <a:off x="3605991" y="5194490"/>
                <a:ext cx="314317" cy="3660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2</m:t>
                          </m:r>
                        </m:den>
                      </m:f>
                    </m:oMath>
                  </m:oMathPara>
                </a14:m>
                <a:endParaRPr lang="en-GB" sz="1400" dirty="0"/>
              </a:p>
            </p:txBody>
          </p:sp>
        </mc:Choice>
        <mc:Fallback xmlns="">
          <p:sp>
            <p:nvSpPr>
              <p:cNvPr id="203" name="TextBox 202"/>
              <p:cNvSpPr txBox="1">
                <a:spLocks noRot="1" noChangeAspect="1" noMove="1" noResize="1" noEditPoints="1" noAdjustHandles="1" noChangeArrowheads="1" noChangeShapeType="1" noTextEdit="1"/>
              </p:cNvSpPr>
              <p:nvPr/>
            </p:nvSpPr>
            <p:spPr>
              <a:xfrm>
                <a:off x="3605991" y="5194490"/>
                <a:ext cx="314317" cy="366062"/>
              </a:xfrm>
              <a:prstGeom prst="rect">
                <a:avLst/>
              </a:prstGeom>
              <a:blipFill>
                <a:blip r:embed="rId10"/>
                <a:stretch>
                  <a:fillRect l="-3922" r="-11765" b="-1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4" name="TextBox 203"/>
              <p:cNvSpPr txBox="1"/>
              <p:nvPr/>
            </p:nvSpPr>
            <p:spPr>
              <a:xfrm>
                <a:off x="2668606" y="5138904"/>
                <a:ext cx="28437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𝜋</m:t>
                      </m:r>
                    </m:oMath>
                  </m:oMathPara>
                </a14:m>
                <a:endParaRPr lang="en-GB" sz="1400" dirty="0"/>
              </a:p>
            </p:txBody>
          </p:sp>
        </mc:Choice>
        <mc:Fallback xmlns="">
          <p:sp>
            <p:nvSpPr>
              <p:cNvPr id="204" name="TextBox 203"/>
              <p:cNvSpPr txBox="1">
                <a:spLocks noRot="1" noChangeAspect="1" noMove="1" noResize="1" noEditPoints="1" noAdjustHandles="1" noChangeArrowheads="1" noChangeShapeType="1" noTextEdit="1"/>
              </p:cNvSpPr>
              <p:nvPr/>
            </p:nvSpPr>
            <p:spPr>
              <a:xfrm>
                <a:off x="2668606" y="5138904"/>
                <a:ext cx="284373" cy="215444"/>
              </a:xfrm>
              <a:prstGeom prst="rect">
                <a:avLst/>
              </a:prstGeom>
              <a:blipFill>
                <a:blip r:embed="rId11"/>
                <a:stretch>
                  <a:fillRect l="-4348" r="-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5" name="TextBox 204"/>
              <p:cNvSpPr txBox="1"/>
              <p:nvPr/>
            </p:nvSpPr>
            <p:spPr>
              <a:xfrm>
                <a:off x="839807" y="5149921"/>
                <a:ext cx="38306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𝜋</m:t>
                      </m:r>
                    </m:oMath>
                  </m:oMathPara>
                </a14:m>
                <a:endParaRPr lang="en-GB" sz="1400" dirty="0"/>
              </a:p>
            </p:txBody>
          </p:sp>
        </mc:Choice>
        <mc:Fallback xmlns="">
          <p:sp>
            <p:nvSpPr>
              <p:cNvPr id="205" name="TextBox 204"/>
              <p:cNvSpPr txBox="1">
                <a:spLocks noRot="1" noChangeAspect="1" noMove="1" noResize="1" noEditPoints="1" noAdjustHandles="1" noChangeArrowheads="1" noChangeShapeType="1" noTextEdit="1"/>
              </p:cNvSpPr>
              <p:nvPr/>
            </p:nvSpPr>
            <p:spPr>
              <a:xfrm>
                <a:off x="839807" y="5149921"/>
                <a:ext cx="383066" cy="215444"/>
              </a:xfrm>
              <a:prstGeom prst="rect">
                <a:avLst/>
              </a:prstGeom>
              <a:blipFill>
                <a:blip r:embed="rId12"/>
                <a:stretch>
                  <a:fillRect l="-3175" r="-3175"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6" name="TextBox 205"/>
              <p:cNvSpPr txBox="1"/>
              <p:nvPr/>
            </p:nvSpPr>
            <p:spPr>
              <a:xfrm>
                <a:off x="1645357" y="5173246"/>
                <a:ext cx="413703" cy="4033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3</m:t>
                          </m:r>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2</m:t>
                          </m:r>
                        </m:den>
                      </m:f>
                    </m:oMath>
                  </m:oMathPara>
                </a14:m>
                <a:endParaRPr lang="en-GB" sz="1400" dirty="0"/>
              </a:p>
            </p:txBody>
          </p:sp>
        </mc:Choice>
        <mc:Fallback xmlns="">
          <p:sp>
            <p:nvSpPr>
              <p:cNvPr id="206" name="TextBox 205"/>
              <p:cNvSpPr txBox="1">
                <a:spLocks noRot="1" noChangeAspect="1" noMove="1" noResize="1" noEditPoints="1" noAdjustHandles="1" noChangeArrowheads="1" noChangeShapeType="1" noTextEdit="1"/>
              </p:cNvSpPr>
              <p:nvPr/>
            </p:nvSpPr>
            <p:spPr>
              <a:xfrm>
                <a:off x="1645357" y="5173246"/>
                <a:ext cx="413703" cy="403316"/>
              </a:xfrm>
              <a:prstGeom prst="rect">
                <a:avLst/>
              </a:prstGeom>
              <a:blipFill>
                <a:blip r:embed="rId13"/>
                <a:stretch>
                  <a:fillRect l="-1471" t="-1515" r="-7353" b="-136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7" name="TextBox 206"/>
              <p:cNvSpPr txBox="1"/>
              <p:nvPr/>
            </p:nvSpPr>
            <p:spPr>
              <a:xfrm>
                <a:off x="4520391" y="4225006"/>
                <a:ext cx="13946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1</m:t>
                      </m:r>
                    </m:oMath>
                  </m:oMathPara>
                </a14:m>
                <a:endParaRPr lang="en-GB" sz="1400" dirty="0"/>
              </a:p>
            </p:txBody>
          </p:sp>
        </mc:Choice>
        <mc:Fallback xmlns="">
          <p:sp>
            <p:nvSpPr>
              <p:cNvPr id="207" name="TextBox 206"/>
              <p:cNvSpPr txBox="1">
                <a:spLocks noRot="1" noChangeAspect="1" noMove="1" noResize="1" noEditPoints="1" noAdjustHandles="1" noChangeArrowheads="1" noChangeShapeType="1" noTextEdit="1"/>
              </p:cNvSpPr>
              <p:nvPr/>
            </p:nvSpPr>
            <p:spPr>
              <a:xfrm>
                <a:off x="4520391" y="4225006"/>
                <a:ext cx="139461" cy="215444"/>
              </a:xfrm>
              <a:prstGeom prst="rect">
                <a:avLst/>
              </a:prstGeom>
              <a:blipFill>
                <a:blip r:embed="rId14"/>
                <a:stretch>
                  <a:fillRect l="-31818" r="-31818"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8" name="TextBox 207"/>
              <p:cNvSpPr txBox="1"/>
              <p:nvPr/>
            </p:nvSpPr>
            <p:spPr>
              <a:xfrm>
                <a:off x="4408386" y="5754514"/>
                <a:ext cx="27411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−1</m:t>
                      </m:r>
                    </m:oMath>
                  </m:oMathPara>
                </a14:m>
                <a:endParaRPr lang="en-GB" sz="1400" dirty="0"/>
              </a:p>
            </p:txBody>
          </p:sp>
        </mc:Choice>
        <mc:Fallback xmlns="">
          <p:sp>
            <p:nvSpPr>
              <p:cNvPr id="208" name="TextBox 207"/>
              <p:cNvSpPr txBox="1">
                <a:spLocks noRot="1" noChangeAspect="1" noMove="1" noResize="1" noEditPoints="1" noAdjustHandles="1" noChangeArrowheads="1" noChangeShapeType="1" noTextEdit="1"/>
              </p:cNvSpPr>
              <p:nvPr/>
            </p:nvSpPr>
            <p:spPr>
              <a:xfrm>
                <a:off x="4408386" y="5754514"/>
                <a:ext cx="274114" cy="215444"/>
              </a:xfrm>
              <a:prstGeom prst="rect">
                <a:avLst/>
              </a:prstGeom>
              <a:blipFill>
                <a:blip r:embed="rId15"/>
                <a:stretch>
                  <a:fillRect l="-4444" r="-13333" b="-5714"/>
                </a:stretch>
              </a:blipFill>
            </p:spPr>
            <p:txBody>
              <a:bodyPr/>
              <a:lstStyle/>
              <a:p>
                <a:r>
                  <a:rPr lang="en-GB">
                    <a:noFill/>
                  </a:rPr>
                  <a:t> </a:t>
                </a:r>
              </a:p>
            </p:txBody>
          </p:sp>
        </mc:Fallback>
      </mc:AlternateContent>
      <p:grpSp>
        <p:nvGrpSpPr>
          <p:cNvPr id="209" name="Group 208"/>
          <p:cNvGrpSpPr/>
          <p:nvPr/>
        </p:nvGrpSpPr>
        <p:grpSpPr>
          <a:xfrm>
            <a:off x="2575266" y="4807278"/>
            <a:ext cx="123825" cy="142875"/>
            <a:chOff x="5048250" y="5019675"/>
            <a:chExt cx="123825" cy="142875"/>
          </a:xfrm>
        </p:grpSpPr>
        <p:cxnSp>
          <p:nvCxnSpPr>
            <p:cNvPr id="210" name="Straight Connector 209"/>
            <p:cNvCxnSpPr/>
            <p:nvPr/>
          </p:nvCxnSpPr>
          <p:spPr>
            <a:xfrm>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H="1">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212" name="Arc 183"/>
          <p:cNvSpPr>
            <a:spLocks/>
          </p:cNvSpPr>
          <p:nvPr/>
        </p:nvSpPr>
        <p:spPr bwMode="auto">
          <a:xfrm rot="1161738">
            <a:off x="5351883" y="4329983"/>
            <a:ext cx="787932" cy="1454227"/>
          </a:xfrm>
          <a:custGeom>
            <a:avLst/>
            <a:gdLst>
              <a:gd name="T0" fmla="*/ 147100945 w 12510"/>
              <a:gd name="T1" fmla="*/ 0 h 21513"/>
              <a:gd name="T2" fmla="*/ 952502209 w 12510"/>
              <a:gd name="T3" fmla="*/ 296677756 h 21513"/>
              <a:gd name="T4" fmla="*/ 0 w 12510"/>
              <a:gd name="T5" fmla="*/ 1634838756 h 21513"/>
              <a:gd name="T6" fmla="*/ 0 60000 65536"/>
              <a:gd name="T7" fmla="*/ 0 60000 65536"/>
              <a:gd name="T8" fmla="*/ 0 60000 65536"/>
            </a:gdLst>
            <a:ahLst/>
            <a:cxnLst>
              <a:cxn ang="T6">
                <a:pos x="T0" y="T1"/>
              </a:cxn>
              <a:cxn ang="T7">
                <a:pos x="T2" y="T3"/>
              </a:cxn>
              <a:cxn ang="T8">
                <a:pos x="T4" y="T5"/>
              </a:cxn>
            </a:cxnLst>
            <a:rect l="0" t="0" r="r" b="b"/>
            <a:pathLst>
              <a:path w="12510" h="21513" fill="none" extrusionOk="0">
                <a:moveTo>
                  <a:pt x="1932" y="-1"/>
                </a:moveTo>
                <a:cubicBezTo>
                  <a:pt x="5741" y="341"/>
                  <a:pt x="9391" y="1689"/>
                  <a:pt x="12509" y="3904"/>
                </a:cubicBezTo>
              </a:path>
              <a:path w="12510" h="21513" stroke="0" extrusionOk="0">
                <a:moveTo>
                  <a:pt x="1932" y="-1"/>
                </a:moveTo>
                <a:cubicBezTo>
                  <a:pt x="5741" y="341"/>
                  <a:pt x="9391" y="1689"/>
                  <a:pt x="12509" y="3904"/>
                </a:cubicBezTo>
                <a:lnTo>
                  <a:pt x="0" y="21513"/>
                </a:lnTo>
                <a:lnTo>
                  <a:pt x="1932" y="-1"/>
                </a:lnTo>
                <a:close/>
              </a:path>
            </a:pathLst>
          </a:custGeom>
          <a:noFill/>
          <a:ln w="25400">
            <a:solidFill>
              <a:srgbClr val="0000FF"/>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cxnSp>
        <p:nvCxnSpPr>
          <p:cNvPr id="213" name="Straight Connector 212"/>
          <p:cNvCxnSpPr/>
          <p:nvPr/>
        </p:nvCxnSpPr>
        <p:spPr>
          <a:xfrm>
            <a:off x="2632222" y="4251432"/>
            <a:ext cx="0" cy="864096"/>
          </a:xfrm>
          <a:prstGeom prst="line">
            <a:avLst/>
          </a:prstGeom>
          <a:ln>
            <a:solidFill>
              <a:srgbClr val="0000FF"/>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4" name="TextBox 213"/>
              <p:cNvSpPr txBox="1"/>
              <p:nvPr/>
            </p:nvSpPr>
            <p:spPr>
              <a:xfrm>
                <a:off x="2428933" y="3791088"/>
                <a:ext cx="413703" cy="4033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00FF"/>
                          </a:solidFill>
                          <a:latin typeface="Cambria Math" panose="02040503050406030204" pitchFamily="18" charset="0"/>
                          <a:ea typeface="Cambria Math" panose="02040503050406030204" pitchFamily="18" charset="0"/>
                        </a:rPr>
                        <m:t>−</m:t>
                      </m:r>
                      <m:f>
                        <m:fPr>
                          <m:ctrlPr>
                            <a:rPr lang="en-US" sz="1400" b="0" i="1" smtClean="0">
                              <a:solidFill>
                                <a:srgbClr val="0000FF"/>
                              </a:solidFill>
                              <a:latin typeface="Cambria Math" panose="02040503050406030204" pitchFamily="18" charset="0"/>
                              <a:ea typeface="Cambria Math" panose="02040503050406030204" pitchFamily="18" charset="0"/>
                            </a:rPr>
                          </m:ctrlPr>
                        </m:fPr>
                        <m:num>
                          <m:r>
                            <a:rPr lang="en-US" sz="1400" b="0" i="1" smtClean="0">
                              <a:solidFill>
                                <a:srgbClr val="0000FF"/>
                              </a:solidFill>
                              <a:latin typeface="Cambria Math" panose="02040503050406030204" pitchFamily="18" charset="0"/>
                              <a:ea typeface="Cambria Math" panose="02040503050406030204" pitchFamily="18" charset="0"/>
                            </a:rPr>
                            <m:t>7</m:t>
                          </m:r>
                          <m:r>
                            <a:rPr lang="en-US" sz="1400" b="0" i="1" smtClean="0">
                              <a:solidFill>
                                <a:srgbClr val="0000FF"/>
                              </a:solidFill>
                              <a:latin typeface="Cambria Math" panose="02040503050406030204" pitchFamily="18" charset="0"/>
                              <a:ea typeface="Cambria Math" panose="02040503050406030204" pitchFamily="18" charset="0"/>
                            </a:rPr>
                            <m:t>𝜋</m:t>
                          </m:r>
                        </m:num>
                        <m:den>
                          <m:r>
                            <a:rPr lang="en-US" sz="1400" b="0" i="1" smtClean="0">
                              <a:solidFill>
                                <a:srgbClr val="0000FF"/>
                              </a:solidFill>
                              <a:latin typeface="Cambria Math" panose="02040503050406030204" pitchFamily="18" charset="0"/>
                              <a:ea typeface="Cambria Math" panose="02040503050406030204" pitchFamily="18" charset="0"/>
                            </a:rPr>
                            <m:t>6</m:t>
                          </m:r>
                        </m:den>
                      </m:f>
                    </m:oMath>
                  </m:oMathPara>
                </a14:m>
                <a:endParaRPr lang="en-GB" sz="1400" dirty="0">
                  <a:solidFill>
                    <a:srgbClr val="0000FF"/>
                  </a:solidFill>
                </a:endParaRPr>
              </a:p>
            </p:txBody>
          </p:sp>
        </mc:Choice>
        <mc:Fallback xmlns="">
          <p:sp>
            <p:nvSpPr>
              <p:cNvPr id="214" name="TextBox 213"/>
              <p:cNvSpPr txBox="1">
                <a:spLocks noRot="1" noChangeAspect="1" noMove="1" noResize="1" noEditPoints="1" noAdjustHandles="1" noChangeArrowheads="1" noChangeShapeType="1" noTextEdit="1"/>
              </p:cNvSpPr>
              <p:nvPr/>
            </p:nvSpPr>
            <p:spPr>
              <a:xfrm>
                <a:off x="2428933" y="3791088"/>
                <a:ext cx="413703" cy="403316"/>
              </a:xfrm>
              <a:prstGeom prst="rect">
                <a:avLst/>
              </a:prstGeom>
              <a:blipFill>
                <a:blip r:embed="rId16"/>
                <a:stretch>
                  <a:fillRect l="-1471" r="-4412" b="-136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5" name="TextBox 214"/>
              <p:cNvSpPr txBox="1"/>
              <p:nvPr/>
            </p:nvSpPr>
            <p:spPr>
              <a:xfrm>
                <a:off x="6022344" y="4143199"/>
                <a:ext cx="118429" cy="2887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100" b="0" i="1" smtClean="0">
                              <a:solidFill>
                                <a:srgbClr val="0000FF"/>
                              </a:solidFill>
                              <a:latin typeface="Cambria Math" panose="02040503050406030204" pitchFamily="18" charset="0"/>
                              <a:ea typeface="Cambria Math" panose="02040503050406030204" pitchFamily="18" charset="0"/>
                            </a:rPr>
                          </m:ctrlPr>
                        </m:fPr>
                        <m:num>
                          <m:r>
                            <a:rPr lang="en-US" sz="1100" b="0" i="1" smtClean="0">
                              <a:solidFill>
                                <a:srgbClr val="0000FF"/>
                              </a:solidFill>
                              <a:latin typeface="Cambria Math" panose="02040503050406030204" pitchFamily="18" charset="0"/>
                              <a:ea typeface="Cambria Math" panose="02040503050406030204" pitchFamily="18" charset="0"/>
                            </a:rPr>
                            <m:t>𝜋</m:t>
                          </m:r>
                        </m:num>
                        <m:den>
                          <m:r>
                            <a:rPr lang="en-US" sz="1100" b="0" i="1" smtClean="0">
                              <a:solidFill>
                                <a:srgbClr val="0000FF"/>
                              </a:solidFill>
                              <a:latin typeface="Cambria Math" panose="02040503050406030204" pitchFamily="18" charset="0"/>
                              <a:ea typeface="Cambria Math" panose="02040503050406030204" pitchFamily="18" charset="0"/>
                            </a:rPr>
                            <m:t>3</m:t>
                          </m:r>
                        </m:den>
                      </m:f>
                    </m:oMath>
                  </m:oMathPara>
                </a14:m>
                <a:endParaRPr lang="en-GB" sz="1100" dirty="0">
                  <a:solidFill>
                    <a:srgbClr val="0000FF"/>
                  </a:solidFill>
                </a:endParaRPr>
              </a:p>
            </p:txBody>
          </p:sp>
        </mc:Choice>
        <mc:Fallback xmlns="">
          <p:sp>
            <p:nvSpPr>
              <p:cNvPr id="215" name="TextBox 214"/>
              <p:cNvSpPr txBox="1">
                <a:spLocks noRot="1" noChangeAspect="1" noMove="1" noResize="1" noEditPoints="1" noAdjustHandles="1" noChangeArrowheads="1" noChangeShapeType="1" noTextEdit="1"/>
              </p:cNvSpPr>
              <p:nvPr/>
            </p:nvSpPr>
            <p:spPr>
              <a:xfrm>
                <a:off x="6022344" y="4143199"/>
                <a:ext cx="118429" cy="288797"/>
              </a:xfrm>
              <a:prstGeom prst="rect">
                <a:avLst/>
              </a:prstGeom>
              <a:blipFill>
                <a:blip r:embed="rId17"/>
                <a:stretch>
                  <a:fillRect l="-26316" t="-2128" r="-26316" b="-14894"/>
                </a:stretch>
              </a:blipFill>
            </p:spPr>
            <p:txBody>
              <a:bodyPr/>
              <a:lstStyle/>
              <a:p>
                <a:r>
                  <a:rPr lang="en-GB">
                    <a:noFill/>
                  </a:rPr>
                  <a:t> </a:t>
                </a:r>
              </a:p>
            </p:txBody>
          </p:sp>
        </mc:Fallback>
      </mc:AlternateContent>
      <p:grpSp>
        <p:nvGrpSpPr>
          <p:cNvPr id="216" name="Group 215"/>
          <p:cNvGrpSpPr/>
          <p:nvPr/>
        </p:nvGrpSpPr>
        <p:grpSpPr>
          <a:xfrm>
            <a:off x="6231031" y="4805443"/>
            <a:ext cx="123825" cy="142875"/>
            <a:chOff x="5048250" y="5019675"/>
            <a:chExt cx="123825" cy="142875"/>
          </a:xfrm>
        </p:grpSpPr>
        <p:cxnSp>
          <p:nvCxnSpPr>
            <p:cNvPr id="217" name="Straight Connector 216"/>
            <p:cNvCxnSpPr/>
            <p:nvPr/>
          </p:nvCxnSpPr>
          <p:spPr>
            <a:xfrm>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219" name="Straight Connector 218"/>
          <p:cNvCxnSpPr/>
          <p:nvPr/>
        </p:nvCxnSpPr>
        <p:spPr>
          <a:xfrm>
            <a:off x="6287986" y="4227562"/>
            <a:ext cx="0" cy="864096"/>
          </a:xfrm>
          <a:prstGeom prst="line">
            <a:avLst/>
          </a:prstGeom>
          <a:ln>
            <a:solidFill>
              <a:srgbClr val="0000FF"/>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0" name="TextBox 219"/>
              <p:cNvSpPr txBox="1"/>
              <p:nvPr/>
            </p:nvSpPr>
            <p:spPr>
              <a:xfrm>
                <a:off x="6163652" y="3758037"/>
                <a:ext cx="249107" cy="4090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solidFill>
                                <a:srgbClr val="0000FF"/>
                              </a:solidFill>
                              <a:latin typeface="Cambria Math" panose="02040503050406030204" pitchFamily="18" charset="0"/>
                              <a:ea typeface="Cambria Math" panose="02040503050406030204" pitchFamily="18" charset="0"/>
                            </a:rPr>
                          </m:ctrlPr>
                        </m:fPr>
                        <m:num>
                          <m:r>
                            <a:rPr lang="en-US" sz="1400" b="0" i="1" smtClean="0">
                              <a:solidFill>
                                <a:srgbClr val="0000FF"/>
                              </a:solidFill>
                              <a:latin typeface="Cambria Math" panose="02040503050406030204" pitchFamily="18" charset="0"/>
                              <a:ea typeface="Cambria Math" panose="02040503050406030204" pitchFamily="18" charset="0"/>
                            </a:rPr>
                            <m:t>5</m:t>
                          </m:r>
                          <m:r>
                            <a:rPr lang="en-US" sz="1400" b="0" i="1" smtClean="0">
                              <a:solidFill>
                                <a:srgbClr val="0000FF"/>
                              </a:solidFill>
                              <a:latin typeface="Cambria Math" panose="02040503050406030204" pitchFamily="18" charset="0"/>
                              <a:ea typeface="Cambria Math" panose="02040503050406030204" pitchFamily="18" charset="0"/>
                            </a:rPr>
                            <m:t>𝜋</m:t>
                          </m:r>
                        </m:num>
                        <m:den>
                          <m:r>
                            <a:rPr lang="en-US" sz="1400" b="0" i="1" smtClean="0">
                              <a:solidFill>
                                <a:srgbClr val="0000FF"/>
                              </a:solidFill>
                              <a:latin typeface="Cambria Math" panose="02040503050406030204" pitchFamily="18" charset="0"/>
                              <a:ea typeface="Cambria Math" panose="02040503050406030204" pitchFamily="18" charset="0"/>
                            </a:rPr>
                            <m:t>6</m:t>
                          </m:r>
                        </m:den>
                      </m:f>
                    </m:oMath>
                  </m:oMathPara>
                </a14:m>
                <a:endParaRPr lang="en-GB" sz="1400" dirty="0">
                  <a:solidFill>
                    <a:srgbClr val="0000FF"/>
                  </a:solidFill>
                </a:endParaRPr>
              </a:p>
            </p:txBody>
          </p:sp>
        </mc:Choice>
        <mc:Fallback xmlns="">
          <p:sp>
            <p:nvSpPr>
              <p:cNvPr id="220" name="TextBox 219"/>
              <p:cNvSpPr txBox="1">
                <a:spLocks noRot="1" noChangeAspect="1" noMove="1" noResize="1" noEditPoints="1" noAdjustHandles="1" noChangeArrowheads="1" noChangeShapeType="1" noTextEdit="1"/>
              </p:cNvSpPr>
              <p:nvPr/>
            </p:nvSpPr>
            <p:spPr>
              <a:xfrm>
                <a:off x="6163652" y="3758037"/>
                <a:ext cx="249107" cy="409086"/>
              </a:xfrm>
              <a:prstGeom prst="rect">
                <a:avLst/>
              </a:prstGeom>
              <a:blipFill>
                <a:blip r:embed="rId18"/>
                <a:stretch>
                  <a:fillRect l="-17073" r="-7317" b="-11765"/>
                </a:stretch>
              </a:blipFill>
            </p:spPr>
            <p:txBody>
              <a:bodyPr/>
              <a:lstStyle/>
              <a:p>
                <a:r>
                  <a:rPr lang="en-GB">
                    <a:noFill/>
                  </a:rPr>
                  <a:t> </a:t>
                </a:r>
              </a:p>
            </p:txBody>
          </p:sp>
        </mc:Fallback>
      </mc:AlternateContent>
      <p:cxnSp>
        <p:nvCxnSpPr>
          <p:cNvPr id="221" name="Straight Connector 220"/>
          <p:cNvCxnSpPr/>
          <p:nvPr/>
        </p:nvCxnSpPr>
        <p:spPr>
          <a:xfrm flipH="1" flipV="1">
            <a:off x="2484776" y="4868930"/>
            <a:ext cx="4004159" cy="525"/>
          </a:xfrm>
          <a:prstGeom prst="line">
            <a:avLst/>
          </a:prstGeom>
          <a:ln>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222" name="Arc 183"/>
          <p:cNvSpPr>
            <a:spLocks/>
          </p:cNvSpPr>
          <p:nvPr/>
        </p:nvSpPr>
        <p:spPr bwMode="auto">
          <a:xfrm rot="17809436">
            <a:off x="5294963" y="4107810"/>
            <a:ext cx="787932" cy="1454227"/>
          </a:xfrm>
          <a:custGeom>
            <a:avLst/>
            <a:gdLst>
              <a:gd name="T0" fmla="*/ 147100945 w 12510"/>
              <a:gd name="T1" fmla="*/ 0 h 21513"/>
              <a:gd name="T2" fmla="*/ 952502209 w 12510"/>
              <a:gd name="T3" fmla="*/ 296677756 h 21513"/>
              <a:gd name="T4" fmla="*/ 0 w 12510"/>
              <a:gd name="T5" fmla="*/ 1634838756 h 21513"/>
              <a:gd name="T6" fmla="*/ 0 60000 65536"/>
              <a:gd name="T7" fmla="*/ 0 60000 65536"/>
              <a:gd name="T8" fmla="*/ 0 60000 65536"/>
            </a:gdLst>
            <a:ahLst/>
            <a:cxnLst>
              <a:cxn ang="T6">
                <a:pos x="T0" y="T1"/>
              </a:cxn>
              <a:cxn ang="T7">
                <a:pos x="T2" y="T3"/>
              </a:cxn>
              <a:cxn ang="T8">
                <a:pos x="T4" y="T5"/>
              </a:cxn>
            </a:cxnLst>
            <a:rect l="0" t="0" r="r" b="b"/>
            <a:pathLst>
              <a:path w="12510" h="21513" fill="none" extrusionOk="0">
                <a:moveTo>
                  <a:pt x="1932" y="-1"/>
                </a:moveTo>
                <a:cubicBezTo>
                  <a:pt x="5741" y="341"/>
                  <a:pt x="9391" y="1689"/>
                  <a:pt x="12509" y="3904"/>
                </a:cubicBezTo>
              </a:path>
              <a:path w="12510" h="21513" stroke="0" extrusionOk="0">
                <a:moveTo>
                  <a:pt x="1932" y="-1"/>
                </a:moveTo>
                <a:cubicBezTo>
                  <a:pt x="5741" y="341"/>
                  <a:pt x="9391" y="1689"/>
                  <a:pt x="12509" y="3904"/>
                </a:cubicBezTo>
                <a:lnTo>
                  <a:pt x="0" y="21513"/>
                </a:lnTo>
                <a:lnTo>
                  <a:pt x="1932" y="-1"/>
                </a:lnTo>
                <a:close/>
              </a:path>
            </a:pathLst>
          </a:custGeom>
          <a:noFill/>
          <a:ln w="25400">
            <a:solidFill>
              <a:srgbClr val="0000FF"/>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mc:AlternateContent xmlns:mc="http://schemas.openxmlformats.org/markup-compatibility/2006" xmlns:a14="http://schemas.microsoft.com/office/drawing/2010/main">
        <mc:Choice Requires="a14">
          <p:sp>
            <p:nvSpPr>
              <p:cNvPr id="223" name="TextBox 222"/>
              <p:cNvSpPr txBox="1"/>
              <p:nvPr/>
            </p:nvSpPr>
            <p:spPr>
              <a:xfrm>
                <a:off x="5062224" y="4143199"/>
                <a:ext cx="118429" cy="2887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100" b="0" i="1" smtClean="0">
                              <a:solidFill>
                                <a:srgbClr val="0000FF"/>
                              </a:solidFill>
                              <a:latin typeface="Cambria Math" panose="02040503050406030204" pitchFamily="18" charset="0"/>
                              <a:ea typeface="Cambria Math" panose="02040503050406030204" pitchFamily="18" charset="0"/>
                            </a:rPr>
                          </m:ctrlPr>
                        </m:fPr>
                        <m:num>
                          <m:r>
                            <a:rPr lang="en-US" sz="1100" b="0" i="1" smtClean="0">
                              <a:solidFill>
                                <a:srgbClr val="0000FF"/>
                              </a:solidFill>
                              <a:latin typeface="Cambria Math" panose="02040503050406030204" pitchFamily="18" charset="0"/>
                              <a:ea typeface="Cambria Math" panose="02040503050406030204" pitchFamily="18" charset="0"/>
                            </a:rPr>
                            <m:t>𝜋</m:t>
                          </m:r>
                        </m:num>
                        <m:den>
                          <m:r>
                            <a:rPr lang="en-US" sz="1100" b="0" i="1" smtClean="0">
                              <a:solidFill>
                                <a:srgbClr val="0000FF"/>
                              </a:solidFill>
                              <a:latin typeface="Cambria Math" panose="02040503050406030204" pitchFamily="18" charset="0"/>
                              <a:ea typeface="Cambria Math" panose="02040503050406030204" pitchFamily="18" charset="0"/>
                            </a:rPr>
                            <m:t>3</m:t>
                          </m:r>
                        </m:den>
                      </m:f>
                    </m:oMath>
                  </m:oMathPara>
                </a14:m>
                <a:endParaRPr lang="en-GB" sz="1100" dirty="0">
                  <a:solidFill>
                    <a:srgbClr val="0000FF"/>
                  </a:solidFill>
                </a:endParaRPr>
              </a:p>
            </p:txBody>
          </p:sp>
        </mc:Choice>
        <mc:Fallback xmlns="">
          <p:sp>
            <p:nvSpPr>
              <p:cNvPr id="223" name="TextBox 222"/>
              <p:cNvSpPr txBox="1">
                <a:spLocks noRot="1" noChangeAspect="1" noMove="1" noResize="1" noEditPoints="1" noAdjustHandles="1" noChangeArrowheads="1" noChangeShapeType="1" noTextEdit="1"/>
              </p:cNvSpPr>
              <p:nvPr/>
            </p:nvSpPr>
            <p:spPr>
              <a:xfrm>
                <a:off x="5062224" y="4143199"/>
                <a:ext cx="118429" cy="288797"/>
              </a:xfrm>
              <a:prstGeom prst="rect">
                <a:avLst/>
              </a:prstGeom>
              <a:blipFill>
                <a:blip r:embed="rId17"/>
                <a:stretch>
                  <a:fillRect l="-25000" t="-2128" r="-20000" b="-14894"/>
                </a:stretch>
              </a:blipFill>
            </p:spPr>
            <p:txBody>
              <a:bodyPr/>
              <a:lstStyle/>
              <a:p>
                <a:r>
                  <a:rPr lang="en-GB">
                    <a:noFill/>
                  </a:rPr>
                  <a:t> </a:t>
                </a:r>
              </a:p>
            </p:txBody>
          </p:sp>
        </mc:Fallback>
      </mc:AlternateContent>
      <p:grpSp>
        <p:nvGrpSpPr>
          <p:cNvPr id="224" name="Group 223"/>
          <p:cNvGrpSpPr/>
          <p:nvPr/>
        </p:nvGrpSpPr>
        <p:grpSpPr>
          <a:xfrm>
            <a:off x="4836571" y="4805443"/>
            <a:ext cx="123825" cy="142875"/>
            <a:chOff x="5048250" y="5019675"/>
            <a:chExt cx="123825" cy="142875"/>
          </a:xfrm>
        </p:grpSpPr>
        <p:cxnSp>
          <p:nvCxnSpPr>
            <p:cNvPr id="225" name="Straight Connector 224"/>
            <p:cNvCxnSpPr/>
            <p:nvPr/>
          </p:nvCxnSpPr>
          <p:spPr>
            <a:xfrm>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H="1">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227" name="Straight Connector 226"/>
          <p:cNvCxnSpPr/>
          <p:nvPr/>
        </p:nvCxnSpPr>
        <p:spPr>
          <a:xfrm>
            <a:off x="4893526" y="4227562"/>
            <a:ext cx="0" cy="864096"/>
          </a:xfrm>
          <a:prstGeom prst="line">
            <a:avLst/>
          </a:prstGeom>
          <a:ln>
            <a:solidFill>
              <a:srgbClr val="0000FF"/>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8" name="TextBox 227"/>
              <p:cNvSpPr txBox="1"/>
              <p:nvPr/>
            </p:nvSpPr>
            <p:spPr>
              <a:xfrm>
                <a:off x="4822532" y="3803757"/>
                <a:ext cx="149720" cy="3674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solidFill>
                                <a:srgbClr val="0000FF"/>
                              </a:solidFill>
                              <a:latin typeface="Cambria Math" panose="02040503050406030204" pitchFamily="18" charset="0"/>
                              <a:ea typeface="Cambria Math" panose="02040503050406030204" pitchFamily="18" charset="0"/>
                            </a:rPr>
                          </m:ctrlPr>
                        </m:fPr>
                        <m:num>
                          <m:r>
                            <a:rPr lang="en-US" sz="1400" b="0" i="1" smtClean="0">
                              <a:solidFill>
                                <a:srgbClr val="0000FF"/>
                              </a:solidFill>
                              <a:latin typeface="Cambria Math" panose="02040503050406030204" pitchFamily="18" charset="0"/>
                              <a:ea typeface="Cambria Math" panose="02040503050406030204" pitchFamily="18" charset="0"/>
                            </a:rPr>
                            <m:t>𝜋</m:t>
                          </m:r>
                        </m:num>
                        <m:den>
                          <m:r>
                            <a:rPr lang="en-US" sz="1400" b="0" i="1" smtClean="0">
                              <a:solidFill>
                                <a:srgbClr val="0000FF"/>
                              </a:solidFill>
                              <a:latin typeface="Cambria Math" panose="02040503050406030204" pitchFamily="18" charset="0"/>
                              <a:ea typeface="Cambria Math" panose="02040503050406030204" pitchFamily="18" charset="0"/>
                            </a:rPr>
                            <m:t>6</m:t>
                          </m:r>
                        </m:den>
                      </m:f>
                    </m:oMath>
                  </m:oMathPara>
                </a14:m>
                <a:endParaRPr lang="en-GB" sz="1400" dirty="0">
                  <a:solidFill>
                    <a:srgbClr val="0000FF"/>
                  </a:solidFill>
                </a:endParaRPr>
              </a:p>
            </p:txBody>
          </p:sp>
        </mc:Choice>
        <mc:Fallback xmlns="">
          <p:sp>
            <p:nvSpPr>
              <p:cNvPr id="228" name="TextBox 227"/>
              <p:cNvSpPr txBox="1">
                <a:spLocks noRot="1" noChangeAspect="1" noMove="1" noResize="1" noEditPoints="1" noAdjustHandles="1" noChangeArrowheads="1" noChangeShapeType="1" noTextEdit="1"/>
              </p:cNvSpPr>
              <p:nvPr/>
            </p:nvSpPr>
            <p:spPr>
              <a:xfrm>
                <a:off x="4822532" y="3803757"/>
                <a:ext cx="149720" cy="367473"/>
              </a:xfrm>
              <a:prstGeom prst="rect">
                <a:avLst/>
              </a:prstGeom>
              <a:blipFill>
                <a:blip r:embed="rId19"/>
                <a:stretch>
                  <a:fillRect l="-24000" r="-20000" b="-1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9" name="TextBox 228"/>
              <p:cNvSpPr txBox="1"/>
              <p:nvPr/>
            </p:nvSpPr>
            <p:spPr>
              <a:xfrm>
                <a:off x="4750182" y="2941963"/>
                <a:ext cx="992388" cy="4662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𝑠𝑖𝑛</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7</m:t>
                              </m:r>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rPr>
                                <m:t>6</m:t>
                              </m:r>
                            </m:den>
                          </m:f>
                        </m:e>
                      </m:d>
                    </m:oMath>
                  </m:oMathPara>
                </a14:m>
                <a:endParaRPr lang="en-GB" sz="1600" dirty="0"/>
              </a:p>
            </p:txBody>
          </p:sp>
        </mc:Choice>
        <mc:Fallback xmlns="">
          <p:sp>
            <p:nvSpPr>
              <p:cNvPr id="229" name="TextBox 228"/>
              <p:cNvSpPr txBox="1">
                <a:spLocks noRot="1" noChangeAspect="1" noMove="1" noResize="1" noEditPoints="1" noAdjustHandles="1" noChangeArrowheads="1" noChangeShapeType="1" noTextEdit="1"/>
              </p:cNvSpPr>
              <p:nvPr/>
            </p:nvSpPr>
            <p:spPr>
              <a:xfrm>
                <a:off x="4750182" y="2941963"/>
                <a:ext cx="992388" cy="466218"/>
              </a:xfrm>
              <a:prstGeom prst="rect">
                <a:avLst/>
              </a:prstGeom>
              <a:blipFill>
                <a:blip r:embed="rId2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3" name="TextBox 232"/>
              <p:cNvSpPr txBox="1"/>
              <p:nvPr/>
            </p:nvSpPr>
            <p:spPr>
              <a:xfrm>
                <a:off x="5750880" y="2929110"/>
                <a:ext cx="1047916" cy="5532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b="0" i="1" smtClean="0">
                          <a:latin typeface="Cambria Math" panose="02040503050406030204" pitchFamily="18" charset="0"/>
                        </a:rPr>
                        <m:t>𝑠𝑖𝑛</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rPr>
                                <m:t>6</m:t>
                              </m:r>
                            </m:den>
                          </m:f>
                        </m:e>
                      </m:d>
                    </m:oMath>
                  </m:oMathPara>
                </a14:m>
                <a:endParaRPr lang="en-GB" sz="1600" dirty="0"/>
              </a:p>
            </p:txBody>
          </p:sp>
        </mc:Choice>
        <mc:Fallback xmlns="">
          <p:sp>
            <p:nvSpPr>
              <p:cNvPr id="233" name="TextBox 232"/>
              <p:cNvSpPr txBox="1">
                <a:spLocks noRot="1" noChangeAspect="1" noMove="1" noResize="1" noEditPoints="1" noAdjustHandles="1" noChangeArrowheads="1" noChangeShapeType="1" noTextEdit="1"/>
              </p:cNvSpPr>
              <p:nvPr/>
            </p:nvSpPr>
            <p:spPr>
              <a:xfrm>
                <a:off x="5750880" y="2929110"/>
                <a:ext cx="1047916" cy="553228"/>
              </a:xfrm>
              <a:prstGeom prst="rect">
                <a:avLst/>
              </a:prstGeom>
              <a:blipFill>
                <a:blip r:embed="rId21"/>
                <a:stretch>
                  <a:fillRect b="-109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4" name="TextBox 233"/>
              <p:cNvSpPr txBox="1"/>
              <p:nvPr/>
            </p:nvSpPr>
            <p:spPr>
              <a:xfrm>
                <a:off x="6828697" y="2993375"/>
                <a:ext cx="899862" cy="420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b="0" i="1" smtClean="0">
                          <a:latin typeface="Cambria Math" panose="02040503050406030204" pitchFamily="18" charset="0"/>
                        </a:rPr>
                        <m:t>𝑠𝑖𝑛</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rPr>
                                <m:t>6</m:t>
                              </m:r>
                            </m:den>
                          </m:f>
                        </m:e>
                      </m:d>
                    </m:oMath>
                  </m:oMathPara>
                </a14:m>
                <a:endParaRPr lang="en-GB" sz="1600" dirty="0"/>
              </a:p>
            </p:txBody>
          </p:sp>
        </mc:Choice>
        <mc:Fallback xmlns="">
          <p:sp>
            <p:nvSpPr>
              <p:cNvPr id="234" name="TextBox 233"/>
              <p:cNvSpPr txBox="1">
                <a:spLocks noRot="1" noChangeAspect="1" noMove="1" noResize="1" noEditPoints="1" noAdjustHandles="1" noChangeArrowheads="1" noChangeShapeType="1" noTextEdit="1"/>
              </p:cNvSpPr>
              <p:nvPr/>
            </p:nvSpPr>
            <p:spPr>
              <a:xfrm>
                <a:off x="6828697" y="2993375"/>
                <a:ext cx="899862" cy="420051"/>
              </a:xfrm>
              <a:prstGeom prst="rect">
                <a:avLst/>
              </a:prstGeom>
              <a:blipFill>
                <a:blip r:embed="rId22"/>
                <a:stretch>
                  <a:fillRect l="-2027" b="-1594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5" name="TextBox 234"/>
              <p:cNvSpPr txBox="1"/>
              <p:nvPr/>
            </p:nvSpPr>
            <p:spPr>
              <a:xfrm>
                <a:off x="3360145" y="1275816"/>
                <a:ext cx="5662670" cy="2001061"/>
              </a:xfrm>
              <a:prstGeom prst="rect">
                <a:avLst/>
              </a:prstGeom>
              <a:noFill/>
            </p:spPr>
            <p:txBody>
              <a:bodyPr wrap="square" rtlCol="0">
                <a:spAutoFit/>
              </a:bodyPr>
              <a:lstStyle/>
              <a:p>
                <a:pPr marL="285750" indent="-285750" algn="ctr">
                  <a:buFont typeface="Wingdings" panose="05000000000000000000" pitchFamily="2" charset="2"/>
                  <a:buChar char="à"/>
                </a:pPr>
                <a:r>
                  <a:rPr lang="en-US" sz="1600" dirty="0">
                    <a:solidFill>
                      <a:srgbClr val="FF0000"/>
                    </a:solidFill>
                    <a:latin typeface="Comic Sans MS" panose="030F0702030302020204" pitchFamily="66" charset="0"/>
                  </a:rPr>
                  <a:t>We can add </a:t>
                </a:r>
                <a14:m>
                  <m:oMath xmlns:m="http://schemas.openxmlformats.org/officeDocument/2006/math">
                    <m:r>
                      <a:rPr lang="en-US" sz="1600" b="0" i="1" smtClean="0">
                        <a:solidFill>
                          <a:srgbClr val="FF0000"/>
                        </a:solidFill>
                        <a:latin typeface="Cambria Math" panose="02040503050406030204" pitchFamily="18" charset="0"/>
                      </a:rPr>
                      <m:t>2</m:t>
                    </m:r>
                    <m:r>
                      <a:rPr lang="en-US" sz="1600" b="0" i="1" smtClean="0">
                        <a:solidFill>
                          <a:srgbClr val="FF0000"/>
                        </a:solidFill>
                        <a:latin typeface="Cambria Math" panose="02040503050406030204" pitchFamily="18" charset="0"/>
                        <a:ea typeface="Cambria Math" panose="02040503050406030204" pitchFamily="18" charset="0"/>
                      </a:rPr>
                      <m:t>𝜋</m:t>
                    </m:r>
                  </m:oMath>
                </a14:m>
                <a:r>
                  <a:rPr lang="en-US" sz="1600" dirty="0">
                    <a:solidFill>
                      <a:srgbClr val="FF0000"/>
                    </a:solidFill>
                    <a:latin typeface="Comic Sans MS" panose="030F0702030302020204" pitchFamily="66" charset="0"/>
                  </a:rPr>
                  <a:t> to obtain an equivalent value in the positive region of the graph</a:t>
                </a:r>
              </a:p>
              <a:p>
                <a:pPr marL="285750" indent="-285750" algn="ctr">
                  <a:buFont typeface="Wingdings" panose="05000000000000000000" pitchFamily="2" charset="2"/>
                  <a:buChar char="à"/>
                </a:pPr>
                <a:endParaRPr lang="en-US" sz="1600" dirty="0">
                  <a:solidFill>
                    <a:srgbClr val="FF0000"/>
                  </a:solidFill>
                  <a:latin typeface="Comic Sans MS" panose="030F0702030302020204" pitchFamily="66" charset="0"/>
                </a:endParaRPr>
              </a:p>
              <a:p>
                <a:pPr marL="285750" indent="-285750" algn="ctr">
                  <a:buFont typeface="Wingdings" panose="05000000000000000000" pitchFamily="2" charset="2"/>
                  <a:buChar char="à"/>
                </a:pPr>
                <a:r>
                  <a:rPr lang="en-US" sz="1600" dirty="0">
                    <a:solidFill>
                      <a:srgbClr val="FF0000"/>
                    </a:solidFill>
                    <a:latin typeface="Comic Sans MS" panose="030F0702030302020204" pitchFamily="66" charset="0"/>
                  </a:rPr>
                  <a:t>The new value, </a:t>
                </a:r>
                <a14:m>
                  <m:oMath xmlns:m="http://schemas.openxmlformats.org/officeDocument/2006/math">
                    <m:f>
                      <m:fPr>
                        <m:ctrlPr>
                          <a:rPr lang="en-US" sz="1600" i="1" smtClean="0">
                            <a:solidFill>
                              <a:srgbClr val="FF0000"/>
                            </a:solidFill>
                            <a:latin typeface="Cambria Math" panose="02040503050406030204" pitchFamily="18" charset="0"/>
                          </a:rPr>
                        </m:ctrlPr>
                      </m:fPr>
                      <m:num>
                        <m:r>
                          <a:rPr lang="en-US" sz="1600" b="0" i="1" smtClean="0">
                            <a:solidFill>
                              <a:srgbClr val="FF0000"/>
                            </a:solidFill>
                            <a:latin typeface="Cambria Math" panose="02040503050406030204" pitchFamily="18" charset="0"/>
                          </a:rPr>
                          <m:t>5</m:t>
                        </m:r>
                        <m:r>
                          <a:rPr lang="en-US" sz="1600" b="0" i="1" smtClean="0">
                            <a:solidFill>
                              <a:srgbClr val="FF0000"/>
                            </a:solidFill>
                            <a:latin typeface="Cambria Math" panose="02040503050406030204" pitchFamily="18" charset="0"/>
                            <a:ea typeface="Cambria Math" panose="02040503050406030204" pitchFamily="18" charset="0"/>
                          </a:rPr>
                          <m:t>𝜋</m:t>
                        </m:r>
                      </m:num>
                      <m:den>
                        <m:r>
                          <a:rPr lang="en-US" sz="1600" b="0" i="1" smtClean="0">
                            <a:solidFill>
                              <a:srgbClr val="FF0000"/>
                            </a:solidFill>
                            <a:latin typeface="Cambria Math" panose="02040503050406030204" pitchFamily="18" charset="0"/>
                          </a:rPr>
                          <m:t>6</m:t>
                        </m:r>
                      </m:den>
                    </m:f>
                  </m:oMath>
                </a14:m>
                <a:r>
                  <a:rPr lang="en-GB" sz="1600" dirty="0">
                    <a:solidFill>
                      <a:srgbClr val="FF0000"/>
                    </a:solidFill>
                    <a:latin typeface="Comic Sans MS" panose="030F0702030302020204" pitchFamily="66" charset="0"/>
                  </a:rPr>
                  <a:t>, is </a:t>
                </a:r>
                <a14:m>
                  <m:oMath xmlns:m="http://schemas.openxmlformats.org/officeDocument/2006/math">
                    <m:f>
                      <m:fPr>
                        <m:ctrlPr>
                          <a:rPr lang="en-GB" sz="1600" i="1" smtClean="0">
                            <a:solidFill>
                              <a:srgbClr val="FF0000"/>
                            </a:solidFill>
                            <a:latin typeface="Cambria Math" panose="02040503050406030204" pitchFamily="18" charset="0"/>
                          </a:rPr>
                        </m:ctrlPr>
                      </m:fPr>
                      <m:num>
                        <m:r>
                          <a:rPr lang="en-GB" sz="1600" i="1" smtClean="0">
                            <a:solidFill>
                              <a:srgbClr val="FF0000"/>
                            </a:solidFill>
                            <a:latin typeface="Cambria Math" panose="02040503050406030204" pitchFamily="18" charset="0"/>
                            <a:ea typeface="Cambria Math" panose="02040503050406030204" pitchFamily="18" charset="0"/>
                          </a:rPr>
                          <m:t>𝜋</m:t>
                        </m:r>
                      </m:num>
                      <m:den>
                        <m:r>
                          <a:rPr lang="en-US" sz="1600" b="0" i="1" smtClean="0">
                            <a:solidFill>
                              <a:srgbClr val="FF0000"/>
                            </a:solidFill>
                            <a:latin typeface="Cambria Math" panose="02040503050406030204" pitchFamily="18" charset="0"/>
                          </a:rPr>
                          <m:t>3</m:t>
                        </m:r>
                      </m:den>
                    </m:f>
                  </m:oMath>
                </a14:m>
                <a:r>
                  <a:rPr lang="en-GB" sz="1600" dirty="0">
                    <a:solidFill>
                      <a:srgbClr val="FF0000"/>
                    </a:solidFill>
                    <a:latin typeface="Comic Sans MS" panose="030F0702030302020204" pitchFamily="66" charset="0"/>
                  </a:rPr>
                  <a:t> above </a:t>
                </a:r>
                <a14:m>
                  <m:oMath xmlns:m="http://schemas.openxmlformats.org/officeDocument/2006/math">
                    <m:f>
                      <m:fPr>
                        <m:ctrlPr>
                          <a:rPr lang="en-GB" sz="1600" i="1" smtClean="0">
                            <a:solidFill>
                              <a:srgbClr val="FF0000"/>
                            </a:solidFill>
                            <a:latin typeface="Cambria Math" panose="02040503050406030204" pitchFamily="18" charset="0"/>
                          </a:rPr>
                        </m:ctrlPr>
                      </m:fPr>
                      <m:num>
                        <m:r>
                          <a:rPr lang="en-GB" sz="1600" i="1" smtClean="0">
                            <a:solidFill>
                              <a:srgbClr val="FF0000"/>
                            </a:solidFill>
                            <a:latin typeface="Cambria Math" panose="02040503050406030204" pitchFamily="18" charset="0"/>
                            <a:ea typeface="Cambria Math" panose="02040503050406030204" pitchFamily="18" charset="0"/>
                          </a:rPr>
                          <m:t>𝜋</m:t>
                        </m:r>
                      </m:num>
                      <m:den>
                        <m:r>
                          <a:rPr lang="en-US" sz="1600" b="0" i="1" smtClean="0">
                            <a:solidFill>
                              <a:srgbClr val="FF0000"/>
                            </a:solidFill>
                            <a:latin typeface="Cambria Math" panose="02040503050406030204" pitchFamily="18" charset="0"/>
                          </a:rPr>
                          <m:t>2</m:t>
                        </m:r>
                      </m:den>
                    </m:f>
                  </m:oMath>
                </a14:m>
                <a:r>
                  <a:rPr lang="en-GB" sz="1600" dirty="0">
                    <a:solidFill>
                      <a:srgbClr val="FF0000"/>
                    </a:solidFill>
                    <a:latin typeface="Comic Sans MS" panose="030F0702030302020204" pitchFamily="66" charset="0"/>
                  </a:rPr>
                  <a:t>. An equivalent value will be </a:t>
                </a:r>
                <a14:m>
                  <m:oMath xmlns:m="http://schemas.openxmlformats.org/officeDocument/2006/math">
                    <m:f>
                      <m:fPr>
                        <m:ctrlPr>
                          <a:rPr lang="en-GB" sz="1600" i="1" smtClean="0">
                            <a:solidFill>
                              <a:srgbClr val="FF0000"/>
                            </a:solidFill>
                            <a:latin typeface="Cambria Math" panose="02040503050406030204" pitchFamily="18" charset="0"/>
                          </a:rPr>
                        </m:ctrlPr>
                      </m:fPr>
                      <m:num>
                        <m:r>
                          <a:rPr lang="en-GB" sz="1600" i="1" smtClean="0">
                            <a:solidFill>
                              <a:srgbClr val="FF0000"/>
                            </a:solidFill>
                            <a:latin typeface="Cambria Math" panose="02040503050406030204" pitchFamily="18" charset="0"/>
                            <a:ea typeface="Cambria Math" panose="02040503050406030204" pitchFamily="18" charset="0"/>
                          </a:rPr>
                          <m:t>𝜋</m:t>
                        </m:r>
                      </m:num>
                      <m:den>
                        <m:r>
                          <a:rPr lang="en-US" sz="1600" b="0" i="1" smtClean="0">
                            <a:solidFill>
                              <a:srgbClr val="FF0000"/>
                            </a:solidFill>
                            <a:latin typeface="Cambria Math" panose="02040503050406030204" pitchFamily="18" charset="0"/>
                          </a:rPr>
                          <m:t>3</m:t>
                        </m:r>
                      </m:den>
                    </m:f>
                  </m:oMath>
                </a14:m>
                <a:r>
                  <a:rPr lang="en-GB" sz="1600" dirty="0">
                    <a:solidFill>
                      <a:srgbClr val="FF0000"/>
                    </a:solidFill>
                    <a:latin typeface="Comic Sans MS" panose="030F0702030302020204" pitchFamily="66" charset="0"/>
                  </a:rPr>
                  <a:t> below </a:t>
                </a:r>
                <a14:m>
                  <m:oMath xmlns:m="http://schemas.openxmlformats.org/officeDocument/2006/math">
                    <m:f>
                      <m:fPr>
                        <m:ctrlPr>
                          <a:rPr lang="en-GB" sz="1600" i="1" smtClean="0">
                            <a:solidFill>
                              <a:srgbClr val="FF0000"/>
                            </a:solidFill>
                            <a:latin typeface="Cambria Math" panose="02040503050406030204" pitchFamily="18" charset="0"/>
                          </a:rPr>
                        </m:ctrlPr>
                      </m:fPr>
                      <m:num>
                        <m:r>
                          <a:rPr lang="en-GB" sz="1600" i="1" smtClean="0">
                            <a:solidFill>
                              <a:srgbClr val="FF0000"/>
                            </a:solidFill>
                            <a:latin typeface="Cambria Math" panose="02040503050406030204" pitchFamily="18" charset="0"/>
                            <a:ea typeface="Cambria Math" panose="02040503050406030204" pitchFamily="18" charset="0"/>
                          </a:rPr>
                          <m:t>𝜋</m:t>
                        </m:r>
                      </m:num>
                      <m:den>
                        <m:r>
                          <a:rPr lang="en-US" sz="1600" b="0" i="1" smtClean="0">
                            <a:solidFill>
                              <a:srgbClr val="FF0000"/>
                            </a:solidFill>
                            <a:latin typeface="Cambria Math" panose="02040503050406030204" pitchFamily="18" charset="0"/>
                          </a:rPr>
                          <m:t>2</m:t>
                        </m:r>
                      </m:den>
                    </m:f>
                  </m:oMath>
                </a14:m>
                <a:endParaRPr lang="en-GB" sz="1600" dirty="0">
                  <a:solidFill>
                    <a:srgbClr val="FF0000"/>
                  </a:solidFill>
                  <a:latin typeface="Comic Sans MS" panose="030F0702030302020204" pitchFamily="66" charset="0"/>
                </a:endParaRPr>
              </a:p>
              <a:p>
                <a:pPr marL="285750" indent="-285750" algn="ctr">
                  <a:buFont typeface="Wingdings" panose="05000000000000000000" pitchFamily="2" charset="2"/>
                  <a:buChar char="à"/>
                </a:pPr>
                <a:endParaRPr lang="en-US" sz="1600" dirty="0">
                  <a:solidFill>
                    <a:srgbClr val="FF0000"/>
                  </a:solidFill>
                  <a:latin typeface="Comic Sans MS" panose="030F0702030302020204" pitchFamily="66" charset="0"/>
                </a:endParaRPr>
              </a:p>
              <a:p>
                <a:pPr marL="285750" indent="-285750" algn="ctr">
                  <a:buFont typeface="Wingdings" panose="05000000000000000000" pitchFamily="2" charset="2"/>
                  <a:buChar char="à"/>
                </a:pPr>
                <a:endParaRPr lang="en-GB" sz="1600" dirty="0">
                  <a:solidFill>
                    <a:srgbClr val="FF0000"/>
                  </a:solidFill>
                  <a:latin typeface="Comic Sans MS" panose="030F0702030302020204" pitchFamily="66" charset="0"/>
                </a:endParaRPr>
              </a:p>
            </p:txBody>
          </p:sp>
        </mc:Choice>
        <mc:Fallback xmlns="">
          <p:sp>
            <p:nvSpPr>
              <p:cNvPr id="235" name="TextBox 234"/>
              <p:cNvSpPr txBox="1">
                <a:spLocks noRot="1" noChangeAspect="1" noMove="1" noResize="1" noEditPoints="1" noAdjustHandles="1" noChangeArrowheads="1" noChangeShapeType="1" noTextEdit="1"/>
              </p:cNvSpPr>
              <p:nvPr/>
            </p:nvSpPr>
            <p:spPr>
              <a:xfrm>
                <a:off x="3360145" y="1275816"/>
                <a:ext cx="5662670" cy="2001061"/>
              </a:xfrm>
              <a:prstGeom prst="rect">
                <a:avLst/>
              </a:prstGeom>
              <a:blipFill>
                <a:blip r:embed="rId23"/>
                <a:stretch>
                  <a:fillRect t="-608" r="-9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6" name="TextBox 235"/>
              <p:cNvSpPr txBox="1"/>
              <p:nvPr/>
            </p:nvSpPr>
            <p:spPr>
              <a:xfrm>
                <a:off x="6837878" y="3509331"/>
                <a:ext cx="371192"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oMath>
                  </m:oMathPara>
                </a14:m>
                <a:endParaRPr lang="en-GB" sz="1600" dirty="0"/>
              </a:p>
            </p:txBody>
          </p:sp>
        </mc:Choice>
        <mc:Fallback xmlns="">
          <p:sp>
            <p:nvSpPr>
              <p:cNvPr id="236" name="TextBox 235"/>
              <p:cNvSpPr txBox="1">
                <a:spLocks noRot="1" noChangeAspect="1" noMove="1" noResize="1" noEditPoints="1" noAdjustHandles="1" noChangeArrowheads="1" noChangeShapeType="1" noTextEdit="1"/>
              </p:cNvSpPr>
              <p:nvPr/>
            </p:nvSpPr>
            <p:spPr>
              <a:xfrm>
                <a:off x="6837878" y="3509331"/>
                <a:ext cx="371192" cy="461024"/>
              </a:xfrm>
              <a:prstGeom prst="rect">
                <a:avLst/>
              </a:prstGeom>
              <a:blipFill>
                <a:blip r:embed="rId2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7" name="TextBox 236"/>
              <p:cNvSpPr txBox="1"/>
              <p:nvPr/>
            </p:nvSpPr>
            <p:spPr>
              <a:xfrm>
                <a:off x="108857" y="439782"/>
                <a:ext cx="173098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237" name="TextBox 236"/>
              <p:cNvSpPr txBox="1">
                <a:spLocks noRot="1" noChangeAspect="1" noMove="1" noResize="1" noEditPoints="1" noAdjustHandles="1" noChangeArrowheads="1" noChangeShapeType="1" noTextEdit="1"/>
              </p:cNvSpPr>
              <p:nvPr/>
            </p:nvSpPr>
            <p:spPr>
              <a:xfrm>
                <a:off x="108857" y="439782"/>
                <a:ext cx="1730987" cy="251800"/>
              </a:xfrm>
              <a:prstGeom prst="rect">
                <a:avLst/>
              </a:prstGeom>
              <a:blipFill>
                <a:blip r:embed="rId25"/>
                <a:stretch>
                  <a:fillRect l="-2465"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8" name="TextBox 237"/>
              <p:cNvSpPr txBox="1"/>
              <p:nvPr/>
            </p:nvSpPr>
            <p:spPr>
              <a:xfrm>
                <a:off x="156754" y="696685"/>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238" name="TextBox 237"/>
              <p:cNvSpPr txBox="1">
                <a:spLocks noRot="1" noChangeAspect="1" noMove="1" noResize="1" noEditPoints="1" noAdjustHandles="1" noChangeArrowheads="1" noChangeShapeType="1" noTextEdit="1"/>
              </p:cNvSpPr>
              <p:nvPr/>
            </p:nvSpPr>
            <p:spPr>
              <a:xfrm>
                <a:off x="156754" y="696685"/>
                <a:ext cx="1617173" cy="251800"/>
              </a:xfrm>
              <a:prstGeom prst="rect">
                <a:avLst/>
              </a:prstGeom>
              <a:blipFill>
                <a:blip r:embed="rId26"/>
                <a:stretch>
                  <a:fillRect l="-1509" r="-377" b="-4762"/>
                </a:stretch>
              </a:blipFill>
            </p:spPr>
            <p:txBody>
              <a:bodyPr/>
              <a:lstStyle/>
              <a:p>
                <a:r>
                  <a:rPr lang="en-GB">
                    <a:noFill/>
                  </a:rPr>
                  <a:t> </a:t>
                </a:r>
              </a:p>
            </p:txBody>
          </p:sp>
        </mc:Fallback>
      </mc:AlternateContent>
    </p:spTree>
    <p:extLst>
      <p:ext uri="{BB962C8B-B14F-4D97-AF65-F5344CB8AC3E}">
        <p14:creationId xmlns:p14="http://schemas.microsoft.com/office/powerpoint/2010/main" val="385482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blinds(horizontal)">
                                      <p:cBhvr>
                                        <p:cTn id="7" dur="500"/>
                                        <p:tgtEl>
                                          <p:spTgt spid="16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blinds(horizontal)">
                                      <p:cBhvr>
                                        <p:cTn id="10" dur="500"/>
                                        <p:tgtEl>
                                          <p:spTgt spid="19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96"/>
                                        </p:tgtEl>
                                        <p:attrNameLst>
                                          <p:attrName>style.visibility</p:attrName>
                                        </p:attrNameLst>
                                      </p:cBhvr>
                                      <p:to>
                                        <p:strVal val="visible"/>
                                      </p:to>
                                    </p:set>
                                    <p:animEffect transition="in" filter="blinds(horizontal)">
                                      <p:cBhvr>
                                        <p:cTn id="13" dur="500"/>
                                        <p:tgtEl>
                                          <p:spTgt spid="19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97"/>
                                        </p:tgtEl>
                                        <p:attrNameLst>
                                          <p:attrName>style.visibility</p:attrName>
                                        </p:attrNameLst>
                                      </p:cBhvr>
                                      <p:to>
                                        <p:strVal val="visible"/>
                                      </p:to>
                                    </p:set>
                                    <p:animEffect transition="in" filter="blinds(horizontal)">
                                      <p:cBhvr>
                                        <p:cTn id="16" dur="500"/>
                                        <p:tgtEl>
                                          <p:spTgt spid="19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98"/>
                                        </p:tgtEl>
                                        <p:attrNameLst>
                                          <p:attrName>style.visibility</p:attrName>
                                        </p:attrNameLst>
                                      </p:cBhvr>
                                      <p:to>
                                        <p:strVal val="visible"/>
                                      </p:to>
                                    </p:set>
                                    <p:animEffect transition="in" filter="blinds(horizontal)">
                                      <p:cBhvr>
                                        <p:cTn id="19" dur="500"/>
                                        <p:tgtEl>
                                          <p:spTgt spid="19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3"/>
                                        </p:tgtEl>
                                        <p:attrNameLst>
                                          <p:attrName>style.visibility</p:attrName>
                                        </p:attrNameLst>
                                      </p:cBhvr>
                                      <p:to>
                                        <p:strVal val="visible"/>
                                      </p:to>
                                    </p:set>
                                    <p:animEffect transition="in" filter="blinds(horizontal)">
                                      <p:cBhvr>
                                        <p:cTn id="22" dur="500"/>
                                        <p:tgtEl>
                                          <p:spTgt spid="18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6"/>
                                        </p:tgtEl>
                                        <p:attrNameLst>
                                          <p:attrName>style.visibility</p:attrName>
                                        </p:attrNameLst>
                                      </p:cBhvr>
                                      <p:to>
                                        <p:strVal val="visible"/>
                                      </p:to>
                                    </p:set>
                                    <p:animEffect transition="in" filter="blinds(horizontal)">
                                      <p:cBhvr>
                                        <p:cTn id="25" dur="500"/>
                                        <p:tgtEl>
                                          <p:spTgt spid="18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99"/>
                                        </p:tgtEl>
                                        <p:attrNameLst>
                                          <p:attrName>style.visibility</p:attrName>
                                        </p:attrNameLst>
                                      </p:cBhvr>
                                      <p:to>
                                        <p:strVal val="visible"/>
                                      </p:to>
                                    </p:set>
                                    <p:animEffect transition="in" filter="blinds(horizontal)">
                                      <p:cBhvr>
                                        <p:cTn id="28" dur="500"/>
                                        <p:tgtEl>
                                          <p:spTgt spid="19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0"/>
                                        </p:tgtEl>
                                        <p:attrNameLst>
                                          <p:attrName>style.visibility</p:attrName>
                                        </p:attrNameLst>
                                      </p:cBhvr>
                                      <p:to>
                                        <p:strVal val="visible"/>
                                      </p:to>
                                    </p:set>
                                    <p:animEffect transition="in" filter="blinds(horizontal)">
                                      <p:cBhvr>
                                        <p:cTn id="31" dur="500"/>
                                        <p:tgtEl>
                                          <p:spTgt spid="20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01"/>
                                        </p:tgtEl>
                                        <p:attrNameLst>
                                          <p:attrName>style.visibility</p:attrName>
                                        </p:attrNameLst>
                                      </p:cBhvr>
                                      <p:to>
                                        <p:strVal val="visible"/>
                                      </p:to>
                                    </p:set>
                                    <p:animEffect transition="in" filter="blinds(horizontal)">
                                      <p:cBhvr>
                                        <p:cTn id="34" dur="500"/>
                                        <p:tgtEl>
                                          <p:spTgt spid="20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02"/>
                                        </p:tgtEl>
                                        <p:attrNameLst>
                                          <p:attrName>style.visibility</p:attrName>
                                        </p:attrNameLst>
                                      </p:cBhvr>
                                      <p:to>
                                        <p:strVal val="visible"/>
                                      </p:to>
                                    </p:set>
                                    <p:animEffect transition="in" filter="blinds(horizontal)">
                                      <p:cBhvr>
                                        <p:cTn id="37" dur="500"/>
                                        <p:tgtEl>
                                          <p:spTgt spid="20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03"/>
                                        </p:tgtEl>
                                        <p:attrNameLst>
                                          <p:attrName>style.visibility</p:attrName>
                                        </p:attrNameLst>
                                      </p:cBhvr>
                                      <p:to>
                                        <p:strVal val="visible"/>
                                      </p:to>
                                    </p:set>
                                    <p:animEffect transition="in" filter="blinds(horizontal)">
                                      <p:cBhvr>
                                        <p:cTn id="40" dur="500"/>
                                        <p:tgtEl>
                                          <p:spTgt spid="20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04"/>
                                        </p:tgtEl>
                                        <p:attrNameLst>
                                          <p:attrName>style.visibility</p:attrName>
                                        </p:attrNameLst>
                                      </p:cBhvr>
                                      <p:to>
                                        <p:strVal val="visible"/>
                                      </p:to>
                                    </p:set>
                                    <p:animEffect transition="in" filter="blinds(horizontal)">
                                      <p:cBhvr>
                                        <p:cTn id="43" dur="500"/>
                                        <p:tgtEl>
                                          <p:spTgt spid="204"/>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05"/>
                                        </p:tgtEl>
                                        <p:attrNameLst>
                                          <p:attrName>style.visibility</p:attrName>
                                        </p:attrNameLst>
                                      </p:cBhvr>
                                      <p:to>
                                        <p:strVal val="visible"/>
                                      </p:to>
                                    </p:set>
                                    <p:animEffect transition="in" filter="blinds(horizontal)">
                                      <p:cBhvr>
                                        <p:cTn id="46" dur="500"/>
                                        <p:tgtEl>
                                          <p:spTgt spid="20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06"/>
                                        </p:tgtEl>
                                        <p:attrNameLst>
                                          <p:attrName>style.visibility</p:attrName>
                                        </p:attrNameLst>
                                      </p:cBhvr>
                                      <p:to>
                                        <p:strVal val="visible"/>
                                      </p:to>
                                    </p:set>
                                    <p:animEffect transition="in" filter="blinds(horizontal)">
                                      <p:cBhvr>
                                        <p:cTn id="49" dur="500"/>
                                        <p:tgtEl>
                                          <p:spTgt spid="206"/>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07"/>
                                        </p:tgtEl>
                                        <p:attrNameLst>
                                          <p:attrName>style.visibility</p:attrName>
                                        </p:attrNameLst>
                                      </p:cBhvr>
                                      <p:to>
                                        <p:strVal val="visible"/>
                                      </p:to>
                                    </p:set>
                                    <p:animEffect transition="in" filter="blinds(horizontal)">
                                      <p:cBhvr>
                                        <p:cTn id="52" dur="500"/>
                                        <p:tgtEl>
                                          <p:spTgt spid="207"/>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08"/>
                                        </p:tgtEl>
                                        <p:attrNameLst>
                                          <p:attrName>style.visibility</p:attrName>
                                        </p:attrNameLst>
                                      </p:cBhvr>
                                      <p:to>
                                        <p:strVal val="visible"/>
                                      </p:to>
                                    </p:set>
                                    <p:animEffect transition="in" filter="blinds(horizontal)">
                                      <p:cBhvr>
                                        <p:cTn id="55" dur="500"/>
                                        <p:tgtEl>
                                          <p:spTgt spid="20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09"/>
                                        </p:tgtEl>
                                        <p:attrNameLst>
                                          <p:attrName>style.visibility</p:attrName>
                                        </p:attrNameLst>
                                      </p:cBhvr>
                                      <p:to>
                                        <p:strVal val="visible"/>
                                      </p:to>
                                    </p:set>
                                    <p:animEffect transition="in" filter="blinds(horizontal)">
                                      <p:cBhvr>
                                        <p:cTn id="60" dur="500"/>
                                        <p:tgtEl>
                                          <p:spTgt spid="20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213"/>
                                        </p:tgtEl>
                                        <p:attrNameLst>
                                          <p:attrName>style.visibility</p:attrName>
                                        </p:attrNameLst>
                                      </p:cBhvr>
                                      <p:to>
                                        <p:strVal val="visible"/>
                                      </p:to>
                                    </p:set>
                                    <p:animEffect transition="in" filter="blinds(horizontal)">
                                      <p:cBhvr>
                                        <p:cTn id="65" dur="500"/>
                                        <p:tgtEl>
                                          <p:spTgt spid="213"/>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14"/>
                                        </p:tgtEl>
                                        <p:attrNameLst>
                                          <p:attrName>style.visibility</p:attrName>
                                        </p:attrNameLst>
                                      </p:cBhvr>
                                      <p:to>
                                        <p:strVal val="visible"/>
                                      </p:to>
                                    </p:set>
                                    <p:animEffect transition="in" filter="blinds(horizontal)">
                                      <p:cBhvr>
                                        <p:cTn id="68" dur="500"/>
                                        <p:tgtEl>
                                          <p:spTgt spid="21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235">
                                            <p:txEl>
                                              <p:pRg st="0" end="0"/>
                                            </p:txEl>
                                          </p:spTgt>
                                        </p:tgtEl>
                                        <p:attrNameLst>
                                          <p:attrName>style.visibility</p:attrName>
                                        </p:attrNameLst>
                                      </p:cBhvr>
                                      <p:to>
                                        <p:strVal val="visible"/>
                                      </p:to>
                                    </p:set>
                                    <p:animEffect transition="in" filter="blinds(horizontal)">
                                      <p:cBhvr>
                                        <p:cTn id="73" dur="500"/>
                                        <p:tgtEl>
                                          <p:spTgt spid="235">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5" fill="hold" nodeType="clickEffect">
                                  <p:stCondLst>
                                    <p:cond delay="0"/>
                                  </p:stCondLst>
                                  <p:childTnLst>
                                    <p:set>
                                      <p:cBhvr>
                                        <p:cTn id="77" dur="1" fill="hold">
                                          <p:stCondLst>
                                            <p:cond delay="0"/>
                                          </p:stCondLst>
                                        </p:cTn>
                                        <p:tgtEl>
                                          <p:spTgt spid="221"/>
                                        </p:tgtEl>
                                        <p:attrNameLst>
                                          <p:attrName>style.visibility</p:attrName>
                                        </p:attrNameLst>
                                      </p:cBhvr>
                                      <p:to>
                                        <p:strVal val="visible"/>
                                      </p:to>
                                    </p:set>
                                    <p:animEffect transition="in" filter="blinds(vertical)">
                                      <p:cBhvr>
                                        <p:cTn id="78" dur="500"/>
                                        <p:tgtEl>
                                          <p:spTgt spid="221"/>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216"/>
                                        </p:tgtEl>
                                        <p:attrNameLst>
                                          <p:attrName>style.visibility</p:attrName>
                                        </p:attrNameLst>
                                      </p:cBhvr>
                                      <p:to>
                                        <p:strVal val="visible"/>
                                      </p:to>
                                    </p:set>
                                    <p:animEffect transition="in" filter="blinds(horizontal)">
                                      <p:cBhvr>
                                        <p:cTn id="83" dur="500"/>
                                        <p:tgtEl>
                                          <p:spTgt spid="216"/>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219"/>
                                        </p:tgtEl>
                                        <p:attrNameLst>
                                          <p:attrName>style.visibility</p:attrName>
                                        </p:attrNameLst>
                                      </p:cBhvr>
                                      <p:to>
                                        <p:strVal val="visible"/>
                                      </p:to>
                                    </p:set>
                                    <p:animEffect transition="in" filter="blinds(horizontal)">
                                      <p:cBhvr>
                                        <p:cTn id="88" dur="500"/>
                                        <p:tgtEl>
                                          <p:spTgt spid="219"/>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220"/>
                                        </p:tgtEl>
                                        <p:attrNameLst>
                                          <p:attrName>style.visibility</p:attrName>
                                        </p:attrNameLst>
                                      </p:cBhvr>
                                      <p:to>
                                        <p:strVal val="visible"/>
                                      </p:to>
                                    </p:set>
                                    <p:animEffect transition="in" filter="blinds(horizontal)">
                                      <p:cBhvr>
                                        <p:cTn id="91" dur="500"/>
                                        <p:tgtEl>
                                          <p:spTgt spid="220"/>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229"/>
                                        </p:tgtEl>
                                        <p:attrNameLst>
                                          <p:attrName>style.visibility</p:attrName>
                                        </p:attrNameLst>
                                      </p:cBhvr>
                                      <p:to>
                                        <p:strVal val="visible"/>
                                      </p:to>
                                    </p:set>
                                    <p:animEffect transition="in" filter="blinds(horizontal)">
                                      <p:cBhvr>
                                        <p:cTn id="96" dur="500"/>
                                        <p:tgtEl>
                                          <p:spTgt spid="229"/>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233"/>
                                        </p:tgtEl>
                                        <p:attrNameLst>
                                          <p:attrName>style.visibility</p:attrName>
                                        </p:attrNameLst>
                                      </p:cBhvr>
                                      <p:to>
                                        <p:strVal val="visible"/>
                                      </p:to>
                                    </p:set>
                                    <p:animEffect transition="in" filter="blinds(horizontal)">
                                      <p:cBhvr>
                                        <p:cTn id="101" dur="500"/>
                                        <p:tgtEl>
                                          <p:spTgt spid="233"/>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235">
                                            <p:txEl>
                                              <p:pRg st="2" end="2"/>
                                            </p:txEl>
                                          </p:spTgt>
                                        </p:tgtEl>
                                        <p:attrNameLst>
                                          <p:attrName>style.visibility</p:attrName>
                                        </p:attrNameLst>
                                      </p:cBhvr>
                                      <p:to>
                                        <p:strVal val="visible"/>
                                      </p:to>
                                    </p:set>
                                    <p:animEffect transition="in" filter="blinds(horizontal)">
                                      <p:cBhvr>
                                        <p:cTn id="106" dur="500"/>
                                        <p:tgtEl>
                                          <p:spTgt spid="235">
                                            <p:txEl>
                                              <p:pRg st="2" end="2"/>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212"/>
                                        </p:tgtEl>
                                        <p:attrNameLst>
                                          <p:attrName>style.visibility</p:attrName>
                                        </p:attrNameLst>
                                      </p:cBhvr>
                                      <p:to>
                                        <p:strVal val="visible"/>
                                      </p:to>
                                    </p:set>
                                    <p:animEffect transition="in" filter="blinds(horizontal)">
                                      <p:cBhvr>
                                        <p:cTn id="111" dur="500"/>
                                        <p:tgtEl>
                                          <p:spTgt spid="212"/>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215"/>
                                        </p:tgtEl>
                                        <p:attrNameLst>
                                          <p:attrName>style.visibility</p:attrName>
                                        </p:attrNameLst>
                                      </p:cBhvr>
                                      <p:to>
                                        <p:strVal val="visible"/>
                                      </p:to>
                                    </p:set>
                                    <p:animEffect transition="in" filter="blinds(horizontal)">
                                      <p:cBhvr>
                                        <p:cTn id="114" dur="500"/>
                                        <p:tgtEl>
                                          <p:spTgt spid="215"/>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222"/>
                                        </p:tgtEl>
                                        <p:attrNameLst>
                                          <p:attrName>style.visibility</p:attrName>
                                        </p:attrNameLst>
                                      </p:cBhvr>
                                      <p:to>
                                        <p:strVal val="visible"/>
                                      </p:to>
                                    </p:set>
                                    <p:animEffect transition="in" filter="blinds(horizontal)">
                                      <p:cBhvr>
                                        <p:cTn id="119" dur="500"/>
                                        <p:tgtEl>
                                          <p:spTgt spid="222"/>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223"/>
                                        </p:tgtEl>
                                        <p:attrNameLst>
                                          <p:attrName>style.visibility</p:attrName>
                                        </p:attrNameLst>
                                      </p:cBhvr>
                                      <p:to>
                                        <p:strVal val="visible"/>
                                      </p:to>
                                    </p:set>
                                    <p:animEffect transition="in" filter="blinds(horizontal)">
                                      <p:cBhvr>
                                        <p:cTn id="122" dur="500"/>
                                        <p:tgtEl>
                                          <p:spTgt spid="223"/>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224"/>
                                        </p:tgtEl>
                                        <p:attrNameLst>
                                          <p:attrName>style.visibility</p:attrName>
                                        </p:attrNameLst>
                                      </p:cBhvr>
                                      <p:to>
                                        <p:strVal val="visible"/>
                                      </p:to>
                                    </p:set>
                                    <p:animEffect transition="in" filter="blinds(horizontal)">
                                      <p:cBhvr>
                                        <p:cTn id="127" dur="500"/>
                                        <p:tgtEl>
                                          <p:spTgt spid="224"/>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227"/>
                                        </p:tgtEl>
                                        <p:attrNameLst>
                                          <p:attrName>style.visibility</p:attrName>
                                        </p:attrNameLst>
                                      </p:cBhvr>
                                      <p:to>
                                        <p:strVal val="visible"/>
                                      </p:to>
                                    </p:set>
                                    <p:animEffect transition="in" filter="blinds(horizontal)">
                                      <p:cBhvr>
                                        <p:cTn id="132" dur="500"/>
                                        <p:tgtEl>
                                          <p:spTgt spid="227"/>
                                        </p:tgtEl>
                                      </p:cBhvr>
                                    </p:animEffect>
                                  </p:childTnLst>
                                </p:cTn>
                              </p:par>
                              <p:par>
                                <p:cTn id="133" presetID="3" presetClass="entr" presetSubtype="10" fill="hold" grpId="0" nodeType="withEffect">
                                  <p:stCondLst>
                                    <p:cond delay="0"/>
                                  </p:stCondLst>
                                  <p:childTnLst>
                                    <p:set>
                                      <p:cBhvr>
                                        <p:cTn id="134" dur="1" fill="hold">
                                          <p:stCondLst>
                                            <p:cond delay="0"/>
                                          </p:stCondLst>
                                        </p:cTn>
                                        <p:tgtEl>
                                          <p:spTgt spid="228"/>
                                        </p:tgtEl>
                                        <p:attrNameLst>
                                          <p:attrName>style.visibility</p:attrName>
                                        </p:attrNameLst>
                                      </p:cBhvr>
                                      <p:to>
                                        <p:strVal val="visible"/>
                                      </p:to>
                                    </p:set>
                                    <p:animEffect transition="in" filter="blinds(horizontal)">
                                      <p:cBhvr>
                                        <p:cTn id="135" dur="500"/>
                                        <p:tgtEl>
                                          <p:spTgt spid="228"/>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234"/>
                                        </p:tgtEl>
                                        <p:attrNameLst>
                                          <p:attrName>style.visibility</p:attrName>
                                        </p:attrNameLst>
                                      </p:cBhvr>
                                      <p:to>
                                        <p:strVal val="visible"/>
                                      </p:to>
                                    </p:set>
                                    <p:animEffect transition="in" filter="blinds(horizontal)">
                                      <p:cBhvr>
                                        <p:cTn id="140" dur="500"/>
                                        <p:tgtEl>
                                          <p:spTgt spid="234"/>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236"/>
                                        </p:tgtEl>
                                        <p:attrNameLst>
                                          <p:attrName>style.visibility</p:attrName>
                                        </p:attrNameLst>
                                      </p:cBhvr>
                                      <p:to>
                                        <p:strVal val="visible"/>
                                      </p:to>
                                    </p:set>
                                    <p:animEffect transition="in" filter="blinds(horizontal)">
                                      <p:cBhvr>
                                        <p:cTn id="145"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P spid="195" grpId="0" animBg="1"/>
      <p:bldP spid="196" grpId="0"/>
      <p:bldP spid="197" grpId="0"/>
      <p:bldP spid="198" grpId="0"/>
      <p:bldP spid="183" grpId="0" animBg="1"/>
      <p:bldP spid="186" grpId="0" animBg="1"/>
      <p:bldP spid="199" grpId="0"/>
      <p:bldP spid="200" grpId="0"/>
      <p:bldP spid="201" grpId="0"/>
      <p:bldP spid="202" grpId="0"/>
      <p:bldP spid="203" grpId="0"/>
      <p:bldP spid="204" grpId="0"/>
      <p:bldP spid="205" grpId="0"/>
      <p:bldP spid="206" grpId="0"/>
      <p:bldP spid="207" grpId="0"/>
      <p:bldP spid="208" grpId="0"/>
      <p:bldP spid="212" grpId="0" animBg="1"/>
      <p:bldP spid="214" grpId="0"/>
      <p:bldP spid="215" grpId="0"/>
      <p:bldP spid="220" grpId="0"/>
      <p:bldP spid="222" grpId="0" animBg="1"/>
      <p:bldP spid="223" grpId="0"/>
      <p:bldP spid="228" grpId="0"/>
      <p:bldP spid="229" grpId="0"/>
      <p:bldP spid="233" grpId="0"/>
      <p:bldP spid="234" grpId="0"/>
      <p:bldP spid="2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1978" y="2250747"/>
            <a:ext cx="7309437" cy="2800767"/>
          </a:xfrm>
          <a:prstGeom prst="rect">
            <a:avLst/>
          </a:prstGeom>
          <a:noFill/>
        </p:spPr>
        <p:txBody>
          <a:bodyPr wrap="none" lIns="91440" tIns="45720" rIns="91440" bIns="45720">
            <a:spAutoFit/>
          </a:bodyPr>
          <a:lstStyle/>
          <a:p>
            <a:pPr algn="ctr"/>
            <a:r>
              <a:rPr lang="en-US" sz="8800" b="1" cap="none" spc="0" dirty="0">
                <a:ln w="28575">
                  <a:solidFill>
                    <a:schemeClr val="tx1"/>
                  </a:solidFill>
                  <a:prstDash val="solid"/>
                </a:ln>
                <a:solidFill>
                  <a:srgbClr val="FFFF00"/>
                </a:solidFill>
                <a:effectLst>
                  <a:innerShdw blurRad="63500" dist="50800" dir="13500000">
                    <a:prstClr val="black">
                      <a:alpha val="50000"/>
                    </a:prstClr>
                  </a:innerShdw>
                </a:effectLst>
                <a:latin typeface="GrilledCheese BTN" panose="020B0604060402040206" pitchFamily="34" charset="0"/>
              </a:rPr>
              <a:t>Teachings for </a:t>
            </a:r>
          </a:p>
          <a:p>
            <a:pPr algn="ctr"/>
            <a:r>
              <a:rPr lang="en-US" sz="8800" b="1" cap="none" spc="0" dirty="0">
                <a:ln w="28575">
                  <a:solidFill>
                    <a:schemeClr val="tx1"/>
                  </a:solidFill>
                  <a:prstDash val="solid"/>
                </a:ln>
                <a:solidFill>
                  <a:srgbClr val="FFFF00"/>
                </a:solidFill>
                <a:effectLst>
                  <a:innerShdw blurRad="63500" dist="50800" dir="13500000">
                    <a:prstClr val="black">
                      <a:alpha val="50000"/>
                    </a:prstClr>
                  </a:innerShdw>
                </a:effectLst>
                <a:latin typeface="GrilledCheese BTN" panose="020B0604060402040206" pitchFamily="34" charset="0"/>
              </a:rPr>
              <a:t>Section 5C</a:t>
            </a:r>
          </a:p>
        </p:txBody>
      </p:sp>
    </p:spTree>
    <p:extLst>
      <p:ext uri="{BB962C8B-B14F-4D97-AF65-F5344CB8AC3E}">
        <p14:creationId xmlns:p14="http://schemas.microsoft.com/office/powerpoint/2010/main" val="2509911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214313" y="1600200"/>
            <a:ext cx="4268787" cy="4525963"/>
          </a:xfrm>
        </p:spPr>
        <p:txBody>
          <a:bodyPr/>
          <a:lstStyle/>
          <a:p>
            <a:pPr eaLnBrk="1" hangingPunct="1">
              <a:buFontTx/>
              <a:buNone/>
            </a:pPr>
            <a:r>
              <a:rPr lang="en-GB" altLang="en-US" sz="1800">
                <a:latin typeface="Comic Sans MS" pitchFamily="66" charset="0"/>
              </a:rPr>
              <a:t>	</a:t>
            </a:r>
            <a:r>
              <a:rPr lang="en-GB" altLang="en-US" sz="1800" u="sng">
                <a:latin typeface="Comic Sans MS" pitchFamily="66" charset="0"/>
              </a:rPr>
              <a:t>Finding the length of an arc is easier when you use radians</a:t>
            </a:r>
            <a:endParaRPr lang="en-GB" altLang="en-US" sz="1800">
              <a:latin typeface="Comic Sans MS" pitchFamily="66" charset="0"/>
            </a:endParaRPr>
          </a:p>
          <a:p>
            <a:pPr eaLnBrk="1" hangingPunct="1">
              <a:buFontTx/>
              <a:buNone/>
            </a:pPr>
            <a:endParaRPr lang="en-GB" altLang="en-US" sz="1800">
              <a:latin typeface="Comic Sans MS" pitchFamily="66" charset="0"/>
            </a:endParaRPr>
          </a:p>
          <a:p>
            <a:pPr eaLnBrk="1" hangingPunct="1">
              <a:buFontTx/>
              <a:buNone/>
            </a:pPr>
            <a:r>
              <a:rPr lang="en-GB" altLang="en-US" sz="1800">
                <a:latin typeface="Comic Sans MS" pitchFamily="66" charset="0"/>
              </a:rPr>
              <a:t>	</a:t>
            </a:r>
            <a:endParaRPr lang="en-GB" altLang="en-US" sz="1800" u="sng">
              <a:latin typeface="Comic Sans MS" pitchFamily="66" charset="0"/>
            </a:endParaRPr>
          </a:p>
        </p:txBody>
      </p:sp>
      <p:sp>
        <p:nvSpPr>
          <p:cNvPr id="15365" name="Oval 5"/>
          <p:cNvSpPr>
            <a:spLocks noChangeAspect="1" noChangeArrowheads="1"/>
          </p:cNvSpPr>
          <p:nvPr/>
        </p:nvSpPr>
        <p:spPr bwMode="auto">
          <a:xfrm>
            <a:off x="5943600" y="1752600"/>
            <a:ext cx="2025650" cy="20256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5366" name="Line 6"/>
          <p:cNvSpPr>
            <a:spLocks noChangeShapeType="1"/>
          </p:cNvSpPr>
          <p:nvPr/>
        </p:nvSpPr>
        <p:spPr bwMode="auto">
          <a:xfrm flipV="1">
            <a:off x="6934200" y="2133600"/>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367" name="Line 7"/>
          <p:cNvSpPr>
            <a:spLocks noChangeShapeType="1"/>
          </p:cNvSpPr>
          <p:nvPr/>
        </p:nvSpPr>
        <p:spPr bwMode="auto">
          <a:xfrm>
            <a:off x="6934200" y="2743200"/>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5368" name="Arc 8"/>
          <p:cNvSpPr>
            <a:spLocks/>
          </p:cNvSpPr>
          <p:nvPr/>
        </p:nvSpPr>
        <p:spPr bwMode="auto">
          <a:xfrm rot="-10561635">
            <a:off x="6551613" y="2590800"/>
            <a:ext cx="571500" cy="215900"/>
          </a:xfrm>
          <a:custGeom>
            <a:avLst/>
            <a:gdLst>
              <a:gd name="T0" fmla="*/ 27331 w 21600"/>
              <a:gd name="T1" fmla="*/ 215900 h 7663"/>
              <a:gd name="T2" fmla="*/ 688 w 21600"/>
              <a:gd name="T3" fmla="*/ 0 h 7663"/>
              <a:gd name="T4" fmla="*/ 571500 w 21600"/>
              <a:gd name="T5" fmla="*/ 29949 h 7663"/>
              <a:gd name="T6" fmla="*/ 0 60000 65536"/>
              <a:gd name="T7" fmla="*/ 0 60000 65536"/>
              <a:gd name="T8" fmla="*/ 0 60000 65536"/>
            </a:gdLst>
            <a:ahLst/>
            <a:cxnLst>
              <a:cxn ang="T6">
                <a:pos x="T0" y="T1"/>
              </a:cxn>
              <a:cxn ang="T7">
                <a:pos x="T2" y="T3"/>
              </a:cxn>
              <a:cxn ang="T8">
                <a:pos x="T4" y="T5"/>
              </a:cxn>
            </a:cxnLst>
            <a:rect l="0" t="0" r="r" b="b"/>
            <a:pathLst>
              <a:path w="21600" h="7663" fill="none" extrusionOk="0">
                <a:moveTo>
                  <a:pt x="1033" y="7662"/>
                </a:moveTo>
                <a:cubicBezTo>
                  <a:pt x="348" y="5529"/>
                  <a:pt x="0" y="3303"/>
                  <a:pt x="0" y="1063"/>
                </a:cubicBezTo>
                <a:cubicBezTo>
                  <a:pt x="-1" y="708"/>
                  <a:pt x="8" y="354"/>
                  <a:pt x="26" y="0"/>
                </a:cubicBezTo>
              </a:path>
              <a:path w="21600" h="7663" stroke="0" extrusionOk="0">
                <a:moveTo>
                  <a:pt x="1033" y="7662"/>
                </a:moveTo>
                <a:cubicBezTo>
                  <a:pt x="348" y="5529"/>
                  <a:pt x="0" y="3303"/>
                  <a:pt x="0" y="1063"/>
                </a:cubicBezTo>
                <a:cubicBezTo>
                  <a:pt x="-1" y="708"/>
                  <a:pt x="8" y="354"/>
                  <a:pt x="26" y="0"/>
                </a:cubicBezTo>
                <a:lnTo>
                  <a:pt x="21600" y="1063"/>
                </a:lnTo>
                <a:lnTo>
                  <a:pt x="1033" y="7662"/>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70" name="Arc 10"/>
          <p:cNvSpPr>
            <a:spLocks/>
          </p:cNvSpPr>
          <p:nvPr/>
        </p:nvSpPr>
        <p:spPr bwMode="auto">
          <a:xfrm>
            <a:off x="7086600" y="2133600"/>
            <a:ext cx="990600" cy="1127125"/>
          </a:xfrm>
          <a:custGeom>
            <a:avLst/>
            <a:gdLst>
              <a:gd name="T0" fmla="*/ 757259 w 21600"/>
              <a:gd name="T1" fmla="*/ 0 h 24554"/>
              <a:gd name="T2" fmla="*/ 862372 w 21600"/>
              <a:gd name="T3" fmla="*/ 1127125 h 24554"/>
              <a:gd name="T4" fmla="*/ 0 w 21600"/>
              <a:gd name="T5" fmla="*/ 639212 h 24554"/>
              <a:gd name="T6" fmla="*/ 0 60000 65536"/>
              <a:gd name="T7" fmla="*/ 0 60000 65536"/>
              <a:gd name="T8" fmla="*/ 0 60000 65536"/>
            </a:gdLst>
            <a:ahLst/>
            <a:cxnLst>
              <a:cxn ang="T6">
                <a:pos x="T0" y="T1"/>
              </a:cxn>
              <a:cxn ang="T7">
                <a:pos x="T2" y="T3"/>
              </a:cxn>
              <a:cxn ang="T8">
                <a:pos x="T4" y="T5"/>
              </a:cxn>
            </a:cxnLst>
            <a:rect l="0" t="0" r="r" b="b"/>
            <a:pathLst>
              <a:path w="21600" h="24554" fill="none" extrusionOk="0">
                <a:moveTo>
                  <a:pt x="16512" y="-1"/>
                </a:moveTo>
                <a:cubicBezTo>
                  <a:pt x="19797" y="3895"/>
                  <a:pt x="21600" y="8828"/>
                  <a:pt x="21600" y="13925"/>
                </a:cubicBezTo>
                <a:cubicBezTo>
                  <a:pt x="21600" y="17649"/>
                  <a:pt x="20636" y="21311"/>
                  <a:pt x="18803" y="24553"/>
                </a:cubicBezTo>
              </a:path>
              <a:path w="21600" h="24554" stroke="0" extrusionOk="0">
                <a:moveTo>
                  <a:pt x="16512" y="-1"/>
                </a:moveTo>
                <a:cubicBezTo>
                  <a:pt x="19797" y="3895"/>
                  <a:pt x="21600" y="8828"/>
                  <a:pt x="21600" y="13925"/>
                </a:cubicBezTo>
                <a:cubicBezTo>
                  <a:pt x="21600" y="17649"/>
                  <a:pt x="20636" y="21311"/>
                  <a:pt x="18803" y="24553"/>
                </a:cubicBezTo>
                <a:lnTo>
                  <a:pt x="0" y="13925"/>
                </a:lnTo>
                <a:lnTo>
                  <a:pt x="16512" y="-1"/>
                </a:lnTo>
                <a:close/>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71" name="Text Box 11"/>
          <p:cNvSpPr txBox="1">
            <a:spLocks noChangeArrowheads="1"/>
          </p:cNvSpPr>
          <p:nvPr/>
        </p:nvSpPr>
        <p:spPr bwMode="auto">
          <a:xfrm>
            <a:off x="7086600" y="25146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l-GR" altLang="en-US">
                <a:latin typeface="Comic Sans MS" pitchFamily="66" charset="0"/>
              </a:rPr>
              <a:t>θ</a:t>
            </a:r>
          </a:p>
        </p:txBody>
      </p:sp>
      <p:sp>
        <p:nvSpPr>
          <p:cNvPr id="15372" name="Text Box 12"/>
          <p:cNvSpPr txBox="1">
            <a:spLocks noChangeArrowheads="1"/>
          </p:cNvSpPr>
          <p:nvPr/>
        </p:nvSpPr>
        <p:spPr bwMode="auto">
          <a:xfrm>
            <a:off x="7162800" y="21336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r</a:t>
            </a:r>
            <a:endParaRPr lang="el-GR" altLang="en-US">
              <a:latin typeface="Comic Sans MS" pitchFamily="66" charset="0"/>
            </a:endParaRPr>
          </a:p>
        </p:txBody>
      </p:sp>
      <p:sp>
        <p:nvSpPr>
          <p:cNvPr id="15373" name="Text Box 13"/>
          <p:cNvSpPr txBox="1">
            <a:spLocks noChangeArrowheads="1"/>
          </p:cNvSpPr>
          <p:nvPr/>
        </p:nvSpPr>
        <p:spPr bwMode="auto">
          <a:xfrm>
            <a:off x="7162800" y="28956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r</a:t>
            </a:r>
            <a:endParaRPr lang="el-GR" altLang="en-US">
              <a:latin typeface="Comic Sans MS" pitchFamily="66" charset="0"/>
            </a:endParaRPr>
          </a:p>
        </p:txBody>
      </p:sp>
      <p:sp>
        <p:nvSpPr>
          <p:cNvPr id="15374" name="Text Box 14"/>
          <p:cNvSpPr txBox="1">
            <a:spLocks noChangeArrowheads="1"/>
          </p:cNvSpPr>
          <p:nvPr/>
        </p:nvSpPr>
        <p:spPr bwMode="auto">
          <a:xfrm>
            <a:off x="8077200" y="24384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l</a:t>
            </a:r>
            <a:endParaRPr lang="el-GR" altLang="en-US">
              <a:latin typeface="Comic Sans MS" pitchFamily="66" charset="0"/>
            </a:endParaRPr>
          </a:p>
        </p:txBody>
      </p:sp>
      <p:graphicFrame>
        <p:nvGraphicFramePr>
          <p:cNvPr id="15375" name="Object 15"/>
          <p:cNvGraphicFramePr>
            <a:graphicFrameLocks noChangeAspect="1"/>
          </p:cNvGraphicFramePr>
          <p:nvPr/>
        </p:nvGraphicFramePr>
        <p:xfrm>
          <a:off x="838200" y="2514600"/>
          <a:ext cx="1295400" cy="528638"/>
        </p:xfrm>
        <a:graphic>
          <a:graphicData uri="http://schemas.openxmlformats.org/presentationml/2006/ole">
            <mc:AlternateContent xmlns:mc="http://schemas.openxmlformats.org/markup-compatibility/2006">
              <mc:Choice xmlns:v="urn:schemas-microsoft-com:vml" Requires="v">
                <p:oleObj spid="_x0000_s6506" name="Equation" r:id="rId3" imgW="965200" imgH="393700" progId="Equation.DSMT4">
                  <p:embed/>
                </p:oleObj>
              </mc:Choice>
              <mc:Fallback>
                <p:oleObj name="Equation" r:id="rId3" imgW="965200" imgH="393700" progId="Equation.DSMT4">
                  <p:embed/>
                  <p:pic>
                    <p:nvPicPr>
                      <p:cNvPr id="15375"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514600"/>
                        <a:ext cx="1295400"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6" name="Object 16"/>
          <p:cNvGraphicFramePr>
            <a:graphicFrameLocks noChangeAspect="1"/>
          </p:cNvGraphicFramePr>
          <p:nvPr/>
        </p:nvGraphicFramePr>
        <p:xfrm>
          <a:off x="2590800" y="2514600"/>
          <a:ext cx="1858963" cy="563563"/>
        </p:xfrm>
        <a:graphic>
          <a:graphicData uri="http://schemas.openxmlformats.org/presentationml/2006/ole">
            <mc:AlternateContent xmlns:mc="http://schemas.openxmlformats.org/markup-compatibility/2006">
              <mc:Choice xmlns:v="urn:schemas-microsoft-com:vml" Requires="v">
                <p:oleObj spid="_x0000_s6507" name="Equation" r:id="rId5" imgW="1384300" imgH="419100" progId="Equation.DSMT4">
                  <p:embed/>
                </p:oleObj>
              </mc:Choice>
              <mc:Fallback>
                <p:oleObj name="Equation" r:id="rId5" imgW="1384300" imgH="419100" progId="Equation.DSMT4">
                  <p:embed/>
                  <p:pic>
                    <p:nvPicPr>
                      <p:cNvPr id="15376"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2514600"/>
                        <a:ext cx="1858963"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7" name="Text Box 17"/>
          <p:cNvSpPr txBox="1">
            <a:spLocks noChangeArrowheads="1"/>
          </p:cNvSpPr>
          <p:nvPr/>
        </p:nvSpPr>
        <p:spPr bwMode="auto">
          <a:xfrm>
            <a:off x="2209800" y="2590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t>=</a:t>
            </a:r>
          </a:p>
        </p:txBody>
      </p:sp>
      <p:graphicFrame>
        <p:nvGraphicFramePr>
          <p:cNvPr id="15378" name="Object 18"/>
          <p:cNvGraphicFramePr>
            <a:graphicFrameLocks noChangeAspect="1"/>
          </p:cNvGraphicFramePr>
          <p:nvPr/>
        </p:nvGraphicFramePr>
        <p:xfrm>
          <a:off x="1676400" y="3276600"/>
          <a:ext cx="501650" cy="622300"/>
        </p:xfrm>
        <a:graphic>
          <a:graphicData uri="http://schemas.openxmlformats.org/presentationml/2006/ole">
            <mc:AlternateContent xmlns:mc="http://schemas.openxmlformats.org/markup-compatibility/2006">
              <mc:Choice xmlns:v="urn:schemas-microsoft-com:vml" Requires="v">
                <p:oleObj spid="_x0000_s6508" name="Equation" r:id="rId7" imgW="317225" imgH="393359" progId="Equation.DSMT4">
                  <p:embed/>
                </p:oleObj>
              </mc:Choice>
              <mc:Fallback>
                <p:oleObj name="Equation" r:id="rId7" imgW="317225" imgH="393359" progId="Equation.DSMT4">
                  <p:embed/>
                  <p:pic>
                    <p:nvPicPr>
                      <p:cNvPr id="15378"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3276600"/>
                        <a:ext cx="50165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9" name="Object 19"/>
          <p:cNvGraphicFramePr>
            <a:graphicFrameLocks noChangeAspect="1"/>
          </p:cNvGraphicFramePr>
          <p:nvPr/>
        </p:nvGraphicFramePr>
        <p:xfrm>
          <a:off x="2590800" y="3276600"/>
          <a:ext cx="381000" cy="622300"/>
        </p:xfrm>
        <a:graphic>
          <a:graphicData uri="http://schemas.openxmlformats.org/presentationml/2006/ole">
            <mc:AlternateContent xmlns:mc="http://schemas.openxmlformats.org/markup-compatibility/2006">
              <mc:Choice xmlns:v="urn:schemas-microsoft-com:vml" Requires="v">
                <p:oleObj spid="_x0000_s6509" name="Equation" r:id="rId9" imgW="241195" imgH="393529" progId="Equation.DSMT4">
                  <p:embed/>
                </p:oleObj>
              </mc:Choice>
              <mc:Fallback>
                <p:oleObj name="Equation" r:id="rId9" imgW="241195" imgH="393529" progId="Equation.DSMT4">
                  <p:embed/>
                  <p:pic>
                    <p:nvPicPr>
                      <p:cNvPr id="15379"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3276600"/>
                        <a:ext cx="3810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0" name="Text Box 20"/>
          <p:cNvSpPr txBox="1">
            <a:spLocks noChangeArrowheads="1"/>
          </p:cNvSpPr>
          <p:nvPr/>
        </p:nvSpPr>
        <p:spPr bwMode="auto">
          <a:xfrm>
            <a:off x="2209800" y="34290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t>=</a:t>
            </a:r>
          </a:p>
        </p:txBody>
      </p:sp>
      <p:sp>
        <p:nvSpPr>
          <p:cNvPr id="15381" name="Arc 21"/>
          <p:cNvSpPr>
            <a:spLocks/>
          </p:cNvSpPr>
          <p:nvPr/>
        </p:nvSpPr>
        <p:spPr bwMode="auto">
          <a:xfrm>
            <a:off x="3200400" y="3581400"/>
            <a:ext cx="381000" cy="838200"/>
          </a:xfrm>
          <a:custGeom>
            <a:avLst/>
            <a:gdLst>
              <a:gd name="T0" fmla="*/ 0 w 21600"/>
              <a:gd name="T1" fmla="*/ 0 h 43199"/>
              <a:gd name="T2" fmla="*/ 3969 w 21600"/>
              <a:gd name="T3" fmla="*/ 838200 h 43199"/>
              <a:gd name="T4" fmla="*/ 0 w 21600"/>
              <a:gd name="T5" fmla="*/ 419110 h 43199"/>
              <a:gd name="T6" fmla="*/ 0 60000 65536"/>
              <a:gd name="T7" fmla="*/ 0 60000 65536"/>
              <a:gd name="T8" fmla="*/ 0 60000 65536"/>
            </a:gdLst>
            <a:ahLst/>
            <a:cxnLst>
              <a:cxn ang="T6">
                <a:pos x="T0" y="T1"/>
              </a:cxn>
              <a:cxn ang="T7">
                <a:pos x="T2" y="T3"/>
              </a:cxn>
              <a:cxn ang="T8">
                <a:pos x="T4" y="T5"/>
              </a:cxn>
            </a:cxnLst>
            <a:rect l="0" t="0" r="r" b="b"/>
            <a:pathLst>
              <a:path w="21600" h="43199" fill="none" extrusionOk="0">
                <a:moveTo>
                  <a:pt x="-1" y="0"/>
                </a:moveTo>
                <a:cubicBezTo>
                  <a:pt x="11929" y="0"/>
                  <a:pt x="21600" y="9670"/>
                  <a:pt x="21600" y="21600"/>
                </a:cubicBezTo>
                <a:cubicBezTo>
                  <a:pt x="21600" y="33441"/>
                  <a:pt x="12065" y="43075"/>
                  <a:pt x="224" y="43198"/>
                </a:cubicBezTo>
              </a:path>
              <a:path w="21600" h="43199" stroke="0" extrusionOk="0">
                <a:moveTo>
                  <a:pt x="-1" y="0"/>
                </a:moveTo>
                <a:cubicBezTo>
                  <a:pt x="11929" y="0"/>
                  <a:pt x="21600" y="9670"/>
                  <a:pt x="21600" y="21600"/>
                </a:cubicBezTo>
                <a:cubicBezTo>
                  <a:pt x="21600" y="33441"/>
                  <a:pt x="12065" y="43075"/>
                  <a:pt x="224" y="43198"/>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aphicFrame>
        <p:nvGraphicFramePr>
          <p:cNvPr id="15382" name="Object 22"/>
          <p:cNvGraphicFramePr>
            <a:graphicFrameLocks noChangeAspect="1"/>
          </p:cNvGraphicFramePr>
          <p:nvPr/>
        </p:nvGraphicFramePr>
        <p:xfrm>
          <a:off x="1905000" y="4097338"/>
          <a:ext cx="220663" cy="622300"/>
        </p:xfrm>
        <a:graphic>
          <a:graphicData uri="http://schemas.openxmlformats.org/presentationml/2006/ole">
            <mc:AlternateContent xmlns:mc="http://schemas.openxmlformats.org/markup-compatibility/2006">
              <mc:Choice xmlns:v="urn:schemas-microsoft-com:vml" Requires="v">
                <p:oleObj spid="_x0000_s6510" name="Equation" r:id="rId11" imgW="139639" imgH="393529" progId="Equation.DSMT4">
                  <p:embed/>
                </p:oleObj>
              </mc:Choice>
              <mc:Fallback>
                <p:oleObj name="Equation" r:id="rId11" imgW="139639" imgH="393529" progId="Equation.DSMT4">
                  <p:embed/>
                  <p:pic>
                    <p:nvPicPr>
                      <p:cNvPr id="15382"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4097338"/>
                        <a:ext cx="220663"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3" name="Object 23"/>
          <p:cNvGraphicFramePr>
            <a:graphicFrameLocks noChangeAspect="1"/>
          </p:cNvGraphicFramePr>
          <p:nvPr/>
        </p:nvGraphicFramePr>
        <p:xfrm>
          <a:off x="2667000" y="4267200"/>
          <a:ext cx="200025" cy="280988"/>
        </p:xfrm>
        <a:graphic>
          <a:graphicData uri="http://schemas.openxmlformats.org/presentationml/2006/ole">
            <mc:AlternateContent xmlns:mc="http://schemas.openxmlformats.org/markup-compatibility/2006">
              <mc:Choice xmlns:v="urn:schemas-microsoft-com:vml" Requires="v">
                <p:oleObj spid="_x0000_s6511" name="Equation" r:id="rId13" imgW="126725" imgH="177415" progId="Equation.DSMT4">
                  <p:embed/>
                </p:oleObj>
              </mc:Choice>
              <mc:Fallback>
                <p:oleObj name="Equation" r:id="rId13" imgW="126725" imgH="177415" progId="Equation.DSMT4">
                  <p:embed/>
                  <p:pic>
                    <p:nvPicPr>
                      <p:cNvPr id="15383"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0" y="4267200"/>
                        <a:ext cx="200025"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4" name="Text Box 24"/>
          <p:cNvSpPr txBox="1">
            <a:spLocks noChangeArrowheads="1"/>
          </p:cNvSpPr>
          <p:nvPr/>
        </p:nvSpPr>
        <p:spPr bwMode="auto">
          <a:xfrm>
            <a:off x="2209800" y="424973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t>=</a:t>
            </a:r>
          </a:p>
        </p:txBody>
      </p:sp>
      <p:sp>
        <p:nvSpPr>
          <p:cNvPr id="15385" name="Arc 25"/>
          <p:cNvSpPr>
            <a:spLocks/>
          </p:cNvSpPr>
          <p:nvPr/>
        </p:nvSpPr>
        <p:spPr bwMode="auto">
          <a:xfrm>
            <a:off x="3200400" y="4495800"/>
            <a:ext cx="381000" cy="838200"/>
          </a:xfrm>
          <a:custGeom>
            <a:avLst/>
            <a:gdLst>
              <a:gd name="T0" fmla="*/ 0 w 21600"/>
              <a:gd name="T1" fmla="*/ 0 h 43199"/>
              <a:gd name="T2" fmla="*/ 3969 w 21600"/>
              <a:gd name="T3" fmla="*/ 838200 h 43199"/>
              <a:gd name="T4" fmla="*/ 0 w 21600"/>
              <a:gd name="T5" fmla="*/ 419110 h 43199"/>
              <a:gd name="T6" fmla="*/ 0 60000 65536"/>
              <a:gd name="T7" fmla="*/ 0 60000 65536"/>
              <a:gd name="T8" fmla="*/ 0 60000 65536"/>
            </a:gdLst>
            <a:ahLst/>
            <a:cxnLst>
              <a:cxn ang="T6">
                <a:pos x="T0" y="T1"/>
              </a:cxn>
              <a:cxn ang="T7">
                <a:pos x="T2" y="T3"/>
              </a:cxn>
              <a:cxn ang="T8">
                <a:pos x="T4" y="T5"/>
              </a:cxn>
            </a:cxnLst>
            <a:rect l="0" t="0" r="r" b="b"/>
            <a:pathLst>
              <a:path w="21600" h="43199" fill="none" extrusionOk="0">
                <a:moveTo>
                  <a:pt x="-1" y="0"/>
                </a:moveTo>
                <a:cubicBezTo>
                  <a:pt x="11929" y="0"/>
                  <a:pt x="21600" y="9670"/>
                  <a:pt x="21600" y="21600"/>
                </a:cubicBezTo>
                <a:cubicBezTo>
                  <a:pt x="21600" y="33441"/>
                  <a:pt x="12065" y="43075"/>
                  <a:pt x="224" y="43198"/>
                </a:cubicBezTo>
              </a:path>
              <a:path w="21600" h="43199" stroke="0" extrusionOk="0">
                <a:moveTo>
                  <a:pt x="-1" y="0"/>
                </a:moveTo>
                <a:cubicBezTo>
                  <a:pt x="11929" y="0"/>
                  <a:pt x="21600" y="9670"/>
                  <a:pt x="21600" y="21600"/>
                </a:cubicBezTo>
                <a:cubicBezTo>
                  <a:pt x="21600" y="33441"/>
                  <a:pt x="12065" y="43075"/>
                  <a:pt x="224" y="43198"/>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aphicFrame>
        <p:nvGraphicFramePr>
          <p:cNvPr id="15386" name="Object 26"/>
          <p:cNvGraphicFramePr>
            <a:graphicFrameLocks noChangeAspect="1"/>
          </p:cNvGraphicFramePr>
          <p:nvPr/>
        </p:nvGraphicFramePr>
        <p:xfrm>
          <a:off x="1944688" y="5122863"/>
          <a:ext cx="139700" cy="280987"/>
        </p:xfrm>
        <a:graphic>
          <a:graphicData uri="http://schemas.openxmlformats.org/presentationml/2006/ole">
            <mc:AlternateContent xmlns:mc="http://schemas.openxmlformats.org/markup-compatibility/2006">
              <mc:Choice xmlns:v="urn:schemas-microsoft-com:vml" Requires="v">
                <p:oleObj spid="_x0000_s6512" name="Equation" r:id="rId15" imgW="88669" imgH="177338" progId="Equation.DSMT4">
                  <p:embed/>
                </p:oleObj>
              </mc:Choice>
              <mc:Fallback>
                <p:oleObj name="Equation" r:id="rId15" imgW="88669" imgH="177338" progId="Equation.DSMT4">
                  <p:embed/>
                  <p:pic>
                    <p:nvPicPr>
                      <p:cNvPr id="15386"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44688" y="5122863"/>
                        <a:ext cx="139700" cy="28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7" name="Object 27"/>
          <p:cNvGraphicFramePr>
            <a:graphicFrameLocks noChangeAspect="1"/>
          </p:cNvGraphicFramePr>
          <p:nvPr/>
        </p:nvGraphicFramePr>
        <p:xfrm>
          <a:off x="2606675" y="5105400"/>
          <a:ext cx="320675" cy="280988"/>
        </p:xfrm>
        <a:graphic>
          <a:graphicData uri="http://schemas.openxmlformats.org/presentationml/2006/ole">
            <mc:AlternateContent xmlns:mc="http://schemas.openxmlformats.org/markup-compatibility/2006">
              <mc:Choice xmlns:v="urn:schemas-microsoft-com:vml" Requires="v">
                <p:oleObj spid="_x0000_s6513" name="Equation" r:id="rId17" imgW="202936" imgH="177569" progId="Equation.DSMT4">
                  <p:embed/>
                </p:oleObj>
              </mc:Choice>
              <mc:Fallback>
                <p:oleObj name="Equation" r:id="rId17" imgW="202936" imgH="177569" progId="Equation.DSMT4">
                  <p:embed/>
                  <p:pic>
                    <p:nvPicPr>
                      <p:cNvPr id="15387"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06675" y="5105400"/>
                        <a:ext cx="320675"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8" name="Text Box 28"/>
          <p:cNvSpPr txBox="1">
            <a:spLocks noChangeArrowheads="1"/>
          </p:cNvSpPr>
          <p:nvPr/>
        </p:nvSpPr>
        <p:spPr bwMode="auto">
          <a:xfrm>
            <a:off x="2209800" y="51054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t>=</a:t>
            </a:r>
          </a:p>
        </p:txBody>
      </p:sp>
      <p:sp>
        <p:nvSpPr>
          <p:cNvPr id="15389" name="Text Box 29"/>
          <p:cNvSpPr txBox="1">
            <a:spLocks noChangeArrowheads="1"/>
          </p:cNvSpPr>
          <p:nvPr/>
        </p:nvSpPr>
        <p:spPr bwMode="auto">
          <a:xfrm>
            <a:off x="3581400" y="3657600"/>
            <a:ext cx="990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600">
                <a:solidFill>
                  <a:srgbClr val="FF0000"/>
                </a:solidFill>
                <a:latin typeface="Comic Sans MS" pitchFamily="66" charset="0"/>
              </a:rPr>
              <a:t>Multiply by 2</a:t>
            </a:r>
            <a:r>
              <a:rPr lang="el-GR" altLang="en-US" sz="1600">
                <a:solidFill>
                  <a:srgbClr val="FF0000"/>
                </a:solidFill>
                <a:latin typeface="Comic Sans MS" pitchFamily="66" charset="0"/>
              </a:rPr>
              <a:t>π</a:t>
            </a:r>
          </a:p>
        </p:txBody>
      </p:sp>
      <p:sp>
        <p:nvSpPr>
          <p:cNvPr id="15390" name="Text Box 30"/>
          <p:cNvSpPr txBox="1">
            <a:spLocks noChangeArrowheads="1"/>
          </p:cNvSpPr>
          <p:nvPr/>
        </p:nvSpPr>
        <p:spPr bwMode="auto">
          <a:xfrm>
            <a:off x="3581400" y="4648200"/>
            <a:ext cx="990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600">
                <a:solidFill>
                  <a:srgbClr val="FF0000"/>
                </a:solidFill>
                <a:latin typeface="Comic Sans MS" pitchFamily="66" charset="0"/>
              </a:rPr>
              <a:t>Multiply by r</a:t>
            </a:r>
            <a:endParaRPr lang="el-GR" altLang="en-US" sz="1600">
              <a:solidFill>
                <a:srgbClr val="FF0000"/>
              </a:solidFill>
              <a:latin typeface="Comic Sans MS" pitchFamily="66" charset="0"/>
            </a:endParaRPr>
          </a:p>
        </p:txBody>
      </p:sp>
      <p:sp>
        <p:nvSpPr>
          <p:cNvPr id="15391" name="Rectangle 31"/>
          <p:cNvSpPr>
            <a:spLocks noChangeArrowheads="1"/>
          </p:cNvSpPr>
          <p:nvPr/>
        </p:nvSpPr>
        <p:spPr bwMode="auto">
          <a:xfrm>
            <a:off x="1828800" y="5029200"/>
            <a:ext cx="1143000" cy="4572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5392" name="Text Box 32"/>
          <p:cNvSpPr txBox="1">
            <a:spLocks noChangeArrowheads="1"/>
          </p:cNvSpPr>
          <p:nvPr/>
        </p:nvSpPr>
        <p:spPr bwMode="auto">
          <a:xfrm>
            <a:off x="457200" y="5791200"/>
            <a:ext cx="411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a:solidFill>
                  <a:srgbClr val="FF0000"/>
                </a:solidFill>
                <a:latin typeface="Comic Sans MS" pitchFamily="66" charset="0"/>
              </a:rPr>
              <a:t>(The angle must be in radians!)</a:t>
            </a:r>
          </a:p>
        </p:txBody>
      </p:sp>
      <p:sp>
        <p:nvSpPr>
          <p:cNvPr id="34"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35" name="TextBox 34"/>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5C</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TextBox 2"/>
              <p:cNvSpPr txBox="1"/>
              <p:nvPr/>
            </p:nvSpPr>
            <p:spPr>
              <a:xfrm>
                <a:off x="8218582" y="435166"/>
                <a:ext cx="679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𝜃</m:t>
                      </m:r>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8218582" y="435166"/>
                <a:ext cx="679289" cy="276999"/>
              </a:xfrm>
              <a:prstGeom prst="rect">
                <a:avLst/>
              </a:prstGeom>
              <a:blipFill>
                <a:blip r:embed="rId19"/>
                <a:stretch>
                  <a:fillRect l="-8036" r="-7143"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108857" y="439782"/>
                <a:ext cx="173098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37" name="TextBox 36"/>
              <p:cNvSpPr txBox="1">
                <a:spLocks noRot="1" noChangeAspect="1" noMove="1" noResize="1" noEditPoints="1" noAdjustHandles="1" noChangeArrowheads="1" noChangeShapeType="1" noTextEdit="1"/>
              </p:cNvSpPr>
              <p:nvPr/>
            </p:nvSpPr>
            <p:spPr>
              <a:xfrm>
                <a:off x="108857" y="439782"/>
                <a:ext cx="1730987" cy="251800"/>
              </a:xfrm>
              <a:prstGeom prst="rect">
                <a:avLst/>
              </a:prstGeom>
              <a:blipFill>
                <a:blip r:embed="rId20"/>
                <a:stretch>
                  <a:fillRect l="-2465"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156754" y="696685"/>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38" name="TextBox 37"/>
              <p:cNvSpPr txBox="1">
                <a:spLocks noRot="1" noChangeAspect="1" noMove="1" noResize="1" noEditPoints="1" noAdjustHandles="1" noChangeArrowheads="1" noChangeShapeType="1" noTextEdit="1"/>
              </p:cNvSpPr>
              <p:nvPr/>
            </p:nvSpPr>
            <p:spPr>
              <a:xfrm>
                <a:off x="156754" y="696685"/>
                <a:ext cx="1617173" cy="251800"/>
              </a:xfrm>
              <a:prstGeom prst="rect">
                <a:avLst/>
              </a:prstGeom>
              <a:blipFill>
                <a:blip r:embed="rId21"/>
                <a:stretch>
                  <a:fillRect l="-1509" r="-377" b="-4762"/>
                </a:stretch>
              </a:blipFill>
            </p:spPr>
            <p:txBody>
              <a:bodyPr/>
              <a:lstStyle/>
              <a:p>
                <a:r>
                  <a:rPr lang="en-GB">
                    <a:noFill/>
                  </a:rPr>
                  <a:t> </a:t>
                </a:r>
              </a:p>
            </p:txBody>
          </p:sp>
        </mc:Fallback>
      </mc:AlternateContent>
    </p:spTree>
    <p:extLst>
      <p:ext uri="{BB962C8B-B14F-4D97-AF65-F5344CB8AC3E}">
        <p14:creationId xmlns:p14="http://schemas.microsoft.com/office/powerpoint/2010/main" val="250876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blinds(horizontal)">
                                      <p:cBhvr>
                                        <p:cTn id="7" dur="500"/>
                                        <p:tgtEl>
                                          <p:spTgt spid="15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72"/>
                                        </p:tgtEl>
                                        <p:attrNameLst>
                                          <p:attrName>style.visibility</p:attrName>
                                        </p:attrNameLst>
                                      </p:cBhvr>
                                      <p:to>
                                        <p:strVal val="visible"/>
                                      </p:to>
                                    </p:set>
                                    <p:animEffect transition="in" filter="blinds(horizontal)">
                                      <p:cBhvr>
                                        <p:cTn id="12" dur="500"/>
                                        <p:tgtEl>
                                          <p:spTgt spid="1537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366"/>
                                        </p:tgtEl>
                                        <p:attrNameLst>
                                          <p:attrName>style.visibility</p:attrName>
                                        </p:attrNameLst>
                                      </p:cBhvr>
                                      <p:to>
                                        <p:strVal val="visible"/>
                                      </p:to>
                                    </p:set>
                                    <p:animEffect transition="in" filter="blinds(horizontal)">
                                      <p:cBhvr>
                                        <p:cTn id="15" dur="500"/>
                                        <p:tgtEl>
                                          <p:spTgt spid="1536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367"/>
                                        </p:tgtEl>
                                        <p:attrNameLst>
                                          <p:attrName>style.visibility</p:attrName>
                                        </p:attrNameLst>
                                      </p:cBhvr>
                                      <p:to>
                                        <p:strVal val="visible"/>
                                      </p:to>
                                    </p:set>
                                    <p:animEffect transition="in" filter="blinds(horizontal)">
                                      <p:cBhvr>
                                        <p:cTn id="20" dur="500"/>
                                        <p:tgtEl>
                                          <p:spTgt spid="1536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373"/>
                                        </p:tgtEl>
                                        <p:attrNameLst>
                                          <p:attrName>style.visibility</p:attrName>
                                        </p:attrNameLst>
                                      </p:cBhvr>
                                      <p:to>
                                        <p:strVal val="visible"/>
                                      </p:to>
                                    </p:set>
                                    <p:animEffect transition="in" filter="blinds(horizontal)">
                                      <p:cBhvr>
                                        <p:cTn id="23" dur="500"/>
                                        <p:tgtEl>
                                          <p:spTgt spid="1537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374"/>
                                        </p:tgtEl>
                                        <p:attrNameLst>
                                          <p:attrName>style.visibility</p:attrName>
                                        </p:attrNameLst>
                                      </p:cBhvr>
                                      <p:to>
                                        <p:strVal val="visible"/>
                                      </p:to>
                                    </p:set>
                                    <p:animEffect transition="in" filter="blinds(horizontal)">
                                      <p:cBhvr>
                                        <p:cTn id="28" dur="500"/>
                                        <p:tgtEl>
                                          <p:spTgt spid="1537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370"/>
                                        </p:tgtEl>
                                        <p:attrNameLst>
                                          <p:attrName>style.visibility</p:attrName>
                                        </p:attrNameLst>
                                      </p:cBhvr>
                                      <p:to>
                                        <p:strVal val="visible"/>
                                      </p:to>
                                    </p:set>
                                    <p:animEffect transition="in" filter="blinds(horizontal)">
                                      <p:cBhvr>
                                        <p:cTn id="31" dur="500"/>
                                        <p:tgtEl>
                                          <p:spTgt spid="1537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5368"/>
                                        </p:tgtEl>
                                        <p:attrNameLst>
                                          <p:attrName>style.visibility</p:attrName>
                                        </p:attrNameLst>
                                      </p:cBhvr>
                                      <p:to>
                                        <p:strVal val="visible"/>
                                      </p:to>
                                    </p:set>
                                    <p:animEffect transition="in" filter="blinds(horizontal)">
                                      <p:cBhvr>
                                        <p:cTn id="36" dur="500"/>
                                        <p:tgtEl>
                                          <p:spTgt spid="15368"/>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5371"/>
                                        </p:tgtEl>
                                        <p:attrNameLst>
                                          <p:attrName>style.visibility</p:attrName>
                                        </p:attrNameLst>
                                      </p:cBhvr>
                                      <p:to>
                                        <p:strVal val="visible"/>
                                      </p:to>
                                    </p:set>
                                    <p:animEffect transition="in" filter="blinds(horizontal)">
                                      <p:cBhvr>
                                        <p:cTn id="39" dur="500"/>
                                        <p:tgtEl>
                                          <p:spTgt spid="1537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15375"/>
                                        </p:tgtEl>
                                        <p:attrNameLst>
                                          <p:attrName>style.visibility</p:attrName>
                                        </p:attrNameLst>
                                      </p:cBhvr>
                                      <p:to>
                                        <p:strVal val="visible"/>
                                      </p:to>
                                    </p:set>
                                    <p:animEffect transition="in" filter="blinds(horizontal)">
                                      <p:cBhvr>
                                        <p:cTn id="44" dur="500"/>
                                        <p:tgtEl>
                                          <p:spTgt spid="1537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5377"/>
                                        </p:tgtEl>
                                        <p:attrNameLst>
                                          <p:attrName>style.visibility</p:attrName>
                                        </p:attrNameLst>
                                      </p:cBhvr>
                                      <p:to>
                                        <p:strVal val="visible"/>
                                      </p:to>
                                    </p:set>
                                    <p:animEffect transition="in" filter="blinds(horizontal)">
                                      <p:cBhvr>
                                        <p:cTn id="49" dur="500"/>
                                        <p:tgtEl>
                                          <p:spTgt spid="1537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15376"/>
                                        </p:tgtEl>
                                        <p:attrNameLst>
                                          <p:attrName>style.visibility</p:attrName>
                                        </p:attrNameLst>
                                      </p:cBhvr>
                                      <p:to>
                                        <p:strVal val="visible"/>
                                      </p:to>
                                    </p:set>
                                    <p:animEffect transition="in" filter="blinds(horizontal)">
                                      <p:cBhvr>
                                        <p:cTn id="54" dur="500"/>
                                        <p:tgtEl>
                                          <p:spTgt spid="1537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15378"/>
                                        </p:tgtEl>
                                        <p:attrNameLst>
                                          <p:attrName>style.visibility</p:attrName>
                                        </p:attrNameLst>
                                      </p:cBhvr>
                                      <p:to>
                                        <p:strVal val="visible"/>
                                      </p:to>
                                    </p:set>
                                    <p:animEffect transition="in" filter="blinds(horizontal)">
                                      <p:cBhvr>
                                        <p:cTn id="59" dur="500"/>
                                        <p:tgtEl>
                                          <p:spTgt spid="1537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5380"/>
                                        </p:tgtEl>
                                        <p:attrNameLst>
                                          <p:attrName>style.visibility</p:attrName>
                                        </p:attrNameLst>
                                      </p:cBhvr>
                                      <p:to>
                                        <p:strVal val="visible"/>
                                      </p:to>
                                    </p:set>
                                    <p:animEffect transition="in" filter="blinds(horizontal)">
                                      <p:cBhvr>
                                        <p:cTn id="64" dur="500"/>
                                        <p:tgtEl>
                                          <p:spTgt spid="1538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nodeType="clickEffect">
                                  <p:stCondLst>
                                    <p:cond delay="0"/>
                                  </p:stCondLst>
                                  <p:childTnLst>
                                    <p:set>
                                      <p:cBhvr>
                                        <p:cTn id="68" dur="1" fill="hold">
                                          <p:stCondLst>
                                            <p:cond delay="0"/>
                                          </p:stCondLst>
                                        </p:cTn>
                                        <p:tgtEl>
                                          <p:spTgt spid="15379"/>
                                        </p:tgtEl>
                                        <p:attrNameLst>
                                          <p:attrName>style.visibility</p:attrName>
                                        </p:attrNameLst>
                                      </p:cBhvr>
                                      <p:to>
                                        <p:strVal val="visible"/>
                                      </p:to>
                                    </p:set>
                                    <p:animEffect transition="in" filter="blinds(horizontal)">
                                      <p:cBhvr>
                                        <p:cTn id="69" dur="500"/>
                                        <p:tgtEl>
                                          <p:spTgt spid="1537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15381"/>
                                        </p:tgtEl>
                                        <p:attrNameLst>
                                          <p:attrName>style.visibility</p:attrName>
                                        </p:attrNameLst>
                                      </p:cBhvr>
                                      <p:to>
                                        <p:strVal val="visible"/>
                                      </p:to>
                                    </p:set>
                                    <p:animEffect transition="in" filter="blinds(horizontal)">
                                      <p:cBhvr>
                                        <p:cTn id="74" dur="500"/>
                                        <p:tgtEl>
                                          <p:spTgt spid="15381"/>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5389"/>
                                        </p:tgtEl>
                                        <p:attrNameLst>
                                          <p:attrName>style.visibility</p:attrName>
                                        </p:attrNameLst>
                                      </p:cBhvr>
                                      <p:to>
                                        <p:strVal val="visible"/>
                                      </p:to>
                                    </p:set>
                                    <p:animEffect transition="in" filter="blinds(horizontal)">
                                      <p:cBhvr>
                                        <p:cTn id="79" dur="500"/>
                                        <p:tgtEl>
                                          <p:spTgt spid="1538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nodeType="clickEffect">
                                  <p:stCondLst>
                                    <p:cond delay="0"/>
                                  </p:stCondLst>
                                  <p:childTnLst>
                                    <p:set>
                                      <p:cBhvr>
                                        <p:cTn id="83" dur="1" fill="hold">
                                          <p:stCondLst>
                                            <p:cond delay="0"/>
                                          </p:stCondLst>
                                        </p:cTn>
                                        <p:tgtEl>
                                          <p:spTgt spid="15382"/>
                                        </p:tgtEl>
                                        <p:attrNameLst>
                                          <p:attrName>style.visibility</p:attrName>
                                        </p:attrNameLst>
                                      </p:cBhvr>
                                      <p:to>
                                        <p:strVal val="visible"/>
                                      </p:to>
                                    </p:set>
                                    <p:animEffect transition="in" filter="blinds(horizontal)">
                                      <p:cBhvr>
                                        <p:cTn id="84" dur="500"/>
                                        <p:tgtEl>
                                          <p:spTgt spid="1538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5384"/>
                                        </p:tgtEl>
                                        <p:attrNameLst>
                                          <p:attrName>style.visibility</p:attrName>
                                        </p:attrNameLst>
                                      </p:cBhvr>
                                      <p:to>
                                        <p:strVal val="visible"/>
                                      </p:to>
                                    </p:set>
                                    <p:animEffect transition="in" filter="blinds(horizontal)">
                                      <p:cBhvr>
                                        <p:cTn id="89" dur="500"/>
                                        <p:tgtEl>
                                          <p:spTgt spid="15384"/>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3" presetClass="entr" presetSubtype="10" fill="hold" nodeType="clickEffect">
                                  <p:stCondLst>
                                    <p:cond delay="0"/>
                                  </p:stCondLst>
                                  <p:childTnLst>
                                    <p:set>
                                      <p:cBhvr>
                                        <p:cTn id="93" dur="1" fill="hold">
                                          <p:stCondLst>
                                            <p:cond delay="0"/>
                                          </p:stCondLst>
                                        </p:cTn>
                                        <p:tgtEl>
                                          <p:spTgt spid="15383"/>
                                        </p:tgtEl>
                                        <p:attrNameLst>
                                          <p:attrName>style.visibility</p:attrName>
                                        </p:attrNameLst>
                                      </p:cBhvr>
                                      <p:to>
                                        <p:strVal val="visible"/>
                                      </p:to>
                                    </p:set>
                                    <p:animEffect transition="in" filter="blinds(horizontal)">
                                      <p:cBhvr>
                                        <p:cTn id="94" dur="500"/>
                                        <p:tgtEl>
                                          <p:spTgt spid="1538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15385"/>
                                        </p:tgtEl>
                                        <p:attrNameLst>
                                          <p:attrName>style.visibility</p:attrName>
                                        </p:attrNameLst>
                                      </p:cBhvr>
                                      <p:to>
                                        <p:strVal val="visible"/>
                                      </p:to>
                                    </p:set>
                                    <p:animEffect transition="in" filter="blinds(horizontal)">
                                      <p:cBhvr>
                                        <p:cTn id="99" dur="500"/>
                                        <p:tgtEl>
                                          <p:spTgt spid="15385"/>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15390"/>
                                        </p:tgtEl>
                                        <p:attrNameLst>
                                          <p:attrName>style.visibility</p:attrName>
                                        </p:attrNameLst>
                                      </p:cBhvr>
                                      <p:to>
                                        <p:strVal val="visible"/>
                                      </p:to>
                                    </p:set>
                                    <p:animEffect transition="in" filter="blinds(horizontal)">
                                      <p:cBhvr>
                                        <p:cTn id="104" dur="500"/>
                                        <p:tgtEl>
                                          <p:spTgt spid="1539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3" presetClass="entr" presetSubtype="10" fill="hold" nodeType="clickEffect">
                                  <p:stCondLst>
                                    <p:cond delay="0"/>
                                  </p:stCondLst>
                                  <p:childTnLst>
                                    <p:set>
                                      <p:cBhvr>
                                        <p:cTn id="108" dur="1" fill="hold">
                                          <p:stCondLst>
                                            <p:cond delay="0"/>
                                          </p:stCondLst>
                                        </p:cTn>
                                        <p:tgtEl>
                                          <p:spTgt spid="15386"/>
                                        </p:tgtEl>
                                        <p:attrNameLst>
                                          <p:attrName>style.visibility</p:attrName>
                                        </p:attrNameLst>
                                      </p:cBhvr>
                                      <p:to>
                                        <p:strVal val="visible"/>
                                      </p:to>
                                    </p:set>
                                    <p:animEffect transition="in" filter="blinds(horizontal)">
                                      <p:cBhvr>
                                        <p:cTn id="109" dur="500"/>
                                        <p:tgtEl>
                                          <p:spTgt spid="1538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15388"/>
                                        </p:tgtEl>
                                        <p:attrNameLst>
                                          <p:attrName>style.visibility</p:attrName>
                                        </p:attrNameLst>
                                      </p:cBhvr>
                                      <p:to>
                                        <p:strVal val="visible"/>
                                      </p:to>
                                    </p:set>
                                    <p:animEffect transition="in" filter="blinds(horizontal)">
                                      <p:cBhvr>
                                        <p:cTn id="114" dur="500"/>
                                        <p:tgtEl>
                                          <p:spTgt spid="15388"/>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3" presetClass="entr" presetSubtype="10" fill="hold" nodeType="clickEffect">
                                  <p:stCondLst>
                                    <p:cond delay="0"/>
                                  </p:stCondLst>
                                  <p:childTnLst>
                                    <p:set>
                                      <p:cBhvr>
                                        <p:cTn id="118" dur="1" fill="hold">
                                          <p:stCondLst>
                                            <p:cond delay="0"/>
                                          </p:stCondLst>
                                        </p:cTn>
                                        <p:tgtEl>
                                          <p:spTgt spid="15387"/>
                                        </p:tgtEl>
                                        <p:attrNameLst>
                                          <p:attrName>style.visibility</p:attrName>
                                        </p:attrNameLst>
                                      </p:cBhvr>
                                      <p:to>
                                        <p:strVal val="visible"/>
                                      </p:to>
                                    </p:set>
                                    <p:animEffect transition="in" filter="blinds(horizontal)">
                                      <p:cBhvr>
                                        <p:cTn id="119" dur="500"/>
                                        <p:tgtEl>
                                          <p:spTgt spid="15387"/>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15391"/>
                                        </p:tgtEl>
                                        <p:attrNameLst>
                                          <p:attrName>style.visibility</p:attrName>
                                        </p:attrNameLst>
                                      </p:cBhvr>
                                      <p:to>
                                        <p:strVal val="visible"/>
                                      </p:to>
                                    </p:set>
                                    <p:animEffect transition="in" filter="blinds(horizontal)">
                                      <p:cBhvr>
                                        <p:cTn id="124" dur="500"/>
                                        <p:tgtEl>
                                          <p:spTgt spid="15391"/>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15392"/>
                                        </p:tgtEl>
                                        <p:attrNameLst>
                                          <p:attrName>style.visibility</p:attrName>
                                        </p:attrNameLst>
                                      </p:cBhvr>
                                      <p:to>
                                        <p:strVal val="visible"/>
                                      </p:to>
                                    </p:set>
                                    <p:animEffect transition="in" filter="blinds(horizontal)">
                                      <p:cBhvr>
                                        <p:cTn id="129" dur="500"/>
                                        <p:tgtEl>
                                          <p:spTgt spid="15392"/>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grpId="0" nodeType="clickEffect">
                                  <p:stCondLst>
                                    <p:cond delay="0"/>
                                  </p:stCondLst>
                                  <p:childTnLst>
                                    <p:set>
                                      <p:cBhvr>
                                        <p:cTn id="133" dur="1" fill="hold">
                                          <p:stCondLst>
                                            <p:cond delay="0"/>
                                          </p:stCondLst>
                                        </p:cTn>
                                        <p:tgtEl>
                                          <p:spTgt spid="3"/>
                                        </p:tgtEl>
                                        <p:attrNameLst>
                                          <p:attrName>style.visibility</p:attrName>
                                        </p:attrNameLst>
                                      </p:cBhvr>
                                      <p:to>
                                        <p:strVal val="visible"/>
                                      </p:to>
                                    </p:set>
                                    <p:animEffect transition="in" filter="blinds(horizontal)">
                                      <p:cBhvr>
                                        <p:cTn id="1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6" grpId="0" animBg="1"/>
      <p:bldP spid="15367" grpId="0" animBg="1"/>
      <p:bldP spid="15368" grpId="0" animBg="1"/>
      <p:bldP spid="15370" grpId="0" animBg="1"/>
      <p:bldP spid="15371" grpId="0"/>
      <p:bldP spid="15372" grpId="0"/>
      <p:bldP spid="15373" grpId="0"/>
      <p:bldP spid="15374" grpId="0"/>
      <p:bldP spid="15377" grpId="0"/>
      <p:bldP spid="15380" grpId="0"/>
      <p:bldP spid="15381" grpId="0" animBg="1"/>
      <p:bldP spid="15384" grpId="0"/>
      <p:bldP spid="15385" grpId="0" animBg="1"/>
      <p:bldP spid="15388" grpId="0"/>
      <p:bldP spid="15389" grpId="0"/>
      <p:bldP spid="15390" grpId="0"/>
      <p:bldP spid="15391" grpId="0" animBg="1"/>
      <p:bldP spid="1539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214313" y="1600200"/>
            <a:ext cx="4268787" cy="4525963"/>
          </a:xfrm>
        </p:spPr>
        <p:txBody>
          <a:bodyPr/>
          <a:lstStyle/>
          <a:p>
            <a:pPr eaLnBrk="1" hangingPunct="1">
              <a:buFontTx/>
              <a:buNone/>
            </a:pPr>
            <a:r>
              <a:rPr lang="en-GB" altLang="en-US" sz="1800">
                <a:latin typeface="Comic Sans MS" pitchFamily="66" charset="0"/>
              </a:rPr>
              <a:t>	</a:t>
            </a:r>
            <a:r>
              <a:rPr lang="en-GB" altLang="en-US" sz="1800" u="sng">
                <a:latin typeface="Comic Sans MS" pitchFamily="66" charset="0"/>
              </a:rPr>
              <a:t>Finding the length of an arc is easier when you use radians</a:t>
            </a:r>
            <a:endParaRPr lang="en-GB" altLang="en-US" sz="1800">
              <a:latin typeface="Comic Sans MS" pitchFamily="66" charset="0"/>
            </a:endParaRPr>
          </a:p>
          <a:p>
            <a:pPr eaLnBrk="1" hangingPunct="1">
              <a:buFontTx/>
              <a:buNone/>
            </a:pPr>
            <a:endParaRPr lang="en-GB" altLang="en-US" sz="1800">
              <a:latin typeface="Comic Sans MS" pitchFamily="66" charset="0"/>
            </a:endParaRPr>
          </a:p>
          <a:p>
            <a:pPr eaLnBrk="1" hangingPunct="1">
              <a:buFontTx/>
              <a:buNone/>
            </a:pPr>
            <a:r>
              <a:rPr lang="en-GB" altLang="en-US" sz="1800">
                <a:latin typeface="Comic Sans MS" pitchFamily="66" charset="0"/>
              </a:rPr>
              <a:t>	Find the length of the arc of a circle of radius 5.2cm. The arc subtends an angle of 0.8</a:t>
            </a:r>
            <a:r>
              <a:rPr lang="en-GB" altLang="en-US" sz="1800" baseline="40000">
                <a:latin typeface="Comic Sans MS" pitchFamily="66" charset="0"/>
              </a:rPr>
              <a:t>c</a:t>
            </a:r>
            <a:r>
              <a:rPr lang="en-GB" altLang="en-US" sz="1800">
                <a:latin typeface="Comic Sans MS" pitchFamily="66" charset="0"/>
              </a:rPr>
              <a:t> at the centre of the circle.</a:t>
            </a:r>
            <a:endParaRPr lang="en-GB" altLang="en-US" sz="1800" u="sng">
              <a:latin typeface="Comic Sans MS" pitchFamily="66" charset="0"/>
            </a:endParaRPr>
          </a:p>
        </p:txBody>
      </p:sp>
      <p:graphicFrame>
        <p:nvGraphicFramePr>
          <p:cNvPr id="16409" name="Object 25"/>
          <p:cNvGraphicFramePr>
            <a:graphicFrameLocks noChangeAspect="1"/>
          </p:cNvGraphicFramePr>
          <p:nvPr/>
        </p:nvGraphicFramePr>
        <p:xfrm>
          <a:off x="1752600" y="4114800"/>
          <a:ext cx="139700" cy="280988"/>
        </p:xfrm>
        <a:graphic>
          <a:graphicData uri="http://schemas.openxmlformats.org/presentationml/2006/ole">
            <mc:AlternateContent xmlns:mc="http://schemas.openxmlformats.org/markup-compatibility/2006">
              <mc:Choice xmlns:v="urn:schemas-microsoft-com:vml" Requires="v">
                <p:oleObj spid="_x0000_s7440" name="Equation" r:id="rId3" imgW="88669" imgH="177338" progId="Equation.DSMT4">
                  <p:embed/>
                </p:oleObj>
              </mc:Choice>
              <mc:Fallback>
                <p:oleObj name="Equation" r:id="rId3" imgW="88669" imgH="177338" progId="Equation.DSMT4">
                  <p:embed/>
                  <p:pic>
                    <p:nvPicPr>
                      <p:cNvPr id="16409"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114800"/>
                        <a:ext cx="139700"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0" name="Object 26"/>
          <p:cNvGraphicFramePr>
            <a:graphicFrameLocks noChangeAspect="1"/>
          </p:cNvGraphicFramePr>
          <p:nvPr/>
        </p:nvGraphicFramePr>
        <p:xfrm>
          <a:off x="2438400" y="4114800"/>
          <a:ext cx="320675" cy="280988"/>
        </p:xfrm>
        <a:graphic>
          <a:graphicData uri="http://schemas.openxmlformats.org/presentationml/2006/ole">
            <mc:AlternateContent xmlns:mc="http://schemas.openxmlformats.org/markup-compatibility/2006">
              <mc:Choice xmlns:v="urn:schemas-microsoft-com:vml" Requires="v">
                <p:oleObj spid="_x0000_s7441" name="Equation" r:id="rId5" imgW="202936" imgH="177569" progId="Equation.DSMT4">
                  <p:embed/>
                </p:oleObj>
              </mc:Choice>
              <mc:Fallback>
                <p:oleObj name="Equation" r:id="rId5" imgW="202936" imgH="177569" progId="Equation.DSMT4">
                  <p:embed/>
                  <p:pic>
                    <p:nvPicPr>
                      <p:cNvPr id="1641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114800"/>
                        <a:ext cx="320675"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1" name="Text Box 27"/>
          <p:cNvSpPr txBox="1">
            <a:spLocks noChangeArrowheads="1"/>
          </p:cNvSpPr>
          <p:nvPr/>
        </p:nvSpPr>
        <p:spPr bwMode="auto">
          <a:xfrm>
            <a:off x="2049463" y="4075113"/>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t>=</a:t>
            </a:r>
          </a:p>
        </p:txBody>
      </p:sp>
      <p:graphicFrame>
        <p:nvGraphicFramePr>
          <p:cNvPr id="16415" name="Object 31"/>
          <p:cNvGraphicFramePr>
            <a:graphicFrameLocks noChangeAspect="1"/>
          </p:cNvGraphicFramePr>
          <p:nvPr/>
        </p:nvGraphicFramePr>
        <p:xfrm>
          <a:off x="1752600" y="4724400"/>
          <a:ext cx="139700" cy="280988"/>
        </p:xfrm>
        <a:graphic>
          <a:graphicData uri="http://schemas.openxmlformats.org/presentationml/2006/ole">
            <mc:AlternateContent xmlns:mc="http://schemas.openxmlformats.org/markup-compatibility/2006">
              <mc:Choice xmlns:v="urn:schemas-microsoft-com:vml" Requires="v">
                <p:oleObj spid="_x0000_s7442" name="Equation" r:id="rId7" imgW="88669" imgH="177338" progId="Equation.DSMT4">
                  <p:embed/>
                </p:oleObj>
              </mc:Choice>
              <mc:Fallback>
                <p:oleObj name="Equation" r:id="rId7" imgW="88669" imgH="177338" progId="Equation.DSMT4">
                  <p:embed/>
                  <p:pic>
                    <p:nvPicPr>
                      <p:cNvPr id="16415"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724400"/>
                        <a:ext cx="139700"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6" name="Object 32"/>
          <p:cNvGraphicFramePr>
            <a:graphicFrameLocks noChangeAspect="1"/>
          </p:cNvGraphicFramePr>
          <p:nvPr/>
        </p:nvGraphicFramePr>
        <p:xfrm>
          <a:off x="2438400" y="4724400"/>
          <a:ext cx="841375" cy="280988"/>
        </p:xfrm>
        <a:graphic>
          <a:graphicData uri="http://schemas.openxmlformats.org/presentationml/2006/ole">
            <mc:AlternateContent xmlns:mc="http://schemas.openxmlformats.org/markup-compatibility/2006">
              <mc:Choice xmlns:v="urn:schemas-microsoft-com:vml" Requires="v">
                <p:oleObj spid="_x0000_s7443" name="Equation" r:id="rId8" imgW="532937" imgH="177646" progId="Equation.DSMT4">
                  <p:embed/>
                </p:oleObj>
              </mc:Choice>
              <mc:Fallback>
                <p:oleObj name="Equation" r:id="rId8" imgW="532937" imgH="177646" progId="Equation.DSMT4">
                  <p:embed/>
                  <p:pic>
                    <p:nvPicPr>
                      <p:cNvPr id="16416"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4724400"/>
                        <a:ext cx="841375"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7" name="Text Box 33"/>
          <p:cNvSpPr txBox="1">
            <a:spLocks noChangeArrowheads="1"/>
          </p:cNvSpPr>
          <p:nvPr/>
        </p:nvSpPr>
        <p:spPr bwMode="auto">
          <a:xfrm>
            <a:off x="2047875" y="4689475"/>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t>=</a:t>
            </a:r>
          </a:p>
        </p:txBody>
      </p:sp>
      <p:graphicFrame>
        <p:nvGraphicFramePr>
          <p:cNvPr id="16418" name="Object 34"/>
          <p:cNvGraphicFramePr>
            <a:graphicFrameLocks noChangeAspect="1"/>
          </p:cNvGraphicFramePr>
          <p:nvPr/>
        </p:nvGraphicFramePr>
        <p:xfrm>
          <a:off x="1752600" y="5392738"/>
          <a:ext cx="139700" cy="280987"/>
        </p:xfrm>
        <a:graphic>
          <a:graphicData uri="http://schemas.openxmlformats.org/presentationml/2006/ole">
            <mc:AlternateContent xmlns:mc="http://schemas.openxmlformats.org/markup-compatibility/2006">
              <mc:Choice xmlns:v="urn:schemas-microsoft-com:vml" Requires="v">
                <p:oleObj spid="_x0000_s7444" name="Equation" r:id="rId10" imgW="88669" imgH="177338" progId="Equation.DSMT4">
                  <p:embed/>
                </p:oleObj>
              </mc:Choice>
              <mc:Fallback>
                <p:oleObj name="Equation" r:id="rId10" imgW="88669" imgH="177338" progId="Equation.DSMT4">
                  <p:embed/>
                  <p:pic>
                    <p:nvPicPr>
                      <p:cNvPr id="16418"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5392738"/>
                        <a:ext cx="139700" cy="28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9" name="Object 35"/>
          <p:cNvGraphicFramePr>
            <a:graphicFrameLocks noChangeAspect="1"/>
          </p:cNvGraphicFramePr>
          <p:nvPr/>
        </p:nvGraphicFramePr>
        <p:xfrm>
          <a:off x="2468563" y="5392738"/>
          <a:ext cx="781050" cy="280987"/>
        </p:xfrm>
        <a:graphic>
          <a:graphicData uri="http://schemas.openxmlformats.org/presentationml/2006/ole">
            <mc:AlternateContent xmlns:mc="http://schemas.openxmlformats.org/markup-compatibility/2006">
              <mc:Choice xmlns:v="urn:schemas-microsoft-com:vml" Requires="v">
                <p:oleObj spid="_x0000_s7445" name="Equation" r:id="rId11" imgW="494870" imgH="177646" progId="Equation.DSMT4">
                  <p:embed/>
                </p:oleObj>
              </mc:Choice>
              <mc:Fallback>
                <p:oleObj name="Equation" r:id="rId11" imgW="494870" imgH="177646" progId="Equation.DSMT4">
                  <p:embed/>
                  <p:pic>
                    <p:nvPicPr>
                      <p:cNvPr id="16419"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68563" y="5392738"/>
                        <a:ext cx="781050" cy="28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20" name="Text Box 36"/>
          <p:cNvSpPr txBox="1">
            <a:spLocks noChangeArrowheads="1"/>
          </p:cNvSpPr>
          <p:nvPr/>
        </p:nvSpPr>
        <p:spPr bwMode="auto">
          <a:xfrm>
            <a:off x="2049463" y="536575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t>=</a:t>
            </a:r>
          </a:p>
        </p:txBody>
      </p:sp>
      <p:sp>
        <p:nvSpPr>
          <p:cNvPr id="16421" name="Oval 37"/>
          <p:cNvSpPr>
            <a:spLocks noChangeArrowheads="1"/>
          </p:cNvSpPr>
          <p:nvPr/>
        </p:nvSpPr>
        <p:spPr bwMode="auto">
          <a:xfrm>
            <a:off x="1435100" y="5226050"/>
            <a:ext cx="2052638" cy="636588"/>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7"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18" name="TextBox 17"/>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5C</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19" name="TextBox 18"/>
              <p:cNvSpPr txBox="1"/>
              <p:nvPr/>
            </p:nvSpPr>
            <p:spPr>
              <a:xfrm>
                <a:off x="8218582" y="435166"/>
                <a:ext cx="679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𝜃</m:t>
                      </m:r>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8218582" y="435166"/>
                <a:ext cx="679289" cy="276999"/>
              </a:xfrm>
              <a:prstGeom prst="rect">
                <a:avLst/>
              </a:prstGeom>
              <a:blipFill>
                <a:blip r:embed="rId13"/>
                <a:stretch>
                  <a:fillRect l="-8036" r="-7143"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08857" y="439782"/>
                <a:ext cx="173098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20" name="TextBox 19"/>
              <p:cNvSpPr txBox="1">
                <a:spLocks noRot="1" noChangeAspect="1" noMove="1" noResize="1" noEditPoints="1" noAdjustHandles="1" noChangeArrowheads="1" noChangeShapeType="1" noTextEdit="1"/>
              </p:cNvSpPr>
              <p:nvPr/>
            </p:nvSpPr>
            <p:spPr>
              <a:xfrm>
                <a:off x="108857" y="439782"/>
                <a:ext cx="1730987" cy="251800"/>
              </a:xfrm>
              <a:prstGeom prst="rect">
                <a:avLst/>
              </a:prstGeom>
              <a:blipFill>
                <a:blip r:embed="rId14"/>
                <a:stretch>
                  <a:fillRect l="-2465"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56754" y="696685"/>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156754" y="696685"/>
                <a:ext cx="1617173" cy="251800"/>
              </a:xfrm>
              <a:prstGeom prst="rect">
                <a:avLst/>
              </a:prstGeom>
              <a:blipFill>
                <a:blip r:embed="rId15"/>
                <a:stretch>
                  <a:fillRect l="-1509" r="-377" b="-4762"/>
                </a:stretch>
              </a:blipFill>
            </p:spPr>
            <p:txBody>
              <a:bodyPr/>
              <a:lstStyle/>
              <a:p>
                <a:r>
                  <a:rPr lang="en-GB">
                    <a:noFill/>
                  </a:rPr>
                  <a:t> </a:t>
                </a:r>
              </a:p>
            </p:txBody>
          </p:sp>
        </mc:Fallback>
      </mc:AlternateContent>
    </p:spTree>
    <p:extLst>
      <p:ext uri="{BB962C8B-B14F-4D97-AF65-F5344CB8AC3E}">
        <p14:creationId xmlns:p14="http://schemas.microsoft.com/office/powerpoint/2010/main" val="4081678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409"/>
                                        </p:tgtEl>
                                        <p:attrNameLst>
                                          <p:attrName>style.visibility</p:attrName>
                                        </p:attrNameLst>
                                      </p:cBhvr>
                                      <p:to>
                                        <p:strVal val="visible"/>
                                      </p:to>
                                    </p:set>
                                    <p:animEffect transition="in" filter="blinds(horizontal)">
                                      <p:cBhvr>
                                        <p:cTn id="7" dur="500"/>
                                        <p:tgtEl>
                                          <p:spTgt spid="164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11"/>
                                        </p:tgtEl>
                                        <p:attrNameLst>
                                          <p:attrName>style.visibility</p:attrName>
                                        </p:attrNameLst>
                                      </p:cBhvr>
                                      <p:to>
                                        <p:strVal val="visible"/>
                                      </p:to>
                                    </p:set>
                                    <p:animEffect transition="in" filter="blinds(horizontal)">
                                      <p:cBhvr>
                                        <p:cTn id="12" dur="500"/>
                                        <p:tgtEl>
                                          <p:spTgt spid="164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410"/>
                                        </p:tgtEl>
                                        <p:attrNameLst>
                                          <p:attrName>style.visibility</p:attrName>
                                        </p:attrNameLst>
                                      </p:cBhvr>
                                      <p:to>
                                        <p:strVal val="visible"/>
                                      </p:to>
                                    </p:set>
                                    <p:animEffect transition="in" filter="blinds(horizontal)">
                                      <p:cBhvr>
                                        <p:cTn id="17" dur="500"/>
                                        <p:tgtEl>
                                          <p:spTgt spid="164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415"/>
                                        </p:tgtEl>
                                        <p:attrNameLst>
                                          <p:attrName>style.visibility</p:attrName>
                                        </p:attrNameLst>
                                      </p:cBhvr>
                                      <p:to>
                                        <p:strVal val="visible"/>
                                      </p:to>
                                    </p:set>
                                    <p:animEffect transition="in" filter="blinds(horizontal)">
                                      <p:cBhvr>
                                        <p:cTn id="22" dur="500"/>
                                        <p:tgtEl>
                                          <p:spTgt spid="164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417"/>
                                        </p:tgtEl>
                                        <p:attrNameLst>
                                          <p:attrName>style.visibility</p:attrName>
                                        </p:attrNameLst>
                                      </p:cBhvr>
                                      <p:to>
                                        <p:strVal val="visible"/>
                                      </p:to>
                                    </p:set>
                                    <p:animEffect transition="in" filter="blinds(horizontal)">
                                      <p:cBhvr>
                                        <p:cTn id="27" dur="500"/>
                                        <p:tgtEl>
                                          <p:spTgt spid="164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416"/>
                                        </p:tgtEl>
                                        <p:attrNameLst>
                                          <p:attrName>style.visibility</p:attrName>
                                        </p:attrNameLst>
                                      </p:cBhvr>
                                      <p:to>
                                        <p:strVal val="visible"/>
                                      </p:to>
                                    </p:set>
                                    <p:animEffect transition="in" filter="blinds(horizontal)">
                                      <p:cBhvr>
                                        <p:cTn id="32" dur="500"/>
                                        <p:tgtEl>
                                          <p:spTgt spid="164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6418"/>
                                        </p:tgtEl>
                                        <p:attrNameLst>
                                          <p:attrName>style.visibility</p:attrName>
                                        </p:attrNameLst>
                                      </p:cBhvr>
                                      <p:to>
                                        <p:strVal val="visible"/>
                                      </p:to>
                                    </p:set>
                                    <p:animEffect transition="in" filter="blinds(horizontal)">
                                      <p:cBhvr>
                                        <p:cTn id="37" dur="500"/>
                                        <p:tgtEl>
                                          <p:spTgt spid="164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420"/>
                                        </p:tgtEl>
                                        <p:attrNameLst>
                                          <p:attrName>style.visibility</p:attrName>
                                        </p:attrNameLst>
                                      </p:cBhvr>
                                      <p:to>
                                        <p:strVal val="visible"/>
                                      </p:to>
                                    </p:set>
                                    <p:animEffect transition="in" filter="blinds(horizontal)">
                                      <p:cBhvr>
                                        <p:cTn id="42" dur="500"/>
                                        <p:tgtEl>
                                          <p:spTgt spid="164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6419"/>
                                        </p:tgtEl>
                                        <p:attrNameLst>
                                          <p:attrName>style.visibility</p:attrName>
                                        </p:attrNameLst>
                                      </p:cBhvr>
                                      <p:to>
                                        <p:strVal val="visible"/>
                                      </p:to>
                                    </p:set>
                                    <p:animEffect transition="in" filter="blinds(horizontal)">
                                      <p:cBhvr>
                                        <p:cTn id="47" dur="500"/>
                                        <p:tgtEl>
                                          <p:spTgt spid="1641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6421"/>
                                        </p:tgtEl>
                                        <p:attrNameLst>
                                          <p:attrName>style.visibility</p:attrName>
                                        </p:attrNameLst>
                                      </p:cBhvr>
                                      <p:to>
                                        <p:strVal val="visible"/>
                                      </p:to>
                                    </p:set>
                                    <p:animEffect transition="in" filter="blinds(horizontal)">
                                      <p:cBhvr>
                                        <p:cTn id="52" dur="500"/>
                                        <p:tgtEl>
                                          <p:spTgt spid="16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1" grpId="0"/>
      <p:bldP spid="16417" grpId="0"/>
      <p:bldP spid="16420" grpId="0"/>
      <p:bldP spid="164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omic Sans MS" panose="030F0702030302020204" pitchFamily="66" charset="0"/>
              </a:rPr>
              <a:t>Prior Knowledge Check</a:t>
            </a:r>
            <a:endParaRPr lang="en-GB"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15" name="Content Placeholder 14"/>
              <p:cNvSpPr>
                <a:spLocks noGrp="1"/>
              </p:cNvSpPr>
              <p:nvPr>
                <p:ph idx="1"/>
              </p:nvPr>
            </p:nvSpPr>
            <p:spPr>
              <a:xfrm>
                <a:off x="334576" y="1700808"/>
                <a:ext cx="4176464" cy="4752528"/>
              </a:xfrm>
            </p:spPr>
            <p:txBody>
              <a:bodyPr>
                <a:normAutofit/>
              </a:bodyPr>
              <a:lstStyle/>
              <a:p>
                <a:pPr marL="342900" indent="-342900">
                  <a:buAutoNum type="arabicParenR"/>
                </a:pPr>
                <a:r>
                  <a:rPr lang="en-US" sz="1800" dirty="0">
                    <a:latin typeface="Comic Sans MS" panose="030F0702030302020204" pitchFamily="66" charset="0"/>
                  </a:rPr>
                  <a:t>Write down the exact values of these trigonometric ratios:</a:t>
                </a:r>
              </a:p>
              <a:p>
                <a:pPr marL="342900" indent="-342900">
                  <a:buAutoNum type="arabicParenR"/>
                </a:pPr>
                <a:endParaRPr lang="en-US" sz="1800" dirty="0">
                  <a:latin typeface="Comic Sans MS" panose="030F0702030302020204" pitchFamily="66" charset="0"/>
                </a:endParaRPr>
              </a:p>
              <a:p>
                <a:pPr marL="0" indent="0">
                  <a:buNone/>
                </a:pPr>
                <a:r>
                  <a:rPr lang="en-US" sz="1800" dirty="0">
                    <a:latin typeface="Comic Sans MS" panose="030F0702030302020204" pitchFamily="66" charset="0"/>
                  </a:rPr>
                  <a:t>a) </a:t>
                </a:r>
                <a14:m>
                  <m:oMath xmlns:m="http://schemas.openxmlformats.org/officeDocument/2006/math">
                    <m:r>
                      <a:rPr lang="en-US" sz="1800" b="0" i="1" smtClean="0">
                        <a:latin typeface="Cambria Math" panose="02040503050406030204" pitchFamily="18" charset="0"/>
                      </a:rPr>
                      <m:t>𝑐𝑜𝑠</m:t>
                    </m:r>
                    <m:r>
                      <a:rPr lang="en-US" sz="1800" b="0" i="1" smtClean="0">
                        <a:latin typeface="Cambria Math" panose="02040503050406030204" pitchFamily="18" charset="0"/>
                      </a:rPr>
                      <m:t>120</m:t>
                    </m:r>
                  </m:oMath>
                </a14:m>
                <a:r>
                  <a:rPr lang="en-GB" sz="1800" dirty="0">
                    <a:latin typeface="Comic Sans MS" panose="030F0702030302020204" pitchFamily="66" charset="0"/>
                  </a:rPr>
                  <a:t>	b) </a:t>
                </a:r>
                <a14:m>
                  <m:oMath xmlns:m="http://schemas.openxmlformats.org/officeDocument/2006/math">
                    <m:r>
                      <a:rPr lang="en-US" sz="1800" b="0" i="1" smtClean="0">
                        <a:latin typeface="Cambria Math" panose="02040503050406030204" pitchFamily="18" charset="0"/>
                      </a:rPr>
                      <m:t>𝑠𝑖𝑛</m:t>
                    </m:r>
                    <m:r>
                      <a:rPr lang="en-US" sz="1800" b="0" i="1" smtClean="0">
                        <a:latin typeface="Cambria Math" panose="02040503050406030204" pitchFamily="18" charset="0"/>
                      </a:rPr>
                      <m:t>225</m:t>
                    </m:r>
                  </m:oMath>
                </a14:m>
                <a:endParaRPr lang="en-GB" sz="1800" dirty="0">
                  <a:latin typeface="Comic Sans MS" panose="030F0702030302020204" pitchFamily="66" charset="0"/>
                </a:endParaRPr>
              </a:p>
              <a:p>
                <a:pPr marL="0" indent="0">
                  <a:buNone/>
                </a:pPr>
                <a:r>
                  <a:rPr lang="en-US" sz="1800" dirty="0">
                    <a:latin typeface="Comic Sans MS" panose="030F0702030302020204" pitchFamily="66" charset="0"/>
                  </a:rPr>
                  <a:t>c) </a:t>
                </a:r>
                <a14:m>
                  <m:oMath xmlns:m="http://schemas.openxmlformats.org/officeDocument/2006/math">
                    <m:r>
                      <m:rPr>
                        <m:sty m:val="p"/>
                      </m:rPr>
                      <a:rPr lang="en-US" sz="1800" b="0" i="0" smtClean="0">
                        <a:latin typeface="Cambria Math" panose="02040503050406030204" pitchFamily="18" charset="0"/>
                      </a:rPr>
                      <m:t>tan</m:t>
                    </m:r>
                    <m:r>
                      <a:rPr lang="en-US" sz="1800" b="0" i="1" smtClean="0">
                        <a:latin typeface="Cambria Math" panose="02040503050406030204" pitchFamily="18" charset="0"/>
                      </a:rPr>
                      <m:t>⁡(−300)</m:t>
                    </m:r>
                  </m:oMath>
                </a14:m>
                <a:r>
                  <a:rPr lang="en-GB" sz="1800" dirty="0">
                    <a:latin typeface="Comic Sans MS" panose="030F0702030302020204" pitchFamily="66" charset="0"/>
                  </a:rPr>
                  <a:t>	d) </a:t>
                </a:r>
                <a14:m>
                  <m:oMath xmlns:m="http://schemas.openxmlformats.org/officeDocument/2006/math">
                    <m:r>
                      <m:rPr>
                        <m:sty m:val="p"/>
                      </m:rPr>
                      <a:rPr lang="en-US" sz="1800" b="0" i="0" smtClean="0">
                        <a:latin typeface="Cambria Math" panose="02040503050406030204" pitchFamily="18" charset="0"/>
                      </a:rPr>
                      <m:t>sin</m:t>
                    </m:r>
                    <m:r>
                      <a:rPr lang="en-US" sz="1800" b="0" i="1" smtClean="0">
                        <a:latin typeface="Cambria Math" panose="02040503050406030204" pitchFamily="18" charset="0"/>
                      </a:rPr>
                      <m:t>⁡(−480)</m:t>
                    </m:r>
                  </m:oMath>
                </a14:m>
                <a:endParaRPr lang="en-GB" sz="1800" dirty="0">
                  <a:latin typeface="Comic Sans MS" panose="030F0702030302020204" pitchFamily="66" charset="0"/>
                </a:endParaRPr>
              </a:p>
              <a:p>
                <a:pPr marL="0" indent="0">
                  <a:buNone/>
                </a:pPr>
                <a:endParaRPr lang="en-US" sz="1800" dirty="0">
                  <a:latin typeface="Comic Sans MS" panose="030F0702030302020204" pitchFamily="66" charset="0"/>
                </a:endParaRPr>
              </a:p>
              <a:p>
                <a:pPr marL="0" indent="0">
                  <a:buNone/>
                </a:pPr>
                <a:r>
                  <a:rPr lang="en-US" sz="1800" dirty="0">
                    <a:latin typeface="Comic Sans MS" panose="030F0702030302020204" pitchFamily="66" charset="0"/>
                  </a:rPr>
                  <a:t>2) Simplify each of the following expressions:</a:t>
                </a:r>
              </a:p>
              <a:p>
                <a:pPr marL="0" indent="0">
                  <a:buNone/>
                </a:pPr>
                <a:endParaRPr lang="en-US" sz="1800" dirty="0">
                  <a:latin typeface="Comic Sans MS" panose="030F0702030302020204" pitchFamily="66" charset="0"/>
                </a:endParaRPr>
              </a:p>
              <a:p>
                <a:pPr marL="0" indent="0">
                  <a:buNone/>
                </a:pPr>
                <a:r>
                  <a:rPr lang="en-US" sz="1800" dirty="0">
                    <a:latin typeface="Comic Sans MS" panose="030F0702030302020204" pitchFamily="66" charset="0"/>
                  </a:rPr>
                  <a:t>a) </a:t>
                </a:r>
                <a14:m>
                  <m:oMath xmlns:m="http://schemas.openxmlformats.org/officeDocument/2006/math">
                    <m:sSup>
                      <m:sSupPr>
                        <m:ctrlPr>
                          <a:rPr lang="en-US" sz="1800" i="1" smtClean="0">
                            <a:latin typeface="Cambria Math" panose="02040503050406030204" pitchFamily="18" charset="0"/>
                          </a:rPr>
                        </m:ctrlPr>
                      </m:sSupPr>
                      <m:e>
                        <m:d>
                          <m:dPr>
                            <m:ctrlPr>
                              <a:rPr lang="en-US" sz="1800" i="1">
                                <a:latin typeface="Cambria Math" panose="02040503050406030204" pitchFamily="18" charset="0"/>
                              </a:rPr>
                            </m:ctrlPr>
                          </m:dPr>
                          <m:e>
                            <m:r>
                              <a:rPr lang="en-US" sz="1800" i="1">
                                <a:latin typeface="Cambria Math" panose="02040503050406030204" pitchFamily="18" charset="0"/>
                              </a:rPr>
                              <m:t>𝑡𝑎𝑛</m:t>
                            </m:r>
                            <m:r>
                              <a:rPr lang="en-US" sz="1800" i="1">
                                <a:latin typeface="Cambria Math" panose="02040503050406030204" pitchFamily="18" charset="0"/>
                                <a:ea typeface="Cambria Math" panose="02040503050406030204" pitchFamily="18" charset="0"/>
                              </a:rPr>
                              <m:t>𝜃</m:t>
                            </m:r>
                            <m:r>
                              <a:rPr lang="en-US" sz="1800" i="1">
                                <a:latin typeface="Cambria Math" panose="02040503050406030204" pitchFamily="18" charset="0"/>
                                <a:ea typeface="Cambria Math" panose="02040503050406030204" pitchFamily="18" charset="0"/>
                              </a:rPr>
                              <m:t>𝑐𝑜𝑠</m:t>
                            </m:r>
                            <m:r>
                              <a:rPr lang="en-US" sz="1800" i="1">
                                <a:latin typeface="Cambria Math" panose="02040503050406030204" pitchFamily="18" charset="0"/>
                                <a:ea typeface="Cambria Math" panose="02040503050406030204" pitchFamily="18" charset="0"/>
                              </a:rPr>
                              <m:t>𝜃</m:t>
                            </m:r>
                          </m:e>
                        </m:d>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𝑐𝑜𝑠</m:t>
                        </m:r>
                      </m:e>
                      <m:sup>
                        <m:r>
                          <a:rPr lang="en-US" sz="1800" b="0" i="1" smtClean="0">
                            <a:latin typeface="Cambria Math" panose="02040503050406030204" pitchFamily="18" charset="0"/>
                          </a:rPr>
                          <m:t>2</m:t>
                        </m:r>
                      </m:sup>
                    </m:sSup>
                    <m:r>
                      <a:rPr lang="en-US" sz="1800" b="0" i="1" smtClean="0">
                        <a:latin typeface="Cambria Math" panose="02040503050406030204" pitchFamily="18" charset="0"/>
                        <a:ea typeface="Cambria Math" panose="02040503050406030204" pitchFamily="18" charset="0"/>
                      </a:rPr>
                      <m:t>𝜃</m:t>
                    </m:r>
                  </m:oMath>
                </a14:m>
                <a:endParaRPr lang="en-US" sz="1800" dirty="0">
                  <a:latin typeface="Comic Sans MS" panose="030F0702030302020204" pitchFamily="66" charset="0"/>
                </a:endParaRPr>
              </a:p>
              <a:p>
                <a:pPr marL="0" indent="0">
                  <a:buNone/>
                </a:pPr>
                <a:r>
                  <a:rPr lang="en-US" sz="1800" dirty="0">
                    <a:latin typeface="Comic Sans MS" panose="030F0702030302020204" pitchFamily="66" charset="0"/>
                  </a:rPr>
                  <a:t>b) </a:t>
                </a:r>
                <a14:m>
                  <m:oMath xmlns:m="http://schemas.openxmlformats.org/officeDocument/2006/math">
                    <m:r>
                      <a:rPr lang="en-US" sz="1800" b="0" i="1" smtClean="0">
                        <a:latin typeface="Cambria Math" panose="02040503050406030204" pitchFamily="18" charset="0"/>
                      </a:rPr>
                      <m:t>1−</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𝑐𝑜𝑠</m:t>
                            </m:r>
                          </m:e>
                          <m:sup>
                            <m:r>
                              <a:rPr lang="en-US" sz="1800" b="0" i="1" smtClean="0">
                                <a:latin typeface="Cambria Math" panose="02040503050406030204" pitchFamily="18" charset="0"/>
                              </a:rPr>
                              <m:t>2</m:t>
                            </m:r>
                          </m:sup>
                        </m:sSup>
                        <m:r>
                          <a:rPr lang="en-US" sz="1800" b="0" i="1" smtClean="0">
                            <a:latin typeface="Cambria Math" panose="02040503050406030204" pitchFamily="18" charset="0"/>
                            <a:ea typeface="Cambria Math" panose="02040503050406030204" pitchFamily="18" charset="0"/>
                          </a:rPr>
                          <m:t>𝜃</m:t>
                        </m:r>
                      </m:den>
                    </m:f>
                  </m:oMath>
                </a14:m>
                <a:endParaRPr lang="en-US" sz="1800" b="0" dirty="0">
                  <a:latin typeface="Comic Sans MS" panose="030F0702030302020204" pitchFamily="66" charset="0"/>
                </a:endParaRPr>
              </a:p>
              <a:p>
                <a:pPr marL="0" indent="0">
                  <a:buNone/>
                </a:pPr>
                <a:r>
                  <a:rPr lang="en-US" sz="1800" dirty="0">
                    <a:latin typeface="Comic Sans MS" panose="030F0702030302020204" pitchFamily="66" charset="0"/>
                  </a:rPr>
                  <a:t>c) </a:t>
                </a:r>
                <a14:m>
                  <m:oMath xmlns:m="http://schemas.openxmlformats.org/officeDocument/2006/math">
                    <m:rad>
                      <m:radPr>
                        <m:degHide m:val="on"/>
                        <m:ctrlPr>
                          <a:rPr lang="en-US" sz="1800" i="1" smtClean="0">
                            <a:latin typeface="Cambria Math" panose="02040503050406030204" pitchFamily="18" charset="0"/>
                          </a:rPr>
                        </m:ctrlPr>
                      </m:radPr>
                      <m:deg/>
                      <m:e>
                        <m:r>
                          <a:rPr lang="en-US" sz="1800" b="0" i="1" smtClean="0">
                            <a:latin typeface="Cambria Math" panose="02040503050406030204" pitchFamily="18" charset="0"/>
                          </a:rPr>
                          <m:t>1−</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𝑠𝑖𝑛</m:t>
                            </m:r>
                            <m:r>
                              <a:rPr lang="en-US" sz="1800" b="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𝑐𝑜𝑠</m:t>
                            </m:r>
                            <m:r>
                              <a:rPr lang="en-US" sz="1800" b="0" i="1" smtClean="0">
                                <a:latin typeface="Cambria Math" panose="02040503050406030204" pitchFamily="18" charset="0"/>
                                <a:ea typeface="Cambria Math" panose="02040503050406030204" pitchFamily="18" charset="0"/>
                              </a:rPr>
                              <m:t>𝜃</m:t>
                            </m:r>
                          </m:num>
                          <m:den>
                            <m:r>
                              <a:rPr lang="en-US" sz="1800" b="0" i="1" smtClean="0">
                                <a:latin typeface="Cambria Math" panose="02040503050406030204" pitchFamily="18" charset="0"/>
                              </a:rPr>
                              <m:t>𝑡𝑎𝑛</m:t>
                            </m:r>
                            <m:r>
                              <a:rPr lang="en-US" sz="1800" b="0" i="1" smtClean="0">
                                <a:latin typeface="Cambria Math" panose="02040503050406030204" pitchFamily="18" charset="0"/>
                                <a:ea typeface="Cambria Math" panose="02040503050406030204" pitchFamily="18" charset="0"/>
                              </a:rPr>
                              <m:t>𝜃</m:t>
                            </m:r>
                          </m:den>
                        </m:f>
                      </m:e>
                    </m:rad>
                  </m:oMath>
                </a14:m>
                <a:endParaRPr lang="en-US" sz="1800" dirty="0">
                  <a:latin typeface="Comic Sans MS" panose="030F0702030302020204" pitchFamily="66" charset="0"/>
                </a:endParaRPr>
              </a:p>
            </p:txBody>
          </p:sp>
        </mc:Choice>
        <mc:Fallback xmlns="">
          <p:sp>
            <p:nvSpPr>
              <p:cNvPr id="15" name="Content Placeholder 14"/>
              <p:cNvSpPr>
                <a:spLocks noGrp="1" noRot="1" noChangeAspect="1" noMove="1" noResize="1" noEditPoints="1" noAdjustHandles="1" noChangeArrowheads="1" noChangeShapeType="1" noTextEdit="1"/>
              </p:cNvSpPr>
              <p:nvPr>
                <p:ph idx="1"/>
              </p:nvPr>
            </p:nvSpPr>
            <p:spPr>
              <a:xfrm>
                <a:off x="334576" y="1700808"/>
                <a:ext cx="4176464" cy="4752528"/>
              </a:xfrm>
              <a:blipFill>
                <a:blip r:embed="rId2"/>
                <a:stretch>
                  <a:fillRect l="-1752" t="-217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ontent Placeholder 14"/>
              <p:cNvSpPr txBox="1">
                <a:spLocks/>
              </p:cNvSpPr>
              <p:nvPr/>
            </p:nvSpPr>
            <p:spPr>
              <a:xfrm>
                <a:off x="4606129" y="1687745"/>
                <a:ext cx="4285321" cy="47525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omic Sans MS" panose="030F0702030302020204" pitchFamily="66" charset="0"/>
                  </a:rPr>
                  <a:t>3) Show that:</a:t>
                </a:r>
              </a:p>
              <a:p>
                <a:pPr marL="0" indent="0">
                  <a:buFont typeface="Arial" panose="020B0604020202020204" pitchFamily="34" charset="0"/>
                  <a:buNone/>
                </a:pPr>
                <a:endParaRPr lang="en-US" sz="1800" dirty="0">
                  <a:latin typeface="Comic Sans MS" panose="030F0702030302020204" pitchFamily="66" charset="0"/>
                </a:endParaRPr>
              </a:p>
              <a:p>
                <a:pPr marL="0" indent="0">
                  <a:buFont typeface="Arial" panose="020B0604020202020204" pitchFamily="34" charset="0"/>
                  <a:buNone/>
                </a:pPr>
                <a:r>
                  <a:rPr lang="en-US" sz="1800" dirty="0">
                    <a:latin typeface="Comic Sans MS" panose="030F0702030302020204" pitchFamily="66" charset="0"/>
                  </a:rPr>
                  <a:t>a) </a:t>
                </a:r>
                <a14:m>
                  <m:oMath xmlns:m="http://schemas.openxmlformats.org/officeDocument/2006/math">
                    <m:sSup>
                      <m:sSupPr>
                        <m:ctrlPr>
                          <a:rPr lang="en-US" sz="1800" i="1" smtClean="0">
                            <a:latin typeface="Cambria Math" panose="02040503050406030204" pitchFamily="18" charset="0"/>
                          </a:rPr>
                        </m:ctrlPr>
                      </m:sSupPr>
                      <m:e>
                        <m:d>
                          <m:dPr>
                            <m:ctrlPr>
                              <a:rPr lang="en-US" sz="1800" i="1" smtClean="0">
                                <a:latin typeface="Cambria Math" panose="02040503050406030204" pitchFamily="18" charset="0"/>
                              </a:rPr>
                            </m:ctrlPr>
                          </m:dPr>
                          <m:e>
                            <m:r>
                              <a:rPr lang="en-US" sz="1800" b="0" i="1" smtClean="0">
                                <a:latin typeface="Cambria Math" panose="02040503050406030204" pitchFamily="18" charset="0"/>
                              </a:rPr>
                              <m:t>𝑠𝑖𝑛</m:t>
                            </m:r>
                            <m:r>
                              <a:rPr lang="en-US" sz="1800" b="0" i="1" smtClean="0">
                                <a:latin typeface="Cambria Math" panose="02040503050406030204" pitchFamily="18" charset="0"/>
                              </a:rPr>
                              <m:t>2</m:t>
                            </m:r>
                            <m:r>
                              <a:rPr lang="en-US" sz="1800" b="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𝑐𝑜𝑠</m:t>
                            </m:r>
                            <m:r>
                              <a:rPr lang="en-US" sz="1800" b="0" i="1" smtClean="0">
                                <a:latin typeface="Cambria Math" panose="02040503050406030204" pitchFamily="18" charset="0"/>
                                <a:ea typeface="Cambria Math" panose="02040503050406030204" pitchFamily="18" charset="0"/>
                              </a:rPr>
                              <m:t>2</m:t>
                            </m:r>
                            <m:r>
                              <a:rPr lang="en-US" sz="1800" b="0" i="1" smtClean="0">
                                <a:latin typeface="Cambria Math" panose="02040503050406030204" pitchFamily="18" charset="0"/>
                                <a:ea typeface="Cambria Math" panose="02040503050406030204" pitchFamily="18" charset="0"/>
                              </a:rPr>
                              <m:t>𝜃</m:t>
                            </m:r>
                          </m:e>
                        </m:d>
                      </m:e>
                      <m:sup>
                        <m:r>
                          <a:rPr lang="en-US" sz="1800" b="0" i="1" smtClean="0">
                            <a:latin typeface="Cambria Math" panose="02040503050406030204" pitchFamily="18" charset="0"/>
                          </a:rPr>
                          <m:t>2</m:t>
                        </m:r>
                      </m:sup>
                    </m:sSup>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1+2</m:t>
                    </m:r>
                    <m:r>
                      <a:rPr lang="en-US" sz="1800" b="0" i="1" smtClean="0">
                        <a:latin typeface="Cambria Math" panose="02040503050406030204" pitchFamily="18" charset="0"/>
                        <a:ea typeface="Cambria Math" panose="02040503050406030204" pitchFamily="18" charset="0"/>
                      </a:rPr>
                      <m:t>𝑠𝑖𝑛</m:t>
                    </m:r>
                    <m:r>
                      <a:rPr lang="en-US" sz="1800" b="0" i="1" smtClean="0">
                        <a:latin typeface="Cambria Math" panose="02040503050406030204" pitchFamily="18" charset="0"/>
                        <a:ea typeface="Cambria Math" panose="02040503050406030204" pitchFamily="18" charset="0"/>
                      </a:rPr>
                      <m:t>2</m:t>
                    </m:r>
                    <m:r>
                      <a:rPr lang="en-US" sz="1800" b="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𝑐𝑜𝑠</m:t>
                    </m:r>
                    <m:r>
                      <a:rPr lang="en-US" sz="1800" b="0" i="1" smtClean="0">
                        <a:latin typeface="Cambria Math" panose="02040503050406030204" pitchFamily="18" charset="0"/>
                        <a:ea typeface="Cambria Math" panose="02040503050406030204" pitchFamily="18" charset="0"/>
                      </a:rPr>
                      <m:t>2</m:t>
                    </m:r>
                    <m:r>
                      <a:rPr lang="en-US" sz="1800" b="0" i="1" smtClean="0">
                        <a:latin typeface="Cambria Math" panose="02040503050406030204" pitchFamily="18" charset="0"/>
                        <a:ea typeface="Cambria Math" panose="02040503050406030204" pitchFamily="18" charset="0"/>
                      </a:rPr>
                      <m:t>𝜃</m:t>
                    </m:r>
                  </m:oMath>
                </a14:m>
                <a:endParaRPr lang="en-GB" sz="1800" dirty="0">
                  <a:latin typeface="Comic Sans MS" panose="030F0702030302020204" pitchFamily="66" charset="0"/>
                </a:endParaRPr>
              </a:p>
              <a:p>
                <a:pPr marL="0" indent="0">
                  <a:buFont typeface="Arial" panose="020B0604020202020204" pitchFamily="34" charset="0"/>
                  <a:buNone/>
                </a:pPr>
                <a:r>
                  <a:rPr lang="en-US" sz="1800" dirty="0">
                    <a:latin typeface="Comic Sans MS" panose="030F0702030302020204" pitchFamily="66" charset="0"/>
                  </a:rPr>
                  <a:t>b) </a:t>
                </a: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2</m:t>
                        </m:r>
                      </m:num>
                      <m:den>
                        <m:r>
                          <a:rPr lang="en-US" sz="1800" b="0" i="1" smtClean="0">
                            <a:latin typeface="Cambria Math" panose="02040503050406030204" pitchFamily="18" charset="0"/>
                          </a:rPr>
                          <m:t>𝑠𝑖𝑛</m:t>
                        </m:r>
                        <m:r>
                          <a:rPr lang="en-US" sz="1800" b="0" i="1" smtClean="0">
                            <a:latin typeface="Cambria Math" panose="02040503050406030204" pitchFamily="18" charset="0"/>
                            <a:ea typeface="Cambria Math" panose="02040503050406030204" pitchFamily="18" charset="0"/>
                          </a:rPr>
                          <m:t>𝜃</m:t>
                        </m:r>
                      </m:den>
                    </m:f>
                    <m:r>
                      <a:rPr lang="en-US" sz="1800" b="0" i="1" smtClean="0">
                        <a:latin typeface="Cambria Math" panose="02040503050406030204" pitchFamily="18" charset="0"/>
                      </a:rPr>
                      <m:t>−2</m:t>
                    </m:r>
                    <m:r>
                      <a:rPr lang="en-US" sz="1800" b="0" i="1" smtClean="0">
                        <a:latin typeface="Cambria Math" panose="02040503050406030204" pitchFamily="18" charset="0"/>
                      </a:rPr>
                      <m:t>𝑠𝑖𝑛</m:t>
                    </m:r>
                    <m:r>
                      <a:rPr lang="en-US" sz="1800" b="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2</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𝑐𝑜𝑠</m:t>
                            </m:r>
                          </m:e>
                          <m:sup>
                            <m:r>
                              <a:rPr lang="en-US" sz="1800" b="0" i="1" smtClean="0">
                                <a:latin typeface="Cambria Math" panose="02040503050406030204" pitchFamily="18" charset="0"/>
                                <a:ea typeface="Cambria Math" panose="02040503050406030204" pitchFamily="18" charset="0"/>
                              </a:rPr>
                              <m:t>2</m:t>
                            </m:r>
                          </m:sup>
                        </m:sSup>
                        <m:r>
                          <a:rPr lang="en-US" sz="1800" b="0" i="1" smtClean="0">
                            <a:latin typeface="Cambria Math" panose="02040503050406030204" pitchFamily="18" charset="0"/>
                            <a:ea typeface="Cambria Math" panose="02040503050406030204" pitchFamily="18" charset="0"/>
                          </a:rPr>
                          <m:t>𝜃</m:t>
                        </m:r>
                      </m:num>
                      <m:den>
                        <m:r>
                          <a:rPr lang="en-US" sz="1800" b="0" i="1" smtClean="0">
                            <a:latin typeface="Cambria Math" panose="02040503050406030204" pitchFamily="18" charset="0"/>
                            <a:ea typeface="Cambria Math" panose="02040503050406030204" pitchFamily="18" charset="0"/>
                          </a:rPr>
                          <m:t>𝑠𝑖𝑛</m:t>
                        </m:r>
                        <m:r>
                          <a:rPr lang="en-US" sz="1800" b="0" i="1" smtClean="0">
                            <a:latin typeface="Cambria Math" panose="02040503050406030204" pitchFamily="18" charset="0"/>
                            <a:ea typeface="Cambria Math" panose="02040503050406030204" pitchFamily="18" charset="0"/>
                          </a:rPr>
                          <m:t>𝜃</m:t>
                        </m:r>
                      </m:den>
                    </m:f>
                  </m:oMath>
                </a14:m>
                <a:endParaRPr lang="en-GB" sz="1800" dirty="0">
                  <a:latin typeface="Comic Sans MS" panose="030F0702030302020204" pitchFamily="66" charset="0"/>
                </a:endParaRPr>
              </a:p>
              <a:p>
                <a:pPr marL="0" indent="0">
                  <a:buFont typeface="Arial" panose="020B0604020202020204" pitchFamily="34" charset="0"/>
                  <a:buNone/>
                </a:pPr>
                <a:endParaRPr lang="en-US" sz="1800" dirty="0">
                  <a:latin typeface="Comic Sans MS" panose="030F0702030302020204" pitchFamily="66" charset="0"/>
                </a:endParaRPr>
              </a:p>
              <a:p>
                <a:pPr marL="0" indent="0">
                  <a:buFont typeface="Arial" panose="020B0604020202020204" pitchFamily="34" charset="0"/>
                  <a:buNone/>
                </a:pPr>
                <a:r>
                  <a:rPr lang="en-US" sz="1800" dirty="0">
                    <a:latin typeface="Comic Sans MS" panose="030F0702030302020204" pitchFamily="66" charset="0"/>
                  </a:rPr>
                  <a:t>4) Solve the following equations for </a:t>
                </a:r>
                <a14:m>
                  <m:oMath xmlns:m="http://schemas.openxmlformats.org/officeDocument/2006/math">
                    <m:r>
                      <a:rPr lang="en-US" sz="1800" i="1" smtClean="0">
                        <a:latin typeface="Cambria Math" panose="02040503050406030204" pitchFamily="18" charset="0"/>
                        <a:ea typeface="Cambria Math" panose="02040503050406030204" pitchFamily="18" charset="0"/>
                      </a:rPr>
                      <m:t>𝜃</m:t>
                    </m:r>
                  </m:oMath>
                </a14:m>
                <a:r>
                  <a:rPr lang="en-GB" sz="1800" dirty="0">
                    <a:latin typeface="Comic Sans MS" panose="030F0702030302020204" pitchFamily="66" charset="0"/>
                  </a:rPr>
                  <a:t> in the interval </a:t>
                </a:r>
                <a14:m>
                  <m:oMath xmlns:m="http://schemas.openxmlformats.org/officeDocument/2006/math">
                    <m:r>
                      <a:rPr lang="en-US" sz="1800" b="0" i="1" smtClean="0">
                        <a:latin typeface="Cambria Math" panose="02040503050406030204" pitchFamily="18" charset="0"/>
                      </a:rPr>
                      <m:t>0</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≤360</m:t>
                    </m:r>
                  </m:oMath>
                </a14:m>
                <a:r>
                  <a:rPr lang="en-GB" sz="1800" dirty="0">
                    <a:latin typeface="Comic Sans MS" panose="030F0702030302020204" pitchFamily="66" charset="0"/>
                  </a:rPr>
                  <a:t>, giving your answers to 3sf where appropriate.</a:t>
                </a:r>
              </a:p>
              <a:p>
                <a:pPr marL="0" indent="0">
                  <a:buFont typeface="Arial" panose="020B0604020202020204" pitchFamily="34" charset="0"/>
                  <a:buNone/>
                </a:pPr>
                <a:endParaRPr lang="en-US" sz="1800" dirty="0">
                  <a:latin typeface="Comic Sans MS" panose="030F0702030302020204" pitchFamily="66" charset="0"/>
                </a:endParaRPr>
              </a:p>
              <a:p>
                <a:pPr marL="0" indent="0">
                  <a:buFont typeface="Arial" panose="020B0604020202020204" pitchFamily="34" charset="0"/>
                  <a:buNone/>
                </a:pPr>
                <a:r>
                  <a:rPr lang="en-US" sz="1800" dirty="0">
                    <a:latin typeface="Comic Sans MS" panose="030F0702030302020204" pitchFamily="66" charset="0"/>
                  </a:rPr>
                  <a:t>a) </a:t>
                </a:r>
                <a14:m>
                  <m:oMath xmlns:m="http://schemas.openxmlformats.org/officeDocument/2006/math">
                    <m:r>
                      <a:rPr lang="en-US" sz="1800" b="0" i="1" smtClean="0">
                        <a:latin typeface="Cambria Math" panose="02040503050406030204" pitchFamily="18" charset="0"/>
                      </a:rPr>
                      <m:t>4</m:t>
                    </m:r>
                    <m:r>
                      <a:rPr lang="en-US" sz="1800" b="0" i="1" smtClean="0">
                        <a:latin typeface="Cambria Math" panose="02040503050406030204" pitchFamily="18" charset="0"/>
                      </a:rPr>
                      <m:t>𝑐𝑜𝑠</m:t>
                    </m:r>
                    <m:r>
                      <a:rPr lang="en-US" sz="1800" b="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+2=3</m:t>
                    </m:r>
                  </m:oMath>
                </a14:m>
                <a:endParaRPr lang="en-GB" sz="1800" dirty="0">
                  <a:latin typeface="Comic Sans MS" panose="030F0702030302020204" pitchFamily="66" charset="0"/>
                </a:endParaRPr>
              </a:p>
              <a:p>
                <a:pPr marL="0" indent="0">
                  <a:buFont typeface="Arial" panose="020B0604020202020204" pitchFamily="34" charset="0"/>
                  <a:buNone/>
                </a:pPr>
                <a:r>
                  <a:rPr lang="en-US" sz="1800" dirty="0">
                    <a:latin typeface="Comic Sans MS" panose="030F0702030302020204" pitchFamily="66" charset="0"/>
                  </a:rPr>
                  <a:t>b) </a:t>
                </a:r>
                <a14:m>
                  <m:oMath xmlns:m="http://schemas.openxmlformats.org/officeDocument/2006/math">
                    <m:r>
                      <a:rPr lang="en-US" sz="1800" b="0" i="1" smtClean="0">
                        <a:latin typeface="Cambria Math" panose="02040503050406030204" pitchFamily="18" charset="0"/>
                      </a:rPr>
                      <m:t>2</m:t>
                    </m:r>
                    <m:r>
                      <a:rPr lang="en-US" sz="1800" b="0" i="1" smtClean="0">
                        <a:latin typeface="Cambria Math" panose="02040503050406030204" pitchFamily="18" charset="0"/>
                      </a:rPr>
                      <m:t>𝑠𝑖𝑛</m:t>
                    </m:r>
                    <m:r>
                      <a:rPr lang="en-US" sz="1800" b="0" i="1" smtClean="0">
                        <a:latin typeface="Cambria Math" panose="02040503050406030204" pitchFamily="18" charset="0"/>
                      </a:rPr>
                      <m:t>2</m:t>
                    </m:r>
                    <m:r>
                      <a:rPr lang="en-US" sz="1800" b="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=1</m:t>
                    </m:r>
                  </m:oMath>
                </a14:m>
                <a:endParaRPr lang="en-GB" sz="1800" dirty="0">
                  <a:latin typeface="Comic Sans MS" panose="030F0702030302020204" pitchFamily="66" charset="0"/>
                </a:endParaRPr>
              </a:p>
              <a:p>
                <a:pPr marL="0" indent="0">
                  <a:buFont typeface="Arial" panose="020B0604020202020204" pitchFamily="34" charset="0"/>
                  <a:buNone/>
                </a:pPr>
                <a:r>
                  <a:rPr lang="en-US" sz="1800" dirty="0">
                    <a:latin typeface="Comic Sans MS" panose="030F0702030302020204" pitchFamily="66" charset="0"/>
                  </a:rPr>
                  <a:t>c) </a:t>
                </a:r>
                <a14:m>
                  <m:oMath xmlns:m="http://schemas.openxmlformats.org/officeDocument/2006/math">
                    <m:r>
                      <a:rPr lang="en-US" sz="1800" b="0" i="1" smtClean="0">
                        <a:latin typeface="Cambria Math" panose="02040503050406030204" pitchFamily="18" charset="0"/>
                      </a:rPr>
                      <m:t>6</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𝑡𝑎𝑛</m:t>
                        </m:r>
                      </m:e>
                      <m:sup>
                        <m:r>
                          <a:rPr lang="en-US" sz="1800" b="0" i="1" smtClean="0">
                            <a:latin typeface="Cambria Math" panose="02040503050406030204" pitchFamily="18" charset="0"/>
                          </a:rPr>
                          <m:t>2</m:t>
                        </m:r>
                      </m:sup>
                    </m:sSup>
                    <m:r>
                      <a:rPr lang="en-US" sz="1800" b="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+10</m:t>
                    </m:r>
                    <m:r>
                      <a:rPr lang="en-US" sz="1800" b="0" i="1" smtClean="0">
                        <a:latin typeface="Cambria Math" panose="02040503050406030204" pitchFamily="18" charset="0"/>
                        <a:ea typeface="Cambria Math" panose="02040503050406030204" pitchFamily="18" charset="0"/>
                      </a:rPr>
                      <m:t>𝑡𝑎𝑛</m:t>
                    </m:r>
                    <m:r>
                      <a:rPr lang="en-US" sz="1800" b="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−4=</m:t>
                    </m:r>
                    <m:r>
                      <a:rPr lang="en-US" sz="1800" b="0" i="1" smtClean="0">
                        <a:latin typeface="Cambria Math" panose="02040503050406030204" pitchFamily="18" charset="0"/>
                        <a:ea typeface="Cambria Math" panose="02040503050406030204" pitchFamily="18" charset="0"/>
                      </a:rPr>
                      <m:t>𝑡𝑎𝑛</m:t>
                    </m:r>
                    <m:r>
                      <a:rPr lang="en-US" sz="1800" b="0" i="1" smtClean="0">
                        <a:latin typeface="Cambria Math" panose="02040503050406030204" pitchFamily="18" charset="0"/>
                        <a:ea typeface="Cambria Math" panose="02040503050406030204" pitchFamily="18" charset="0"/>
                      </a:rPr>
                      <m:t>𝜃</m:t>
                    </m:r>
                  </m:oMath>
                </a14:m>
                <a:endParaRPr lang="en-GB" sz="1800" dirty="0">
                  <a:latin typeface="Comic Sans MS" panose="030F0702030302020204" pitchFamily="66" charset="0"/>
                </a:endParaRPr>
              </a:p>
              <a:p>
                <a:pPr marL="0" indent="0">
                  <a:buFont typeface="Arial" panose="020B0604020202020204" pitchFamily="34" charset="0"/>
                  <a:buNone/>
                </a:pPr>
                <a:r>
                  <a:rPr lang="en-US" sz="1800" dirty="0">
                    <a:latin typeface="Comic Sans MS" panose="030F0702030302020204" pitchFamily="66" charset="0"/>
                  </a:rPr>
                  <a:t>d) </a:t>
                </a:r>
                <a14:m>
                  <m:oMath xmlns:m="http://schemas.openxmlformats.org/officeDocument/2006/math">
                    <m:r>
                      <a:rPr lang="en-US" sz="1800" b="0" i="1" smtClean="0">
                        <a:latin typeface="Cambria Math" panose="02040503050406030204" pitchFamily="18" charset="0"/>
                      </a:rPr>
                      <m:t>10+5</m:t>
                    </m:r>
                    <m:r>
                      <a:rPr lang="en-US" sz="1800" b="0" i="1" smtClean="0">
                        <a:latin typeface="Cambria Math" panose="02040503050406030204" pitchFamily="18" charset="0"/>
                      </a:rPr>
                      <m:t>𝑐𝑜𝑠</m:t>
                    </m:r>
                    <m:r>
                      <a:rPr lang="en-US" sz="1800" b="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=12</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𝑠𝑖𝑛</m:t>
                        </m:r>
                      </m:e>
                      <m:sup>
                        <m:r>
                          <a:rPr lang="en-US" sz="1800" b="0" i="1" smtClean="0">
                            <a:latin typeface="Cambria Math" panose="02040503050406030204" pitchFamily="18" charset="0"/>
                            <a:ea typeface="Cambria Math" panose="02040503050406030204" pitchFamily="18" charset="0"/>
                          </a:rPr>
                          <m:t>2</m:t>
                        </m:r>
                      </m:sup>
                    </m:sSup>
                    <m:r>
                      <a:rPr lang="en-US" sz="1800" b="0" i="1" smtClean="0">
                        <a:latin typeface="Cambria Math" panose="02040503050406030204" pitchFamily="18" charset="0"/>
                        <a:ea typeface="Cambria Math" panose="02040503050406030204" pitchFamily="18" charset="0"/>
                      </a:rPr>
                      <m:t>𝜃</m:t>
                    </m:r>
                  </m:oMath>
                </a14:m>
                <a:endParaRPr lang="en-GB" sz="1800" dirty="0">
                  <a:latin typeface="Comic Sans MS" panose="030F0702030302020204" pitchFamily="66" charset="0"/>
                </a:endParaRPr>
              </a:p>
            </p:txBody>
          </p:sp>
        </mc:Choice>
        <mc:Fallback xmlns="">
          <p:sp>
            <p:nvSpPr>
              <p:cNvPr id="4" name="Content Placeholder 14"/>
              <p:cNvSpPr txBox="1">
                <a:spLocks noRot="1" noChangeAspect="1" noMove="1" noResize="1" noEditPoints="1" noAdjustHandles="1" noChangeArrowheads="1" noChangeShapeType="1" noTextEdit="1"/>
              </p:cNvSpPr>
              <p:nvPr/>
            </p:nvSpPr>
            <p:spPr>
              <a:xfrm>
                <a:off x="4606129" y="1687745"/>
                <a:ext cx="4285321" cy="4752528"/>
              </a:xfrm>
              <a:prstGeom prst="rect">
                <a:avLst/>
              </a:prstGeom>
              <a:blipFill>
                <a:blip r:embed="rId3"/>
                <a:stretch>
                  <a:fillRect l="-1280" t="-1284" r="-1991" b="-128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476103" y="2573383"/>
                <a:ext cx="304058" cy="4033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FF0000"/>
                          </a:solidFill>
                          <a:latin typeface="Cambria Math" panose="02040503050406030204" pitchFamily="18" charset="0"/>
                        </a:rPr>
                        <m:t>−</m:t>
                      </m:r>
                      <m:f>
                        <m:fPr>
                          <m:ctrlPr>
                            <a:rPr lang="en-GB" sz="1400" i="1" smtClean="0">
                              <a:solidFill>
                                <a:srgbClr val="FF0000"/>
                              </a:solidFill>
                              <a:latin typeface="Cambria Math" panose="02040503050406030204" pitchFamily="18" charset="0"/>
                            </a:rPr>
                          </m:ctrlPr>
                        </m:fPr>
                        <m:num>
                          <m:r>
                            <a:rPr lang="en-US" sz="1400" b="0" i="1" smtClean="0">
                              <a:solidFill>
                                <a:srgbClr val="FF0000"/>
                              </a:solidFill>
                              <a:latin typeface="Cambria Math" panose="02040503050406030204" pitchFamily="18" charset="0"/>
                            </a:rPr>
                            <m:t>1</m:t>
                          </m:r>
                        </m:num>
                        <m:den>
                          <m:r>
                            <a:rPr lang="en-US" sz="1400" b="0" i="1" smtClean="0">
                              <a:solidFill>
                                <a:srgbClr val="FF0000"/>
                              </a:solidFill>
                              <a:latin typeface="Cambria Math" panose="02040503050406030204" pitchFamily="18" charset="0"/>
                            </a:rPr>
                            <m:t>2</m:t>
                          </m:r>
                        </m:den>
                      </m:f>
                    </m:oMath>
                  </m:oMathPara>
                </a14:m>
                <a:endParaRPr lang="en-GB" sz="1400" dirty="0">
                  <a:solidFill>
                    <a:srgbClr val="FF000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476103" y="2573383"/>
                <a:ext cx="304058" cy="403316"/>
              </a:xfrm>
              <a:prstGeom prst="rect">
                <a:avLst/>
              </a:prstGeom>
              <a:blipFill>
                <a:blip r:embed="rId4"/>
                <a:stretch>
                  <a:fillRect l="-4000" r="-12000" b="-136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396343" y="2534194"/>
                <a:ext cx="421974" cy="4524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FF0000"/>
                          </a:solidFill>
                          <a:latin typeface="Cambria Math" panose="02040503050406030204" pitchFamily="18" charset="0"/>
                        </a:rPr>
                        <m:t>−</m:t>
                      </m:r>
                      <m:f>
                        <m:fPr>
                          <m:ctrlPr>
                            <a:rPr lang="en-GB" sz="1400" i="1" smtClean="0">
                              <a:solidFill>
                                <a:srgbClr val="FF0000"/>
                              </a:solidFill>
                              <a:latin typeface="Cambria Math" panose="02040503050406030204" pitchFamily="18" charset="0"/>
                            </a:rPr>
                          </m:ctrlPr>
                        </m:fPr>
                        <m:num>
                          <m:rad>
                            <m:radPr>
                              <m:degHide m:val="on"/>
                              <m:ctrlPr>
                                <a:rPr lang="en-GB" sz="1400" i="1" smtClean="0">
                                  <a:solidFill>
                                    <a:srgbClr val="FF0000"/>
                                  </a:solidFill>
                                  <a:latin typeface="Cambria Math" panose="02040503050406030204" pitchFamily="18" charset="0"/>
                                </a:rPr>
                              </m:ctrlPr>
                            </m:radPr>
                            <m:deg/>
                            <m:e>
                              <m:r>
                                <a:rPr lang="en-US" sz="1400" b="0" i="1" smtClean="0">
                                  <a:solidFill>
                                    <a:srgbClr val="FF0000"/>
                                  </a:solidFill>
                                  <a:latin typeface="Cambria Math" panose="02040503050406030204" pitchFamily="18" charset="0"/>
                                </a:rPr>
                                <m:t>2</m:t>
                              </m:r>
                            </m:e>
                          </m:rad>
                        </m:num>
                        <m:den>
                          <m:r>
                            <a:rPr lang="en-US" sz="1400" b="0" i="1" smtClean="0">
                              <a:solidFill>
                                <a:srgbClr val="FF0000"/>
                              </a:solidFill>
                              <a:latin typeface="Cambria Math" panose="02040503050406030204" pitchFamily="18" charset="0"/>
                            </a:rPr>
                            <m:t>2</m:t>
                          </m:r>
                        </m:den>
                      </m:f>
                    </m:oMath>
                  </m:oMathPara>
                </a14:m>
                <a:endParaRPr lang="en-GB" sz="1400" dirty="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396343" y="2534194"/>
                <a:ext cx="421974" cy="452496"/>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15291" y="3439886"/>
                <a:ext cx="257378" cy="2408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n-GB" sz="1400" i="1" smtClean="0">
                              <a:solidFill>
                                <a:srgbClr val="FF0000"/>
                              </a:solidFill>
                              <a:latin typeface="Cambria Math" panose="02040503050406030204" pitchFamily="18" charset="0"/>
                            </a:rPr>
                          </m:ctrlPr>
                        </m:radPr>
                        <m:deg/>
                        <m:e>
                          <m:r>
                            <a:rPr lang="en-US" sz="1400" b="0" i="1" smtClean="0">
                              <a:solidFill>
                                <a:srgbClr val="FF0000"/>
                              </a:solidFill>
                              <a:latin typeface="Cambria Math" panose="02040503050406030204" pitchFamily="18" charset="0"/>
                            </a:rPr>
                            <m:t>3</m:t>
                          </m:r>
                        </m:e>
                      </m:rad>
                    </m:oMath>
                  </m:oMathPara>
                </a14:m>
                <a:endParaRPr lang="en-GB" sz="1400"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515291" y="3439886"/>
                <a:ext cx="257378" cy="240835"/>
              </a:xfrm>
              <a:prstGeom prst="rect">
                <a:avLst/>
              </a:prstGeom>
              <a:blipFill>
                <a:blip r:embed="rId6"/>
                <a:stretch>
                  <a:fillRect r="-14286" b="-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631474" y="3108961"/>
                <a:ext cx="421974" cy="4517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FF0000"/>
                          </a:solidFill>
                          <a:latin typeface="Cambria Math" panose="02040503050406030204" pitchFamily="18" charset="0"/>
                        </a:rPr>
                        <m:t>−</m:t>
                      </m:r>
                      <m:f>
                        <m:fPr>
                          <m:ctrlPr>
                            <a:rPr lang="en-GB" sz="1400" i="1" smtClean="0">
                              <a:solidFill>
                                <a:srgbClr val="FF0000"/>
                              </a:solidFill>
                              <a:latin typeface="Cambria Math" panose="02040503050406030204" pitchFamily="18" charset="0"/>
                            </a:rPr>
                          </m:ctrlPr>
                        </m:fPr>
                        <m:num>
                          <m:rad>
                            <m:radPr>
                              <m:degHide m:val="on"/>
                              <m:ctrlPr>
                                <a:rPr lang="en-GB" sz="1400" i="1" smtClean="0">
                                  <a:solidFill>
                                    <a:srgbClr val="FF0000"/>
                                  </a:solidFill>
                                  <a:latin typeface="Cambria Math" panose="02040503050406030204" pitchFamily="18" charset="0"/>
                                </a:rPr>
                              </m:ctrlPr>
                            </m:radPr>
                            <m:deg/>
                            <m:e>
                              <m:r>
                                <a:rPr lang="en-US" sz="1400" b="0" i="1" smtClean="0">
                                  <a:solidFill>
                                    <a:srgbClr val="FF0000"/>
                                  </a:solidFill>
                                  <a:latin typeface="Cambria Math" panose="02040503050406030204" pitchFamily="18" charset="0"/>
                                </a:rPr>
                                <m:t>3</m:t>
                              </m:r>
                            </m:e>
                          </m:rad>
                        </m:num>
                        <m:den>
                          <m:r>
                            <a:rPr lang="en-US" sz="1400" b="0" i="1" smtClean="0">
                              <a:solidFill>
                                <a:srgbClr val="FF0000"/>
                              </a:solidFill>
                              <a:latin typeface="Cambria Math" panose="02040503050406030204" pitchFamily="18" charset="0"/>
                            </a:rPr>
                            <m:t>2</m:t>
                          </m:r>
                        </m:den>
                      </m:f>
                    </m:oMath>
                  </m:oMathPara>
                </a14:m>
                <a:endParaRPr lang="en-GB" sz="1400"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631474" y="3108961"/>
                <a:ext cx="421974" cy="451790"/>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926079" y="4859384"/>
                <a:ext cx="13946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FF0000"/>
                          </a:solidFill>
                          <a:latin typeface="Cambria Math" panose="02040503050406030204" pitchFamily="18" charset="0"/>
                        </a:rPr>
                        <m:t>1</m:t>
                      </m:r>
                    </m:oMath>
                  </m:oMathPara>
                </a14:m>
                <a:endParaRPr lang="en-GB" sz="1400"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926079" y="4859384"/>
                <a:ext cx="139461" cy="215444"/>
              </a:xfrm>
              <a:prstGeom prst="rect">
                <a:avLst/>
              </a:prstGeom>
              <a:blipFill>
                <a:blip r:embed="rId8"/>
                <a:stretch>
                  <a:fillRect l="-30435" r="-26087"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789611" y="5316585"/>
                <a:ext cx="63934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FF0000"/>
                          </a:solidFill>
                          <a:latin typeface="Cambria Math" panose="02040503050406030204" pitchFamily="18" charset="0"/>
                        </a:rPr>
                        <m:t>−</m:t>
                      </m:r>
                      <m:sSup>
                        <m:sSupPr>
                          <m:ctrlPr>
                            <a:rPr lang="en-US" sz="1400" b="0" i="1" smtClean="0">
                              <a:solidFill>
                                <a:srgbClr val="FF0000"/>
                              </a:solidFill>
                              <a:latin typeface="Cambria Math" panose="02040503050406030204" pitchFamily="18" charset="0"/>
                            </a:rPr>
                          </m:ctrlPr>
                        </m:sSupPr>
                        <m:e>
                          <m:r>
                            <a:rPr lang="en-US" sz="1400" b="0" i="1" smtClean="0">
                              <a:solidFill>
                                <a:srgbClr val="FF0000"/>
                              </a:solidFill>
                              <a:latin typeface="Cambria Math" panose="02040503050406030204" pitchFamily="18" charset="0"/>
                            </a:rPr>
                            <m:t>𝑡𝑎𝑛</m:t>
                          </m:r>
                        </m:e>
                        <m:sup>
                          <m:r>
                            <a:rPr lang="en-US" sz="1400" b="0" i="1" smtClean="0">
                              <a:solidFill>
                                <a:srgbClr val="FF0000"/>
                              </a:solidFill>
                              <a:latin typeface="Cambria Math" panose="02040503050406030204" pitchFamily="18" charset="0"/>
                            </a:rPr>
                            <m:t>2</m:t>
                          </m:r>
                        </m:sup>
                      </m:sSup>
                      <m:r>
                        <a:rPr lang="en-US" sz="1400" b="0" i="1" smtClean="0">
                          <a:solidFill>
                            <a:srgbClr val="FF0000"/>
                          </a:solidFill>
                          <a:latin typeface="Cambria Math" panose="02040503050406030204" pitchFamily="18" charset="0"/>
                          <a:ea typeface="Cambria Math" panose="02040503050406030204" pitchFamily="18" charset="0"/>
                        </a:rPr>
                        <m:t>𝜃</m:t>
                      </m:r>
                    </m:oMath>
                  </m:oMathPara>
                </a14:m>
                <a:endParaRPr lang="en-GB" sz="1400" dirty="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789611" y="5316585"/>
                <a:ext cx="639342" cy="215444"/>
              </a:xfrm>
              <a:prstGeom prst="rect">
                <a:avLst/>
              </a:prstGeom>
              <a:blipFill>
                <a:blip r:embed="rId9"/>
                <a:stretch>
                  <a:fillRect l="-962" r="-5769" b="-1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142308" y="5826036"/>
                <a:ext cx="5019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solidFill>
                                <a:srgbClr val="FF0000"/>
                              </a:solidFill>
                              <a:latin typeface="Cambria Math" panose="02040503050406030204" pitchFamily="18" charset="0"/>
                              <a:ea typeface="Cambria Math" panose="02040503050406030204" pitchFamily="18" charset="0"/>
                            </a:rPr>
                          </m:ctrlPr>
                        </m:dPr>
                        <m:e>
                          <m:r>
                            <a:rPr lang="en-US" sz="1400" b="0" i="1" smtClean="0">
                              <a:solidFill>
                                <a:srgbClr val="FF0000"/>
                              </a:solidFill>
                              <a:latin typeface="Cambria Math" panose="02040503050406030204" pitchFamily="18" charset="0"/>
                              <a:ea typeface="Cambria Math" panose="02040503050406030204" pitchFamily="18" charset="0"/>
                            </a:rPr>
                            <m:t>𝑠𝑖𝑛</m:t>
                          </m:r>
                          <m:r>
                            <a:rPr lang="en-US" sz="1400" b="0" i="1" smtClean="0">
                              <a:solidFill>
                                <a:srgbClr val="FF0000"/>
                              </a:solidFill>
                              <a:latin typeface="Cambria Math" panose="02040503050406030204" pitchFamily="18" charset="0"/>
                              <a:ea typeface="Cambria Math" panose="02040503050406030204" pitchFamily="18" charset="0"/>
                            </a:rPr>
                            <m:t>𝜃</m:t>
                          </m:r>
                        </m:e>
                      </m:d>
                    </m:oMath>
                  </m:oMathPara>
                </a14:m>
                <a:endParaRPr lang="en-GB" sz="1400" dirty="0">
                  <a:solidFill>
                    <a:srgbClr val="FF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142308" y="5826036"/>
                <a:ext cx="501997" cy="215444"/>
              </a:xfrm>
              <a:prstGeom prst="rect">
                <a:avLst/>
              </a:prstGeom>
              <a:blipFill>
                <a:blip r:embed="rId10"/>
                <a:stretch>
                  <a:fillRect b="-5714"/>
                </a:stretch>
              </a:blipFill>
            </p:spPr>
            <p:txBody>
              <a:bodyPr/>
              <a:lstStyle/>
              <a:p>
                <a:r>
                  <a:rPr lang="en-GB">
                    <a:noFill/>
                  </a:rPr>
                  <a:t> </a:t>
                </a:r>
              </a:p>
            </p:txBody>
          </p:sp>
        </mc:Fallback>
      </mc:AlternateContent>
      <p:sp>
        <p:nvSpPr>
          <p:cNvPr id="12" name="TextBox 11"/>
          <p:cNvSpPr txBox="1"/>
          <p:nvPr/>
        </p:nvSpPr>
        <p:spPr>
          <a:xfrm>
            <a:off x="6657702" y="4915991"/>
            <a:ext cx="870431" cy="276999"/>
          </a:xfrm>
          <a:prstGeom prst="rect">
            <a:avLst/>
          </a:prstGeom>
          <a:noFill/>
        </p:spPr>
        <p:txBody>
          <a:bodyPr wrap="none" lIns="0" tIns="0" rIns="0" bIns="0" rtlCol="0">
            <a:spAutoFit/>
          </a:bodyPr>
          <a:lstStyle/>
          <a:p>
            <a:r>
              <a:rPr lang="en-US" dirty="0">
                <a:solidFill>
                  <a:srgbClr val="FF0000"/>
                </a:solidFill>
              </a:rPr>
              <a:t>75.5, 284</a:t>
            </a:r>
            <a:endParaRPr lang="en-GB" dirty="0">
              <a:solidFill>
                <a:srgbClr val="FF0000"/>
              </a:solidFill>
            </a:endParaRPr>
          </a:p>
        </p:txBody>
      </p:sp>
      <p:sp>
        <p:nvSpPr>
          <p:cNvPr id="13" name="TextBox 12"/>
          <p:cNvSpPr txBox="1"/>
          <p:nvPr/>
        </p:nvSpPr>
        <p:spPr>
          <a:xfrm>
            <a:off x="6309359" y="5299168"/>
            <a:ext cx="1502014" cy="276999"/>
          </a:xfrm>
          <a:prstGeom prst="rect">
            <a:avLst/>
          </a:prstGeom>
          <a:noFill/>
        </p:spPr>
        <p:txBody>
          <a:bodyPr wrap="none" lIns="0" tIns="0" rIns="0" bIns="0" rtlCol="0">
            <a:spAutoFit/>
          </a:bodyPr>
          <a:lstStyle/>
          <a:p>
            <a:r>
              <a:rPr lang="en-US" dirty="0">
                <a:solidFill>
                  <a:srgbClr val="FF0000"/>
                </a:solidFill>
              </a:rPr>
              <a:t>15, 75, 195, 255</a:t>
            </a:r>
            <a:endParaRPr lang="en-GB" dirty="0">
              <a:solidFill>
                <a:srgbClr val="FF0000"/>
              </a:solidFill>
            </a:endParaRPr>
          </a:p>
        </p:txBody>
      </p:sp>
      <p:sp>
        <p:nvSpPr>
          <p:cNvPr id="14" name="TextBox 13"/>
          <p:cNvSpPr txBox="1"/>
          <p:nvPr/>
        </p:nvSpPr>
        <p:spPr>
          <a:xfrm>
            <a:off x="7267302" y="6109065"/>
            <a:ext cx="1876698" cy="276999"/>
          </a:xfrm>
          <a:prstGeom prst="rect">
            <a:avLst/>
          </a:prstGeom>
          <a:noFill/>
        </p:spPr>
        <p:txBody>
          <a:bodyPr wrap="square" lIns="0" tIns="0" rIns="0" bIns="0" rtlCol="0">
            <a:spAutoFit/>
          </a:bodyPr>
          <a:lstStyle/>
          <a:p>
            <a:r>
              <a:rPr lang="en-US" dirty="0">
                <a:solidFill>
                  <a:srgbClr val="FF0000"/>
                </a:solidFill>
              </a:rPr>
              <a:t>75.5, 132, 228, 284</a:t>
            </a:r>
            <a:endParaRPr lang="en-GB" dirty="0">
              <a:solidFill>
                <a:srgbClr val="FF0000"/>
              </a:solidFill>
            </a:endParaRPr>
          </a:p>
        </p:txBody>
      </p:sp>
      <p:sp>
        <p:nvSpPr>
          <p:cNvPr id="16" name="TextBox 15"/>
          <p:cNvSpPr txBox="1"/>
          <p:nvPr/>
        </p:nvSpPr>
        <p:spPr>
          <a:xfrm>
            <a:off x="8007531" y="5473339"/>
            <a:ext cx="1136469" cy="553998"/>
          </a:xfrm>
          <a:prstGeom prst="rect">
            <a:avLst/>
          </a:prstGeom>
          <a:noFill/>
        </p:spPr>
        <p:txBody>
          <a:bodyPr wrap="square" lIns="0" tIns="0" rIns="0" bIns="0" rtlCol="0">
            <a:spAutoFit/>
          </a:bodyPr>
          <a:lstStyle/>
          <a:p>
            <a:r>
              <a:rPr lang="en-US" dirty="0">
                <a:solidFill>
                  <a:srgbClr val="FF0000"/>
                </a:solidFill>
              </a:rPr>
              <a:t>19.7, 118, 200, 298</a:t>
            </a:r>
            <a:endParaRPr lang="en-GB" dirty="0">
              <a:solidFill>
                <a:srgbClr val="FF0000"/>
              </a:solidFill>
            </a:endParaRPr>
          </a:p>
        </p:txBody>
      </p:sp>
    </p:spTree>
    <p:extLst>
      <p:ext uri="{BB962C8B-B14F-4D97-AF65-F5344CB8AC3E}">
        <p14:creationId xmlns:p14="http://schemas.microsoft.com/office/powerpoint/2010/main" val="80281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linds(horizontal)">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linds(horizontal)">
                                      <p:cBhvr>
                                        <p:cTn id="5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0" grpId="0"/>
      <p:bldP spid="11" grpId="0"/>
      <p:bldP spid="12" grpId="0"/>
      <p:bldP spid="13" grpId="0"/>
      <p:bldP spid="14"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14313" y="1608138"/>
            <a:ext cx="4268787" cy="4525962"/>
          </a:xfrm>
        </p:spPr>
        <p:txBody>
          <a:bodyPr/>
          <a:lstStyle/>
          <a:p>
            <a:pPr eaLnBrk="1" hangingPunct="1">
              <a:buFontTx/>
              <a:buNone/>
            </a:pPr>
            <a:r>
              <a:rPr lang="en-GB" altLang="en-US" sz="1800" dirty="0">
                <a:latin typeface="Comic Sans MS" pitchFamily="66" charset="0"/>
              </a:rPr>
              <a:t>	</a:t>
            </a:r>
            <a:r>
              <a:rPr lang="en-GB" altLang="en-US" sz="1800" u="sng" dirty="0">
                <a:latin typeface="Comic Sans MS" pitchFamily="66" charset="0"/>
              </a:rPr>
              <a:t>Finding the length of an arc is easier when you use radians</a:t>
            </a:r>
            <a:endParaRPr lang="en-GB" altLang="en-US" sz="1800" dirty="0">
              <a:latin typeface="Comic Sans MS" pitchFamily="66" charset="0"/>
            </a:endParaRPr>
          </a:p>
          <a:p>
            <a:pPr eaLnBrk="1" hangingPunct="1">
              <a:buFontTx/>
              <a:buNone/>
            </a:pPr>
            <a:endParaRPr lang="en-GB" altLang="en-US" sz="1800" dirty="0">
              <a:latin typeface="Comic Sans MS" pitchFamily="66" charset="0"/>
            </a:endParaRPr>
          </a:p>
          <a:p>
            <a:pPr eaLnBrk="1" hangingPunct="1">
              <a:buFontTx/>
              <a:buNone/>
            </a:pPr>
            <a:r>
              <a:rPr lang="en-GB" altLang="en-US" sz="1800" dirty="0">
                <a:latin typeface="Comic Sans MS" pitchFamily="66" charset="0"/>
              </a:rPr>
              <a:t>	Arc AB of a circle, with centre O and radius r, subtends an angle of </a:t>
            </a:r>
            <a:r>
              <a:rPr lang="el-GR" altLang="en-US" sz="1800" dirty="0">
                <a:latin typeface="Comic Sans MS" pitchFamily="66" charset="0"/>
              </a:rPr>
              <a:t>θ</a:t>
            </a:r>
            <a:r>
              <a:rPr lang="en-GB" altLang="en-US" sz="1800" dirty="0">
                <a:latin typeface="Comic Sans MS" pitchFamily="66" charset="0"/>
              </a:rPr>
              <a:t> radians at O. The Perimeter of sector AOB is P cm. Express r in terms of P and </a:t>
            </a:r>
            <a:r>
              <a:rPr lang="el-GR" altLang="en-US" sz="1800" dirty="0">
                <a:latin typeface="Comic Sans MS" pitchFamily="66" charset="0"/>
              </a:rPr>
              <a:t>θ</a:t>
            </a:r>
            <a:r>
              <a:rPr lang="en-GB" altLang="en-US" sz="1800" dirty="0">
                <a:latin typeface="Comic Sans MS" pitchFamily="66" charset="0"/>
              </a:rPr>
              <a:t>.</a:t>
            </a:r>
            <a:endParaRPr lang="el-GR" altLang="en-US" sz="1800" u="sng" dirty="0">
              <a:latin typeface="Comic Sans MS" pitchFamily="66" charset="0"/>
            </a:endParaRPr>
          </a:p>
        </p:txBody>
      </p:sp>
      <p:sp>
        <p:nvSpPr>
          <p:cNvPr id="17423" name="Oval 15"/>
          <p:cNvSpPr>
            <a:spLocks noChangeAspect="1" noChangeArrowheads="1"/>
          </p:cNvSpPr>
          <p:nvPr/>
        </p:nvSpPr>
        <p:spPr bwMode="auto">
          <a:xfrm>
            <a:off x="823913" y="4203700"/>
            <a:ext cx="2152650" cy="21526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7424" name="Line 16"/>
          <p:cNvSpPr>
            <a:spLocks noChangeShapeType="1"/>
          </p:cNvSpPr>
          <p:nvPr/>
        </p:nvSpPr>
        <p:spPr bwMode="auto">
          <a:xfrm flipV="1">
            <a:off x="1873250" y="4554538"/>
            <a:ext cx="806450"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25" name="Line 17"/>
          <p:cNvSpPr>
            <a:spLocks noChangeShapeType="1"/>
          </p:cNvSpPr>
          <p:nvPr/>
        </p:nvSpPr>
        <p:spPr bwMode="auto">
          <a:xfrm>
            <a:off x="1865313" y="5280025"/>
            <a:ext cx="823912" cy="727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27" name="Text Box 19"/>
          <p:cNvSpPr txBox="1">
            <a:spLocks noChangeArrowheads="1"/>
          </p:cNvSpPr>
          <p:nvPr/>
        </p:nvSpPr>
        <p:spPr bwMode="auto">
          <a:xfrm>
            <a:off x="2035175" y="4591050"/>
            <a:ext cx="511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r</a:t>
            </a:r>
          </a:p>
        </p:txBody>
      </p:sp>
      <p:sp>
        <p:nvSpPr>
          <p:cNvPr id="17428" name="Text Box 20"/>
          <p:cNvSpPr txBox="1">
            <a:spLocks noChangeArrowheads="1"/>
          </p:cNvSpPr>
          <p:nvPr/>
        </p:nvSpPr>
        <p:spPr bwMode="auto">
          <a:xfrm>
            <a:off x="2062163" y="5568950"/>
            <a:ext cx="511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r</a:t>
            </a:r>
          </a:p>
        </p:txBody>
      </p:sp>
      <p:sp>
        <p:nvSpPr>
          <p:cNvPr id="17429" name="Arc 21"/>
          <p:cNvSpPr>
            <a:spLocks/>
          </p:cNvSpPr>
          <p:nvPr/>
        </p:nvSpPr>
        <p:spPr bwMode="auto">
          <a:xfrm>
            <a:off x="1128713" y="5127625"/>
            <a:ext cx="914400" cy="300038"/>
          </a:xfrm>
          <a:custGeom>
            <a:avLst/>
            <a:gdLst>
              <a:gd name="T0" fmla="*/ 906484 w 21600"/>
              <a:gd name="T1" fmla="*/ 0 h 7099"/>
              <a:gd name="T2" fmla="*/ 896408 w 21600"/>
              <a:gd name="T3" fmla="*/ 300038 h 7099"/>
              <a:gd name="T4" fmla="*/ 0 w 21600"/>
              <a:gd name="T5" fmla="*/ 119821 h 7099"/>
              <a:gd name="T6" fmla="*/ 0 60000 65536"/>
              <a:gd name="T7" fmla="*/ 0 60000 65536"/>
              <a:gd name="T8" fmla="*/ 0 60000 65536"/>
            </a:gdLst>
            <a:ahLst/>
            <a:cxnLst>
              <a:cxn ang="T6">
                <a:pos x="T0" y="T1"/>
              </a:cxn>
              <a:cxn ang="T7">
                <a:pos x="T2" y="T3"/>
              </a:cxn>
              <a:cxn ang="T8">
                <a:pos x="T4" y="T5"/>
              </a:cxn>
            </a:cxnLst>
            <a:rect l="0" t="0" r="r" b="b"/>
            <a:pathLst>
              <a:path w="21600" h="7099" fill="none" extrusionOk="0">
                <a:moveTo>
                  <a:pt x="21413" y="-1"/>
                </a:moveTo>
                <a:cubicBezTo>
                  <a:pt x="21537" y="939"/>
                  <a:pt x="21600" y="1886"/>
                  <a:pt x="21600" y="2835"/>
                </a:cubicBezTo>
                <a:cubicBezTo>
                  <a:pt x="21600" y="4266"/>
                  <a:pt x="21457" y="5695"/>
                  <a:pt x="21174" y="7098"/>
                </a:cubicBezTo>
              </a:path>
              <a:path w="21600" h="7099" stroke="0" extrusionOk="0">
                <a:moveTo>
                  <a:pt x="21413" y="-1"/>
                </a:moveTo>
                <a:cubicBezTo>
                  <a:pt x="21537" y="939"/>
                  <a:pt x="21600" y="1886"/>
                  <a:pt x="21600" y="2835"/>
                </a:cubicBezTo>
                <a:cubicBezTo>
                  <a:pt x="21600" y="4266"/>
                  <a:pt x="21457" y="5695"/>
                  <a:pt x="21174" y="7098"/>
                </a:cubicBezTo>
                <a:lnTo>
                  <a:pt x="0" y="2835"/>
                </a:lnTo>
                <a:lnTo>
                  <a:pt x="21413" y="-1"/>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30" name="Text Box 22"/>
          <p:cNvSpPr txBox="1">
            <a:spLocks noChangeArrowheads="1"/>
          </p:cNvSpPr>
          <p:nvPr/>
        </p:nvSpPr>
        <p:spPr bwMode="auto">
          <a:xfrm>
            <a:off x="2025650" y="5081588"/>
            <a:ext cx="331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l-GR" altLang="en-US">
                <a:latin typeface="Comic Sans MS" pitchFamily="66" charset="0"/>
              </a:rPr>
              <a:t>θ</a:t>
            </a:r>
          </a:p>
        </p:txBody>
      </p:sp>
      <p:sp>
        <p:nvSpPr>
          <p:cNvPr id="17431" name="Text Box 23"/>
          <p:cNvSpPr txBox="1">
            <a:spLocks noChangeArrowheads="1"/>
          </p:cNvSpPr>
          <p:nvPr/>
        </p:nvSpPr>
        <p:spPr bwMode="auto">
          <a:xfrm>
            <a:off x="2698750" y="4265613"/>
            <a:ext cx="31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A</a:t>
            </a:r>
          </a:p>
        </p:txBody>
      </p:sp>
      <p:sp>
        <p:nvSpPr>
          <p:cNvPr id="17432" name="Text Box 24"/>
          <p:cNvSpPr txBox="1">
            <a:spLocks noChangeArrowheads="1"/>
          </p:cNvSpPr>
          <p:nvPr/>
        </p:nvSpPr>
        <p:spPr bwMode="auto">
          <a:xfrm>
            <a:off x="2717800" y="5889625"/>
            <a:ext cx="31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B</a:t>
            </a:r>
          </a:p>
        </p:txBody>
      </p:sp>
      <p:sp>
        <p:nvSpPr>
          <p:cNvPr id="17433" name="Text Box 25"/>
          <p:cNvSpPr txBox="1">
            <a:spLocks noChangeArrowheads="1"/>
          </p:cNvSpPr>
          <p:nvPr/>
        </p:nvSpPr>
        <p:spPr bwMode="auto">
          <a:xfrm>
            <a:off x="1541463" y="5099050"/>
            <a:ext cx="31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O</a:t>
            </a:r>
          </a:p>
        </p:txBody>
      </p:sp>
      <p:sp>
        <p:nvSpPr>
          <p:cNvPr id="17434" name="Text Box 26"/>
          <p:cNvSpPr txBox="1">
            <a:spLocks noChangeArrowheads="1"/>
          </p:cNvSpPr>
          <p:nvPr/>
        </p:nvSpPr>
        <p:spPr bwMode="auto">
          <a:xfrm>
            <a:off x="6553200" y="1828800"/>
            <a:ext cx="1828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Length AB = r</a:t>
            </a:r>
            <a:r>
              <a:rPr lang="el-GR" altLang="en-US">
                <a:latin typeface="Comic Sans MS" pitchFamily="66" charset="0"/>
              </a:rPr>
              <a:t>θ</a:t>
            </a:r>
          </a:p>
        </p:txBody>
      </p:sp>
      <p:graphicFrame>
        <p:nvGraphicFramePr>
          <p:cNvPr id="17435" name="Object 27"/>
          <p:cNvGraphicFramePr>
            <a:graphicFrameLocks noChangeAspect="1"/>
          </p:cNvGraphicFramePr>
          <p:nvPr/>
        </p:nvGraphicFramePr>
        <p:xfrm>
          <a:off x="6629400" y="2514600"/>
          <a:ext cx="539750" cy="333375"/>
        </p:xfrm>
        <a:graphic>
          <a:graphicData uri="http://schemas.openxmlformats.org/presentationml/2006/ole">
            <mc:AlternateContent xmlns:mc="http://schemas.openxmlformats.org/markup-compatibility/2006">
              <mc:Choice xmlns:v="urn:schemas-microsoft-com:vml" Requires="v">
                <p:oleObj spid="_x0000_s8509" name="Equation" r:id="rId3" imgW="266353" imgH="164885" progId="Equation.DSMT4">
                  <p:embed/>
                </p:oleObj>
              </mc:Choice>
              <mc:Fallback>
                <p:oleObj name="Equation" r:id="rId3" imgW="266353" imgH="164885" progId="Equation.DSMT4">
                  <p:embed/>
                  <p:pic>
                    <p:nvPicPr>
                      <p:cNvPr id="17435"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514600"/>
                        <a:ext cx="53975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6" name="Object 28"/>
          <p:cNvGraphicFramePr>
            <a:graphicFrameLocks noChangeAspect="1"/>
          </p:cNvGraphicFramePr>
          <p:nvPr/>
        </p:nvGraphicFramePr>
        <p:xfrm>
          <a:off x="7239000" y="2514600"/>
          <a:ext cx="411163" cy="358775"/>
        </p:xfrm>
        <a:graphic>
          <a:graphicData uri="http://schemas.openxmlformats.org/presentationml/2006/ole">
            <mc:AlternateContent xmlns:mc="http://schemas.openxmlformats.org/markup-compatibility/2006">
              <mc:Choice xmlns:v="urn:schemas-microsoft-com:vml" Requires="v">
                <p:oleObj spid="_x0000_s8510" name="Equation" r:id="rId5" imgW="202936" imgH="177569" progId="Equation.DSMT4">
                  <p:embed/>
                </p:oleObj>
              </mc:Choice>
              <mc:Fallback>
                <p:oleObj name="Equation" r:id="rId5" imgW="202936" imgH="177569" progId="Equation.DSMT4">
                  <p:embed/>
                  <p:pic>
                    <p:nvPicPr>
                      <p:cNvPr id="17436"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2514600"/>
                        <a:ext cx="41116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7" name="Object 29"/>
          <p:cNvGraphicFramePr>
            <a:graphicFrameLocks noChangeAspect="1"/>
          </p:cNvGraphicFramePr>
          <p:nvPr/>
        </p:nvGraphicFramePr>
        <p:xfrm>
          <a:off x="7696200" y="2514600"/>
          <a:ext cx="668338" cy="333375"/>
        </p:xfrm>
        <a:graphic>
          <a:graphicData uri="http://schemas.openxmlformats.org/presentationml/2006/ole">
            <mc:AlternateContent xmlns:mc="http://schemas.openxmlformats.org/markup-compatibility/2006">
              <mc:Choice xmlns:v="urn:schemas-microsoft-com:vml" Requires="v">
                <p:oleObj spid="_x0000_s8511" name="Equation" r:id="rId7" imgW="330057" imgH="165028" progId="Equation.DSMT4">
                  <p:embed/>
                </p:oleObj>
              </mc:Choice>
              <mc:Fallback>
                <p:oleObj name="Equation" r:id="rId7" imgW="330057" imgH="165028" progId="Equation.DSMT4">
                  <p:embed/>
                  <p:pic>
                    <p:nvPicPr>
                      <p:cNvPr id="17437"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96200" y="2514600"/>
                        <a:ext cx="668338"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8" name="Object 30"/>
          <p:cNvGraphicFramePr>
            <a:graphicFrameLocks noChangeAspect="1"/>
          </p:cNvGraphicFramePr>
          <p:nvPr/>
        </p:nvGraphicFramePr>
        <p:xfrm>
          <a:off x="6629400" y="3124200"/>
          <a:ext cx="539750" cy="333375"/>
        </p:xfrm>
        <a:graphic>
          <a:graphicData uri="http://schemas.openxmlformats.org/presentationml/2006/ole">
            <mc:AlternateContent xmlns:mc="http://schemas.openxmlformats.org/markup-compatibility/2006">
              <mc:Choice xmlns:v="urn:schemas-microsoft-com:vml" Requires="v">
                <p:oleObj spid="_x0000_s8512" name="Equation" r:id="rId9" imgW="266353" imgH="164885" progId="Equation.DSMT4">
                  <p:embed/>
                </p:oleObj>
              </mc:Choice>
              <mc:Fallback>
                <p:oleObj name="Equation" r:id="rId9" imgW="266353" imgH="164885" progId="Equation.DSMT4">
                  <p:embed/>
                  <p:pic>
                    <p:nvPicPr>
                      <p:cNvPr id="17438"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29400" y="3124200"/>
                        <a:ext cx="53975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9" name="Object 31"/>
          <p:cNvGraphicFramePr>
            <a:graphicFrameLocks noChangeAspect="1"/>
          </p:cNvGraphicFramePr>
          <p:nvPr/>
        </p:nvGraphicFramePr>
        <p:xfrm>
          <a:off x="7239000" y="3124200"/>
          <a:ext cx="1258888" cy="409575"/>
        </p:xfrm>
        <a:graphic>
          <a:graphicData uri="http://schemas.openxmlformats.org/presentationml/2006/ole">
            <mc:AlternateContent xmlns:mc="http://schemas.openxmlformats.org/markup-compatibility/2006">
              <mc:Choice xmlns:v="urn:schemas-microsoft-com:vml" Requires="v">
                <p:oleObj spid="_x0000_s8513" name="Equation" r:id="rId11" imgW="622030" imgH="203112" progId="Equation.DSMT4">
                  <p:embed/>
                </p:oleObj>
              </mc:Choice>
              <mc:Fallback>
                <p:oleObj name="Equation" r:id="rId11" imgW="622030" imgH="203112" progId="Equation.DSMT4">
                  <p:embed/>
                  <p:pic>
                    <p:nvPicPr>
                      <p:cNvPr id="17439"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39000" y="3124200"/>
                        <a:ext cx="1258888"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40" name="Object 32"/>
          <p:cNvGraphicFramePr>
            <a:graphicFrameLocks noChangeAspect="1"/>
          </p:cNvGraphicFramePr>
          <p:nvPr/>
        </p:nvGraphicFramePr>
        <p:xfrm>
          <a:off x="6172200" y="3810000"/>
          <a:ext cx="1412875" cy="847725"/>
        </p:xfrm>
        <a:graphic>
          <a:graphicData uri="http://schemas.openxmlformats.org/presentationml/2006/ole">
            <mc:AlternateContent xmlns:mc="http://schemas.openxmlformats.org/markup-compatibility/2006">
              <mc:Choice xmlns:v="urn:schemas-microsoft-com:vml" Requires="v">
                <p:oleObj spid="_x0000_s8514" name="Equation" r:id="rId13" imgW="698500" imgH="419100" progId="Equation.DSMT4">
                  <p:embed/>
                </p:oleObj>
              </mc:Choice>
              <mc:Fallback>
                <p:oleObj name="Equation" r:id="rId13" imgW="698500" imgH="419100" progId="Equation.DSMT4">
                  <p:embed/>
                  <p:pic>
                    <p:nvPicPr>
                      <p:cNvPr id="1744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2200" y="3810000"/>
                        <a:ext cx="1412875"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41" name="Object 33"/>
          <p:cNvGraphicFramePr>
            <a:graphicFrameLocks noChangeAspect="1"/>
          </p:cNvGraphicFramePr>
          <p:nvPr/>
        </p:nvGraphicFramePr>
        <p:xfrm>
          <a:off x="7620000" y="4114800"/>
          <a:ext cx="230188" cy="255588"/>
        </p:xfrm>
        <a:graphic>
          <a:graphicData uri="http://schemas.openxmlformats.org/presentationml/2006/ole">
            <mc:AlternateContent xmlns:mc="http://schemas.openxmlformats.org/markup-compatibility/2006">
              <mc:Choice xmlns:v="urn:schemas-microsoft-com:vml" Requires="v">
                <p:oleObj spid="_x0000_s8515" name="Equation" r:id="rId15" imgW="114102" imgH="126780" progId="Equation.DSMT4">
                  <p:embed/>
                </p:oleObj>
              </mc:Choice>
              <mc:Fallback>
                <p:oleObj name="Equation" r:id="rId15" imgW="114102" imgH="126780" progId="Equation.DSMT4">
                  <p:embed/>
                  <p:pic>
                    <p:nvPicPr>
                      <p:cNvPr id="17441"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20000" y="4114800"/>
                        <a:ext cx="230188"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2" name="Text Box 34"/>
          <p:cNvSpPr txBox="1">
            <a:spLocks noChangeArrowheads="1"/>
          </p:cNvSpPr>
          <p:nvPr/>
        </p:nvSpPr>
        <p:spPr bwMode="auto">
          <a:xfrm>
            <a:off x="2971800" y="5029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r</a:t>
            </a:r>
            <a:r>
              <a:rPr lang="el-GR" altLang="en-US">
                <a:latin typeface="Comic Sans MS" pitchFamily="66" charset="0"/>
              </a:rPr>
              <a:t>θ</a:t>
            </a:r>
          </a:p>
        </p:txBody>
      </p:sp>
      <p:sp>
        <p:nvSpPr>
          <p:cNvPr id="17443" name="Arc 35"/>
          <p:cNvSpPr>
            <a:spLocks/>
          </p:cNvSpPr>
          <p:nvPr/>
        </p:nvSpPr>
        <p:spPr bwMode="auto">
          <a:xfrm flipH="1">
            <a:off x="5648325" y="2689225"/>
            <a:ext cx="304800" cy="685800"/>
          </a:xfrm>
          <a:custGeom>
            <a:avLst/>
            <a:gdLst>
              <a:gd name="T0" fmla="*/ 0 w 21600"/>
              <a:gd name="T1" fmla="*/ 0 h 43200"/>
              <a:gd name="T2" fmla="*/ 0 w 21600"/>
              <a:gd name="T3" fmla="*/ 685800 h 43200"/>
              <a:gd name="T4" fmla="*/ 0 w 21600"/>
              <a:gd name="T5" fmla="*/ 34290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44" name="Arc 36"/>
          <p:cNvSpPr>
            <a:spLocks/>
          </p:cNvSpPr>
          <p:nvPr/>
        </p:nvSpPr>
        <p:spPr bwMode="auto">
          <a:xfrm flipH="1">
            <a:off x="5638800" y="3505200"/>
            <a:ext cx="304800" cy="685800"/>
          </a:xfrm>
          <a:custGeom>
            <a:avLst/>
            <a:gdLst>
              <a:gd name="T0" fmla="*/ 0 w 21600"/>
              <a:gd name="T1" fmla="*/ 0 h 43200"/>
              <a:gd name="T2" fmla="*/ 0 w 21600"/>
              <a:gd name="T3" fmla="*/ 685800 h 43200"/>
              <a:gd name="T4" fmla="*/ 0 w 21600"/>
              <a:gd name="T5" fmla="*/ 34290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45" name="Text Box 37"/>
          <p:cNvSpPr txBox="1">
            <a:spLocks noChangeArrowheads="1"/>
          </p:cNvSpPr>
          <p:nvPr/>
        </p:nvSpPr>
        <p:spPr bwMode="auto">
          <a:xfrm>
            <a:off x="4648200" y="2833688"/>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400">
                <a:solidFill>
                  <a:srgbClr val="FF0000"/>
                </a:solidFill>
                <a:latin typeface="Comic Sans MS" pitchFamily="66" charset="0"/>
              </a:rPr>
              <a:t>Factorise</a:t>
            </a:r>
          </a:p>
        </p:txBody>
      </p:sp>
      <p:sp>
        <p:nvSpPr>
          <p:cNvPr id="17446" name="Text Box 38"/>
          <p:cNvSpPr txBox="1">
            <a:spLocks noChangeArrowheads="1"/>
          </p:cNvSpPr>
          <p:nvPr/>
        </p:nvSpPr>
        <p:spPr bwMode="auto">
          <a:xfrm>
            <a:off x="4724400" y="3581400"/>
            <a:ext cx="990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Divide by (</a:t>
            </a:r>
            <a:r>
              <a:rPr lang="el-GR" altLang="en-US" sz="1400">
                <a:solidFill>
                  <a:srgbClr val="FF0000"/>
                </a:solidFill>
                <a:latin typeface="Comic Sans MS" pitchFamily="66" charset="0"/>
              </a:rPr>
              <a:t>θ</a:t>
            </a:r>
            <a:r>
              <a:rPr lang="en-GB" altLang="en-US" sz="1400">
                <a:solidFill>
                  <a:srgbClr val="FF0000"/>
                </a:solidFill>
                <a:latin typeface="Comic Sans MS" pitchFamily="66" charset="0"/>
              </a:rPr>
              <a:t> + 2)</a:t>
            </a:r>
            <a:endParaRPr lang="el-GR" altLang="en-US" sz="1400">
              <a:solidFill>
                <a:srgbClr val="FF0000"/>
              </a:solidFill>
              <a:latin typeface="Comic Sans MS" pitchFamily="66" charset="0"/>
            </a:endParaRPr>
          </a:p>
        </p:txBody>
      </p:sp>
      <p:sp>
        <p:nvSpPr>
          <p:cNvPr id="30"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31" name="TextBox 30"/>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5C</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2" name="TextBox 31"/>
              <p:cNvSpPr txBox="1"/>
              <p:nvPr/>
            </p:nvSpPr>
            <p:spPr>
              <a:xfrm>
                <a:off x="8218582" y="435166"/>
                <a:ext cx="679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𝜃</m:t>
                      </m:r>
                    </m:oMath>
                  </m:oMathPara>
                </a14:m>
                <a:endParaRPr lang="en-GB" dirty="0"/>
              </a:p>
            </p:txBody>
          </p:sp>
        </mc:Choice>
        <mc:Fallback xmlns="">
          <p:sp>
            <p:nvSpPr>
              <p:cNvPr id="32" name="TextBox 31"/>
              <p:cNvSpPr txBox="1">
                <a:spLocks noRot="1" noChangeAspect="1" noMove="1" noResize="1" noEditPoints="1" noAdjustHandles="1" noChangeArrowheads="1" noChangeShapeType="1" noTextEdit="1"/>
              </p:cNvSpPr>
              <p:nvPr/>
            </p:nvSpPr>
            <p:spPr>
              <a:xfrm>
                <a:off x="8218582" y="435166"/>
                <a:ext cx="679289" cy="276999"/>
              </a:xfrm>
              <a:prstGeom prst="rect">
                <a:avLst/>
              </a:prstGeom>
              <a:blipFill>
                <a:blip r:embed="rId17"/>
                <a:stretch>
                  <a:fillRect l="-8036" r="-7143"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108857" y="439782"/>
                <a:ext cx="173098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33" name="TextBox 32"/>
              <p:cNvSpPr txBox="1">
                <a:spLocks noRot="1" noChangeAspect="1" noMove="1" noResize="1" noEditPoints="1" noAdjustHandles="1" noChangeArrowheads="1" noChangeShapeType="1" noTextEdit="1"/>
              </p:cNvSpPr>
              <p:nvPr/>
            </p:nvSpPr>
            <p:spPr>
              <a:xfrm>
                <a:off x="108857" y="439782"/>
                <a:ext cx="1730987" cy="251800"/>
              </a:xfrm>
              <a:prstGeom prst="rect">
                <a:avLst/>
              </a:prstGeom>
              <a:blipFill>
                <a:blip r:embed="rId18"/>
                <a:stretch>
                  <a:fillRect l="-2465"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56754" y="696685"/>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156754" y="696685"/>
                <a:ext cx="1617173" cy="251800"/>
              </a:xfrm>
              <a:prstGeom prst="rect">
                <a:avLst/>
              </a:prstGeom>
              <a:blipFill>
                <a:blip r:embed="rId19"/>
                <a:stretch>
                  <a:fillRect l="-1509" r="-377" b="-4762"/>
                </a:stretch>
              </a:blipFill>
            </p:spPr>
            <p:txBody>
              <a:bodyPr/>
              <a:lstStyle/>
              <a:p>
                <a:r>
                  <a:rPr lang="en-GB">
                    <a:noFill/>
                  </a:rPr>
                  <a:t> </a:t>
                </a:r>
              </a:p>
            </p:txBody>
          </p:sp>
        </mc:Fallback>
      </mc:AlternateContent>
    </p:spTree>
    <p:extLst>
      <p:ext uri="{BB962C8B-B14F-4D97-AF65-F5344CB8AC3E}">
        <p14:creationId xmlns:p14="http://schemas.microsoft.com/office/powerpoint/2010/main" val="1144790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23"/>
                                        </p:tgtEl>
                                        <p:attrNameLst>
                                          <p:attrName>style.visibility</p:attrName>
                                        </p:attrNameLst>
                                      </p:cBhvr>
                                      <p:to>
                                        <p:strVal val="visible"/>
                                      </p:to>
                                    </p:set>
                                    <p:animEffect transition="in" filter="blinds(horizontal)">
                                      <p:cBhvr>
                                        <p:cTn id="7" dur="500"/>
                                        <p:tgtEl>
                                          <p:spTgt spid="174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24"/>
                                        </p:tgtEl>
                                        <p:attrNameLst>
                                          <p:attrName>style.visibility</p:attrName>
                                        </p:attrNameLst>
                                      </p:cBhvr>
                                      <p:to>
                                        <p:strVal val="visible"/>
                                      </p:to>
                                    </p:set>
                                    <p:animEffect transition="in" filter="blinds(horizontal)">
                                      <p:cBhvr>
                                        <p:cTn id="12" dur="500"/>
                                        <p:tgtEl>
                                          <p:spTgt spid="1742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427"/>
                                        </p:tgtEl>
                                        <p:attrNameLst>
                                          <p:attrName>style.visibility</p:attrName>
                                        </p:attrNameLst>
                                      </p:cBhvr>
                                      <p:to>
                                        <p:strVal val="visible"/>
                                      </p:to>
                                    </p:set>
                                    <p:animEffect transition="in" filter="blinds(horizontal)">
                                      <p:cBhvr>
                                        <p:cTn id="15" dur="500"/>
                                        <p:tgtEl>
                                          <p:spTgt spid="1742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428"/>
                                        </p:tgtEl>
                                        <p:attrNameLst>
                                          <p:attrName>style.visibility</p:attrName>
                                        </p:attrNameLst>
                                      </p:cBhvr>
                                      <p:to>
                                        <p:strVal val="visible"/>
                                      </p:to>
                                    </p:set>
                                    <p:animEffect transition="in" filter="blinds(horizontal)">
                                      <p:cBhvr>
                                        <p:cTn id="20" dur="500"/>
                                        <p:tgtEl>
                                          <p:spTgt spid="1742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7425"/>
                                        </p:tgtEl>
                                        <p:attrNameLst>
                                          <p:attrName>style.visibility</p:attrName>
                                        </p:attrNameLst>
                                      </p:cBhvr>
                                      <p:to>
                                        <p:strVal val="visible"/>
                                      </p:to>
                                    </p:set>
                                    <p:animEffect transition="in" filter="blinds(horizontal)">
                                      <p:cBhvr>
                                        <p:cTn id="23" dur="500"/>
                                        <p:tgtEl>
                                          <p:spTgt spid="1742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433"/>
                                        </p:tgtEl>
                                        <p:attrNameLst>
                                          <p:attrName>style.visibility</p:attrName>
                                        </p:attrNameLst>
                                      </p:cBhvr>
                                      <p:to>
                                        <p:strVal val="visible"/>
                                      </p:to>
                                    </p:set>
                                    <p:animEffect transition="in" filter="blinds(horizontal)">
                                      <p:cBhvr>
                                        <p:cTn id="28" dur="500"/>
                                        <p:tgtEl>
                                          <p:spTgt spid="1743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7431"/>
                                        </p:tgtEl>
                                        <p:attrNameLst>
                                          <p:attrName>style.visibility</p:attrName>
                                        </p:attrNameLst>
                                      </p:cBhvr>
                                      <p:to>
                                        <p:strVal val="visible"/>
                                      </p:to>
                                    </p:set>
                                    <p:animEffect transition="in" filter="blinds(horizontal)">
                                      <p:cBhvr>
                                        <p:cTn id="33" dur="500"/>
                                        <p:tgtEl>
                                          <p:spTgt spid="1743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7432"/>
                                        </p:tgtEl>
                                        <p:attrNameLst>
                                          <p:attrName>style.visibility</p:attrName>
                                        </p:attrNameLst>
                                      </p:cBhvr>
                                      <p:to>
                                        <p:strVal val="visible"/>
                                      </p:to>
                                    </p:set>
                                    <p:animEffect transition="in" filter="blinds(horizontal)">
                                      <p:cBhvr>
                                        <p:cTn id="36" dur="500"/>
                                        <p:tgtEl>
                                          <p:spTgt spid="1743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7429"/>
                                        </p:tgtEl>
                                        <p:attrNameLst>
                                          <p:attrName>style.visibility</p:attrName>
                                        </p:attrNameLst>
                                      </p:cBhvr>
                                      <p:to>
                                        <p:strVal val="visible"/>
                                      </p:to>
                                    </p:set>
                                    <p:animEffect transition="in" filter="blinds(horizontal)">
                                      <p:cBhvr>
                                        <p:cTn id="41" dur="500"/>
                                        <p:tgtEl>
                                          <p:spTgt spid="17429"/>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7430"/>
                                        </p:tgtEl>
                                        <p:attrNameLst>
                                          <p:attrName>style.visibility</p:attrName>
                                        </p:attrNameLst>
                                      </p:cBhvr>
                                      <p:to>
                                        <p:strVal val="visible"/>
                                      </p:to>
                                    </p:set>
                                    <p:animEffect transition="in" filter="blinds(horizontal)">
                                      <p:cBhvr>
                                        <p:cTn id="44" dur="500"/>
                                        <p:tgtEl>
                                          <p:spTgt spid="1743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7434"/>
                                        </p:tgtEl>
                                        <p:attrNameLst>
                                          <p:attrName>style.visibility</p:attrName>
                                        </p:attrNameLst>
                                      </p:cBhvr>
                                      <p:to>
                                        <p:strVal val="visible"/>
                                      </p:to>
                                    </p:set>
                                    <p:animEffect transition="in" filter="blinds(horizontal)">
                                      <p:cBhvr>
                                        <p:cTn id="49" dur="500"/>
                                        <p:tgtEl>
                                          <p:spTgt spid="1743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17442">
                                            <p:txEl>
                                              <p:pRg st="0" end="0"/>
                                            </p:txEl>
                                          </p:spTgt>
                                        </p:tgtEl>
                                        <p:attrNameLst>
                                          <p:attrName>style.visibility</p:attrName>
                                        </p:attrNameLst>
                                      </p:cBhvr>
                                      <p:to>
                                        <p:strVal val="visible"/>
                                      </p:to>
                                    </p:set>
                                    <p:animEffect transition="in" filter="blinds(horizontal)">
                                      <p:cBhvr>
                                        <p:cTn id="54" dur="500"/>
                                        <p:tgtEl>
                                          <p:spTgt spid="17442">
                                            <p:txEl>
                                              <p:pRg st="0" end="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17435"/>
                                        </p:tgtEl>
                                        <p:attrNameLst>
                                          <p:attrName>style.visibility</p:attrName>
                                        </p:attrNameLst>
                                      </p:cBhvr>
                                      <p:to>
                                        <p:strVal val="visible"/>
                                      </p:to>
                                    </p:set>
                                    <p:animEffect transition="in" filter="blinds(horizontal)">
                                      <p:cBhvr>
                                        <p:cTn id="59" dur="500"/>
                                        <p:tgtEl>
                                          <p:spTgt spid="1743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17436"/>
                                        </p:tgtEl>
                                        <p:attrNameLst>
                                          <p:attrName>style.visibility</p:attrName>
                                        </p:attrNameLst>
                                      </p:cBhvr>
                                      <p:to>
                                        <p:strVal val="visible"/>
                                      </p:to>
                                    </p:set>
                                    <p:animEffect transition="in" filter="blinds(horizontal)">
                                      <p:cBhvr>
                                        <p:cTn id="64" dur="500"/>
                                        <p:tgtEl>
                                          <p:spTgt spid="1743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nodeType="clickEffect">
                                  <p:stCondLst>
                                    <p:cond delay="0"/>
                                  </p:stCondLst>
                                  <p:childTnLst>
                                    <p:set>
                                      <p:cBhvr>
                                        <p:cTn id="68" dur="1" fill="hold">
                                          <p:stCondLst>
                                            <p:cond delay="0"/>
                                          </p:stCondLst>
                                        </p:cTn>
                                        <p:tgtEl>
                                          <p:spTgt spid="17437"/>
                                        </p:tgtEl>
                                        <p:attrNameLst>
                                          <p:attrName>style.visibility</p:attrName>
                                        </p:attrNameLst>
                                      </p:cBhvr>
                                      <p:to>
                                        <p:strVal val="visible"/>
                                      </p:to>
                                    </p:set>
                                    <p:animEffect transition="in" filter="blinds(horizontal)">
                                      <p:cBhvr>
                                        <p:cTn id="69" dur="500"/>
                                        <p:tgtEl>
                                          <p:spTgt spid="1743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17443"/>
                                        </p:tgtEl>
                                        <p:attrNameLst>
                                          <p:attrName>style.visibility</p:attrName>
                                        </p:attrNameLst>
                                      </p:cBhvr>
                                      <p:to>
                                        <p:strVal val="visible"/>
                                      </p:to>
                                    </p:set>
                                    <p:animEffect transition="in" filter="blinds(horizontal)">
                                      <p:cBhvr>
                                        <p:cTn id="74" dur="500"/>
                                        <p:tgtEl>
                                          <p:spTgt spid="1744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7445"/>
                                        </p:tgtEl>
                                        <p:attrNameLst>
                                          <p:attrName>style.visibility</p:attrName>
                                        </p:attrNameLst>
                                      </p:cBhvr>
                                      <p:to>
                                        <p:strVal val="visible"/>
                                      </p:to>
                                    </p:set>
                                    <p:animEffect transition="in" filter="blinds(horizontal)">
                                      <p:cBhvr>
                                        <p:cTn id="79" dur="500"/>
                                        <p:tgtEl>
                                          <p:spTgt spid="1744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nodeType="clickEffect">
                                  <p:stCondLst>
                                    <p:cond delay="0"/>
                                  </p:stCondLst>
                                  <p:childTnLst>
                                    <p:set>
                                      <p:cBhvr>
                                        <p:cTn id="83" dur="1" fill="hold">
                                          <p:stCondLst>
                                            <p:cond delay="0"/>
                                          </p:stCondLst>
                                        </p:cTn>
                                        <p:tgtEl>
                                          <p:spTgt spid="17438"/>
                                        </p:tgtEl>
                                        <p:attrNameLst>
                                          <p:attrName>style.visibility</p:attrName>
                                        </p:attrNameLst>
                                      </p:cBhvr>
                                      <p:to>
                                        <p:strVal val="visible"/>
                                      </p:to>
                                    </p:set>
                                    <p:animEffect transition="in" filter="blinds(horizontal)">
                                      <p:cBhvr>
                                        <p:cTn id="84" dur="500"/>
                                        <p:tgtEl>
                                          <p:spTgt spid="17438"/>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nodeType="clickEffect">
                                  <p:stCondLst>
                                    <p:cond delay="0"/>
                                  </p:stCondLst>
                                  <p:childTnLst>
                                    <p:set>
                                      <p:cBhvr>
                                        <p:cTn id="88" dur="1" fill="hold">
                                          <p:stCondLst>
                                            <p:cond delay="0"/>
                                          </p:stCondLst>
                                        </p:cTn>
                                        <p:tgtEl>
                                          <p:spTgt spid="17439"/>
                                        </p:tgtEl>
                                        <p:attrNameLst>
                                          <p:attrName>style.visibility</p:attrName>
                                        </p:attrNameLst>
                                      </p:cBhvr>
                                      <p:to>
                                        <p:strVal val="visible"/>
                                      </p:to>
                                    </p:set>
                                    <p:animEffect transition="in" filter="blinds(horizontal)">
                                      <p:cBhvr>
                                        <p:cTn id="89" dur="500"/>
                                        <p:tgtEl>
                                          <p:spTgt spid="17439"/>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17444"/>
                                        </p:tgtEl>
                                        <p:attrNameLst>
                                          <p:attrName>style.visibility</p:attrName>
                                        </p:attrNameLst>
                                      </p:cBhvr>
                                      <p:to>
                                        <p:strVal val="visible"/>
                                      </p:to>
                                    </p:set>
                                    <p:animEffect transition="in" filter="blinds(horizontal)">
                                      <p:cBhvr>
                                        <p:cTn id="94" dur="500"/>
                                        <p:tgtEl>
                                          <p:spTgt spid="17444"/>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17446"/>
                                        </p:tgtEl>
                                        <p:attrNameLst>
                                          <p:attrName>style.visibility</p:attrName>
                                        </p:attrNameLst>
                                      </p:cBhvr>
                                      <p:to>
                                        <p:strVal val="visible"/>
                                      </p:to>
                                    </p:set>
                                    <p:animEffect transition="in" filter="blinds(horizontal)">
                                      <p:cBhvr>
                                        <p:cTn id="99" dur="500"/>
                                        <p:tgtEl>
                                          <p:spTgt spid="17446"/>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3" presetClass="entr" presetSubtype="10" fill="hold" nodeType="clickEffect">
                                  <p:stCondLst>
                                    <p:cond delay="0"/>
                                  </p:stCondLst>
                                  <p:childTnLst>
                                    <p:set>
                                      <p:cBhvr>
                                        <p:cTn id="103" dur="1" fill="hold">
                                          <p:stCondLst>
                                            <p:cond delay="0"/>
                                          </p:stCondLst>
                                        </p:cTn>
                                        <p:tgtEl>
                                          <p:spTgt spid="17440"/>
                                        </p:tgtEl>
                                        <p:attrNameLst>
                                          <p:attrName>style.visibility</p:attrName>
                                        </p:attrNameLst>
                                      </p:cBhvr>
                                      <p:to>
                                        <p:strVal val="visible"/>
                                      </p:to>
                                    </p:set>
                                    <p:animEffect transition="in" filter="blinds(horizontal)">
                                      <p:cBhvr>
                                        <p:cTn id="104" dur="500"/>
                                        <p:tgtEl>
                                          <p:spTgt spid="1744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3" presetClass="entr" presetSubtype="10" fill="hold" nodeType="clickEffect">
                                  <p:stCondLst>
                                    <p:cond delay="0"/>
                                  </p:stCondLst>
                                  <p:childTnLst>
                                    <p:set>
                                      <p:cBhvr>
                                        <p:cTn id="108" dur="1" fill="hold">
                                          <p:stCondLst>
                                            <p:cond delay="0"/>
                                          </p:stCondLst>
                                        </p:cTn>
                                        <p:tgtEl>
                                          <p:spTgt spid="17441"/>
                                        </p:tgtEl>
                                        <p:attrNameLst>
                                          <p:attrName>style.visibility</p:attrName>
                                        </p:attrNameLst>
                                      </p:cBhvr>
                                      <p:to>
                                        <p:strVal val="visible"/>
                                      </p:to>
                                    </p:set>
                                    <p:animEffect transition="in" filter="blinds(horizontal)">
                                      <p:cBhvr>
                                        <p:cTn id="109" dur="500"/>
                                        <p:tgtEl>
                                          <p:spTgt spid="17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3" grpId="0" animBg="1"/>
      <p:bldP spid="17424" grpId="0" animBg="1"/>
      <p:bldP spid="17425" grpId="0" animBg="1"/>
      <p:bldP spid="17427" grpId="0"/>
      <p:bldP spid="17428" grpId="0"/>
      <p:bldP spid="17429" grpId="0" animBg="1"/>
      <p:bldP spid="17430" grpId="0"/>
      <p:bldP spid="17431" grpId="0"/>
      <p:bldP spid="17432" grpId="0"/>
      <p:bldP spid="17433" grpId="0"/>
      <p:bldP spid="17434" grpId="0" animBg="1"/>
      <p:bldP spid="17443" grpId="0" animBg="1"/>
      <p:bldP spid="17444" grpId="0" animBg="1"/>
      <p:bldP spid="17445" grpId="0"/>
      <p:bldP spid="174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152400" y="1600200"/>
            <a:ext cx="4268788" cy="4525963"/>
          </a:xfrm>
        </p:spPr>
        <p:txBody>
          <a:bodyPr/>
          <a:lstStyle/>
          <a:p>
            <a:pPr eaLnBrk="1" hangingPunct="1">
              <a:buFontTx/>
              <a:buNone/>
            </a:pPr>
            <a:r>
              <a:rPr lang="en-GB" altLang="en-US" sz="1800">
                <a:latin typeface="Comic Sans MS" pitchFamily="66" charset="0"/>
              </a:rPr>
              <a:t>	</a:t>
            </a:r>
            <a:r>
              <a:rPr lang="en-GB" altLang="en-US" sz="1800" u="sng">
                <a:latin typeface="Comic Sans MS" pitchFamily="66" charset="0"/>
              </a:rPr>
              <a:t>Finding the length of an arc is easier when you use radians</a:t>
            </a:r>
            <a:endParaRPr lang="en-GB" altLang="en-US" sz="1800">
              <a:latin typeface="Comic Sans MS" pitchFamily="66" charset="0"/>
            </a:endParaRPr>
          </a:p>
          <a:p>
            <a:pPr eaLnBrk="1" hangingPunct="1">
              <a:buFontTx/>
              <a:buNone/>
            </a:pPr>
            <a:endParaRPr lang="en-GB" altLang="en-US" sz="1600">
              <a:latin typeface="Comic Sans MS" pitchFamily="66" charset="0"/>
            </a:endParaRPr>
          </a:p>
          <a:p>
            <a:pPr eaLnBrk="1" hangingPunct="1">
              <a:buFontTx/>
              <a:buNone/>
            </a:pPr>
            <a:r>
              <a:rPr lang="en-GB" altLang="en-US" sz="1600">
                <a:latin typeface="Comic Sans MS" pitchFamily="66" charset="0"/>
              </a:rPr>
              <a:t>	The border of a garden pond consists of a straight edge AB of length 2.4m, and a curved part C, as shown in the diagram below. The curved part is an arc of a circle, centre O and radius 2m. Find the length of C.</a:t>
            </a:r>
            <a:endParaRPr lang="el-GR" altLang="en-US" sz="1600" u="sng">
              <a:latin typeface="Comic Sans MS" pitchFamily="66" charset="0"/>
            </a:endParaRPr>
          </a:p>
        </p:txBody>
      </p:sp>
      <p:sp>
        <p:nvSpPr>
          <p:cNvPr id="18460" name="Arc 28"/>
          <p:cNvSpPr>
            <a:spLocks noChangeAspect="1"/>
          </p:cNvSpPr>
          <p:nvPr/>
        </p:nvSpPr>
        <p:spPr bwMode="auto">
          <a:xfrm rot="8771966">
            <a:off x="1071563" y="4446588"/>
            <a:ext cx="1828800" cy="1825625"/>
          </a:xfrm>
          <a:custGeom>
            <a:avLst/>
            <a:gdLst>
              <a:gd name="T0" fmla="*/ 1784265 w 43200"/>
              <a:gd name="T1" fmla="*/ 629716 h 43139"/>
              <a:gd name="T2" fmla="*/ 845947 w 43200"/>
              <a:gd name="T3" fmla="*/ 0 h 43139"/>
              <a:gd name="T4" fmla="*/ 914400 w 43200"/>
              <a:gd name="T5" fmla="*/ 911522 h 43139"/>
              <a:gd name="T6" fmla="*/ 0 60000 65536"/>
              <a:gd name="T7" fmla="*/ 0 60000 65536"/>
              <a:gd name="T8" fmla="*/ 0 60000 65536"/>
            </a:gdLst>
            <a:ahLst/>
            <a:cxnLst>
              <a:cxn ang="T6">
                <a:pos x="T0" y="T1"/>
              </a:cxn>
              <a:cxn ang="T7">
                <a:pos x="T2" y="T3"/>
              </a:cxn>
              <a:cxn ang="T8">
                <a:pos x="T4" y="T5"/>
              </a:cxn>
            </a:cxnLst>
            <a:rect l="0" t="0" r="r" b="b"/>
            <a:pathLst>
              <a:path w="43200" h="43139" fill="none" extrusionOk="0">
                <a:moveTo>
                  <a:pt x="42147" y="14880"/>
                </a:moveTo>
                <a:cubicBezTo>
                  <a:pt x="42844" y="17030"/>
                  <a:pt x="43200" y="19277"/>
                  <a:pt x="43200" y="21539"/>
                </a:cubicBezTo>
                <a:cubicBezTo>
                  <a:pt x="43200" y="33468"/>
                  <a:pt x="33529" y="43139"/>
                  <a:pt x="21600" y="43139"/>
                </a:cubicBezTo>
                <a:cubicBezTo>
                  <a:pt x="9670" y="43139"/>
                  <a:pt x="0" y="33468"/>
                  <a:pt x="0" y="21539"/>
                </a:cubicBezTo>
                <a:cubicBezTo>
                  <a:pt x="-1" y="10236"/>
                  <a:pt x="8712" y="845"/>
                  <a:pt x="19982" y="-1"/>
                </a:cubicBezTo>
              </a:path>
              <a:path w="43200" h="43139" stroke="0" extrusionOk="0">
                <a:moveTo>
                  <a:pt x="42147" y="14880"/>
                </a:moveTo>
                <a:cubicBezTo>
                  <a:pt x="42844" y="17030"/>
                  <a:pt x="43200" y="19277"/>
                  <a:pt x="43200" y="21539"/>
                </a:cubicBezTo>
                <a:cubicBezTo>
                  <a:pt x="43200" y="33468"/>
                  <a:pt x="33529" y="43139"/>
                  <a:pt x="21600" y="43139"/>
                </a:cubicBezTo>
                <a:cubicBezTo>
                  <a:pt x="9670" y="43139"/>
                  <a:pt x="0" y="33468"/>
                  <a:pt x="0" y="21539"/>
                </a:cubicBezTo>
                <a:cubicBezTo>
                  <a:pt x="-1" y="10236"/>
                  <a:pt x="8712" y="845"/>
                  <a:pt x="19982" y="-1"/>
                </a:cubicBezTo>
                <a:lnTo>
                  <a:pt x="21600" y="21539"/>
                </a:lnTo>
                <a:lnTo>
                  <a:pt x="42147" y="1488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61" name="Line 29"/>
          <p:cNvSpPr>
            <a:spLocks noChangeShapeType="1"/>
          </p:cNvSpPr>
          <p:nvPr/>
        </p:nvSpPr>
        <p:spPr bwMode="auto">
          <a:xfrm>
            <a:off x="1414463" y="6072188"/>
            <a:ext cx="1143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62" name="Line 30"/>
          <p:cNvSpPr>
            <a:spLocks noChangeShapeType="1"/>
          </p:cNvSpPr>
          <p:nvPr/>
        </p:nvSpPr>
        <p:spPr bwMode="auto">
          <a:xfrm flipV="1">
            <a:off x="1408113" y="5395913"/>
            <a:ext cx="582612" cy="671512"/>
          </a:xfrm>
          <a:prstGeom prst="line">
            <a:avLst/>
          </a:prstGeom>
          <a:noFill/>
          <a:ln w="158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64" name="Line 32"/>
          <p:cNvSpPr>
            <a:spLocks noChangeShapeType="1"/>
          </p:cNvSpPr>
          <p:nvPr/>
        </p:nvSpPr>
        <p:spPr bwMode="auto">
          <a:xfrm flipH="1" flipV="1">
            <a:off x="1981200" y="5395913"/>
            <a:ext cx="582613" cy="671512"/>
          </a:xfrm>
          <a:prstGeom prst="line">
            <a:avLst/>
          </a:prstGeom>
          <a:noFill/>
          <a:ln w="158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65" name="Text Box 33"/>
          <p:cNvSpPr txBox="1">
            <a:spLocks noChangeArrowheads="1"/>
          </p:cNvSpPr>
          <p:nvPr/>
        </p:nvSpPr>
        <p:spPr bwMode="auto">
          <a:xfrm>
            <a:off x="1811338" y="5430838"/>
            <a:ext cx="357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O</a:t>
            </a:r>
          </a:p>
        </p:txBody>
      </p:sp>
      <p:sp>
        <p:nvSpPr>
          <p:cNvPr id="18466" name="Oval 34"/>
          <p:cNvSpPr>
            <a:spLocks noChangeArrowheads="1"/>
          </p:cNvSpPr>
          <p:nvPr/>
        </p:nvSpPr>
        <p:spPr bwMode="auto">
          <a:xfrm>
            <a:off x="1962150" y="5386388"/>
            <a:ext cx="44450" cy="444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67" name="Text Box 35"/>
          <p:cNvSpPr txBox="1">
            <a:spLocks noChangeArrowheads="1"/>
          </p:cNvSpPr>
          <p:nvPr/>
        </p:nvSpPr>
        <p:spPr bwMode="auto">
          <a:xfrm>
            <a:off x="1157288" y="6029325"/>
            <a:ext cx="403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A</a:t>
            </a:r>
          </a:p>
        </p:txBody>
      </p:sp>
      <p:sp>
        <p:nvSpPr>
          <p:cNvPr id="18469" name="Text Box 37"/>
          <p:cNvSpPr txBox="1">
            <a:spLocks noChangeArrowheads="1"/>
          </p:cNvSpPr>
          <p:nvPr/>
        </p:nvSpPr>
        <p:spPr bwMode="auto">
          <a:xfrm>
            <a:off x="2465388" y="6022975"/>
            <a:ext cx="403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B</a:t>
            </a:r>
          </a:p>
        </p:txBody>
      </p:sp>
      <p:sp>
        <p:nvSpPr>
          <p:cNvPr id="18470" name="Line 38"/>
          <p:cNvSpPr>
            <a:spLocks noChangeShapeType="1"/>
          </p:cNvSpPr>
          <p:nvPr/>
        </p:nvSpPr>
        <p:spPr bwMode="auto">
          <a:xfrm flipV="1">
            <a:off x="1423988" y="6148388"/>
            <a:ext cx="1131887"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71" name="Text Box 39"/>
          <p:cNvSpPr txBox="1">
            <a:spLocks noChangeArrowheads="1"/>
          </p:cNvSpPr>
          <p:nvPr/>
        </p:nvSpPr>
        <p:spPr bwMode="auto">
          <a:xfrm>
            <a:off x="1668463" y="6156325"/>
            <a:ext cx="7350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2.4m</a:t>
            </a:r>
          </a:p>
        </p:txBody>
      </p:sp>
      <p:sp>
        <p:nvSpPr>
          <p:cNvPr id="18472" name="Text Box 40"/>
          <p:cNvSpPr txBox="1">
            <a:spLocks noChangeArrowheads="1"/>
          </p:cNvSpPr>
          <p:nvPr/>
        </p:nvSpPr>
        <p:spPr bwMode="auto">
          <a:xfrm>
            <a:off x="2187575" y="5411788"/>
            <a:ext cx="636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2m</a:t>
            </a:r>
          </a:p>
        </p:txBody>
      </p:sp>
      <p:sp>
        <p:nvSpPr>
          <p:cNvPr id="18473" name="Text Box 41"/>
          <p:cNvSpPr txBox="1">
            <a:spLocks noChangeArrowheads="1"/>
          </p:cNvSpPr>
          <p:nvPr/>
        </p:nvSpPr>
        <p:spPr bwMode="auto">
          <a:xfrm>
            <a:off x="1371600" y="5410200"/>
            <a:ext cx="636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2m</a:t>
            </a:r>
          </a:p>
        </p:txBody>
      </p:sp>
      <p:sp>
        <p:nvSpPr>
          <p:cNvPr id="18474" name="Arc 42"/>
          <p:cNvSpPr>
            <a:spLocks/>
          </p:cNvSpPr>
          <p:nvPr/>
        </p:nvSpPr>
        <p:spPr bwMode="auto">
          <a:xfrm rot="9415615">
            <a:off x="955675" y="4349750"/>
            <a:ext cx="2035175" cy="1962150"/>
          </a:xfrm>
          <a:custGeom>
            <a:avLst/>
            <a:gdLst>
              <a:gd name="T0" fmla="*/ 1943168 w 43200"/>
              <a:gd name="T1" fmla="*/ 529077 h 41863"/>
              <a:gd name="T2" fmla="*/ 665154 w 43200"/>
              <a:gd name="T3" fmla="*/ 0 h 41863"/>
              <a:gd name="T4" fmla="*/ 1017588 w 43200"/>
              <a:gd name="T5" fmla="*/ 949742 h 41863"/>
              <a:gd name="T6" fmla="*/ 0 60000 65536"/>
              <a:gd name="T7" fmla="*/ 0 60000 65536"/>
              <a:gd name="T8" fmla="*/ 0 60000 65536"/>
            </a:gdLst>
            <a:ahLst/>
            <a:cxnLst>
              <a:cxn ang="T6">
                <a:pos x="T0" y="T1"/>
              </a:cxn>
              <a:cxn ang="T7">
                <a:pos x="T2" y="T3"/>
              </a:cxn>
              <a:cxn ang="T8">
                <a:pos x="T4" y="T5"/>
              </a:cxn>
            </a:cxnLst>
            <a:rect l="0" t="0" r="r" b="b"/>
            <a:pathLst>
              <a:path w="43200" h="41863" fill="none" extrusionOk="0">
                <a:moveTo>
                  <a:pt x="41247" y="11287"/>
                </a:moveTo>
                <a:cubicBezTo>
                  <a:pt x="42533" y="14105"/>
                  <a:pt x="43200" y="17165"/>
                  <a:pt x="43200" y="20263"/>
                </a:cubicBezTo>
                <a:cubicBezTo>
                  <a:pt x="43200" y="32192"/>
                  <a:pt x="33529" y="41863"/>
                  <a:pt x="21600" y="41863"/>
                </a:cubicBezTo>
                <a:cubicBezTo>
                  <a:pt x="9670" y="41863"/>
                  <a:pt x="0" y="32192"/>
                  <a:pt x="0" y="20263"/>
                </a:cubicBezTo>
                <a:cubicBezTo>
                  <a:pt x="-1" y="11218"/>
                  <a:pt x="5634" y="3132"/>
                  <a:pt x="14118" y="-1"/>
                </a:cubicBezTo>
              </a:path>
              <a:path w="43200" h="41863" stroke="0" extrusionOk="0">
                <a:moveTo>
                  <a:pt x="41247" y="11287"/>
                </a:moveTo>
                <a:cubicBezTo>
                  <a:pt x="42533" y="14105"/>
                  <a:pt x="43200" y="17165"/>
                  <a:pt x="43200" y="20263"/>
                </a:cubicBezTo>
                <a:cubicBezTo>
                  <a:pt x="43200" y="32192"/>
                  <a:pt x="33529" y="41863"/>
                  <a:pt x="21600" y="41863"/>
                </a:cubicBezTo>
                <a:cubicBezTo>
                  <a:pt x="9670" y="41863"/>
                  <a:pt x="0" y="32192"/>
                  <a:pt x="0" y="20263"/>
                </a:cubicBezTo>
                <a:cubicBezTo>
                  <a:pt x="-1" y="11218"/>
                  <a:pt x="5634" y="3132"/>
                  <a:pt x="14118" y="-1"/>
                </a:cubicBezTo>
                <a:lnTo>
                  <a:pt x="21600" y="20263"/>
                </a:lnTo>
                <a:lnTo>
                  <a:pt x="41247" y="11287"/>
                </a:lnTo>
                <a:close/>
              </a:path>
            </a:pathLst>
          </a:custGeom>
          <a:noFill/>
          <a:ln w="25400">
            <a:solidFill>
              <a:srgbClr val="FF00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75" name="Text Box 43"/>
          <p:cNvSpPr txBox="1">
            <a:spLocks noChangeArrowheads="1"/>
          </p:cNvSpPr>
          <p:nvPr/>
        </p:nvSpPr>
        <p:spPr bwMode="auto">
          <a:xfrm>
            <a:off x="1828800" y="4076700"/>
            <a:ext cx="4397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C</a:t>
            </a:r>
          </a:p>
        </p:txBody>
      </p:sp>
      <p:sp>
        <p:nvSpPr>
          <p:cNvPr id="18476" name="Arc 44"/>
          <p:cNvSpPr>
            <a:spLocks/>
          </p:cNvSpPr>
          <p:nvPr/>
        </p:nvSpPr>
        <p:spPr bwMode="auto">
          <a:xfrm rot="9443308">
            <a:off x="1760538" y="5248275"/>
            <a:ext cx="430212" cy="373063"/>
          </a:xfrm>
          <a:custGeom>
            <a:avLst/>
            <a:gdLst>
              <a:gd name="T0" fmla="*/ 420174 w 43200"/>
              <a:gd name="T1" fmla="*/ 116018 h 40815"/>
              <a:gd name="T2" fmla="*/ 116844 w 43200"/>
              <a:gd name="T3" fmla="*/ 0 h 40815"/>
              <a:gd name="T4" fmla="*/ 215106 w 43200"/>
              <a:gd name="T5" fmla="*/ 175632 h 40815"/>
              <a:gd name="T6" fmla="*/ 0 60000 65536"/>
              <a:gd name="T7" fmla="*/ 0 60000 65536"/>
              <a:gd name="T8" fmla="*/ 0 60000 65536"/>
            </a:gdLst>
            <a:ahLst/>
            <a:cxnLst>
              <a:cxn ang="T6">
                <a:pos x="T0" y="T1"/>
              </a:cxn>
              <a:cxn ang="T7">
                <a:pos x="T2" y="T3"/>
              </a:cxn>
              <a:cxn ang="T8">
                <a:pos x="T4" y="T5"/>
              </a:cxn>
            </a:cxnLst>
            <a:rect l="0" t="0" r="r" b="b"/>
            <a:pathLst>
              <a:path w="43200" h="40815" fill="none" extrusionOk="0">
                <a:moveTo>
                  <a:pt x="42191" y="12693"/>
                </a:moveTo>
                <a:cubicBezTo>
                  <a:pt x="42859" y="14802"/>
                  <a:pt x="43200" y="17002"/>
                  <a:pt x="43200" y="19215"/>
                </a:cubicBezTo>
                <a:cubicBezTo>
                  <a:pt x="43200" y="31144"/>
                  <a:pt x="33529" y="40815"/>
                  <a:pt x="21600" y="40815"/>
                </a:cubicBezTo>
                <a:cubicBezTo>
                  <a:pt x="9670" y="40815"/>
                  <a:pt x="0" y="31144"/>
                  <a:pt x="0" y="19215"/>
                </a:cubicBezTo>
                <a:cubicBezTo>
                  <a:pt x="-1" y="11117"/>
                  <a:pt x="4529" y="3699"/>
                  <a:pt x="11733" y="0"/>
                </a:cubicBezTo>
              </a:path>
              <a:path w="43200" h="40815" stroke="0" extrusionOk="0">
                <a:moveTo>
                  <a:pt x="42191" y="12693"/>
                </a:moveTo>
                <a:cubicBezTo>
                  <a:pt x="42859" y="14802"/>
                  <a:pt x="43200" y="17002"/>
                  <a:pt x="43200" y="19215"/>
                </a:cubicBezTo>
                <a:cubicBezTo>
                  <a:pt x="43200" y="31144"/>
                  <a:pt x="33529" y="40815"/>
                  <a:pt x="21600" y="40815"/>
                </a:cubicBezTo>
                <a:cubicBezTo>
                  <a:pt x="9670" y="40815"/>
                  <a:pt x="0" y="31144"/>
                  <a:pt x="0" y="19215"/>
                </a:cubicBezTo>
                <a:cubicBezTo>
                  <a:pt x="-1" y="11117"/>
                  <a:pt x="4529" y="3699"/>
                  <a:pt x="11733" y="0"/>
                </a:cubicBezTo>
                <a:lnTo>
                  <a:pt x="21600" y="19215"/>
                </a:lnTo>
                <a:lnTo>
                  <a:pt x="42191" y="12693"/>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77" name="Text Box 45"/>
          <p:cNvSpPr txBox="1">
            <a:spLocks noChangeArrowheads="1"/>
          </p:cNvSpPr>
          <p:nvPr/>
        </p:nvSpPr>
        <p:spPr bwMode="auto">
          <a:xfrm>
            <a:off x="1846263" y="4938713"/>
            <a:ext cx="3413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l-GR" altLang="en-US">
                <a:latin typeface="Comic Sans MS" pitchFamily="66" charset="0"/>
              </a:rPr>
              <a:t>θ</a:t>
            </a:r>
          </a:p>
        </p:txBody>
      </p:sp>
      <p:sp>
        <p:nvSpPr>
          <p:cNvPr id="18478" name="Text Box 46"/>
          <p:cNvSpPr txBox="1">
            <a:spLocks noChangeArrowheads="1"/>
          </p:cNvSpPr>
          <p:nvPr/>
        </p:nvSpPr>
        <p:spPr bwMode="auto">
          <a:xfrm>
            <a:off x="431800" y="6521450"/>
            <a:ext cx="3343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solidFill>
                  <a:srgbClr val="FF0000"/>
                </a:solidFill>
                <a:latin typeface="Comic Sans MS" pitchFamily="66" charset="0"/>
              </a:rPr>
              <a:t>(We need to work out angle </a:t>
            </a:r>
            <a:r>
              <a:rPr lang="el-GR" altLang="en-US" sz="1600">
                <a:solidFill>
                  <a:srgbClr val="FF0000"/>
                </a:solidFill>
                <a:latin typeface="Comic Sans MS" pitchFamily="66" charset="0"/>
              </a:rPr>
              <a:t>θ</a:t>
            </a:r>
            <a:r>
              <a:rPr lang="en-GB" altLang="en-US" sz="1600">
                <a:solidFill>
                  <a:srgbClr val="FF0000"/>
                </a:solidFill>
                <a:latin typeface="Comic Sans MS" pitchFamily="66" charset="0"/>
              </a:rPr>
              <a:t>)</a:t>
            </a:r>
            <a:endParaRPr lang="el-GR" altLang="en-US" sz="1600">
              <a:solidFill>
                <a:srgbClr val="FF0000"/>
              </a:solidFill>
              <a:latin typeface="Comic Sans MS" pitchFamily="66" charset="0"/>
            </a:endParaRPr>
          </a:p>
        </p:txBody>
      </p:sp>
      <p:sp>
        <p:nvSpPr>
          <p:cNvPr id="18479" name="Line 47"/>
          <p:cNvSpPr>
            <a:spLocks noChangeShapeType="1"/>
          </p:cNvSpPr>
          <p:nvPr/>
        </p:nvSpPr>
        <p:spPr bwMode="auto">
          <a:xfrm>
            <a:off x="7058025" y="2794000"/>
            <a:ext cx="95091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80" name="Line 48"/>
          <p:cNvSpPr>
            <a:spLocks noChangeShapeType="1"/>
          </p:cNvSpPr>
          <p:nvPr/>
        </p:nvSpPr>
        <p:spPr bwMode="auto">
          <a:xfrm flipV="1">
            <a:off x="7067550" y="1835150"/>
            <a:ext cx="930275" cy="9509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81" name="Line 49"/>
          <p:cNvSpPr>
            <a:spLocks noChangeShapeType="1"/>
          </p:cNvSpPr>
          <p:nvPr/>
        </p:nvSpPr>
        <p:spPr bwMode="auto">
          <a:xfrm flipH="1" flipV="1">
            <a:off x="8001000" y="1817688"/>
            <a:ext cx="949325" cy="968375"/>
          </a:xfrm>
          <a:prstGeom prst="line">
            <a:avLst/>
          </a:prstGeom>
          <a:noFill/>
          <a:ln w="158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82" name="Line 50"/>
          <p:cNvSpPr>
            <a:spLocks noChangeShapeType="1"/>
          </p:cNvSpPr>
          <p:nvPr/>
        </p:nvSpPr>
        <p:spPr bwMode="auto">
          <a:xfrm>
            <a:off x="8008938" y="2794000"/>
            <a:ext cx="923925" cy="0"/>
          </a:xfrm>
          <a:prstGeom prst="line">
            <a:avLst/>
          </a:prstGeom>
          <a:noFill/>
          <a:ln w="158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83" name="Line 51"/>
          <p:cNvSpPr>
            <a:spLocks noChangeShapeType="1"/>
          </p:cNvSpPr>
          <p:nvPr/>
        </p:nvSpPr>
        <p:spPr bwMode="auto">
          <a:xfrm flipH="1" flipV="1">
            <a:off x="8001000" y="1828800"/>
            <a:ext cx="1588" cy="9763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84" name="Text Box 52"/>
          <p:cNvSpPr txBox="1">
            <a:spLocks noChangeArrowheads="1"/>
          </p:cNvSpPr>
          <p:nvPr/>
        </p:nvSpPr>
        <p:spPr bwMode="auto">
          <a:xfrm>
            <a:off x="7148513" y="2008188"/>
            <a:ext cx="492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2m</a:t>
            </a:r>
          </a:p>
        </p:txBody>
      </p:sp>
      <p:sp>
        <p:nvSpPr>
          <p:cNvPr id="18485" name="Text Box 53"/>
          <p:cNvSpPr txBox="1">
            <a:spLocks noChangeArrowheads="1"/>
          </p:cNvSpPr>
          <p:nvPr/>
        </p:nvSpPr>
        <p:spPr bwMode="auto">
          <a:xfrm>
            <a:off x="7246938" y="2797175"/>
            <a:ext cx="6905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1.2m</a:t>
            </a:r>
          </a:p>
        </p:txBody>
      </p:sp>
      <p:sp>
        <p:nvSpPr>
          <p:cNvPr id="18486" name="Rectangle 54"/>
          <p:cNvSpPr>
            <a:spLocks noChangeArrowheads="1"/>
          </p:cNvSpPr>
          <p:nvPr/>
        </p:nvSpPr>
        <p:spPr bwMode="auto">
          <a:xfrm>
            <a:off x="7883525" y="2643188"/>
            <a:ext cx="125413" cy="152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87" name="Arc 55"/>
          <p:cNvSpPr>
            <a:spLocks/>
          </p:cNvSpPr>
          <p:nvPr/>
        </p:nvSpPr>
        <p:spPr bwMode="auto">
          <a:xfrm>
            <a:off x="7847013" y="1225550"/>
            <a:ext cx="485775" cy="849313"/>
          </a:xfrm>
          <a:custGeom>
            <a:avLst/>
            <a:gdLst>
              <a:gd name="T0" fmla="*/ 149613 w 11468"/>
              <a:gd name="T1" fmla="*/ 849313 h 20089"/>
              <a:gd name="T2" fmla="*/ 0 w 11468"/>
              <a:gd name="T3" fmla="*/ 773848 h 20089"/>
              <a:gd name="T4" fmla="*/ 485775 w 11468"/>
              <a:gd name="T5" fmla="*/ 0 h 20089"/>
              <a:gd name="T6" fmla="*/ 0 60000 65536"/>
              <a:gd name="T7" fmla="*/ 0 60000 65536"/>
              <a:gd name="T8" fmla="*/ 0 60000 65536"/>
            </a:gdLst>
            <a:ahLst/>
            <a:cxnLst>
              <a:cxn ang="T6">
                <a:pos x="T0" y="T1"/>
              </a:cxn>
              <a:cxn ang="T7">
                <a:pos x="T2" y="T3"/>
              </a:cxn>
              <a:cxn ang="T8">
                <a:pos x="T4" y="T5"/>
              </a:cxn>
            </a:cxnLst>
            <a:rect l="0" t="0" r="r" b="b"/>
            <a:pathLst>
              <a:path w="11468" h="20089" fill="none" extrusionOk="0">
                <a:moveTo>
                  <a:pt x="3531" y="20089"/>
                </a:moveTo>
                <a:cubicBezTo>
                  <a:pt x="2302" y="19603"/>
                  <a:pt x="1120" y="19006"/>
                  <a:pt x="-1" y="18304"/>
                </a:cubicBezTo>
              </a:path>
              <a:path w="11468" h="20089" stroke="0" extrusionOk="0">
                <a:moveTo>
                  <a:pt x="3531" y="20089"/>
                </a:moveTo>
                <a:cubicBezTo>
                  <a:pt x="2302" y="19603"/>
                  <a:pt x="1120" y="19006"/>
                  <a:pt x="-1" y="18304"/>
                </a:cubicBezTo>
                <a:lnTo>
                  <a:pt x="11468" y="0"/>
                </a:lnTo>
                <a:lnTo>
                  <a:pt x="3531" y="20089"/>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89" name="Text Box 57"/>
          <p:cNvSpPr txBox="1">
            <a:spLocks noChangeArrowheads="1"/>
          </p:cNvSpPr>
          <p:nvPr/>
        </p:nvSpPr>
        <p:spPr bwMode="auto">
          <a:xfrm>
            <a:off x="7335838" y="3027363"/>
            <a:ext cx="573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solidFill>
                  <a:srgbClr val="FF0000"/>
                </a:solidFill>
                <a:latin typeface="Comic Sans MS" pitchFamily="66" charset="0"/>
              </a:rPr>
              <a:t>(O)</a:t>
            </a:r>
          </a:p>
        </p:txBody>
      </p:sp>
      <p:sp>
        <p:nvSpPr>
          <p:cNvPr id="18490" name="Text Box 58"/>
          <p:cNvSpPr txBox="1">
            <a:spLocks noChangeArrowheads="1"/>
          </p:cNvSpPr>
          <p:nvPr/>
        </p:nvSpPr>
        <p:spPr bwMode="auto">
          <a:xfrm>
            <a:off x="7173913" y="1754188"/>
            <a:ext cx="4937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solidFill>
                  <a:srgbClr val="FF0000"/>
                </a:solidFill>
                <a:latin typeface="Comic Sans MS" pitchFamily="66" charset="0"/>
              </a:rPr>
              <a:t>(H)</a:t>
            </a:r>
          </a:p>
        </p:txBody>
      </p:sp>
      <p:graphicFrame>
        <p:nvGraphicFramePr>
          <p:cNvPr id="18491" name="Object 59"/>
          <p:cNvGraphicFramePr>
            <a:graphicFrameLocks noChangeAspect="1"/>
          </p:cNvGraphicFramePr>
          <p:nvPr/>
        </p:nvGraphicFramePr>
        <p:xfrm>
          <a:off x="5638800" y="1600200"/>
          <a:ext cx="973138" cy="554038"/>
        </p:xfrm>
        <a:graphic>
          <a:graphicData uri="http://schemas.openxmlformats.org/presentationml/2006/ole">
            <mc:AlternateContent xmlns:mc="http://schemas.openxmlformats.org/markup-compatibility/2006">
              <mc:Choice xmlns:v="urn:schemas-microsoft-com:vml" Requires="v">
                <p:oleObj spid="_x0000_s9578" name="Equation" r:id="rId4" imgW="736600" imgH="419100" progId="Equation.DSMT4">
                  <p:embed/>
                </p:oleObj>
              </mc:Choice>
              <mc:Fallback>
                <p:oleObj name="Equation" r:id="rId4" imgW="736600" imgH="419100" progId="Equation.DSMT4">
                  <p:embed/>
                  <p:pic>
                    <p:nvPicPr>
                      <p:cNvPr id="18491"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600200"/>
                        <a:ext cx="973138"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92" name="Object 60"/>
          <p:cNvGraphicFramePr>
            <a:graphicFrameLocks noChangeAspect="1"/>
          </p:cNvGraphicFramePr>
          <p:nvPr/>
        </p:nvGraphicFramePr>
        <p:xfrm>
          <a:off x="5646738" y="2133600"/>
          <a:ext cx="889000" cy="520700"/>
        </p:xfrm>
        <a:graphic>
          <a:graphicData uri="http://schemas.openxmlformats.org/presentationml/2006/ole">
            <mc:AlternateContent xmlns:mc="http://schemas.openxmlformats.org/markup-compatibility/2006">
              <mc:Choice xmlns:v="urn:schemas-microsoft-com:vml" Requires="v">
                <p:oleObj spid="_x0000_s9579" name="Equation" r:id="rId6" imgW="672808" imgH="393529" progId="Equation.DSMT4">
                  <p:embed/>
                </p:oleObj>
              </mc:Choice>
              <mc:Fallback>
                <p:oleObj name="Equation" r:id="rId6" imgW="672808" imgH="393529" progId="Equation.DSMT4">
                  <p:embed/>
                  <p:pic>
                    <p:nvPicPr>
                      <p:cNvPr id="18492" name="Object 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6738" y="2133600"/>
                        <a:ext cx="889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93" name="Object 61"/>
          <p:cNvGraphicFramePr>
            <a:graphicFrameLocks noChangeAspect="1"/>
          </p:cNvGraphicFramePr>
          <p:nvPr/>
        </p:nvGraphicFramePr>
        <p:xfrm>
          <a:off x="5646738" y="2743200"/>
          <a:ext cx="871537" cy="234950"/>
        </p:xfrm>
        <a:graphic>
          <a:graphicData uri="http://schemas.openxmlformats.org/presentationml/2006/ole">
            <mc:AlternateContent xmlns:mc="http://schemas.openxmlformats.org/markup-compatibility/2006">
              <mc:Choice xmlns:v="urn:schemas-microsoft-com:vml" Requires="v">
                <p:oleObj spid="_x0000_s9580" name="Equation" r:id="rId8" imgW="660113" imgH="177723" progId="Equation.DSMT4">
                  <p:embed/>
                </p:oleObj>
              </mc:Choice>
              <mc:Fallback>
                <p:oleObj name="Equation" r:id="rId8" imgW="660113" imgH="177723" progId="Equation.DSMT4">
                  <p:embed/>
                  <p:pic>
                    <p:nvPicPr>
                      <p:cNvPr id="18493" name="Object 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46738" y="2743200"/>
                        <a:ext cx="871537" cy="23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94" name="Object 62"/>
          <p:cNvGraphicFramePr>
            <a:graphicFrameLocks noChangeAspect="1"/>
          </p:cNvGraphicFramePr>
          <p:nvPr/>
        </p:nvGraphicFramePr>
        <p:xfrm>
          <a:off x="5638800" y="3124200"/>
          <a:ext cx="1225550" cy="234950"/>
        </p:xfrm>
        <a:graphic>
          <a:graphicData uri="http://schemas.openxmlformats.org/presentationml/2006/ole">
            <mc:AlternateContent xmlns:mc="http://schemas.openxmlformats.org/markup-compatibility/2006">
              <mc:Choice xmlns:v="urn:schemas-microsoft-com:vml" Requires="v">
                <p:oleObj spid="_x0000_s9581" name="Equation" r:id="rId10" imgW="926698" imgH="177723" progId="Equation.DSMT4">
                  <p:embed/>
                </p:oleObj>
              </mc:Choice>
              <mc:Fallback>
                <p:oleObj name="Equation" r:id="rId10" imgW="926698" imgH="177723" progId="Equation.DSMT4">
                  <p:embed/>
                  <p:pic>
                    <p:nvPicPr>
                      <p:cNvPr id="18494" name="Object 6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8800" y="3124200"/>
                        <a:ext cx="1225550" cy="23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95" name="Arc 63"/>
          <p:cNvSpPr>
            <a:spLocks/>
          </p:cNvSpPr>
          <p:nvPr/>
        </p:nvSpPr>
        <p:spPr bwMode="auto">
          <a:xfrm flipH="1">
            <a:off x="5334000" y="2895600"/>
            <a:ext cx="146050" cy="381000"/>
          </a:xfrm>
          <a:custGeom>
            <a:avLst/>
            <a:gdLst>
              <a:gd name="T0" fmla="*/ 1200 w 21779"/>
              <a:gd name="T1" fmla="*/ 0 h 43200"/>
              <a:gd name="T2" fmla="*/ 0 w 21779"/>
              <a:gd name="T3" fmla="*/ 380991 h 43200"/>
              <a:gd name="T4" fmla="*/ 1200 w 21779"/>
              <a:gd name="T5" fmla="*/ 190500 h 43200"/>
              <a:gd name="T6" fmla="*/ 0 60000 65536"/>
              <a:gd name="T7" fmla="*/ 0 60000 65536"/>
              <a:gd name="T8" fmla="*/ 0 60000 65536"/>
            </a:gdLst>
            <a:ahLst/>
            <a:cxnLst>
              <a:cxn ang="T6">
                <a:pos x="T0" y="T1"/>
              </a:cxn>
              <a:cxn ang="T7">
                <a:pos x="T2" y="T3"/>
              </a:cxn>
              <a:cxn ang="T8">
                <a:pos x="T4" y="T5"/>
              </a:cxn>
            </a:cxnLst>
            <a:rect l="0" t="0" r="r" b="b"/>
            <a:pathLst>
              <a:path w="21779" h="43200" fill="none" extrusionOk="0">
                <a:moveTo>
                  <a:pt x="178" y="0"/>
                </a:moveTo>
                <a:cubicBezTo>
                  <a:pt x="12108" y="0"/>
                  <a:pt x="21779" y="9670"/>
                  <a:pt x="21779" y="21600"/>
                </a:cubicBezTo>
                <a:cubicBezTo>
                  <a:pt x="21779" y="33529"/>
                  <a:pt x="12108" y="43200"/>
                  <a:pt x="179" y="43200"/>
                </a:cubicBezTo>
                <a:cubicBezTo>
                  <a:pt x="119" y="43200"/>
                  <a:pt x="59" y="43199"/>
                  <a:pt x="-1" y="43199"/>
                </a:cubicBezTo>
              </a:path>
              <a:path w="21779" h="43200" stroke="0" extrusionOk="0">
                <a:moveTo>
                  <a:pt x="178" y="0"/>
                </a:moveTo>
                <a:cubicBezTo>
                  <a:pt x="12108" y="0"/>
                  <a:pt x="21779" y="9670"/>
                  <a:pt x="21779" y="21600"/>
                </a:cubicBezTo>
                <a:cubicBezTo>
                  <a:pt x="21779" y="33529"/>
                  <a:pt x="12108" y="43200"/>
                  <a:pt x="179" y="43200"/>
                </a:cubicBezTo>
                <a:cubicBezTo>
                  <a:pt x="119" y="43200"/>
                  <a:pt x="59" y="43199"/>
                  <a:pt x="-1" y="43199"/>
                </a:cubicBezTo>
                <a:lnTo>
                  <a:pt x="179" y="21600"/>
                </a:lnTo>
                <a:lnTo>
                  <a:pt x="1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496" name="Text Box 64"/>
          <p:cNvSpPr txBox="1">
            <a:spLocks noChangeArrowheads="1"/>
          </p:cNvSpPr>
          <p:nvPr/>
        </p:nvSpPr>
        <p:spPr bwMode="auto">
          <a:xfrm>
            <a:off x="4011613" y="2886075"/>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Inverse sine</a:t>
            </a:r>
          </a:p>
        </p:txBody>
      </p:sp>
      <p:sp>
        <p:nvSpPr>
          <p:cNvPr id="18497" name="Text Box 65"/>
          <p:cNvSpPr txBox="1">
            <a:spLocks noChangeArrowheads="1"/>
          </p:cNvSpPr>
          <p:nvPr/>
        </p:nvSpPr>
        <p:spPr bwMode="auto">
          <a:xfrm>
            <a:off x="7942263" y="1084263"/>
            <a:ext cx="1066800"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latin typeface="Comic Sans MS" pitchFamily="66" charset="0"/>
              </a:rPr>
              <a:t>Calculator in Radians</a:t>
            </a:r>
          </a:p>
        </p:txBody>
      </p:sp>
      <p:sp>
        <p:nvSpPr>
          <p:cNvPr id="18498" name="Text Box 66"/>
          <p:cNvSpPr txBox="1">
            <a:spLocks noChangeArrowheads="1"/>
          </p:cNvSpPr>
          <p:nvPr/>
        </p:nvSpPr>
        <p:spPr bwMode="auto">
          <a:xfrm>
            <a:off x="7696200" y="19812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x</a:t>
            </a:r>
            <a:endParaRPr lang="el-GR" altLang="en-US">
              <a:latin typeface="Comic Sans MS" pitchFamily="66" charset="0"/>
            </a:endParaRPr>
          </a:p>
        </p:txBody>
      </p:sp>
      <p:graphicFrame>
        <p:nvGraphicFramePr>
          <p:cNvPr id="18499" name="Object 67"/>
          <p:cNvGraphicFramePr>
            <a:graphicFrameLocks noChangeAspect="1"/>
          </p:cNvGraphicFramePr>
          <p:nvPr/>
        </p:nvGraphicFramePr>
        <p:xfrm>
          <a:off x="5638800" y="3505200"/>
          <a:ext cx="1209675" cy="234950"/>
        </p:xfrm>
        <a:graphic>
          <a:graphicData uri="http://schemas.openxmlformats.org/presentationml/2006/ole">
            <mc:AlternateContent xmlns:mc="http://schemas.openxmlformats.org/markup-compatibility/2006">
              <mc:Choice xmlns:v="urn:schemas-microsoft-com:vml" Requires="v">
                <p:oleObj spid="_x0000_s9582" name="Equation" r:id="rId12" imgW="914003" imgH="177723" progId="Equation.DSMT4">
                  <p:embed/>
                </p:oleObj>
              </mc:Choice>
              <mc:Fallback>
                <p:oleObj name="Equation" r:id="rId12" imgW="914003" imgH="177723" progId="Equation.DSMT4">
                  <p:embed/>
                  <p:pic>
                    <p:nvPicPr>
                      <p:cNvPr id="18499" name="Object 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38800" y="3505200"/>
                        <a:ext cx="1209675" cy="23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00" name="Arc 68"/>
          <p:cNvSpPr>
            <a:spLocks/>
          </p:cNvSpPr>
          <p:nvPr/>
        </p:nvSpPr>
        <p:spPr bwMode="auto">
          <a:xfrm flipH="1">
            <a:off x="5334000" y="3276600"/>
            <a:ext cx="146050" cy="381000"/>
          </a:xfrm>
          <a:custGeom>
            <a:avLst/>
            <a:gdLst>
              <a:gd name="T0" fmla="*/ 1200 w 21779"/>
              <a:gd name="T1" fmla="*/ 0 h 43200"/>
              <a:gd name="T2" fmla="*/ 0 w 21779"/>
              <a:gd name="T3" fmla="*/ 380991 h 43200"/>
              <a:gd name="T4" fmla="*/ 1200 w 21779"/>
              <a:gd name="T5" fmla="*/ 190500 h 43200"/>
              <a:gd name="T6" fmla="*/ 0 60000 65536"/>
              <a:gd name="T7" fmla="*/ 0 60000 65536"/>
              <a:gd name="T8" fmla="*/ 0 60000 65536"/>
            </a:gdLst>
            <a:ahLst/>
            <a:cxnLst>
              <a:cxn ang="T6">
                <a:pos x="T0" y="T1"/>
              </a:cxn>
              <a:cxn ang="T7">
                <a:pos x="T2" y="T3"/>
              </a:cxn>
              <a:cxn ang="T8">
                <a:pos x="T4" y="T5"/>
              </a:cxn>
            </a:cxnLst>
            <a:rect l="0" t="0" r="r" b="b"/>
            <a:pathLst>
              <a:path w="21779" h="43200" fill="none" extrusionOk="0">
                <a:moveTo>
                  <a:pt x="178" y="0"/>
                </a:moveTo>
                <a:cubicBezTo>
                  <a:pt x="12108" y="0"/>
                  <a:pt x="21779" y="9670"/>
                  <a:pt x="21779" y="21600"/>
                </a:cubicBezTo>
                <a:cubicBezTo>
                  <a:pt x="21779" y="33529"/>
                  <a:pt x="12108" y="43200"/>
                  <a:pt x="179" y="43200"/>
                </a:cubicBezTo>
                <a:cubicBezTo>
                  <a:pt x="119" y="43200"/>
                  <a:pt x="59" y="43199"/>
                  <a:pt x="-1" y="43199"/>
                </a:cubicBezTo>
              </a:path>
              <a:path w="21779" h="43200" stroke="0" extrusionOk="0">
                <a:moveTo>
                  <a:pt x="178" y="0"/>
                </a:moveTo>
                <a:cubicBezTo>
                  <a:pt x="12108" y="0"/>
                  <a:pt x="21779" y="9670"/>
                  <a:pt x="21779" y="21600"/>
                </a:cubicBezTo>
                <a:cubicBezTo>
                  <a:pt x="21779" y="33529"/>
                  <a:pt x="12108" y="43200"/>
                  <a:pt x="179" y="43200"/>
                </a:cubicBezTo>
                <a:cubicBezTo>
                  <a:pt x="119" y="43200"/>
                  <a:pt x="59" y="43199"/>
                  <a:pt x="-1" y="43199"/>
                </a:cubicBezTo>
                <a:lnTo>
                  <a:pt x="179" y="21600"/>
                </a:lnTo>
                <a:lnTo>
                  <a:pt x="1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501" name="Text Box 69"/>
          <p:cNvSpPr txBox="1">
            <a:spLocks noChangeArrowheads="1"/>
          </p:cNvSpPr>
          <p:nvPr/>
        </p:nvSpPr>
        <p:spPr bwMode="auto">
          <a:xfrm>
            <a:off x="4137025" y="3230563"/>
            <a:ext cx="1295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Double for angle AOB</a:t>
            </a:r>
          </a:p>
        </p:txBody>
      </p:sp>
      <p:sp>
        <p:nvSpPr>
          <p:cNvPr id="18502" name="Text Box 70"/>
          <p:cNvSpPr txBox="1">
            <a:spLocks noChangeArrowheads="1"/>
          </p:cNvSpPr>
          <p:nvPr/>
        </p:nvSpPr>
        <p:spPr bwMode="auto">
          <a:xfrm>
            <a:off x="1643063" y="560863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400">
                <a:latin typeface="Comic Sans MS" pitchFamily="66" charset="0"/>
              </a:rPr>
              <a:t>1.287</a:t>
            </a:r>
            <a:r>
              <a:rPr lang="en-GB" altLang="en-US" sz="1400" baseline="40000">
                <a:latin typeface="Comic Sans MS" pitchFamily="66" charset="0"/>
              </a:rPr>
              <a:t>c</a:t>
            </a:r>
          </a:p>
        </p:txBody>
      </p:sp>
      <p:sp>
        <p:nvSpPr>
          <p:cNvPr id="18503" name="Line 71"/>
          <p:cNvSpPr>
            <a:spLocks noChangeShapeType="1"/>
          </p:cNvSpPr>
          <p:nvPr/>
        </p:nvSpPr>
        <p:spPr bwMode="auto">
          <a:xfrm>
            <a:off x="4495800" y="3962400"/>
            <a:ext cx="441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504" name="Text Box 72"/>
          <p:cNvSpPr txBox="1">
            <a:spLocks noChangeArrowheads="1"/>
          </p:cNvSpPr>
          <p:nvPr/>
        </p:nvSpPr>
        <p:spPr bwMode="auto">
          <a:xfrm>
            <a:off x="5486400" y="4191000"/>
            <a:ext cx="2133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Angle </a:t>
            </a:r>
            <a:r>
              <a:rPr lang="el-GR" altLang="en-US" sz="1600">
                <a:latin typeface="Comic Sans MS" pitchFamily="66" charset="0"/>
              </a:rPr>
              <a:t>θ</a:t>
            </a:r>
            <a:r>
              <a:rPr lang="en-GB" altLang="en-US" sz="1600">
                <a:latin typeface="Comic Sans MS" pitchFamily="66" charset="0"/>
              </a:rPr>
              <a:t> = 2</a:t>
            </a:r>
            <a:r>
              <a:rPr lang="el-GR" altLang="en-US" sz="1600">
                <a:latin typeface="Comic Sans MS" pitchFamily="66" charset="0"/>
              </a:rPr>
              <a:t>π</a:t>
            </a:r>
            <a:r>
              <a:rPr lang="en-GB" altLang="en-US" sz="1600">
                <a:latin typeface="Comic Sans MS" pitchFamily="66" charset="0"/>
              </a:rPr>
              <a:t> – 1.287</a:t>
            </a:r>
            <a:endParaRPr lang="el-GR" altLang="en-US" sz="1600">
              <a:latin typeface="Comic Sans MS" pitchFamily="66" charset="0"/>
            </a:endParaRPr>
          </a:p>
        </p:txBody>
      </p:sp>
      <p:sp>
        <p:nvSpPr>
          <p:cNvPr id="18505" name="Text Box 73"/>
          <p:cNvSpPr txBox="1">
            <a:spLocks noChangeArrowheads="1"/>
          </p:cNvSpPr>
          <p:nvPr/>
        </p:nvSpPr>
        <p:spPr bwMode="auto">
          <a:xfrm>
            <a:off x="5486400" y="4572000"/>
            <a:ext cx="2133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Angle </a:t>
            </a:r>
            <a:r>
              <a:rPr lang="el-GR" altLang="en-US" sz="1600">
                <a:latin typeface="Comic Sans MS" pitchFamily="66" charset="0"/>
              </a:rPr>
              <a:t>θ</a:t>
            </a:r>
            <a:r>
              <a:rPr lang="en-GB" altLang="en-US" sz="1600">
                <a:latin typeface="Comic Sans MS" pitchFamily="66" charset="0"/>
              </a:rPr>
              <a:t> = 4.996 rad</a:t>
            </a:r>
            <a:endParaRPr lang="el-GR" altLang="en-US" sz="1600">
              <a:latin typeface="Comic Sans MS" pitchFamily="66" charset="0"/>
            </a:endParaRPr>
          </a:p>
        </p:txBody>
      </p:sp>
      <p:sp>
        <p:nvSpPr>
          <p:cNvPr id="18506" name="Text Box 74"/>
          <p:cNvSpPr txBox="1">
            <a:spLocks noChangeArrowheads="1"/>
          </p:cNvSpPr>
          <p:nvPr/>
        </p:nvSpPr>
        <p:spPr bwMode="auto">
          <a:xfrm>
            <a:off x="1685925" y="497681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400">
                <a:latin typeface="Comic Sans MS" pitchFamily="66" charset="0"/>
              </a:rPr>
              <a:t>4.996</a:t>
            </a:r>
            <a:r>
              <a:rPr lang="en-GB" altLang="en-US" sz="1400" baseline="40000">
                <a:latin typeface="Comic Sans MS" pitchFamily="66" charset="0"/>
              </a:rPr>
              <a:t>c</a:t>
            </a:r>
          </a:p>
        </p:txBody>
      </p:sp>
      <p:graphicFrame>
        <p:nvGraphicFramePr>
          <p:cNvPr id="18507" name="Object 75"/>
          <p:cNvGraphicFramePr>
            <a:graphicFrameLocks noChangeAspect="1"/>
          </p:cNvGraphicFramePr>
          <p:nvPr/>
        </p:nvGraphicFramePr>
        <p:xfrm>
          <a:off x="5943600" y="5181600"/>
          <a:ext cx="762000" cy="344488"/>
        </p:xfrm>
        <a:graphic>
          <a:graphicData uri="http://schemas.openxmlformats.org/presentationml/2006/ole">
            <mc:AlternateContent xmlns:mc="http://schemas.openxmlformats.org/markup-compatibility/2006">
              <mc:Choice xmlns:v="urn:schemas-microsoft-com:vml" Requires="v">
                <p:oleObj spid="_x0000_s9583" name="Equation" r:id="rId14" imgW="393359" imgH="177646" progId="Equation.DSMT4">
                  <p:embed/>
                </p:oleObj>
              </mc:Choice>
              <mc:Fallback>
                <p:oleObj name="Equation" r:id="rId14" imgW="393359" imgH="177646" progId="Equation.DSMT4">
                  <p:embed/>
                  <p:pic>
                    <p:nvPicPr>
                      <p:cNvPr id="18507" name="Object 7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43600" y="5181600"/>
                        <a:ext cx="76200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09" name="Object 77"/>
          <p:cNvGraphicFramePr>
            <a:graphicFrameLocks noChangeAspect="1"/>
          </p:cNvGraphicFramePr>
          <p:nvPr/>
        </p:nvGraphicFramePr>
        <p:xfrm>
          <a:off x="5943600" y="5638800"/>
          <a:ext cx="1524000" cy="344488"/>
        </p:xfrm>
        <a:graphic>
          <a:graphicData uri="http://schemas.openxmlformats.org/presentationml/2006/ole">
            <mc:AlternateContent xmlns:mc="http://schemas.openxmlformats.org/markup-compatibility/2006">
              <mc:Choice xmlns:v="urn:schemas-microsoft-com:vml" Requires="v">
                <p:oleObj spid="_x0000_s9584" name="Equation" r:id="rId16" imgW="787058" imgH="177723" progId="Equation.DSMT4">
                  <p:embed/>
                </p:oleObj>
              </mc:Choice>
              <mc:Fallback>
                <p:oleObj name="Equation" r:id="rId16" imgW="787058" imgH="177723" progId="Equation.DSMT4">
                  <p:embed/>
                  <p:pic>
                    <p:nvPicPr>
                      <p:cNvPr id="18509" name="Object 7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43600" y="5638800"/>
                        <a:ext cx="152400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10" name="Object 78"/>
          <p:cNvGraphicFramePr>
            <a:graphicFrameLocks noChangeAspect="1"/>
          </p:cNvGraphicFramePr>
          <p:nvPr/>
        </p:nvGraphicFramePr>
        <p:xfrm>
          <a:off x="5943600" y="6096000"/>
          <a:ext cx="1203325" cy="344488"/>
        </p:xfrm>
        <a:graphic>
          <a:graphicData uri="http://schemas.openxmlformats.org/presentationml/2006/ole">
            <mc:AlternateContent xmlns:mc="http://schemas.openxmlformats.org/markup-compatibility/2006">
              <mc:Choice xmlns:v="urn:schemas-microsoft-com:vml" Requires="v">
                <p:oleObj spid="_x0000_s9585" name="Equation" r:id="rId18" imgW="621760" imgH="177646" progId="Equation.DSMT4">
                  <p:embed/>
                </p:oleObj>
              </mc:Choice>
              <mc:Fallback>
                <p:oleObj name="Equation" r:id="rId18" imgW="621760" imgH="177646" progId="Equation.DSMT4">
                  <p:embed/>
                  <p:pic>
                    <p:nvPicPr>
                      <p:cNvPr id="18510" name="Object 7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943600" y="6096000"/>
                        <a:ext cx="1203325"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11" name="Oval 79"/>
          <p:cNvSpPr>
            <a:spLocks noChangeArrowheads="1"/>
          </p:cNvSpPr>
          <p:nvPr/>
        </p:nvSpPr>
        <p:spPr bwMode="auto">
          <a:xfrm>
            <a:off x="5791200" y="6019800"/>
            <a:ext cx="1447800" cy="4572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512" name="Text Box 80"/>
          <p:cNvSpPr txBox="1">
            <a:spLocks noChangeArrowheads="1"/>
          </p:cNvSpPr>
          <p:nvPr/>
        </p:nvSpPr>
        <p:spPr bwMode="auto">
          <a:xfrm>
            <a:off x="7826375" y="1558925"/>
            <a:ext cx="357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O</a:t>
            </a:r>
          </a:p>
        </p:txBody>
      </p:sp>
      <p:sp>
        <p:nvSpPr>
          <p:cNvPr id="18513" name="Text Box 81"/>
          <p:cNvSpPr txBox="1">
            <a:spLocks noChangeArrowheads="1"/>
          </p:cNvSpPr>
          <p:nvPr/>
        </p:nvSpPr>
        <p:spPr bwMode="auto">
          <a:xfrm>
            <a:off x="6796088" y="2730500"/>
            <a:ext cx="403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A</a:t>
            </a:r>
          </a:p>
        </p:txBody>
      </p:sp>
      <p:sp>
        <p:nvSpPr>
          <p:cNvPr id="18514" name="Text Box 82"/>
          <p:cNvSpPr txBox="1">
            <a:spLocks noChangeArrowheads="1"/>
          </p:cNvSpPr>
          <p:nvPr/>
        </p:nvSpPr>
        <p:spPr bwMode="auto">
          <a:xfrm>
            <a:off x="8740775" y="2767013"/>
            <a:ext cx="403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B</a:t>
            </a:r>
          </a:p>
        </p:txBody>
      </p:sp>
      <p:sp>
        <p:nvSpPr>
          <p:cNvPr id="58"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59" name="TextBox 58"/>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5C</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60" name="TextBox 59"/>
              <p:cNvSpPr txBox="1"/>
              <p:nvPr/>
            </p:nvSpPr>
            <p:spPr>
              <a:xfrm>
                <a:off x="8218582" y="435166"/>
                <a:ext cx="679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𝜃</m:t>
                      </m:r>
                    </m:oMath>
                  </m:oMathPara>
                </a14:m>
                <a:endParaRPr lang="en-GB" dirty="0"/>
              </a:p>
            </p:txBody>
          </p:sp>
        </mc:Choice>
        <mc:Fallback xmlns="">
          <p:sp>
            <p:nvSpPr>
              <p:cNvPr id="60" name="TextBox 59"/>
              <p:cNvSpPr txBox="1">
                <a:spLocks noRot="1" noChangeAspect="1" noMove="1" noResize="1" noEditPoints="1" noAdjustHandles="1" noChangeArrowheads="1" noChangeShapeType="1" noTextEdit="1"/>
              </p:cNvSpPr>
              <p:nvPr/>
            </p:nvSpPr>
            <p:spPr>
              <a:xfrm>
                <a:off x="8218582" y="435166"/>
                <a:ext cx="679289" cy="276999"/>
              </a:xfrm>
              <a:prstGeom prst="rect">
                <a:avLst/>
              </a:prstGeom>
              <a:blipFill>
                <a:blip r:embed="rId20"/>
                <a:stretch>
                  <a:fillRect l="-8036" r="-7143"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108857" y="439782"/>
                <a:ext cx="173098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61" name="TextBox 60"/>
              <p:cNvSpPr txBox="1">
                <a:spLocks noRot="1" noChangeAspect="1" noMove="1" noResize="1" noEditPoints="1" noAdjustHandles="1" noChangeArrowheads="1" noChangeShapeType="1" noTextEdit="1"/>
              </p:cNvSpPr>
              <p:nvPr/>
            </p:nvSpPr>
            <p:spPr>
              <a:xfrm>
                <a:off x="108857" y="439782"/>
                <a:ext cx="1730987" cy="251800"/>
              </a:xfrm>
              <a:prstGeom prst="rect">
                <a:avLst/>
              </a:prstGeom>
              <a:blipFill>
                <a:blip r:embed="rId21"/>
                <a:stretch>
                  <a:fillRect l="-2465"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156754" y="696685"/>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62" name="TextBox 61"/>
              <p:cNvSpPr txBox="1">
                <a:spLocks noRot="1" noChangeAspect="1" noMove="1" noResize="1" noEditPoints="1" noAdjustHandles="1" noChangeArrowheads="1" noChangeShapeType="1" noTextEdit="1"/>
              </p:cNvSpPr>
              <p:nvPr/>
            </p:nvSpPr>
            <p:spPr>
              <a:xfrm>
                <a:off x="156754" y="696685"/>
                <a:ext cx="1617173" cy="251800"/>
              </a:xfrm>
              <a:prstGeom prst="rect">
                <a:avLst/>
              </a:prstGeom>
              <a:blipFill>
                <a:blip r:embed="rId22"/>
                <a:stretch>
                  <a:fillRect l="-1509" r="-377" b="-4762"/>
                </a:stretch>
              </a:blipFill>
            </p:spPr>
            <p:txBody>
              <a:bodyPr/>
              <a:lstStyle/>
              <a:p>
                <a:r>
                  <a:rPr lang="en-GB">
                    <a:noFill/>
                  </a:rPr>
                  <a:t> </a:t>
                </a:r>
              </a:p>
            </p:txBody>
          </p:sp>
        </mc:Fallback>
      </mc:AlternateContent>
    </p:spTree>
    <p:custDataLst>
      <p:tags r:id="rId2"/>
    </p:custDataLst>
    <p:extLst>
      <p:ext uri="{BB962C8B-B14F-4D97-AF65-F5344CB8AC3E}">
        <p14:creationId xmlns:p14="http://schemas.microsoft.com/office/powerpoint/2010/main" val="1184201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60"/>
                                        </p:tgtEl>
                                        <p:attrNameLst>
                                          <p:attrName>style.visibility</p:attrName>
                                        </p:attrNameLst>
                                      </p:cBhvr>
                                      <p:to>
                                        <p:strVal val="visible"/>
                                      </p:to>
                                    </p:set>
                                    <p:animEffect transition="in" filter="blinds(horizontal)">
                                      <p:cBhvr>
                                        <p:cTn id="7" dur="500"/>
                                        <p:tgtEl>
                                          <p:spTgt spid="1846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461"/>
                                        </p:tgtEl>
                                        <p:attrNameLst>
                                          <p:attrName>style.visibility</p:attrName>
                                        </p:attrNameLst>
                                      </p:cBhvr>
                                      <p:to>
                                        <p:strVal val="visible"/>
                                      </p:to>
                                    </p:set>
                                    <p:animEffect transition="in" filter="blinds(horizontal)">
                                      <p:cBhvr>
                                        <p:cTn id="10" dur="500"/>
                                        <p:tgtEl>
                                          <p:spTgt spid="1846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462"/>
                                        </p:tgtEl>
                                        <p:attrNameLst>
                                          <p:attrName>style.visibility</p:attrName>
                                        </p:attrNameLst>
                                      </p:cBhvr>
                                      <p:to>
                                        <p:strVal val="visible"/>
                                      </p:to>
                                    </p:set>
                                    <p:animEffect transition="in" filter="blinds(horizontal)">
                                      <p:cBhvr>
                                        <p:cTn id="13" dur="500"/>
                                        <p:tgtEl>
                                          <p:spTgt spid="1846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8464"/>
                                        </p:tgtEl>
                                        <p:attrNameLst>
                                          <p:attrName>style.visibility</p:attrName>
                                        </p:attrNameLst>
                                      </p:cBhvr>
                                      <p:to>
                                        <p:strVal val="visible"/>
                                      </p:to>
                                    </p:set>
                                    <p:animEffect transition="in" filter="blinds(horizontal)">
                                      <p:cBhvr>
                                        <p:cTn id="16" dur="500"/>
                                        <p:tgtEl>
                                          <p:spTgt spid="1846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8471"/>
                                        </p:tgtEl>
                                        <p:attrNameLst>
                                          <p:attrName>style.visibility</p:attrName>
                                        </p:attrNameLst>
                                      </p:cBhvr>
                                      <p:to>
                                        <p:strVal val="visible"/>
                                      </p:to>
                                    </p:set>
                                    <p:animEffect transition="in" filter="blinds(horizontal)">
                                      <p:cBhvr>
                                        <p:cTn id="19" dur="500"/>
                                        <p:tgtEl>
                                          <p:spTgt spid="1847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465"/>
                                        </p:tgtEl>
                                        <p:attrNameLst>
                                          <p:attrName>style.visibility</p:attrName>
                                        </p:attrNameLst>
                                      </p:cBhvr>
                                      <p:to>
                                        <p:strVal val="visible"/>
                                      </p:to>
                                    </p:set>
                                    <p:animEffect transition="in" filter="blinds(horizontal)">
                                      <p:cBhvr>
                                        <p:cTn id="22" dur="500"/>
                                        <p:tgtEl>
                                          <p:spTgt spid="1846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466"/>
                                        </p:tgtEl>
                                        <p:attrNameLst>
                                          <p:attrName>style.visibility</p:attrName>
                                        </p:attrNameLst>
                                      </p:cBhvr>
                                      <p:to>
                                        <p:strVal val="visible"/>
                                      </p:to>
                                    </p:set>
                                    <p:animEffect transition="in" filter="blinds(horizontal)">
                                      <p:cBhvr>
                                        <p:cTn id="25" dur="500"/>
                                        <p:tgtEl>
                                          <p:spTgt spid="1846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8467"/>
                                        </p:tgtEl>
                                        <p:attrNameLst>
                                          <p:attrName>style.visibility</p:attrName>
                                        </p:attrNameLst>
                                      </p:cBhvr>
                                      <p:to>
                                        <p:strVal val="visible"/>
                                      </p:to>
                                    </p:set>
                                    <p:animEffect transition="in" filter="blinds(horizontal)">
                                      <p:cBhvr>
                                        <p:cTn id="28" dur="500"/>
                                        <p:tgtEl>
                                          <p:spTgt spid="1846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8469"/>
                                        </p:tgtEl>
                                        <p:attrNameLst>
                                          <p:attrName>style.visibility</p:attrName>
                                        </p:attrNameLst>
                                      </p:cBhvr>
                                      <p:to>
                                        <p:strVal val="visible"/>
                                      </p:to>
                                    </p:set>
                                    <p:animEffect transition="in" filter="blinds(horizontal)">
                                      <p:cBhvr>
                                        <p:cTn id="31" dur="500"/>
                                        <p:tgtEl>
                                          <p:spTgt spid="1846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8470"/>
                                        </p:tgtEl>
                                        <p:attrNameLst>
                                          <p:attrName>style.visibility</p:attrName>
                                        </p:attrNameLst>
                                      </p:cBhvr>
                                      <p:to>
                                        <p:strVal val="visible"/>
                                      </p:to>
                                    </p:set>
                                    <p:animEffect transition="in" filter="blinds(horizontal)">
                                      <p:cBhvr>
                                        <p:cTn id="34" dur="500"/>
                                        <p:tgtEl>
                                          <p:spTgt spid="18470"/>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8472"/>
                                        </p:tgtEl>
                                        <p:attrNameLst>
                                          <p:attrName>style.visibility</p:attrName>
                                        </p:attrNameLst>
                                      </p:cBhvr>
                                      <p:to>
                                        <p:strVal val="visible"/>
                                      </p:to>
                                    </p:set>
                                    <p:animEffect transition="in" filter="blinds(horizontal)">
                                      <p:cBhvr>
                                        <p:cTn id="37" dur="500"/>
                                        <p:tgtEl>
                                          <p:spTgt spid="1847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8473"/>
                                        </p:tgtEl>
                                        <p:attrNameLst>
                                          <p:attrName>style.visibility</p:attrName>
                                        </p:attrNameLst>
                                      </p:cBhvr>
                                      <p:to>
                                        <p:strVal val="visible"/>
                                      </p:to>
                                    </p:set>
                                    <p:animEffect transition="in" filter="blinds(horizontal)">
                                      <p:cBhvr>
                                        <p:cTn id="40" dur="500"/>
                                        <p:tgtEl>
                                          <p:spTgt spid="1847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8476"/>
                                        </p:tgtEl>
                                        <p:attrNameLst>
                                          <p:attrName>style.visibility</p:attrName>
                                        </p:attrNameLst>
                                      </p:cBhvr>
                                      <p:to>
                                        <p:strVal val="visible"/>
                                      </p:to>
                                    </p:set>
                                    <p:animEffect transition="in" filter="blinds(horizontal)">
                                      <p:cBhvr>
                                        <p:cTn id="43" dur="500"/>
                                        <p:tgtEl>
                                          <p:spTgt spid="1847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8477"/>
                                        </p:tgtEl>
                                        <p:attrNameLst>
                                          <p:attrName>style.visibility</p:attrName>
                                        </p:attrNameLst>
                                      </p:cBhvr>
                                      <p:to>
                                        <p:strVal val="visible"/>
                                      </p:to>
                                    </p:set>
                                    <p:animEffect transition="in" filter="blinds(horizontal)">
                                      <p:cBhvr>
                                        <p:cTn id="46" dur="500"/>
                                        <p:tgtEl>
                                          <p:spTgt spid="1847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8475"/>
                                        </p:tgtEl>
                                        <p:attrNameLst>
                                          <p:attrName>style.visibility</p:attrName>
                                        </p:attrNameLst>
                                      </p:cBhvr>
                                      <p:to>
                                        <p:strVal val="visible"/>
                                      </p:to>
                                    </p:set>
                                    <p:animEffect transition="in" filter="blinds(horizontal)">
                                      <p:cBhvr>
                                        <p:cTn id="51" dur="500"/>
                                        <p:tgtEl>
                                          <p:spTgt spid="18475"/>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8474"/>
                                        </p:tgtEl>
                                        <p:attrNameLst>
                                          <p:attrName>style.visibility</p:attrName>
                                        </p:attrNameLst>
                                      </p:cBhvr>
                                      <p:to>
                                        <p:strVal val="visible"/>
                                      </p:to>
                                    </p:set>
                                    <p:animEffect transition="in" filter="blinds(horizontal)">
                                      <p:cBhvr>
                                        <p:cTn id="54" dur="500"/>
                                        <p:tgtEl>
                                          <p:spTgt spid="1847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8478"/>
                                        </p:tgtEl>
                                        <p:attrNameLst>
                                          <p:attrName>style.visibility</p:attrName>
                                        </p:attrNameLst>
                                      </p:cBhvr>
                                      <p:to>
                                        <p:strVal val="visible"/>
                                      </p:to>
                                    </p:set>
                                    <p:animEffect transition="in" filter="blinds(horizontal)">
                                      <p:cBhvr>
                                        <p:cTn id="59" dur="500"/>
                                        <p:tgtEl>
                                          <p:spTgt spid="1847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8479"/>
                                        </p:tgtEl>
                                        <p:attrNameLst>
                                          <p:attrName>style.visibility</p:attrName>
                                        </p:attrNameLst>
                                      </p:cBhvr>
                                      <p:to>
                                        <p:strVal val="visible"/>
                                      </p:to>
                                    </p:set>
                                    <p:animEffect transition="in" filter="blinds(horizontal)">
                                      <p:cBhvr>
                                        <p:cTn id="64" dur="500"/>
                                        <p:tgtEl>
                                          <p:spTgt spid="18479"/>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8480"/>
                                        </p:tgtEl>
                                        <p:attrNameLst>
                                          <p:attrName>style.visibility</p:attrName>
                                        </p:attrNameLst>
                                      </p:cBhvr>
                                      <p:to>
                                        <p:strVal val="visible"/>
                                      </p:to>
                                    </p:set>
                                    <p:animEffect transition="in" filter="blinds(horizontal)">
                                      <p:cBhvr>
                                        <p:cTn id="67" dur="500"/>
                                        <p:tgtEl>
                                          <p:spTgt spid="18480"/>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8481"/>
                                        </p:tgtEl>
                                        <p:attrNameLst>
                                          <p:attrName>style.visibility</p:attrName>
                                        </p:attrNameLst>
                                      </p:cBhvr>
                                      <p:to>
                                        <p:strVal val="visible"/>
                                      </p:to>
                                    </p:set>
                                    <p:animEffect transition="in" filter="blinds(horizontal)">
                                      <p:cBhvr>
                                        <p:cTn id="70" dur="500"/>
                                        <p:tgtEl>
                                          <p:spTgt spid="18481"/>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8482"/>
                                        </p:tgtEl>
                                        <p:attrNameLst>
                                          <p:attrName>style.visibility</p:attrName>
                                        </p:attrNameLst>
                                      </p:cBhvr>
                                      <p:to>
                                        <p:strVal val="visible"/>
                                      </p:to>
                                    </p:set>
                                    <p:animEffect transition="in" filter="blinds(horizontal)">
                                      <p:cBhvr>
                                        <p:cTn id="73" dur="500"/>
                                        <p:tgtEl>
                                          <p:spTgt spid="18482"/>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8483"/>
                                        </p:tgtEl>
                                        <p:attrNameLst>
                                          <p:attrName>style.visibility</p:attrName>
                                        </p:attrNameLst>
                                      </p:cBhvr>
                                      <p:to>
                                        <p:strVal val="visible"/>
                                      </p:to>
                                    </p:set>
                                    <p:animEffect transition="in" filter="blinds(horizontal)">
                                      <p:cBhvr>
                                        <p:cTn id="76" dur="500"/>
                                        <p:tgtEl>
                                          <p:spTgt spid="18483"/>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18484"/>
                                        </p:tgtEl>
                                        <p:attrNameLst>
                                          <p:attrName>style.visibility</p:attrName>
                                        </p:attrNameLst>
                                      </p:cBhvr>
                                      <p:to>
                                        <p:strVal val="visible"/>
                                      </p:to>
                                    </p:set>
                                    <p:animEffect transition="in" filter="blinds(horizontal)">
                                      <p:cBhvr>
                                        <p:cTn id="79" dur="500"/>
                                        <p:tgtEl>
                                          <p:spTgt spid="18484"/>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18485"/>
                                        </p:tgtEl>
                                        <p:attrNameLst>
                                          <p:attrName>style.visibility</p:attrName>
                                        </p:attrNameLst>
                                      </p:cBhvr>
                                      <p:to>
                                        <p:strVal val="visible"/>
                                      </p:to>
                                    </p:set>
                                    <p:animEffect transition="in" filter="blinds(horizontal)">
                                      <p:cBhvr>
                                        <p:cTn id="82" dur="500"/>
                                        <p:tgtEl>
                                          <p:spTgt spid="18485"/>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18486"/>
                                        </p:tgtEl>
                                        <p:attrNameLst>
                                          <p:attrName>style.visibility</p:attrName>
                                        </p:attrNameLst>
                                      </p:cBhvr>
                                      <p:to>
                                        <p:strVal val="visible"/>
                                      </p:to>
                                    </p:set>
                                    <p:animEffect transition="in" filter="blinds(horizontal)">
                                      <p:cBhvr>
                                        <p:cTn id="85" dur="500"/>
                                        <p:tgtEl>
                                          <p:spTgt spid="18486"/>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18487"/>
                                        </p:tgtEl>
                                        <p:attrNameLst>
                                          <p:attrName>style.visibility</p:attrName>
                                        </p:attrNameLst>
                                      </p:cBhvr>
                                      <p:to>
                                        <p:strVal val="visible"/>
                                      </p:to>
                                    </p:set>
                                    <p:animEffect transition="in" filter="blinds(horizontal)">
                                      <p:cBhvr>
                                        <p:cTn id="88" dur="500"/>
                                        <p:tgtEl>
                                          <p:spTgt spid="18487"/>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8498"/>
                                        </p:tgtEl>
                                        <p:attrNameLst>
                                          <p:attrName>style.visibility</p:attrName>
                                        </p:attrNameLst>
                                      </p:cBhvr>
                                      <p:to>
                                        <p:strVal val="visible"/>
                                      </p:to>
                                    </p:set>
                                    <p:animEffect transition="in" filter="blinds(horizontal)">
                                      <p:cBhvr>
                                        <p:cTn id="91" dur="500"/>
                                        <p:tgtEl>
                                          <p:spTgt spid="18498"/>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18514"/>
                                        </p:tgtEl>
                                        <p:attrNameLst>
                                          <p:attrName>style.visibility</p:attrName>
                                        </p:attrNameLst>
                                      </p:cBhvr>
                                      <p:to>
                                        <p:strVal val="visible"/>
                                      </p:to>
                                    </p:set>
                                    <p:animEffect transition="in" filter="blinds(horizontal)">
                                      <p:cBhvr>
                                        <p:cTn id="94" dur="500"/>
                                        <p:tgtEl>
                                          <p:spTgt spid="18514"/>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18513"/>
                                        </p:tgtEl>
                                        <p:attrNameLst>
                                          <p:attrName>style.visibility</p:attrName>
                                        </p:attrNameLst>
                                      </p:cBhvr>
                                      <p:to>
                                        <p:strVal val="visible"/>
                                      </p:to>
                                    </p:set>
                                    <p:animEffect transition="in" filter="blinds(horizontal)">
                                      <p:cBhvr>
                                        <p:cTn id="97" dur="500"/>
                                        <p:tgtEl>
                                          <p:spTgt spid="18513"/>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18512"/>
                                        </p:tgtEl>
                                        <p:attrNameLst>
                                          <p:attrName>style.visibility</p:attrName>
                                        </p:attrNameLst>
                                      </p:cBhvr>
                                      <p:to>
                                        <p:strVal val="visible"/>
                                      </p:to>
                                    </p:set>
                                    <p:animEffect transition="in" filter="blinds(horizontal)">
                                      <p:cBhvr>
                                        <p:cTn id="100" dur="500"/>
                                        <p:tgtEl>
                                          <p:spTgt spid="18512"/>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18489"/>
                                        </p:tgtEl>
                                        <p:attrNameLst>
                                          <p:attrName>style.visibility</p:attrName>
                                        </p:attrNameLst>
                                      </p:cBhvr>
                                      <p:to>
                                        <p:strVal val="visible"/>
                                      </p:to>
                                    </p:set>
                                    <p:animEffect transition="in" filter="blinds(horizontal)">
                                      <p:cBhvr>
                                        <p:cTn id="105" dur="500"/>
                                        <p:tgtEl>
                                          <p:spTgt spid="18489"/>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18490"/>
                                        </p:tgtEl>
                                        <p:attrNameLst>
                                          <p:attrName>style.visibility</p:attrName>
                                        </p:attrNameLst>
                                      </p:cBhvr>
                                      <p:to>
                                        <p:strVal val="visible"/>
                                      </p:to>
                                    </p:set>
                                    <p:animEffect transition="in" filter="blinds(horizontal)">
                                      <p:cBhvr>
                                        <p:cTn id="110" dur="500"/>
                                        <p:tgtEl>
                                          <p:spTgt spid="18490"/>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18497"/>
                                        </p:tgtEl>
                                        <p:attrNameLst>
                                          <p:attrName>style.visibility</p:attrName>
                                        </p:attrNameLst>
                                      </p:cBhvr>
                                      <p:to>
                                        <p:strVal val="visible"/>
                                      </p:to>
                                    </p:set>
                                    <p:animEffect transition="in" filter="blinds(horizontal)">
                                      <p:cBhvr>
                                        <p:cTn id="115" dur="500"/>
                                        <p:tgtEl>
                                          <p:spTgt spid="18497"/>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nodeType="clickEffect">
                                  <p:stCondLst>
                                    <p:cond delay="0"/>
                                  </p:stCondLst>
                                  <p:childTnLst>
                                    <p:set>
                                      <p:cBhvr>
                                        <p:cTn id="119" dur="1" fill="hold">
                                          <p:stCondLst>
                                            <p:cond delay="0"/>
                                          </p:stCondLst>
                                        </p:cTn>
                                        <p:tgtEl>
                                          <p:spTgt spid="18491"/>
                                        </p:tgtEl>
                                        <p:attrNameLst>
                                          <p:attrName>style.visibility</p:attrName>
                                        </p:attrNameLst>
                                      </p:cBhvr>
                                      <p:to>
                                        <p:strVal val="visible"/>
                                      </p:to>
                                    </p:set>
                                    <p:animEffect transition="in" filter="blinds(horizontal)">
                                      <p:cBhvr>
                                        <p:cTn id="120" dur="500"/>
                                        <p:tgtEl>
                                          <p:spTgt spid="18491"/>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3" presetClass="entr" presetSubtype="10" fill="hold" nodeType="clickEffect">
                                  <p:stCondLst>
                                    <p:cond delay="0"/>
                                  </p:stCondLst>
                                  <p:childTnLst>
                                    <p:set>
                                      <p:cBhvr>
                                        <p:cTn id="124" dur="1" fill="hold">
                                          <p:stCondLst>
                                            <p:cond delay="0"/>
                                          </p:stCondLst>
                                        </p:cTn>
                                        <p:tgtEl>
                                          <p:spTgt spid="18492"/>
                                        </p:tgtEl>
                                        <p:attrNameLst>
                                          <p:attrName>style.visibility</p:attrName>
                                        </p:attrNameLst>
                                      </p:cBhvr>
                                      <p:to>
                                        <p:strVal val="visible"/>
                                      </p:to>
                                    </p:set>
                                    <p:animEffect transition="in" filter="blinds(horizontal)">
                                      <p:cBhvr>
                                        <p:cTn id="125" dur="500"/>
                                        <p:tgtEl>
                                          <p:spTgt spid="18492"/>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3" presetClass="entr" presetSubtype="10" fill="hold" nodeType="clickEffect">
                                  <p:stCondLst>
                                    <p:cond delay="0"/>
                                  </p:stCondLst>
                                  <p:childTnLst>
                                    <p:set>
                                      <p:cBhvr>
                                        <p:cTn id="129" dur="1" fill="hold">
                                          <p:stCondLst>
                                            <p:cond delay="0"/>
                                          </p:stCondLst>
                                        </p:cTn>
                                        <p:tgtEl>
                                          <p:spTgt spid="18493"/>
                                        </p:tgtEl>
                                        <p:attrNameLst>
                                          <p:attrName>style.visibility</p:attrName>
                                        </p:attrNameLst>
                                      </p:cBhvr>
                                      <p:to>
                                        <p:strVal val="visible"/>
                                      </p:to>
                                    </p:set>
                                    <p:animEffect transition="in" filter="blinds(horizontal)">
                                      <p:cBhvr>
                                        <p:cTn id="130" dur="500"/>
                                        <p:tgtEl>
                                          <p:spTgt spid="18493"/>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3" presetClass="entr" presetSubtype="10" fill="hold" grpId="0" nodeType="clickEffect">
                                  <p:stCondLst>
                                    <p:cond delay="0"/>
                                  </p:stCondLst>
                                  <p:childTnLst>
                                    <p:set>
                                      <p:cBhvr>
                                        <p:cTn id="134" dur="1" fill="hold">
                                          <p:stCondLst>
                                            <p:cond delay="0"/>
                                          </p:stCondLst>
                                        </p:cTn>
                                        <p:tgtEl>
                                          <p:spTgt spid="18495"/>
                                        </p:tgtEl>
                                        <p:attrNameLst>
                                          <p:attrName>style.visibility</p:attrName>
                                        </p:attrNameLst>
                                      </p:cBhvr>
                                      <p:to>
                                        <p:strVal val="visible"/>
                                      </p:to>
                                    </p:set>
                                    <p:animEffect transition="in" filter="blinds(horizontal)">
                                      <p:cBhvr>
                                        <p:cTn id="135" dur="500"/>
                                        <p:tgtEl>
                                          <p:spTgt spid="18495"/>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18496"/>
                                        </p:tgtEl>
                                        <p:attrNameLst>
                                          <p:attrName>style.visibility</p:attrName>
                                        </p:attrNameLst>
                                      </p:cBhvr>
                                      <p:to>
                                        <p:strVal val="visible"/>
                                      </p:to>
                                    </p:set>
                                    <p:animEffect transition="in" filter="blinds(horizontal)">
                                      <p:cBhvr>
                                        <p:cTn id="140" dur="500"/>
                                        <p:tgtEl>
                                          <p:spTgt spid="18496"/>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3" presetClass="entr" presetSubtype="10" fill="hold" nodeType="clickEffect">
                                  <p:stCondLst>
                                    <p:cond delay="0"/>
                                  </p:stCondLst>
                                  <p:childTnLst>
                                    <p:set>
                                      <p:cBhvr>
                                        <p:cTn id="144" dur="1" fill="hold">
                                          <p:stCondLst>
                                            <p:cond delay="0"/>
                                          </p:stCondLst>
                                        </p:cTn>
                                        <p:tgtEl>
                                          <p:spTgt spid="18494"/>
                                        </p:tgtEl>
                                        <p:attrNameLst>
                                          <p:attrName>style.visibility</p:attrName>
                                        </p:attrNameLst>
                                      </p:cBhvr>
                                      <p:to>
                                        <p:strVal val="visible"/>
                                      </p:to>
                                    </p:set>
                                    <p:animEffect transition="in" filter="blinds(horizontal)">
                                      <p:cBhvr>
                                        <p:cTn id="145" dur="500"/>
                                        <p:tgtEl>
                                          <p:spTgt spid="18494"/>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18500"/>
                                        </p:tgtEl>
                                        <p:attrNameLst>
                                          <p:attrName>style.visibility</p:attrName>
                                        </p:attrNameLst>
                                      </p:cBhvr>
                                      <p:to>
                                        <p:strVal val="visible"/>
                                      </p:to>
                                    </p:set>
                                    <p:animEffect transition="in" filter="blinds(horizontal)">
                                      <p:cBhvr>
                                        <p:cTn id="150" dur="500"/>
                                        <p:tgtEl>
                                          <p:spTgt spid="18500"/>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3" presetClass="entr" presetSubtype="10" fill="hold" grpId="0" nodeType="clickEffect">
                                  <p:stCondLst>
                                    <p:cond delay="0"/>
                                  </p:stCondLst>
                                  <p:childTnLst>
                                    <p:set>
                                      <p:cBhvr>
                                        <p:cTn id="154" dur="1" fill="hold">
                                          <p:stCondLst>
                                            <p:cond delay="0"/>
                                          </p:stCondLst>
                                        </p:cTn>
                                        <p:tgtEl>
                                          <p:spTgt spid="18501"/>
                                        </p:tgtEl>
                                        <p:attrNameLst>
                                          <p:attrName>style.visibility</p:attrName>
                                        </p:attrNameLst>
                                      </p:cBhvr>
                                      <p:to>
                                        <p:strVal val="visible"/>
                                      </p:to>
                                    </p:set>
                                    <p:animEffect transition="in" filter="blinds(horizontal)">
                                      <p:cBhvr>
                                        <p:cTn id="155" dur="500"/>
                                        <p:tgtEl>
                                          <p:spTgt spid="18501"/>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3" presetClass="entr" presetSubtype="10" fill="hold" nodeType="clickEffect">
                                  <p:stCondLst>
                                    <p:cond delay="0"/>
                                  </p:stCondLst>
                                  <p:childTnLst>
                                    <p:set>
                                      <p:cBhvr>
                                        <p:cTn id="159" dur="1" fill="hold">
                                          <p:stCondLst>
                                            <p:cond delay="0"/>
                                          </p:stCondLst>
                                        </p:cTn>
                                        <p:tgtEl>
                                          <p:spTgt spid="18499"/>
                                        </p:tgtEl>
                                        <p:attrNameLst>
                                          <p:attrName>style.visibility</p:attrName>
                                        </p:attrNameLst>
                                      </p:cBhvr>
                                      <p:to>
                                        <p:strVal val="visible"/>
                                      </p:to>
                                    </p:set>
                                    <p:animEffect transition="in" filter="blinds(horizontal)">
                                      <p:cBhvr>
                                        <p:cTn id="160" dur="500"/>
                                        <p:tgtEl>
                                          <p:spTgt spid="18499"/>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3" presetClass="entr" presetSubtype="5" fill="hold" grpId="0" nodeType="clickEffect">
                                  <p:stCondLst>
                                    <p:cond delay="0"/>
                                  </p:stCondLst>
                                  <p:childTnLst>
                                    <p:set>
                                      <p:cBhvr>
                                        <p:cTn id="164" dur="1" fill="hold">
                                          <p:stCondLst>
                                            <p:cond delay="0"/>
                                          </p:stCondLst>
                                        </p:cTn>
                                        <p:tgtEl>
                                          <p:spTgt spid="18503"/>
                                        </p:tgtEl>
                                        <p:attrNameLst>
                                          <p:attrName>style.visibility</p:attrName>
                                        </p:attrNameLst>
                                      </p:cBhvr>
                                      <p:to>
                                        <p:strVal val="visible"/>
                                      </p:to>
                                    </p:set>
                                    <p:animEffect transition="in" filter="blinds(vertical)">
                                      <p:cBhvr>
                                        <p:cTn id="165" dur="500"/>
                                        <p:tgtEl>
                                          <p:spTgt spid="18503"/>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3" presetClass="exit" presetSubtype="10" fill="hold" grpId="1" nodeType="clickEffect">
                                  <p:stCondLst>
                                    <p:cond delay="0"/>
                                  </p:stCondLst>
                                  <p:childTnLst>
                                    <p:animEffect transition="out" filter="blinds(horizontal)">
                                      <p:cBhvr>
                                        <p:cTn id="169" dur="500"/>
                                        <p:tgtEl>
                                          <p:spTgt spid="18465"/>
                                        </p:tgtEl>
                                      </p:cBhvr>
                                    </p:animEffect>
                                    <p:set>
                                      <p:cBhvr>
                                        <p:cTn id="170" dur="1" fill="hold">
                                          <p:stCondLst>
                                            <p:cond delay="499"/>
                                          </p:stCondLst>
                                        </p:cTn>
                                        <p:tgtEl>
                                          <p:spTgt spid="18465"/>
                                        </p:tgtEl>
                                        <p:attrNameLst>
                                          <p:attrName>style.visibility</p:attrName>
                                        </p:attrNameLst>
                                      </p:cBhvr>
                                      <p:to>
                                        <p:strVal val="hidden"/>
                                      </p:to>
                                    </p:set>
                                  </p:childTnLst>
                                </p:cTn>
                              </p:par>
                              <p:par>
                                <p:cTn id="171" presetID="3" presetClass="entr" presetSubtype="10" fill="hold" grpId="0" nodeType="withEffect">
                                  <p:stCondLst>
                                    <p:cond delay="0"/>
                                  </p:stCondLst>
                                  <p:childTnLst>
                                    <p:set>
                                      <p:cBhvr>
                                        <p:cTn id="172" dur="1" fill="hold">
                                          <p:stCondLst>
                                            <p:cond delay="0"/>
                                          </p:stCondLst>
                                        </p:cTn>
                                        <p:tgtEl>
                                          <p:spTgt spid="18502"/>
                                        </p:tgtEl>
                                        <p:attrNameLst>
                                          <p:attrName>style.visibility</p:attrName>
                                        </p:attrNameLst>
                                      </p:cBhvr>
                                      <p:to>
                                        <p:strVal val="visible"/>
                                      </p:to>
                                    </p:set>
                                    <p:animEffect transition="in" filter="blinds(horizontal)">
                                      <p:cBhvr>
                                        <p:cTn id="173" dur="500"/>
                                        <p:tgtEl>
                                          <p:spTgt spid="18502"/>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3" presetClass="entr" presetSubtype="10" fill="hold" grpId="0" nodeType="clickEffect">
                                  <p:stCondLst>
                                    <p:cond delay="0"/>
                                  </p:stCondLst>
                                  <p:childTnLst>
                                    <p:set>
                                      <p:cBhvr>
                                        <p:cTn id="177" dur="1" fill="hold">
                                          <p:stCondLst>
                                            <p:cond delay="0"/>
                                          </p:stCondLst>
                                        </p:cTn>
                                        <p:tgtEl>
                                          <p:spTgt spid="18504"/>
                                        </p:tgtEl>
                                        <p:attrNameLst>
                                          <p:attrName>style.visibility</p:attrName>
                                        </p:attrNameLst>
                                      </p:cBhvr>
                                      <p:to>
                                        <p:strVal val="visible"/>
                                      </p:to>
                                    </p:set>
                                    <p:animEffect transition="in" filter="blinds(horizontal)">
                                      <p:cBhvr>
                                        <p:cTn id="178" dur="500"/>
                                        <p:tgtEl>
                                          <p:spTgt spid="18504"/>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3" presetClass="entr" presetSubtype="10" fill="hold" grpId="0" nodeType="clickEffect">
                                  <p:stCondLst>
                                    <p:cond delay="0"/>
                                  </p:stCondLst>
                                  <p:childTnLst>
                                    <p:set>
                                      <p:cBhvr>
                                        <p:cTn id="182" dur="1" fill="hold">
                                          <p:stCondLst>
                                            <p:cond delay="0"/>
                                          </p:stCondLst>
                                        </p:cTn>
                                        <p:tgtEl>
                                          <p:spTgt spid="18505"/>
                                        </p:tgtEl>
                                        <p:attrNameLst>
                                          <p:attrName>style.visibility</p:attrName>
                                        </p:attrNameLst>
                                      </p:cBhvr>
                                      <p:to>
                                        <p:strVal val="visible"/>
                                      </p:to>
                                    </p:set>
                                    <p:animEffect transition="in" filter="blinds(horizontal)">
                                      <p:cBhvr>
                                        <p:cTn id="183" dur="500"/>
                                        <p:tgtEl>
                                          <p:spTgt spid="18505"/>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3" presetClass="exit" presetSubtype="10" fill="hold" grpId="1" nodeType="clickEffect">
                                  <p:stCondLst>
                                    <p:cond delay="0"/>
                                  </p:stCondLst>
                                  <p:childTnLst>
                                    <p:animEffect transition="out" filter="blinds(horizontal)">
                                      <p:cBhvr>
                                        <p:cTn id="187" dur="500"/>
                                        <p:tgtEl>
                                          <p:spTgt spid="18477"/>
                                        </p:tgtEl>
                                      </p:cBhvr>
                                    </p:animEffect>
                                    <p:set>
                                      <p:cBhvr>
                                        <p:cTn id="188" dur="1" fill="hold">
                                          <p:stCondLst>
                                            <p:cond delay="499"/>
                                          </p:stCondLst>
                                        </p:cTn>
                                        <p:tgtEl>
                                          <p:spTgt spid="18477"/>
                                        </p:tgtEl>
                                        <p:attrNameLst>
                                          <p:attrName>style.visibility</p:attrName>
                                        </p:attrNameLst>
                                      </p:cBhvr>
                                      <p:to>
                                        <p:strVal val="hidden"/>
                                      </p:to>
                                    </p:set>
                                  </p:childTnLst>
                                </p:cTn>
                              </p:par>
                              <p:par>
                                <p:cTn id="189" presetID="3" presetClass="entr" presetSubtype="10" fill="hold" grpId="0" nodeType="withEffect">
                                  <p:stCondLst>
                                    <p:cond delay="0"/>
                                  </p:stCondLst>
                                  <p:childTnLst>
                                    <p:set>
                                      <p:cBhvr>
                                        <p:cTn id="190" dur="1" fill="hold">
                                          <p:stCondLst>
                                            <p:cond delay="0"/>
                                          </p:stCondLst>
                                        </p:cTn>
                                        <p:tgtEl>
                                          <p:spTgt spid="18506"/>
                                        </p:tgtEl>
                                        <p:attrNameLst>
                                          <p:attrName>style.visibility</p:attrName>
                                        </p:attrNameLst>
                                      </p:cBhvr>
                                      <p:to>
                                        <p:strVal val="visible"/>
                                      </p:to>
                                    </p:set>
                                    <p:animEffect transition="in" filter="blinds(horizontal)">
                                      <p:cBhvr>
                                        <p:cTn id="191" dur="500"/>
                                        <p:tgtEl>
                                          <p:spTgt spid="18506"/>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3" presetClass="entr" presetSubtype="10" fill="hold" nodeType="clickEffect">
                                  <p:stCondLst>
                                    <p:cond delay="0"/>
                                  </p:stCondLst>
                                  <p:childTnLst>
                                    <p:set>
                                      <p:cBhvr>
                                        <p:cTn id="195" dur="1" fill="hold">
                                          <p:stCondLst>
                                            <p:cond delay="0"/>
                                          </p:stCondLst>
                                        </p:cTn>
                                        <p:tgtEl>
                                          <p:spTgt spid="18507"/>
                                        </p:tgtEl>
                                        <p:attrNameLst>
                                          <p:attrName>style.visibility</p:attrName>
                                        </p:attrNameLst>
                                      </p:cBhvr>
                                      <p:to>
                                        <p:strVal val="visible"/>
                                      </p:to>
                                    </p:set>
                                    <p:animEffect transition="in" filter="blinds(horizontal)">
                                      <p:cBhvr>
                                        <p:cTn id="196" dur="500"/>
                                        <p:tgtEl>
                                          <p:spTgt spid="18507"/>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3" presetClass="entr" presetSubtype="10" fill="hold" nodeType="clickEffect">
                                  <p:stCondLst>
                                    <p:cond delay="0"/>
                                  </p:stCondLst>
                                  <p:childTnLst>
                                    <p:set>
                                      <p:cBhvr>
                                        <p:cTn id="200" dur="1" fill="hold">
                                          <p:stCondLst>
                                            <p:cond delay="0"/>
                                          </p:stCondLst>
                                        </p:cTn>
                                        <p:tgtEl>
                                          <p:spTgt spid="18509"/>
                                        </p:tgtEl>
                                        <p:attrNameLst>
                                          <p:attrName>style.visibility</p:attrName>
                                        </p:attrNameLst>
                                      </p:cBhvr>
                                      <p:to>
                                        <p:strVal val="visible"/>
                                      </p:to>
                                    </p:set>
                                    <p:animEffect transition="in" filter="blinds(horizontal)">
                                      <p:cBhvr>
                                        <p:cTn id="201" dur="500"/>
                                        <p:tgtEl>
                                          <p:spTgt spid="18509"/>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3" presetClass="entr" presetSubtype="10" fill="hold" nodeType="clickEffect">
                                  <p:stCondLst>
                                    <p:cond delay="0"/>
                                  </p:stCondLst>
                                  <p:childTnLst>
                                    <p:set>
                                      <p:cBhvr>
                                        <p:cTn id="205" dur="1" fill="hold">
                                          <p:stCondLst>
                                            <p:cond delay="0"/>
                                          </p:stCondLst>
                                        </p:cTn>
                                        <p:tgtEl>
                                          <p:spTgt spid="18510"/>
                                        </p:tgtEl>
                                        <p:attrNameLst>
                                          <p:attrName>style.visibility</p:attrName>
                                        </p:attrNameLst>
                                      </p:cBhvr>
                                      <p:to>
                                        <p:strVal val="visible"/>
                                      </p:to>
                                    </p:set>
                                    <p:animEffect transition="in" filter="blinds(horizontal)">
                                      <p:cBhvr>
                                        <p:cTn id="206" dur="500"/>
                                        <p:tgtEl>
                                          <p:spTgt spid="18510"/>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3" presetClass="entr" presetSubtype="10" fill="hold" grpId="0" nodeType="clickEffect">
                                  <p:stCondLst>
                                    <p:cond delay="0"/>
                                  </p:stCondLst>
                                  <p:childTnLst>
                                    <p:set>
                                      <p:cBhvr>
                                        <p:cTn id="210" dur="1" fill="hold">
                                          <p:stCondLst>
                                            <p:cond delay="0"/>
                                          </p:stCondLst>
                                        </p:cTn>
                                        <p:tgtEl>
                                          <p:spTgt spid="18511"/>
                                        </p:tgtEl>
                                        <p:attrNameLst>
                                          <p:attrName>style.visibility</p:attrName>
                                        </p:attrNameLst>
                                      </p:cBhvr>
                                      <p:to>
                                        <p:strVal val="visible"/>
                                      </p:to>
                                    </p:set>
                                    <p:animEffect transition="in" filter="blinds(horizontal)">
                                      <p:cBhvr>
                                        <p:cTn id="211" dur="500"/>
                                        <p:tgtEl>
                                          <p:spTgt spid="18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60" grpId="0" animBg="1"/>
      <p:bldP spid="18461" grpId="0" animBg="1"/>
      <p:bldP spid="18462" grpId="0" animBg="1"/>
      <p:bldP spid="18464" grpId="0" animBg="1"/>
      <p:bldP spid="18465" grpId="0"/>
      <p:bldP spid="18465" grpId="1"/>
      <p:bldP spid="18466" grpId="0" animBg="1"/>
      <p:bldP spid="18467" grpId="0"/>
      <p:bldP spid="18469" grpId="0"/>
      <p:bldP spid="18470" grpId="0" animBg="1"/>
      <p:bldP spid="18471" grpId="0"/>
      <p:bldP spid="18472" grpId="0"/>
      <p:bldP spid="18473" grpId="0"/>
      <p:bldP spid="18474" grpId="0" animBg="1"/>
      <p:bldP spid="18475" grpId="0"/>
      <p:bldP spid="18476" grpId="0" animBg="1"/>
      <p:bldP spid="18477" grpId="0"/>
      <p:bldP spid="18477" grpId="1"/>
      <p:bldP spid="18478" grpId="0"/>
      <p:bldP spid="18479" grpId="0" animBg="1"/>
      <p:bldP spid="18480" grpId="0" animBg="1"/>
      <p:bldP spid="18481" grpId="0" animBg="1"/>
      <p:bldP spid="18482" grpId="0" animBg="1"/>
      <p:bldP spid="18483" grpId="0" animBg="1"/>
      <p:bldP spid="18484" grpId="0"/>
      <p:bldP spid="18485" grpId="0"/>
      <p:bldP spid="18486" grpId="0" animBg="1"/>
      <p:bldP spid="18487" grpId="0" animBg="1"/>
      <p:bldP spid="18489" grpId="0"/>
      <p:bldP spid="18490" grpId="0"/>
      <p:bldP spid="18495" grpId="0" animBg="1"/>
      <p:bldP spid="18496" grpId="0"/>
      <p:bldP spid="18497" grpId="0" animBg="1"/>
      <p:bldP spid="18498" grpId="0"/>
      <p:bldP spid="18500" grpId="0" animBg="1"/>
      <p:bldP spid="18501" grpId="0"/>
      <p:bldP spid="18502" grpId="0"/>
      <p:bldP spid="18503" grpId="0" animBg="1"/>
      <p:bldP spid="18504" grpId="0"/>
      <p:bldP spid="18505" grpId="0"/>
      <p:bldP spid="18506" grpId="0"/>
      <p:bldP spid="18511" grpId="0" animBg="1"/>
      <p:bldP spid="18512" grpId="0"/>
      <p:bldP spid="18513" grpId="0"/>
      <p:bldP spid="185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1978" y="2250747"/>
            <a:ext cx="7309437" cy="2800767"/>
          </a:xfrm>
          <a:prstGeom prst="rect">
            <a:avLst/>
          </a:prstGeom>
          <a:noFill/>
        </p:spPr>
        <p:txBody>
          <a:bodyPr wrap="none" lIns="91440" tIns="45720" rIns="91440" bIns="45720">
            <a:spAutoFit/>
          </a:bodyPr>
          <a:lstStyle/>
          <a:p>
            <a:pPr algn="ctr"/>
            <a:r>
              <a:rPr lang="en-US" sz="8800" b="1" cap="none" spc="0" dirty="0">
                <a:ln w="28575">
                  <a:solidFill>
                    <a:schemeClr val="tx1"/>
                  </a:solidFill>
                  <a:prstDash val="solid"/>
                </a:ln>
                <a:solidFill>
                  <a:srgbClr val="FFFF00"/>
                </a:solidFill>
                <a:effectLst>
                  <a:innerShdw blurRad="63500" dist="50800" dir="13500000">
                    <a:prstClr val="black">
                      <a:alpha val="50000"/>
                    </a:prstClr>
                  </a:innerShdw>
                </a:effectLst>
                <a:latin typeface="GrilledCheese BTN" panose="020B0604060402040206" pitchFamily="34" charset="0"/>
              </a:rPr>
              <a:t>Teachings for </a:t>
            </a:r>
          </a:p>
          <a:p>
            <a:pPr algn="ctr"/>
            <a:r>
              <a:rPr lang="en-US" sz="8800" b="1" cap="none" spc="0" dirty="0">
                <a:ln w="28575">
                  <a:solidFill>
                    <a:schemeClr val="tx1"/>
                  </a:solidFill>
                  <a:prstDash val="solid"/>
                </a:ln>
                <a:solidFill>
                  <a:srgbClr val="FFFF00"/>
                </a:solidFill>
                <a:effectLst>
                  <a:innerShdw blurRad="63500" dist="50800" dir="13500000">
                    <a:prstClr val="black">
                      <a:alpha val="50000"/>
                    </a:prstClr>
                  </a:innerShdw>
                </a:effectLst>
                <a:latin typeface="GrilledCheese BTN" panose="020B0604060402040206" pitchFamily="34" charset="0"/>
              </a:rPr>
              <a:t>Section 5D</a:t>
            </a:r>
          </a:p>
        </p:txBody>
      </p:sp>
    </p:spTree>
    <p:extLst>
      <p:ext uri="{BB962C8B-B14F-4D97-AF65-F5344CB8AC3E}">
        <p14:creationId xmlns:p14="http://schemas.microsoft.com/office/powerpoint/2010/main" val="181113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0" y="1600200"/>
            <a:ext cx="4668838" cy="4525963"/>
          </a:xfrm>
        </p:spPr>
        <p:txBody>
          <a:bodyPr/>
          <a:lstStyle/>
          <a:p>
            <a:pPr eaLnBrk="1" hangingPunct="1">
              <a:buFontTx/>
              <a:buNone/>
            </a:pPr>
            <a:r>
              <a:rPr lang="en-GB" altLang="en-US" sz="1800">
                <a:latin typeface="Comic Sans MS" pitchFamily="66" charset="0"/>
              </a:rPr>
              <a:t>	</a:t>
            </a:r>
            <a:r>
              <a:rPr lang="en-GB" altLang="en-US" sz="1800" b="1" u="sng">
                <a:latin typeface="Comic Sans MS" pitchFamily="66" charset="0"/>
              </a:rPr>
              <a:t>The Area of a Sector and Segment can be worked out using Radians</a:t>
            </a:r>
            <a:endParaRPr lang="en-GB" altLang="en-US" sz="1800">
              <a:latin typeface="Comic Sans MS" pitchFamily="66" charset="0"/>
            </a:endParaRPr>
          </a:p>
          <a:p>
            <a:pPr eaLnBrk="1" hangingPunct="1">
              <a:buFontTx/>
              <a:buNone/>
            </a:pPr>
            <a:endParaRPr lang="en-GB" altLang="en-US" sz="1800">
              <a:latin typeface="Comic Sans MS" pitchFamily="66" charset="0"/>
            </a:endParaRPr>
          </a:p>
          <a:p>
            <a:pPr eaLnBrk="1" hangingPunct="1">
              <a:buFontTx/>
              <a:buNone/>
            </a:pPr>
            <a:r>
              <a:rPr lang="en-GB" altLang="en-US" sz="1800">
                <a:latin typeface="Comic Sans MS" pitchFamily="66" charset="0"/>
              </a:rPr>
              <a:t>	</a:t>
            </a:r>
            <a:endParaRPr lang="en-GB" altLang="en-US" sz="1800" b="1" u="sng">
              <a:latin typeface="Comic Sans MS" pitchFamily="66" charset="0"/>
            </a:endParaRPr>
          </a:p>
        </p:txBody>
      </p:sp>
      <p:sp>
        <p:nvSpPr>
          <p:cNvPr id="20485" name="Oval 5"/>
          <p:cNvSpPr>
            <a:spLocks noChangeAspect="1" noChangeArrowheads="1"/>
          </p:cNvSpPr>
          <p:nvPr/>
        </p:nvSpPr>
        <p:spPr bwMode="auto">
          <a:xfrm>
            <a:off x="1371600" y="2819400"/>
            <a:ext cx="1905000" cy="1905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0486" name="Line 6"/>
          <p:cNvSpPr>
            <a:spLocks noChangeShapeType="1"/>
          </p:cNvSpPr>
          <p:nvPr/>
        </p:nvSpPr>
        <p:spPr bwMode="auto">
          <a:xfrm flipV="1">
            <a:off x="2303463" y="3236913"/>
            <a:ext cx="808037" cy="554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487" name="Line 7"/>
          <p:cNvSpPr>
            <a:spLocks noChangeShapeType="1"/>
          </p:cNvSpPr>
          <p:nvPr/>
        </p:nvSpPr>
        <p:spPr bwMode="auto">
          <a:xfrm>
            <a:off x="2303463" y="3792538"/>
            <a:ext cx="538162"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488" name="Arc 8"/>
          <p:cNvSpPr>
            <a:spLocks/>
          </p:cNvSpPr>
          <p:nvPr/>
        </p:nvSpPr>
        <p:spPr bwMode="auto">
          <a:xfrm>
            <a:off x="2001838" y="3663950"/>
            <a:ext cx="493712" cy="295275"/>
          </a:xfrm>
          <a:custGeom>
            <a:avLst/>
            <a:gdLst>
              <a:gd name="T0" fmla="*/ 490375 w 21600"/>
              <a:gd name="T1" fmla="*/ 0 h 13170"/>
              <a:gd name="T2" fmla="*/ 429324 w 21600"/>
              <a:gd name="T3" fmla="*/ 295275 h 13170"/>
              <a:gd name="T4" fmla="*/ 0 w 21600"/>
              <a:gd name="T5" fmla="*/ 56163 h 13170"/>
              <a:gd name="T6" fmla="*/ 0 60000 65536"/>
              <a:gd name="T7" fmla="*/ 0 60000 65536"/>
              <a:gd name="T8" fmla="*/ 0 60000 65536"/>
            </a:gdLst>
            <a:ahLst/>
            <a:cxnLst>
              <a:cxn ang="T6">
                <a:pos x="T0" y="T1"/>
              </a:cxn>
              <a:cxn ang="T7">
                <a:pos x="T2" y="T3"/>
              </a:cxn>
              <a:cxn ang="T8">
                <a:pos x="T4" y="T5"/>
              </a:cxn>
            </a:cxnLst>
            <a:rect l="0" t="0" r="r" b="b"/>
            <a:pathLst>
              <a:path w="21600" h="13170" fill="none" extrusionOk="0">
                <a:moveTo>
                  <a:pt x="21454" y="-1"/>
                </a:moveTo>
                <a:cubicBezTo>
                  <a:pt x="21551" y="831"/>
                  <a:pt x="21600" y="1667"/>
                  <a:pt x="21600" y="2505"/>
                </a:cubicBezTo>
                <a:cubicBezTo>
                  <a:pt x="21600" y="6243"/>
                  <a:pt x="20629" y="9918"/>
                  <a:pt x="18783" y="13170"/>
                </a:cubicBezTo>
              </a:path>
              <a:path w="21600" h="13170" stroke="0" extrusionOk="0">
                <a:moveTo>
                  <a:pt x="21454" y="-1"/>
                </a:moveTo>
                <a:cubicBezTo>
                  <a:pt x="21551" y="831"/>
                  <a:pt x="21600" y="1667"/>
                  <a:pt x="21600" y="2505"/>
                </a:cubicBezTo>
                <a:cubicBezTo>
                  <a:pt x="21600" y="6243"/>
                  <a:pt x="20629" y="9918"/>
                  <a:pt x="18783" y="13170"/>
                </a:cubicBezTo>
                <a:lnTo>
                  <a:pt x="0" y="2505"/>
                </a:lnTo>
                <a:lnTo>
                  <a:pt x="21454" y="-1"/>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489" name="Text Box 9"/>
          <p:cNvSpPr txBox="1">
            <a:spLocks noChangeArrowheads="1"/>
          </p:cNvSpPr>
          <p:nvPr/>
        </p:nvSpPr>
        <p:spPr bwMode="auto">
          <a:xfrm>
            <a:off x="3084513" y="29749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A</a:t>
            </a:r>
          </a:p>
        </p:txBody>
      </p:sp>
      <p:sp>
        <p:nvSpPr>
          <p:cNvPr id="20490" name="Text Box 10"/>
          <p:cNvSpPr txBox="1">
            <a:spLocks noChangeArrowheads="1"/>
          </p:cNvSpPr>
          <p:nvPr/>
        </p:nvSpPr>
        <p:spPr bwMode="auto">
          <a:xfrm>
            <a:off x="2743200" y="44958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B</a:t>
            </a:r>
          </a:p>
        </p:txBody>
      </p:sp>
      <p:sp>
        <p:nvSpPr>
          <p:cNvPr id="20491" name="Text Box 11"/>
          <p:cNvSpPr txBox="1">
            <a:spLocks noChangeArrowheads="1"/>
          </p:cNvSpPr>
          <p:nvPr/>
        </p:nvSpPr>
        <p:spPr bwMode="auto">
          <a:xfrm>
            <a:off x="1954213" y="3592513"/>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O</a:t>
            </a:r>
          </a:p>
        </p:txBody>
      </p:sp>
      <p:sp>
        <p:nvSpPr>
          <p:cNvPr id="20492" name="Text Box 12"/>
          <p:cNvSpPr txBox="1">
            <a:spLocks noChangeArrowheads="1"/>
          </p:cNvSpPr>
          <p:nvPr/>
        </p:nvSpPr>
        <p:spPr bwMode="auto">
          <a:xfrm>
            <a:off x="2736850" y="374808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dirty="0">
                <a:latin typeface="Comic Sans MS" pitchFamily="66" charset="0"/>
              </a:rPr>
              <a:t>X</a:t>
            </a:r>
          </a:p>
        </p:txBody>
      </p:sp>
      <p:sp>
        <p:nvSpPr>
          <p:cNvPr id="20493" name="Text Box 13"/>
          <p:cNvSpPr txBox="1">
            <a:spLocks noChangeArrowheads="1"/>
          </p:cNvSpPr>
          <p:nvPr/>
        </p:nvSpPr>
        <p:spPr bwMode="auto">
          <a:xfrm>
            <a:off x="2447925" y="3636963"/>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l-GR" altLang="en-US">
                <a:latin typeface="Comic Sans MS" pitchFamily="66" charset="0"/>
              </a:rPr>
              <a:t>θ</a:t>
            </a:r>
          </a:p>
        </p:txBody>
      </p:sp>
      <p:graphicFrame>
        <p:nvGraphicFramePr>
          <p:cNvPr id="20494" name="Object 14"/>
          <p:cNvGraphicFramePr>
            <a:graphicFrameLocks noChangeAspect="1"/>
          </p:cNvGraphicFramePr>
          <p:nvPr/>
        </p:nvGraphicFramePr>
        <p:xfrm>
          <a:off x="5245100" y="2057400"/>
          <a:ext cx="1338263" cy="546100"/>
        </p:xfrm>
        <a:graphic>
          <a:graphicData uri="http://schemas.openxmlformats.org/presentationml/2006/ole">
            <mc:AlternateContent xmlns:mc="http://schemas.openxmlformats.org/markup-compatibility/2006">
              <mc:Choice xmlns:v="urn:schemas-microsoft-com:vml" Requires="v">
                <p:oleObj spid="_x0000_s10662" name="Equation" r:id="rId3" imgW="965200" imgH="393700" progId="Equation.DSMT4">
                  <p:embed/>
                </p:oleObj>
              </mc:Choice>
              <mc:Fallback>
                <p:oleObj name="Equation" r:id="rId3" imgW="965200" imgH="393700" progId="Equation.DSMT4">
                  <p:embed/>
                  <p:pic>
                    <p:nvPicPr>
                      <p:cNvPr id="2049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5100" y="2057400"/>
                        <a:ext cx="1338263"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5" name="Object 15"/>
          <p:cNvGraphicFramePr>
            <a:graphicFrameLocks noChangeAspect="1"/>
          </p:cNvGraphicFramePr>
          <p:nvPr/>
        </p:nvGraphicFramePr>
        <p:xfrm>
          <a:off x="6934200" y="2057400"/>
          <a:ext cx="1425575" cy="581025"/>
        </p:xfrm>
        <a:graphic>
          <a:graphicData uri="http://schemas.openxmlformats.org/presentationml/2006/ole">
            <mc:AlternateContent xmlns:mc="http://schemas.openxmlformats.org/markup-compatibility/2006">
              <mc:Choice xmlns:v="urn:schemas-microsoft-com:vml" Requires="v">
                <p:oleObj spid="_x0000_s10663" name="Equation" r:id="rId5" imgW="1028700" imgH="419100" progId="Equation.DSMT4">
                  <p:embed/>
                </p:oleObj>
              </mc:Choice>
              <mc:Fallback>
                <p:oleObj name="Equation" r:id="rId5" imgW="1028700" imgH="419100" progId="Equation.DSMT4">
                  <p:embed/>
                  <p:pic>
                    <p:nvPicPr>
                      <p:cNvPr id="20495"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2057400"/>
                        <a:ext cx="142557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6" name="Text Box 16"/>
          <p:cNvSpPr txBox="1">
            <a:spLocks noChangeArrowheads="1"/>
          </p:cNvSpPr>
          <p:nvPr/>
        </p:nvSpPr>
        <p:spPr bwMode="auto">
          <a:xfrm>
            <a:off x="6623050" y="2133600"/>
            <a:ext cx="22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t>=</a:t>
            </a:r>
          </a:p>
        </p:txBody>
      </p:sp>
      <p:graphicFrame>
        <p:nvGraphicFramePr>
          <p:cNvPr id="20497" name="Object 17"/>
          <p:cNvGraphicFramePr>
            <a:graphicFrameLocks noChangeAspect="1"/>
          </p:cNvGraphicFramePr>
          <p:nvPr/>
        </p:nvGraphicFramePr>
        <p:xfrm>
          <a:off x="6169025" y="2905125"/>
          <a:ext cx="422275" cy="546100"/>
        </p:xfrm>
        <a:graphic>
          <a:graphicData uri="http://schemas.openxmlformats.org/presentationml/2006/ole">
            <mc:AlternateContent xmlns:mc="http://schemas.openxmlformats.org/markup-compatibility/2006">
              <mc:Choice xmlns:v="urn:schemas-microsoft-com:vml" Requires="v">
                <p:oleObj spid="_x0000_s10664" name="Equation" r:id="rId7" imgW="304536" imgH="393359" progId="Equation.DSMT4">
                  <p:embed/>
                </p:oleObj>
              </mc:Choice>
              <mc:Fallback>
                <p:oleObj name="Equation" r:id="rId7" imgW="304536" imgH="393359" progId="Equation.DSMT4">
                  <p:embed/>
                  <p:pic>
                    <p:nvPicPr>
                      <p:cNvPr id="20497"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9025" y="2905125"/>
                        <a:ext cx="42227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8" name="Text Box 18"/>
          <p:cNvSpPr txBox="1">
            <a:spLocks noChangeArrowheads="1"/>
          </p:cNvSpPr>
          <p:nvPr/>
        </p:nvSpPr>
        <p:spPr bwMode="auto">
          <a:xfrm>
            <a:off x="6626225" y="2981325"/>
            <a:ext cx="22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t>=</a:t>
            </a:r>
          </a:p>
        </p:txBody>
      </p:sp>
      <p:graphicFrame>
        <p:nvGraphicFramePr>
          <p:cNvPr id="20499" name="Object 19"/>
          <p:cNvGraphicFramePr>
            <a:graphicFrameLocks noChangeAspect="1"/>
          </p:cNvGraphicFramePr>
          <p:nvPr/>
        </p:nvGraphicFramePr>
        <p:xfrm>
          <a:off x="7007225" y="2905125"/>
          <a:ext cx="334963" cy="546100"/>
        </p:xfrm>
        <a:graphic>
          <a:graphicData uri="http://schemas.openxmlformats.org/presentationml/2006/ole">
            <mc:AlternateContent xmlns:mc="http://schemas.openxmlformats.org/markup-compatibility/2006">
              <mc:Choice xmlns:v="urn:schemas-microsoft-com:vml" Requires="v">
                <p:oleObj spid="_x0000_s10665" name="Equation" r:id="rId9" imgW="241195" imgH="393529" progId="Equation.DSMT4">
                  <p:embed/>
                </p:oleObj>
              </mc:Choice>
              <mc:Fallback>
                <p:oleObj name="Equation" r:id="rId9" imgW="241195" imgH="393529" progId="Equation.DSMT4">
                  <p:embed/>
                  <p:pic>
                    <p:nvPicPr>
                      <p:cNvPr id="20499"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07225" y="2905125"/>
                        <a:ext cx="334963"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0" name="Object 20"/>
          <p:cNvGraphicFramePr>
            <a:graphicFrameLocks noChangeAspect="1"/>
          </p:cNvGraphicFramePr>
          <p:nvPr/>
        </p:nvGraphicFramePr>
        <p:xfrm>
          <a:off x="6248400" y="3667125"/>
          <a:ext cx="280988" cy="546100"/>
        </p:xfrm>
        <a:graphic>
          <a:graphicData uri="http://schemas.openxmlformats.org/presentationml/2006/ole">
            <mc:AlternateContent xmlns:mc="http://schemas.openxmlformats.org/markup-compatibility/2006">
              <mc:Choice xmlns:v="urn:schemas-microsoft-com:vml" Requires="v">
                <p:oleObj spid="_x0000_s10666" name="Equation" r:id="rId11" imgW="203112" imgH="393529" progId="Equation.DSMT4">
                  <p:embed/>
                </p:oleObj>
              </mc:Choice>
              <mc:Fallback>
                <p:oleObj name="Equation" r:id="rId11" imgW="203112" imgH="393529" progId="Equation.DSMT4">
                  <p:embed/>
                  <p:pic>
                    <p:nvPicPr>
                      <p:cNvPr id="2050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8400" y="3667125"/>
                        <a:ext cx="280988"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1" name="Text Box 21"/>
          <p:cNvSpPr txBox="1">
            <a:spLocks noChangeArrowheads="1"/>
          </p:cNvSpPr>
          <p:nvPr/>
        </p:nvSpPr>
        <p:spPr bwMode="auto">
          <a:xfrm>
            <a:off x="6629400" y="3743325"/>
            <a:ext cx="22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t>=</a:t>
            </a:r>
          </a:p>
        </p:txBody>
      </p:sp>
      <p:graphicFrame>
        <p:nvGraphicFramePr>
          <p:cNvPr id="20502" name="Object 22"/>
          <p:cNvGraphicFramePr>
            <a:graphicFrameLocks noChangeAspect="1"/>
          </p:cNvGraphicFramePr>
          <p:nvPr/>
        </p:nvGraphicFramePr>
        <p:xfrm>
          <a:off x="7072313" y="3667125"/>
          <a:ext cx="211137" cy="546100"/>
        </p:xfrm>
        <a:graphic>
          <a:graphicData uri="http://schemas.openxmlformats.org/presentationml/2006/ole">
            <mc:AlternateContent xmlns:mc="http://schemas.openxmlformats.org/markup-compatibility/2006">
              <mc:Choice xmlns:v="urn:schemas-microsoft-com:vml" Requires="v">
                <p:oleObj spid="_x0000_s10667" name="Equation" r:id="rId13" imgW="152334" imgH="393529" progId="Equation.DSMT4">
                  <p:embed/>
                </p:oleObj>
              </mc:Choice>
              <mc:Fallback>
                <p:oleObj name="Equation" r:id="rId13" imgW="152334" imgH="393529" progId="Equation.DSMT4">
                  <p:embed/>
                  <p:pic>
                    <p:nvPicPr>
                      <p:cNvPr id="20502"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72313" y="3667125"/>
                        <a:ext cx="211137"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3" name="Object 23"/>
          <p:cNvGraphicFramePr>
            <a:graphicFrameLocks noChangeAspect="1"/>
          </p:cNvGraphicFramePr>
          <p:nvPr/>
        </p:nvGraphicFramePr>
        <p:xfrm>
          <a:off x="6265863" y="4586288"/>
          <a:ext cx="246062" cy="230187"/>
        </p:xfrm>
        <a:graphic>
          <a:graphicData uri="http://schemas.openxmlformats.org/presentationml/2006/ole">
            <mc:AlternateContent xmlns:mc="http://schemas.openxmlformats.org/markup-compatibility/2006">
              <mc:Choice xmlns:v="urn:schemas-microsoft-com:vml" Requires="v">
                <p:oleObj spid="_x0000_s10668" name="Equation" r:id="rId15" imgW="177492" imgH="164814" progId="Equation.DSMT4">
                  <p:embed/>
                </p:oleObj>
              </mc:Choice>
              <mc:Fallback>
                <p:oleObj name="Equation" r:id="rId15" imgW="177492" imgH="164814" progId="Equation.DSMT4">
                  <p:embed/>
                  <p:pic>
                    <p:nvPicPr>
                      <p:cNvPr id="20503"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65863" y="4586288"/>
                        <a:ext cx="246062"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4" name="Text Box 24"/>
          <p:cNvSpPr txBox="1">
            <a:spLocks noChangeArrowheads="1"/>
          </p:cNvSpPr>
          <p:nvPr/>
        </p:nvSpPr>
        <p:spPr bwMode="auto">
          <a:xfrm>
            <a:off x="6629400" y="4495800"/>
            <a:ext cx="22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t>=</a:t>
            </a:r>
          </a:p>
        </p:txBody>
      </p:sp>
      <p:graphicFrame>
        <p:nvGraphicFramePr>
          <p:cNvPr id="20505" name="Object 25"/>
          <p:cNvGraphicFramePr>
            <a:graphicFrameLocks noChangeAspect="1"/>
          </p:cNvGraphicFramePr>
          <p:nvPr/>
        </p:nvGraphicFramePr>
        <p:xfrm>
          <a:off x="6989763" y="4402138"/>
          <a:ext cx="404812" cy="581025"/>
        </p:xfrm>
        <a:graphic>
          <a:graphicData uri="http://schemas.openxmlformats.org/presentationml/2006/ole">
            <mc:AlternateContent xmlns:mc="http://schemas.openxmlformats.org/markup-compatibility/2006">
              <mc:Choice xmlns:v="urn:schemas-microsoft-com:vml" Requires="v">
                <p:oleObj spid="_x0000_s10669" name="Equation" r:id="rId17" imgW="291973" imgH="418918" progId="Equation.DSMT4">
                  <p:embed/>
                </p:oleObj>
              </mc:Choice>
              <mc:Fallback>
                <p:oleObj name="Equation" r:id="rId17" imgW="291973" imgH="418918" progId="Equation.DSMT4">
                  <p:embed/>
                  <p:pic>
                    <p:nvPicPr>
                      <p:cNvPr id="20505"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89763" y="4402138"/>
                        <a:ext cx="404812"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6" name="Object 26"/>
          <p:cNvGraphicFramePr>
            <a:graphicFrameLocks noChangeAspect="1"/>
          </p:cNvGraphicFramePr>
          <p:nvPr/>
        </p:nvGraphicFramePr>
        <p:xfrm>
          <a:off x="6286500" y="5280025"/>
          <a:ext cx="246063" cy="230188"/>
        </p:xfrm>
        <a:graphic>
          <a:graphicData uri="http://schemas.openxmlformats.org/presentationml/2006/ole">
            <mc:AlternateContent xmlns:mc="http://schemas.openxmlformats.org/markup-compatibility/2006">
              <mc:Choice xmlns:v="urn:schemas-microsoft-com:vml" Requires="v">
                <p:oleObj spid="_x0000_s10670" name="Equation" r:id="rId19" imgW="177492" imgH="164814" progId="Equation.DSMT4">
                  <p:embed/>
                </p:oleObj>
              </mc:Choice>
              <mc:Fallback>
                <p:oleObj name="Equation" r:id="rId19" imgW="177492" imgH="164814" progId="Equation.DSMT4">
                  <p:embed/>
                  <p:pic>
                    <p:nvPicPr>
                      <p:cNvPr id="20506"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86500" y="5280025"/>
                        <a:ext cx="246063"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7" name="Text Box 27"/>
          <p:cNvSpPr txBox="1">
            <a:spLocks noChangeArrowheads="1"/>
          </p:cNvSpPr>
          <p:nvPr/>
        </p:nvSpPr>
        <p:spPr bwMode="auto">
          <a:xfrm>
            <a:off x="6650038" y="5199063"/>
            <a:ext cx="228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t>=</a:t>
            </a:r>
          </a:p>
        </p:txBody>
      </p:sp>
      <p:graphicFrame>
        <p:nvGraphicFramePr>
          <p:cNvPr id="20508" name="Object 28"/>
          <p:cNvGraphicFramePr>
            <a:graphicFrameLocks noChangeAspect="1"/>
          </p:cNvGraphicFramePr>
          <p:nvPr/>
        </p:nvGraphicFramePr>
        <p:xfrm>
          <a:off x="6948488" y="5122863"/>
          <a:ext cx="528637" cy="546100"/>
        </p:xfrm>
        <a:graphic>
          <a:graphicData uri="http://schemas.openxmlformats.org/presentationml/2006/ole">
            <mc:AlternateContent xmlns:mc="http://schemas.openxmlformats.org/markup-compatibility/2006">
              <mc:Choice xmlns:v="urn:schemas-microsoft-com:vml" Requires="v">
                <p:oleObj spid="_x0000_s10671" name="Equation" r:id="rId21" imgW="380835" imgH="393529" progId="Equation.DSMT4">
                  <p:embed/>
                </p:oleObj>
              </mc:Choice>
              <mc:Fallback>
                <p:oleObj name="Equation" r:id="rId21" imgW="380835" imgH="393529" progId="Equation.DSMT4">
                  <p:embed/>
                  <p:pic>
                    <p:nvPicPr>
                      <p:cNvPr id="20508"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948488" y="5122863"/>
                        <a:ext cx="528637"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9" name="Rectangle 29"/>
          <p:cNvSpPr>
            <a:spLocks noChangeArrowheads="1"/>
          </p:cNvSpPr>
          <p:nvPr/>
        </p:nvSpPr>
        <p:spPr bwMode="auto">
          <a:xfrm>
            <a:off x="6096000" y="5029200"/>
            <a:ext cx="1600200" cy="7620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0510" name="Arc 30"/>
          <p:cNvSpPr>
            <a:spLocks/>
          </p:cNvSpPr>
          <p:nvPr/>
        </p:nvSpPr>
        <p:spPr bwMode="auto">
          <a:xfrm flipH="1">
            <a:off x="5476875" y="3209925"/>
            <a:ext cx="304800" cy="762000"/>
          </a:xfrm>
          <a:custGeom>
            <a:avLst/>
            <a:gdLst>
              <a:gd name="T0" fmla="*/ 0 w 21600"/>
              <a:gd name="T1" fmla="*/ 0 h 43192"/>
              <a:gd name="T2" fmla="*/ 8269 w 21600"/>
              <a:gd name="T3" fmla="*/ 762000 h 43192"/>
              <a:gd name="T4" fmla="*/ 0 w 21600"/>
              <a:gd name="T5" fmla="*/ 381071 h 43192"/>
              <a:gd name="T6" fmla="*/ 0 60000 65536"/>
              <a:gd name="T7" fmla="*/ 0 60000 65536"/>
              <a:gd name="T8" fmla="*/ 0 60000 65536"/>
            </a:gdLst>
            <a:ahLst/>
            <a:cxnLst>
              <a:cxn ang="T6">
                <a:pos x="T0" y="T1"/>
              </a:cxn>
              <a:cxn ang="T7">
                <a:pos x="T2" y="T3"/>
              </a:cxn>
              <a:cxn ang="T8">
                <a:pos x="T4" y="T5"/>
              </a:cxn>
            </a:cxnLst>
            <a:rect l="0" t="0" r="r" b="b"/>
            <a:pathLst>
              <a:path w="21600" h="43192" fill="none" extrusionOk="0">
                <a:moveTo>
                  <a:pt x="-1" y="0"/>
                </a:moveTo>
                <a:cubicBezTo>
                  <a:pt x="11929" y="0"/>
                  <a:pt x="21600" y="9670"/>
                  <a:pt x="21600" y="21600"/>
                </a:cubicBezTo>
                <a:cubicBezTo>
                  <a:pt x="21600" y="33301"/>
                  <a:pt x="12282" y="42874"/>
                  <a:pt x="586" y="43192"/>
                </a:cubicBezTo>
              </a:path>
              <a:path w="21600" h="43192" stroke="0" extrusionOk="0">
                <a:moveTo>
                  <a:pt x="-1" y="0"/>
                </a:moveTo>
                <a:cubicBezTo>
                  <a:pt x="11929" y="0"/>
                  <a:pt x="21600" y="9670"/>
                  <a:pt x="21600" y="21600"/>
                </a:cubicBezTo>
                <a:cubicBezTo>
                  <a:pt x="21600" y="33301"/>
                  <a:pt x="12282" y="42874"/>
                  <a:pt x="586" y="43192"/>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511" name="Arc 31"/>
          <p:cNvSpPr>
            <a:spLocks/>
          </p:cNvSpPr>
          <p:nvPr/>
        </p:nvSpPr>
        <p:spPr bwMode="auto">
          <a:xfrm flipH="1">
            <a:off x="5486400" y="3971925"/>
            <a:ext cx="304800" cy="762000"/>
          </a:xfrm>
          <a:custGeom>
            <a:avLst/>
            <a:gdLst>
              <a:gd name="T0" fmla="*/ 0 w 21600"/>
              <a:gd name="T1" fmla="*/ 0 h 43192"/>
              <a:gd name="T2" fmla="*/ 8269 w 21600"/>
              <a:gd name="T3" fmla="*/ 762000 h 43192"/>
              <a:gd name="T4" fmla="*/ 0 w 21600"/>
              <a:gd name="T5" fmla="*/ 381071 h 43192"/>
              <a:gd name="T6" fmla="*/ 0 60000 65536"/>
              <a:gd name="T7" fmla="*/ 0 60000 65536"/>
              <a:gd name="T8" fmla="*/ 0 60000 65536"/>
            </a:gdLst>
            <a:ahLst/>
            <a:cxnLst>
              <a:cxn ang="T6">
                <a:pos x="T0" y="T1"/>
              </a:cxn>
              <a:cxn ang="T7">
                <a:pos x="T2" y="T3"/>
              </a:cxn>
              <a:cxn ang="T8">
                <a:pos x="T4" y="T5"/>
              </a:cxn>
            </a:cxnLst>
            <a:rect l="0" t="0" r="r" b="b"/>
            <a:pathLst>
              <a:path w="21600" h="43192" fill="none" extrusionOk="0">
                <a:moveTo>
                  <a:pt x="-1" y="0"/>
                </a:moveTo>
                <a:cubicBezTo>
                  <a:pt x="11929" y="0"/>
                  <a:pt x="21600" y="9670"/>
                  <a:pt x="21600" y="21600"/>
                </a:cubicBezTo>
                <a:cubicBezTo>
                  <a:pt x="21600" y="33301"/>
                  <a:pt x="12282" y="42874"/>
                  <a:pt x="586" y="43192"/>
                </a:cubicBezTo>
              </a:path>
              <a:path w="21600" h="43192" stroke="0" extrusionOk="0">
                <a:moveTo>
                  <a:pt x="-1" y="0"/>
                </a:moveTo>
                <a:cubicBezTo>
                  <a:pt x="11929" y="0"/>
                  <a:pt x="21600" y="9670"/>
                  <a:pt x="21600" y="21600"/>
                </a:cubicBezTo>
                <a:cubicBezTo>
                  <a:pt x="21600" y="33301"/>
                  <a:pt x="12282" y="42874"/>
                  <a:pt x="586" y="43192"/>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512" name="Text Box 32"/>
          <p:cNvSpPr txBox="1">
            <a:spLocks noChangeArrowheads="1"/>
          </p:cNvSpPr>
          <p:nvPr/>
        </p:nvSpPr>
        <p:spPr bwMode="auto">
          <a:xfrm>
            <a:off x="4029075" y="336232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solidFill>
                  <a:srgbClr val="FF0000"/>
                </a:solidFill>
                <a:latin typeface="Comic Sans MS" pitchFamily="66" charset="0"/>
              </a:rPr>
              <a:t>Multiply by </a:t>
            </a:r>
            <a:r>
              <a:rPr lang="el-GR" altLang="en-US" sz="1600">
                <a:solidFill>
                  <a:srgbClr val="FF0000"/>
                </a:solidFill>
                <a:latin typeface="Comic Sans MS" pitchFamily="66" charset="0"/>
              </a:rPr>
              <a:t>π</a:t>
            </a:r>
          </a:p>
        </p:txBody>
      </p:sp>
      <p:sp>
        <p:nvSpPr>
          <p:cNvPr id="20513" name="Text Box 33"/>
          <p:cNvSpPr txBox="1">
            <a:spLocks noChangeArrowheads="1"/>
          </p:cNvSpPr>
          <p:nvPr/>
        </p:nvSpPr>
        <p:spPr bwMode="auto">
          <a:xfrm>
            <a:off x="4038600" y="420052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solidFill>
                  <a:srgbClr val="FF0000"/>
                </a:solidFill>
                <a:latin typeface="Comic Sans MS" pitchFamily="66" charset="0"/>
              </a:rPr>
              <a:t>Multiply by r</a:t>
            </a:r>
            <a:r>
              <a:rPr lang="en-GB" altLang="en-US" sz="1600" baseline="30000">
                <a:solidFill>
                  <a:srgbClr val="FF0000"/>
                </a:solidFill>
                <a:latin typeface="Comic Sans MS" pitchFamily="66" charset="0"/>
              </a:rPr>
              <a:t>2</a:t>
            </a:r>
            <a:endParaRPr lang="el-GR" altLang="en-US" sz="1600" baseline="30000">
              <a:solidFill>
                <a:srgbClr val="FF0000"/>
              </a:solidFill>
              <a:latin typeface="Comic Sans MS" pitchFamily="66" charset="0"/>
            </a:endParaRPr>
          </a:p>
        </p:txBody>
      </p:sp>
      <p:sp>
        <p:nvSpPr>
          <p:cNvPr id="20514" name="Line 34"/>
          <p:cNvSpPr>
            <a:spLocks noChangeShapeType="1"/>
          </p:cNvSpPr>
          <p:nvPr/>
        </p:nvSpPr>
        <p:spPr bwMode="auto">
          <a:xfrm flipV="1">
            <a:off x="4953000" y="5791200"/>
            <a:ext cx="99060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515" name="Text Box 35"/>
          <p:cNvSpPr txBox="1">
            <a:spLocks noChangeArrowheads="1"/>
          </p:cNvSpPr>
          <p:nvPr/>
        </p:nvSpPr>
        <p:spPr bwMode="auto">
          <a:xfrm>
            <a:off x="2824163" y="5768975"/>
            <a:ext cx="2362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600">
                <a:solidFill>
                  <a:srgbClr val="FF0000"/>
                </a:solidFill>
                <a:latin typeface="Comic Sans MS" pitchFamily="66" charset="0"/>
              </a:rPr>
              <a:t>This is the formula’s usual form</a:t>
            </a:r>
          </a:p>
        </p:txBody>
      </p:sp>
      <p:sp>
        <p:nvSpPr>
          <p:cNvPr id="38"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39" name="TextBox 38"/>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5D</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40" name="TextBox 39"/>
              <p:cNvSpPr txBox="1"/>
              <p:nvPr/>
            </p:nvSpPr>
            <p:spPr>
              <a:xfrm>
                <a:off x="8218582" y="435166"/>
                <a:ext cx="679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𝜃</m:t>
                      </m:r>
                    </m:oMath>
                  </m:oMathPara>
                </a14:m>
                <a:endParaRPr lang="en-GB" dirty="0"/>
              </a:p>
            </p:txBody>
          </p:sp>
        </mc:Choice>
        <mc:Fallback xmlns="">
          <p:sp>
            <p:nvSpPr>
              <p:cNvPr id="40" name="TextBox 39"/>
              <p:cNvSpPr txBox="1">
                <a:spLocks noRot="1" noChangeAspect="1" noMove="1" noResize="1" noEditPoints="1" noAdjustHandles="1" noChangeArrowheads="1" noChangeShapeType="1" noTextEdit="1"/>
              </p:cNvSpPr>
              <p:nvPr/>
            </p:nvSpPr>
            <p:spPr>
              <a:xfrm>
                <a:off x="8218582" y="435166"/>
                <a:ext cx="679289" cy="276999"/>
              </a:xfrm>
              <a:prstGeom prst="rect">
                <a:avLst/>
              </a:prstGeom>
              <a:blipFill>
                <a:blip r:embed="rId23"/>
                <a:stretch>
                  <a:fillRect l="-8036" r="-7143"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08857" y="439782"/>
                <a:ext cx="173098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41" name="TextBox 40"/>
              <p:cNvSpPr txBox="1">
                <a:spLocks noRot="1" noChangeAspect="1" noMove="1" noResize="1" noEditPoints="1" noAdjustHandles="1" noChangeArrowheads="1" noChangeShapeType="1" noTextEdit="1"/>
              </p:cNvSpPr>
              <p:nvPr/>
            </p:nvSpPr>
            <p:spPr>
              <a:xfrm>
                <a:off x="108857" y="439782"/>
                <a:ext cx="1730987" cy="251800"/>
              </a:xfrm>
              <a:prstGeom prst="rect">
                <a:avLst/>
              </a:prstGeom>
              <a:blipFill>
                <a:blip r:embed="rId24"/>
                <a:stretch>
                  <a:fillRect l="-2465"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156754" y="696685"/>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42" name="TextBox 41"/>
              <p:cNvSpPr txBox="1">
                <a:spLocks noRot="1" noChangeAspect="1" noMove="1" noResize="1" noEditPoints="1" noAdjustHandles="1" noChangeArrowheads="1" noChangeShapeType="1" noTextEdit="1"/>
              </p:cNvSpPr>
              <p:nvPr/>
            </p:nvSpPr>
            <p:spPr>
              <a:xfrm>
                <a:off x="156754" y="696685"/>
                <a:ext cx="1617173" cy="251800"/>
              </a:xfrm>
              <a:prstGeom prst="rect">
                <a:avLst/>
              </a:prstGeom>
              <a:blipFill>
                <a:blip r:embed="rId25"/>
                <a:stretch>
                  <a:fillRect l="-1509" r="-377" b="-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7942357" y="768541"/>
                <a:ext cx="1033296"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𝜃</m:t>
                      </m:r>
                    </m:oMath>
                  </m:oMathPara>
                </a14:m>
                <a:endParaRPr lang="en-GB" dirty="0"/>
              </a:p>
            </p:txBody>
          </p:sp>
        </mc:Choice>
        <mc:Fallback xmlns="">
          <p:sp>
            <p:nvSpPr>
              <p:cNvPr id="43" name="TextBox 42"/>
              <p:cNvSpPr txBox="1">
                <a:spLocks noRot="1" noChangeAspect="1" noMove="1" noResize="1" noEditPoints="1" noAdjustHandles="1" noChangeArrowheads="1" noChangeShapeType="1" noTextEdit="1"/>
              </p:cNvSpPr>
              <p:nvPr/>
            </p:nvSpPr>
            <p:spPr>
              <a:xfrm>
                <a:off x="7942357" y="768541"/>
                <a:ext cx="1033296" cy="518604"/>
              </a:xfrm>
              <a:prstGeom prst="rect">
                <a:avLst/>
              </a:prstGeom>
              <a:blipFill>
                <a:blip r:embed="rId2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998312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linds(horizontal)">
                                      <p:cBhvr>
                                        <p:cTn id="7" dur="500"/>
                                        <p:tgtEl>
                                          <p:spTgt spid="2048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486"/>
                                        </p:tgtEl>
                                        <p:attrNameLst>
                                          <p:attrName>style.visibility</p:attrName>
                                        </p:attrNameLst>
                                      </p:cBhvr>
                                      <p:to>
                                        <p:strVal val="visible"/>
                                      </p:to>
                                    </p:set>
                                    <p:animEffect transition="in" filter="blinds(horizontal)">
                                      <p:cBhvr>
                                        <p:cTn id="10" dur="500"/>
                                        <p:tgtEl>
                                          <p:spTgt spid="2048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0487"/>
                                        </p:tgtEl>
                                        <p:attrNameLst>
                                          <p:attrName>style.visibility</p:attrName>
                                        </p:attrNameLst>
                                      </p:cBhvr>
                                      <p:to>
                                        <p:strVal val="visible"/>
                                      </p:to>
                                    </p:set>
                                    <p:animEffect transition="in" filter="blinds(horizontal)">
                                      <p:cBhvr>
                                        <p:cTn id="13" dur="500"/>
                                        <p:tgtEl>
                                          <p:spTgt spid="2048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0488"/>
                                        </p:tgtEl>
                                        <p:attrNameLst>
                                          <p:attrName>style.visibility</p:attrName>
                                        </p:attrNameLst>
                                      </p:cBhvr>
                                      <p:to>
                                        <p:strVal val="visible"/>
                                      </p:to>
                                    </p:set>
                                    <p:animEffect transition="in" filter="blinds(horizontal)">
                                      <p:cBhvr>
                                        <p:cTn id="16" dur="500"/>
                                        <p:tgtEl>
                                          <p:spTgt spid="2048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0489"/>
                                        </p:tgtEl>
                                        <p:attrNameLst>
                                          <p:attrName>style.visibility</p:attrName>
                                        </p:attrNameLst>
                                      </p:cBhvr>
                                      <p:to>
                                        <p:strVal val="visible"/>
                                      </p:to>
                                    </p:set>
                                    <p:animEffect transition="in" filter="blinds(horizontal)">
                                      <p:cBhvr>
                                        <p:cTn id="19" dur="500"/>
                                        <p:tgtEl>
                                          <p:spTgt spid="2048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0490"/>
                                        </p:tgtEl>
                                        <p:attrNameLst>
                                          <p:attrName>style.visibility</p:attrName>
                                        </p:attrNameLst>
                                      </p:cBhvr>
                                      <p:to>
                                        <p:strVal val="visible"/>
                                      </p:to>
                                    </p:set>
                                    <p:animEffect transition="in" filter="blinds(horizontal)">
                                      <p:cBhvr>
                                        <p:cTn id="22" dur="500"/>
                                        <p:tgtEl>
                                          <p:spTgt spid="2049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0491"/>
                                        </p:tgtEl>
                                        <p:attrNameLst>
                                          <p:attrName>style.visibility</p:attrName>
                                        </p:attrNameLst>
                                      </p:cBhvr>
                                      <p:to>
                                        <p:strVal val="visible"/>
                                      </p:to>
                                    </p:set>
                                    <p:animEffect transition="in" filter="blinds(horizontal)">
                                      <p:cBhvr>
                                        <p:cTn id="25" dur="500"/>
                                        <p:tgtEl>
                                          <p:spTgt spid="2049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492"/>
                                        </p:tgtEl>
                                        <p:attrNameLst>
                                          <p:attrName>style.visibility</p:attrName>
                                        </p:attrNameLst>
                                      </p:cBhvr>
                                      <p:to>
                                        <p:strVal val="visible"/>
                                      </p:to>
                                    </p:set>
                                    <p:animEffect transition="in" filter="blinds(horizontal)">
                                      <p:cBhvr>
                                        <p:cTn id="28" dur="500"/>
                                        <p:tgtEl>
                                          <p:spTgt spid="2049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493"/>
                                        </p:tgtEl>
                                        <p:attrNameLst>
                                          <p:attrName>style.visibility</p:attrName>
                                        </p:attrNameLst>
                                      </p:cBhvr>
                                      <p:to>
                                        <p:strVal val="visible"/>
                                      </p:to>
                                    </p:set>
                                    <p:animEffect transition="in" filter="blinds(horizontal)">
                                      <p:cBhvr>
                                        <p:cTn id="31" dur="500"/>
                                        <p:tgtEl>
                                          <p:spTgt spid="2049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0494"/>
                                        </p:tgtEl>
                                        <p:attrNameLst>
                                          <p:attrName>style.visibility</p:attrName>
                                        </p:attrNameLst>
                                      </p:cBhvr>
                                      <p:to>
                                        <p:strVal val="visible"/>
                                      </p:to>
                                    </p:set>
                                    <p:animEffect transition="in" filter="blinds(horizontal)">
                                      <p:cBhvr>
                                        <p:cTn id="36" dur="500"/>
                                        <p:tgtEl>
                                          <p:spTgt spid="2049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0496"/>
                                        </p:tgtEl>
                                        <p:attrNameLst>
                                          <p:attrName>style.visibility</p:attrName>
                                        </p:attrNameLst>
                                      </p:cBhvr>
                                      <p:to>
                                        <p:strVal val="visible"/>
                                      </p:to>
                                    </p:set>
                                    <p:animEffect transition="in" filter="blinds(horizontal)">
                                      <p:cBhvr>
                                        <p:cTn id="41" dur="500"/>
                                        <p:tgtEl>
                                          <p:spTgt spid="2049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20495"/>
                                        </p:tgtEl>
                                        <p:attrNameLst>
                                          <p:attrName>style.visibility</p:attrName>
                                        </p:attrNameLst>
                                      </p:cBhvr>
                                      <p:to>
                                        <p:strVal val="visible"/>
                                      </p:to>
                                    </p:set>
                                    <p:animEffect transition="in" filter="blinds(horizontal)">
                                      <p:cBhvr>
                                        <p:cTn id="46" dur="500"/>
                                        <p:tgtEl>
                                          <p:spTgt spid="2049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20497"/>
                                        </p:tgtEl>
                                        <p:attrNameLst>
                                          <p:attrName>style.visibility</p:attrName>
                                        </p:attrNameLst>
                                      </p:cBhvr>
                                      <p:to>
                                        <p:strVal val="visible"/>
                                      </p:to>
                                    </p:set>
                                    <p:animEffect transition="in" filter="blinds(horizontal)">
                                      <p:cBhvr>
                                        <p:cTn id="51" dur="500"/>
                                        <p:tgtEl>
                                          <p:spTgt spid="2049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0498"/>
                                        </p:tgtEl>
                                        <p:attrNameLst>
                                          <p:attrName>style.visibility</p:attrName>
                                        </p:attrNameLst>
                                      </p:cBhvr>
                                      <p:to>
                                        <p:strVal val="visible"/>
                                      </p:to>
                                    </p:set>
                                    <p:animEffect transition="in" filter="blinds(horizontal)">
                                      <p:cBhvr>
                                        <p:cTn id="56" dur="500"/>
                                        <p:tgtEl>
                                          <p:spTgt spid="2049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20499"/>
                                        </p:tgtEl>
                                        <p:attrNameLst>
                                          <p:attrName>style.visibility</p:attrName>
                                        </p:attrNameLst>
                                      </p:cBhvr>
                                      <p:to>
                                        <p:strVal val="visible"/>
                                      </p:to>
                                    </p:set>
                                    <p:animEffect transition="in" filter="blinds(horizontal)">
                                      <p:cBhvr>
                                        <p:cTn id="61" dur="500"/>
                                        <p:tgtEl>
                                          <p:spTgt spid="2049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0510"/>
                                        </p:tgtEl>
                                        <p:attrNameLst>
                                          <p:attrName>style.visibility</p:attrName>
                                        </p:attrNameLst>
                                      </p:cBhvr>
                                      <p:to>
                                        <p:strVal val="visible"/>
                                      </p:to>
                                    </p:set>
                                    <p:animEffect transition="in" filter="blinds(horizontal)">
                                      <p:cBhvr>
                                        <p:cTn id="66" dur="500"/>
                                        <p:tgtEl>
                                          <p:spTgt spid="2051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0512"/>
                                        </p:tgtEl>
                                        <p:attrNameLst>
                                          <p:attrName>style.visibility</p:attrName>
                                        </p:attrNameLst>
                                      </p:cBhvr>
                                      <p:to>
                                        <p:strVal val="visible"/>
                                      </p:to>
                                    </p:set>
                                    <p:animEffect transition="in" filter="blinds(horizontal)">
                                      <p:cBhvr>
                                        <p:cTn id="71" dur="500"/>
                                        <p:tgtEl>
                                          <p:spTgt spid="2051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nodeType="clickEffect">
                                  <p:stCondLst>
                                    <p:cond delay="0"/>
                                  </p:stCondLst>
                                  <p:childTnLst>
                                    <p:set>
                                      <p:cBhvr>
                                        <p:cTn id="75" dur="1" fill="hold">
                                          <p:stCondLst>
                                            <p:cond delay="0"/>
                                          </p:stCondLst>
                                        </p:cTn>
                                        <p:tgtEl>
                                          <p:spTgt spid="20500"/>
                                        </p:tgtEl>
                                        <p:attrNameLst>
                                          <p:attrName>style.visibility</p:attrName>
                                        </p:attrNameLst>
                                      </p:cBhvr>
                                      <p:to>
                                        <p:strVal val="visible"/>
                                      </p:to>
                                    </p:set>
                                    <p:animEffect transition="in" filter="blinds(horizontal)">
                                      <p:cBhvr>
                                        <p:cTn id="76" dur="500"/>
                                        <p:tgtEl>
                                          <p:spTgt spid="2050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20501"/>
                                        </p:tgtEl>
                                        <p:attrNameLst>
                                          <p:attrName>style.visibility</p:attrName>
                                        </p:attrNameLst>
                                      </p:cBhvr>
                                      <p:to>
                                        <p:strVal val="visible"/>
                                      </p:to>
                                    </p:set>
                                    <p:animEffect transition="in" filter="blinds(horizontal)">
                                      <p:cBhvr>
                                        <p:cTn id="81" dur="500"/>
                                        <p:tgtEl>
                                          <p:spTgt spid="2050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nodeType="clickEffect">
                                  <p:stCondLst>
                                    <p:cond delay="0"/>
                                  </p:stCondLst>
                                  <p:childTnLst>
                                    <p:set>
                                      <p:cBhvr>
                                        <p:cTn id="85" dur="1" fill="hold">
                                          <p:stCondLst>
                                            <p:cond delay="0"/>
                                          </p:stCondLst>
                                        </p:cTn>
                                        <p:tgtEl>
                                          <p:spTgt spid="20502"/>
                                        </p:tgtEl>
                                        <p:attrNameLst>
                                          <p:attrName>style.visibility</p:attrName>
                                        </p:attrNameLst>
                                      </p:cBhvr>
                                      <p:to>
                                        <p:strVal val="visible"/>
                                      </p:to>
                                    </p:set>
                                    <p:animEffect transition="in" filter="blinds(horizontal)">
                                      <p:cBhvr>
                                        <p:cTn id="86" dur="500"/>
                                        <p:tgtEl>
                                          <p:spTgt spid="2050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20511"/>
                                        </p:tgtEl>
                                        <p:attrNameLst>
                                          <p:attrName>style.visibility</p:attrName>
                                        </p:attrNameLst>
                                      </p:cBhvr>
                                      <p:to>
                                        <p:strVal val="visible"/>
                                      </p:to>
                                    </p:set>
                                    <p:animEffect transition="in" filter="blinds(horizontal)">
                                      <p:cBhvr>
                                        <p:cTn id="91" dur="500"/>
                                        <p:tgtEl>
                                          <p:spTgt spid="2051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20513"/>
                                        </p:tgtEl>
                                        <p:attrNameLst>
                                          <p:attrName>style.visibility</p:attrName>
                                        </p:attrNameLst>
                                      </p:cBhvr>
                                      <p:to>
                                        <p:strVal val="visible"/>
                                      </p:to>
                                    </p:set>
                                    <p:animEffect transition="in" filter="blinds(horizontal)">
                                      <p:cBhvr>
                                        <p:cTn id="96" dur="500"/>
                                        <p:tgtEl>
                                          <p:spTgt spid="20513"/>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nodeType="clickEffect">
                                  <p:stCondLst>
                                    <p:cond delay="0"/>
                                  </p:stCondLst>
                                  <p:childTnLst>
                                    <p:set>
                                      <p:cBhvr>
                                        <p:cTn id="100" dur="1" fill="hold">
                                          <p:stCondLst>
                                            <p:cond delay="0"/>
                                          </p:stCondLst>
                                        </p:cTn>
                                        <p:tgtEl>
                                          <p:spTgt spid="20503"/>
                                        </p:tgtEl>
                                        <p:attrNameLst>
                                          <p:attrName>style.visibility</p:attrName>
                                        </p:attrNameLst>
                                      </p:cBhvr>
                                      <p:to>
                                        <p:strVal val="visible"/>
                                      </p:to>
                                    </p:set>
                                    <p:animEffect transition="in" filter="blinds(horizontal)">
                                      <p:cBhvr>
                                        <p:cTn id="101" dur="500"/>
                                        <p:tgtEl>
                                          <p:spTgt spid="2050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20504"/>
                                        </p:tgtEl>
                                        <p:attrNameLst>
                                          <p:attrName>style.visibility</p:attrName>
                                        </p:attrNameLst>
                                      </p:cBhvr>
                                      <p:to>
                                        <p:strVal val="visible"/>
                                      </p:to>
                                    </p:set>
                                    <p:animEffect transition="in" filter="blinds(horizontal)">
                                      <p:cBhvr>
                                        <p:cTn id="106" dur="500"/>
                                        <p:tgtEl>
                                          <p:spTgt spid="20504"/>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nodeType="clickEffect">
                                  <p:stCondLst>
                                    <p:cond delay="0"/>
                                  </p:stCondLst>
                                  <p:childTnLst>
                                    <p:set>
                                      <p:cBhvr>
                                        <p:cTn id="110" dur="1" fill="hold">
                                          <p:stCondLst>
                                            <p:cond delay="0"/>
                                          </p:stCondLst>
                                        </p:cTn>
                                        <p:tgtEl>
                                          <p:spTgt spid="20505"/>
                                        </p:tgtEl>
                                        <p:attrNameLst>
                                          <p:attrName>style.visibility</p:attrName>
                                        </p:attrNameLst>
                                      </p:cBhvr>
                                      <p:to>
                                        <p:strVal val="visible"/>
                                      </p:to>
                                    </p:set>
                                    <p:animEffect transition="in" filter="blinds(horizontal)">
                                      <p:cBhvr>
                                        <p:cTn id="111" dur="500"/>
                                        <p:tgtEl>
                                          <p:spTgt spid="20505"/>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nodeType="clickEffect">
                                  <p:stCondLst>
                                    <p:cond delay="0"/>
                                  </p:stCondLst>
                                  <p:childTnLst>
                                    <p:set>
                                      <p:cBhvr>
                                        <p:cTn id="115" dur="1" fill="hold">
                                          <p:stCondLst>
                                            <p:cond delay="0"/>
                                          </p:stCondLst>
                                        </p:cTn>
                                        <p:tgtEl>
                                          <p:spTgt spid="20506"/>
                                        </p:tgtEl>
                                        <p:attrNameLst>
                                          <p:attrName>style.visibility</p:attrName>
                                        </p:attrNameLst>
                                      </p:cBhvr>
                                      <p:to>
                                        <p:strVal val="visible"/>
                                      </p:to>
                                    </p:set>
                                    <p:animEffect transition="in" filter="blinds(horizontal)">
                                      <p:cBhvr>
                                        <p:cTn id="116" dur="500"/>
                                        <p:tgtEl>
                                          <p:spTgt spid="20506"/>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20507"/>
                                        </p:tgtEl>
                                        <p:attrNameLst>
                                          <p:attrName>style.visibility</p:attrName>
                                        </p:attrNameLst>
                                      </p:cBhvr>
                                      <p:to>
                                        <p:strVal val="visible"/>
                                      </p:to>
                                    </p:set>
                                    <p:animEffect transition="in" filter="blinds(horizontal)">
                                      <p:cBhvr>
                                        <p:cTn id="121" dur="500"/>
                                        <p:tgtEl>
                                          <p:spTgt spid="20507"/>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3" presetClass="entr" presetSubtype="10" fill="hold" nodeType="clickEffect">
                                  <p:stCondLst>
                                    <p:cond delay="0"/>
                                  </p:stCondLst>
                                  <p:childTnLst>
                                    <p:set>
                                      <p:cBhvr>
                                        <p:cTn id="125" dur="1" fill="hold">
                                          <p:stCondLst>
                                            <p:cond delay="0"/>
                                          </p:stCondLst>
                                        </p:cTn>
                                        <p:tgtEl>
                                          <p:spTgt spid="20508"/>
                                        </p:tgtEl>
                                        <p:attrNameLst>
                                          <p:attrName>style.visibility</p:attrName>
                                        </p:attrNameLst>
                                      </p:cBhvr>
                                      <p:to>
                                        <p:strVal val="visible"/>
                                      </p:to>
                                    </p:set>
                                    <p:animEffect transition="in" filter="blinds(horizontal)">
                                      <p:cBhvr>
                                        <p:cTn id="126" dur="500"/>
                                        <p:tgtEl>
                                          <p:spTgt spid="20508"/>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20509"/>
                                        </p:tgtEl>
                                        <p:attrNameLst>
                                          <p:attrName>style.visibility</p:attrName>
                                        </p:attrNameLst>
                                      </p:cBhvr>
                                      <p:to>
                                        <p:strVal val="visible"/>
                                      </p:to>
                                    </p:set>
                                    <p:animEffect transition="in" filter="blinds(horizontal)">
                                      <p:cBhvr>
                                        <p:cTn id="131" dur="500"/>
                                        <p:tgtEl>
                                          <p:spTgt spid="20509"/>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3" presetClass="entr" presetSubtype="10" fill="hold" grpId="0" nodeType="clickEffect">
                                  <p:stCondLst>
                                    <p:cond delay="0"/>
                                  </p:stCondLst>
                                  <p:childTnLst>
                                    <p:set>
                                      <p:cBhvr>
                                        <p:cTn id="135" dur="1" fill="hold">
                                          <p:stCondLst>
                                            <p:cond delay="0"/>
                                          </p:stCondLst>
                                        </p:cTn>
                                        <p:tgtEl>
                                          <p:spTgt spid="20514"/>
                                        </p:tgtEl>
                                        <p:attrNameLst>
                                          <p:attrName>style.visibility</p:attrName>
                                        </p:attrNameLst>
                                      </p:cBhvr>
                                      <p:to>
                                        <p:strVal val="visible"/>
                                      </p:to>
                                    </p:set>
                                    <p:animEffect transition="in" filter="blinds(horizontal)">
                                      <p:cBhvr>
                                        <p:cTn id="136" dur="500"/>
                                        <p:tgtEl>
                                          <p:spTgt spid="20514"/>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20515"/>
                                        </p:tgtEl>
                                        <p:attrNameLst>
                                          <p:attrName>style.visibility</p:attrName>
                                        </p:attrNameLst>
                                      </p:cBhvr>
                                      <p:to>
                                        <p:strVal val="visible"/>
                                      </p:to>
                                    </p:set>
                                    <p:animEffect transition="in" filter="blinds(horizontal)">
                                      <p:cBhvr>
                                        <p:cTn id="139" dur="500"/>
                                        <p:tgtEl>
                                          <p:spTgt spid="20515"/>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Effect">
                                  <p:stCondLst>
                                    <p:cond delay="0"/>
                                  </p:stCondLst>
                                  <p:childTnLst>
                                    <p:set>
                                      <p:cBhvr>
                                        <p:cTn id="143" dur="1" fill="hold">
                                          <p:stCondLst>
                                            <p:cond delay="0"/>
                                          </p:stCondLst>
                                        </p:cTn>
                                        <p:tgtEl>
                                          <p:spTgt spid="43"/>
                                        </p:tgtEl>
                                        <p:attrNameLst>
                                          <p:attrName>style.visibility</p:attrName>
                                        </p:attrNameLst>
                                      </p:cBhvr>
                                      <p:to>
                                        <p:strVal val="visible"/>
                                      </p:to>
                                    </p:set>
                                    <p:animEffect transition="in" filter="blinds(horizontal)">
                                      <p:cBhvr>
                                        <p:cTn id="14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nimBg="1"/>
      <p:bldP spid="20486" grpId="0" animBg="1"/>
      <p:bldP spid="20487" grpId="0" animBg="1"/>
      <p:bldP spid="20488" grpId="0" animBg="1"/>
      <p:bldP spid="20489" grpId="0"/>
      <p:bldP spid="20490" grpId="0"/>
      <p:bldP spid="20491" grpId="0"/>
      <p:bldP spid="20492" grpId="0"/>
      <p:bldP spid="20493" grpId="0"/>
      <p:bldP spid="20496" grpId="0"/>
      <p:bldP spid="20498" grpId="0"/>
      <p:bldP spid="20501" grpId="0"/>
      <p:bldP spid="20504" grpId="0"/>
      <p:bldP spid="20507" grpId="0"/>
      <p:bldP spid="20509" grpId="0" animBg="1"/>
      <p:bldP spid="20510" grpId="0" animBg="1"/>
      <p:bldP spid="20511" grpId="0" animBg="1"/>
      <p:bldP spid="20512" grpId="0"/>
      <p:bldP spid="20513" grpId="0"/>
      <p:bldP spid="20514" grpId="0" animBg="1"/>
      <p:bldP spid="20515" grpId="0"/>
      <p:bldP spid="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0" y="1608138"/>
            <a:ext cx="4668838" cy="4525962"/>
          </a:xfrm>
        </p:spPr>
        <p:txBody>
          <a:bodyPr/>
          <a:lstStyle/>
          <a:p>
            <a:pPr eaLnBrk="1" hangingPunct="1">
              <a:buFontTx/>
              <a:buNone/>
            </a:pPr>
            <a:r>
              <a:rPr lang="en-GB" altLang="en-US" sz="1800">
                <a:latin typeface="Comic Sans MS" pitchFamily="66" charset="0"/>
              </a:rPr>
              <a:t>	</a:t>
            </a:r>
            <a:r>
              <a:rPr lang="en-GB" altLang="en-US" sz="1800" b="1" u="sng">
                <a:latin typeface="Comic Sans MS" pitchFamily="66" charset="0"/>
              </a:rPr>
              <a:t>The Area of a Sector and Segment can be worked out using Radians</a:t>
            </a:r>
            <a:endParaRPr lang="en-GB" altLang="en-US" sz="1800">
              <a:latin typeface="Comic Sans MS" pitchFamily="66" charset="0"/>
            </a:endParaRPr>
          </a:p>
          <a:p>
            <a:pPr eaLnBrk="1" hangingPunct="1">
              <a:buFontTx/>
              <a:buNone/>
            </a:pPr>
            <a:endParaRPr lang="en-GB" altLang="en-US" sz="1800">
              <a:latin typeface="Comic Sans MS" pitchFamily="66" charset="0"/>
            </a:endParaRPr>
          </a:p>
          <a:p>
            <a:pPr eaLnBrk="1" hangingPunct="1">
              <a:buFontTx/>
              <a:buNone/>
            </a:pPr>
            <a:r>
              <a:rPr lang="en-GB" altLang="en-US" sz="1800">
                <a:latin typeface="Comic Sans MS" pitchFamily="66" charset="0"/>
              </a:rPr>
              <a:t>	In the diagram, the area of the minor sector AOB is 28.9cm</a:t>
            </a:r>
            <a:r>
              <a:rPr lang="en-GB" altLang="en-US" sz="1800" baseline="30000">
                <a:latin typeface="Comic Sans MS" pitchFamily="66" charset="0"/>
              </a:rPr>
              <a:t>2</a:t>
            </a:r>
            <a:r>
              <a:rPr lang="en-GB" altLang="en-US" sz="1800">
                <a:latin typeface="Comic Sans MS" pitchFamily="66" charset="0"/>
              </a:rPr>
              <a:t>. Given that angle AOB is 0.8 rad, calculate the value of r.</a:t>
            </a:r>
            <a:endParaRPr lang="en-GB" altLang="en-US" sz="1800" baseline="30000">
              <a:latin typeface="Comic Sans MS" pitchFamily="66" charset="0"/>
            </a:endParaRPr>
          </a:p>
        </p:txBody>
      </p:sp>
      <p:sp>
        <p:nvSpPr>
          <p:cNvPr id="17413" name="Oval 5"/>
          <p:cNvSpPr>
            <a:spLocks noChangeAspect="1" noChangeArrowheads="1"/>
          </p:cNvSpPr>
          <p:nvPr/>
        </p:nvSpPr>
        <p:spPr bwMode="auto">
          <a:xfrm>
            <a:off x="1128713" y="4075113"/>
            <a:ext cx="1905000" cy="19050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7414" name="Line 6"/>
          <p:cNvSpPr>
            <a:spLocks noChangeShapeType="1"/>
          </p:cNvSpPr>
          <p:nvPr/>
        </p:nvSpPr>
        <p:spPr bwMode="auto">
          <a:xfrm flipV="1">
            <a:off x="2060575" y="4340225"/>
            <a:ext cx="665163" cy="706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5" name="Line 7"/>
          <p:cNvSpPr>
            <a:spLocks noChangeShapeType="1"/>
          </p:cNvSpPr>
          <p:nvPr/>
        </p:nvSpPr>
        <p:spPr bwMode="auto">
          <a:xfrm>
            <a:off x="2051050" y="5048250"/>
            <a:ext cx="922338" cy="3127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6" name="Arc 8"/>
          <p:cNvSpPr>
            <a:spLocks/>
          </p:cNvSpPr>
          <p:nvPr/>
        </p:nvSpPr>
        <p:spPr bwMode="auto">
          <a:xfrm>
            <a:off x="1785938" y="4867275"/>
            <a:ext cx="493712" cy="258763"/>
          </a:xfrm>
          <a:custGeom>
            <a:avLst/>
            <a:gdLst>
              <a:gd name="T0" fmla="*/ 457346 w 21600"/>
              <a:gd name="T1" fmla="*/ 0 h 11563"/>
              <a:gd name="T2" fmla="*/ 487472 w 21600"/>
              <a:gd name="T3" fmla="*/ 258763 h 11563"/>
              <a:gd name="T4" fmla="*/ 0 w 21600"/>
              <a:gd name="T5" fmla="*/ 182094 h 11563"/>
              <a:gd name="T6" fmla="*/ 0 60000 65536"/>
              <a:gd name="T7" fmla="*/ 0 60000 65536"/>
              <a:gd name="T8" fmla="*/ 0 60000 65536"/>
            </a:gdLst>
            <a:ahLst/>
            <a:cxnLst>
              <a:cxn ang="T6">
                <a:pos x="T0" y="T1"/>
              </a:cxn>
              <a:cxn ang="T7">
                <a:pos x="T2" y="T3"/>
              </a:cxn>
              <a:cxn ang="T8">
                <a:pos x="T4" y="T5"/>
              </a:cxn>
            </a:cxnLst>
            <a:rect l="0" t="0" r="r" b="b"/>
            <a:pathLst>
              <a:path w="21600" h="11563" fill="none" extrusionOk="0">
                <a:moveTo>
                  <a:pt x="20008" y="0"/>
                </a:moveTo>
                <a:cubicBezTo>
                  <a:pt x="21059" y="2584"/>
                  <a:pt x="21600" y="5347"/>
                  <a:pt x="21600" y="8137"/>
                </a:cubicBezTo>
                <a:cubicBezTo>
                  <a:pt x="21600" y="9284"/>
                  <a:pt x="21508" y="10430"/>
                  <a:pt x="21326" y="11562"/>
                </a:cubicBezTo>
              </a:path>
              <a:path w="21600" h="11563" stroke="0" extrusionOk="0">
                <a:moveTo>
                  <a:pt x="20008" y="0"/>
                </a:moveTo>
                <a:cubicBezTo>
                  <a:pt x="21059" y="2584"/>
                  <a:pt x="21600" y="5347"/>
                  <a:pt x="21600" y="8137"/>
                </a:cubicBezTo>
                <a:cubicBezTo>
                  <a:pt x="21600" y="9284"/>
                  <a:pt x="21508" y="10430"/>
                  <a:pt x="21326" y="11562"/>
                </a:cubicBezTo>
                <a:lnTo>
                  <a:pt x="0" y="8137"/>
                </a:lnTo>
                <a:lnTo>
                  <a:pt x="20008"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7" name="Text Box 10"/>
          <p:cNvSpPr txBox="1">
            <a:spLocks noChangeArrowheads="1"/>
          </p:cNvSpPr>
          <p:nvPr/>
        </p:nvSpPr>
        <p:spPr bwMode="auto">
          <a:xfrm>
            <a:off x="2932113" y="52324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B</a:t>
            </a:r>
          </a:p>
        </p:txBody>
      </p:sp>
      <p:sp>
        <p:nvSpPr>
          <p:cNvPr id="17418" name="Text Box 11"/>
          <p:cNvSpPr txBox="1">
            <a:spLocks noChangeArrowheads="1"/>
          </p:cNvSpPr>
          <p:nvPr/>
        </p:nvSpPr>
        <p:spPr bwMode="auto">
          <a:xfrm>
            <a:off x="1711325" y="484822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O</a:t>
            </a:r>
          </a:p>
        </p:txBody>
      </p:sp>
      <p:sp>
        <p:nvSpPr>
          <p:cNvPr id="17419" name="Text Box 13"/>
          <p:cNvSpPr txBox="1">
            <a:spLocks noChangeArrowheads="1"/>
          </p:cNvSpPr>
          <p:nvPr/>
        </p:nvSpPr>
        <p:spPr bwMode="auto">
          <a:xfrm>
            <a:off x="2222500" y="4767263"/>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0.8</a:t>
            </a:r>
            <a:r>
              <a:rPr lang="en-GB" altLang="en-US" sz="1600" baseline="40000">
                <a:latin typeface="Comic Sans MS" pitchFamily="66" charset="0"/>
              </a:rPr>
              <a:t>c</a:t>
            </a:r>
            <a:endParaRPr lang="el-GR" altLang="en-US" sz="1600" baseline="40000">
              <a:latin typeface="Comic Sans MS" pitchFamily="66" charset="0"/>
            </a:endParaRPr>
          </a:p>
        </p:txBody>
      </p:sp>
      <p:sp>
        <p:nvSpPr>
          <p:cNvPr id="17420" name="Text Box 36"/>
          <p:cNvSpPr txBox="1">
            <a:spLocks noChangeArrowheads="1"/>
          </p:cNvSpPr>
          <p:nvPr/>
        </p:nvSpPr>
        <p:spPr bwMode="auto">
          <a:xfrm>
            <a:off x="2706688" y="40417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A</a:t>
            </a:r>
          </a:p>
        </p:txBody>
      </p:sp>
      <p:sp>
        <p:nvSpPr>
          <p:cNvPr id="17421" name="Text Box 37"/>
          <p:cNvSpPr txBox="1">
            <a:spLocks noChangeArrowheads="1"/>
          </p:cNvSpPr>
          <p:nvPr/>
        </p:nvSpPr>
        <p:spPr bwMode="auto">
          <a:xfrm>
            <a:off x="1882775" y="4392613"/>
            <a:ext cx="636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r cm</a:t>
            </a:r>
          </a:p>
        </p:txBody>
      </p:sp>
      <p:graphicFrame>
        <p:nvGraphicFramePr>
          <p:cNvPr id="21542" name="Object 38"/>
          <p:cNvGraphicFramePr>
            <a:graphicFrameLocks noChangeAspect="1"/>
          </p:cNvGraphicFramePr>
          <p:nvPr/>
        </p:nvGraphicFramePr>
        <p:xfrm>
          <a:off x="6858000" y="1676400"/>
          <a:ext cx="1165225" cy="722313"/>
        </p:xfrm>
        <a:graphic>
          <a:graphicData uri="http://schemas.openxmlformats.org/presentationml/2006/ole">
            <mc:AlternateContent xmlns:mc="http://schemas.openxmlformats.org/markup-compatibility/2006">
              <mc:Choice xmlns:v="urn:schemas-microsoft-com:vml" Requires="v">
                <p:oleObj spid="_x0000_s11476" name="Equation" r:id="rId4" imgW="634725" imgH="393529" progId="Equation.DSMT4">
                  <p:embed/>
                </p:oleObj>
              </mc:Choice>
              <mc:Fallback>
                <p:oleObj name="Equation" r:id="rId4" imgW="634725" imgH="393529" progId="Equation.DSMT4">
                  <p:embed/>
                  <p:pic>
                    <p:nvPicPr>
                      <p:cNvPr id="21542"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1676400"/>
                        <a:ext cx="1165225"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43" name="Object 39"/>
          <p:cNvGraphicFramePr>
            <a:graphicFrameLocks noChangeAspect="1"/>
          </p:cNvGraphicFramePr>
          <p:nvPr/>
        </p:nvGraphicFramePr>
        <p:xfrm>
          <a:off x="6553200" y="2590800"/>
          <a:ext cx="1863725" cy="722313"/>
        </p:xfrm>
        <a:graphic>
          <a:graphicData uri="http://schemas.openxmlformats.org/presentationml/2006/ole">
            <mc:AlternateContent xmlns:mc="http://schemas.openxmlformats.org/markup-compatibility/2006">
              <mc:Choice xmlns:v="urn:schemas-microsoft-com:vml" Requires="v">
                <p:oleObj spid="_x0000_s11477" name="Equation" r:id="rId6" imgW="1016000" imgH="393700" progId="Equation.DSMT4">
                  <p:embed/>
                </p:oleObj>
              </mc:Choice>
              <mc:Fallback>
                <p:oleObj name="Equation" r:id="rId6" imgW="1016000" imgH="393700" progId="Equation.DSMT4">
                  <p:embed/>
                  <p:pic>
                    <p:nvPicPr>
                      <p:cNvPr id="21543" name="Object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2590800"/>
                        <a:ext cx="1863725"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44" name="Object 40"/>
          <p:cNvGraphicFramePr>
            <a:graphicFrameLocks noChangeAspect="1"/>
          </p:cNvGraphicFramePr>
          <p:nvPr/>
        </p:nvGraphicFramePr>
        <p:xfrm>
          <a:off x="6553200" y="3657600"/>
          <a:ext cx="1420813" cy="371475"/>
        </p:xfrm>
        <a:graphic>
          <a:graphicData uri="http://schemas.openxmlformats.org/presentationml/2006/ole">
            <mc:AlternateContent xmlns:mc="http://schemas.openxmlformats.org/markup-compatibility/2006">
              <mc:Choice xmlns:v="urn:schemas-microsoft-com:vml" Requires="v">
                <p:oleObj spid="_x0000_s11478" name="Equation" r:id="rId8" imgW="774364" imgH="203112" progId="Equation.DSMT4">
                  <p:embed/>
                </p:oleObj>
              </mc:Choice>
              <mc:Fallback>
                <p:oleObj name="Equation" r:id="rId8" imgW="774364" imgH="203112" progId="Equation.DSMT4">
                  <p:embed/>
                  <p:pic>
                    <p:nvPicPr>
                      <p:cNvPr id="21544" name="Object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3200" y="3657600"/>
                        <a:ext cx="1420813"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45" name="Object 41"/>
          <p:cNvGraphicFramePr>
            <a:graphicFrameLocks noChangeAspect="1"/>
          </p:cNvGraphicFramePr>
          <p:nvPr/>
        </p:nvGraphicFramePr>
        <p:xfrm>
          <a:off x="6400800" y="4572000"/>
          <a:ext cx="1211263" cy="371475"/>
        </p:xfrm>
        <a:graphic>
          <a:graphicData uri="http://schemas.openxmlformats.org/presentationml/2006/ole">
            <mc:AlternateContent xmlns:mc="http://schemas.openxmlformats.org/markup-compatibility/2006">
              <mc:Choice xmlns:v="urn:schemas-microsoft-com:vml" Requires="v">
                <p:oleObj spid="_x0000_s11479" name="Equation" r:id="rId10" imgW="660113" imgH="203112" progId="Equation.DSMT4">
                  <p:embed/>
                </p:oleObj>
              </mc:Choice>
              <mc:Fallback>
                <p:oleObj name="Equation" r:id="rId10" imgW="660113" imgH="203112" progId="Equation.DSMT4">
                  <p:embed/>
                  <p:pic>
                    <p:nvPicPr>
                      <p:cNvPr id="21545" name="Object 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0800" y="4572000"/>
                        <a:ext cx="1211263"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46" name="Object 42"/>
          <p:cNvGraphicFramePr>
            <a:graphicFrameLocks noChangeAspect="1"/>
          </p:cNvGraphicFramePr>
          <p:nvPr/>
        </p:nvGraphicFramePr>
        <p:xfrm>
          <a:off x="6400800" y="5486400"/>
          <a:ext cx="1141413" cy="325438"/>
        </p:xfrm>
        <a:graphic>
          <a:graphicData uri="http://schemas.openxmlformats.org/presentationml/2006/ole">
            <mc:AlternateContent xmlns:mc="http://schemas.openxmlformats.org/markup-compatibility/2006">
              <mc:Choice xmlns:v="urn:schemas-microsoft-com:vml" Requires="v">
                <p:oleObj spid="_x0000_s11480" name="Equation" r:id="rId12" imgW="621760" imgH="177646" progId="Equation.DSMT4">
                  <p:embed/>
                </p:oleObj>
              </mc:Choice>
              <mc:Fallback>
                <p:oleObj name="Equation" r:id="rId12" imgW="621760" imgH="177646" progId="Equation.DSMT4">
                  <p:embed/>
                  <p:pic>
                    <p:nvPicPr>
                      <p:cNvPr id="21546" name="Object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00800" y="5486400"/>
                        <a:ext cx="1141413"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47" name="Arc 43"/>
          <p:cNvSpPr>
            <a:spLocks/>
          </p:cNvSpPr>
          <p:nvPr/>
        </p:nvSpPr>
        <p:spPr bwMode="auto">
          <a:xfrm flipH="1">
            <a:off x="6019800" y="2133600"/>
            <a:ext cx="228600" cy="838200"/>
          </a:xfrm>
          <a:custGeom>
            <a:avLst/>
            <a:gdLst>
              <a:gd name="T0" fmla="*/ 0 w 21600"/>
              <a:gd name="T1" fmla="*/ 0 h 43197"/>
              <a:gd name="T2" fmla="*/ 3651 w 21600"/>
              <a:gd name="T3" fmla="*/ 838200 h 43197"/>
              <a:gd name="T4" fmla="*/ 0 w 21600"/>
              <a:gd name="T5" fmla="*/ 419129 h 43197"/>
              <a:gd name="T6" fmla="*/ 0 60000 65536"/>
              <a:gd name="T7" fmla="*/ 0 60000 65536"/>
              <a:gd name="T8" fmla="*/ 0 60000 65536"/>
            </a:gdLst>
            <a:ahLst/>
            <a:cxnLst>
              <a:cxn ang="T6">
                <a:pos x="T0" y="T1"/>
              </a:cxn>
              <a:cxn ang="T7">
                <a:pos x="T2" y="T3"/>
              </a:cxn>
              <a:cxn ang="T8">
                <a:pos x="T4" y="T5"/>
              </a:cxn>
            </a:cxnLst>
            <a:rect l="0" t="0" r="r" b="b"/>
            <a:pathLst>
              <a:path w="21600" h="43197" fill="none" extrusionOk="0">
                <a:moveTo>
                  <a:pt x="-1" y="0"/>
                </a:moveTo>
                <a:cubicBezTo>
                  <a:pt x="11929" y="0"/>
                  <a:pt x="21600" y="9670"/>
                  <a:pt x="21600" y="21600"/>
                </a:cubicBezTo>
                <a:cubicBezTo>
                  <a:pt x="21600" y="33394"/>
                  <a:pt x="12138" y="43008"/>
                  <a:pt x="345" y="43197"/>
                </a:cubicBezTo>
              </a:path>
              <a:path w="21600" h="43197" stroke="0" extrusionOk="0">
                <a:moveTo>
                  <a:pt x="-1" y="0"/>
                </a:moveTo>
                <a:cubicBezTo>
                  <a:pt x="11929" y="0"/>
                  <a:pt x="21600" y="9670"/>
                  <a:pt x="21600" y="21600"/>
                </a:cubicBezTo>
                <a:cubicBezTo>
                  <a:pt x="21600" y="33394"/>
                  <a:pt x="12138" y="43008"/>
                  <a:pt x="345" y="43197"/>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548" name="Arc 44"/>
          <p:cNvSpPr>
            <a:spLocks/>
          </p:cNvSpPr>
          <p:nvPr/>
        </p:nvSpPr>
        <p:spPr bwMode="auto">
          <a:xfrm flipH="1">
            <a:off x="6019800" y="3048000"/>
            <a:ext cx="228600" cy="838200"/>
          </a:xfrm>
          <a:custGeom>
            <a:avLst/>
            <a:gdLst>
              <a:gd name="T0" fmla="*/ 0 w 21600"/>
              <a:gd name="T1" fmla="*/ 0 h 43197"/>
              <a:gd name="T2" fmla="*/ 3651 w 21600"/>
              <a:gd name="T3" fmla="*/ 838200 h 43197"/>
              <a:gd name="T4" fmla="*/ 0 w 21600"/>
              <a:gd name="T5" fmla="*/ 419129 h 43197"/>
              <a:gd name="T6" fmla="*/ 0 60000 65536"/>
              <a:gd name="T7" fmla="*/ 0 60000 65536"/>
              <a:gd name="T8" fmla="*/ 0 60000 65536"/>
            </a:gdLst>
            <a:ahLst/>
            <a:cxnLst>
              <a:cxn ang="T6">
                <a:pos x="T0" y="T1"/>
              </a:cxn>
              <a:cxn ang="T7">
                <a:pos x="T2" y="T3"/>
              </a:cxn>
              <a:cxn ang="T8">
                <a:pos x="T4" y="T5"/>
              </a:cxn>
            </a:cxnLst>
            <a:rect l="0" t="0" r="r" b="b"/>
            <a:pathLst>
              <a:path w="21600" h="43197" fill="none" extrusionOk="0">
                <a:moveTo>
                  <a:pt x="-1" y="0"/>
                </a:moveTo>
                <a:cubicBezTo>
                  <a:pt x="11929" y="0"/>
                  <a:pt x="21600" y="9670"/>
                  <a:pt x="21600" y="21600"/>
                </a:cubicBezTo>
                <a:cubicBezTo>
                  <a:pt x="21600" y="33394"/>
                  <a:pt x="12138" y="43008"/>
                  <a:pt x="345" y="43197"/>
                </a:cubicBezTo>
              </a:path>
              <a:path w="21600" h="43197" stroke="0" extrusionOk="0">
                <a:moveTo>
                  <a:pt x="-1" y="0"/>
                </a:moveTo>
                <a:cubicBezTo>
                  <a:pt x="11929" y="0"/>
                  <a:pt x="21600" y="9670"/>
                  <a:pt x="21600" y="21600"/>
                </a:cubicBezTo>
                <a:cubicBezTo>
                  <a:pt x="21600" y="33394"/>
                  <a:pt x="12138" y="43008"/>
                  <a:pt x="345" y="43197"/>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549" name="Arc 45"/>
          <p:cNvSpPr>
            <a:spLocks/>
          </p:cNvSpPr>
          <p:nvPr/>
        </p:nvSpPr>
        <p:spPr bwMode="auto">
          <a:xfrm flipH="1">
            <a:off x="6019800" y="3962400"/>
            <a:ext cx="228600" cy="838200"/>
          </a:xfrm>
          <a:custGeom>
            <a:avLst/>
            <a:gdLst>
              <a:gd name="T0" fmla="*/ 0 w 21600"/>
              <a:gd name="T1" fmla="*/ 0 h 43197"/>
              <a:gd name="T2" fmla="*/ 3651 w 21600"/>
              <a:gd name="T3" fmla="*/ 838200 h 43197"/>
              <a:gd name="T4" fmla="*/ 0 w 21600"/>
              <a:gd name="T5" fmla="*/ 419129 h 43197"/>
              <a:gd name="T6" fmla="*/ 0 60000 65536"/>
              <a:gd name="T7" fmla="*/ 0 60000 65536"/>
              <a:gd name="T8" fmla="*/ 0 60000 65536"/>
            </a:gdLst>
            <a:ahLst/>
            <a:cxnLst>
              <a:cxn ang="T6">
                <a:pos x="T0" y="T1"/>
              </a:cxn>
              <a:cxn ang="T7">
                <a:pos x="T2" y="T3"/>
              </a:cxn>
              <a:cxn ang="T8">
                <a:pos x="T4" y="T5"/>
              </a:cxn>
            </a:cxnLst>
            <a:rect l="0" t="0" r="r" b="b"/>
            <a:pathLst>
              <a:path w="21600" h="43197" fill="none" extrusionOk="0">
                <a:moveTo>
                  <a:pt x="-1" y="0"/>
                </a:moveTo>
                <a:cubicBezTo>
                  <a:pt x="11929" y="0"/>
                  <a:pt x="21600" y="9670"/>
                  <a:pt x="21600" y="21600"/>
                </a:cubicBezTo>
                <a:cubicBezTo>
                  <a:pt x="21600" y="33394"/>
                  <a:pt x="12138" y="43008"/>
                  <a:pt x="345" y="43197"/>
                </a:cubicBezTo>
              </a:path>
              <a:path w="21600" h="43197" stroke="0" extrusionOk="0">
                <a:moveTo>
                  <a:pt x="-1" y="0"/>
                </a:moveTo>
                <a:cubicBezTo>
                  <a:pt x="11929" y="0"/>
                  <a:pt x="21600" y="9670"/>
                  <a:pt x="21600" y="21600"/>
                </a:cubicBezTo>
                <a:cubicBezTo>
                  <a:pt x="21600" y="33394"/>
                  <a:pt x="12138" y="43008"/>
                  <a:pt x="345" y="43197"/>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550" name="Arc 46"/>
          <p:cNvSpPr>
            <a:spLocks/>
          </p:cNvSpPr>
          <p:nvPr/>
        </p:nvSpPr>
        <p:spPr bwMode="auto">
          <a:xfrm flipH="1">
            <a:off x="6019800" y="4876800"/>
            <a:ext cx="228600" cy="838200"/>
          </a:xfrm>
          <a:custGeom>
            <a:avLst/>
            <a:gdLst>
              <a:gd name="T0" fmla="*/ 0 w 21600"/>
              <a:gd name="T1" fmla="*/ 0 h 43197"/>
              <a:gd name="T2" fmla="*/ 3651 w 21600"/>
              <a:gd name="T3" fmla="*/ 838200 h 43197"/>
              <a:gd name="T4" fmla="*/ 0 w 21600"/>
              <a:gd name="T5" fmla="*/ 419129 h 43197"/>
              <a:gd name="T6" fmla="*/ 0 60000 65536"/>
              <a:gd name="T7" fmla="*/ 0 60000 65536"/>
              <a:gd name="T8" fmla="*/ 0 60000 65536"/>
            </a:gdLst>
            <a:ahLst/>
            <a:cxnLst>
              <a:cxn ang="T6">
                <a:pos x="T0" y="T1"/>
              </a:cxn>
              <a:cxn ang="T7">
                <a:pos x="T2" y="T3"/>
              </a:cxn>
              <a:cxn ang="T8">
                <a:pos x="T4" y="T5"/>
              </a:cxn>
            </a:cxnLst>
            <a:rect l="0" t="0" r="r" b="b"/>
            <a:pathLst>
              <a:path w="21600" h="43197" fill="none" extrusionOk="0">
                <a:moveTo>
                  <a:pt x="-1" y="0"/>
                </a:moveTo>
                <a:cubicBezTo>
                  <a:pt x="11929" y="0"/>
                  <a:pt x="21600" y="9670"/>
                  <a:pt x="21600" y="21600"/>
                </a:cubicBezTo>
                <a:cubicBezTo>
                  <a:pt x="21600" y="33394"/>
                  <a:pt x="12138" y="43008"/>
                  <a:pt x="345" y="43197"/>
                </a:cubicBezTo>
              </a:path>
              <a:path w="21600" h="43197" stroke="0" extrusionOk="0">
                <a:moveTo>
                  <a:pt x="-1" y="0"/>
                </a:moveTo>
                <a:cubicBezTo>
                  <a:pt x="11929" y="0"/>
                  <a:pt x="21600" y="9670"/>
                  <a:pt x="21600" y="21600"/>
                </a:cubicBezTo>
                <a:cubicBezTo>
                  <a:pt x="21600" y="33394"/>
                  <a:pt x="12138" y="43008"/>
                  <a:pt x="345" y="43197"/>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551" name="Text Box 47"/>
          <p:cNvSpPr txBox="1">
            <a:spLocks noChangeArrowheads="1"/>
          </p:cNvSpPr>
          <p:nvPr/>
        </p:nvSpPr>
        <p:spPr bwMode="auto">
          <a:xfrm>
            <a:off x="4724400" y="2209800"/>
            <a:ext cx="1371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600">
                <a:solidFill>
                  <a:srgbClr val="FF0000"/>
                </a:solidFill>
                <a:latin typeface="Comic Sans MS" pitchFamily="66" charset="0"/>
              </a:rPr>
              <a:t>Put the numbers in</a:t>
            </a:r>
          </a:p>
        </p:txBody>
      </p:sp>
      <p:sp>
        <p:nvSpPr>
          <p:cNvPr id="21552" name="Text Box 48"/>
          <p:cNvSpPr txBox="1">
            <a:spLocks noChangeArrowheads="1"/>
          </p:cNvSpPr>
          <p:nvPr/>
        </p:nvSpPr>
        <p:spPr bwMode="auto">
          <a:xfrm>
            <a:off x="4800600" y="3124200"/>
            <a:ext cx="1371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600">
                <a:solidFill>
                  <a:srgbClr val="FF0000"/>
                </a:solidFill>
                <a:latin typeface="Comic Sans MS" pitchFamily="66" charset="0"/>
              </a:rPr>
              <a:t>½ x 0.8 = 0.4</a:t>
            </a:r>
          </a:p>
        </p:txBody>
      </p:sp>
      <p:sp>
        <p:nvSpPr>
          <p:cNvPr id="21553" name="Text Box 49"/>
          <p:cNvSpPr txBox="1">
            <a:spLocks noChangeArrowheads="1"/>
          </p:cNvSpPr>
          <p:nvPr/>
        </p:nvSpPr>
        <p:spPr bwMode="auto">
          <a:xfrm>
            <a:off x="4724400" y="4114800"/>
            <a:ext cx="1371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600">
                <a:solidFill>
                  <a:srgbClr val="FF0000"/>
                </a:solidFill>
                <a:latin typeface="Comic Sans MS" pitchFamily="66" charset="0"/>
              </a:rPr>
              <a:t>Divide by 0.4</a:t>
            </a:r>
          </a:p>
        </p:txBody>
      </p:sp>
      <p:sp>
        <p:nvSpPr>
          <p:cNvPr id="21554" name="Text Box 50"/>
          <p:cNvSpPr txBox="1">
            <a:spLocks noChangeArrowheads="1"/>
          </p:cNvSpPr>
          <p:nvPr/>
        </p:nvSpPr>
        <p:spPr bwMode="auto">
          <a:xfrm>
            <a:off x="4724400" y="5181600"/>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600">
                <a:solidFill>
                  <a:srgbClr val="FF0000"/>
                </a:solidFill>
                <a:latin typeface="Comic Sans MS" pitchFamily="66" charset="0"/>
              </a:rPr>
              <a:t>Square root</a:t>
            </a:r>
          </a:p>
        </p:txBody>
      </p:sp>
      <p:sp>
        <p:nvSpPr>
          <p:cNvPr id="29"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30" name="TextBox 29"/>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5D</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1" name="TextBox 30"/>
              <p:cNvSpPr txBox="1"/>
              <p:nvPr/>
            </p:nvSpPr>
            <p:spPr>
              <a:xfrm>
                <a:off x="8218582" y="435166"/>
                <a:ext cx="679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𝜃</m:t>
                      </m:r>
                    </m:oMath>
                  </m:oMathPara>
                </a14:m>
                <a:endParaRPr lang="en-GB" dirty="0"/>
              </a:p>
            </p:txBody>
          </p:sp>
        </mc:Choice>
        <mc:Fallback xmlns="">
          <p:sp>
            <p:nvSpPr>
              <p:cNvPr id="31" name="TextBox 30"/>
              <p:cNvSpPr txBox="1">
                <a:spLocks noRot="1" noChangeAspect="1" noMove="1" noResize="1" noEditPoints="1" noAdjustHandles="1" noChangeArrowheads="1" noChangeShapeType="1" noTextEdit="1"/>
              </p:cNvSpPr>
              <p:nvPr/>
            </p:nvSpPr>
            <p:spPr>
              <a:xfrm>
                <a:off x="8218582" y="435166"/>
                <a:ext cx="679289" cy="276999"/>
              </a:xfrm>
              <a:prstGeom prst="rect">
                <a:avLst/>
              </a:prstGeom>
              <a:blipFill>
                <a:blip r:embed="rId14"/>
                <a:stretch>
                  <a:fillRect l="-8036" r="-7143"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08857" y="439782"/>
                <a:ext cx="173098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32" name="TextBox 31"/>
              <p:cNvSpPr txBox="1">
                <a:spLocks noRot="1" noChangeAspect="1" noMove="1" noResize="1" noEditPoints="1" noAdjustHandles="1" noChangeArrowheads="1" noChangeShapeType="1" noTextEdit="1"/>
              </p:cNvSpPr>
              <p:nvPr/>
            </p:nvSpPr>
            <p:spPr>
              <a:xfrm>
                <a:off x="108857" y="439782"/>
                <a:ext cx="1730987" cy="251800"/>
              </a:xfrm>
              <a:prstGeom prst="rect">
                <a:avLst/>
              </a:prstGeom>
              <a:blipFill>
                <a:blip r:embed="rId15"/>
                <a:stretch>
                  <a:fillRect l="-2465"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156754" y="696685"/>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33" name="TextBox 32"/>
              <p:cNvSpPr txBox="1">
                <a:spLocks noRot="1" noChangeAspect="1" noMove="1" noResize="1" noEditPoints="1" noAdjustHandles="1" noChangeArrowheads="1" noChangeShapeType="1" noTextEdit="1"/>
              </p:cNvSpPr>
              <p:nvPr/>
            </p:nvSpPr>
            <p:spPr>
              <a:xfrm>
                <a:off x="156754" y="696685"/>
                <a:ext cx="1617173" cy="251800"/>
              </a:xfrm>
              <a:prstGeom prst="rect">
                <a:avLst/>
              </a:prstGeom>
              <a:blipFill>
                <a:blip r:embed="rId16"/>
                <a:stretch>
                  <a:fillRect l="-1509" r="-377" b="-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7942357" y="768541"/>
                <a:ext cx="1033296"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𝜃</m:t>
                      </m:r>
                    </m:oMath>
                  </m:oMathPara>
                </a14:m>
                <a:endParaRPr lang="en-GB" dirty="0"/>
              </a:p>
            </p:txBody>
          </p:sp>
        </mc:Choice>
        <mc:Fallback xmlns="">
          <p:sp>
            <p:nvSpPr>
              <p:cNvPr id="34" name="TextBox 33"/>
              <p:cNvSpPr txBox="1">
                <a:spLocks noRot="1" noChangeAspect="1" noMove="1" noResize="1" noEditPoints="1" noAdjustHandles="1" noChangeArrowheads="1" noChangeShapeType="1" noTextEdit="1"/>
              </p:cNvSpPr>
              <p:nvPr/>
            </p:nvSpPr>
            <p:spPr>
              <a:xfrm>
                <a:off x="7942357" y="768541"/>
                <a:ext cx="1033296" cy="518604"/>
              </a:xfrm>
              <a:prstGeom prst="rect">
                <a:avLst/>
              </a:prstGeom>
              <a:blipFill>
                <a:blip r:embed="rId17"/>
                <a:stretch>
                  <a:fillRect/>
                </a:stretch>
              </a:blipFill>
            </p:spPr>
            <p:txBody>
              <a:bodyPr/>
              <a:lstStyle/>
              <a:p>
                <a:r>
                  <a:rPr lang="en-GB">
                    <a:noFill/>
                  </a:rPr>
                  <a:t> </a:t>
                </a:r>
              </a:p>
            </p:txBody>
          </p:sp>
        </mc:Fallback>
      </mc:AlternateContent>
    </p:spTree>
    <p:custDataLst>
      <p:tags r:id="rId2"/>
    </p:custDataLst>
    <p:extLst>
      <p:ext uri="{BB962C8B-B14F-4D97-AF65-F5344CB8AC3E}">
        <p14:creationId xmlns:p14="http://schemas.microsoft.com/office/powerpoint/2010/main" val="2279191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42"/>
                                        </p:tgtEl>
                                        <p:attrNameLst>
                                          <p:attrName>style.visibility</p:attrName>
                                        </p:attrNameLst>
                                      </p:cBhvr>
                                      <p:to>
                                        <p:strVal val="visible"/>
                                      </p:to>
                                    </p:set>
                                    <p:animEffect transition="in" filter="blinds(horizontal)">
                                      <p:cBhvr>
                                        <p:cTn id="7" dur="500"/>
                                        <p:tgtEl>
                                          <p:spTgt spid="215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47"/>
                                        </p:tgtEl>
                                        <p:attrNameLst>
                                          <p:attrName>style.visibility</p:attrName>
                                        </p:attrNameLst>
                                      </p:cBhvr>
                                      <p:to>
                                        <p:strVal val="visible"/>
                                      </p:to>
                                    </p:set>
                                    <p:animEffect transition="in" filter="blinds(horizontal)">
                                      <p:cBhvr>
                                        <p:cTn id="12" dur="500"/>
                                        <p:tgtEl>
                                          <p:spTgt spid="215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51"/>
                                        </p:tgtEl>
                                        <p:attrNameLst>
                                          <p:attrName>style.visibility</p:attrName>
                                        </p:attrNameLst>
                                      </p:cBhvr>
                                      <p:to>
                                        <p:strVal val="visible"/>
                                      </p:to>
                                    </p:set>
                                    <p:animEffect transition="in" filter="blinds(horizontal)">
                                      <p:cBhvr>
                                        <p:cTn id="17" dur="500"/>
                                        <p:tgtEl>
                                          <p:spTgt spid="215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543"/>
                                        </p:tgtEl>
                                        <p:attrNameLst>
                                          <p:attrName>style.visibility</p:attrName>
                                        </p:attrNameLst>
                                      </p:cBhvr>
                                      <p:to>
                                        <p:strVal val="visible"/>
                                      </p:to>
                                    </p:set>
                                    <p:animEffect transition="in" filter="blinds(horizontal)">
                                      <p:cBhvr>
                                        <p:cTn id="22" dur="500"/>
                                        <p:tgtEl>
                                          <p:spTgt spid="215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548"/>
                                        </p:tgtEl>
                                        <p:attrNameLst>
                                          <p:attrName>style.visibility</p:attrName>
                                        </p:attrNameLst>
                                      </p:cBhvr>
                                      <p:to>
                                        <p:strVal val="visible"/>
                                      </p:to>
                                    </p:set>
                                    <p:animEffect transition="in" filter="blinds(horizontal)">
                                      <p:cBhvr>
                                        <p:cTn id="27" dur="500"/>
                                        <p:tgtEl>
                                          <p:spTgt spid="215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552"/>
                                        </p:tgtEl>
                                        <p:attrNameLst>
                                          <p:attrName>style.visibility</p:attrName>
                                        </p:attrNameLst>
                                      </p:cBhvr>
                                      <p:to>
                                        <p:strVal val="visible"/>
                                      </p:to>
                                    </p:set>
                                    <p:animEffect transition="in" filter="blinds(horizontal)">
                                      <p:cBhvr>
                                        <p:cTn id="32" dur="500"/>
                                        <p:tgtEl>
                                          <p:spTgt spid="215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1544"/>
                                        </p:tgtEl>
                                        <p:attrNameLst>
                                          <p:attrName>style.visibility</p:attrName>
                                        </p:attrNameLst>
                                      </p:cBhvr>
                                      <p:to>
                                        <p:strVal val="visible"/>
                                      </p:to>
                                    </p:set>
                                    <p:animEffect transition="in" filter="blinds(horizontal)">
                                      <p:cBhvr>
                                        <p:cTn id="37" dur="500"/>
                                        <p:tgtEl>
                                          <p:spTgt spid="215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549"/>
                                        </p:tgtEl>
                                        <p:attrNameLst>
                                          <p:attrName>style.visibility</p:attrName>
                                        </p:attrNameLst>
                                      </p:cBhvr>
                                      <p:to>
                                        <p:strVal val="visible"/>
                                      </p:to>
                                    </p:set>
                                    <p:animEffect transition="in" filter="blinds(horizontal)">
                                      <p:cBhvr>
                                        <p:cTn id="42" dur="500"/>
                                        <p:tgtEl>
                                          <p:spTgt spid="215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553"/>
                                        </p:tgtEl>
                                        <p:attrNameLst>
                                          <p:attrName>style.visibility</p:attrName>
                                        </p:attrNameLst>
                                      </p:cBhvr>
                                      <p:to>
                                        <p:strVal val="visible"/>
                                      </p:to>
                                    </p:set>
                                    <p:animEffect transition="in" filter="blinds(horizontal)">
                                      <p:cBhvr>
                                        <p:cTn id="47" dur="500"/>
                                        <p:tgtEl>
                                          <p:spTgt spid="2155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1545"/>
                                        </p:tgtEl>
                                        <p:attrNameLst>
                                          <p:attrName>style.visibility</p:attrName>
                                        </p:attrNameLst>
                                      </p:cBhvr>
                                      <p:to>
                                        <p:strVal val="visible"/>
                                      </p:to>
                                    </p:set>
                                    <p:animEffect transition="in" filter="blinds(horizontal)">
                                      <p:cBhvr>
                                        <p:cTn id="52" dur="500"/>
                                        <p:tgtEl>
                                          <p:spTgt spid="2154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1550"/>
                                        </p:tgtEl>
                                        <p:attrNameLst>
                                          <p:attrName>style.visibility</p:attrName>
                                        </p:attrNameLst>
                                      </p:cBhvr>
                                      <p:to>
                                        <p:strVal val="visible"/>
                                      </p:to>
                                    </p:set>
                                    <p:animEffect transition="in" filter="blinds(horizontal)">
                                      <p:cBhvr>
                                        <p:cTn id="57" dur="500"/>
                                        <p:tgtEl>
                                          <p:spTgt spid="2155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1554"/>
                                        </p:tgtEl>
                                        <p:attrNameLst>
                                          <p:attrName>style.visibility</p:attrName>
                                        </p:attrNameLst>
                                      </p:cBhvr>
                                      <p:to>
                                        <p:strVal val="visible"/>
                                      </p:to>
                                    </p:set>
                                    <p:animEffect transition="in" filter="blinds(horizontal)">
                                      <p:cBhvr>
                                        <p:cTn id="62" dur="500"/>
                                        <p:tgtEl>
                                          <p:spTgt spid="2155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21546"/>
                                        </p:tgtEl>
                                        <p:attrNameLst>
                                          <p:attrName>style.visibility</p:attrName>
                                        </p:attrNameLst>
                                      </p:cBhvr>
                                      <p:to>
                                        <p:strVal val="visible"/>
                                      </p:to>
                                    </p:set>
                                    <p:animEffect transition="in" filter="blinds(horizontal)">
                                      <p:cBhvr>
                                        <p:cTn id="67" dur="500"/>
                                        <p:tgtEl>
                                          <p:spTgt spid="21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7" grpId="0" animBg="1"/>
      <p:bldP spid="21548" grpId="0" animBg="1"/>
      <p:bldP spid="21549" grpId="0" animBg="1"/>
      <p:bldP spid="21550" grpId="0" animBg="1"/>
      <p:bldP spid="21551" grpId="0"/>
      <p:bldP spid="21552" grpId="0"/>
      <p:bldP spid="21553" grpId="0"/>
      <p:bldP spid="215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0" y="1608138"/>
            <a:ext cx="4668838" cy="4525962"/>
          </a:xfrm>
        </p:spPr>
        <p:txBody>
          <a:bodyPr/>
          <a:lstStyle/>
          <a:p>
            <a:pPr eaLnBrk="1" hangingPunct="1">
              <a:buFontTx/>
              <a:buNone/>
            </a:pPr>
            <a:r>
              <a:rPr lang="en-GB" altLang="en-US" sz="1800">
                <a:latin typeface="Comic Sans MS" pitchFamily="66" charset="0"/>
              </a:rPr>
              <a:t>	</a:t>
            </a:r>
            <a:r>
              <a:rPr lang="en-GB" altLang="en-US" sz="1800" b="1" u="sng">
                <a:latin typeface="Comic Sans MS" pitchFamily="66" charset="0"/>
              </a:rPr>
              <a:t>The Area of a Sector and Segment can be worked out using Radians</a:t>
            </a:r>
            <a:endParaRPr lang="en-GB" altLang="en-US" sz="1800">
              <a:latin typeface="Comic Sans MS" pitchFamily="66" charset="0"/>
            </a:endParaRPr>
          </a:p>
          <a:p>
            <a:pPr eaLnBrk="1" hangingPunct="1">
              <a:buFontTx/>
              <a:buNone/>
            </a:pPr>
            <a:endParaRPr lang="en-GB" altLang="en-US" sz="1800">
              <a:latin typeface="Comic Sans MS" pitchFamily="66" charset="0"/>
            </a:endParaRPr>
          </a:p>
          <a:p>
            <a:pPr eaLnBrk="1" hangingPunct="1">
              <a:buFontTx/>
              <a:buNone/>
            </a:pPr>
            <a:r>
              <a:rPr lang="en-GB" altLang="en-US" sz="1800">
                <a:latin typeface="Comic Sans MS" pitchFamily="66" charset="0"/>
              </a:rPr>
              <a:t>	A plot of land is in the shape of a sector of a circle of radius 55m. The length of fencing that is needed to enclose the land is 176m. Calculate the area of the plot of land.</a:t>
            </a:r>
            <a:endParaRPr lang="en-GB" altLang="en-US" sz="1800" baseline="30000">
              <a:latin typeface="Comic Sans MS" pitchFamily="66" charset="0"/>
            </a:endParaRPr>
          </a:p>
        </p:txBody>
      </p:sp>
      <p:sp>
        <p:nvSpPr>
          <p:cNvPr id="22555" name="Arc 27"/>
          <p:cNvSpPr>
            <a:spLocks noChangeAspect="1"/>
          </p:cNvSpPr>
          <p:nvPr/>
        </p:nvSpPr>
        <p:spPr bwMode="auto">
          <a:xfrm>
            <a:off x="1922463" y="4487863"/>
            <a:ext cx="1257300" cy="1468437"/>
          </a:xfrm>
          <a:custGeom>
            <a:avLst/>
            <a:gdLst>
              <a:gd name="T0" fmla="*/ 214323 w 21600"/>
              <a:gd name="T1" fmla="*/ 1468437 h 25224"/>
              <a:gd name="T2" fmla="*/ 260366 w 21600"/>
              <a:gd name="T3" fmla="*/ 0 h 25224"/>
              <a:gd name="T4" fmla="*/ 1257300 w 21600"/>
              <a:gd name="T5" fmla="*/ 766179 h 25224"/>
              <a:gd name="T6" fmla="*/ 0 60000 65536"/>
              <a:gd name="T7" fmla="*/ 0 60000 65536"/>
              <a:gd name="T8" fmla="*/ 0 60000 65536"/>
            </a:gdLst>
            <a:ahLst/>
            <a:cxnLst>
              <a:cxn ang="T6">
                <a:pos x="T0" y="T1"/>
              </a:cxn>
              <a:cxn ang="T7">
                <a:pos x="T2" y="T3"/>
              </a:cxn>
              <a:cxn ang="T8">
                <a:pos x="T4" y="T5"/>
              </a:cxn>
            </a:cxnLst>
            <a:rect l="0" t="0" r="r" b="b"/>
            <a:pathLst>
              <a:path w="21600" h="25224" fill="none" extrusionOk="0">
                <a:moveTo>
                  <a:pt x="3682" y="25223"/>
                </a:moveTo>
                <a:cubicBezTo>
                  <a:pt x="1282" y="21658"/>
                  <a:pt x="0" y="17458"/>
                  <a:pt x="0" y="13161"/>
                </a:cubicBezTo>
                <a:cubicBezTo>
                  <a:pt x="-1" y="8400"/>
                  <a:pt x="1572" y="3774"/>
                  <a:pt x="4472" y="-1"/>
                </a:cubicBezTo>
              </a:path>
              <a:path w="21600" h="25224" stroke="0" extrusionOk="0">
                <a:moveTo>
                  <a:pt x="3682" y="25223"/>
                </a:moveTo>
                <a:cubicBezTo>
                  <a:pt x="1282" y="21658"/>
                  <a:pt x="0" y="17458"/>
                  <a:pt x="0" y="13161"/>
                </a:cubicBezTo>
                <a:cubicBezTo>
                  <a:pt x="-1" y="8400"/>
                  <a:pt x="1572" y="3774"/>
                  <a:pt x="4472" y="-1"/>
                </a:cubicBezTo>
                <a:lnTo>
                  <a:pt x="21600" y="13161"/>
                </a:lnTo>
                <a:lnTo>
                  <a:pt x="3682" y="25223"/>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556" name="Line 28"/>
          <p:cNvSpPr>
            <a:spLocks noChangeShapeType="1"/>
          </p:cNvSpPr>
          <p:nvPr/>
        </p:nvSpPr>
        <p:spPr bwMode="auto">
          <a:xfrm>
            <a:off x="2187575" y="4486275"/>
            <a:ext cx="954088" cy="7127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57" name="Line 29"/>
          <p:cNvSpPr>
            <a:spLocks noChangeShapeType="1"/>
          </p:cNvSpPr>
          <p:nvPr/>
        </p:nvSpPr>
        <p:spPr bwMode="auto">
          <a:xfrm flipH="1">
            <a:off x="2124075" y="5194300"/>
            <a:ext cx="1008063" cy="7572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58" name="Text Box 30"/>
          <p:cNvSpPr txBox="1">
            <a:spLocks noChangeArrowheads="1"/>
          </p:cNvSpPr>
          <p:nvPr/>
        </p:nvSpPr>
        <p:spPr bwMode="auto">
          <a:xfrm>
            <a:off x="1892300" y="4140200"/>
            <a:ext cx="3857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A</a:t>
            </a:r>
          </a:p>
        </p:txBody>
      </p:sp>
      <p:sp>
        <p:nvSpPr>
          <p:cNvPr id="22559" name="Text Box 31"/>
          <p:cNvSpPr txBox="1">
            <a:spLocks noChangeArrowheads="1"/>
          </p:cNvSpPr>
          <p:nvPr/>
        </p:nvSpPr>
        <p:spPr bwMode="auto">
          <a:xfrm>
            <a:off x="1830388" y="5942013"/>
            <a:ext cx="3857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B</a:t>
            </a:r>
          </a:p>
        </p:txBody>
      </p:sp>
      <p:sp>
        <p:nvSpPr>
          <p:cNvPr id="22560" name="Text Box 32"/>
          <p:cNvSpPr txBox="1">
            <a:spLocks noChangeArrowheads="1"/>
          </p:cNvSpPr>
          <p:nvPr/>
        </p:nvSpPr>
        <p:spPr bwMode="auto">
          <a:xfrm>
            <a:off x="3130550" y="5027613"/>
            <a:ext cx="3857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O</a:t>
            </a:r>
          </a:p>
        </p:txBody>
      </p:sp>
      <p:sp>
        <p:nvSpPr>
          <p:cNvPr id="22561" name="Text Box 33"/>
          <p:cNvSpPr txBox="1">
            <a:spLocks noChangeArrowheads="1"/>
          </p:cNvSpPr>
          <p:nvPr/>
        </p:nvSpPr>
        <p:spPr bwMode="auto">
          <a:xfrm>
            <a:off x="2562225" y="4508500"/>
            <a:ext cx="744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55m</a:t>
            </a:r>
          </a:p>
        </p:txBody>
      </p:sp>
      <p:sp>
        <p:nvSpPr>
          <p:cNvPr id="22562" name="Text Box 34"/>
          <p:cNvSpPr txBox="1">
            <a:spLocks noChangeArrowheads="1"/>
          </p:cNvSpPr>
          <p:nvPr/>
        </p:nvSpPr>
        <p:spPr bwMode="auto">
          <a:xfrm>
            <a:off x="2500313" y="5602288"/>
            <a:ext cx="7445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55m</a:t>
            </a:r>
          </a:p>
        </p:txBody>
      </p:sp>
      <p:sp>
        <p:nvSpPr>
          <p:cNvPr id="22563" name="Arc 35"/>
          <p:cNvSpPr>
            <a:spLocks/>
          </p:cNvSpPr>
          <p:nvPr/>
        </p:nvSpPr>
        <p:spPr bwMode="auto">
          <a:xfrm>
            <a:off x="2876550" y="5010150"/>
            <a:ext cx="914400" cy="350838"/>
          </a:xfrm>
          <a:custGeom>
            <a:avLst/>
            <a:gdLst>
              <a:gd name="T0" fmla="*/ 19643 w 21600"/>
              <a:gd name="T1" fmla="*/ 350838 h 8270"/>
              <a:gd name="T2" fmla="*/ 14393 w 21600"/>
              <a:gd name="T3" fmla="*/ 0 h 8270"/>
              <a:gd name="T4" fmla="*/ 914400 w 21600"/>
              <a:gd name="T5" fmla="*/ 161971 h 8270"/>
              <a:gd name="T6" fmla="*/ 0 60000 65536"/>
              <a:gd name="T7" fmla="*/ 0 60000 65536"/>
              <a:gd name="T8" fmla="*/ 0 60000 65536"/>
            </a:gdLst>
            <a:ahLst/>
            <a:cxnLst>
              <a:cxn ang="T6">
                <a:pos x="T0" y="T1"/>
              </a:cxn>
              <a:cxn ang="T7">
                <a:pos x="T2" y="T3"/>
              </a:cxn>
              <a:cxn ang="T8">
                <a:pos x="T4" y="T5"/>
              </a:cxn>
            </a:cxnLst>
            <a:rect l="0" t="0" r="r" b="b"/>
            <a:pathLst>
              <a:path w="21600" h="8270" fill="none" extrusionOk="0">
                <a:moveTo>
                  <a:pt x="463" y="8270"/>
                </a:moveTo>
                <a:cubicBezTo>
                  <a:pt x="155" y="6806"/>
                  <a:pt x="0" y="5314"/>
                  <a:pt x="0" y="3818"/>
                </a:cubicBezTo>
                <a:cubicBezTo>
                  <a:pt x="-1" y="2537"/>
                  <a:pt x="113" y="1260"/>
                  <a:pt x="340" y="0"/>
                </a:cubicBezTo>
              </a:path>
              <a:path w="21600" h="8270" stroke="0" extrusionOk="0">
                <a:moveTo>
                  <a:pt x="463" y="8270"/>
                </a:moveTo>
                <a:cubicBezTo>
                  <a:pt x="155" y="6806"/>
                  <a:pt x="0" y="5314"/>
                  <a:pt x="0" y="3818"/>
                </a:cubicBezTo>
                <a:cubicBezTo>
                  <a:pt x="-1" y="2537"/>
                  <a:pt x="113" y="1260"/>
                  <a:pt x="340" y="0"/>
                </a:cubicBezTo>
                <a:lnTo>
                  <a:pt x="21600" y="3818"/>
                </a:lnTo>
                <a:lnTo>
                  <a:pt x="463" y="827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566" name="Text Box 38"/>
          <p:cNvSpPr txBox="1">
            <a:spLocks noChangeArrowheads="1"/>
          </p:cNvSpPr>
          <p:nvPr/>
        </p:nvSpPr>
        <p:spPr bwMode="auto">
          <a:xfrm>
            <a:off x="2581275" y="5021263"/>
            <a:ext cx="233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l-GR" altLang="en-US"/>
              <a:t>θ</a:t>
            </a:r>
          </a:p>
        </p:txBody>
      </p:sp>
      <p:sp>
        <p:nvSpPr>
          <p:cNvPr id="22567" name="Text Box 39"/>
          <p:cNvSpPr txBox="1">
            <a:spLocks noChangeArrowheads="1"/>
          </p:cNvSpPr>
          <p:nvPr/>
        </p:nvSpPr>
        <p:spPr bwMode="auto">
          <a:xfrm>
            <a:off x="228600" y="6324600"/>
            <a:ext cx="4554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a:solidFill>
                  <a:srgbClr val="FF0000"/>
                </a:solidFill>
                <a:latin typeface="Comic Sans MS" pitchFamily="66" charset="0"/>
              </a:rPr>
              <a:t>(We need to work out the angle first)</a:t>
            </a:r>
          </a:p>
        </p:txBody>
      </p:sp>
      <p:sp>
        <p:nvSpPr>
          <p:cNvPr id="22568" name="Text Box 40"/>
          <p:cNvSpPr txBox="1">
            <a:spLocks noChangeArrowheads="1"/>
          </p:cNvSpPr>
          <p:nvPr/>
        </p:nvSpPr>
        <p:spPr bwMode="auto">
          <a:xfrm>
            <a:off x="1263650" y="5019675"/>
            <a:ext cx="806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66m</a:t>
            </a:r>
          </a:p>
        </p:txBody>
      </p:sp>
      <p:sp>
        <p:nvSpPr>
          <p:cNvPr id="22569" name="Text Box 41"/>
          <p:cNvSpPr txBox="1">
            <a:spLocks noChangeArrowheads="1"/>
          </p:cNvSpPr>
          <p:nvPr/>
        </p:nvSpPr>
        <p:spPr bwMode="auto">
          <a:xfrm>
            <a:off x="6553200" y="1676400"/>
            <a:ext cx="21336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latin typeface="Comic Sans MS" pitchFamily="66" charset="0"/>
              </a:rPr>
              <a:t>The length of the arc must be 66m (adds up to 176 total)</a:t>
            </a:r>
          </a:p>
        </p:txBody>
      </p:sp>
      <p:graphicFrame>
        <p:nvGraphicFramePr>
          <p:cNvPr id="22570" name="Object 42"/>
          <p:cNvGraphicFramePr>
            <a:graphicFrameLocks noChangeAspect="1"/>
          </p:cNvGraphicFramePr>
          <p:nvPr/>
        </p:nvGraphicFramePr>
        <p:xfrm>
          <a:off x="7239000" y="2514600"/>
          <a:ext cx="752475" cy="339725"/>
        </p:xfrm>
        <a:graphic>
          <a:graphicData uri="http://schemas.openxmlformats.org/presentationml/2006/ole">
            <mc:AlternateContent xmlns:mc="http://schemas.openxmlformats.org/markup-compatibility/2006">
              <mc:Choice xmlns:v="urn:schemas-microsoft-com:vml" Requires="v">
                <p:oleObj spid="_x0000_s12542" name="Equation" r:id="rId3" imgW="393359" imgH="177646" progId="Equation.DSMT4">
                  <p:embed/>
                </p:oleObj>
              </mc:Choice>
              <mc:Fallback>
                <p:oleObj name="Equation" r:id="rId3" imgW="393359" imgH="177646" progId="Equation.DSMT4">
                  <p:embed/>
                  <p:pic>
                    <p:nvPicPr>
                      <p:cNvPr id="2257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2514600"/>
                        <a:ext cx="752475"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71" name="Object 43"/>
          <p:cNvGraphicFramePr>
            <a:graphicFrameLocks noChangeAspect="1"/>
          </p:cNvGraphicFramePr>
          <p:nvPr/>
        </p:nvGraphicFramePr>
        <p:xfrm>
          <a:off x="7010400" y="2971800"/>
          <a:ext cx="1117600" cy="339725"/>
        </p:xfrm>
        <a:graphic>
          <a:graphicData uri="http://schemas.openxmlformats.org/presentationml/2006/ole">
            <mc:AlternateContent xmlns:mc="http://schemas.openxmlformats.org/markup-compatibility/2006">
              <mc:Choice xmlns:v="urn:schemas-microsoft-com:vml" Requires="v">
                <p:oleObj spid="_x0000_s12543" name="Equation" r:id="rId5" imgW="583693" imgH="177646" progId="Equation.DSMT4">
                  <p:embed/>
                </p:oleObj>
              </mc:Choice>
              <mc:Fallback>
                <p:oleObj name="Equation" r:id="rId5" imgW="583693" imgH="177646" progId="Equation.DSMT4">
                  <p:embed/>
                  <p:pic>
                    <p:nvPicPr>
                      <p:cNvPr id="22571"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2971800"/>
                        <a:ext cx="1117600"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72" name="Object 44"/>
          <p:cNvGraphicFramePr>
            <a:graphicFrameLocks noChangeAspect="1"/>
          </p:cNvGraphicFramePr>
          <p:nvPr/>
        </p:nvGraphicFramePr>
        <p:xfrm>
          <a:off x="7086600" y="3352800"/>
          <a:ext cx="996950" cy="387350"/>
        </p:xfrm>
        <a:graphic>
          <a:graphicData uri="http://schemas.openxmlformats.org/presentationml/2006/ole">
            <mc:AlternateContent xmlns:mc="http://schemas.openxmlformats.org/markup-compatibility/2006">
              <mc:Choice xmlns:v="urn:schemas-microsoft-com:vml" Requires="v">
                <p:oleObj spid="_x0000_s12544" name="Equation" r:id="rId7" imgW="520474" imgH="203112" progId="Equation.DSMT4">
                  <p:embed/>
                </p:oleObj>
              </mc:Choice>
              <mc:Fallback>
                <p:oleObj name="Equation" r:id="rId7" imgW="520474" imgH="203112" progId="Equation.DSMT4">
                  <p:embed/>
                  <p:pic>
                    <p:nvPicPr>
                      <p:cNvPr id="22572"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0" y="3352800"/>
                        <a:ext cx="9969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73" name="Line 45"/>
          <p:cNvSpPr>
            <a:spLocks noChangeShapeType="1"/>
          </p:cNvSpPr>
          <p:nvPr/>
        </p:nvSpPr>
        <p:spPr bwMode="auto">
          <a:xfrm>
            <a:off x="5638800" y="3962400"/>
            <a:ext cx="2590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aphicFrame>
        <p:nvGraphicFramePr>
          <p:cNvPr id="22574" name="Object 46"/>
          <p:cNvGraphicFramePr>
            <a:graphicFrameLocks noChangeAspect="1"/>
          </p:cNvGraphicFramePr>
          <p:nvPr/>
        </p:nvGraphicFramePr>
        <p:xfrm>
          <a:off x="7010400" y="4114800"/>
          <a:ext cx="1219200" cy="757238"/>
        </p:xfrm>
        <a:graphic>
          <a:graphicData uri="http://schemas.openxmlformats.org/presentationml/2006/ole">
            <mc:AlternateContent xmlns:mc="http://schemas.openxmlformats.org/markup-compatibility/2006">
              <mc:Choice xmlns:v="urn:schemas-microsoft-com:vml" Requires="v">
                <p:oleObj spid="_x0000_s12545" name="Equation" r:id="rId9" imgW="634725" imgH="393529" progId="Equation.DSMT4">
                  <p:embed/>
                </p:oleObj>
              </mc:Choice>
              <mc:Fallback>
                <p:oleObj name="Equation" r:id="rId9" imgW="634725" imgH="393529" progId="Equation.DSMT4">
                  <p:embed/>
                  <p:pic>
                    <p:nvPicPr>
                      <p:cNvPr id="22574"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4114800"/>
                        <a:ext cx="1219200"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75" name="Object 47"/>
          <p:cNvGraphicFramePr>
            <a:graphicFrameLocks noChangeAspect="1"/>
          </p:cNvGraphicFramePr>
          <p:nvPr/>
        </p:nvGraphicFramePr>
        <p:xfrm>
          <a:off x="6477000" y="4953000"/>
          <a:ext cx="2217738" cy="757238"/>
        </p:xfrm>
        <a:graphic>
          <a:graphicData uri="http://schemas.openxmlformats.org/presentationml/2006/ole">
            <mc:AlternateContent xmlns:mc="http://schemas.openxmlformats.org/markup-compatibility/2006">
              <mc:Choice xmlns:v="urn:schemas-microsoft-com:vml" Requires="v">
                <p:oleObj spid="_x0000_s12546" name="Equation" r:id="rId11" imgW="1155700" imgH="393700" progId="Equation.DSMT4">
                  <p:embed/>
                </p:oleObj>
              </mc:Choice>
              <mc:Fallback>
                <p:oleObj name="Equation" r:id="rId11" imgW="1155700" imgH="393700" progId="Equation.DSMT4">
                  <p:embed/>
                  <p:pic>
                    <p:nvPicPr>
                      <p:cNvPr id="22575" name="Object 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77000" y="4953000"/>
                        <a:ext cx="2217738"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76" name="Object 48"/>
          <p:cNvGraphicFramePr>
            <a:graphicFrameLocks noChangeAspect="1"/>
          </p:cNvGraphicFramePr>
          <p:nvPr/>
        </p:nvGraphicFramePr>
        <p:xfrm>
          <a:off x="6858000" y="5943600"/>
          <a:ext cx="1535113" cy="390525"/>
        </p:xfrm>
        <a:graphic>
          <a:graphicData uri="http://schemas.openxmlformats.org/presentationml/2006/ole">
            <mc:AlternateContent xmlns:mc="http://schemas.openxmlformats.org/markup-compatibility/2006">
              <mc:Choice xmlns:v="urn:schemas-microsoft-com:vml" Requires="v">
                <p:oleObj spid="_x0000_s12547" name="Equation" r:id="rId13" imgW="799753" imgH="203112" progId="Equation.DSMT4">
                  <p:embed/>
                </p:oleObj>
              </mc:Choice>
              <mc:Fallback>
                <p:oleObj name="Equation" r:id="rId13" imgW="799753" imgH="203112" progId="Equation.DSMT4">
                  <p:embed/>
                  <p:pic>
                    <p:nvPicPr>
                      <p:cNvPr id="22576" name="Object 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0" y="5943600"/>
                        <a:ext cx="1535113"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77" name="Arc 49"/>
          <p:cNvSpPr>
            <a:spLocks/>
          </p:cNvSpPr>
          <p:nvPr/>
        </p:nvSpPr>
        <p:spPr bwMode="auto">
          <a:xfrm flipH="1">
            <a:off x="6629400" y="2667000"/>
            <a:ext cx="223838" cy="457200"/>
          </a:xfrm>
          <a:custGeom>
            <a:avLst/>
            <a:gdLst>
              <a:gd name="T0" fmla="*/ 1493 w 21745"/>
              <a:gd name="T1" fmla="*/ 0 h 43200"/>
              <a:gd name="T2" fmla="*/ 0 w 21745"/>
              <a:gd name="T3" fmla="*/ 457200 h 43200"/>
              <a:gd name="T4" fmla="*/ 1493 w 21745"/>
              <a:gd name="T5" fmla="*/ 228600 h 43200"/>
              <a:gd name="T6" fmla="*/ 0 60000 65536"/>
              <a:gd name="T7" fmla="*/ 0 60000 65536"/>
              <a:gd name="T8" fmla="*/ 0 60000 65536"/>
            </a:gdLst>
            <a:ahLst/>
            <a:cxnLst>
              <a:cxn ang="T6">
                <a:pos x="T0" y="T1"/>
              </a:cxn>
              <a:cxn ang="T7">
                <a:pos x="T2" y="T3"/>
              </a:cxn>
              <a:cxn ang="T8">
                <a:pos x="T4" y="T5"/>
              </a:cxn>
            </a:cxnLst>
            <a:rect l="0" t="0" r="r" b="b"/>
            <a:pathLst>
              <a:path w="21745" h="43200" fill="none" extrusionOk="0">
                <a:moveTo>
                  <a:pt x="144" y="0"/>
                </a:moveTo>
                <a:cubicBezTo>
                  <a:pt x="12074" y="0"/>
                  <a:pt x="21745" y="9670"/>
                  <a:pt x="21745" y="21600"/>
                </a:cubicBezTo>
                <a:cubicBezTo>
                  <a:pt x="21745" y="33529"/>
                  <a:pt x="12074" y="43200"/>
                  <a:pt x="145" y="43200"/>
                </a:cubicBezTo>
                <a:cubicBezTo>
                  <a:pt x="96" y="43200"/>
                  <a:pt x="48" y="43199"/>
                  <a:pt x="0" y="43199"/>
                </a:cubicBezTo>
              </a:path>
              <a:path w="21745" h="43200" stroke="0" extrusionOk="0">
                <a:moveTo>
                  <a:pt x="144" y="0"/>
                </a:moveTo>
                <a:cubicBezTo>
                  <a:pt x="12074" y="0"/>
                  <a:pt x="21745" y="9670"/>
                  <a:pt x="21745" y="21600"/>
                </a:cubicBezTo>
                <a:cubicBezTo>
                  <a:pt x="21745" y="33529"/>
                  <a:pt x="12074" y="43200"/>
                  <a:pt x="145" y="43200"/>
                </a:cubicBezTo>
                <a:cubicBezTo>
                  <a:pt x="96" y="43200"/>
                  <a:pt x="48" y="43199"/>
                  <a:pt x="0" y="43199"/>
                </a:cubicBezTo>
                <a:lnTo>
                  <a:pt x="145" y="21600"/>
                </a:lnTo>
                <a:lnTo>
                  <a:pt x="144"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578" name="Arc 50"/>
          <p:cNvSpPr>
            <a:spLocks/>
          </p:cNvSpPr>
          <p:nvPr/>
        </p:nvSpPr>
        <p:spPr bwMode="auto">
          <a:xfrm flipH="1">
            <a:off x="6629400" y="3124200"/>
            <a:ext cx="223838" cy="457200"/>
          </a:xfrm>
          <a:custGeom>
            <a:avLst/>
            <a:gdLst>
              <a:gd name="T0" fmla="*/ 1493 w 21745"/>
              <a:gd name="T1" fmla="*/ 0 h 43200"/>
              <a:gd name="T2" fmla="*/ 0 w 21745"/>
              <a:gd name="T3" fmla="*/ 457200 h 43200"/>
              <a:gd name="T4" fmla="*/ 1493 w 21745"/>
              <a:gd name="T5" fmla="*/ 228600 h 43200"/>
              <a:gd name="T6" fmla="*/ 0 60000 65536"/>
              <a:gd name="T7" fmla="*/ 0 60000 65536"/>
              <a:gd name="T8" fmla="*/ 0 60000 65536"/>
            </a:gdLst>
            <a:ahLst/>
            <a:cxnLst>
              <a:cxn ang="T6">
                <a:pos x="T0" y="T1"/>
              </a:cxn>
              <a:cxn ang="T7">
                <a:pos x="T2" y="T3"/>
              </a:cxn>
              <a:cxn ang="T8">
                <a:pos x="T4" y="T5"/>
              </a:cxn>
            </a:cxnLst>
            <a:rect l="0" t="0" r="r" b="b"/>
            <a:pathLst>
              <a:path w="21745" h="43200" fill="none" extrusionOk="0">
                <a:moveTo>
                  <a:pt x="144" y="0"/>
                </a:moveTo>
                <a:cubicBezTo>
                  <a:pt x="12074" y="0"/>
                  <a:pt x="21745" y="9670"/>
                  <a:pt x="21745" y="21600"/>
                </a:cubicBezTo>
                <a:cubicBezTo>
                  <a:pt x="21745" y="33529"/>
                  <a:pt x="12074" y="43200"/>
                  <a:pt x="145" y="43200"/>
                </a:cubicBezTo>
                <a:cubicBezTo>
                  <a:pt x="96" y="43200"/>
                  <a:pt x="48" y="43199"/>
                  <a:pt x="0" y="43199"/>
                </a:cubicBezTo>
              </a:path>
              <a:path w="21745" h="43200" stroke="0" extrusionOk="0">
                <a:moveTo>
                  <a:pt x="144" y="0"/>
                </a:moveTo>
                <a:cubicBezTo>
                  <a:pt x="12074" y="0"/>
                  <a:pt x="21745" y="9670"/>
                  <a:pt x="21745" y="21600"/>
                </a:cubicBezTo>
                <a:cubicBezTo>
                  <a:pt x="21745" y="33529"/>
                  <a:pt x="12074" y="43200"/>
                  <a:pt x="145" y="43200"/>
                </a:cubicBezTo>
                <a:cubicBezTo>
                  <a:pt x="96" y="43200"/>
                  <a:pt x="48" y="43199"/>
                  <a:pt x="0" y="43199"/>
                </a:cubicBezTo>
                <a:lnTo>
                  <a:pt x="145" y="21600"/>
                </a:lnTo>
                <a:lnTo>
                  <a:pt x="144"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579" name="Arc 51"/>
          <p:cNvSpPr>
            <a:spLocks/>
          </p:cNvSpPr>
          <p:nvPr/>
        </p:nvSpPr>
        <p:spPr bwMode="auto">
          <a:xfrm flipH="1">
            <a:off x="6096000" y="4495800"/>
            <a:ext cx="300038" cy="838200"/>
          </a:xfrm>
          <a:custGeom>
            <a:avLst/>
            <a:gdLst>
              <a:gd name="T0" fmla="*/ 2001 w 21745"/>
              <a:gd name="T1" fmla="*/ 0 h 43200"/>
              <a:gd name="T2" fmla="*/ 0 w 21745"/>
              <a:gd name="T3" fmla="*/ 838200 h 43200"/>
              <a:gd name="T4" fmla="*/ 2001 w 21745"/>
              <a:gd name="T5" fmla="*/ 419100 h 43200"/>
              <a:gd name="T6" fmla="*/ 0 60000 65536"/>
              <a:gd name="T7" fmla="*/ 0 60000 65536"/>
              <a:gd name="T8" fmla="*/ 0 60000 65536"/>
            </a:gdLst>
            <a:ahLst/>
            <a:cxnLst>
              <a:cxn ang="T6">
                <a:pos x="T0" y="T1"/>
              </a:cxn>
              <a:cxn ang="T7">
                <a:pos x="T2" y="T3"/>
              </a:cxn>
              <a:cxn ang="T8">
                <a:pos x="T4" y="T5"/>
              </a:cxn>
            </a:cxnLst>
            <a:rect l="0" t="0" r="r" b="b"/>
            <a:pathLst>
              <a:path w="21745" h="43200" fill="none" extrusionOk="0">
                <a:moveTo>
                  <a:pt x="144" y="0"/>
                </a:moveTo>
                <a:cubicBezTo>
                  <a:pt x="12074" y="0"/>
                  <a:pt x="21745" y="9670"/>
                  <a:pt x="21745" y="21600"/>
                </a:cubicBezTo>
                <a:cubicBezTo>
                  <a:pt x="21745" y="33529"/>
                  <a:pt x="12074" y="43200"/>
                  <a:pt x="145" y="43200"/>
                </a:cubicBezTo>
                <a:cubicBezTo>
                  <a:pt x="96" y="43200"/>
                  <a:pt x="48" y="43199"/>
                  <a:pt x="0" y="43199"/>
                </a:cubicBezTo>
              </a:path>
              <a:path w="21745" h="43200" stroke="0" extrusionOk="0">
                <a:moveTo>
                  <a:pt x="144" y="0"/>
                </a:moveTo>
                <a:cubicBezTo>
                  <a:pt x="12074" y="0"/>
                  <a:pt x="21745" y="9670"/>
                  <a:pt x="21745" y="21600"/>
                </a:cubicBezTo>
                <a:cubicBezTo>
                  <a:pt x="21745" y="33529"/>
                  <a:pt x="12074" y="43200"/>
                  <a:pt x="145" y="43200"/>
                </a:cubicBezTo>
                <a:cubicBezTo>
                  <a:pt x="96" y="43200"/>
                  <a:pt x="48" y="43199"/>
                  <a:pt x="0" y="43199"/>
                </a:cubicBezTo>
                <a:lnTo>
                  <a:pt x="145" y="21600"/>
                </a:lnTo>
                <a:lnTo>
                  <a:pt x="144"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580" name="Arc 52"/>
          <p:cNvSpPr>
            <a:spLocks/>
          </p:cNvSpPr>
          <p:nvPr/>
        </p:nvSpPr>
        <p:spPr bwMode="auto">
          <a:xfrm flipH="1">
            <a:off x="6096000" y="5334000"/>
            <a:ext cx="300038" cy="838200"/>
          </a:xfrm>
          <a:custGeom>
            <a:avLst/>
            <a:gdLst>
              <a:gd name="T0" fmla="*/ 2001 w 21745"/>
              <a:gd name="T1" fmla="*/ 0 h 43200"/>
              <a:gd name="T2" fmla="*/ 0 w 21745"/>
              <a:gd name="T3" fmla="*/ 838200 h 43200"/>
              <a:gd name="T4" fmla="*/ 2001 w 21745"/>
              <a:gd name="T5" fmla="*/ 419100 h 43200"/>
              <a:gd name="T6" fmla="*/ 0 60000 65536"/>
              <a:gd name="T7" fmla="*/ 0 60000 65536"/>
              <a:gd name="T8" fmla="*/ 0 60000 65536"/>
            </a:gdLst>
            <a:ahLst/>
            <a:cxnLst>
              <a:cxn ang="T6">
                <a:pos x="T0" y="T1"/>
              </a:cxn>
              <a:cxn ang="T7">
                <a:pos x="T2" y="T3"/>
              </a:cxn>
              <a:cxn ang="T8">
                <a:pos x="T4" y="T5"/>
              </a:cxn>
            </a:cxnLst>
            <a:rect l="0" t="0" r="r" b="b"/>
            <a:pathLst>
              <a:path w="21745" h="43200" fill="none" extrusionOk="0">
                <a:moveTo>
                  <a:pt x="144" y="0"/>
                </a:moveTo>
                <a:cubicBezTo>
                  <a:pt x="12074" y="0"/>
                  <a:pt x="21745" y="9670"/>
                  <a:pt x="21745" y="21600"/>
                </a:cubicBezTo>
                <a:cubicBezTo>
                  <a:pt x="21745" y="33529"/>
                  <a:pt x="12074" y="43200"/>
                  <a:pt x="145" y="43200"/>
                </a:cubicBezTo>
                <a:cubicBezTo>
                  <a:pt x="96" y="43200"/>
                  <a:pt x="48" y="43199"/>
                  <a:pt x="0" y="43199"/>
                </a:cubicBezTo>
              </a:path>
              <a:path w="21745" h="43200" stroke="0" extrusionOk="0">
                <a:moveTo>
                  <a:pt x="144" y="0"/>
                </a:moveTo>
                <a:cubicBezTo>
                  <a:pt x="12074" y="0"/>
                  <a:pt x="21745" y="9670"/>
                  <a:pt x="21745" y="21600"/>
                </a:cubicBezTo>
                <a:cubicBezTo>
                  <a:pt x="21745" y="33529"/>
                  <a:pt x="12074" y="43200"/>
                  <a:pt x="145" y="43200"/>
                </a:cubicBezTo>
                <a:cubicBezTo>
                  <a:pt x="96" y="43200"/>
                  <a:pt x="48" y="43199"/>
                  <a:pt x="0" y="43199"/>
                </a:cubicBezTo>
                <a:lnTo>
                  <a:pt x="145" y="21600"/>
                </a:lnTo>
                <a:lnTo>
                  <a:pt x="144"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581" name="Text Box 53"/>
          <p:cNvSpPr txBox="1">
            <a:spLocks noChangeArrowheads="1"/>
          </p:cNvSpPr>
          <p:nvPr/>
        </p:nvSpPr>
        <p:spPr bwMode="auto">
          <a:xfrm>
            <a:off x="5486400" y="2590800"/>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Put the numbers in</a:t>
            </a:r>
          </a:p>
        </p:txBody>
      </p:sp>
      <p:sp>
        <p:nvSpPr>
          <p:cNvPr id="22582" name="Text Box 54"/>
          <p:cNvSpPr txBox="1">
            <a:spLocks noChangeArrowheads="1"/>
          </p:cNvSpPr>
          <p:nvPr/>
        </p:nvSpPr>
        <p:spPr bwMode="auto">
          <a:xfrm>
            <a:off x="5334000" y="32004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Divide by 55</a:t>
            </a:r>
          </a:p>
        </p:txBody>
      </p:sp>
      <p:sp>
        <p:nvSpPr>
          <p:cNvPr id="22583" name="Text Box 55"/>
          <p:cNvSpPr txBox="1">
            <a:spLocks noChangeArrowheads="1"/>
          </p:cNvSpPr>
          <p:nvPr/>
        </p:nvSpPr>
        <p:spPr bwMode="auto">
          <a:xfrm>
            <a:off x="2362200" y="50292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1.2</a:t>
            </a:r>
            <a:r>
              <a:rPr lang="en-GB" altLang="en-US" sz="1600" baseline="40000">
                <a:latin typeface="Comic Sans MS" pitchFamily="66" charset="0"/>
              </a:rPr>
              <a:t>c</a:t>
            </a:r>
          </a:p>
        </p:txBody>
      </p:sp>
      <p:sp>
        <p:nvSpPr>
          <p:cNvPr id="22584" name="Text Box 56"/>
          <p:cNvSpPr txBox="1">
            <a:spLocks noChangeArrowheads="1"/>
          </p:cNvSpPr>
          <p:nvPr/>
        </p:nvSpPr>
        <p:spPr bwMode="auto">
          <a:xfrm>
            <a:off x="4953000" y="4648200"/>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Put the numbers in</a:t>
            </a:r>
          </a:p>
        </p:txBody>
      </p:sp>
      <p:sp>
        <p:nvSpPr>
          <p:cNvPr id="35"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36" name="TextBox 35"/>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5D</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7" name="TextBox 36"/>
              <p:cNvSpPr txBox="1"/>
              <p:nvPr/>
            </p:nvSpPr>
            <p:spPr>
              <a:xfrm>
                <a:off x="8218582" y="435166"/>
                <a:ext cx="679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𝜃</m:t>
                      </m:r>
                    </m:oMath>
                  </m:oMathPara>
                </a14:m>
                <a:endParaRPr lang="en-GB" dirty="0"/>
              </a:p>
            </p:txBody>
          </p:sp>
        </mc:Choice>
        <mc:Fallback xmlns="">
          <p:sp>
            <p:nvSpPr>
              <p:cNvPr id="37" name="TextBox 36"/>
              <p:cNvSpPr txBox="1">
                <a:spLocks noRot="1" noChangeAspect="1" noMove="1" noResize="1" noEditPoints="1" noAdjustHandles="1" noChangeArrowheads="1" noChangeShapeType="1" noTextEdit="1"/>
              </p:cNvSpPr>
              <p:nvPr/>
            </p:nvSpPr>
            <p:spPr>
              <a:xfrm>
                <a:off x="8218582" y="435166"/>
                <a:ext cx="679289" cy="276999"/>
              </a:xfrm>
              <a:prstGeom prst="rect">
                <a:avLst/>
              </a:prstGeom>
              <a:blipFill>
                <a:blip r:embed="rId15"/>
                <a:stretch>
                  <a:fillRect l="-8036" r="-7143"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108857" y="439782"/>
                <a:ext cx="173098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38" name="TextBox 37"/>
              <p:cNvSpPr txBox="1">
                <a:spLocks noRot="1" noChangeAspect="1" noMove="1" noResize="1" noEditPoints="1" noAdjustHandles="1" noChangeArrowheads="1" noChangeShapeType="1" noTextEdit="1"/>
              </p:cNvSpPr>
              <p:nvPr/>
            </p:nvSpPr>
            <p:spPr>
              <a:xfrm>
                <a:off x="108857" y="439782"/>
                <a:ext cx="1730987" cy="251800"/>
              </a:xfrm>
              <a:prstGeom prst="rect">
                <a:avLst/>
              </a:prstGeom>
              <a:blipFill>
                <a:blip r:embed="rId16"/>
                <a:stretch>
                  <a:fillRect l="-2465"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56754" y="696685"/>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39" name="TextBox 38"/>
              <p:cNvSpPr txBox="1">
                <a:spLocks noRot="1" noChangeAspect="1" noMove="1" noResize="1" noEditPoints="1" noAdjustHandles="1" noChangeArrowheads="1" noChangeShapeType="1" noTextEdit="1"/>
              </p:cNvSpPr>
              <p:nvPr/>
            </p:nvSpPr>
            <p:spPr>
              <a:xfrm>
                <a:off x="156754" y="696685"/>
                <a:ext cx="1617173" cy="251800"/>
              </a:xfrm>
              <a:prstGeom prst="rect">
                <a:avLst/>
              </a:prstGeom>
              <a:blipFill>
                <a:blip r:embed="rId17"/>
                <a:stretch>
                  <a:fillRect l="-1509" r="-377" b="-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7942357" y="768541"/>
                <a:ext cx="1033296"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𝜃</m:t>
                      </m:r>
                    </m:oMath>
                  </m:oMathPara>
                </a14:m>
                <a:endParaRPr lang="en-GB" dirty="0"/>
              </a:p>
            </p:txBody>
          </p:sp>
        </mc:Choice>
        <mc:Fallback xmlns="">
          <p:sp>
            <p:nvSpPr>
              <p:cNvPr id="40" name="TextBox 39"/>
              <p:cNvSpPr txBox="1">
                <a:spLocks noRot="1" noChangeAspect="1" noMove="1" noResize="1" noEditPoints="1" noAdjustHandles="1" noChangeArrowheads="1" noChangeShapeType="1" noTextEdit="1"/>
              </p:cNvSpPr>
              <p:nvPr/>
            </p:nvSpPr>
            <p:spPr>
              <a:xfrm>
                <a:off x="7942357" y="768541"/>
                <a:ext cx="1033296" cy="518604"/>
              </a:xfrm>
              <a:prstGeom prst="rect">
                <a:avLst/>
              </a:prstGeom>
              <a:blipFill>
                <a:blip r:embed="rId18"/>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986658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55"/>
                                        </p:tgtEl>
                                        <p:attrNameLst>
                                          <p:attrName>style.visibility</p:attrName>
                                        </p:attrNameLst>
                                      </p:cBhvr>
                                      <p:to>
                                        <p:strVal val="visible"/>
                                      </p:to>
                                    </p:set>
                                    <p:animEffect transition="in" filter="blinds(horizontal)">
                                      <p:cBhvr>
                                        <p:cTn id="7" dur="500"/>
                                        <p:tgtEl>
                                          <p:spTgt spid="2255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556"/>
                                        </p:tgtEl>
                                        <p:attrNameLst>
                                          <p:attrName>style.visibility</p:attrName>
                                        </p:attrNameLst>
                                      </p:cBhvr>
                                      <p:to>
                                        <p:strVal val="visible"/>
                                      </p:to>
                                    </p:set>
                                    <p:animEffect transition="in" filter="blinds(horizontal)">
                                      <p:cBhvr>
                                        <p:cTn id="10" dur="500"/>
                                        <p:tgtEl>
                                          <p:spTgt spid="2255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557"/>
                                        </p:tgtEl>
                                        <p:attrNameLst>
                                          <p:attrName>style.visibility</p:attrName>
                                        </p:attrNameLst>
                                      </p:cBhvr>
                                      <p:to>
                                        <p:strVal val="visible"/>
                                      </p:to>
                                    </p:set>
                                    <p:animEffect transition="in" filter="blinds(horizontal)">
                                      <p:cBhvr>
                                        <p:cTn id="13" dur="500"/>
                                        <p:tgtEl>
                                          <p:spTgt spid="2255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558"/>
                                        </p:tgtEl>
                                        <p:attrNameLst>
                                          <p:attrName>style.visibility</p:attrName>
                                        </p:attrNameLst>
                                      </p:cBhvr>
                                      <p:to>
                                        <p:strVal val="visible"/>
                                      </p:to>
                                    </p:set>
                                    <p:animEffect transition="in" filter="blinds(horizontal)">
                                      <p:cBhvr>
                                        <p:cTn id="16" dur="500"/>
                                        <p:tgtEl>
                                          <p:spTgt spid="2255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2559"/>
                                        </p:tgtEl>
                                        <p:attrNameLst>
                                          <p:attrName>style.visibility</p:attrName>
                                        </p:attrNameLst>
                                      </p:cBhvr>
                                      <p:to>
                                        <p:strVal val="visible"/>
                                      </p:to>
                                    </p:set>
                                    <p:animEffect transition="in" filter="blinds(horizontal)">
                                      <p:cBhvr>
                                        <p:cTn id="19" dur="500"/>
                                        <p:tgtEl>
                                          <p:spTgt spid="2255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2560"/>
                                        </p:tgtEl>
                                        <p:attrNameLst>
                                          <p:attrName>style.visibility</p:attrName>
                                        </p:attrNameLst>
                                      </p:cBhvr>
                                      <p:to>
                                        <p:strVal val="visible"/>
                                      </p:to>
                                    </p:set>
                                    <p:animEffect transition="in" filter="blinds(horizontal)">
                                      <p:cBhvr>
                                        <p:cTn id="22" dur="500"/>
                                        <p:tgtEl>
                                          <p:spTgt spid="2256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2561"/>
                                        </p:tgtEl>
                                        <p:attrNameLst>
                                          <p:attrName>style.visibility</p:attrName>
                                        </p:attrNameLst>
                                      </p:cBhvr>
                                      <p:to>
                                        <p:strVal val="visible"/>
                                      </p:to>
                                    </p:set>
                                    <p:animEffect transition="in" filter="blinds(horizontal)">
                                      <p:cBhvr>
                                        <p:cTn id="25" dur="500"/>
                                        <p:tgtEl>
                                          <p:spTgt spid="2256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2562"/>
                                        </p:tgtEl>
                                        <p:attrNameLst>
                                          <p:attrName>style.visibility</p:attrName>
                                        </p:attrNameLst>
                                      </p:cBhvr>
                                      <p:to>
                                        <p:strVal val="visible"/>
                                      </p:to>
                                    </p:set>
                                    <p:animEffect transition="in" filter="blinds(horizontal)">
                                      <p:cBhvr>
                                        <p:cTn id="28" dur="500"/>
                                        <p:tgtEl>
                                          <p:spTgt spid="2256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2563"/>
                                        </p:tgtEl>
                                        <p:attrNameLst>
                                          <p:attrName>style.visibility</p:attrName>
                                        </p:attrNameLst>
                                      </p:cBhvr>
                                      <p:to>
                                        <p:strVal val="visible"/>
                                      </p:to>
                                    </p:set>
                                    <p:animEffect transition="in" filter="blinds(horizontal)">
                                      <p:cBhvr>
                                        <p:cTn id="31" dur="500"/>
                                        <p:tgtEl>
                                          <p:spTgt spid="2256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566"/>
                                        </p:tgtEl>
                                        <p:attrNameLst>
                                          <p:attrName>style.visibility</p:attrName>
                                        </p:attrNameLst>
                                      </p:cBhvr>
                                      <p:to>
                                        <p:strVal val="visible"/>
                                      </p:to>
                                    </p:set>
                                    <p:animEffect transition="in" filter="blinds(horizontal)">
                                      <p:cBhvr>
                                        <p:cTn id="34" dur="500"/>
                                        <p:tgtEl>
                                          <p:spTgt spid="2256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2567"/>
                                        </p:tgtEl>
                                        <p:attrNameLst>
                                          <p:attrName>style.visibility</p:attrName>
                                        </p:attrNameLst>
                                      </p:cBhvr>
                                      <p:to>
                                        <p:strVal val="visible"/>
                                      </p:to>
                                    </p:set>
                                    <p:animEffect transition="in" filter="blinds(horizontal)">
                                      <p:cBhvr>
                                        <p:cTn id="39" dur="500"/>
                                        <p:tgtEl>
                                          <p:spTgt spid="2256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2569"/>
                                        </p:tgtEl>
                                        <p:attrNameLst>
                                          <p:attrName>style.visibility</p:attrName>
                                        </p:attrNameLst>
                                      </p:cBhvr>
                                      <p:to>
                                        <p:strVal val="visible"/>
                                      </p:to>
                                    </p:set>
                                    <p:animEffect transition="in" filter="blinds(horizontal)">
                                      <p:cBhvr>
                                        <p:cTn id="44" dur="500"/>
                                        <p:tgtEl>
                                          <p:spTgt spid="2256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22568">
                                            <p:txEl>
                                              <p:pRg st="0" end="0"/>
                                            </p:txEl>
                                          </p:spTgt>
                                        </p:tgtEl>
                                        <p:attrNameLst>
                                          <p:attrName>style.visibility</p:attrName>
                                        </p:attrNameLst>
                                      </p:cBhvr>
                                      <p:to>
                                        <p:strVal val="visible"/>
                                      </p:to>
                                    </p:set>
                                    <p:animEffect transition="in" filter="blinds(horizontal)">
                                      <p:cBhvr>
                                        <p:cTn id="49" dur="500"/>
                                        <p:tgtEl>
                                          <p:spTgt spid="22568">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22570"/>
                                        </p:tgtEl>
                                        <p:attrNameLst>
                                          <p:attrName>style.visibility</p:attrName>
                                        </p:attrNameLst>
                                      </p:cBhvr>
                                      <p:to>
                                        <p:strVal val="visible"/>
                                      </p:to>
                                    </p:set>
                                    <p:animEffect transition="in" filter="blinds(horizontal)">
                                      <p:cBhvr>
                                        <p:cTn id="54" dur="500"/>
                                        <p:tgtEl>
                                          <p:spTgt spid="2257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2577"/>
                                        </p:tgtEl>
                                        <p:attrNameLst>
                                          <p:attrName>style.visibility</p:attrName>
                                        </p:attrNameLst>
                                      </p:cBhvr>
                                      <p:to>
                                        <p:strVal val="visible"/>
                                      </p:to>
                                    </p:set>
                                    <p:animEffect transition="in" filter="blinds(horizontal)">
                                      <p:cBhvr>
                                        <p:cTn id="59" dur="500"/>
                                        <p:tgtEl>
                                          <p:spTgt spid="2257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2581"/>
                                        </p:tgtEl>
                                        <p:attrNameLst>
                                          <p:attrName>style.visibility</p:attrName>
                                        </p:attrNameLst>
                                      </p:cBhvr>
                                      <p:to>
                                        <p:strVal val="visible"/>
                                      </p:to>
                                    </p:set>
                                    <p:animEffect transition="in" filter="blinds(horizontal)">
                                      <p:cBhvr>
                                        <p:cTn id="64" dur="500"/>
                                        <p:tgtEl>
                                          <p:spTgt spid="2258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nodeType="clickEffect">
                                  <p:stCondLst>
                                    <p:cond delay="0"/>
                                  </p:stCondLst>
                                  <p:childTnLst>
                                    <p:set>
                                      <p:cBhvr>
                                        <p:cTn id="68" dur="1" fill="hold">
                                          <p:stCondLst>
                                            <p:cond delay="0"/>
                                          </p:stCondLst>
                                        </p:cTn>
                                        <p:tgtEl>
                                          <p:spTgt spid="22571"/>
                                        </p:tgtEl>
                                        <p:attrNameLst>
                                          <p:attrName>style.visibility</p:attrName>
                                        </p:attrNameLst>
                                      </p:cBhvr>
                                      <p:to>
                                        <p:strVal val="visible"/>
                                      </p:to>
                                    </p:set>
                                    <p:animEffect transition="in" filter="blinds(horizontal)">
                                      <p:cBhvr>
                                        <p:cTn id="69" dur="500"/>
                                        <p:tgtEl>
                                          <p:spTgt spid="2257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2578"/>
                                        </p:tgtEl>
                                        <p:attrNameLst>
                                          <p:attrName>style.visibility</p:attrName>
                                        </p:attrNameLst>
                                      </p:cBhvr>
                                      <p:to>
                                        <p:strVal val="visible"/>
                                      </p:to>
                                    </p:set>
                                    <p:animEffect transition="in" filter="blinds(horizontal)">
                                      <p:cBhvr>
                                        <p:cTn id="74" dur="500"/>
                                        <p:tgtEl>
                                          <p:spTgt spid="2257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22582"/>
                                        </p:tgtEl>
                                        <p:attrNameLst>
                                          <p:attrName>style.visibility</p:attrName>
                                        </p:attrNameLst>
                                      </p:cBhvr>
                                      <p:to>
                                        <p:strVal val="visible"/>
                                      </p:to>
                                    </p:set>
                                    <p:animEffect transition="in" filter="blinds(horizontal)">
                                      <p:cBhvr>
                                        <p:cTn id="79" dur="500"/>
                                        <p:tgtEl>
                                          <p:spTgt spid="22582"/>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nodeType="clickEffect">
                                  <p:stCondLst>
                                    <p:cond delay="0"/>
                                  </p:stCondLst>
                                  <p:childTnLst>
                                    <p:set>
                                      <p:cBhvr>
                                        <p:cTn id="83" dur="1" fill="hold">
                                          <p:stCondLst>
                                            <p:cond delay="0"/>
                                          </p:stCondLst>
                                        </p:cTn>
                                        <p:tgtEl>
                                          <p:spTgt spid="22572"/>
                                        </p:tgtEl>
                                        <p:attrNameLst>
                                          <p:attrName>style.visibility</p:attrName>
                                        </p:attrNameLst>
                                      </p:cBhvr>
                                      <p:to>
                                        <p:strVal val="visible"/>
                                      </p:to>
                                    </p:set>
                                    <p:animEffect transition="in" filter="blinds(horizontal)">
                                      <p:cBhvr>
                                        <p:cTn id="84" dur="500"/>
                                        <p:tgtEl>
                                          <p:spTgt spid="2257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5" fill="hold" grpId="0" nodeType="clickEffect">
                                  <p:stCondLst>
                                    <p:cond delay="0"/>
                                  </p:stCondLst>
                                  <p:childTnLst>
                                    <p:set>
                                      <p:cBhvr>
                                        <p:cTn id="88" dur="1" fill="hold">
                                          <p:stCondLst>
                                            <p:cond delay="0"/>
                                          </p:stCondLst>
                                        </p:cTn>
                                        <p:tgtEl>
                                          <p:spTgt spid="22573"/>
                                        </p:tgtEl>
                                        <p:attrNameLst>
                                          <p:attrName>style.visibility</p:attrName>
                                        </p:attrNameLst>
                                      </p:cBhvr>
                                      <p:to>
                                        <p:strVal val="visible"/>
                                      </p:to>
                                    </p:set>
                                    <p:animEffect transition="in" filter="blinds(vertical)">
                                      <p:cBhvr>
                                        <p:cTn id="89" dur="500"/>
                                        <p:tgtEl>
                                          <p:spTgt spid="22573"/>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3" presetClass="exit" presetSubtype="10" fill="hold" grpId="1" nodeType="clickEffect">
                                  <p:stCondLst>
                                    <p:cond delay="0"/>
                                  </p:stCondLst>
                                  <p:childTnLst>
                                    <p:animEffect transition="out" filter="blinds(horizontal)">
                                      <p:cBhvr>
                                        <p:cTn id="93" dur="500"/>
                                        <p:tgtEl>
                                          <p:spTgt spid="22566"/>
                                        </p:tgtEl>
                                      </p:cBhvr>
                                    </p:animEffect>
                                    <p:set>
                                      <p:cBhvr>
                                        <p:cTn id="94" dur="1" fill="hold">
                                          <p:stCondLst>
                                            <p:cond delay="499"/>
                                          </p:stCondLst>
                                        </p:cTn>
                                        <p:tgtEl>
                                          <p:spTgt spid="22566"/>
                                        </p:tgtEl>
                                        <p:attrNameLst>
                                          <p:attrName>style.visibility</p:attrName>
                                        </p:attrNameLst>
                                      </p:cBhvr>
                                      <p:to>
                                        <p:strVal val="hidden"/>
                                      </p:to>
                                    </p:set>
                                  </p:childTnLst>
                                </p:cTn>
                              </p:par>
                              <p:par>
                                <p:cTn id="95" presetID="3" presetClass="entr" presetSubtype="10" fill="hold" grpId="0" nodeType="withEffect">
                                  <p:stCondLst>
                                    <p:cond delay="0"/>
                                  </p:stCondLst>
                                  <p:childTnLst>
                                    <p:set>
                                      <p:cBhvr>
                                        <p:cTn id="96" dur="1" fill="hold">
                                          <p:stCondLst>
                                            <p:cond delay="0"/>
                                          </p:stCondLst>
                                        </p:cTn>
                                        <p:tgtEl>
                                          <p:spTgt spid="22583"/>
                                        </p:tgtEl>
                                        <p:attrNameLst>
                                          <p:attrName>style.visibility</p:attrName>
                                        </p:attrNameLst>
                                      </p:cBhvr>
                                      <p:to>
                                        <p:strVal val="visible"/>
                                      </p:to>
                                    </p:set>
                                    <p:animEffect transition="in" filter="blinds(horizontal)">
                                      <p:cBhvr>
                                        <p:cTn id="97" dur="500"/>
                                        <p:tgtEl>
                                          <p:spTgt spid="2258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nodeType="clickEffect">
                                  <p:stCondLst>
                                    <p:cond delay="0"/>
                                  </p:stCondLst>
                                  <p:childTnLst>
                                    <p:set>
                                      <p:cBhvr>
                                        <p:cTn id="101" dur="1" fill="hold">
                                          <p:stCondLst>
                                            <p:cond delay="0"/>
                                          </p:stCondLst>
                                        </p:cTn>
                                        <p:tgtEl>
                                          <p:spTgt spid="22574"/>
                                        </p:tgtEl>
                                        <p:attrNameLst>
                                          <p:attrName>style.visibility</p:attrName>
                                        </p:attrNameLst>
                                      </p:cBhvr>
                                      <p:to>
                                        <p:strVal val="visible"/>
                                      </p:to>
                                    </p:set>
                                    <p:animEffect transition="in" filter="blinds(horizontal)">
                                      <p:cBhvr>
                                        <p:cTn id="102" dur="500"/>
                                        <p:tgtEl>
                                          <p:spTgt spid="2257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2579"/>
                                        </p:tgtEl>
                                        <p:attrNameLst>
                                          <p:attrName>style.visibility</p:attrName>
                                        </p:attrNameLst>
                                      </p:cBhvr>
                                      <p:to>
                                        <p:strVal val="visible"/>
                                      </p:to>
                                    </p:set>
                                    <p:animEffect transition="in" filter="blinds(horizontal)">
                                      <p:cBhvr>
                                        <p:cTn id="107" dur="500"/>
                                        <p:tgtEl>
                                          <p:spTgt spid="22579"/>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22584"/>
                                        </p:tgtEl>
                                        <p:attrNameLst>
                                          <p:attrName>style.visibility</p:attrName>
                                        </p:attrNameLst>
                                      </p:cBhvr>
                                      <p:to>
                                        <p:strVal val="visible"/>
                                      </p:to>
                                    </p:set>
                                    <p:animEffect transition="in" filter="blinds(horizontal)">
                                      <p:cBhvr>
                                        <p:cTn id="112" dur="500"/>
                                        <p:tgtEl>
                                          <p:spTgt spid="22584"/>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nodeType="clickEffect">
                                  <p:stCondLst>
                                    <p:cond delay="0"/>
                                  </p:stCondLst>
                                  <p:childTnLst>
                                    <p:set>
                                      <p:cBhvr>
                                        <p:cTn id="116" dur="1" fill="hold">
                                          <p:stCondLst>
                                            <p:cond delay="0"/>
                                          </p:stCondLst>
                                        </p:cTn>
                                        <p:tgtEl>
                                          <p:spTgt spid="22575"/>
                                        </p:tgtEl>
                                        <p:attrNameLst>
                                          <p:attrName>style.visibility</p:attrName>
                                        </p:attrNameLst>
                                      </p:cBhvr>
                                      <p:to>
                                        <p:strVal val="visible"/>
                                      </p:to>
                                    </p:set>
                                    <p:animEffect transition="in" filter="blinds(horizontal)">
                                      <p:cBhvr>
                                        <p:cTn id="117" dur="500"/>
                                        <p:tgtEl>
                                          <p:spTgt spid="22575"/>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2580"/>
                                        </p:tgtEl>
                                        <p:attrNameLst>
                                          <p:attrName>style.visibility</p:attrName>
                                        </p:attrNameLst>
                                      </p:cBhvr>
                                      <p:to>
                                        <p:strVal val="visible"/>
                                      </p:to>
                                    </p:set>
                                    <p:animEffect transition="in" filter="blinds(horizontal)">
                                      <p:cBhvr>
                                        <p:cTn id="122" dur="500"/>
                                        <p:tgtEl>
                                          <p:spTgt spid="2258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nodeType="clickEffect">
                                  <p:stCondLst>
                                    <p:cond delay="0"/>
                                  </p:stCondLst>
                                  <p:childTnLst>
                                    <p:set>
                                      <p:cBhvr>
                                        <p:cTn id="126" dur="1" fill="hold">
                                          <p:stCondLst>
                                            <p:cond delay="0"/>
                                          </p:stCondLst>
                                        </p:cTn>
                                        <p:tgtEl>
                                          <p:spTgt spid="22576"/>
                                        </p:tgtEl>
                                        <p:attrNameLst>
                                          <p:attrName>style.visibility</p:attrName>
                                        </p:attrNameLst>
                                      </p:cBhvr>
                                      <p:to>
                                        <p:strVal val="visible"/>
                                      </p:to>
                                    </p:set>
                                    <p:animEffect transition="in" filter="blinds(horizontal)">
                                      <p:cBhvr>
                                        <p:cTn id="127" dur="500"/>
                                        <p:tgtEl>
                                          <p:spTgt spid="22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5" grpId="0" animBg="1"/>
      <p:bldP spid="22556" grpId="0" animBg="1"/>
      <p:bldP spid="22557" grpId="0" animBg="1"/>
      <p:bldP spid="22558" grpId="0"/>
      <p:bldP spid="22559" grpId="0"/>
      <p:bldP spid="22560" grpId="0"/>
      <p:bldP spid="22561" grpId="0"/>
      <p:bldP spid="22562" grpId="0"/>
      <p:bldP spid="22563" grpId="0" animBg="1"/>
      <p:bldP spid="22566" grpId="0"/>
      <p:bldP spid="22566" grpId="1"/>
      <p:bldP spid="22567" grpId="0"/>
      <p:bldP spid="22569" grpId="0"/>
      <p:bldP spid="22573" grpId="0" animBg="1"/>
      <p:bldP spid="22577" grpId="0" animBg="1"/>
      <p:bldP spid="22578" grpId="0" animBg="1"/>
      <p:bldP spid="22579" grpId="0" animBg="1"/>
      <p:bldP spid="22580" grpId="0" animBg="1"/>
      <p:bldP spid="22581" grpId="0"/>
      <p:bldP spid="22582" grpId="0"/>
      <p:bldP spid="22583" grpId="0"/>
      <p:bldP spid="2258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0" y="1608138"/>
            <a:ext cx="4668838" cy="4525962"/>
          </a:xfrm>
        </p:spPr>
        <p:txBody>
          <a:bodyPr/>
          <a:lstStyle/>
          <a:p>
            <a:pPr eaLnBrk="1" hangingPunct="1">
              <a:buFontTx/>
              <a:buNone/>
            </a:pPr>
            <a:r>
              <a:rPr lang="en-GB" altLang="en-US" sz="1800">
                <a:latin typeface="Comic Sans MS" pitchFamily="66" charset="0"/>
              </a:rPr>
              <a:t>	</a:t>
            </a:r>
            <a:r>
              <a:rPr lang="en-GB" altLang="en-US" sz="1800" b="1" u="sng">
                <a:latin typeface="Comic Sans MS" pitchFamily="66" charset="0"/>
              </a:rPr>
              <a:t>The Area of a Sector and Segment can be worked out using Radians</a:t>
            </a:r>
            <a:endParaRPr lang="en-GB" altLang="en-US" sz="1800">
              <a:latin typeface="Comic Sans MS" pitchFamily="66" charset="0"/>
            </a:endParaRPr>
          </a:p>
          <a:p>
            <a:pPr eaLnBrk="1" hangingPunct="1">
              <a:buFontTx/>
              <a:buNone/>
            </a:pPr>
            <a:endParaRPr lang="en-GB" altLang="en-US" sz="1800">
              <a:latin typeface="Comic Sans MS" pitchFamily="66" charset="0"/>
            </a:endParaRPr>
          </a:p>
          <a:p>
            <a:pPr eaLnBrk="1" hangingPunct="1">
              <a:buFontTx/>
              <a:buNone/>
            </a:pPr>
            <a:r>
              <a:rPr lang="en-GB" altLang="en-US" sz="1800">
                <a:latin typeface="Comic Sans MS" pitchFamily="66" charset="0"/>
              </a:rPr>
              <a:t>	You can also work out the area of a segment using radians.</a:t>
            </a:r>
            <a:endParaRPr lang="en-GB" altLang="en-US" sz="1800" baseline="30000">
              <a:latin typeface="Comic Sans MS" pitchFamily="66" charset="0"/>
            </a:endParaRPr>
          </a:p>
        </p:txBody>
      </p:sp>
      <p:sp>
        <p:nvSpPr>
          <p:cNvPr id="23585" name="Oval 33"/>
          <p:cNvSpPr>
            <a:spLocks noChangeAspect="1" noChangeArrowheads="1"/>
          </p:cNvSpPr>
          <p:nvPr/>
        </p:nvSpPr>
        <p:spPr bwMode="auto">
          <a:xfrm>
            <a:off x="1143000" y="3657600"/>
            <a:ext cx="2209800" cy="22098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3586" name="Line 34"/>
          <p:cNvSpPr>
            <a:spLocks noChangeShapeType="1"/>
          </p:cNvSpPr>
          <p:nvPr/>
        </p:nvSpPr>
        <p:spPr bwMode="auto">
          <a:xfrm flipH="1">
            <a:off x="1425575" y="4751388"/>
            <a:ext cx="825500" cy="7635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3587" name="Line 35"/>
          <p:cNvSpPr>
            <a:spLocks noChangeShapeType="1"/>
          </p:cNvSpPr>
          <p:nvPr/>
        </p:nvSpPr>
        <p:spPr bwMode="auto">
          <a:xfrm>
            <a:off x="2251075" y="4759325"/>
            <a:ext cx="771525" cy="7905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3588" name="Line 36"/>
          <p:cNvSpPr>
            <a:spLocks noChangeShapeType="1"/>
          </p:cNvSpPr>
          <p:nvPr/>
        </p:nvSpPr>
        <p:spPr bwMode="auto">
          <a:xfrm>
            <a:off x="1425575" y="5503863"/>
            <a:ext cx="1604963" cy="460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3590" name="Text Box 38"/>
          <p:cNvSpPr txBox="1">
            <a:spLocks noChangeArrowheads="1"/>
          </p:cNvSpPr>
          <p:nvPr/>
        </p:nvSpPr>
        <p:spPr bwMode="auto">
          <a:xfrm>
            <a:off x="2098675" y="4437063"/>
            <a:ext cx="314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O</a:t>
            </a:r>
          </a:p>
        </p:txBody>
      </p:sp>
      <p:sp>
        <p:nvSpPr>
          <p:cNvPr id="23591" name="Text Box 39"/>
          <p:cNvSpPr txBox="1">
            <a:spLocks noChangeArrowheads="1"/>
          </p:cNvSpPr>
          <p:nvPr/>
        </p:nvSpPr>
        <p:spPr bwMode="auto">
          <a:xfrm>
            <a:off x="1182688" y="5413375"/>
            <a:ext cx="314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A</a:t>
            </a:r>
          </a:p>
        </p:txBody>
      </p:sp>
      <p:sp>
        <p:nvSpPr>
          <p:cNvPr id="23592" name="Text Box 40"/>
          <p:cNvSpPr txBox="1">
            <a:spLocks noChangeArrowheads="1"/>
          </p:cNvSpPr>
          <p:nvPr/>
        </p:nvSpPr>
        <p:spPr bwMode="auto">
          <a:xfrm>
            <a:off x="2982913" y="5448300"/>
            <a:ext cx="314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B</a:t>
            </a:r>
          </a:p>
        </p:txBody>
      </p:sp>
      <p:sp>
        <p:nvSpPr>
          <p:cNvPr id="23593" name="Text Box 41"/>
          <p:cNvSpPr txBox="1">
            <a:spLocks noChangeArrowheads="1"/>
          </p:cNvSpPr>
          <p:nvPr/>
        </p:nvSpPr>
        <p:spPr bwMode="auto">
          <a:xfrm>
            <a:off x="1681163" y="4786313"/>
            <a:ext cx="314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r</a:t>
            </a:r>
          </a:p>
        </p:txBody>
      </p:sp>
      <p:sp>
        <p:nvSpPr>
          <p:cNvPr id="23594" name="Text Box 42"/>
          <p:cNvSpPr txBox="1">
            <a:spLocks noChangeArrowheads="1"/>
          </p:cNvSpPr>
          <p:nvPr/>
        </p:nvSpPr>
        <p:spPr bwMode="auto">
          <a:xfrm>
            <a:off x="2522538" y="4821238"/>
            <a:ext cx="314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r</a:t>
            </a:r>
          </a:p>
        </p:txBody>
      </p:sp>
      <p:sp>
        <p:nvSpPr>
          <p:cNvPr id="23595" name="Arc 43"/>
          <p:cNvSpPr>
            <a:spLocks/>
          </p:cNvSpPr>
          <p:nvPr/>
        </p:nvSpPr>
        <p:spPr bwMode="auto">
          <a:xfrm>
            <a:off x="2070100" y="4491038"/>
            <a:ext cx="342900" cy="471487"/>
          </a:xfrm>
          <a:custGeom>
            <a:avLst/>
            <a:gdLst>
              <a:gd name="T0" fmla="*/ 342900 w 15732"/>
              <a:gd name="T1" fmla="*/ 440971 h 21600"/>
              <a:gd name="T2" fmla="*/ 0 w 15732"/>
              <a:gd name="T3" fmla="*/ 437195 h 21600"/>
              <a:gd name="T4" fmla="*/ 176267 w 15732"/>
              <a:gd name="T5" fmla="*/ 0 h 21600"/>
              <a:gd name="T6" fmla="*/ 0 60000 65536"/>
              <a:gd name="T7" fmla="*/ 0 60000 65536"/>
              <a:gd name="T8" fmla="*/ 0 60000 65536"/>
            </a:gdLst>
            <a:ahLst/>
            <a:cxnLst>
              <a:cxn ang="T6">
                <a:pos x="T0" y="T1"/>
              </a:cxn>
              <a:cxn ang="T7">
                <a:pos x="T2" y="T3"/>
              </a:cxn>
              <a:cxn ang="T8">
                <a:pos x="T4" y="T5"/>
              </a:cxn>
            </a:cxnLst>
            <a:rect l="0" t="0" r="r" b="b"/>
            <a:pathLst>
              <a:path w="15732" h="21600" fill="none" extrusionOk="0">
                <a:moveTo>
                  <a:pt x="15731" y="20201"/>
                </a:moveTo>
                <a:cubicBezTo>
                  <a:pt x="13289" y="21126"/>
                  <a:pt x="10698" y="21599"/>
                  <a:pt x="8087" y="21600"/>
                </a:cubicBezTo>
                <a:cubicBezTo>
                  <a:pt x="5315" y="21600"/>
                  <a:pt x="2569" y="21066"/>
                  <a:pt x="0" y="20028"/>
                </a:cubicBezTo>
              </a:path>
              <a:path w="15732" h="21600" stroke="0" extrusionOk="0">
                <a:moveTo>
                  <a:pt x="15731" y="20201"/>
                </a:moveTo>
                <a:cubicBezTo>
                  <a:pt x="13289" y="21126"/>
                  <a:pt x="10698" y="21599"/>
                  <a:pt x="8087" y="21600"/>
                </a:cubicBezTo>
                <a:cubicBezTo>
                  <a:pt x="5315" y="21600"/>
                  <a:pt x="2569" y="21066"/>
                  <a:pt x="0" y="20028"/>
                </a:cubicBezTo>
                <a:lnTo>
                  <a:pt x="8087" y="0"/>
                </a:lnTo>
                <a:lnTo>
                  <a:pt x="15731" y="20201"/>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96" name="Text Box 44"/>
          <p:cNvSpPr txBox="1">
            <a:spLocks noChangeArrowheads="1"/>
          </p:cNvSpPr>
          <p:nvPr/>
        </p:nvSpPr>
        <p:spPr bwMode="auto">
          <a:xfrm>
            <a:off x="2098675" y="4903788"/>
            <a:ext cx="287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l-GR" altLang="en-US"/>
              <a:t>θ</a:t>
            </a:r>
          </a:p>
        </p:txBody>
      </p:sp>
      <p:sp>
        <p:nvSpPr>
          <p:cNvPr id="23597" name="Line 45"/>
          <p:cNvSpPr>
            <a:spLocks noChangeShapeType="1"/>
          </p:cNvSpPr>
          <p:nvPr/>
        </p:nvSpPr>
        <p:spPr bwMode="auto">
          <a:xfrm flipV="1">
            <a:off x="1892300" y="5548313"/>
            <a:ext cx="214313" cy="22542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3598" name="Line 46"/>
          <p:cNvSpPr>
            <a:spLocks noChangeShapeType="1"/>
          </p:cNvSpPr>
          <p:nvPr/>
        </p:nvSpPr>
        <p:spPr bwMode="auto">
          <a:xfrm flipV="1">
            <a:off x="2079625" y="5557838"/>
            <a:ext cx="241300" cy="24288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3599" name="Line 47"/>
          <p:cNvSpPr>
            <a:spLocks noChangeShapeType="1"/>
          </p:cNvSpPr>
          <p:nvPr/>
        </p:nvSpPr>
        <p:spPr bwMode="auto">
          <a:xfrm flipV="1">
            <a:off x="2286000" y="5562600"/>
            <a:ext cx="241300" cy="24288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3600" name="Line 48"/>
          <p:cNvSpPr>
            <a:spLocks noChangeShapeType="1"/>
          </p:cNvSpPr>
          <p:nvPr/>
        </p:nvSpPr>
        <p:spPr bwMode="auto">
          <a:xfrm flipV="1">
            <a:off x="2473325" y="5565775"/>
            <a:ext cx="222250" cy="22542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3602" name="Line 50"/>
          <p:cNvSpPr>
            <a:spLocks noChangeShapeType="1"/>
          </p:cNvSpPr>
          <p:nvPr/>
        </p:nvSpPr>
        <p:spPr bwMode="auto">
          <a:xfrm flipV="1">
            <a:off x="1604963" y="5540375"/>
            <a:ext cx="96837" cy="9842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3603" name="Line 51"/>
          <p:cNvSpPr>
            <a:spLocks noChangeShapeType="1"/>
          </p:cNvSpPr>
          <p:nvPr/>
        </p:nvSpPr>
        <p:spPr bwMode="auto">
          <a:xfrm flipV="1">
            <a:off x="1747838" y="5548313"/>
            <a:ext cx="152400" cy="144462"/>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3605" name="Line 53"/>
          <p:cNvSpPr>
            <a:spLocks noChangeShapeType="1"/>
          </p:cNvSpPr>
          <p:nvPr/>
        </p:nvSpPr>
        <p:spPr bwMode="auto">
          <a:xfrm flipV="1">
            <a:off x="2689225" y="5576888"/>
            <a:ext cx="141288" cy="1524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3606" name="Text Box 54"/>
          <p:cNvSpPr txBox="1">
            <a:spLocks noChangeArrowheads="1"/>
          </p:cNvSpPr>
          <p:nvPr/>
        </p:nvSpPr>
        <p:spPr bwMode="auto">
          <a:xfrm>
            <a:off x="4660900" y="1631950"/>
            <a:ext cx="44831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600" u="sng">
                <a:latin typeface="Comic Sans MS" pitchFamily="66" charset="0"/>
              </a:rPr>
              <a:t>Area of a Segment</a:t>
            </a:r>
          </a:p>
          <a:p>
            <a:pPr eaLnBrk="1" hangingPunct="1">
              <a:spcBef>
                <a:spcPct val="50000"/>
              </a:spcBef>
            </a:pPr>
            <a:r>
              <a:rPr lang="en-GB" altLang="en-US" sz="1600">
                <a:latin typeface="Comic Sans MS" pitchFamily="66" charset="0"/>
              </a:rPr>
              <a:t>Area of Sector AOB – Area of Triangle AOB</a:t>
            </a:r>
          </a:p>
        </p:txBody>
      </p:sp>
      <p:sp>
        <p:nvSpPr>
          <p:cNvPr id="23607" name="Text Box 55"/>
          <p:cNvSpPr txBox="1">
            <a:spLocks noChangeArrowheads="1"/>
          </p:cNvSpPr>
          <p:nvPr/>
        </p:nvSpPr>
        <p:spPr bwMode="auto">
          <a:xfrm>
            <a:off x="5715000" y="2362200"/>
            <a:ext cx="22098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Area of Sector AOB</a:t>
            </a:r>
          </a:p>
        </p:txBody>
      </p:sp>
      <p:graphicFrame>
        <p:nvGraphicFramePr>
          <p:cNvPr id="23609" name="Object 57"/>
          <p:cNvGraphicFramePr>
            <a:graphicFrameLocks noChangeAspect="1"/>
          </p:cNvGraphicFramePr>
          <p:nvPr/>
        </p:nvGraphicFramePr>
        <p:xfrm>
          <a:off x="6324600" y="2667000"/>
          <a:ext cx="1003300" cy="622300"/>
        </p:xfrm>
        <a:graphic>
          <a:graphicData uri="http://schemas.openxmlformats.org/presentationml/2006/ole">
            <mc:AlternateContent xmlns:mc="http://schemas.openxmlformats.org/markup-compatibility/2006">
              <mc:Choice xmlns:v="urn:schemas-microsoft-com:vml" Requires="v">
                <p:oleObj spid="_x0000_s13608" name="Equation" r:id="rId3" imgW="634725" imgH="393529" progId="Equation.DSMT4">
                  <p:embed/>
                </p:oleObj>
              </mc:Choice>
              <mc:Fallback>
                <p:oleObj name="Equation" r:id="rId3" imgW="634725" imgH="393529" progId="Equation.DSMT4">
                  <p:embed/>
                  <p:pic>
                    <p:nvPicPr>
                      <p:cNvPr id="23609"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667000"/>
                        <a:ext cx="10033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10" name="Text Box 58"/>
          <p:cNvSpPr txBox="1">
            <a:spLocks noChangeArrowheads="1"/>
          </p:cNvSpPr>
          <p:nvPr/>
        </p:nvSpPr>
        <p:spPr bwMode="auto">
          <a:xfrm>
            <a:off x="5715000" y="3352800"/>
            <a:ext cx="22860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Area of Triangle AOB</a:t>
            </a:r>
          </a:p>
        </p:txBody>
      </p:sp>
      <p:graphicFrame>
        <p:nvGraphicFramePr>
          <p:cNvPr id="23611" name="Object 59"/>
          <p:cNvGraphicFramePr>
            <a:graphicFrameLocks noChangeAspect="1"/>
          </p:cNvGraphicFramePr>
          <p:nvPr/>
        </p:nvGraphicFramePr>
        <p:xfrm>
          <a:off x="6248400" y="4267200"/>
          <a:ext cx="1344613" cy="622300"/>
        </p:xfrm>
        <a:graphic>
          <a:graphicData uri="http://schemas.openxmlformats.org/presentationml/2006/ole">
            <mc:AlternateContent xmlns:mc="http://schemas.openxmlformats.org/markup-compatibility/2006">
              <mc:Choice xmlns:v="urn:schemas-microsoft-com:vml" Requires="v">
                <p:oleObj spid="_x0000_s13609" name="Equation" r:id="rId5" imgW="850531" imgH="393529" progId="Equation.DSMT4">
                  <p:embed/>
                </p:oleObj>
              </mc:Choice>
              <mc:Fallback>
                <p:oleObj name="Equation" r:id="rId5" imgW="850531" imgH="393529" progId="Equation.DSMT4">
                  <p:embed/>
                  <p:pic>
                    <p:nvPicPr>
                      <p:cNvPr id="23611" name="Object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4267200"/>
                        <a:ext cx="1344613"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12" name="Text Box 60"/>
          <p:cNvSpPr txBox="1">
            <a:spLocks noChangeArrowheads="1"/>
          </p:cNvSpPr>
          <p:nvPr/>
        </p:nvSpPr>
        <p:spPr bwMode="auto">
          <a:xfrm>
            <a:off x="5715000" y="4953000"/>
            <a:ext cx="22860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Area of the Segment</a:t>
            </a:r>
          </a:p>
        </p:txBody>
      </p:sp>
      <p:graphicFrame>
        <p:nvGraphicFramePr>
          <p:cNvPr id="23613" name="Object 61"/>
          <p:cNvGraphicFramePr>
            <a:graphicFrameLocks noChangeAspect="1"/>
          </p:cNvGraphicFramePr>
          <p:nvPr/>
        </p:nvGraphicFramePr>
        <p:xfrm>
          <a:off x="6629400" y="5334000"/>
          <a:ext cx="1103313" cy="622300"/>
        </p:xfrm>
        <a:graphic>
          <a:graphicData uri="http://schemas.openxmlformats.org/presentationml/2006/ole">
            <mc:AlternateContent xmlns:mc="http://schemas.openxmlformats.org/markup-compatibility/2006">
              <mc:Choice xmlns:v="urn:schemas-microsoft-com:vml" Requires="v">
                <p:oleObj spid="_x0000_s13610" name="Equation" r:id="rId7" imgW="698197" imgH="393529" progId="Equation.DSMT4">
                  <p:embed/>
                </p:oleObj>
              </mc:Choice>
              <mc:Fallback>
                <p:oleObj name="Equation" r:id="rId7" imgW="698197" imgH="393529" progId="Equation.DSMT4">
                  <p:embed/>
                  <p:pic>
                    <p:nvPicPr>
                      <p:cNvPr id="23613" name="Object 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5334000"/>
                        <a:ext cx="1103313"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14" name="Object 62"/>
          <p:cNvGraphicFramePr>
            <a:graphicFrameLocks noChangeAspect="1"/>
          </p:cNvGraphicFramePr>
          <p:nvPr/>
        </p:nvGraphicFramePr>
        <p:xfrm>
          <a:off x="6096000" y="5334000"/>
          <a:ext cx="582613" cy="622300"/>
        </p:xfrm>
        <a:graphic>
          <a:graphicData uri="http://schemas.openxmlformats.org/presentationml/2006/ole">
            <mc:AlternateContent xmlns:mc="http://schemas.openxmlformats.org/markup-compatibility/2006">
              <mc:Choice xmlns:v="urn:schemas-microsoft-com:vml" Requires="v">
                <p:oleObj spid="_x0000_s13611" name="Equation" r:id="rId9" imgW="368140" imgH="393529" progId="Equation.DSMT4">
                  <p:embed/>
                </p:oleObj>
              </mc:Choice>
              <mc:Fallback>
                <p:oleObj name="Equation" r:id="rId9" imgW="368140" imgH="393529" progId="Equation.DSMT4">
                  <p:embed/>
                  <p:pic>
                    <p:nvPicPr>
                      <p:cNvPr id="23614" name="Object 6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5334000"/>
                        <a:ext cx="582613"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15" name="Object 63"/>
          <p:cNvGraphicFramePr>
            <a:graphicFrameLocks noChangeAspect="1"/>
          </p:cNvGraphicFramePr>
          <p:nvPr/>
        </p:nvGraphicFramePr>
        <p:xfrm>
          <a:off x="6477000" y="6172200"/>
          <a:ext cx="1042988" cy="320675"/>
        </p:xfrm>
        <a:graphic>
          <a:graphicData uri="http://schemas.openxmlformats.org/presentationml/2006/ole">
            <mc:AlternateContent xmlns:mc="http://schemas.openxmlformats.org/markup-compatibility/2006">
              <mc:Choice xmlns:v="urn:schemas-microsoft-com:vml" Requires="v">
                <p:oleObj spid="_x0000_s13612" name="Equation" r:id="rId11" imgW="660113" imgH="203112" progId="Equation.DSMT4">
                  <p:embed/>
                </p:oleObj>
              </mc:Choice>
              <mc:Fallback>
                <p:oleObj name="Equation" r:id="rId11" imgW="660113" imgH="203112" progId="Equation.DSMT4">
                  <p:embed/>
                  <p:pic>
                    <p:nvPicPr>
                      <p:cNvPr id="23615" name="Object 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77000" y="6172200"/>
                        <a:ext cx="1042988"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16" name="Object 64"/>
          <p:cNvGraphicFramePr>
            <a:graphicFrameLocks noChangeAspect="1"/>
          </p:cNvGraphicFramePr>
          <p:nvPr/>
        </p:nvGraphicFramePr>
        <p:xfrm>
          <a:off x="6096000" y="6019800"/>
          <a:ext cx="442913" cy="622300"/>
        </p:xfrm>
        <a:graphic>
          <a:graphicData uri="http://schemas.openxmlformats.org/presentationml/2006/ole">
            <mc:AlternateContent xmlns:mc="http://schemas.openxmlformats.org/markup-compatibility/2006">
              <mc:Choice xmlns:v="urn:schemas-microsoft-com:vml" Requires="v">
                <p:oleObj spid="_x0000_s13613" name="Equation" r:id="rId13" imgW="279279" imgH="393529" progId="Equation.DSMT4">
                  <p:embed/>
                </p:oleObj>
              </mc:Choice>
              <mc:Fallback>
                <p:oleObj name="Equation" r:id="rId13" imgW="279279" imgH="393529" progId="Equation.DSMT4">
                  <p:embed/>
                  <p:pic>
                    <p:nvPicPr>
                      <p:cNvPr id="23616" name="Object 6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6000" y="6019800"/>
                        <a:ext cx="442913"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17" name="Object 65"/>
          <p:cNvGraphicFramePr>
            <a:graphicFrameLocks noChangeAspect="1"/>
          </p:cNvGraphicFramePr>
          <p:nvPr/>
        </p:nvGraphicFramePr>
        <p:xfrm>
          <a:off x="6248400" y="3657600"/>
          <a:ext cx="1425575" cy="622300"/>
        </p:xfrm>
        <a:graphic>
          <a:graphicData uri="http://schemas.openxmlformats.org/presentationml/2006/ole">
            <mc:AlternateContent xmlns:mc="http://schemas.openxmlformats.org/markup-compatibility/2006">
              <mc:Choice xmlns:v="urn:schemas-microsoft-com:vml" Requires="v">
                <p:oleObj spid="_x0000_s13614" name="Equation" r:id="rId15" imgW="901309" imgH="393529" progId="Equation.DSMT4">
                  <p:embed/>
                </p:oleObj>
              </mc:Choice>
              <mc:Fallback>
                <p:oleObj name="Equation" r:id="rId15" imgW="901309" imgH="393529" progId="Equation.DSMT4">
                  <p:embed/>
                  <p:pic>
                    <p:nvPicPr>
                      <p:cNvPr id="23617" name="Object 6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8400" y="3657600"/>
                        <a:ext cx="1425575"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18" name="Arc 66"/>
          <p:cNvSpPr>
            <a:spLocks/>
          </p:cNvSpPr>
          <p:nvPr/>
        </p:nvSpPr>
        <p:spPr bwMode="auto">
          <a:xfrm flipH="1">
            <a:off x="5410200" y="3962400"/>
            <a:ext cx="228600" cy="685800"/>
          </a:xfrm>
          <a:custGeom>
            <a:avLst/>
            <a:gdLst>
              <a:gd name="T0" fmla="*/ 0 w 21600"/>
              <a:gd name="T1" fmla="*/ 0 h 43188"/>
              <a:gd name="T2" fmla="*/ 7578 w 21600"/>
              <a:gd name="T3" fmla="*/ 685800 h 43188"/>
              <a:gd name="T4" fmla="*/ 0 w 21600"/>
              <a:gd name="T5" fmla="*/ 342995 h 43188"/>
              <a:gd name="T6" fmla="*/ 0 60000 65536"/>
              <a:gd name="T7" fmla="*/ 0 60000 65536"/>
              <a:gd name="T8" fmla="*/ 0 60000 65536"/>
            </a:gdLst>
            <a:ahLst/>
            <a:cxnLst>
              <a:cxn ang="T6">
                <a:pos x="T0" y="T1"/>
              </a:cxn>
              <a:cxn ang="T7">
                <a:pos x="T2" y="T3"/>
              </a:cxn>
              <a:cxn ang="T8">
                <a:pos x="T4" y="T5"/>
              </a:cxn>
            </a:cxnLst>
            <a:rect l="0" t="0" r="r" b="b"/>
            <a:pathLst>
              <a:path w="21600" h="43188" fill="none" extrusionOk="0">
                <a:moveTo>
                  <a:pt x="-1" y="0"/>
                </a:moveTo>
                <a:cubicBezTo>
                  <a:pt x="11929" y="0"/>
                  <a:pt x="21600" y="9670"/>
                  <a:pt x="21600" y="21600"/>
                </a:cubicBezTo>
                <a:cubicBezTo>
                  <a:pt x="21600" y="33250"/>
                  <a:pt x="12360" y="42801"/>
                  <a:pt x="716" y="43188"/>
                </a:cubicBezTo>
              </a:path>
              <a:path w="21600" h="43188" stroke="0" extrusionOk="0">
                <a:moveTo>
                  <a:pt x="-1" y="0"/>
                </a:moveTo>
                <a:cubicBezTo>
                  <a:pt x="11929" y="0"/>
                  <a:pt x="21600" y="9670"/>
                  <a:pt x="21600" y="21600"/>
                </a:cubicBezTo>
                <a:cubicBezTo>
                  <a:pt x="21600" y="33250"/>
                  <a:pt x="12360" y="42801"/>
                  <a:pt x="716" y="43188"/>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619" name="Arc 67"/>
          <p:cNvSpPr>
            <a:spLocks/>
          </p:cNvSpPr>
          <p:nvPr/>
        </p:nvSpPr>
        <p:spPr bwMode="auto">
          <a:xfrm flipH="1">
            <a:off x="5410200" y="5638800"/>
            <a:ext cx="228600" cy="685800"/>
          </a:xfrm>
          <a:custGeom>
            <a:avLst/>
            <a:gdLst>
              <a:gd name="T0" fmla="*/ 0 w 21600"/>
              <a:gd name="T1" fmla="*/ 0 h 43188"/>
              <a:gd name="T2" fmla="*/ 7578 w 21600"/>
              <a:gd name="T3" fmla="*/ 685800 h 43188"/>
              <a:gd name="T4" fmla="*/ 0 w 21600"/>
              <a:gd name="T5" fmla="*/ 342995 h 43188"/>
              <a:gd name="T6" fmla="*/ 0 60000 65536"/>
              <a:gd name="T7" fmla="*/ 0 60000 65536"/>
              <a:gd name="T8" fmla="*/ 0 60000 65536"/>
            </a:gdLst>
            <a:ahLst/>
            <a:cxnLst>
              <a:cxn ang="T6">
                <a:pos x="T0" y="T1"/>
              </a:cxn>
              <a:cxn ang="T7">
                <a:pos x="T2" y="T3"/>
              </a:cxn>
              <a:cxn ang="T8">
                <a:pos x="T4" y="T5"/>
              </a:cxn>
            </a:cxnLst>
            <a:rect l="0" t="0" r="r" b="b"/>
            <a:pathLst>
              <a:path w="21600" h="43188" fill="none" extrusionOk="0">
                <a:moveTo>
                  <a:pt x="-1" y="0"/>
                </a:moveTo>
                <a:cubicBezTo>
                  <a:pt x="11929" y="0"/>
                  <a:pt x="21600" y="9670"/>
                  <a:pt x="21600" y="21600"/>
                </a:cubicBezTo>
                <a:cubicBezTo>
                  <a:pt x="21600" y="33250"/>
                  <a:pt x="12360" y="42801"/>
                  <a:pt x="716" y="43188"/>
                </a:cubicBezTo>
              </a:path>
              <a:path w="21600" h="43188" stroke="0" extrusionOk="0">
                <a:moveTo>
                  <a:pt x="-1" y="0"/>
                </a:moveTo>
                <a:cubicBezTo>
                  <a:pt x="11929" y="0"/>
                  <a:pt x="21600" y="9670"/>
                  <a:pt x="21600" y="21600"/>
                </a:cubicBezTo>
                <a:cubicBezTo>
                  <a:pt x="21600" y="33250"/>
                  <a:pt x="12360" y="42801"/>
                  <a:pt x="716" y="43188"/>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620" name="Text Box 68"/>
          <p:cNvSpPr txBox="1">
            <a:spLocks noChangeArrowheads="1"/>
          </p:cNvSpPr>
          <p:nvPr/>
        </p:nvSpPr>
        <p:spPr bwMode="auto">
          <a:xfrm>
            <a:off x="4267200" y="3962400"/>
            <a:ext cx="11430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600">
                <a:solidFill>
                  <a:srgbClr val="FF0000"/>
                </a:solidFill>
                <a:latin typeface="Comic Sans MS" pitchFamily="66" charset="0"/>
              </a:rPr>
              <a:t>a = b = r</a:t>
            </a:r>
          </a:p>
          <a:p>
            <a:pPr algn="ctr" eaLnBrk="1" hangingPunct="1">
              <a:spcBef>
                <a:spcPct val="50000"/>
              </a:spcBef>
            </a:pPr>
            <a:r>
              <a:rPr lang="en-GB" altLang="en-US" sz="1600">
                <a:solidFill>
                  <a:srgbClr val="FF0000"/>
                </a:solidFill>
                <a:latin typeface="Comic Sans MS" pitchFamily="66" charset="0"/>
              </a:rPr>
              <a:t>C = </a:t>
            </a:r>
            <a:r>
              <a:rPr lang="el-GR" altLang="en-US" sz="1600">
                <a:solidFill>
                  <a:srgbClr val="FF0000"/>
                </a:solidFill>
                <a:latin typeface="Comic Sans MS" pitchFamily="66" charset="0"/>
              </a:rPr>
              <a:t>θ</a:t>
            </a:r>
          </a:p>
        </p:txBody>
      </p:sp>
      <p:sp>
        <p:nvSpPr>
          <p:cNvPr id="23621" name="Text Box 69"/>
          <p:cNvSpPr txBox="1">
            <a:spLocks noChangeArrowheads="1"/>
          </p:cNvSpPr>
          <p:nvPr/>
        </p:nvSpPr>
        <p:spPr bwMode="auto">
          <a:xfrm>
            <a:off x="4191000" y="579120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600">
                <a:solidFill>
                  <a:srgbClr val="FF0000"/>
                </a:solidFill>
                <a:latin typeface="Comic Sans MS" pitchFamily="66" charset="0"/>
              </a:rPr>
              <a:t>Factorise</a:t>
            </a:r>
            <a:endParaRPr lang="el-GR" altLang="en-US" sz="1600">
              <a:solidFill>
                <a:srgbClr val="FF0000"/>
              </a:solidFill>
              <a:latin typeface="Comic Sans MS" pitchFamily="66" charset="0"/>
            </a:endParaRPr>
          </a:p>
        </p:txBody>
      </p:sp>
      <p:sp>
        <p:nvSpPr>
          <p:cNvPr id="23622" name="Rectangle 70"/>
          <p:cNvSpPr>
            <a:spLocks noChangeArrowheads="1"/>
          </p:cNvSpPr>
          <p:nvPr/>
        </p:nvSpPr>
        <p:spPr bwMode="auto">
          <a:xfrm>
            <a:off x="5943600" y="5943600"/>
            <a:ext cx="1676400" cy="7620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41"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42" name="TextBox 41"/>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5D</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43" name="TextBox 42"/>
              <p:cNvSpPr txBox="1"/>
              <p:nvPr/>
            </p:nvSpPr>
            <p:spPr>
              <a:xfrm>
                <a:off x="8218582" y="435166"/>
                <a:ext cx="679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𝜃</m:t>
                      </m:r>
                    </m:oMath>
                  </m:oMathPara>
                </a14:m>
                <a:endParaRPr lang="en-GB" dirty="0"/>
              </a:p>
            </p:txBody>
          </p:sp>
        </mc:Choice>
        <mc:Fallback xmlns="">
          <p:sp>
            <p:nvSpPr>
              <p:cNvPr id="43" name="TextBox 42"/>
              <p:cNvSpPr txBox="1">
                <a:spLocks noRot="1" noChangeAspect="1" noMove="1" noResize="1" noEditPoints="1" noAdjustHandles="1" noChangeArrowheads="1" noChangeShapeType="1" noTextEdit="1"/>
              </p:cNvSpPr>
              <p:nvPr/>
            </p:nvSpPr>
            <p:spPr>
              <a:xfrm>
                <a:off x="8218582" y="435166"/>
                <a:ext cx="679289" cy="276999"/>
              </a:xfrm>
              <a:prstGeom prst="rect">
                <a:avLst/>
              </a:prstGeom>
              <a:blipFill>
                <a:blip r:embed="rId17"/>
                <a:stretch>
                  <a:fillRect l="-8036" r="-7143"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108857" y="439782"/>
                <a:ext cx="173098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44" name="TextBox 43"/>
              <p:cNvSpPr txBox="1">
                <a:spLocks noRot="1" noChangeAspect="1" noMove="1" noResize="1" noEditPoints="1" noAdjustHandles="1" noChangeArrowheads="1" noChangeShapeType="1" noTextEdit="1"/>
              </p:cNvSpPr>
              <p:nvPr/>
            </p:nvSpPr>
            <p:spPr>
              <a:xfrm>
                <a:off x="108857" y="439782"/>
                <a:ext cx="1730987" cy="251800"/>
              </a:xfrm>
              <a:prstGeom prst="rect">
                <a:avLst/>
              </a:prstGeom>
              <a:blipFill>
                <a:blip r:embed="rId18"/>
                <a:stretch>
                  <a:fillRect l="-2465"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56754" y="696685"/>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45" name="TextBox 44"/>
              <p:cNvSpPr txBox="1">
                <a:spLocks noRot="1" noChangeAspect="1" noMove="1" noResize="1" noEditPoints="1" noAdjustHandles="1" noChangeArrowheads="1" noChangeShapeType="1" noTextEdit="1"/>
              </p:cNvSpPr>
              <p:nvPr/>
            </p:nvSpPr>
            <p:spPr>
              <a:xfrm>
                <a:off x="156754" y="696685"/>
                <a:ext cx="1617173" cy="251800"/>
              </a:xfrm>
              <a:prstGeom prst="rect">
                <a:avLst/>
              </a:prstGeom>
              <a:blipFill>
                <a:blip r:embed="rId19"/>
                <a:stretch>
                  <a:fillRect l="-1509" r="-377" b="-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7942357" y="768541"/>
                <a:ext cx="1033296"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𝜃</m:t>
                      </m:r>
                    </m:oMath>
                  </m:oMathPara>
                </a14:m>
                <a:endParaRPr lang="en-GB" dirty="0"/>
              </a:p>
            </p:txBody>
          </p:sp>
        </mc:Choice>
        <mc:Fallback xmlns="">
          <p:sp>
            <p:nvSpPr>
              <p:cNvPr id="46" name="TextBox 45"/>
              <p:cNvSpPr txBox="1">
                <a:spLocks noRot="1" noChangeAspect="1" noMove="1" noResize="1" noEditPoints="1" noAdjustHandles="1" noChangeArrowheads="1" noChangeShapeType="1" noTextEdit="1"/>
              </p:cNvSpPr>
              <p:nvPr/>
            </p:nvSpPr>
            <p:spPr>
              <a:xfrm>
                <a:off x="7942357" y="768541"/>
                <a:ext cx="1033296" cy="518604"/>
              </a:xfrm>
              <a:prstGeom prst="rect">
                <a:avLst/>
              </a:prstGeom>
              <a:blipFill>
                <a:blip r:embed="rId2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5656357" y="311341"/>
                <a:ext cx="2414955"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𝑆𝑒𝑔𝑚𝑒𝑛𝑡</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𝑟</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𝑠𝑖𝑛</m:t>
                      </m:r>
                      <m:r>
                        <a:rPr lang="el-GR"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m:t>
                      </m:r>
                    </m:oMath>
                  </m:oMathPara>
                </a14:m>
                <a:endParaRPr lang="en-GB" sz="1600" i="1" dirty="0"/>
              </a:p>
            </p:txBody>
          </p:sp>
        </mc:Choice>
        <mc:Fallback xmlns="">
          <p:sp>
            <p:nvSpPr>
              <p:cNvPr id="47" name="TextBox 46"/>
              <p:cNvSpPr txBox="1">
                <a:spLocks noRot="1" noChangeAspect="1" noMove="1" noResize="1" noEditPoints="1" noAdjustHandles="1" noChangeArrowheads="1" noChangeShapeType="1" noTextEdit="1"/>
              </p:cNvSpPr>
              <p:nvPr/>
            </p:nvSpPr>
            <p:spPr>
              <a:xfrm>
                <a:off x="5656357" y="311341"/>
                <a:ext cx="2414955" cy="461024"/>
              </a:xfrm>
              <a:prstGeom prst="rect">
                <a:avLst/>
              </a:prstGeom>
              <a:blipFill>
                <a:blip r:embed="rId2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19212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85"/>
                                        </p:tgtEl>
                                        <p:attrNameLst>
                                          <p:attrName>style.visibility</p:attrName>
                                        </p:attrNameLst>
                                      </p:cBhvr>
                                      <p:to>
                                        <p:strVal val="visible"/>
                                      </p:to>
                                    </p:set>
                                    <p:animEffect transition="in" filter="blinds(horizontal)">
                                      <p:cBhvr>
                                        <p:cTn id="7" dur="500"/>
                                        <p:tgtEl>
                                          <p:spTgt spid="2358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586"/>
                                        </p:tgtEl>
                                        <p:attrNameLst>
                                          <p:attrName>style.visibility</p:attrName>
                                        </p:attrNameLst>
                                      </p:cBhvr>
                                      <p:to>
                                        <p:strVal val="visible"/>
                                      </p:to>
                                    </p:set>
                                    <p:animEffect transition="in" filter="blinds(horizontal)">
                                      <p:cBhvr>
                                        <p:cTn id="10" dur="500"/>
                                        <p:tgtEl>
                                          <p:spTgt spid="2358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587"/>
                                        </p:tgtEl>
                                        <p:attrNameLst>
                                          <p:attrName>style.visibility</p:attrName>
                                        </p:attrNameLst>
                                      </p:cBhvr>
                                      <p:to>
                                        <p:strVal val="visible"/>
                                      </p:to>
                                    </p:set>
                                    <p:animEffect transition="in" filter="blinds(horizontal)">
                                      <p:cBhvr>
                                        <p:cTn id="13" dur="500"/>
                                        <p:tgtEl>
                                          <p:spTgt spid="2358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588"/>
                                        </p:tgtEl>
                                        <p:attrNameLst>
                                          <p:attrName>style.visibility</p:attrName>
                                        </p:attrNameLst>
                                      </p:cBhvr>
                                      <p:to>
                                        <p:strVal val="visible"/>
                                      </p:to>
                                    </p:set>
                                    <p:animEffect transition="in" filter="blinds(horizontal)">
                                      <p:cBhvr>
                                        <p:cTn id="16" dur="500"/>
                                        <p:tgtEl>
                                          <p:spTgt spid="2358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3590"/>
                                        </p:tgtEl>
                                        <p:attrNameLst>
                                          <p:attrName>style.visibility</p:attrName>
                                        </p:attrNameLst>
                                      </p:cBhvr>
                                      <p:to>
                                        <p:strVal val="visible"/>
                                      </p:to>
                                    </p:set>
                                    <p:animEffect transition="in" filter="blinds(horizontal)">
                                      <p:cBhvr>
                                        <p:cTn id="19" dur="500"/>
                                        <p:tgtEl>
                                          <p:spTgt spid="2359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3591"/>
                                        </p:tgtEl>
                                        <p:attrNameLst>
                                          <p:attrName>style.visibility</p:attrName>
                                        </p:attrNameLst>
                                      </p:cBhvr>
                                      <p:to>
                                        <p:strVal val="visible"/>
                                      </p:to>
                                    </p:set>
                                    <p:animEffect transition="in" filter="blinds(horizontal)">
                                      <p:cBhvr>
                                        <p:cTn id="22" dur="500"/>
                                        <p:tgtEl>
                                          <p:spTgt spid="2359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3592"/>
                                        </p:tgtEl>
                                        <p:attrNameLst>
                                          <p:attrName>style.visibility</p:attrName>
                                        </p:attrNameLst>
                                      </p:cBhvr>
                                      <p:to>
                                        <p:strVal val="visible"/>
                                      </p:to>
                                    </p:set>
                                    <p:animEffect transition="in" filter="blinds(horizontal)">
                                      <p:cBhvr>
                                        <p:cTn id="25" dur="500"/>
                                        <p:tgtEl>
                                          <p:spTgt spid="2359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3593"/>
                                        </p:tgtEl>
                                        <p:attrNameLst>
                                          <p:attrName>style.visibility</p:attrName>
                                        </p:attrNameLst>
                                      </p:cBhvr>
                                      <p:to>
                                        <p:strVal val="visible"/>
                                      </p:to>
                                    </p:set>
                                    <p:animEffect transition="in" filter="blinds(horizontal)">
                                      <p:cBhvr>
                                        <p:cTn id="28" dur="500"/>
                                        <p:tgtEl>
                                          <p:spTgt spid="2359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3594"/>
                                        </p:tgtEl>
                                        <p:attrNameLst>
                                          <p:attrName>style.visibility</p:attrName>
                                        </p:attrNameLst>
                                      </p:cBhvr>
                                      <p:to>
                                        <p:strVal val="visible"/>
                                      </p:to>
                                    </p:set>
                                    <p:animEffect transition="in" filter="blinds(horizontal)">
                                      <p:cBhvr>
                                        <p:cTn id="31" dur="500"/>
                                        <p:tgtEl>
                                          <p:spTgt spid="2359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3595"/>
                                        </p:tgtEl>
                                        <p:attrNameLst>
                                          <p:attrName>style.visibility</p:attrName>
                                        </p:attrNameLst>
                                      </p:cBhvr>
                                      <p:to>
                                        <p:strVal val="visible"/>
                                      </p:to>
                                    </p:set>
                                    <p:animEffect transition="in" filter="blinds(horizontal)">
                                      <p:cBhvr>
                                        <p:cTn id="34" dur="500"/>
                                        <p:tgtEl>
                                          <p:spTgt spid="2359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3596"/>
                                        </p:tgtEl>
                                        <p:attrNameLst>
                                          <p:attrName>style.visibility</p:attrName>
                                        </p:attrNameLst>
                                      </p:cBhvr>
                                      <p:to>
                                        <p:strVal val="visible"/>
                                      </p:to>
                                    </p:set>
                                    <p:animEffect transition="in" filter="blinds(horizontal)">
                                      <p:cBhvr>
                                        <p:cTn id="37" dur="500"/>
                                        <p:tgtEl>
                                          <p:spTgt spid="2359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3597"/>
                                        </p:tgtEl>
                                        <p:attrNameLst>
                                          <p:attrName>style.visibility</p:attrName>
                                        </p:attrNameLst>
                                      </p:cBhvr>
                                      <p:to>
                                        <p:strVal val="visible"/>
                                      </p:to>
                                    </p:set>
                                    <p:animEffect transition="in" filter="blinds(horizontal)">
                                      <p:cBhvr>
                                        <p:cTn id="40" dur="500"/>
                                        <p:tgtEl>
                                          <p:spTgt spid="2359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3598"/>
                                        </p:tgtEl>
                                        <p:attrNameLst>
                                          <p:attrName>style.visibility</p:attrName>
                                        </p:attrNameLst>
                                      </p:cBhvr>
                                      <p:to>
                                        <p:strVal val="visible"/>
                                      </p:to>
                                    </p:set>
                                    <p:animEffect transition="in" filter="blinds(horizontal)">
                                      <p:cBhvr>
                                        <p:cTn id="43" dur="500"/>
                                        <p:tgtEl>
                                          <p:spTgt spid="2359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3599"/>
                                        </p:tgtEl>
                                        <p:attrNameLst>
                                          <p:attrName>style.visibility</p:attrName>
                                        </p:attrNameLst>
                                      </p:cBhvr>
                                      <p:to>
                                        <p:strVal val="visible"/>
                                      </p:to>
                                    </p:set>
                                    <p:animEffect transition="in" filter="blinds(horizontal)">
                                      <p:cBhvr>
                                        <p:cTn id="46" dur="500"/>
                                        <p:tgtEl>
                                          <p:spTgt spid="2359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3600"/>
                                        </p:tgtEl>
                                        <p:attrNameLst>
                                          <p:attrName>style.visibility</p:attrName>
                                        </p:attrNameLst>
                                      </p:cBhvr>
                                      <p:to>
                                        <p:strVal val="visible"/>
                                      </p:to>
                                    </p:set>
                                    <p:animEffect transition="in" filter="blinds(horizontal)">
                                      <p:cBhvr>
                                        <p:cTn id="49" dur="500"/>
                                        <p:tgtEl>
                                          <p:spTgt spid="2360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3602"/>
                                        </p:tgtEl>
                                        <p:attrNameLst>
                                          <p:attrName>style.visibility</p:attrName>
                                        </p:attrNameLst>
                                      </p:cBhvr>
                                      <p:to>
                                        <p:strVal val="visible"/>
                                      </p:to>
                                    </p:set>
                                    <p:animEffect transition="in" filter="blinds(horizontal)">
                                      <p:cBhvr>
                                        <p:cTn id="52" dur="500"/>
                                        <p:tgtEl>
                                          <p:spTgt spid="2360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3603"/>
                                        </p:tgtEl>
                                        <p:attrNameLst>
                                          <p:attrName>style.visibility</p:attrName>
                                        </p:attrNameLst>
                                      </p:cBhvr>
                                      <p:to>
                                        <p:strVal val="visible"/>
                                      </p:to>
                                    </p:set>
                                    <p:animEffect transition="in" filter="blinds(horizontal)">
                                      <p:cBhvr>
                                        <p:cTn id="55" dur="500"/>
                                        <p:tgtEl>
                                          <p:spTgt spid="23603"/>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3605"/>
                                        </p:tgtEl>
                                        <p:attrNameLst>
                                          <p:attrName>style.visibility</p:attrName>
                                        </p:attrNameLst>
                                      </p:cBhvr>
                                      <p:to>
                                        <p:strVal val="visible"/>
                                      </p:to>
                                    </p:set>
                                    <p:animEffect transition="in" filter="blinds(horizontal)">
                                      <p:cBhvr>
                                        <p:cTn id="58" dur="500"/>
                                        <p:tgtEl>
                                          <p:spTgt spid="2360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23606">
                                            <p:txEl>
                                              <p:pRg st="0" end="0"/>
                                            </p:txEl>
                                          </p:spTgt>
                                        </p:tgtEl>
                                        <p:attrNameLst>
                                          <p:attrName>style.visibility</p:attrName>
                                        </p:attrNameLst>
                                      </p:cBhvr>
                                      <p:to>
                                        <p:strVal val="visible"/>
                                      </p:to>
                                    </p:set>
                                    <p:animEffect transition="in" filter="blinds(horizontal)">
                                      <p:cBhvr>
                                        <p:cTn id="63" dur="500"/>
                                        <p:tgtEl>
                                          <p:spTgt spid="23606">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23606">
                                            <p:txEl>
                                              <p:pRg st="1" end="1"/>
                                            </p:txEl>
                                          </p:spTgt>
                                        </p:tgtEl>
                                        <p:attrNameLst>
                                          <p:attrName>style.visibility</p:attrName>
                                        </p:attrNameLst>
                                      </p:cBhvr>
                                      <p:to>
                                        <p:strVal val="visible"/>
                                      </p:to>
                                    </p:set>
                                    <p:animEffect transition="in" filter="blinds(horizontal)">
                                      <p:cBhvr>
                                        <p:cTn id="68" dur="500"/>
                                        <p:tgtEl>
                                          <p:spTgt spid="23606">
                                            <p:txEl>
                                              <p:pRg st="1" end="1"/>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23607"/>
                                        </p:tgtEl>
                                        <p:attrNameLst>
                                          <p:attrName>style.visibility</p:attrName>
                                        </p:attrNameLst>
                                      </p:cBhvr>
                                      <p:to>
                                        <p:strVal val="visible"/>
                                      </p:to>
                                    </p:set>
                                    <p:animEffect transition="in" filter="blinds(horizontal)">
                                      <p:cBhvr>
                                        <p:cTn id="73" dur="500"/>
                                        <p:tgtEl>
                                          <p:spTgt spid="2360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nodeType="clickEffect">
                                  <p:stCondLst>
                                    <p:cond delay="0"/>
                                  </p:stCondLst>
                                  <p:childTnLst>
                                    <p:set>
                                      <p:cBhvr>
                                        <p:cTn id="77" dur="1" fill="hold">
                                          <p:stCondLst>
                                            <p:cond delay="0"/>
                                          </p:stCondLst>
                                        </p:cTn>
                                        <p:tgtEl>
                                          <p:spTgt spid="23609"/>
                                        </p:tgtEl>
                                        <p:attrNameLst>
                                          <p:attrName>style.visibility</p:attrName>
                                        </p:attrNameLst>
                                      </p:cBhvr>
                                      <p:to>
                                        <p:strVal val="visible"/>
                                      </p:to>
                                    </p:set>
                                    <p:animEffect transition="in" filter="blinds(horizontal)">
                                      <p:cBhvr>
                                        <p:cTn id="78" dur="500"/>
                                        <p:tgtEl>
                                          <p:spTgt spid="23609"/>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3610"/>
                                        </p:tgtEl>
                                        <p:attrNameLst>
                                          <p:attrName>style.visibility</p:attrName>
                                        </p:attrNameLst>
                                      </p:cBhvr>
                                      <p:to>
                                        <p:strVal val="visible"/>
                                      </p:to>
                                    </p:set>
                                    <p:animEffect transition="in" filter="blinds(horizontal)">
                                      <p:cBhvr>
                                        <p:cTn id="83" dur="500"/>
                                        <p:tgtEl>
                                          <p:spTgt spid="2361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nodeType="clickEffect">
                                  <p:stCondLst>
                                    <p:cond delay="0"/>
                                  </p:stCondLst>
                                  <p:childTnLst>
                                    <p:set>
                                      <p:cBhvr>
                                        <p:cTn id="87" dur="1" fill="hold">
                                          <p:stCondLst>
                                            <p:cond delay="0"/>
                                          </p:stCondLst>
                                        </p:cTn>
                                        <p:tgtEl>
                                          <p:spTgt spid="23617"/>
                                        </p:tgtEl>
                                        <p:attrNameLst>
                                          <p:attrName>style.visibility</p:attrName>
                                        </p:attrNameLst>
                                      </p:cBhvr>
                                      <p:to>
                                        <p:strVal val="visible"/>
                                      </p:to>
                                    </p:set>
                                    <p:animEffect transition="in" filter="blinds(horizontal)">
                                      <p:cBhvr>
                                        <p:cTn id="88" dur="500"/>
                                        <p:tgtEl>
                                          <p:spTgt spid="23617"/>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23618"/>
                                        </p:tgtEl>
                                        <p:attrNameLst>
                                          <p:attrName>style.visibility</p:attrName>
                                        </p:attrNameLst>
                                      </p:cBhvr>
                                      <p:to>
                                        <p:strVal val="visible"/>
                                      </p:to>
                                    </p:set>
                                    <p:animEffect transition="in" filter="blinds(horizontal)">
                                      <p:cBhvr>
                                        <p:cTn id="93" dur="500"/>
                                        <p:tgtEl>
                                          <p:spTgt spid="2361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nodeType="clickEffect">
                                  <p:stCondLst>
                                    <p:cond delay="0"/>
                                  </p:stCondLst>
                                  <p:childTnLst>
                                    <p:set>
                                      <p:cBhvr>
                                        <p:cTn id="97" dur="1" fill="hold">
                                          <p:stCondLst>
                                            <p:cond delay="0"/>
                                          </p:stCondLst>
                                        </p:cTn>
                                        <p:tgtEl>
                                          <p:spTgt spid="23620">
                                            <p:txEl>
                                              <p:pRg st="0" end="0"/>
                                            </p:txEl>
                                          </p:spTgt>
                                        </p:tgtEl>
                                        <p:attrNameLst>
                                          <p:attrName>style.visibility</p:attrName>
                                        </p:attrNameLst>
                                      </p:cBhvr>
                                      <p:to>
                                        <p:strVal val="visible"/>
                                      </p:to>
                                    </p:set>
                                    <p:animEffect transition="in" filter="blinds(horizontal)">
                                      <p:cBhvr>
                                        <p:cTn id="98" dur="500"/>
                                        <p:tgtEl>
                                          <p:spTgt spid="23620">
                                            <p:txEl>
                                              <p:pRg st="0" end="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nodeType="clickEffect">
                                  <p:stCondLst>
                                    <p:cond delay="0"/>
                                  </p:stCondLst>
                                  <p:childTnLst>
                                    <p:set>
                                      <p:cBhvr>
                                        <p:cTn id="102" dur="1" fill="hold">
                                          <p:stCondLst>
                                            <p:cond delay="0"/>
                                          </p:stCondLst>
                                        </p:cTn>
                                        <p:tgtEl>
                                          <p:spTgt spid="23620">
                                            <p:txEl>
                                              <p:pRg st="1" end="1"/>
                                            </p:txEl>
                                          </p:spTgt>
                                        </p:tgtEl>
                                        <p:attrNameLst>
                                          <p:attrName>style.visibility</p:attrName>
                                        </p:attrNameLst>
                                      </p:cBhvr>
                                      <p:to>
                                        <p:strVal val="visible"/>
                                      </p:to>
                                    </p:set>
                                    <p:animEffect transition="in" filter="blinds(horizontal)">
                                      <p:cBhvr>
                                        <p:cTn id="103" dur="500"/>
                                        <p:tgtEl>
                                          <p:spTgt spid="23620">
                                            <p:txEl>
                                              <p:pRg st="1" end="1"/>
                                            </p:txEl>
                                          </p:spTgt>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10" fill="hold" nodeType="clickEffect">
                                  <p:stCondLst>
                                    <p:cond delay="0"/>
                                  </p:stCondLst>
                                  <p:childTnLst>
                                    <p:set>
                                      <p:cBhvr>
                                        <p:cTn id="107" dur="1" fill="hold">
                                          <p:stCondLst>
                                            <p:cond delay="0"/>
                                          </p:stCondLst>
                                        </p:cTn>
                                        <p:tgtEl>
                                          <p:spTgt spid="23611"/>
                                        </p:tgtEl>
                                        <p:attrNameLst>
                                          <p:attrName>style.visibility</p:attrName>
                                        </p:attrNameLst>
                                      </p:cBhvr>
                                      <p:to>
                                        <p:strVal val="visible"/>
                                      </p:to>
                                    </p:set>
                                    <p:animEffect transition="in" filter="blinds(horizontal)">
                                      <p:cBhvr>
                                        <p:cTn id="108" dur="500"/>
                                        <p:tgtEl>
                                          <p:spTgt spid="23611"/>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23612"/>
                                        </p:tgtEl>
                                        <p:attrNameLst>
                                          <p:attrName>style.visibility</p:attrName>
                                        </p:attrNameLst>
                                      </p:cBhvr>
                                      <p:to>
                                        <p:strVal val="visible"/>
                                      </p:to>
                                    </p:set>
                                    <p:animEffect transition="in" filter="blinds(horizontal)">
                                      <p:cBhvr>
                                        <p:cTn id="113" dur="500"/>
                                        <p:tgtEl>
                                          <p:spTgt spid="2361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nodeType="clickEffect">
                                  <p:stCondLst>
                                    <p:cond delay="0"/>
                                  </p:stCondLst>
                                  <p:childTnLst>
                                    <p:set>
                                      <p:cBhvr>
                                        <p:cTn id="117" dur="1" fill="hold">
                                          <p:stCondLst>
                                            <p:cond delay="0"/>
                                          </p:stCondLst>
                                        </p:cTn>
                                        <p:tgtEl>
                                          <p:spTgt spid="23614"/>
                                        </p:tgtEl>
                                        <p:attrNameLst>
                                          <p:attrName>style.visibility</p:attrName>
                                        </p:attrNameLst>
                                      </p:cBhvr>
                                      <p:to>
                                        <p:strVal val="visible"/>
                                      </p:to>
                                    </p:set>
                                    <p:animEffect transition="in" filter="blinds(horizontal)">
                                      <p:cBhvr>
                                        <p:cTn id="118" dur="500"/>
                                        <p:tgtEl>
                                          <p:spTgt spid="23614"/>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3" presetClass="entr" presetSubtype="10" fill="hold" nodeType="clickEffect">
                                  <p:stCondLst>
                                    <p:cond delay="0"/>
                                  </p:stCondLst>
                                  <p:childTnLst>
                                    <p:set>
                                      <p:cBhvr>
                                        <p:cTn id="122" dur="1" fill="hold">
                                          <p:stCondLst>
                                            <p:cond delay="0"/>
                                          </p:stCondLst>
                                        </p:cTn>
                                        <p:tgtEl>
                                          <p:spTgt spid="23613"/>
                                        </p:tgtEl>
                                        <p:attrNameLst>
                                          <p:attrName>style.visibility</p:attrName>
                                        </p:attrNameLst>
                                      </p:cBhvr>
                                      <p:to>
                                        <p:strVal val="visible"/>
                                      </p:to>
                                    </p:set>
                                    <p:animEffect transition="in" filter="blinds(horizontal)">
                                      <p:cBhvr>
                                        <p:cTn id="123" dur="500"/>
                                        <p:tgtEl>
                                          <p:spTgt spid="23613"/>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3" presetClass="entr" presetSubtype="10" fill="hold" grpId="0" nodeType="clickEffect">
                                  <p:stCondLst>
                                    <p:cond delay="0"/>
                                  </p:stCondLst>
                                  <p:childTnLst>
                                    <p:set>
                                      <p:cBhvr>
                                        <p:cTn id="127" dur="1" fill="hold">
                                          <p:stCondLst>
                                            <p:cond delay="0"/>
                                          </p:stCondLst>
                                        </p:cTn>
                                        <p:tgtEl>
                                          <p:spTgt spid="23619"/>
                                        </p:tgtEl>
                                        <p:attrNameLst>
                                          <p:attrName>style.visibility</p:attrName>
                                        </p:attrNameLst>
                                      </p:cBhvr>
                                      <p:to>
                                        <p:strVal val="visible"/>
                                      </p:to>
                                    </p:set>
                                    <p:animEffect transition="in" filter="blinds(horizontal)">
                                      <p:cBhvr>
                                        <p:cTn id="128" dur="500"/>
                                        <p:tgtEl>
                                          <p:spTgt spid="23619"/>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3" presetClass="entr" presetSubtype="10" fill="hold" grpId="0" nodeType="clickEffect">
                                  <p:stCondLst>
                                    <p:cond delay="0"/>
                                  </p:stCondLst>
                                  <p:childTnLst>
                                    <p:set>
                                      <p:cBhvr>
                                        <p:cTn id="132" dur="1" fill="hold">
                                          <p:stCondLst>
                                            <p:cond delay="0"/>
                                          </p:stCondLst>
                                        </p:cTn>
                                        <p:tgtEl>
                                          <p:spTgt spid="23621"/>
                                        </p:tgtEl>
                                        <p:attrNameLst>
                                          <p:attrName>style.visibility</p:attrName>
                                        </p:attrNameLst>
                                      </p:cBhvr>
                                      <p:to>
                                        <p:strVal val="visible"/>
                                      </p:to>
                                    </p:set>
                                    <p:animEffect transition="in" filter="blinds(horizontal)">
                                      <p:cBhvr>
                                        <p:cTn id="133" dur="500"/>
                                        <p:tgtEl>
                                          <p:spTgt spid="23621"/>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3" presetClass="entr" presetSubtype="10" fill="hold" nodeType="clickEffect">
                                  <p:stCondLst>
                                    <p:cond delay="0"/>
                                  </p:stCondLst>
                                  <p:childTnLst>
                                    <p:set>
                                      <p:cBhvr>
                                        <p:cTn id="137" dur="1" fill="hold">
                                          <p:stCondLst>
                                            <p:cond delay="0"/>
                                          </p:stCondLst>
                                        </p:cTn>
                                        <p:tgtEl>
                                          <p:spTgt spid="23616"/>
                                        </p:tgtEl>
                                        <p:attrNameLst>
                                          <p:attrName>style.visibility</p:attrName>
                                        </p:attrNameLst>
                                      </p:cBhvr>
                                      <p:to>
                                        <p:strVal val="visible"/>
                                      </p:to>
                                    </p:set>
                                    <p:animEffect transition="in" filter="blinds(horizontal)">
                                      <p:cBhvr>
                                        <p:cTn id="138" dur="500"/>
                                        <p:tgtEl>
                                          <p:spTgt spid="23616"/>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3" presetClass="entr" presetSubtype="10" fill="hold" nodeType="clickEffect">
                                  <p:stCondLst>
                                    <p:cond delay="0"/>
                                  </p:stCondLst>
                                  <p:childTnLst>
                                    <p:set>
                                      <p:cBhvr>
                                        <p:cTn id="142" dur="1" fill="hold">
                                          <p:stCondLst>
                                            <p:cond delay="0"/>
                                          </p:stCondLst>
                                        </p:cTn>
                                        <p:tgtEl>
                                          <p:spTgt spid="23615"/>
                                        </p:tgtEl>
                                        <p:attrNameLst>
                                          <p:attrName>style.visibility</p:attrName>
                                        </p:attrNameLst>
                                      </p:cBhvr>
                                      <p:to>
                                        <p:strVal val="visible"/>
                                      </p:to>
                                    </p:set>
                                    <p:animEffect transition="in" filter="blinds(horizontal)">
                                      <p:cBhvr>
                                        <p:cTn id="143" dur="500"/>
                                        <p:tgtEl>
                                          <p:spTgt spid="23615"/>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3" presetClass="entr" presetSubtype="10" fill="hold" grpId="0" nodeType="clickEffect">
                                  <p:stCondLst>
                                    <p:cond delay="0"/>
                                  </p:stCondLst>
                                  <p:childTnLst>
                                    <p:set>
                                      <p:cBhvr>
                                        <p:cTn id="147" dur="1" fill="hold">
                                          <p:stCondLst>
                                            <p:cond delay="0"/>
                                          </p:stCondLst>
                                        </p:cTn>
                                        <p:tgtEl>
                                          <p:spTgt spid="23622"/>
                                        </p:tgtEl>
                                        <p:attrNameLst>
                                          <p:attrName>style.visibility</p:attrName>
                                        </p:attrNameLst>
                                      </p:cBhvr>
                                      <p:to>
                                        <p:strVal val="visible"/>
                                      </p:to>
                                    </p:set>
                                    <p:animEffect transition="in" filter="blinds(horizontal)">
                                      <p:cBhvr>
                                        <p:cTn id="148" dur="500"/>
                                        <p:tgtEl>
                                          <p:spTgt spid="23622"/>
                                        </p:tgtEl>
                                      </p:cBhvr>
                                    </p:animEffect>
                                  </p:childTnLst>
                                </p:cTn>
                              </p:par>
                            </p:childTnLst>
                          </p:cTn>
                        </p:par>
                      </p:childTnLst>
                    </p:cTn>
                  </p:par>
                  <p:par>
                    <p:cTn id="149" fill="hold">
                      <p:stCondLst>
                        <p:cond delay="indefinite"/>
                      </p:stCondLst>
                      <p:childTnLst>
                        <p:par>
                          <p:cTn id="150" fill="hold">
                            <p:stCondLst>
                              <p:cond delay="0"/>
                            </p:stCondLst>
                            <p:childTnLst>
                              <p:par>
                                <p:cTn id="151" presetID="3" presetClass="entr" presetSubtype="10" fill="hold" grpId="0" nodeType="clickEffect">
                                  <p:stCondLst>
                                    <p:cond delay="0"/>
                                  </p:stCondLst>
                                  <p:childTnLst>
                                    <p:set>
                                      <p:cBhvr>
                                        <p:cTn id="152" dur="1" fill="hold">
                                          <p:stCondLst>
                                            <p:cond delay="0"/>
                                          </p:stCondLst>
                                        </p:cTn>
                                        <p:tgtEl>
                                          <p:spTgt spid="47"/>
                                        </p:tgtEl>
                                        <p:attrNameLst>
                                          <p:attrName>style.visibility</p:attrName>
                                        </p:attrNameLst>
                                      </p:cBhvr>
                                      <p:to>
                                        <p:strVal val="visible"/>
                                      </p:to>
                                    </p:set>
                                    <p:animEffect transition="in" filter="blinds(horizontal)">
                                      <p:cBhvr>
                                        <p:cTn id="15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85" grpId="0" animBg="1"/>
      <p:bldP spid="23586" grpId="0" animBg="1"/>
      <p:bldP spid="23587" grpId="0" animBg="1"/>
      <p:bldP spid="23588" grpId="0" animBg="1"/>
      <p:bldP spid="23590" grpId="0"/>
      <p:bldP spid="23591" grpId="0"/>
      <p:bldP spid="23592" grpId="0"/>
      <p:bldP spid="23593" grpId="0"/>
      <p:bldP spid="23594" grpId="0"/>
      <p:bldP spid="23595" grpId="0" animBg="1"/>
      <p:bldP spid="23596" grpId="0"/>
      <p:bldP spid="23597" grpId="0" animBg="1"/>
      <p:bldP spid="23598" grpId="0" animBg="1"/>
      <p:bldP spid="23599" grpId="0" animBg="1"/>
      <p:bldP spid="23600" grpId="0" animBg="1"/>
      <p:bldP spid="23602" grpId="0" animBg="1"/>
      <p:bldP spid="23603" grpId="0" animBg="1"/>
      <p:bldP spid="23605" grpId="0" animBg="1"/>
      <p:bldP spid="23607" grpId="0" animBg="1"/>
      <p:bldP spid="23610" grpId="0" animBg="1"/>
      <p:bldP spid="23612" grpId="0" animBg="1"/>
      <p:bldP spid="23618" grpId="0" animBg="1"/>
      <p:bldP spid="23619" grpId="0" animBg="1"/>
      <p:bldP spid="23621" grpId="0"/>
      <p:bldP spid="23622" grpId="0" animBg="1"/>
      <p:bldP spid="4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0" y="1590675"/>
            <a:ext cx="4668838" cy="4525963"/>
          </a:xfrm>
        </p:spPr>
        <p:txBody>
          <a:bodyPr/>
          <a:lstStyle/>
          <a:p>
            <a:pPr eaLnBrk="1" hangingPunct="1">
              <a:buFontTx/>
              <a:buNone/>
            </a:pPr>
            <a:r>
              <a:rPr lang="en-GB" altLang="en-US" sz="1800">
                <a:latin typeface="Comic Sans MS" pitchFamily="66" charset="0"/>
              </a:rPr>
              <a:t>	</a:t>
            </a:r>
            <a:r>
              <a:rPr lang="en-GB" altLang="en-US" sz="1800" b="1" u="sng">
                <a:latin typeface="Comic Sans MS" pitchFamily="66" charset="0"/>
              </a:rPr>
              <a:t>The Area of a Sector and Segment can be worked out using Radians</a:t>
            </a:r>
            <a:endParaRPr lang="en-GB" altLang="en-US" sz="1800">
              <a:latin typeface="Comic Sans MS" pitchFamily="66" charset="0"/>
            </a:endParaRPr>
          </a:p>
          <a:p>
            <a:pPr eaLnBrk="1" hangingPunct="1">
              <a:buFontTx/>
              <a:buNone/>
            </a:pPr>
            <a:endParaRPr lang="en-GB" altLang="en-US" sz="1800">
              <a:latin typeface="Comic Sans MS" pitchFamily="66" charset="0"/>
            </a:endParaRPr>
          </a:p>
          <a:p>
            <a:pPr eaLnBrk="1" hangingPunct="1">
              <a:buFontTx/>
              <a:buNone/>
            </a:pPr>
            <a:r>
              <a:rPr lang="en-GB" altLang="en-US" sz="1800">
                <a:latin typeface="Comic Sans MS" pitchFamily="66" charset="0"/>
              </a:rPr>
              <a:t>	</a:t>
            </a:r>
            <a:r>
              <a:rPr lang="en-GB" altLang="en-US" sz="1600">
                <a:latin typeface="Comic Sans MS" pitchFamily="66" charset="0"/>
              </a:rPr>
              <a:t>Calculate the Area of the segment shown in the diagram below.</a:t>
            </a:r>
            <a:endParaRPr lang="el-GR" altLang="en-US" sz="1600" baseline="30000">
              <a:latin typeface="Comic Sans MS" pitchFamily="66" charset="0"/>
            </a:endParaRPr>
          </a:p>
        </p:txBody>
      </p:sp>
      <p:sp>
        <p:nvSpPr>
          <p:cNvPr id="24614" name="Oval 38"/>
          <p:cNvSpPr>
            <a:spLocks noChangeAspect="1" noChangeArrowheads="1"/>
          </p:cNvSpPr>
          <p:nvPr/>
        </p:nvSpPr>
        <p:spPr bwMode="auto">
          <a:xfrm>
            <a:off x="1143000" y="3657600"/>
            <a:ext cx="2209800" cy="22098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4615" name="Line 39"/>
          <p:cNvSpPr>
            <a:spLocks noChangeShapeType="1"/>
          </p:cNvSpPr>
          <p:nvPr/>
        </p:nvSpPr>
        <p:spPr bwMode="auto">
          <a:xfrm flipV="1">
            <a:off x="1685925" y="5410200"/>
            <a:ext cx="14478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616" name="Line 40"/>
          <p:cNvSpPr>
            <a:spLocks noChangeShapeType="1"/>
          </p:cNvSpPr>
          <p:nvPr/>
        </p:nvSpPr>
        <p:spPr bwMode="auto">
          <a:xfrm flipV="1">
            <a:off x="1676400" y="4724400"/>
            <a:ext cx="533400" cy="9906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617" name="Line 41"/>
          <p:cNvSpPr>
            <a:spLocks noChangeShapeType="1"/>
          </p:cNvSpPr>
          <p:nvPr/>
        </p:nvSpPr>
        <p:spPr bwMode="auto">
          <a:xfrm flipH="1" flipV="1">
            <a:off x="2209800" y="4724400"/>
            <a:ext cx="914400" cy="6858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618" name="Text Box 42"/>
          <p:cNvSpPr txBox="1">
            <a:spLocks noChangeArrowheads="1"/>
          </p:cNvSpPr>
          <p:nvPr/>
        </p:nvSpPr>
        <p:spPr bwMode="auto">
          <a:xfrm>
            <a:off x="1981200" y="4419600"/>
            <a:ext cx="314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O</a:t>
            </a:r>
          </a:p>
        </p:txBody>
      </p:sp>
      <p:sp>
        <p:nvSpPr>
          <p:cNvPr id="24619" name="Line 43"/>
          <p:cNvSpPr>
            <a:spLocks noChangeShapeType="1"/>
          </p:cNvSpPr>
          <p:nvPr/>
        </p:nvSpPr>
        <p:spPr bwMode="auto">
          <a:xfrm flipV="1">
            <a:off x="1990725" y="5668963"/>
            <a:ext cx="93663" cy="11747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620" name="Line 44"/>
          <p:cNvSpPr>
            <a:spLocks noChangeShapeType="1"/>
          </p:cNvSpPr>
          <p:nvPr/>
        </p:nvSpPr>
        <p:spPr bwMode="auto">
          <a:xfrm flipV="1">
            <a:off x="2106613" y="5638800"/>
            <a:ext cx="134937" cy="16668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621" name="Line 45"/>
          <p:cNvSpPr>
            <a:spLocks noChangeShapeType="1"/>
          </p:cNvSpPr>
          <p:nvPr/>
        </p:nvSpPr>
        <p:spPr bwMode="auto">
          <a:xfrm flipV="1">
            <a:off x="2239963" y="5594350"/>
            <a:ext cx="179387" cy="21113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622" name="Line 46"/>
          <p:cNvSpPr>
            <a:spLocks noChangeShapeType="1"/>
          </p:cNvSpPr>
          <p:nvPr/>
        </p:nvSpPr>
        <p:spPr bwMode="auto">
          <a:xfrm flipV="1">
            <a:off x="2384425" y="5549900"/>
            <a:ext cx="233363" cy="24765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623" name="Line 47"/>
          <p:cNvSpPr>
            <a:spLocks noChangeShapeType="1"/>
          </p:cNvSpPr>
          <p:nvPr/>
        </p:nvSpPr>
        <p:spPr bwMode="auto">
          <a:xfrm flipV="1">
            <a:off x="2581275" y="5518150"/>
            <a:ext cx="211138" cy="24288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624" name="Line 48"/>
          <p:cNvSpPr>
            <a:spLocks noChangeShapeType="1"/>
          </p:cNvSpPr>
          <p:nvPr/>
        </p:nvSpPr>
        <p:spPr bwMode="auto">
          <a:xfrm flipV="1">
            <a:off x="2782888" y="5484813"/>
            <a:ext cx="174625" cy="188912"/>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628" name="Line 52"/>
          <p:cNvSpPr>
            <a:spLocks noChangeShapeType="1"/>
          </p:cNvSpPr>
          <p:nvPr/>
        </p:nvSpPr>
        <p:spPr bwMode="auto">
          <a:xfrm flipV="1">
            <a:off x="1900238" y="5695950"/>
            <a:ext cx="49212" cy="635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629" name="Arc 53"/>
          <p:cNvSpPr>
            <a:spLocks/>
          </p:cNvSpPr>
          <p:nvPr/>
        </p:nvSpPr>
        <p:spPr bwMode="auto">
          <a:xfrm>
            <a:off x="2106613" y="3989388"/>
            <a:ext cx="268287" cy="914400"/>
          </a:xfrm>
          <a:custGeom>
            <a:avLst/>
            <a:gdLst>
              <a:gd name="T0" fmla="*/ 268287 w 6342"/>
              <a:gd name="T1" fmla="*/ 874342 h 21594"/>
              <a:gd name="T2" fmla="*/ 20898 w 6342"/>
              <a:gd name="T3" fmla="*/ 914400 h 21594"/>
              <a:gd name="T4" fmla="*/ 0 w 6342"/>
              <a:gd name="T5" fmla="*/ 0 h 21594"/>
              <a:gd name="T6" fmla="*/ 0 60000 65536"/>
              <a:gd name="T7" fmla="*/ 0 60000 65536"/>
              <a:gd name="T8" fmla="*/ 0 60000 65536"/>
            </a:gdLst>
            <a:ahLst/>
            <a:cxnLst>
              <a:cxn ang="T6">
                <a:pos x="T0" y="T1"/>
              </a:cxn>
              <a:cxn ang="T7">
                <a:pos x="T2" y="T3"/>
              </a:cxn>
              <a:cxn ang="T8">
                <a:pos x="T4" y="T5"/>
              </a:cxn>
            </a:cxnLst>
            <a:rect l="0" t="0" r="r" b="b"/>
            <a:pathLst>
              <a:path w="6342" h="21594" fill="none" extrusionOk="0">
                <a:moveTo>
                  <a:pt x="6341" y="20647"/>
                </a:moveTo>
                <a:cubicBezTo>
                  <a:pt x="4445" y="21230"/>
                  <a:pt x="2477" y="21548"/>
                  <a:pt x="494" y="21594"/>
                </a:cubicBezTo>
              </a:path>
              <a:path w="6342" h="21594" stroke="0" extrusionOk="0">
                <a:moveTo>
                  <a:pt x="6341" y="20647"/>
                </a:moveTo>
                <a:cubicBezTo>
                  <a:pt x="4445" y="21230"/>
                  <a:pt x="2477" y="21548"/>
                  <a:pt x="494" y="21594"/>
                </a:cubicBezTo>
                <a:lnTo>
                  <a:pt x="0" y="0"/>
                </a:lnTo>
                <a:lnTo>
                  <a:pt x="6341" y="20647"/>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30" name="Text Box 54"/>
          <p:cNvSpPr txBox="1">
            <a:spLocks noChangeArrowheads="1"/>
          </p:cNvSpPr>
          <p:nvPr/>
        </p:nvSpPr>
        <p:spPr bwMode="auto">
          <a:xfrm>
            <a:off x="2098675" y="4805363"/>
            <a:ext cx="387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l-GR" altLang="en-US" sz="1400" u="sng">
                <a:latin typeface="Comic Sans MS" pitchFamily="66" charset="0"/>
              </a:rPr>
              <a:t>π</a:t>
            </a:r>
            <a:r>
              <a:rPr lang="en-GB" altLang="en-US" sz="1400">
                <a:latin typeface="Comic Sans MS" pitchFamily="66" charset="0"/>
              </a:rPr>
              <a:t> 3</a:t>
            </a:r>
            <a:endParaRPr lang="el-GR" altLang="en-US" sz="1400">
              <a:latin typeface="Comic Sans MS" pitchFamily="66" charset="0"/>
            </a:endParaRPr>
          </a:p>
        </p:txBody>
      </p:sp>
      <p:sp>
        <p:nvSpPr>
          <p:cNvPr id="24631" name="Text Box 55"/>
          <p:cNvSpPr txBox="1">
            <a:spLocks noChangeArrowheads="1"/>
          </p:cNvSpPr>
          <p:nvPr/>
        </p:nvSpPr>
        <p:spPr bwMode="auto">
          <a:xfrm>
            <a:off x="2535238" y="4733925"/>
            <a:ext cx="7794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2.5cm</a:t>
            </a:r>
          </a:p>
        </p:txBody>
      </p:sp>
      <p:graphicFrame>
        <p:nvGraphicFramePr>
          <p:cNvPr id="24632" name="Object 56"/>
          <p:cNvGraphicFramePr>
            <a:graphicFrameLocks noChangeAspect="1"/>
          </p:cNvGraphicFramePr>
          <p:nvPr/>
        </p:nvGraphicFramePr>
        <p:xfrm>
          <a:off x="7305675" y="1981200"/>
          <a:ext cx="1042988" cy="320675"/>
        </p:xfrm>
        <a:graphic>
          <a:graphicData uri="http://schemas.openxmlformats.org/presentationml/2006/ole">
            <mc:AlternateContent xmlns:mc="http://schemas.openxmlformats.org/markup-compatibility/2006">
              <mc:Choice xmlns:v="urn:schemas-microsoft-com:vml" Requires="v">
                <p:oleObj spid="_x0000_s14632" name="Equation" r:id="rId3" imgW="660113" imgH="203112" progId="Equation.DSMT4">
                  <p:embed/>
                </p:oleObj>
              </mc:Choice>
              <mc:Fallback>
                <p:oleObj name="Equation" r:id="rId3" imgW="660113" imgH="203112" progId="Equation.DSMT4">
                  <p:embed/>
                  <p:pic>
                    <p:nvPicPr>
                      <p:cNvPr id="24632"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5675" y="1981200"/>
                        <a:ext cx="1042988"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33" name="Object 57"/>
          <p:cNvGraphicFramePr>
            <a:graphicFrameLocks noChangeAspect="1"/>
          </p:cNvGraphicFramePr>
          <p:nvPr/>
        </p:nvGraphicFramePr>
        <p:xfrm>
          <a:off x="6924675" y="1828800"/>
          <a:ext cx="442913" cy="622300"/>
        </p:xfrm>
        <a:graphic>
          <a:graphicData uri="http://schemas.openxmlformats.org/presentationml/2006/ole">
            <mc:AlternateContent xmlns:mc="http://schemas.openxmlformats.org/markup-compatibility/2006">
              <mc:Choice xmlns:v="urn:schemas-microsoft-com:vml" Requires="v">
                <p:oleObj spid="_x0000_s14633" name="Equation" r:id="rId5" imgW="279279" imgH="393529" progId="Equation.DSMT4">
                  <p:embed/>
                </p:oleObj>
              </mc:Choice>
              <mc:Fallback>
                <p:oleObj name="Equation" r:id="rId5" imgW="279279" imgH="393529" progId="Equation.DSMT4">
                  <p:embed/>
                  <p:pic>
                    <p:nvPicPr>
                      <p:cNvPr id="24633" name="Object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4675" y="1828800"/>
                        <a:ext cx="442913"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34" name="Object 58"/>
          <p:cNvGraphicFramePr>
            <a:graphicFrameLocks noChangeAspect="1"/>
          </p:cNvGraphicFramePr>
          <p:nvPr/>
        </p:nvGraphicFramePr>
        <p:xfrm>
          <a:off x="7296150" y="2743200"/>
          <a:ext cx="1222375" cy="681038"/>
        </p:xfrm>
        <a:graphic>
          <a:graphicData uri="http://schemas.openxmlformats.org/presentationml/2006/ole">
            <mc:AlternateContent xmlns:mc="http://schemas.openxmlformats.org/markup-compatibility/2006">
              <mc:Choice xmlns:v="urn:schemas-microsoft-com:vml" Requires="v">
                <p:oleObj spid="_x0000_s14634" name="Equation" r:id="rId7" imgW="774364" imgH="431613" progId="Equation.DSMT4">
                  <p:embed/>
                </p:oleObj>
              </mc:Choice>
              <mc:Fallback>
                <p:oleObj name="Equation" r:id="rId7" imgW="774364" imgH="431613" progId="Equation.DSMT4">
                  <p:embed/>
                  <p:pic>
                    <p:nvPicPr>
                      <p:cNvPr id="24634" name="Object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96150" y="2743200"/>
                        <a:ext cx="1222375"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35" name="Object 59"/>
          <p:cNvGraphicFramePr>
            <a:graphicFrameLocks noChangeAspect="1"/>
          </p:cNvGraphicFramePr>
          <p:nvPr/>
        </p:nvGraphicFramePr>
        <p:xfrm>
          <a:off x="6686550" y="2743200"/>
          <a:ext cx="644525" cy="622300"/>
        </p:xfrm>
        <a:graphic>
          <a:graphicData uri="http://schemas.openxmlformats.org/presentationml/2006/ole">
            <mc:AlternateContent xmlns:mc="http://schemas.openxmlformats.org/markup-compatibility/2006">
              <mc:Choice xmlns:v="urn:schemas-microsoft-com:vml" Requires="v">
                <p:oleObj spid="_x0000_s14635" name="Equation" r:id="rId9" imgW="406048" imgH="393359" progId="Equation.DSMT4">
                  <p:embed/>
                </p:oleObj>
              </mc:Choice>
              <mc:Fallback>
                <p:oleObj name="Equation" r:id="rId9" imgW="406048" imgH="393359" progId="Equation.DSMT4">
                  <p:embed/>
                  <p:pic>
                    <p:nvPicPr>
                      <p:cNvPr id="24635" name="Object 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86550" y="2743200"/>
                        <a:ext cx="644525"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36" name="Object 60"/>
          <p:cNvGraphicFramePr>
            <a:graphicFrameLocks noChangeAspect="1"/>
          </p:cNvGraphicFramePr>
          <p:nvPr/>
        </p:nvGraphicFramePr>
        <p:xfrm>
          <a:off x="7372350" y="3795713"/>
          <a:ext cx="1082675" cy="401637"/>
        </p:xfrm>
        <a:graphic>
          <a:graphicData uri="http://schemas.openxmlformats.org/presentationml/2006/ole">
            <mc:AlternateContent xmlns:mc="http://schemas.openxmlformats.org/markup-compatibility/2006">
              <mc:Choice xmlns:v="urn:schemas-microsoft-com:vml" Requires="v">
                <p:oleObj spid="_x0000_s14636" name="Equation" r:id="rId11" imgW="685800" imgH="254000" progId="Equation.DSMT4">
                  <p:embed/>
                </p:oleObj>
              </mc:Choice>
              <mc:Fallback>
                <p:oleObj name="Equation" r:id="rId11" imgW="685800" imgH="254000" progId="Equation.DSMT4">
                  <p:embed/>
                  <p:pic>
                    <p:nvPicPr>
                      <p:cNvPr id="24636" name="Object 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72350" y="3795713"/>
                        <a:ext cx="1082675"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37" name="Object 61"/>
          <p:cNvGraphicFramePr>
            <a:graphicFrameLocks noChangeAspect="1"/>
          </p:cNvGraphicFramePr>
          <p:nvPr/>
        </p:nvGraphicFramePr>
        <p:xfrm>
          <a:off x="6765925" y="3854450"/>
          <a:ext cx="604838" cy="280988"/>
        </p:xfrm>
        <a:graphic>
          <a:graphicData uri="http://schemas.openxmlformats.org/presentationml/2006/ole">
            <mc:AlternateContent xmlns:mc="http://schemas.openxmlformats.org/markup-compatibility/2006">
              <mc:Choice xmlns:v="urn:schemas-microsoft-com:vml" Requires="v">
                <p:oleObj spid="_x0000_s14637" name="Equation" r:id="rId13" imgW="380670" imgH="177646" progId="Equation.DSMT4">
                  <p:embed/>
                </p:oleObj>
              </mc:Choice>
              <mc:Fallback>
                <p:oleObj name="Equation" r:id="rId13" imgW="380670" imgH="177646" progId="Equation.DSMT4">
                  <p:embed/>
                  <p:pic>
                    <p:nvPicPr>
                      <p:cNvPr id="24637" name="Object 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65925" y="3854450"/>
                        <a:ext cx="604838"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38" name="Object 62"/>
          <p:cNvGraphicFramePr>
            <a:graphicFrameLocks noChangeAspect="1"/>
          </p:cNvGraphicFramePr>
          <p:nvPr/>
        </p:nvGraphicFramePr>
        <p:xfrm>
          <a:off x="7145338" y="4737100"/>
          <a:ext cx="942975" cy="322263"/>
        </p:xfrm>
        <a:graphic>
          <a:graphicData uri="http://schemas.openxmlformats.org/presentationml/2006/ole">
            <mc:AlternateContent xmlns:mc="http://schemas.openxmlformats.org/markup-compatibility/2006">
              <mc:Choice xmlns:v="urn:schemas-microsoft-com:vml" Requires="v">
                <p:oleObj spid="_x0000_s14638" name="Equation" r:id="rId15" imgW="596641" imgH="203112" progId="Equation.DSMT4">
                  <p:embed/>
                </p:oleObj>
              </mc:Choice>
              <mc:Fallback>
                <p:oleObj name="Equation" r:id="rId15" imgW="596641" imgH="203112" progId="Equation.DSMT4">
                  <p:embed/>
                  <p:pic>
                    <p:nvPicPr>
                      <p:cNvPr id="24638" name="Object 6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45338" y="4737100"/>
                        <a:ext cx="942975"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39" name="Arc 63"/>
          <p:cNvSpPr>
            <a:spLocks/>
          </p:cNvSpPr>
          <p:nvPr/>
        </p:nvSpPr>
        <p:spPr bwMode="auto">
          <a:xfrm flipH="1">
            <a:off x="6299200" y="2160588"/>
            <a:ext cx="260350" cy="923925"/>
          </a:xfrm>
          <a:custGeom>
            <a:avLst/>
            <a:gdLst>
              <a:gd name="T0" fmla="*/ 0 w 21600"/>
              <a:gd name="T1" fmla="*/ 0 h 43197"/>
              <a:gd name="T2" fmla="*/ 4496 w 21600"/>
              <a:gd name="T3" fmla="*/ 923925 h 43197"/>
              <a:gd name="T4" fmla="*/ 0 w 21600"/>
              <a:gd name="T5" fmla="*/ 461995 h 43197"/>
              <a:gd name="T6" fmla="*/ 0 60000 65536"/>
              <a:gd name="T7" fmla="*/ 0 60000 65536"/>
              <a:gd name="T8" fmla="*/ 0 60000 65536"/>
            </a:gdLst>
            <a:ahLst/>
            <a:cxnLst>
              <a:cxn ang="T6">
                <a:pos x="T0" y="T1"/>
              </a:cxn>
              <a:cxn ang="T7">
                <a:pos x="T2" y="T3"/>
              </a:cxn>
              <a:cxn ang="T8">
                <a:pos x="T4" y="T5"/>
              </a:cxn>
            </a:cxnLst>
            <a:rect l="0" t="0" r="r" b="b"/>
            <a:pathLst>
              <a:path w="21600" h="43197" fill="none" extrusionOk="0">
                <a:moveTo>
                  <a:pt x="-1" y="0"/>
                </a:moveTo>
                <a:cubicBezTo>
                  <a:pt x="11929" y="0"/>
                  <a:pt x="21600" y="9670"/>
                  <a:pt x="21600" y="21600"/>
                </a:cubicBezTo>
                <a:cubicBezTo>
                  <a:pt x="21600" y="33383"/>
                  <a:pt x="12155" y="42993"/>
                  <a:pt x="372" y="43196"/>
                </a:cubicBezTo>
              </a:path>
              <a:path w="21600" h="43197" stroke="0" extrusionOk="0">
                <a:moveTo>
                  <a:pt x="-1" y="0"/>
                </a:moveTo>
                <a:cubicBezTo>
                  <a:pt x="11929" y="0"/>
                  <a:pt x="21600" y="9670"/>
                  <a:pt x="21600" y="21600"/>
                </a:cubicBezTo>
                <a:cubicBezTo>
                  <a:pt x="21600" y="33383"/>
                  <a:pt x="12155" y="42993"/>
                  <a:pt x="372" y="43196"/>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40" name="Arc 64"/>
          <p:cNvSpPr>
            <a:spLocks/>
          </p:cNvSpPr>
          <p:nvPr/>
        </p:nvSpPr>
        <p:spPr bwMode="auto">
          <a:xfrm flipH="1">
            <a:off x="6281738" y="3082925"/>
            <a:ext cx="260350" cy="923925"/>
          </a:xfrm>
          <a:custGeom>
            <a:avLst/>
            <a:gdLst>
              <a:gd name="T0" fmla="*/ 0 w 21600"/>
              <a:gd name="T1" fmla="*/ 0 h 43197"/>
              <a:gd name="T2" fmla="*/ 4496 w 21600"/>
              <a:gd name="T3" fmla="*/ 923925 h 43197"/>
              <a:gd name="T4" fmla="*/ 0 w 21600"/>
              <a:gd name="T5" fmla="*/ 461995 h 43197"/>
              <a:gd name="T6" fmla="*/ 0 60000 65536"/>
              <a:gd name="T7" fmla="*/ 0 60000 65536"/>
              <a:gd name="T8" fmla="*/ 0 60000 65536"/>
            </a:gdLst>
            <a:ahLst/>
            <a:cxnLst>
              <a:cxn ang="T6">
                <a:pos x="T0" y="T1"/>
              </a:cxn>
              <a:cxn ang="T7">
                <a:pos x="T2" y="T3"/>
              </a:cxn>
              <a:cxn ang="T8">
                <a:pos x="T4" y="T5"/>
              </a:cxn>
            </a:cxnLst>
            <a:rect l="0" t="0" r="r" b="b"/>
            <a:pathLst>
              <a:path w="21600" h="43197" fill="none" extrusionOk="0">
                <a:moveTo>
                  <a:pt x="-1" y="0"/>
                </a:moveTo>
                <a:cubicBezTo>
                  <a:pt x="11929" y="0"/>
                  <a:pt x="21600" y="9670"/>
                  <a:pt x="21600" y="21600"/>
                </a:cubicBezTo>
                <a:cubicBezTo>
                  <a:pt x="21600" y="33383"/>
                  <a:pt x="12155" y="42993"/>
                  <a:pt x="372" y="43196"/>
                </a:cubicBezTo>
              </a:path>
              <a:path w="21600" h="43197" stroke="0" extrusionOk="0">
                <a:moveTo>
                  <a:pt x="-1" y="0"/>
                </a:moveTo>
                <a:cubicBezTo>
                  <a:pt x="11929" y="0"/>
                  <a:pt x="21600" y="9670"/>
                  <a:pt x="21600" y="21600"/>
                </a:cubicBezTo>
                <a:cubicBezTo>
                  <a:pt x="21600" y="33383"/>
                  <a:pt x="12155" y="42993"/>
                  <a:pt x="372" y="43196"/>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41" name="Arc 65"/>
          <p:cNvSpPr>
            <a:spLocks/>
          </p:cNvSpPr>
          <p:nvPr/>
        </p:nvSpPr>
        <p:spPr bwMode="auto">
          <a:xfrm flipH="1">
            <a:off x="6289675" y="4005263"/>
            <a:ext cx="260350" cy="923925"/>
          </a:xfrm>
          <a:custGeom>
            <a:avLst/>
            <a:gdLst>
              <a:gd name="T0" fmla="*/ 0 w 21600"/>
              <a:gd name="T1" fmla="*/ 0 h 43197"/>
              <a:gd name="T2" fmla="*/ 4496 w 21600"/>
              <a:gd name="T3" fmla="*/ 923925 h 43197"/>
              <a:gd name="T4" fmla="*/ 0 w 21600"/>
              <a:gd name="T5" fmla="*/ 461995 h 43197"/>
              <a:gd name="T6" fmla="*/ 0 60000 65536"/>
              <a:gd name="T7" fmla="*/ 0 60000 65536"/>
              <a:gd name="T8" fmla="*/ 0 60000 65536"/>
            </a:gdLst>
            <a:ahLst/>
            <a:cxnLst>
              <a:cxn ang="T6">
                <a:pos x="T0" y="T1"/>
              </a:cxn>
              <a:cxn ang="T7">
                <a:pos x="T2" y="T3"/>
              </a:cxn>
              <a:cxn ang="T8">
                <a:pos x="T4" y="T5"/>
              </a:cxn>
            </a:cxnLst>
            <a:rect l="0" t="0" r="r" b="b"/>
            <a:pathLst>
              <a:path w="21600" h="43197" fill="none" extrusionOk="0">
                <a:moveTo>
                  <a:pt x="-1" y="0"/>
                </a:moveTo>
                <a:cubicBezTo>
                  <a:pt x="11929" y="0"/>
                  <a:pt x="21600" y="9670"/>
                  <a:pt x="21600" y="21600"/>
                </a:cubicBezTo>
                <a:cubicBezTo>
                  <a:pt x="21600" y="33383"/>
                  <a:pt x="12155" y="42993"/>
                  <a:pt x="372" y="43196"/>
                </a:cubicBezTo>
              </a:path>
              <a:path w="21600" h="43197" stroke="0" extrusionOk="0">
                <a:moveTo>
                  <a:pt x="-1" y="0"/>
                </a:moveTo>
                <a:cubicBezTo>
                  <a:pt x="11929" y="0"/>
                  <a:pt x="21600" y="9670"/>
                  <a:pt x="21600" y="21600"/>
                </a:cubicBezTo>
                <a:cubicBezTo>
                  <a:pt x="21600" y="33383"/>
                  <a:pt x="12155" y="42993"/>
                  <a:pt x="372" y="43196"/>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642" name="Text Box 66"/>
          <p:cNvSpPr txBox="1">
            <a:spLocks noChangeArrowheads="1"/>
          </p:cNvSpPr>
          <p:nvPr/>
        </p:nvSpPr>
        <p:spPr bwMode="auto">
          <a:xfrm>
            <a:off x="4884738" y="2322513"/>
            <a:ext cx="14620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Substitute the numbers in</a:t>
            </a:r>
          </a:p>
        </p:txBody>
      </p:sp>
      <p:sp>
        <p:nvSpPr>
          <p:cNvPr id="24643" name="Text Box 67"/>
          <p:cNvSpPr txBox="1">
            <a:spLocks noChangeArrowheads="1"/>
          </p:cNvSpPr>
          <p:nvPr/>
        </p:nvSpPr>
        <p:spPr bwMode="auto">
          <a:xfrm>
            <a:off x="4983163" y="3271838"/>
            <a:ext cx="14620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Work the parts out</a:t>
            </a:r>
          </a:p>
        </p:txBody>
      </p:sp>
      <p:sp>
        <p:nvSpPr>
          <p:cNvPr id="24644" name="Text Box 68"/>
          <p:cNvSpPr txBox="1">
            <a:spLocks noChangeArrowheads="1"/>
          </p:cNvSpPr>
          <p:nvPr/>
        </p:nvSpPr>
        <p:spPr bwMode="auto">
          <a:xfrm>
            <a:off x="4811713" y="4203700"/>
            <a:ext cx="14620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Only round the final answer</a:t>
            </a:r>
          </a:p>
        </p:txBody>
      </p:sp>
      <p:sp>
        <p:nvSpPr>
          <p:cNvPr id="35"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36" name="TextBox 35"/>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5D</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7" name="TextBox 36"/>
              <p:cNvSpPr txBox="1"/>
              <p:nvPr/>
            </p:nvSpPr>
            <p:spPr>
              <a:xfrm>
                <a:off x="8218582" y="435166"/>
                <a:ext cx="679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𝜃</m:t>
                      </m:r>
                    </m:oMath>
                  </m:oMathPara>
                </a14:m>
                <a:endParaRPr lang="en-GB" dirty="0"/>
              </a:p>
            </p:txBody>
          </p:sp>
        </mc:Choice>
        <mc:Fallback xmlns="">
          <p:sp>
            <p:nvSpPr>
              <p:cNvPr id="37" name="TextBox 36"/>
              <p:cNvSpPr txBox="1">
                <a:spLocks noRot="1" noChangeAspect="1" noMove="1" noResize="1" noEditPoints="1" noAdjustHandles="1" noChangeArrowheads="1" noChangeShapeType="1" noTextEdit="1"/>
              </p:cNvSpPr>
              <p:nvPr/>
            </p:nvSpPr>
            <p:spPr>
              <a:xfrm>
                <a:off x="8218582" y="435166"/>
                <a:ext cx="679289" cy="276999"/>
              </a:xfrm>
              <a:prstGeom prst="rect">
                <a:avLst/>
              </a:prstGeom>
              <a:blipFill>
                <a:blip r:embed="rId17"/>
                <a:stretch>
                  <a:fillRect l="-8036" r="-7143"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108857" y="439782"/>
                <a:ext cx="173098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38" name="TextBox 37"/>
              <p:cNvSpPr txBox="1">
                <a:spLocks noRot="1" noChangeAspect="1" noMove="1" noResize="1" noEditPoints="1" noAdjustHandles="1" noChangeArrowheads="1" noChangeShapeType="1" noTextEdit="1"/>
              </p:cNvSpPr>
              <p:nvPr/>
            </p:nvSpPr>
            <p:spPr>
              <a:xfrm>
                <a:off x="108857" y="439782"/>
                <a:ext cx="1730987" cy="251800"/>
              </a:xfrm>
              <a:prstGeom prst="rect">
                <a:avLst/>
              </a:prstGeom>
              <a:blipFill>
                <a:blip r:embed="rId18"/>
                <a:stretch>
                  <a:fillRect l="-2465"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56754" y="696685"/>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39" name="TextBox 38"/>
              <p:cNvSpPr txBox="1">
                <a:spLocks noRot="1" noChangeAspect="1" noMove="1" noResize="1" noEditPoints="1" noAdjustHandles="1" noChangeArrowheads="1" noChangeShapeType="1" noTextEdit="1"/>
              </p:cNvSpPr>
              <p:nvPr/>
            </p:nvSpPr>
            <p:spPr>
              <a:xfrm>
                <a:off x="156754" y="696685"/>
                <a:ext cx="1617173" cy="251800"/>
              </a:xfrm>
              <a:prstGeom prst="rect">
                <a:avLst/>
              </a:prstGeom>
              <a:blipFill>
                <a:blip r:embed="rId19"/>
                <a:stretch>
                  <a:fillRect l="-1509" r="-377" b="-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7942357" y="768541"/>
                <a:ext cx="1033296"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𝜃</m:t>
                      </m:r>
                    </m:oMath>
                  </m:oMathPara>
                </a14:m>
                <a:endParaRPr lang="en-GB" dirty="0"/>
              </a:p>
            </p:txBody>
          </p:sp>
        </mc:Choice>
        <mc:Fallback xmlns="">
          <p:sp>
            <p:nvSpPr>
              <p:cNvPr id="40" name="TextBox 39"/>
              <p:cNvSpPr txBox="1">
                <a:spLocks noRot="1" noChangeAspect="1" noMove="1" noResize="1" noEditPoints="1" noAdjustHandles="1" noChangeArrowheads="1" noChangeShapeType="1" noTextEdit="1"/>
              </p:cNvSpPr>
              <p:nvPr/>
            </p:nvSpPr>
            <p:spPr>
              <a:xfrm>
                <a:off x="7942357" y="768541"/>
                <a:ext cx="1033296" cy="518604"/>
              </a:xfrm>
              <a:prstGeom prst="rect">
                <a:avLst/>
              </a:prstGeom>
              <a:blipFill>
                <a:blip r:embed="rId2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5656357" y="311341"/>
                <a:ext cx="2414955"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𝑆𝑒𝑔𝑚𝑒𝑛𝑡</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𝑟</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𝑠𝑖𝑛</m:t>
                      </m:r>
                      <m:r>
                        <a:rPr lang="el-GR"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m:t>
                      </m:r>
                    </m:oMath>
                  </m:oMathPara>
                </a14:m>
                <a:endParaRPr lang="en-GB" sz="1600" i="1" dirty="0"/>
              </a:p>
            </p:txBody>
          </p:sp>
        </mc:Choice>
        <mc:Fallback xmlns="">
          <p:sp>
            <p:nvSpPr>
              <p:cNvPr id="41" name="TextBox 40"/>
              <p:cNvSpPr txBox="1">
                <a:spLocks noRot="1" noChangeAspect="1" noMove="1" noResize="1" noEditPoints="1" noAdjustHandles="1" noChangeArrowheads="1" noChangeShapeType="1" noTextEdit="1"/>
              </p:cNvSpPr>
              <p:nvPr/>
            </p:nvSpPr>
            <p:spPr>
              <a:xfrm>
                <a:off x="5656357" y="311341"/>
                <a:ext cx="2414955" cy="461024"/>
              </a:xfrm>
              <a:prstGeom prst="rect">
                <a:avLst/>
              </a:prstGeom>
              <a:blipFill>
                <a:blip r:embed="rId2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574515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614"/>
                                        </p:tgtEl>
                                        <p:attrNameLst>
                                          <p:attrName>style.visibility</p:attrName>
                                        </p:attrNameLst>
                                      </p:cBhvr>
                                      <p:to>
                                        <p:strVal val="visible"/>
                                      </p:to>
                                    </p:set>
                                    <p:animEffect transition="in" filter="blinds(horizontal)">
                                      <p:cBhvr>
                                        <p:cTn id="7" dur="500"/>
                                        <p:tgtEl>
                                          <p:spTgt spid="246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615"/>
                                        </p:tgtEl>
                                        <p:attrNameLst>
                                          <p:attrName>style.visibility</p:attrName>
                                        </p:attrNameLst>
                                      </p:cBhvr>
                                      <p:to>
                                        <p:strVal val="visible"/>
                                      </p:to>
                                    </p:set>
                                    <p:animEffect transition="in" filter="blinds(horizontal)">
                                      <p:cBhvr>
                                        <p:cTn id="10" dur="500"/>
                                        <p:tgtEl>
                                          <p:spTgt spid="246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616"/>
                                        </p:tgtEl>
                                        <p:attrNameLst>
                                          <p:attrName>style.visibility</p:attrName>
                                        </p:attrNameLst>
                                      </p:cBhvr>
                                      <p:to>
                                        <p:strVal val="visible"/>
                                      </p:to>
                                    </p:set>
                                    <p:animEffect transition="in" filter="blinds(horizontal)">
                                      <p:cBhvr>
                                        <p:cTn id="13" dur="500"/>
                                        <p:tgtEl>
                                          <p:spTgt spid="2461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4617"/>
                                        </p:tgtEl>
                                        <p:attrNameLst>
                                          <p:attrName>style.visibility</p:attrName>
                                        </p:attrNameLst>
                                      </p:cBhvr>
                                      <p:to>
                                        <p:strVal val="visible"/>
                                      </p:to>
                                    </p:set>
                                    <p:animEffect transition="in" filter="blinds(horizontal)">
                                      <p:cBhvr>
                                        <p:cTn id="16" dur="500"/>
                                        <p:tgtEl>
                                          <p:spTgt spid="246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4618"/>
                                        </p:tgtEl>
                                        <p:attrNameLst>
                                          <p:attrName>style.visibility</p:attrName>
                                        </p:attrNameLst>
                                      </p:cBhvr>
                                      <p:to>
                                        <p:strVal val="visible"/>
                                      </p:to>
                                    </p:set>
                                    <p:animEffect transition="in" filter="blinds(horizontal)">
                                      <p:cBhvr>
                                        <p:cTn id="19" dur="500"/>
                                        <p:tgtEl>
                                          <p:spTgt spid="2461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4619"/>
                                        </p:tgtEl>
                                        <p:attrNameLst>
                                          <p:attrName>style.visibility</p:attrName>
                                        </p:attrNameLst>
                                      </p:cBhvr>
                                      <p:to>
                                        <p:strVal val="visible"/>
                                      </p:to>
                                    </p:set>
                                    <p:animEffect transition="in" filter="blinds(horizontal)">
                                      <p:cBhvr>
                                        <p:cTn id="22" dur="500"/>
                                        <p:tgtEl>
                                          <p:spTgt spid="2461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4620"/>
                                        </p:tgtEl>
                                        <p:attrNameLst>
                                          <p:attrName>style.visibility</p:attrName>
                                        </p:attrNameLst>
                                      </p:cBhvr>
                                      <p:to>
                                        <p:strVal val="visible"/>
                                      </p:to>
                                    </p:set>
                                    <p:animEffect transition="in" filter="blinds(horizontal)">
                                      <p:cBhvr>
                                        <p:cTn id="25" dur="500"/>
                                        <p:tgtEl>
                                          <p:spTgt spid="2462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4621"/>
                                        </p:tgtEl>
                                        <p:attrNameLst>
                                          <p:attrName>style.visibility</p:attrName>
                                        </p:attrNameLst>
                                      </p:cBhvr>
                                      <p:to>
                                        <p:strVal val="visible"/>
                                      </p:to>
                                    </p:set>
                                    <p:animEffect transition="in" filter="blinds(horizontal)">
                                      <p:cBhvr>
                                        <p:cTn id="28" dur="500"/>
                                        <p:tgtEl>
                                          <p:spTgt spid="2462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4622"/>
                                        </p:tgtEl>
                                        <p:attrNameLst>
                                          <p:attrName>style.visibility</p:attrName>
                                        </p:attrNameLst>
                                      </p:cBhvr>
                                      <p:to>
                                        <p:strVal val="visible"/>
                                      </p:to>
                                    </p:set>
                                    <p:animEffect transition="in" filter="blinds(horizontal)">
                                      <p:cBhvr>
                                        <p:cTn id="31" dur="500"/>
                                        <p:tgtEl>
                                          <p:spTgt spid="2462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4623"/>
                                        </p:tgtEl>
                                        <p:attrNameLst>
                                          <p:attrName>style.visibility</p:attrName>
                                        </p:attrNameLst>
                                      </p:cBhvr>
                                      <p:to>
                                        <p:strVal val="visible"/>
                                      </p:to>
                                    </p:set>
                                    <p:animEffect transition="in" filter="blinds(horizontal)">
                                      <p:cBhvr>
                                        <p:cTn id="34" dur="500"/>
                                        <p:tgtEl>
                                          <p:spTgt spid="2462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4624"/>
                                        </p:tgtEl>
                                        <p:attrNameLst>
                                          <p:attrName>style.visibility</p:attrName>
                                        </p:attrNameLst>
                                      </p:cBhvr>
                                      <p:to>
                                        <p:strVal val="visible"/>
                                      </p:to>
                                    </p:set>
                                    <p:animEffect transition="in" filter="blinds(horizontal)">
                                      <p:cBhvr>
                                        <p:cTn id="37" dur="500"/>
                                        <p:tgtEl>
                                          <p:spTgt spid="2462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4628"/>
                                        </p:tgtEl>
                                        <p:attrNameLst>
                                          <p:attrName>style.visibility</p:attrName>
                                        </p:attrNameLst>
                                      </p:cBhvr>
                                      <p:to>
                                        <p:strVal val="visible"/>
                                      </p:to>
                                    </p:set>
                                    <p:animEffect transition="in" filter="blinds(horizontal)">
                                      <p:cBhvr>
                                        <p:cTn id="40" dur="500"/>
                                        <p:tgtEl>
                                          <p:spTgt spid="2462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4629"/>
                                        </p:tgtEl>
                                        <p:attrNameLst>
                                          <p:attrName>style.visibility</p:attrName>
                                        </p:attrNameLst>
                                      </p:cBhvr>
                                      <p:to>
                                        <p:strVal val="visible"/>
                                      </p:to>
                                    </p:set>
                                    <p:animEffect transition="in" filter="blinds(horizontal)">
                                      <p:cBhvr>
                                        <p:cTn id="43" dur="500"/>
                                        <p:tgtEl>
                                          <p:spTgt spid="2462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4630"/>
                                        </p:tgtEl>
                                        <p:attrNameLst>
                                          <p:attrName>style.visibility</p:attrName>
                                        </p:attrNameLst>
                                      </p:cBhvr>
                                      <p:to>
                                        <p:strVal val="visible"/>
                                      </p:to>
                                    </p:set>
                                    <p:animEffect transition="in" filter="blinds(horizontal)">
                                      <p:cBhvr>
                                        <p:cTn id="46" dur="500"/>
                                        <p:tgtEl>
                                          <p:spTgt spid="2463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4631"/>
                                        </p:tgtEl>
                                        <p:attrNameLst>
                                          <p:attrName>style.visibility</p:attrName>
                                        </p:attrNameLst>
                                      </p:cBhvr>
                                      <p:to>
                                        <p:strVal val="visible"/>
                                      </p:to>
                                    </p:set>
                                    <p:animEffect transition="in" filter="blinds(horizontal)">
                                      <p:cBhvr>
                                        <p:cTn id="49" dur="500"/>
                                        <p:tgtEl>
                                          <p:spTgt spid="2463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24633"/>
                                        </p:tgtEl>
                                        <p:attrNameLst>
                                          <p:attrName>style.visibility</p:attrName>
                                        </p:attrNameLst>
                                      </p:cBhvr>
                                      <p:to>
                                        <p:strVal val="visible"/>
                                      </p:to>
                                    </p:set>
                                    <p:animEffect transition="in" filter="blinds(horizontal)">
                                      <p:cBhvr>
                                        <p:cTn id="54" dur="500"/>
                                        <p:tgtEl>
                                          <p:spTgt spid="24633"/>
                                        </p:tgtEl>
                                      </p:cBhvr>
                                    </p:animEffect>
                                  </p:childTnLst>
                                </p:cTn>
                              </p:par>
                              <p:par>
                                <p:cTn id="55" presetID="3" presetClass="entr" presetSubtype="10" fill="hold" nodeType="withEffect">
                                  <p:stCondLst>
                                    <p:cond delay="0"/>
                                  </p:stCondLst>
                                  <p:childTnLst>
                                    <p:set>
                                      <p:cBhvr>
                                        <p:cTn id="56" dur="1" fill="hold">
                                          <p:stCondLst>
                                            <p:cond delay="0"/>
                                          </p:stCondLst>
                                        </p:cTn>
                                        <p:tgtEl>
                                          <p:spTgt spid="24632"/>
                                        </p:tgtEl>
                                        <p:attrNameLst>
                                          <p:attrName>style.visibility</p:attrName>
                                        </p:attrNameLst>
                                      </p:cBhvr>
                                      <p:to>
                                        <p:strVal val="visible"/>
                                      </p:to>
                                    </p:set>
                                    <p:animEffect transition="in" filter="blinds(horizontal)">
                                      <p:cBhvr>
                                        <p:cTn id="57" dur="500"/>
                                        <p:tgtEl>
                                          <p:spTgt spid="2463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4639"/>
                                        </p:tgtEl>
                                        <p:attrNameLst>
                                          <p:attrName>style.visibility</p:attrName>
                                        </p:attrNameLst>
                                      </p:cBhvr>
                                      <p:to>
                                        <p:strVal val="visible"/>
                                      </p:to>
                                    </p:set>
                                    <p:animEffect transition="in" filter="blinds(horizontal)">
                                      <p:cBhvr>
                                        <p:cTn id="62" dur="500"/>
                                        <p:tgtEl>
                                          <p:spTgt spid="2463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4642"/>
                                        </p:tgtEl>
                                        <p:attrNameLst>
                                          <p:attrName>style.visibility</p:attrName>
                                        </p:attrNameLst>
                                      </p:cBhvr>
                                      <p:to>
                                        <p:strVal val="visible"/>
                                      </p:to>
                                    </p:set>
                                    <p:animEffect transition="in" filter="blinds(horizontal)">
                                      <p:cBhvr>
                                        <p:cTn id="67" dur="500"/>
                                        <p:tgtEl>
                                          <p:spTgt spid="2464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24635"/>
                                        </p:tgtEl>
                                        <p:attrNameLst>
                                          <p:attrName>style.visibility</p:attrName>
                                        </p:attrNameLst>
                                      </p:cBhvr>
                                      <p:to>
                                        <p:strVal val="visible"/>
                                      </p:to>
                                    </p:set>
                                    <p:animEffect transition="in" filter="blinds(horizontal)">
                                      <p:cBhvr>
                                        <p:cTn id="72" dur="500"/>
                                        <p:tgtEl>
                                          <p:spTgt spid="2463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24634"/>
                                        </p:tgtEl>
                                        <p:attrNameLst>
                                          <p:attrName>style.visibility</p:attrName>
                                        </p:attrNameLst>
                                      </p:cBhvr>
                                      <p:to>
                                        <p:strVal val="visible"/>
                                      </p:to>
                                    </p:set>
                                    <p:animEffect transition="in" filter="blinds(horizontal)">
                                      <p:cBhvr>
                                        <p:cTn id="77" dur="500"/>
                                        <p:tgtEl>
                                          <p:spTgt spid="2463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4640"/>
                                        </p:tgtEl>
                                        <p:attrNameLst>
                                          <p:attrName>style.visibility</p:attrName>
                                        </p:attrNameLst>
                                      </p:cBhvr>
                                      <p:to>
                                        <p:strVal val="visible"/>
                                      </p:to>
                                    </p:set>
                                    <p:animEffect transition="in" filter="blinds(horizontal)">
                                      <p:cBhvr>
                                        <p:cTn id="82" dur="500"/>
                                        <p:tgtEl>
                                          <p:spTgt spid="2464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4643"/>
                                        </p:tgtEl>
                                        <p:attrNameLst>
                                          <p:attrName>style.visibility</p:attrName>
                                        </p:attrNameLst>
                                      </p:cBhvr>
                                      <p:to>
                                        <p:strVal val="visible"/>
                                      </p:to>
                                    </p:set>
                                    <p:animEffect transition="in" filter="blinds(horizontal)">
                                      <p:cBhvr>
                                        <p:cTn id="87" dur="500"/>
                                        <p:tgtEl>
                                          <p:spTgt spid="2464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24637"/>
                                        </p:tgtEl>
                                        <p:attrNameLst>
                                          <p:attrName>style.visibility</p:attrName>
                                        </p:attrNameLst>
                                      </p:cBhvr>
                                      <p:to>
                                        <p:strVal val="visible"/>
                                      </p:to>
                                    </p:set>
                                    <p:animEffect transition="in" filter="blinds(horizontal)">
                                      <p:cBhvr>
                                        <p:cTn id="92" dur="500"/>
                                        <p:tgtEl>
                                          <p:spTgt spid="2463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24636"/>
                                        </p:tgtEl>
                                        <p:attrNameLst>
                                          <p:attrName>style.visibility</p:attrName>
                                        </p:attrNameLst>
                                      </p:cBhvr>
                                      <p:to>
                                        <p:strVal val="visible"/>
                                      </p:to>
                                    </p:set>
                                    <p:animEffect transition="in" filter="blinds(horizontal)">
                                      <p:cBhvr>
                                        <p:cTn id="97" dur="500"/>
                                        <p:tgtEl>
                                          <p:spTgt spid="2463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4641"/>
                                        </p:tgtEl>
                                        <p:attrNameLst>
                                          <p:attrName>style.visibility</p:attrName>
                                        </p:attrNameLst>
                                      </p:cBhvr>
                                      <p:to>
                                        <p:strVal val="visible"/>
                                      </p:to>
                                    </p:set>
                                    <p:animEffect transition="in" filter="blinds(horizontal)">
                                      <p:cBhvr>
                                        <p:cTn id="102" dur="500"/>
                                        <p:tgtEl>
                                          <p:spTgt spid="2464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4644"/>
                                        </p:tgtEl>
                                        <p:attrNameLst>
                                          <p:attrName>style.visibility</p:attrName>
                                        </p:attrNameLst>
                                      </p:cBhvr>
                                      <p:to>
                                        <p:strVal val="visible"/>
                                      </p:to>
                                    </p:set>
                                    <p:animEffect transition="in" filter="blinds(horizontal)">
                                      <p:cBhvr>
                                        <p:cTn id="107" dur="500"/>
                                        <p:tgtEl>
                                          <p:spTgt spid="2464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nodeType="clickEffect">
                                  <p:stCondLst>
                                    <p:cond delay="0"/>
                                  </p:stCondLst>
                                  <p:childTnLst>
                                    <p:set>
                                      <p:cBhvr>
                                        <p:cTn id="111" dur="1" fill="hold">
                                          <p:stCondLst>
                                            <p:cond delay="0"/>
                                          </p:stCondLst>
                                        </p:cTn>
                                        <p:tgtEl>
                                          <p:spTgt spid="24638"/>
                                        </p:tgtEl>
                                        <p:attrNameLst>
                                          <p:attrName>style.visibility</p:attrName>
                                        </p:attrNameLst>
                                      </p:cBhvr>
                                      <p:to>
                                        <p:strVal val="visible"/>
                                      </p:to>
                                    </p:set>
                                    <p:animEffect transition="in" filter="blinds(horizontal)">
                                      <p:cBhvr>
                                        <p:cTn id="112" dur="500"/>
                                        <p:tgtEl>
                                          <p:spTgt spid="24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4" grpId="0" animBg="1"/>
      <p:bldP spid="24615" grpId="0" animBg="1"/>
      <p:bldP spid="24616" grpId="0" animBg="1"/>
      <p:bldP spid="24617" grpId="0" animBg="1"/>
      <p:bldP spid="24618" grpId="0"/>
      <p:bldP spid="24619" grpId="0" animBg="1"/>
      <p:bldP spid="24620" grpId="0" animBg="1"/>
      <p:bldP spid="24621" grpId="0" animBg="1"/>
      <p:bldP spid="24622" grpId="0" animBg="1"/>
      <p:bldP spid="24623" grpId="0" animBg="1"/>
      <p:bldP spid="24624" grpId="0" animBg="1"/>
      <p:bldP spid="24628" grpId="0" animBg="1"/>
      <p:bldP spid="24629" grpId="0" animBg="1"/>
      <p:bldP spid="24630" grpId="0"/>
      <p:bldP spid="24631" grpId="0"/>
      <p:bldP spid="24639" grpId="0" animBg="1"/>
      <p:bldP spid="24640" grpId="0" animBg="1"/>
      <p:bldP spid="24641" grpId="0" animBg="1"/>
      <p:bldP spid="24642" grpId="0"/>
      <p:bldP spid="24643" grpId="0"/>
      <p:bldP spid="2464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0" y="1600200"/>
            <a:ext cx="4668838" cy="4525963"/>
          </a:xfrm>
        </p:spPr>
        <p:txBody>
          <a:bodyPr/>
          <a:lstStyle/>
          <a:p>
            <a:pPr eaLnBrk="1" hangingPunct="1">
              <a:buFontTx/>
              <a:buNone/>
            </a:pPr>
            <a:r>
              <a:rPr lang="en-GB" altLang="en-US" sz="1800" dirty="0">
                <a:latin typeface="Comic Sans MS" pitchFamily="66" charset="0"/>
              </a:rPr>
              <a:t>	</a:t>
            </a:r>
            <a:r>
              <a:rPr lang="en-GB" altLang="en-US" sz="1800" b="1" u="sng" dirty="0">
                <a:latin typeface="Comic Sans MS" pitchFamily="66" charset="0"/>
              </a:rPr>
              <a:t>The Area of a Sector and Segment can be worked out using Radians</a:t>
            </a:r>
            <a:endParaRPr lang="en-GB" altLang="en-US" sz="1800" dirty="0">
              <a:latin typeface="Comic Sans MS" pitchFamily="66" charset="0"/>
            </a:endParaRPr>
          </a:p>
          <a:p>
            <a:pPr eaLnBrk="1" hangingPunct="1">
              <a:buFontTx/>
              <a:buNone/>
            </a:pPr>
            <a:endParaRPr lang="en-GB" altLang="en-US" sz="1800" dirty="0">
              <a:latin typeface="Comic Sans MS" pitchFamily="66" charset="0"/>
            </a:endParaRPr>
          </a:p>
          <a:p>
            <a:pPr eaLnBrk="1" hangingPunct="1">
              <a:buFontTx/>
              <a:buNone/>
            </a:pPr>
            <a:r>
              <a:rPr lang="en-GB" altLang="en-US" sz="1800" dirty="0">
                <a:latin typeface="Comic Sans MS" pitchFamily="66" charset="0"/>
              </a:rPr>
              <a:t>	</a:t>
            </a:r>
            <a:r>
              <a:rPr lang="en-GB" altLang="en-US" sz="1600" dirty="0">
                <a:latin typeface="Comic Sans MS" pitchFamily="66" charset="0"/>
              </a:rPr>
              <a:t>In the diagram AB is the diameter of a circle of radius r cm, and angle BOC = </a:t>
            </a:r>
            <a:r>
              <a:rPr lang="el-GR" altLang="en-US" sz="1600" dirty="0">
                <a:latin typeface="Comic Sans MS" pitchFamily="66" charset="0"/>
              </a:rPr>
              <a:t>θ</a:t>
            </a:r>
            <a:r>
              <a:rPr lang="en-GB" altLang="en-US" sz="1600" dirty="0">
                <a:latin typeface="Comic Sans MS" pitchFamily="66" charset="0"/>
              </a:rPr>
              <a:t> radians. Given that the Area of triangle AOC is 3 times that of the shaded segment, show that 3</a:t>
            </a:r>
            <a:r>
              <a:rPr lang="el-GR" altLang="en-US" sz="1600" dirty="0">
                <a:latin typeface="Comic Sans MS" pitchFamily="66" charset="0"/>
              </a:rPr>
              <a:t>θ</a:t>
            </a:r>
            <a:r>
              <a:rPr lang="en-GB" altLang="en-US" sz="1600" dirty="0">
                <a:latin typeface="Comic Sans MS" pitchFamily="66" charset="0"/>
              </a:rPr>
              <a:t> – 4sin</a:t>
            </a:r>
            <a:r>
              <a:rPr lang="el-GR" altLang="en-US" sz="1600" dirty="0">
                <a:latin typeface="Comic Sans MS" pitchFamily="66" charset="0"/>
              </a:rPr>
              <a:t>θ</a:t>
            </a:r>
            <a:r>
              <a:rPr lang="en-GB" altLang="en-US" sz="1600" dirty="0">
                <a:latin typeface="Comic Sans MS" pitchFamily="66" charset="0"/>
              </a:rPr>
              <a:t> = 0.</a:t>
            </a:r>
            <a:endParaRPr lang="el-GR" altLang="en-US" sz="1600" baseline="30000" dirty="0">
              <a:latin typeface="Comic Sans MS" pitchFamily="66" charset="0"/>
            </a:endParaRPr>
          </a:p>
        </p:txBody>
      </p:sp>
      <p:sp>
        <p:nvSpPr>
          <p:cNvPr id="21509" name="Line 6"/>
          <p:cNvSpPr>
            <a:spLocks noChangeShapeType="1"/>
          </p:cNvSpPr>
          <p:nvPr/>
        </p:nvSpPr>
        <p:spPr bwMode="auto">
          <a:xfrm>
            <a:off x="1446213" y="5257800"/>
            <a:ext cx="1828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10" name="Line 7"/>
          <p:cNvSpPr>
            <a:spLocks noChangeShapeType="1"/>
          </p:cNvSpPr>
          <p:nvPr/>
        </p:nvSpPr>
        <p:spPr bwMode="auto">
          <a:xfrm flipV="1">
            <a:off x="2286000" y="4648200"/>
            <a:ext cx="762000" cy="609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11" name="Line 8"/>
          <p:cNvSpPr>
            <a:spLocks noChangeShapeType="1"/>
          </p:cNvSpPr>
          <p:nvPr/>
        </p:nvSpPr>
        <p:spPr bwMode="auto">
          <a:xfrm flipV="1">
            <a:off x="1447800" y="4648200"/>
            <a:ext cx="1600200" cy="609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12" name="Line 10"/>
          <p:cNvSpPr>
            <a:spLocks noChangeShapeType="1"/>
          </p:cNvSpPr>
          <p:nvPr/>
        </p:nvSpPr>
        <p:spPr bwMode="auto">
          <a:xfrm flipH="1" flipV="1">
            <a:off x="3116263" y="4760913"/>
            <a:ext cx="142875" cy="412750"/>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13" name="Line 11"/>
          <p:cNvSpPr>
            <a:spLocks noChangeShapeType="1"/>
          </p:cNvSpPr>
          <p:nvPr/>
        </p:nvSpPr>
        <p:spPr bwMode="auto">
          <a:xfrm>
            <a:off x="3092450" y="4716463"/>
            <a:ext cx="53975" cy="100012"/>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14" name="Line 12"/>
          <p:cNvSpPr>
            <a:spLocks noChangeShapeType="1"/>
          </p:cNvSpPr>
          <p:nvPr/>
        </p:nvSpPr>
        <p:spPr bwMode="auto">
          <a:xfrm>
            <a:off x="3173413" y="4878388"/>
            <a:ext cx="63500" cy="146050"/>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15" name="Line 13"/>
          <p:cNvSpPr>
            <a:spLocks noChangeShapeType="1"/>
          </p:cNvSpPr>
          <p:nvPr/>
        </p:nvSpPr>
        <p:spPr bwMode="auto">
          <a:xfrm>
            <a:off x="3092450" y="4727575"/>
            <a:ext cx="63500" cy="146050"/>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16" name="Line 14"/>
          <p:cNvSpPr>
            <a:spLocks noChangeShapeType="1"/>
          </p:cNvSpPr>
          <p:nvPr/>
        </p:nvSpPr>
        <p:spPr bwMode="auto">
          <a:xfrm>
            <a:off x="3217863" y="4987925"/>
            <a:ext cx="26987" cy="128588"/>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17" name="Line 15"/>
          <p:cNvSpPr>
            <a:spLocks noChangeShapeType="1"/>
          </p:cNvSpPr>
          <p:nvPr/>
        </p:nvSpPr>
        <p:spPr bwMode="auto">
          <a:xfrm>
            <a:off x="3244850" y="5111750"/>
            <a:ext cx="38100" cy="119063"/>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18" name="Line 9"/>
          <p:cNvSpPr>
            <a:spLocks noChangeShapeType="1"/>
          </p:cNvSpPr>
          <p:nvPr/>
        </p:nvSpPr>
        <p:spPr bwMode="auto">
          <a:xfrm>
            <a:off x="3048000" y="4648200"/>
            <a:ext cx="228600" cy="609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19" name="Arc 5"/>
          <p:cNvSpPr>
            <a:spLocks/>
          </p:cNvSpPr>
          <p:nvPr/>
        </p:nvSpPr>
        <p:spPr bwMode="auto">
          <a:xfrm>
            <a:off x="1447800" y="4343400"/>
            <a:ext cx="1828800" cy="914400"/>
          </a:xfrm>
          <a:custGeom>
            <a:avLst/>
            <a:gdLst>
              <a:gd name="T0" fmla="*/ 0 w 43198"/>
              <a:gd name="T1" fmla="*/ 902801 h 21600"/>
              <a:gd name="T2" fmla="*/ 1828800 w 43198"/>
              <a:gd name="T3" fmla="*/ 914400 h 21600"/>
              <a:gd name="T4" fmla="*/ 914358 w 43198"/>
              <a:gd name="T5" fmla="*/ 914400 h 21600"/>
              <a:gd name="T6" fmla="*/ 0 60000 65536"/>
              <a:gd name="T7" fmla="*/ 0 60000 65536"/>
              <a:gd name="T8" fmla="*/ 0 60000 65536"/>
            </a:gdLst>
            <a:ahLst/>
            <a:cxnLst>
              <a:cxn ang="T6">
                <a:pos x="T0" y="T1"/>
              </a:cxn>
              <a:cxn ang="T7">
                <a:pos x="T2" y="T3"/>
              </a:cxn>
              <a:cxn ang="T8">
                <a:pos x="T4" y="T5"/>
              </a:cxn>
            </a:cxnLst>
            <a:rect l="0" t="0" r="r" b="b"/>
            <a:pathLst>
              <a:path w="43198" h="21600" fill="none" extrusionOk="0">
                <a:moveTo>
                  <a:pt x="-1" y="21325"/>
                </a:moveTo>
                <a:cubicBezTo>
                  <a:pt x="149" y="9504"/>
                  <a:pt x="9775" y="-1"/>
                  <a:pt x="21598" y="0"/>
                </a:cubicBezTo>
                <a:cubicBezTo>
                  <a:pt x="33527" y="0"/>
                  <a:pt x="43198" y="9670"/>
                  <a:pt x="43198" y="21600"/>
                </a:cubicBezTo>
              </a:path>
              <a:path w="43198" h="21600" stroke="0" extrusionOk="0">
                <a:moveTo>
                  <a:pt x="-1" y="21325"/>
                </a:moveTo>
                <a:cubicBezTo>
                  <a:pt x="149" y="9504"/>
                  <a:pt x="9775" y="-1"/>
                  <a:pt x="21598" y="0"/>
                </a:cubicBezTo>
                <a:cubicBezTo>
                  <a:pt x="33527" y="0"/>
                  <a:pt x="43198" y="9670"/>
                  <a:pt x="43198" y="21600"/>
                </a:cubicBezTo>
                <a:lnTo>
                  <a:pt x="21598" y="21600"/>
                </a:lnTo>
                <a:lnTo>
                  <a:pt x="-1" y="21325"/>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520" name="Text Box 16"/>
          <p:cNvSpPr txBox="1">
            <a:spLocks noChangeArrowheads="1"/>
          </p:cNvSpPr>
          <p:nvPr/>
        </p:nvSpPr>
        <p:spPr bwMode="auto">
          <a:xfrm>
            <a:off x="2152650" y="5235575"/>
            <a:ext cx="331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0</a:t>
            </a:r>
          </a:p>
        </p:txBody>
      </p:sp>
      <p:sp>
        <p:nvSpPr>
          <p:cNvPr id="21521" name="Text Box 17"/>
          <p:cNvSpPr txBox="1">
            <a:spLocks noChangeArrowheads="1"/>
          </p:cNvSpPr>
          <p:nvPr/>
        </p:nvSpPr>
        <p:spPr bwMode="auto">
          <a:xfrm>
            <a:off x="1174750" y="5164138"/>
            <a:ext cx="331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A</a:t>
            </a:r>
          </a:p>
        </p:txBody>
      </p:sp>
      <p:sp>
        <p:nvSpPr>
          <p:cNvPr id="21522" name="Text Box 18"/>
          <p:cNvSpPr txBox="1">
            <a:spLocks noChangeArrowheads="1"/>
          </p:cNvSpPr>
          <p:nvPr/>
        </p:nvSpPr>
        <p:spPr bwMode="auto">
          <a:xfrm>
            <a:off x="2994025" y="4375150"/>
            <a:ext cx="331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C</a:t>
            </a:r>
          </a:p>
        </p:txBody>
      </p:sp>
      <p:sp>
        <p:nvSpPr>
          <p:cNvPr id="21523" name="Text Box 19"/>
          <p:cNvSpPr txBox="1">
            <a:spLocks noChangeArrowheads="1"/>
          </p:cNvSpPr>
          <p:nvPr/>
        </p:nvSpPr>
        <p:spPr bwMode="auto">
          <a:xfrm>
            <a:off x="3246438" y="5181600"/>
            <a:ext cx="3317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B</a:t>
            </a:r>
          </a:p>
        </p:txBody>
      </p:sp>
      <p:sp>
        <p:nvSpPr>
          <p:cNvPr id="21524" name="Arc 20"/>
          <p:cNvSpPr>
            <a:spLocks/>
          </p:cNvSpPr>
          <p:nvPr/>
        </p:nvSpPr>
        <p:spPr bwMode="auto">
          <a:xfrm>
            <a:off x="1647825" y="5078413"/>
            <a:ext cx="906463" cy="301625"/>
          </a:xfrm>
          <a:custGeom>
            <a:avLst/>
            <a:gdLst>
              <a:gd name="T0" fmla="*/ 863512 w 21400"/>
              <a:gd name="T1" fmla="*/ 0 h 7140"/>
              <a:gd name="T2" fmla="*/ 906463 w 21400"/>
              <a:gd name="T3" fmla="*/ 177680 h 7140"/>
              <a:gd name="T4" fmla="*/ 0 w 21400"/>
              <a:gd name="T5" fmla="*/ 301625 h 7140"/>
              <a:gd name="T6" fmla="*/ 0 60000 65536"/>
              <a:gd name="T7" fmla="*/ 0 60000 65536"/>
              <a:gd name="T8" fmla="*/ 0 60000 65536"/>
            </a:gdLst>
            <a:ahLst/>
            <a:cxnLst>
              <a:cxn ang="T6">
                <a:pos x="T0" y="T1"/>
              </a:cxn>
              <a:cxn ang="T7">
                <a:pos x="T2" y="T3"/>
              </a:cxn>
              <a:cxn ang="T8">
                <a:pos x="T4" y="T5"/>
              </a:cxn>
            </a:cxnLst>
            <a:rect l="0" t="0" r="r" b="b"/>
            <a:pathLst>
              <a:path w="21400" h="7140" fill="none" extrusionOk="0">
                <a:moveTo>
                  <a:pt x="20385" y="0"/>
                </a:moveTo>
                <a:cubicBezTo>
                  <a:pt x="20863" y="1364"/>
                  <a:pt x="21203" y="2773"/>
                  <a:pt x="21399" y="4206"/>
                </a:cubicBezTo>
              </a:path>
              <a:path w="21400" h="7140" stroke="0" extrusionOk="0">
                <a:moveTo>
                  <a:pt x="20385" y="0"/>
                </a:moveTo>
                <a:cubicBezTo>
                  <a:pt x="20863" y="1364"/>
                  <a:pt x="21203" y="2773"/>
                  <a:pt x="21399" y="4206"/>
                </a:cubicBezTo>
                <a:lnTo>
                  <a:pt x="0" y="7140"/>
                </a:lnTo>
                <a:lnTo>
                  <a:pt x="20385"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525" name="Text Box 21"/>
          <p:cNvSpPr txBox="1">
            <a:spLocks noChangeArrowheads="1"/>
          </p:cNvSpPr>
          <p:nvPr/>
        </p:nvSpPr>
        <p:spPr bwMode="auto">
          <a:xfrm>
            <a:off x="2490788" y="4975225"/>
            <a:ext cx="3063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l-GR" altLang="en-US" sz="1600">
                <a:latin typeface="Comic Sans MS" pitchFamily="66" charset="0"/>
              </a:rPr>
              <a:t>θ</a:t>
            </a:r>
          </a:p>
        </p:txBody>
      </p:sp>
      <p:sp>
        <p:nvSpPr>
          <p:cNvPr id="25622" name="Text Box 22"/>
          <p:cNvSpPr txBox="1">
            <a:spLocks noChangeArrowheads="1"/>
          </p:cNvSpPr>
          <p:nvPr/>
        </p:nvSpPr>
        <p:spPr bwMode="auto">
          <a:xfrm>
            <a:off x="5818188" y="1668463"/>
            <a:ext cx="2895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600" u="sng">
                <a:latin typeface="Comic Sans MS" pitchFamily="66" charset="0"/>
              </a:rPr>
              <a:t>Area of the shaded segment</a:t>
            </a:r>
          </a:p>
        </p:txBody>
      </p:sp>
      <p:graphicFrame>
        <p:nvGraphicFramePr>
          <p:cNvPr id="25624" name="Object 24"/>
          <p:cNvGraphicFramePr>
            <a:graphicFrameLocks noChangeAspect="1"/>
          </p:cNvGraphicFramePr>
          <p:nvPr/>
        </p:nvGraphicFramePr>
        <p:xfrm>
          <a:off x="6656388" y="1973263"/>
          <a:ext cx="1143000" cy="479425"/>
        </p:xfrm>
        <a:graphic>
          <a:graphicData uri="http://schemas.openxmlformats.org/presentationml/2006/ole">
            <mc:AlternateContent xmlns:mc="http://schemas.openxmlformats.org/markup-compatibility/2006">
              <mc:Choice xmlns:v="urn:schemas-microsoft-com:vml" Requires="v">
                <p:oleObj spid="_x0000_s15866" name="Equation" r:id="rId3" imgW="939392" imgH="393529" progId="Equation.DSMT4">
                  <p:embed/>
                </p:oleObj>
              </mc:Choice>
              <mc:Fallback>
                <p:oleObj name="Equation" r:id="rId3" imgW="939392" imgH="393529" progId="Equation.DSMT4">
                  <p:embed/>
                  <p:pic>
                    <p:nvPicPr>
                      <p:cNvPr id="25624"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6388" y="1973263"/>
                        <a:ext cx="11430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5" name="Object 25"/>
          <p:cNvGraphicFramePr>
            <a:graphicFrameLocks noChangeAspect="1"/>
          </p:cNvGraphicFramePr>
          <p:nvPr/>
        </p:nvGraphicFramePr>
        <p:xfrm>
          <a:off x="6808788" y="2887663"/>
          <a:ext cx="792162" cy="482600"/>
        </p:xfrm>
        <a:graphic>
          <a:graphicData uri="http://schemas.openxmlformats.org/presentationml/2006/ole">
            <mc:AlternateContent xmlns:mc="http://schemas.openxmlformats.org/markup-compatibility/2006">
              <mc:Choice xmlns:v="urn:schemas-microsoft-com:vml" Requires="v">
                <p:oleObj spid="_x0000_s15867" name="Equation" r:id="rId5" imgW="647419" imgH="393529" progId="Equation.DSMT4">
                  <p:embed/>
                </p:oleObj>
              </mc:Choice>
              <mc:Fallback>
                <p:oleObj name="Equation" r:id="rId5" imgW="647419" imgH="393529" progId="Equation.DSMT4">
                  <p:embed/>
                  <p:pic>
                    <p:nvPicPr>
                      <p:cNvPr id="25625"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8788" y="2887663"/>
                        <a:ext cx="79216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6" name="Text Box 26"/>
          <p:cNvSpPr txBox="1">
            <a:spLocks noChangeArrowheads="1"/>
          </p:cNvSpPr>
          <p:nvPr/>
        </p:nvSpPr>
        <p:spPr bwMode="auto">
          <a:xfrm>
            <a:off x="6122988" y="2582863"/>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600" u="sng">
                <a:latin typeface="Comic Sans MS" pitchFamily="66" charset="0"/>
              </a:rPr>
              <a:t>Area of triangle AOC</a:t>
            </a:r>
          </a:p>
        </p:txBody>
      </p:sp>
      <p:graphicFrame>
        <p:nvGraphicFramePr>
          <p:cNvPr id="25627" name="Object 27"/>
          <p:cNvGraphicFramePr>
            <a:graphicFrameLocks noChangeAspect="1"/>
          </p:cNvGraphicFramePr>
          <p:nvPr/>
        </p:nvGraphicFramePr>
        <p:xfrm>
          <a:off x="6656388" y="3421063"/>
          <a:ext cx="1181100" cy="509587"/>
        </p:xfrm>
        <a:graphic>
          <a:graphicData uri="http://schemas.openxmlformats.org/presentationml/2006/ole">
            <mc:AlternateContent xmlns:mc="http://schemas.openxmlformats.org/markup-compatibility/2006">
              <mc:Choice xmlns:v="urn:schemas-microsoft-com:vml" Requires="v">
                <p:oleObj spid="_x0000_s15868" name="Equation" r:id="rId7" imgW="914400" imgH="393700" progId="Equation.DSMT4">
                  <p:embed/>
                </p:oleObj>
              </mc:Choice>
              <mc:Fallback>
                <p:oleObj name="Equation" r:id="rId7" imgW="914400" imgH="393700" progId="Equation.DSMT4">
                  <p:embed/>
                  <p:pic>
                    <p:nvPicPr>
                      <p:cNvPr id="25627"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6388" y="3421063"/>
                        <a:ext cx="1181100"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8" name="Text Box 28"/>
          <p:cNvSpPr txBox="1">
            <a:spLocks noChangeArrowheads="1"/>
          </p:cNvSpPr>
          <p:nvPr/>
        </p:nvSpPr>
        <p:spPr bwMode="auto">
          <a:xfrm>
            <a:off x="5437188" y="3963988"/>
            <a:ext cx="3505200" cy="37623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solidFill>
                  <a:srgbClr val="FF0000"/>
                </a:solidFill>
                <a:latin typeface="Comic Sans MS" pitchFamily="66" charset="0"/>
              </a:rPr>
              <a:t>Remember, sin x = sin (180 – x)</a:t>
            </a:r>
            <a:r>
              <a:rPr lang="en-GB" altLang="en-US">
                <a:solidFill>
                  <a:srgbClr val="FF0000"/>
                </a:solidFill>
              </a:rPr>
              <a:t> </a:t>
            </a:r>
          </a:p>
        </p:txBody>
      </p:sp>
      <p:graphicFrame>
        <p:nvGraphicFramePr>
          <p:cNvPr id="25629" name="Object 29"/>
          <p:cNvGraphicFramePr>
            <a:graphicFrameLocks noChangeAspect="1"/>
          </p:cNvGraphicFramePr>
          <p:nvPr/>
        </p:nvGraphicFramePr>
        <p:xfrm>
          <a:off x="6884988" y="4411663"/>
          <a:ext cx="736600" cy="476250"/>
        </p:xfrm>
        <a:graphic>
          <a:graphicData uri="http://schemas.openxmlformats.org/presentationml/2006/ole">
            <mc:AlternateContent xmlns:mc="http://schemas.openxmlformats.org/markup-compatibility/2006">
              <mc:Choice xmlns:v="urn:schemas-microsoft-com:vml" Requires="v">
                <p:oleObj spid="_x0000_s15869" name="Equation" r:id="rId9" imgW="609336" imgH="393529" progId="Equation.DSMT4">
                  <p:embed/>
                </p:oleObj>
              </mc:Choice>
              <mc:Fallback>
                <p:oleObj name="Equation" r:id="rId9" imgW="609336" imgH="393529" progId="Equation.DSMT4">
                  <p:embed/>
                  <p:pic>
                    <p:nvPicPr>
                      <p:cNvPr id="25629"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84988" y="4411663"/>
                        <a:ext cx="736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30" name="Line 30"/>
          <p:cNvSpPr>
            <a:spLocks noChangeShapeType="1"/>
          </p:cNvSpPr>
          <p:nvPr/>
        </p:nvSpPr>
        <p:spPr bwMode="auto">
          <a:xfrm>
            <a:off x="7418388" y="3802063"/>
            <a:ext cx="4572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aphicFrame>
        <p:nvGraphicFramePr>
          <p:cNvPr id="25634" name="Object 34"/>
          <p:cNvGraphicFramePr>
            <a:graphicFrameLocks noChangeAspect="1"/>
          </p:cNvGraphicFramePr>
          <p:nvPr/>
        </p:nvGraphicFramePr>
        <p:xfrm>
          <a:off x="6122988" y="5021263"/>
          <a:ext cx="736600" cy="476250"/>
        </p:xfrm>
        <a:graphic>
          <a:graphicData uri="http://schemas.openxmlformats.org/presentationml/2006/ole">
            <mc:AlternateContent xmlns:mc="http://schemas.openxmlformats.org/markup-compatibility/2006">
              <mc:Choice xmlns:v="urn:schemas-microsoft-com:vml" Requires="v">
                <p:oleObj spid="_x0000_s15870" name="Equation" r:id="rId11" imgW="609336" imgH="393529" progId="Equation.DSMT4">
                  <p:embed/>
                </p:oleObj>
              </mc:Choice>
              <mc:Fallback>
                <p:oleObj name="Equation" r:id="rId11" imgW="609336" imgH="393529" progId="Equation.DSMT4">
                  <p:embed/>
                  <p:pic>
                    <p:nvPicPr>
                      <p:cNvPr id="25634"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22988" y="5021263"/>
                        <a:ext cx="736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5" name="Object 35"/>
          <p:cNvGraphicFramePr>
            <a:graphicFrameLocks noChangeAspect="1"/>
          </p:cNvGraphicFramePr>
          <p:nvPr/>
        </p:nvGraphicFramePr>
        <p:xfrm>
          <a:off x="6884988" y="5021263"/>
          <a:ext cx="1652587" cy="479425"/>
        </p:xfrm>
        <a:graphic>
          <a:graphicData uri="http://schemas.openxmlformats.org/presentationml/2006/ole">
            <mc:AlternateContent xmlns:mc="http://schemas.openxmlformats.org/markup-compatibility/2006">
              <mc:Choice xmlns:v="urn:schemas-microsoft-com:vml" Requires="v">
                <p:oleObj spid="_x0000_s15871" name="Equation" r:id="rId13" imgW="1358310" imgH="393529" progId="Equation.DSMT4">
                  <p:embed/>
                </p:oleObj>
              </mc:Choice>
              <mc:Fallback>
                <p:oleObj name="Equation" r:id="rId13" imgW="1358310" imgH="393529" progId="Equation.DSMT4">
                  <p:embed/>
                  <p:pic>
                    <p:nvPicPr>
                      <p:cNvPr id="25635"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84988" y="5021263"/>
                        <a:ext cx="165258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6" name="Object 36"/>
          <p:cNvGraphicFramePr>
            <a:graphicFrameLocks noChangeAspect="1"/>
          </p:cNvGraphicFramePr>
          <p:nvPr/>
        </p:nvGraphicFramePr>
        <p:xfrm>
          <a:off x="6572250" y="5661025"/>
          <a:ext cx="442913" cy="239713"/>
        </p:xfrm>
        <a:graphic>
          <a:graphicData uri="http://schemas.openxmlformats.org/presentationml/2006/ole">
            <mc:AlternateContent xmlns:mc="http://schemas.openxmlformats.org/markup-compatibility/2006">
              <mc:Choice xmlns:v="urn:schemas-microsoft-com:vml" Requires="v">
                <p:oleObj spid="_x0000_s15872" name="Equation" r:id="rId15" imgW="329914" imgH="177646" progId="Equation.DSMT4">
                  <p:embed/>
                </p:oleObj>
              </mc:Choice>
              <mc:Fallback>
                <p:oleObj name="Equation" r:id="rId15" imgW="329914" imgH="177646" progId="Equation.DSMT4">
                  <p:embed/>
                  <p:pic>
                    <p:nvPicPr>
                      <p:cNvPr id="25636"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72250" y="5661025"/>
                        <a:ext cx="442913"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7" name="Object 37"/>
          <p:cNvGraphicFramePr>
            <a:graphicFrameLocks noChangeAspect="1"/>
          </p:cNvGraphicFramePr>
          <p:nvPr/>
        </p:nvGraphicFramePr>
        <p:xfrm>
          <a:off x="7019925" y="5635625"/>
          <a:ext cx="1112838" cy="322263"/>
        </p:xfrm>
        <a:graphic>
          <a:graphicData uri="http://schemas.openxmlformats.org/presentationml/2006/ole">
            <mc:AlternateContent xmlns:mc="http://schemas.openxmlformats.org/markup-compatibility/2006">
              <mc:Choice xmlns:v="urn:schemas-microsoft-com:vml" Requires="v">
                <p:oleObj spid="_x0000_s15873" name="Equation" r:id="rId17" imgW="875920" imgH="253890" progId="Equation.DSMT4">
                  <p:embed/>
                </p:oleObj>
              </mc:Choice>
              <mc:Fallback>
                <p:oleObj name="Equation" r:id="rId17" imgW="875920" imgH="253890" progId="Equation.DSMT4">
                  <p:embed/>
                  <p:pic>
                    <p:nvPicPr>
                      <p:cNvPr id="25637"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19925" y="5635625"/>
                        <a:ext cx="1112838"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8" name="Object 38"/>
          <p:cNvGraphicFramePr>
            <a:graphicFrameLocks noChangeAspect="1"/>
          </p:cNvGraphicFramePr>
          <p:nvPr/>
        </p:nvGraphicFramePr>
        <p:xfrm>
          <a:off x="6572250" y="6100763"/>
          <a:ext cx="442913" cy="239712"/>
        </p:xfrm>
        <a:graphic>
          <a:graphicData uri="http://schemas.openxmlformats.org/presentationml/2006/ole">
            <mc:AlternateContent xmlns:mc="http://schemas.openxmlformats.org/markup-compatibility/2006">
              <mc:Choice xmlns:v="urn:schemas-microsoft-com:vml" Requires="v">
                <p:oleObj spid="_x0000_s15874" name="Equation" r:id="rId19" imgW="329914" imgH="177646" progId="Equation.DSMT4">
                  <p:embed/>
                </p:oleObj>
              </mc:Choice>
              <mc:Fallback>
                <p:oleObj name="Equation" r:id="rId19" imgW="329914" imgH="177646" progId="Equation.DSMT4">
                  <p:embed/>
                  <p:pic>
                    <p:nvPicPr>
                      <p:cNvPr id="25638" name="Object 3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72250" y="6100763"/>
                        <a:ext cx="442913" cy="23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9" name="Object 39"/>
          <p:cNvGraphicFramePr>
            <a:graphicFrameLocks noChangeAspect="1"/>
          </p:cNvGraphicFramePr>
          <p:nvPr/>
        </p:nvGraphicFramePr>
        <p:xfrm>
          <a:off x="7007225" y="6096000"/>
          <a:ext cx="1049338" cy="227013"/>
        </p:xfrm>
        <a:graphic>
          <a:graphicData uri="http://schemas.openxmlformats.org/presentationml/2006/ole">
            <mc:AlternateContent xmlns:mc="http://schemas.openxmlformats.org/markup-compatibility/2006">
              <mc:Choice xmlns:v="urn:schemas-microsoft-com:vml" Requires="v">
                <p:oleObj spid="_x0000_s15875" name="Equation" r:id="rId21" imgW="825142" imgH="177723" progId="Equation.DSMT4">
                  <p:embed/>
                </p:oleObj>
              </mc:Choice>
              <mc:Fallback>
                <p:oleObj name="Equation" r:id="rId21" imgW="825142" imgH="177723" progId="Equation.DSMT4">
                  <p:embed/>
                  <p:pic>
                    <p:nvPicPr>
                      <p:cNvPr id="25639" name="Object 3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07225" y="6096000"/>
                        <a:ext cx="1049338" cy="227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40" name="Object 40"/>
          <p:cNvGraphicFramePr>
            <a:graphicFrameLocks noChangeAspect="1"/>
          </p:cNvGraphicFramePr>
          <p:nvPr/>
        </p:nvGraphicFramePr>
        <p:xfrm>
          <a:off x="6826250" y="6510338"/>
          <a:ext cx="169863" cy="239712"/>
        </p:xfrm>
        <a:graphic>
          <a:graphicData uri="http://schemas.openxmlformats.org/presentationml/2006/ole">
            <mc:AlternateContent xmlns:mc="http://schemas.openxmlformats.org/markup-compatibility/2006">
              <mc:Choice xmlns:v="urn:schemas-microsoft-com:vml" Requires="v">
                <p:oleObj spid="_x0000_s15876" name="Equation" r:id="rId23" imgW="126725" imgH="177415" progId="Equation.DSMT4">
                  <p:embed/>
                </p:oleObj>
              </mc:Choice>
              <mc:Fallback>
                <p:oleObj name="Equation" r:id="rId23" imgW="126725" imgH="177415" progId="Equation.DSMT4">
                  <p:embed/>
                  <p:pic>
                    <p:nvPicPr>
                      <p:cNvPr id="25640" name="Object 4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826250" y="6510338"/>
                        <a:ext cx="169863" cy="23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41" name="Object 41"/>
          <p:cNvGraphicFramePr>
            <a:graphicFrameLocks noChangeAspect="1"/>
          </p:cNvGraphicFramePr>
          <p:nvPr/>
        </p:nvGraphicFramePr>
        <p:xfrm>
          <a:off x="7018338" y="6505575"/>
          <a:ext cx="1065212" cy="227013"/>
        </p:xfrm>
        <a:graphic>
          <a:graphicData uri="http://schemas.openxmlformats.org/presentationml/2006/ole">
            <mc:AlternateContent xmlns:mc="http://schemas.openxmlformats.org/markup-compatibility/2006">
              <mc:Choice xmlns:v="urn:schemas-microsoft-com:vml" Requires="v">
                <p:oleObj spid="_x0000_s15877" name="Equation" r:id="rId25" imgW="837836" imgH="177723" progId="Equation.DSMT4">
                  <p:embed/>
                </p:oleObj>
              </mc:Choice>
              <mc:Fallback>
                <p:oleObj name="Equation" r:id="rId25" imgW="837836" imgH="177723" progId="Equation.DSMT4">
                  <p:embed/>
                  <p:pic>
                    <p:nvPicPr>
                      <p:cNvPr id="25641" name="Object 4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018338" y="6505575"/>
                        <a:ext cx="1065212" cy="227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43" name="Arc 43"/>
          <p:cNvSpPr>
            <a:spLocks/>
          </p:cNvSpPr>
          <p:nvPr/>
        </p:nvSpPr>
        <p:spPr bwMode="auto">
          <a:xfrm flipH="1">
            <a:off x="6242050" y="3101975"/>
            <a:ext cx="193675" cy="582613"/>
          </a:xfrm>
          <a:custGeom>
            <a:avLst/>
            <a:gdLst>
              <a:gd name="T0" fmla="*/ 4202 w 22079"/>
              <a:gd name="T1" fmla="*/ 0 h 43200"/>
              <a:gd name="T2" fmla="*/ 0 w 22079"/>
              <a:gd name="T3" fmla="*/ 582546 h 43200"/>
              <a:gd name="T4" fmla="*/ 4202 w 22079"/>
              <a:gd name="T5" fmla="*/ 291307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44" name="Text Box 44"/>
          <p:cNvSpPr txBox="1">
            <a:spLocks noChangeArrowheads="1"/>
          </p:cNvSpPr>
          <p:nvPr/>
        </p:nvSpPr>
        <p:spPr bwMode="auto">
          <a:xfrm>
            <a:off x="4938713" y="3109913"/>
            <a:ext cx="130968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solidFill>
                  <a:srgbClr val="FF0000"/>
                </a:solidFill>
                <a:latin typeface="Comic Sans MS" pitchFamily="66" charset="0"/>
              </a:rPr>
              <a:t>a = b = r Angle = </a:t>
            </a:r>
            <a:r>
              <a:rPr lang="el-GR" altLang="en-US" sz="1600">
                <a:solidFill>
                  <a:srgbClr val="FF0000"/>
                </a:solidFill>
                <a:latin typeface="Comic Sans MS" pitchFamily="66" charset="0"/>
              </a:rPr>
              <a:t>π</a:t>
            </a:r>
            <a:r>
              <a:rPr lang="en-GB" altLang="en-US" sz="1600">
                <a:solidFill>
                  <a:srgbClr val="FF0000"/>
                </a:solidFill>
                <a:latin typeface="Comic Sans MS" pitchFamily="66" charset="0"/>
              </a:rPr>
              <a:t>-</a:t>
            </a:r>
            <a:r>
              <a:rPr lang="el-GR" altLang="en-US" sz="1600">
                <a:solidFill>
                  <a:srgbClr val="FF0000"/>
                </a:solidFill>
                <a:latin typeface="Comic Sans MS" pitchFamily="66" charset="0"/>
              </a:rPr>
              <a:t>θ</a:t>
            </a:r>
          </a:p>
        </p:txBody>
      </p:sp>
      <p:sp>
        <p:nvSpPr>
          <p:cNvPr id="25655" name="Line 55"/>
          <p:cNvSpPr>
            <a:spLocks noChangeShapeType="1"/>
          </p:cNvSpPr>
          <p:nvPr/>
        </p:nvSpPr>
        <p:spPr bwMode="auto">
          <a:xfrm>
            <a:off x="5584825" y="4940300"/>
            <a:ext cx="342423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5656" name="Arc 56"/>
          <p:cNvSpPr>
            <a:spLocks/>
          </p:cNvSpPr>
          <p:nvPr/>
        </p:nvSpPr>
        <p:spPr bwMode="auto">
          <a:xfrm flipH="1">
            <a:off x="5775325" y="5226050"/>
            <a:ext cx="193675" cy="511175"/>
          </a:xfrm>
          <a:custGeom>
            <a:avLst/>
            <a:gdLst>
              <a:gd name="T0" fmla="*/ 4202 w 22079"/>
              <a:gd name="T1" fmla="*/ 0 h 43200"/>
              <a:gd name="T2" fmla="*/ 0 w 22079"/>
              <a:gd name="T3" fmla="*/ 511116 h 43200"/>
              <a:gd name="T4" fmla="*/ 4202 w 22079"/>
              <a:gd name="T5" fmla="*/ 255588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57" name="Arc 57"/>
          <p:cNvSpPr>
            <a:spLocks/>
          </p:cNvSpPr>
          <p:nvPr/>
        </p:nvSpPr>
        <p:spPr bwMode="auto">
          <a:xfrm flipH="1">
            <a:off x="5765800" y="5726113"/>
            <a:ext cx="193675" cy="511175"/>
          </a:xfrm>
          <a:custGeom>
            <a:avLst/>
            <a:gdLst>
              <a:gd name="T0" fmla="*/ 4202 w 22079"/>
              <a:gd name="T1" fmla="*/ 0 h 43200"/>
              <a:gd name="T2" fmla="*/ 0 w 22079"/>
              <a:gd name="T3" fmla="*/ 511116 h 43200"/>
              <a:gd name="T4" fmla="*/ 4202 w 22079"/>
              <a:gd name="T5" fmla="*/ 255588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58" name="Arc 58"/>
          <p:cNvSpPr>
            <a:spLocks/>
          </p:cNvSpPr>
          <p:nvPr/>
        </p:nvSpPr>
        <p:spPr bwMode="auto">
          <a:xfrm flipH="1">
            <a:off x="5756275" y="6235700"/>
            <a:ext cx="193675" cy="420688"/>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63" name="Text Box 63"/>
          <p:cNvSpPr txBox="1">
            <a:spLocks noChangeArrowheads="1"/>
          </p:cNvSpPr>
          <p:nvPr/>
        </p:nvSpPr>
        <p:spPr bwMode="auto">
          <a:xfrm>
            <a:off x="4178300" y="4975225"/>
            <a:ext cx="15954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AOC = 3 x shaded segment</a:t>
            </a:r>
          </a:p>
        </p:txBody>
      </p:sp>
      <p:sp>
        <p:nvSpPr>
          <p:cNvPr id="25664" name="Text Box 64"/>
          <p:cNvSpPr txBox="1">
            <a:spLocks noChangeArrowheads="1"/>
          </p:cNvSpPr>
          <p:nvPr/>
        </p:nvSpPr>
        <p:spPr bwMode="auto">
          <a:xfrm>
            <a:off x="4159250" y="5424488"/>
            <a:ext cx="1595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Cancel out </a:t>
            </a:r>
            <a:r>
              <a:rPr lang="en-GB" altLang="en-US" sz="1400" baseline="30000">
                <a:solidFill>
                  <a:srgbClr val="FF0000"/>
                </a:solidFill>
                <a:latin typeface="Comic Sans MS" pitchFamily="66" charset="0"/>
              </a:rPr>
              <a:t>1</a:t>
            </a:r>
            <a:r>
              <a:rPr lang="en-GB" altLang="en-US" sz="1400">
                <a:solidFill>
                  <a:srgbClr val="FF0000"/>
                </a:solidFill>
                <a:latin typeface="Comic Sans MS" pitchFamily="66" charset="0"/>
              </a:rPr>
              <a:t>/</a:t>
            </a:r>
            <a:r>
              <a:rPr lang="en-GB" altLang="en-US" sz="1400" baseline="-25000">
                <a:solidFill>
                  <a:srgbClr val="FF0000"/>
                </a:solidFill>
                <a:latin typeface="Comic Sans MS" pitchFamily="66" charset="0"/>
              </a:rPr>
              <a:t>2</a:t>
            </a:r>
            <a:r>
              <a:rPr lang="en-GB" altLang="en-US" sz="1400">
                <a:solidFill>
                  <a:srgbClr val="FF0000"/>
                </a:solidFill>
                <a:latin typeface="Comic Sans MS" pitchFamily="66" charset="0"/>
              </a:rPr>
              <a:t>r</a:t>
            </a:r>
            <a:r>
              <a:rPr lang="en-GB" altLang="en-US" sz="1400" baseline="30000">
                <a:solidFill>
                  <a:srgbClr val="FF0000"/>
                </a:solidFill>
                <a:latin typeface="Comic Sans MS" pitchFamily="66" charset="0"/>
              </a:rPr>
              <a:t>2</a:t>
            </a:r>
          </a:p>
        </p:txBody>
      </p:sp>
      <p:sp>
        <p:nvSpPr>
          <p:cNvPr id="25665" name="Text Box 65"/>
          <p:cNvSpPr txBox="1">
            <a:spLocks noChangeArrowheads="1"/>
          </p:cNvSpPr>
          <p:nvPr/>
        </p:nvSpPr>
        <p:spPr bwMode="auto">
          <a:xfrm>
            <a:off x="4159250" y="5738813"/>
            <a:ext cx="15954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Multiply out the brackets</a:t>
            </a:r>
            <a:endParaRPr lang="en-GB" altLang="en-US" sz="1400" baseline="30000">
              <a:solidFill>
                <a:srgbClr val="FF0000"/>
              </a:solidFill>
              <a:latin typeface="Comic Sans MS" pitchFamily="66" charset="0"/>
            </a:endParaRPr>
          </a:p>
        </p:txBody>
      </p:sp>
      <p:sp>
        <p:nvSpPr>
          <p:cNvPr id="25666" name="Text Box 66"/>
          <p:cNvSpPr txBox="1">
            <a:spLocks noChangeArrowheads="1"/>
          </p:cNvSpPr>
          <p:nvPr/>
        </p:nvSpPr>
        <p:spPr bwMode="auto">
          <a:xfrm>
            <a:off x="4230688" y="6313488"/>
            <a:ext cx="15954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Subtract sin</a:t>
            </a:r>
            <a:r>
              <a:rPr lang="el-GR" altLang="en-US" sz="1400">
                <a:solidFill>
                  <a:srgbClr val="FF0000"/>
                </a:solidFill>
                <a:latin typeface="Comic Sans MS" pitchFamily="66" charset="0"/>
              </a:rPr>
              <a:t>θ</a:t>
            </a:r>
            <a:endParaRPr lang="el-GR" altLang="en-US" sz="1400" baseline="30000">
              <a:solidFill>
                <a:srgbClr val="FF0000"/>
              </a:solidFill>
              <a:latin typeface="Comic Sans MS" pitchFamily="66" charset="0"/>
            </a:endParaRPr>
          </a:p>
        </p:txBody>
      </p:sp>
      <p:cxnSp>
        <p:nvCxnSpPr>
          <p:cNvPr id="4" name="Straight Connector 3"/>
          <p:cNvCxnSpPr/>
          <p:nvPr/>
        </p:nvCxnSpPr>
        <p:spPr>
          <a:xfrm>
            <a:off x="1102605" y="3319015"/>
            <a:ext cx="3454155" cy="33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318052" y="3535680"/>
            <a:ext cx="3598628" cy="26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6"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67" name="TextBox 66"/>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5D</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68" name="TextBox 67"/>
              <p:cNvSpPr txBox="1"/>
              <p:nvPr/>
            </p:nvSpPr>
            <p:spPr>
              <a:xfrm>
                <a:off x="8218582" y="435166"/>
                <a:ext cx="679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𝜃</m:t>
                      </m:r>
                    </m:oMath>
                  </m:oMathPara>
                </a14:m>
                <a:endParaRPr lang="en-GB" dirty="0"/>
              </a:p>
            </p:txBody>
          </p:sp>
        </mc:Choice>
        <mc:Fallback xmlns="">
          <p:sp>
            <p:nvSpPr>
              <p:cNvPr id="68" name="TextBox 67"/>
              <p:cNvSpPr txBox="1">
                <a:spLocks noRot="1" noChangeAspect="1" noMove="1" noResize="1" noEditPoints="1" noAdjustHandles="1" noChangeArrowheads="1" noChangeShapeType="1" noTextEdit="1"/>
              </p:cNvSpPr>
              <p:nvPr/>
            </p:nvSpPr>
            <p:spPr>
              <a:xfrm>
                <a:off x="8218582" y="435166"/>
                <a:ext cx="679289" cy="276999"/>
              </a:xfrm>
              <a:prstGeom prst="rect">
                <a:avLst/>
              </a:prstGeom>
              <a:blipFill>
                <a:blip r:embed="rId27"/>
                <a:stretch>
                  <a:fillRect l="-8036" r="-7143"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108857" y="439782"/>
                <a:ext cx="173098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69" name="TextBox 68"/>
              <p:cNvSpPr txBox="1">
                <a:spLocks noRot="1" noChangeAspect="1" noMove="1" noResize="1" noEditPoints="1" noAdjustHandles="1" noChangeArrowheads="1" noChangeShapeType="1" noTextEdit="1"/>
              </p:cNvSpPr>
              <p:nvPr/>
            </p:nvSpPr>
            <p:spPr>
              <a:xfrm>
                <a:off x="108857" y="439782"/>
                <a:ext cx="1730987" cy="251800"/>
              </a:xfrm>
              <a:prstGeom prst="rect">
                <a:avLst/>
              </a:prstGeom>
              <a:blipFill>
                <a:blip r:embed="rId28"/>
                <a:stretch>
                  <a:fillRect l="-2465"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156754" y="696685"/>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70" name="TextBox 69"/>
              <p:cNvSpPr txBox="1">
                <a:spLocks noRot="1" noChangeAspect="1" noMove="1" noResize="1" noEditPoints="1" noAdjustHandles="1" noChangeArrowheads="1" noChangeShapeType="1" noTextEdit="1"/>
              </p:cNvSpPr>
              <p:nvPr/>
            </p:nvSpPr>
            <p:spPr>
              <a:xfrm>
                <a:off x="156754" y="696685"/>
                <a:ext cx="1617173" cy="251800"/>
              </a:xfrm>
              <a:prstGeom prst="rect">
                <a:avLst/>
              </a:prstGeom>
              <a:blipFill>
                <a:blip r:embed="rId29"/>
                <a:stretch>
                  <a:fillRect l="-1509" r="-377" b="-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7942357" y="768541"/>
                <a:ext cx="1033296"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𝜃</m:t>
                      </m:r>
                    </m:oMath>
                  </m:oMathPara>
                </a14:m>
                <a:endParaRPr lang="en-GB" dirty="0"/>
              </a:p>
            </p:txBody>
          </p:sp>
        </mc:Choice>
        <mc:Fallback xmlns="">
          <p:sp>
            <p:nvSpPr>
              <p:cNvPr id="71" name="TextBox 70"/>
              <p:cNvSpPr txBox="1">
                <a:spLocks noRot="1" noChangeAspect="1" noMove="1" noResize="1" noEditPoints="1" noAdjustHandles="1" noChangeArrowheads="1" noChangeShapeType="1" noTextEdit="1"/>
              </p:cNvSpPr>
              <p:nvPr/>
            </p:nvSpPr>
            <p:spPr>
              <a:xfrm>
                <a:off x="7942357" y="768541"/>
                <a:ext cx="1033296" cy="518604"/>
              </a:xfrm>
              <a:prstGeom prst="rect">
                <a:avLst/>
              </a:prstGeom>
              <a:blipFill>
                <a:blip r:embed="rId3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5656357" y="311341"/>
                <a:ext cx="2414955"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𝑆𝑒𝑔𝑚𝑒𝑛𝑡</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𝑟</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𝑠𝑖𝑛</m:t>
                      </m:r>
                      <m:r>
                        <a:rPr lang="el-GR"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m:t>
                      </m:r>
                    </m:oMath>
                  </m:oMathPara>
                </a14:m>
                <a:endParaRPr lang="en-GB" sz="1600" i="1" dirty="0"/>
              </a:p>
            </p:txBody>
          </p:sp>
        </mc:Choice>
        <mc:Fallback xmlns="">
          <p:sp>
            <p:nvSpPr>
              <p:cNvPr id="72" name="TextBox 71"/>
              <p:cNvSpPr txBox="1">
                <a:spLocks noRot="1" noChangeAspect="1" noMove="1" noResize="1" noEditPoints="1" noAdjustHandles="1" noChangeArrowheads="1" noChangeShapeType="1" noTextEdit="1"/>
              </p:cNvSpPr>
              <p:nvPr/>
            </p:nvSpPr>
            <p:spPr>
              <a:xfrm>
                <a:off x="5656357" y="311341"/>
                <a:ext cx="2414955" cy="461024"/>
              </a:xfrm>
              <a:prstGeom prst="rect">
                <a:avLst/>
              </a:prstGeom>
              <a:blipFill>
                <a:blip r:embed="rId3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381162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22"/>
                                        </p:tgtEl>
                                        <p:attrNameLst>
                                          <p:attrName>style.visibility</p:attrName>
                                        </p:attrNameLst>
                                      </p:cBhvr>
                                      <p:to>
                                        <p:strVal val="visible"/>
                                      </p:to>
                                    </p:set>
                                    <p:animEffect transition="in" filter="blinds(horizontal)">
                                      <p:cBhvr>
                                        <p:cTn id="7" dur="500"/>
                                        <p:tgtEl>
                                          <p:spTgt spid="256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24"/>
                                        </p:tgtEl>
                                        <p:attrNameLst>
                                          <p:attrName>style.visibility</p:attrName>
                                        </p:attrNameLst>
                                      </p:cBhvr>
                                      <p:to>
                                        <p:strVal val="visible"/>
                                      </p:to>
                                    </p:set>
                                    <p:animEffect transition="in" filter="blinds(horizontal)">
                                      <p:cBhvr>
                                        <p:cTn id="12" dur="500"/>
                                        <p:tgtEl>
                                          <p:spTgt spid="256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26"/>
                                        </p:tgtEl>
                                        <p:attrNameLst>
                                          <p:attrName>style.visibility</p:attrName>
                                        </p:attrNameLst>
                                      </p:cBhvr>
                                      <p:to>
                                        <p:strVal val="visible"/>
                                      </p:to>
                                    </p:set>
                                    <p:animEffect transition="in" filter="blinds(horizontal)">
                                      <p:cBhvr>
                                        <p:cTn id="17" dur="500"/>
                                        <p:tgtEl>
                                          <p:spTgt spid="256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5625"/>
                                        </p:tgtEl>
                                        <p:attrNameLst>
                                          <p:attrName>style.visibility</p:attrName>
                                        </p:attrNameLst>
                                      </p:cBhvr>
                                      <p:to>
                                        <p:strVal val="visible"/>
                                      </p:to>
                                    </p:set>
                                    <p:animEffect transition="in" filter="blinds(horizontal)">
                                      <p:cBhvr>
                                        <p:cTn id="22" dur="500"/>
                                        <p:tgtEl>
                                          <p:spTgt spid="256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643"/>
                                        </p:tgtEl>
                                        <p:attrNameLst>
                                          <p:attrName>style.visibility</p:attrName>
                                        </p:attrNameLst>
                                      </p:cBhvr>
                                      <p:to>
                                        <p:strVal val="visible"/>
                                      </p:to>
                                    </p:set>
                                    <p:animEffect transition="in" filter="blinds(horizontal)">
                                      <p:cBhvr>
                                        <p:cTn id="27" dur="500"/>
                                        <p:tgtEl>
                                          <p:spTgt spid="256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5644">
                                            <p:txEl>
                                              <p:pRg st="0" end="0"/>
                                            </p:txEl>
                                          </p:spTgt>
                                        </p:tgtEl>
                                        <p:attrNameLst>
                                          <p:attrName>style.visibility</p:attrName>
                                        </p:attrNameLst>
                                      </p:cBhvr>
                                      <p:to>
                                        <p:strVal val="visible"/>
                                      </p:to>
                                    </p:set>
                                    <p:animEffect transition="in" filter="blinds(horizontal)">
                                      <p:cBhvr>
                                        <p:cTn id="32" dur="500"/>
                                        <p:tgtEl>
                                          <p:spTgt spid="25644">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5627"/>
                                        </p:tgtEl>
                                        <p:attrNameLst>
                                          <p:attrName>style.visibility</p:attrName>
                                        </p:attrNameLst>
                                      </p:cBhvr>
                                      <p:to>
                                        <p:strVal val="visible"/>
                                      </p:to>
                                    </p:set>
                                    <p:animEffect transition="in" filter="blinds(horizontal)">
                                      <p:cBhvr>
                                        <p:cTn id="37" dur="500"/>
                                        <p:tgtEl>
                                          <p:spTgt spid="256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628"/>
                                        </p:tgtEl>
                                        <p:attrNameLst>
                                          <p:attrName>style.visibility</p:attrName>
                                        </p:attrNameLst>
                                      </p:cBhvr>
                                      <p:to>
                                        <p:strVal val="visible"/>
                                      </p:to>
                                    </p:set>
                                    <p:animEffect transition="in" filter="blinds(horizontal)">
                                      <p:cBhvr>
                                        <p:cTn id="42" dur="500"/>
                                        <p:tgtEl>
                                          <p:spTgt spid="2562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5630"/>
                                        </p:tgtEl>
                                        <p:attrNameLst>
                                          <p:attrName>style.visibility</p:attrName>
                                        </p:attrNameLst>
                                      </p:cBhvr>
                                      <p:to>
                                        <p:strVal val="visible"/>
                                      </p:to>
                                    </p:set>
                                    <p:animEffect transition="in" filter="blinds(horizontal)">
                                      <p:cBhvr>
                                        <p:cTn id="47" dur="500"/>
                                        <p:tgtEl>
                                          <p:spTgt spid="256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5629"/>
                                        </p:tgtEl>
                                        <p:attrNameLst>
                                          <p:attrName>style.visibility</p:attrName>
                                        </p:attrNameLst>
                                      </p:cBhvr>
                                      <p:to>
                                        <p:strVal val="visible"/>
                                      </p:to>
                                    </p:set>
                                    <p:animEffect transition="in" filter="blinds(horizontal)">
                                      <p:cBhvr>
                                        <p:cTn id="52" dur="500"/>
                                        <p:tgtEl>
                                          <p:spTgt spid="2562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xit" presetSubtype="10" fill="hold" grpId="1" nodeType="clickEffect">
                                  <p:stCondLst>
                                    <p:cond delay="0"/>
                                  </p:stCondLst>
                                  <p:childTnLst>
                                    <p:animEffect transition="out" filter="blinds(horizontal)">
                                      <p:cBhvr>
                                        <p:cTn id="56" dur="500"/>
                                        <p:tgtEl>
                                          <p:spTgt spid="25630"/>
                                        </p:tgtEl>
                                      </p:cBhvr>
                                    </p:animEffect>
                                    <p:set>
                                      <p:cBhvr>
                                        <p:cTn id="57" dur="1" fill="hold">
                                          <p:stCondLst>
                                            <p:cond delay="499"/>
                                          </p:stCondLst>
                                        </p:cTn>
                                        <p:tgtEl>
                                          <p:spTgt spid="25630"/>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5" fill="hold" grpId="0" nodeType="clickEffect">
                                  <p:stCondLst>
                                    <p:cond delay="0"/>
                                  </p:stCondLst>
                                  <p:childTnLst>
                                    <p:set>
                                      <p:cBhvr>
                                        <p:cTn id="61" dur="1" fill="hold">
                                          <p:stCondLst>
                                            <p:cond delay="0"/>
                                          </p:stCondLst>
                                        </p:cTn>
                                        <p:tgtEl>
                                          <p:spTgt spid="25655"/>
                                        </p:tgtEl>
                                        <p:attrNameLst>
                                          <p:attrName>style.visibility</p:attrName>
                                        </p:attrNameLst>
                                      </p:cBhvr>
                                      <p:to>
                                        <p:strVal val="visible"/>
                                      </p:to>
                                    </p:set>
                                    <p:animEffect transition="in" filter="blinds(vertical)">
                                      <p:cBhvr>
                                        <p:cTn id="62" dur="500"/>
                                        <p:tgtEl>
                                          <p:spTgt spid="2565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5" fill="hold" nodeType="click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blinds(vertical)">
                                      <p:cBhvr>
                                        <p:cTn id="67" dur="500"/>
                                        <p:tgtEl>
                                          <p:spTgt spid="64"/>
                                        </p:tgtEl>
                                      </p:cBhvr>
                                    </p:animEffect>
                                  </p:childTnLst>
                                </p:cTn>
                              </p:par>
                              <p:par>
                                <p:cTn id="68" presetID="3" presetClass="entr" presetSubtype="5" fill="hold" nodeType="with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blinds(vertical)">
                                      <p:cBhvr>
                                        <p:cTn id="70" dur="500"/>
                                        <p:tgtEl>
                                          <p:spTgt spid="4"/>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25663">
                                            <p:txEl>
                                              <p:pRg st="0" end="0"/>
                                            </p:txEl>
                                          </p:spTgt>
                                        </p:tgtEl>
                                        <p:attrNameLst>
                                          <p:attrName>style.visibility</p:attrName>
                                        </p:attrNameLst>
                                      </p:cBhvr>
                                      <p:to>
                                        <p:strVal val="visible"/>
                                      </p:to>
                                    </p:set>
                                    <p:animEffect transition="in" filter="blinds(horizontal)">
                                      <p:cBhvr>
                                        <p:cTn id="75" dur="500"/>
                                        <p:tgtEl>
                                          <p:spTgt spid="25663">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25634"/>
                                        </p:tgtEl>
                                        <p:attrNameLst>
                                          <p:attrName>style.visibility</p:attrName>
                                        </p:attrNameLst>
                                      </p:cBhvr>
                                      <p:to>
                                        <p:strVal val="visible"/>
                                      </p:to>
                                    </p:set>
                                    <p:animEffect transition="in" filter="blinds(horizontal)">
                                      <p:cBhvr>
                                        <p:cTn id="80" dur="500"/>
                                        <p:tgtEl>
                                          <p:spTgt spid="2563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nodeType="clickEffect">
                                  <p:stCondLst>
                                    <p:cond delay="0"/>
                                  </p:stCondLst>
                                  <p:childTnLst>
                                    <p:set>
                                      <p:cBhvr>
                                        <p:cTn id="84" dur="1" fill="hold">
                                          <p:stCondLst>
                                            <p:cond delay="0"/>
                                          </p:stCondLst>
                                        </p:cTn>
                                        <p:tgtEl>
                                          <p:spTgt spid="25635"/>
                                        </p:tgtEl>
                                        <p:attrNameLst>
                                          <p:attrName>style.visibility</p:attrName>
                                        </p:attrNameLst>
                                      </p:cBhvr>
                                      <p:to>
                                        <p:strVal val="visible"/>
                                      </p:to>
                                    </p:set>
                                    <p:animEffect transition="in" filter="blinds(horizontal)">
                                      <p:cBhvr>
                                        <p:cTn id="85" dur="500"/>
                                        <p:tgtEl>
                                          <p:spTgt spid="25635"/>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25656"/>
                                        </p:tgtEl>
                                        <p:attrNameLst>
                                          <p:attrName>style.visibility</p:attrName>
                                        </p:attrNameLst>
                                      </p:cBhvr>
                                      <p:to>
                                        <p:strVal val="visible"/>
                                      </p:to>
                                    </p:set>
                                    <p:animEffect transition="in" filter="blinds(horizontal)">
                                      <p:cBhvr>
                                        <p:cTn id="90" dur="500"/>
                                        <p:tgtEl>
                                          <p:spTgt spid="25656"/>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25664"/>
                                        </p:tgtEl>
                                        <p:attrNameLst>
                                          <p:attrName>style.visibility</p:attrName>
                                        </p:attrNameLst>
                                      </p:cBhvr>
                                      <p:to>
                                        <p:strVal val="visible"/>
                                      </p:to>
                                    </p:set>
                                    <p:animEffect transition="in" filter="blinds(horizontal)">
                                      <p:cBhvr>
                                        <p:cTn id="95" dur="500"/>
                                        <p:tgtEl>
                                          <p:spTgt spid="25664"/>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nodeType="clickEffect">
                                  <p:stCondLst>
                                    <p:cond delay="0"/>
                                  </p:stCondLst>
                                  <p:childTnLst>
                                    <p:set>
                                      <p:cBhvr>
                                        <p:cTn id="99" dur="1" fill="hold">
                                          <p:stCondLst>
                                            <p:cond delay="0"/>
                                          </p:stCondLst>
                                        </p:cTn>
                                        <p:tgtEl>
                                          <p:spTgt spid="25636"/>
                                        </p:tgtEl>
                                        <p:attrNameLst>
                                          <p:attrName>style.visibility</p:attrName>
                                        </p:attrNameLst>
                                      </p:cBhvr>
                                      <p:to>
                                        <p:strVal val="visible"/>
                                      </p:to>
                                    </p:set>
                                    <p:animEffect transition="in" filter="blinds(horizontal)">
                                      <p:cBhvr>
                                        <p:cTn id="100" dur="500"/>
                                        <p:tgtEl>
                                          <p:spTgt spid="25636"/>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3" presetClass="entr" presetSubtype="10" fill="hold" nodeType="clickEffect">
                                  <p:stCondLst>
                                    <p:cond delay="0"/>
                                  </p:stCondLst>
                                  <p:childTnLst>
                                    <p:set>
                                      <p:cBhvr>
                                        <p:cTn id="104" dur="1" fill="hold">
                                          <p:stCondLst>
                                            <p:cond delay="0"/>
                                          </p:stCondLst>
                                        </p:cTn>
                                        <p:tgtEl>
                                          <p:spTgt spid="25637"/>
                                        </p:tgtEl>
                                        <p:attrNameLst>
                                          <p:attrName>style.visibility</p:attrName>
                                        </p:attrNameLst>
                                      </p:cBhvr>
                                      <p:to>
                                        <p:strVal val="visible"/>
                                      </p:to>
                                    </p:set>
                                    <p:animEffect transition="in" filter="blinds(horizontal)">
                                      <p:cBhvr>
                                        <p:cTn id="105" dur="500"/>
                                        <p:tgtEl>
                                          <p:spTgt spid="25637"/>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25657"/>
                                        </p:tgtEl>
                                        <p:attrNameLst>
                                          <p:attrName>style.visibility</p:attrName>
                                        </p:attrNameLst>
                                      </p:cBhvr>
                                      <p:to>
                                        <p:strVal val="visible"/>
                                      </p:to>
                                    </p:set>
                                    <p:animEffect transition="in" filter="blinds(horizontal)">
                                      <p:cBhvr>
                                        <p:cTn id="110" dur="500"/>
                                        <p:tgtEl>
                                          <p:spTgt spid="25657"/>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25665"/>
                                        </p:tgtEl>
                                        <p:attrNameLst>
                                          <p:attrName>style.visibility</p:attrName>
                                        </p:attrNameLst>
                                      </p:cBhvr>
                                      <p:to>
                                        <p:strVal val="visible"/>
                                      </p:to>
                                    </p:set>
                                    <p:animEffect transition="in" filter="blinds(horizontal)">
                                      <p:cBhvr>
                                        <p:cTn id="115" dur="500"/>
                                        <p:tgtEl>
                                          <p:spTgt spid="2566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nodeType="clickEffect">
                                  <p:stCondLst>
                                    <p:cond delay="0"/>
                                  </p:stCondLst>
                                  <p:childTnLst>
                                    <p:set>
                                      <p:cBhvr>
                                        <p:cTn id="119" dur="1" fill="hold">
                                          <p:stCondLst>
                                            <p:cond delay="0"/>
                                          </p:stCondLst>
                                        </p:cTn>
                                        <p:tgtEl>
                                          <p:spTgt spid="25638"/>
                                        </p:tgtEl>
                                        <p:attrNameLst>
                                          <p:attrName>style.visibility</p:attrName>
                                        </p:attrNameLst>
                                      </p:cBhvr>
                                      <p:to>
                                        <p:strVal val="visible"/>
                                      </p:to>
                                    </p:set>
                                    <p:animEffect transition="in" filter="blinds(horizontal)">
                                      <p:cBhvr>
                                        <p:cTn id="120" dur="500"/>
                                        <p:tgtEl>
                                          <p:spTgt spid="25638"/>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3" presetClass="entr" presetSubtype="10" fill="hold" nodeType="clickEffect">
                                  <p:stCondLst>
                                    <p:cond delay="0"/>
                                  </p:stCondLst>
                                  <p:childTnLst>
                                    <p:set>
                                      <p:cBhvr>
                                        <p:cTn id="124" dur="1" fill="hold">
                                          <p:stCondLst>
                                            <p:cond delay="0"/>
                                          </p:stCondLst>
                                        </p:cTn>
                                        <p:tgtEl>
                                          <p:spTgt spid="25639"/>
                                        </p:tgtEl>
                                        <p:attrNameLst>
                                          <p:attrName>style.visibility</p:attrName>
                                        </p:attrNameLst>
                                      </p:cBhvr>
                                      <p:to>
                                        <p:strVal val="visible"/>
                                      </p:to>
                                    </p:set>
                                    <p:animEffect transition="in" filter="blinds(horizontal)">
                                      <p:cBhvr>
                                        <p:cTn id="125" dur="500"/>
                                        <p:tgtEl>
                                          <p:spTgt spid="25639"/>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25658"/>
                                        </p:tgtEl>
                                        <p:attrNameLst>
                                          <p:attrName>style.visibility</p:attrName>
                                        </p:attrNameLst>
                                      </p:cBhvr>
                                      <p:to>
                                        <p:strVal val="visible"/>
                                      </p:to>
                                    </p:set>
                                    <p:animEffect transition="in" filter="blinds(horizontal)">
                                      <p:cBhvr>
                                        <p:cTn id="130" dur="500"/>
                                        <p:tgtEl>
                                          <p:spTgt spid="25658"/>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3" presetClass="entr" presetSubtype="10" fill="hold" grpId="0" nodeType="clickEffect">
                                  <p:stCondLst>
                                    <p:cond delay="0"/>
                                  </p:stCondLst>
                                  <p:childTnLst>
                                    <p:set>
                                      <p:cBhvr>
                                        <p:cTn id="134" dur="1" fill="hold">
                                          <p:stCondLst>
                                            <p:cond delay="0"/>
                                          </p:stCondLst>
                                        </p:cTn>
                                        <p:tgtEl>
                                          <p:spTgt spid="25666"/>
                                        </p:tgtEl>
                                        <p:attrNameLst>
                                          <p:attrName>style.visibility</p:attrName>
                                        </p:attrNameLst>
                                      </p:cBhvr>
                                      <p:to>
                                        <p:strVal val="visible"/>
                                      </p:to>
                                    </p:set>
                                    <p:animEffect transition="in" filter="blinds(horizontal)">
                                      <p:cBhvr>
                                        <p:cTn id="135" dur="500"/>
                                        <p:tgtEl>
                                          <p:spTgt spid="25666"/>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3" presetClass="entr" presetSubtype="10" fill="hold" nodeType="clickEffect">
                                  <p:stCondLst>
                                    <p:cond delay="0"/>
                                  </p:stCondLst>
                                  <p:childTnLst>
                                    <p:set>
                                      <p:cBhvr>
                                        <p:cTn id="139" dur="1" fill="hold">
                                          <p:stCondLst>
                                            <p:cond delay="0"/>
                                          </p:stCondLst>
                                        </p:cTn>
                                        <p:tgtEl>
                                          <p:spTgt spid="25640"/>
                                        </p:tgtEl>
                                        <p:attrNameLst>
                                          <p:attrName>style.visibility</p:attrName>
                                        </p:attrNameLst>
                                      </p:cBhvr>
                                      <p:to>
                                        <p:strVal val="visible"/>
                                      </p:to>
                                    </p:set>
                                    <p:animEffect transition="in" filter="blinds(horizontal)">
                                      <p:cBhvr>
                                        <p:cTn id="140" dur="500"/>
                                        <p:tgtEl>
                                          <p:spTgt spid="25640"/>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3" presetClass="entr" presetSubtype="10" fill="hold" nodeType="clickEffect">
                                  <p:stCondLst>
                                    <p:cond delay="0"/>
                                  </p:stCondLst>
                                  <p:childTnLst>
                                    <p:set>
                                      <p:cBhvr>
                                        <p:cTn id="144" dur="1" fill="hold">
                                          <p:stCondLst>
                                            <p:cond delay="0"/>
                                          </p:stCondLst>
                                        </p:cTn>
                                        <p:tgtEl>
                                          <p:spTgt spid="25641"/>
                                        </p:tgtEl>
                                        <p:attrNameLst>
                                          <p:attrName>style.visibility</p:attrName>
                                        </p:attrNameLst>
                                      </p:cBhvr>
                                      <p:to>
                                        <p:strVal val="visible"/>
                                      </p:to>
                                    </p:set>
                                    <p:animEffect transition="in" filter="blinds(horizontal)">
                                      <p:cBhvr>
                                        <p:cTn id="145" dur="500"/>
                                        <p:tgtEl>
                                          <p:spTgt spid="25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2" grpId="0"/>
      <p:bldP spid="25626" grpId="0"/>
      <p:bldP spid="25628" grpId="0" animBg="1"/>
      <p:bldP spid="25630" grpId="0" animBg="1"/>
      <p:bldP spid="25630" grpId="1" animBg="1"/>
      <p:bldP spid="25643" grpId="0" animBg="1"/>
      <p:bldP spid="25655" grpId="0" animBg="1"/>
      <p:bldP spid="25656" grpId="0" animBg="1"/>
      <p:bldP spid="25657" grpId="0" animBg="1"/>
      <p:bldP spid="25658" grpId="0" animBg="1"/>
      <p:bldP spid="25664" grpId="0"/>
      <p:bldP spid="25665" grpId="0"/>
      <p:bldP spid="2566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1978" y="2250747"/>
            <a:ext cx="7309437" cy="2800767"/>
          </a:xfrm>
          <a:prstGeom prst="rect">
            <a:avLst/>
          </a:prstGeom>
          <a:noFill/>
        </p:spPr>
        <p:txBody>
          <a:bodyPr wrap="none" lIns="91440" tIns="45720" rIns="91440" bIns="45720">
            <a:spAutoFit/>
          </a:bodyPr>
          <a:lstStyle/>
          <a:p>
            <a:pPr algn="ctr"/>
            <a:r>
              <a:rPr lang="en-US" sz="8800" b="1" cap="none" spc="0" dirty="0">
                <a:ln w="28575">
                  <a:solidFill>
                    <a:schemeClr val="tx1"/>
                  </a:solidFill>
                  <a:prstDash val="solid"/>
                </a:ln>
                <a:solidFill>
                  <a:srgbClr val="FFFF00"/>
                </a:solidFill>
                <a:effectLst>
                  <a:innerShdw blurRad="63500" dist="50800" dir="13500000">
                    <a:prstClr val="black">
                      <a:alpha val="50000"/>
                    </a:prstClr>
                  </a:innerShdw>
                </a:effectLst>
                <a:latin typeface="GrilledCheese BTN" panose="020B0604060402040206" pitchFamily="34" charset="0"/>
              </a:rPr>
              <a:t>Teachings for </a:t>
            </a:r>
          </a:p>
          <a:p>
            <a:pPr algn="ctr"/>
            <a:r>
              <a:rPr lang="en-US" sz="8800" b="1" cap="none" spc="0" dirty="0">
                <a:ln w="28575">
                  <a:solidFill>
                    <a:schemeClr val="tx1"/>
                  </a:solidFill>
                  <a:prstDash val="solid"/>
                </a:ln>
                <a:solidFill>
                  <a:srgbClr val="FFFF00"/>
                </a:solidFill>
                <a:effectLst>
                  <a:innerShdw blurRad="63500" dist="50800" dir="13500000">
                    <a:prstClr val="black">
                      <a:alpha val="50000"/>
                    </a:prstClr>
                  </a:innerShdw>
                </a:effectLst>
                <a:latin typeface="GrilledCheese BTN" panose="020B0604060402040206" pitchFamily="34" charset="0"/>
              </a:rPr>
              <a:t>Section 5E</a:t>
            </a:r>
          </a:p>
        </p:txBody>
      </p:sp>
    </p:spTree>
    <p:extLst>
      <p:ext uri="{BB962C8B-B14F-4D97-AF65-F5344CB8AC3E}">
        <p14:creationId xmlns:p14="http://schemas.microsoft.com/office/powerpoint/2010/main" val="3524879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1978" y="2250747"/>
            <a:ext cx="7309437" cy="2800767"/>
          </a:xfrm>
          <a:prstGeom prst="rect">
            <a:avLst/>
          </a:prstGeom>
          <a:noFill/>
        </p:spPr>
        <p:txBody>
          <a:bodyPr wrap="none" lIns="91440" tIns="45720" rIns="91440" bIns="45720">
            <a:spAutoFit/>
          </a:bodyPr>
          <a:lstStyle/>
          <a:p>
            <a:pPr algn="ctr"/>
            <a:r>
              <a:rPr lang="en-US" sz="8800" b="1" cap="none" spc="0" dirty="0">
                <a:ln w="28575">
                  <a:solidFill>
                    <a:schemeClr val="tx1"/>
                  </a:solidFill>
                  <a:prstDash val="solid"/>
                </a:ln>
                <a:solidFill>
                  <a:srgbClr val="FFFF00"/>
                </a:solidFill>
                <a:effectLst>
                  <a:innerShdw blurRad="63500" dist="50800" dir="13500000">
                    <a:prstClr val="black">
                      <a:alpha val="50000"/>
                    </a:prstClr>
                  </a:innerShdw>
                </a:effectLst>
                <a:latin typeface="GrilledCheese BTN" panose="020B0604060402040206" pitchFamily="34" charset="0"/>
              </a:rPr>
              <a:t>Teachings for </a:t>
            </a:r>
          </a:p>
          <a:p>
            <a:pPr algn="ctr"/>
            <a:r>
              <a:rPr lang="en-US" sz="8800" b="1" cap="none" spc="0" dirty="0">
                <a:ln w="28575">
                  <a:solidFill>
                    <a:schemeClr val="tx1"/>
                  </a:solidFill>
                  <a:prstDash val="solid"/>
                </a:ln>
                <a:solidFill>
                  <a:srgbClr val="FFFF00"/>
                </a:solidFill>
                <a:effectLst>
                  <a:innerShdw blurRad="63500" dist="50800" dir="13500000">
                    <a:prstClr val="black">
                      <a:alpha val="50000"/>
                    </a:prstClr>
                  </a:innerShdw>
                </a:effectLst>
                <a:latin typeface="GrilledCheese BTN" panose="020B0604060402040206" pitchFamily="34" charset="0"/>
              </a:rPr>
              <a:t>Section 5A</a:t>
            </a:r>
          </a:p>
        </p:txBody>
      </p:sp>
    </p:spTree>
    <p:extLst>
      <p:ext uri="{BB962C8B-B14F-4D97-AF65-F5344CB8AC3E}">
        <p14:creationId xmlns:p14="http://schemas.microsoft.com/office/powerpoint/2010/main" val="3190232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399" y="1600200"/>
                <a:ext cx="3435531" cy="4525963"/>
              </a:xfrm>
            </p:spPr>
            <p:txBody>
              <a:bodyPr>
                <a:normAutofit/>
              </a:bodyPr>
              <a:lstStyle/>
              <a:p>
                <a:pPr marL="0" indent="0" algn="ctr">
                  <a:buNone/>
                </a:pPr>
                <a:r>
                  <a:rPr lang="en-GB" sz="1400" b="1" dirty="0">
                    <a:latin typeface="Comic Sans MS" pitchFamily="66" charset="0"/>
                  </a:rPr>
                  <a:t>You have seen how to solve trigonometric equation in degrees last year. You can also do the same when they are given in radians.</a:t>
                </a:r>
                <a:endParaRPr lang="en-GB" sz="1400" dirty="0">
                  <a:latin typeface="Comic Sans MS" pitchFamily="66" charset="0"/>
                </a:endParaRPr>
              </a:p>
              <a:p>
                <a:pPr marL="0" indent="0" algn="ctr">
                  <a:buNone/>
                </a:pPr>
                <a:endParaRPr lang="en-US" sz="1400" b="1" dirty="0">
                  <a:latin typeface="Comic Sans MS" pitchFamily="66" charset="0"/>
                </a:endParaRPr>
              </a:p>
              <a:p>
                <a:pPr marL="0" indent="0" algn="ctr">
                  <a:buNone/>
                </a:pPr>
                <a:r>
                  <a:rPr lang="en-US" sz="1400" dirty="0">
                    <a:latin typeface="Comic Sans MS" pitchFamily="66" charset="0"/>
                  </a:rPr>
                  <a:t>Solve the equation:</a:t>
                </a:r>
              </a:p>
              <a:p>
                <a:pPr marL="0" indent="0" algn="ctr">
                  <a:buNone/>
                </a:pPr>
                <a14:m>
                  <m:oMath xmlns:m="http://schemas.openxmlformats.org/officeDocument/2006/math">
                    <m:r>
                      <a:rPr lang="en-US" sz="1400" b="0" i="1" smtClean="0">
                        <a:latin typeface="Cambria Math" panose="02040503050406030204" pitchFamily="18" charset="0"/>
                      </a:rPr>
                      <m:t>4</m:t>
                    </m:r>
                    <m:r>
                      <a:rPr lang="en-US" sz="1400" b="0" i="1" smtClean="0">
                        <a:latin typeface="Cambria Math" panose="02040503050406030204" pitchFamily="18" charset="0"/>
                      </a:rPr>
                      <m:t>𝑐𝑜𝑠</m:t>
                    </m:r>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=2</m:t>
                    </m:r>
                    <m:r>
                      <a:rPr lang="en-US" sz="1400" b="0" i="0" smtClean="0">
                        <a:latin typeface="Cambria Math" panose="02040503050406030204" pitchFamily="18" charset="0"/>
                        <a:ea typeface="Cambria Math" panose="02040503050406030204" pitchFamily="18" charset="0"/>
                      </a:rPr>
                      <m:t>,</m:t>
                    </m:r>
                  </m:oMath>
                </a14:m>
                <a:r>
                  <a:rPr lang="en-GB" sz="1400" dirty="0">
                    <a:latin typeface="Comic Sans MS" pitchFamily="66" charset="0"/>
                  </a:rPr>
                  <a:t>   </a:t>
                </a:r>
                <a14:m>
                  <m:oMath xmlns:m="http://schemas.openxmlformats.org/officeDocument/2006/math">
                    <m:r>
                      <a:rPr lang="en-US" sz="1400" b="0" i="1" dirty="0" smtClean="0">
                        <a:latin typeface="Cambria Math" panose="02040503050406030204" pitchFamily="18" charset="0"/>
                      </a:rPr>
                      <m:t>0</m:t>
                    </m:r>
                    <m:r>
                      <a:rPr lang="en-US" sz="1400" b="0" i="1" dirty="0" smtClean="0">
                        <a:latin typeface="Cambria Math" panose="02040503050406030204" pitchFamily="18" charset="0"/>
                        <a:ea typeface="Cambria Math" panose="02040503050406030204" pitchFamily="18" charset="0"/>
                      </a:rPr>
                      <m:t>≤</m:t>
                    </m:r>
                    <m:r>
                      <a:rPr lang="en-US" sz="1400" b="0" i="1" dirty="0" smtClean="0">
                        <a:latin typeface="Cambria Math" panose="02040503050406030204" pitchFamily="18" charset="0"/>
                        <a:ea typeface="Cambria Math" panose="02040503050406030204" pitchFamily="18" charset="0"/>
                      </a:rPr>
                      <m:t>𝜃</m:t>
                    </m:r>
                    <m:r>
                      <a:rPr lang="en-US" sz="1400" b="0" i="1" dirty="0" smtClean="0">
                        <a:latin typeface="Cambria Math" panose="02040503050406030204" pitchFamily="18" charset="0"/>
                        <a:ea typeface="Cambria Math" panose="02040503050406030204" pitchFamily="18" charset="0"/>
                      </a:rPr>
                      <m:t>≤2</m:t>
                    </m:r>
                    <m:r>
                      <a:rPr lang="en-US" sz="1400" b="0" i="1" dirty="0" smtClean="0">
                        <a:latin typeface="Cambria Math" panose="02040503050406030204" pitchFamily="18" charset="0"/>
                        <a:ea typeface="Cambria Math" panose="02040503050406030204" pitchFamily="18" charset="0"/>
                      </a:rPr>
                      <m:t>𝜋</m:t>
                    </m:r>
                  </m:oMath>
                </a14:m>
                <a:endParaRPr lang="en-GB" sz="1400" dirty="0">
                  <a:latin typeface="Comic Sans MS" pitchFamily="66"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399" y="1600200"/>
                <a:ext cx="3435531" cy="4525963"/>
              </a:xfrm>
              <a:blipFill>
                <a:blip r:embed="rId2"/>
                <a:stretch>
                  <a:fillRect t="-809" r="-1241"/>
                </a:stretch>
              </a:blipFill>
            </p:spPr>
            <p:txBody>
              <a:bodyPr/>
              <a:lstStyle/>
              <a:p>
                <a:r>
                  <a:rPr lang="en-GB">
                    <a:noFill/>
                  </a:rPr>
                  <a:t> </a:t>
                </a:r>
              </a:p>
            </p:txBody>
          </p:sp>
        </mc:Fallback>
      </mc:AlternateContent>
      <p:sp>
        <p:nvSpPr>
          <p:cNvPr id="37"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38" name="TextBox 37"/>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5E</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 name="TextBox 1"/>
              <p:cNvSpPr txBox="1"/>
              <p:nvPr/>
            </p:nvSpPr>
            <p:spPr>
              <a:xfrm>
                <a:off x="4284617" y="1624148"/>
                <a:ext cx="96160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4</m:t>
                      </m:r>
                      <m:r>
                        <a:rPr lang="en-US" sz="1600" b="0" i="1" smtClean="0">
                          <a:latin typeface="Cambria Math" panose="02040503050406030204" pitchFamily="18" charset="0"/>
                        </a:rPr>
                        <m:t>𝑐𝑜𝑠</m:t>
                      </m:r>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=2</m:t>
                      </m:r>
                    </m:oMath>
                  </m:oMathPara>
                </a14:m>
                <a:endParaRPr lang="en-GB" sz="1600" dirty="0"/>
              </a:p>
            </p:txBody>
          </p:sp>
        </mc:Choice>
        <mc:Fallback xmlns="">
          <p:sp>
            <p:nvSpPr>
              <p:cNvPr id="2" name="TextBox 1"/>
              <p:cNvSpPr txBox="1">
                <a:spLocks noRot="1" noChangeAspect="1" noMove="1" noResize="1" noEditPoints="1" noAdjustHandles="1" noChangeArrowheads="1" noChangeShapeType="1" noTextEdit="1"/>
              </p:cNvSpPr>
              <p:nvPr/>
            </p:nvSpPr>
            <p:spPr>
              <a:xfrm>
                <a:off x="4284617" y="1624148"/>
                <a:ext cx="961609" cy="246221"/>
              </a:xfrm>
              <a:prstGeom prst="rect">
                <a:avLst/>
              </a:prstGeom>
              <a:blipFill>
                <a:blip r:embed="rId3"/>
                <a:stretch>
                  <a:fillRect l="-5063" r="-3797" b="-48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410891" y="2055222"/>
                <a:ext cx="100328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𝑐𝑜𝑠</m:t>
                      </m:r>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=0.5</m:t>
                      </m:r>
                    </m:oMath>
                  </m:oMathPara>
                </a14:m>
                <a:endParaRPr lang="en-GB" sz="1600" dirty="0"/>
              </a:p>
            </p:txBody>
          </p:sp>
        </mc:Choice>
        <mc:Fallback xmlns="">
          <p:sp>
            <p:nvSpPr>
              <p:cNvPr id="6" name="TextBox 5"/>
              <p:cNvSpPr txBox="1">
                <a:spLocks noRot="1" noChangeAspect="1" noMove="1" noResize="1" noEditPoints="1" noAdjustHandles="1" noChangeArrowheads="1" noChangeShapeType="1" noTextEdit="1"/>
              </p:cNvSpPr>
              <p:nvPr/>
            </p:nvSpPr>
            <p:spPr>
              <a:xfrm>
                <a:off x="4410891" y="2055222"/>
                <a:ext cx="1003288" cy="246221"/>
              </a:xfrm>
              <a:prstGeom prst="rect">
                <a:avLst/>
              </a:prstGeom>
              <a:blipFill>
                <a:blip r:embed="rId4"/>
                <a:stretch>
                  <a:fillRect l="-3049" r="-4878" b="-48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711336" y="2460170"/>
                <a:ext cx="562077" cy="420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3</m:t>
                          </m:r>
                        </m:den>
                      </m:f>
                    </m:oMath>
                  </m:oMathPara>
                </a14:m>
                <a:endParaRPr lang="en-GB" sz="1600" dirty="0"/>
              </a:p>
            </p:txBody>
          </p:sp>
        </mc:Choice>
        <mc:Fallback xmlns="">
          <p:sp>
            <p:nvSpPr>
              <p:cNvPr id="7" name="TextBox 6"/>
              <p:cNvSpPr txBox="1">
                <a:spLocks noRot="1" noChangeAspect="1" noMove="1" noResize="1" noEditPoints="1" noAdjustHandles="1" noChangeArrowheads="1" noChangeShapeType="1" noTextEdit="1"/>
              </p:cNvSpPr>
              <p:nvPr/>
            </p:nvSpPr>
            <p:spPr>
              <a:xfrm>
                <a:off x="4711336" y="2460170"/>
                <a:ext cx="562077" cy="420051"/>
              </a:xfrm>
              <a:prstGeom prst="rect">
                <a:avLst/>
              </a:prstGeom>
              <a:blipFill>
                <a:blip r:embed="rId5"/>
                <a:stretch>
                  <a:fillRect l="-8696" r="-5435" b="-16176"/>
                </a:stretch>
              </a:blipFill>
            </p:spPr>
            <p:txBody>
              <a:bodyPr/>
              <a:lstStyle/>
              <a:p>
                <a:r>
                  <a:rPr lang="en-GB">
                    <a:noFill/>
                  </a:rPr>
                  <a:t> </a:t>
                </a:r>
              </a:p>
            </p:txBody>
          </p:sp>
        </mc:Fallback>
      </mc:AlternateContent>
      <p:grpSp>
        <p:nvGrpSpPr>
          <p:cNvPr id="8" name="Group 7"/>
          <p:cNvGrpSpPr/>
          <p:nvPr/>
        </p:nvGrpSpPr>
        <p:grpSpPr>
          <a:xfrm>
            <a:off x="3052353" y="3803877"/>
            <a:ext cx="6622869" cy="1578020"/>
            <a:chOff x="1685108" y="2767557"/>
            <a:chExt cx="6622869" cy="1578020"/>
          </a:xfrm>
        </p:grpSpPr>
        <p:sp>
          <p:nvSpPr>
            <p:cNvPr id="9" name="Text Box 35"/>
            <p:cNvSpPr txBox="1">
              <a:spLocks noChangeArrowheads="1"/>
            </p:cNvSpPr>
            <p:nvPr/>
          </p:nvSpPr>
          <p:spPr bwMode="auto">
            <a:xfrm>
              <a:off x="3635919" y="2767557"/>
              <a:ext cx="287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a:latin typeface="Comic Sans MS" pitchFamily="66" charset="0"/>
                </a:rPr>
                <a:t>y</a:t>
              </a:r>
            </a:p>
          </p:txBody>
        </p:sp>
        <p:sp>
          <p:nvSpPr>
            <p:cNvPr id="10" name="Line 63"/>
            <p:cNvSpPr>
              <a:spLocks noChangeShapeType="1"/>
            </p:cNvSpPr>
            <p:nvPr/>
          </p:nvSpPr>
          <p:spPr bwMode="auto">
            <a:xfrm>
              <a:off x="3761332" y="3058069"/>
              <a:ext cx="0" cy="12763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 name="Line 63"/>
            <p:cNvSpPr>
              <a:spLocks noChangeShapeType="1"/>
            </p:cNvSpPr>
            <p:nvPr/>
          </p:nvSpPr>
          <p:spPr bwMode="auto">
            <a:xfrm rot="5400000" flipH="1">
              <a:off x="5212375" y="2094706"/>
              <a:ext cx="544" cy="31949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 name="Freeform 141"/>
            <p:cNvSpPr>
              <a:spLocks/>
            </p:cNvSpPr>
            <p:nvPr/>
          </p:nvSpPr>
          <p:spPr bwMode="auto">
            <a:xfrm>
              <a:off x="3134315" y="3261496"/>
              <a:ext cx="2484437" cy="852487"/>
            </a:xfrm>
            <a:custGeom>
              <a:avLst/>
              <a:gdLst>
                <a:gd name="T0" fmla="*/ 0 w 1565"/>
                <a:gd name="T1" fmla="*/ 2147483647 h 537"/>
                <a:gd name="T2" fmla="*/ 2147483647 w 1565"/>
                <a:gd name="T3" fmla="*/ 2147483647 h 537"/>
                <a:gd name="T4" fmla="*/ 2147483647 w 1565"/>
                <a:gd name="T5" fmla="*/ 2147483647 h 537"/>
                <a:gd name="T6" fmla="*/ 2147483647 w 1565"/>
                <a:gd name="T7" fmla="*/ 2147483647 h 537"/>
                <a:gd name="T8" fmla="*/ 2147483647 w 1565"/>
                <a:gd name="T9" fmla="*/ 2147483647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5" h="537">
                  <a:moveTo>
                    <a:pt x="0" y="278"/>
                  </a:moveTo>
                  <a:cubicBezTo>
                    <a:pt x="132" y="140"/>
                    <a:pt x="265" y="2"/>
                    <a:pt x="396" y="1"/>
                  </a:cubicBezTo>
                  <a:cubicBezTo>
                    <a:pt x="527" y="0"/>
                    <a:pt x="655" y="183"/>
                    <a:pt x="785" y="272"/>
                  </a:cubicBezTo>
                  <a:cubicBezTo>
                    <a:pt x="915" y="361"/>
                    <a:pt x="1045" y="537"/>
                    <a:pt x="1175" y="537"/>
                  </a:cubicBezTo>
                  <a:cubicBezTo>
                    <a:pt x="1305" y="537"/>
                    <a:pt x="1435" y="404"/>
                    <a:pt x="1565" y="272"/>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 name="Freeform 141"/>
            <p:cNvSpPr>
              <a:spLocks/>
            </p:cNvSpPr>
            <p:nvPr/>
          </p:nvSpPr>
          <p:spPr bwMode="auto">
            <a:xfrm>
              <a:off x="5611904" y="3257142"/>
              <a:ext cx="2484437" cy="852487"/>
            </a:xfrm>
            <a:custGeom>
              <a:avLst/>
              <a:gdLst>
                <a:gd name="T0" fmla="*/ 0 w 1565"/>
                <a:gd name="T1" fmla="*/ 2147483647 h 537"/>
                <a:gd name="T2" fmla="*/ 2147483647 w 1565"/>
                <a:gd name="T3" fmla="*/ 2147483647 h 537"/>
                <a:gd name="T4" fmla="*/ 2147483647 w 1565"/>
                <a:gd name="T5" fmla="*/ 2147483647 h 537"/>
                <a:gd name="T6" fmla="*/ 2147483647 w 1565"/>
                <a:gd name="T7" fmla="*/ 2147483647 h 537"/>
                <a:gd name="T8" fmla="*/ 2147483647 w 1565"/>
                <a:gd name="T9" fmla="*/ 2147483647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5" h="537">
                  <a:moveTo>
                    <a:pt x="0" y="278"/>
                  </a:moveTo>
                  <a:cubicBezTo>
                    <a:pt x="132" y="140"/>
                    <a:pt x="265" y="2"/>
                    <a:pt x="396" y="1"/>
                  </a:cubicBezTo>
                  <a:cubicBezTo>
                    <a:pt x="527" y="0"/>
                    <a:pt x="655" y="183"/>
                    <a:pt x="785" y="272"/>
                  </a:cubicBezTo>
                  <a:cubicBezTo>
                    <a:pt x="915" y="361"/>
                    <a:pt x="1045" y="537"/>
                    <a:pt x="1175" y="537"/>
                  </a:cubicBezTo>
                  <a:cubicBezTo>
                    <a:pt x="1305" y="537"/>
                    <a:pt x="1435" y="404"/>
                    <a:pt x="1565" y="272"/>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useBgFill="1">
          <p:nvSpPr>
            <p:cNvPr id="14" name="Rectangle 13"/>
            <p:cNvSpPr/>
            <p:nvPr/>
          </p:nvSpPr>
          <p:spPr>
            <a:xfrm>
              <a:off x="6235337" y="3152503"/>
              <a:ext cx="2072640" cy="11930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useBgFill="1">
          <p:nvSpPr>
            <p:cNvPr id="15" name="Rectangle 14"/>
            <p:cNvSpPr/>
            <p:nvPr/>
          </p:nvSpPr>
          <p:spPr>
            <a:xfrm>
              <a:off x="1685108" y="3087189"/>
              <a:ext cx="2072640" cy="11930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Text Box 35"/>
          <p:cNvSpPr txBox="1">
            <a:spLocks noChangeArrowheads="1"/>
          </p:cNvSpPr>
          <p:nvPr/>
        </p:nvSpPr>
        <p:spPr bwMode="auto">
          <a:xfrm>
            <a:off x="7576547" y="4583294"/>
            <a:ext cx="287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dirty="0">
                <a:latin typeface="Comic Sans MS" pitchFamily="66" charset="0"/>
              </a:rPr>
              <a:t>x</a:t>
            </a:r>
          </a:p>
        </p:txBody>
      </p:sp>
      <mc:AlternateContent xmlns:mc="http://schemas.openxmlformats.org/markup-compatibility/2006" xmlns:a14="http://schemas.microsoft.com/office/drawing/2010/main">
        <mc:Choice Requires="a14">
          <p:sp>
            <p:nvSpPr>
              <p:cNvPr id="17" name="TextBox 16"/>
              <p:cNvSpPr txBox="1"/>
              <p:nvPr/>
            </p:nvSpPr>
            <p:spPr>
              <a:xfrm>
                <a:off x="7611291" y="4045131"/>
                <a:ext cx="74308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FF0000"/>
                          </a:solidFill>
                          <a:latin typeface="Cambria Math" panose="02040503050406030204" pitchFamily="18" charset="0"/>
                        </a:rPr>
                        <m:t>𝑦</m:t>
                      </m:r>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𝑐𝑜𝑠𝑥</m:t>
                      </m:r>
                    </m:oMath>
                  </m:oMathPara>
                </a14:m>
                <a:endParaRPr lang="en-GB" sz="1400" dirty="0">
                  <a:solidFill>
                    <a:srgbClr val="FF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7611291" y="4045131"/>
                <a:ext cx="743089" cy="215444"/>
              </a:xfrm>
              <a:prstGeom prst="rect">
                <a:avLst/>
              </a:prstGeom>
              <a:blipFill>
                <a:blip r:embed="rId6"/>
                <a:stretch>
                  <a:fillRect l="-5785" r="-1653" b="-22857"/>
                </a:stretch>
              </a:blipFill>
            </p:spPr>
            <p:txBody>
              <a:bodyPr/>
              <a:lstStyle/>
              <a:p>
                <a:r>
                  <a:rPr lang="en-GB">
                    <a:noFill/>
                  </a:rPr>
                  <a:t> </a:t>
                </a:r>
              </a:p>
            </p:txBody>
          </p:sp>
        </mc:Fallback>
      </mc:AlternateContent>
      <p:sp>
        <p:nvSpPr>
          <p:cNvPr id="18" name="Text Box 35"/>
          <p:cNvSpPr txBox="1">
            <a:spLocks noChangeArrowheads="1"/>
          </p:cNvSpPr>
          <p:nvPr/>
        </p:nvSpPr>
        <p:spPr bwMode="auto">
          <a:xfrm>
            <a:off x="4903015" y="4147866"/>
            <a:ext cx="287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dirty="0">
                <a:latin typeface="Comic Sans MS" pitchFamily="66" charset="0"/>
              </a:rPr>
              <a:t>1</a:t>
            </a:r>
          </a:p>
        </p:txBody>
      </p:sp>
      <p:sp>
        <p:nvSpPr>
          <p:cNvPr id="19" name="Text Box 35"/>
          <p:cNvSpPr txBox="1">
            <a:spLocks noChangeArrowheads="1"/>
          </p:cNvSpPr>
          <p:nvPr/>
        </p:nvSpPr>
        <p:spPr bwMode="auto">
          <a:xfrm>
            <a:off x="4828993" y="4996952"/>
            <a:ext cx="3961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dirty="0">
                <a:latin typeface="Comic Sans MS" pitchFamily="66" charset="0"/>
              </a:rPr>
              <a:t>-1</a:t>
            </a:r>
          </a:p>
        </p:txBody>
      </p:sp>
      <p:sp>
        <p:nvSpPr>
          <p:cNvPr id="20" name="Text Box 35"/>
          <p:cNvSpPr txBox="1">
            <a:spLocks noChangeArrowheads="1"/>
          </p:cNvSpPr>
          <p:nvPr/>
        </p:nvSpPr>
        <p:spPr bwMode="auto">
          <a:xfrm>
            <a:off x="4881244" y="4587649"/>
            <a:ext cx="3961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dirty="0">
                <a:latin typeface="Comic Sans MS" pitchFamily="66" charset="0"/>
              </a:rPr>
              <a:t>0</a:t>
            </a:r>
          </a:p>
        </p:txBody>
      </p:sp>
      <mc:AlternateContent xmlns:mc="http://schemas.openxmlformats.org/markup-compatibility/2006" xmlns:a14="http://schemas.microsoft.com/office/drawing/2010/main">
        <mc:Choice Requires="a14">
          <p:sp>
            <p:nvSpPr>
              <p:cNvPr id="21" name="TextBox 20"/>
              <p:cNvSpPr txBox="1"/>
              <p:nvPr/>
            </p:nvSpPr>
            <p:spPr>
              <a:xfrm>
                <a:off x="7463245" y="4715691"/>
                <a:ext cx="24910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𝜋</m:t>
                      </m:r>
                    </m:oMath>
                  </m:oMathPara>
                </a14:m>
                <a:endParaRPr lang="en-GB" sz="1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463245" y="4715691"/>
                <a:ext cx="249107" cy="215444"/>
              </a:xfrm>
              <a:prstGeom prst="rect">
                <a:avLst/>
              </a:prstGeom>
              <a:blipFill>
                <a:blip r:embed="rId7"/>
                <a:stretch>
                  <a:fillRect l="-17073" r="-7317"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326776" y="4693919"/>
                <a:ext cx="14972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𝜋</m:t>
                      </m:r>
                    </m:oMath>
                  </m:oMathPara>
                </a14:m>
                <a:endParaRPr lang="en-GB" sz="1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326776" y="4693919"/>
                <a:ext cx="149720" cy="215444"/>
              </a:xfrm>
              <a:prstGeom prst="rect">
                <a:avLst/>
              </a:prstGeom>
              <a:blipFill>
                <a:blip r:embed="rId8"/>
                <a:stretch>
                  <a:fillRect l="-20833" r="-12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660570" y="4759233"/>
                <a:ext cx="149720" cy="3660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2</m:t>
                          </m:r>
                        </m:den>
                      </m:f>
                    </m:oMath>
                  </m:oMathPara>
                </a14:m>
                <a:endParaRPr lang="en-GB"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5660570" y="4759233"/>
                <a:ext cx="149720" cy="366062"/>
              </a:xfrm>
              <a:prstGeom prst="rect">
                <a:avLst/>
              </a:prstGeom>
              <a:blipFill>
                <a:blip r:embed="rId9"/>
                <a:stretch>
                  <a:fillRect l="-25000" r="-25000" b="-1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901542" y="4728753"/>
                <a:ext cx="249107" cy="4033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3</m:t>
                          </m:r>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2</m:t>
                          </m:r>
                        </m:den>
                      </m:f>
                    </m:oMath>
                  </m:oMathPara>
                </a14:m>
                <a:endParaRPr lang="en-GB" sz="1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901542" y="4728753"/>
                <a:ext cx="249107" cy="403316"/>
              </a:xfrm>
              <a:prstGeom prst="rect">
                <a:avLst/>
              </a:prstGeom>
              <a:blipFill>
                <a:blip r:embed="rId10"/>
                <a:stretch>
                  <a:fillRect l="-17073" t="-1515" r="-12195" b="-13636"/>
                </a:stretch>
              </a:blipFill>
            </p:spPr>
            <p:txBody>
              <a:bodyPr/>
              <a:lstStyle/>
              <a:p>
                <a:r>
                  <a:rPr lang="en-GB">
                    <a:noFill/>
                  </a:rPr>
                  <a:t> </a:t>
                </a:r>
              </a:p>
            </p:txBody>
          </p:sp>
        </mc:Fallback>
      </mc:AlternateContent>
      <p:grpSp>
        <p:nvGrpSpPr>
          <p:cNvPr id="25" name="Group 24"/>
          <p:cNvGrpSpPr/>
          <p:nvPr/>
        </p:nvGrpSpPr>
        <p:grpSpPr>
          <a:xfrm>
            <a:off x="5414261" y="4432808"/>
            <a:ext cx="123825" cy="142875"/>
            <a:chOff x="5048250" y="5019675"/>
            <a:chExt cx="123825" cy="142875"/>
          </a:xfrm>
        </p:grpSpPr>
        <p:cxnSp>
          <p:nvCxnSpPr>
            <p:cNvPr id="26" name="Straight Connector 25"/>
            <p:cNvCxnSpPr/>
            <p:nvPr/>
          </p:nvCxnSpPr>
          <p:spPr>
            <a:xfrm>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a:xfrm flipH="1">
            <a:off x="5132183" y="4502331"/>
            <a:ext cx="2479108" cy="839"/>
          </a:xfrm>
          <a:prstGeom prst="line">
            <a:avLst/>
          </a:prstGeom>
          <a:ln>
            <a:solidFill>
              <a:srgbClr val="0000FF"/>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5414715" y="4761699"/>
                <a:ext cx="149720" cy="3674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solidFill>
                                <a:srgbClr val="0000FF"/>
                              </a:solidFill>
                              <a:latin typeface="Cambria Math" panose="02040503050406030204" pitchFamily="18" charset="0"/>
                              <a:ea typeface="Cambria Math" panose="02040503050406030204" pitchFamily="18" charset="0"/>
                            </a:rPr>
                          </m:ctrlPr>
                        </m:fPr>
                        <m:num>
                          <m:r>
                            <a:rPr lang="en-US" sz="1400" b="0" i="1" smtClean="0">
                              <a:solidFill>
                                <a:srgbClr val="0000FF"/>
                              </a:solidFill>
                              <a:latin typeface="Cambria Math" panose="02040503050406030204" pitchFamily="18" charset="0"/>
                              <a:ea typeface="Cambria Math" panose="02040503050406030204" pitchFamily="18" charset="0"/>
                            </a:rPr>
                            <m:t>𝜋</m:t>
                          </m:r>
                        </m:num>
                        <m:den>
                          <m:r>
                            <a:rPr lang="en-US" sz="1400" b="0" i="1" smtClean="0">
                              <a:solidFill>
                                <a:srgbClr val="0000FF"/>
                              </a:solidFill>
                              <a:latin typeface="Cambria Math" panose="02040503050406030204" pitchFamily="18" charset="0"/>
                              <a:ea typeface="Cambria Math" panose="02040503050406030204" pitchFamily="18" charset="0"/>
                            </a:rPr>
                            <m:t>3</m:t>
                          </m:r>
                        </m:den>
                      </m:f>
                    </m:oMath>
                  </m:oMathPara>
                </a14:m>
                <a:endParaRPr lang="en-GB" sz="1400" dirty="0">
                  <a:solidFill>
                    <a:srgbClr val="0000FF"/>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5414715" y="4761699"/>
                <a:ext cx="149720" cy="367473"/>
              </a:xfrm>
              <a:prstGeom prst="rect">
                <a:avLst/>
              </a:prstGeom>
              <a:blipFill>
                <a:blip r:embed="rId11"/>
                <a:stretch>
                  <a:fillRect l="-24000" r="-20000" b="-1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4857366" y="4404647"/>
                <a:ext cx="27571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00FF"/>
                          </a:solidFill>
                          <a:latin typeface="Cambria Math" panose="02040503050406030204" pitchFamily="18" charset="0"/>
                          <a:ea typeface="Cambria Math" panose="02040503050406030204" pitchFamily="18" charset="0"/>
                        </a:rPr>
                        <m:t>0.5</m:t>
                      </m:r>
                    </m:oMath>
                  </m:oMathPara>
                </a14:m>
                <a:endParaRPr lang="en-GB" sz="1400" dirty="0">
                  <a:solidFill>
                    <a:srgbClr val="0000FF"/>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4857366" y="4404647"/>
                <a:ext cx="275717" cy="215444"/>
              </a:xfrm>
              <a:prstGeom prst="rect">
                <a:avLst/>
              </a:prstGeom>
              <a:blipFill>
                <a:blip r:embed="rId12"/>
                <a:stretch>
                  <a:fillRect l="-15556" r="-15556" b="-5714"/>
                </a:stretch>
              </a:blipFill>
            </p:spPr>
            <p:txBody>
              <a:bodyPr/>
              <a:lstStyle/>
              <a:p>
                <a:r>
                  <a:rPr lang="en-GB">
                    <a:noFill/>
                  </a:rPr>
                  <a:t> </a:t>
                </a:r>
              </a:p>
            </p:txBody>
          </p:sp>
        </mc:Fallback>
      </mc:AlternateContent>
      <p:cxnSp>
        <p:nvCxnSpPr>
          <p:cNvPr id="32" name="Straight Connector 31"/>
          <p:cNvCxnSpPr/>
          <p:nvPr/>
        </p:nvCxnSpPr>
        <p:spPr>
          <a:xfrm flipH="1" flipV="1">
            <a:off x="5484880" y="4490108"/>
            <a:ext cx="1520" cy="238646"/>
          </a:xfrm>
          <a:prstGeom prst="line">
            <a:avLst/>
          </a:prstGeom>
          <a:ln>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7230948" y="4494462"/>
            <a:ext cx="1520" cy="238646"/>
          </a:xfrm>
          <a:prstGeom prst="line">
            <a:avLst/>
          </a:prstGeom>
          <a:ln>
            <a:solidFill>
              <a:srgbClr val="0000FF"/>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p:cNvSpPr txBox="1"/>
              <p:nvPr/>
            </p:nvSpPr>
            <p:spPr>
              <a:xfrm>
                <a:off x="7195618" y="4748636"/>
                <a:ext cx="136999" cy="40908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solidFill>
                                <a:srgbClr val="0000FF"/>
                              </a:solidFill>
                              <a:latin typeface="Cambria Math" panose="02040503050406030204" pitchFamily="18" charset="0"/>
                              <a:ea typeface="Cambria Math" panose="02040503050406030204" pitchFamily="18" charset="0"/>
                            </a:rPr>
                          </m:ctrlPr>
                        </m:fPr>
                        <m:num>
                          <m:r>
                            <a:rPr lang="en-US" sz="1400" b="0" i="1" smtClean="0">
                              <a:solidFill>
                                <a:srgbClr val="0000FF"/>
                              </a:solidFill>
                              <a:latin typeface="Cambria Math" panose="02040503050406030204" pitchFamily="18" charset="0"/>
                              <a:ea typeface="Cambria Math" panose="02040503050406030204" pitchFamily="18" charset="0"/>
                            </a:rPr>
                            <m:t>5</m:t>
                          </m:r>
                          <m:r>
                            <a:rPr lang="en-US" sz="1400" b="0" i="1" smtClean="0">
                              <a:solidFill>
                                <a:srgbClr val="0000FF"/>
                              </a:solidFill>
                              <a:latin typeface="Cambria Math" panose="02040503050406030204" pitchFamily="18" charset="0"/>
                              <a:ea typeface="Cambria Math" panose="02040503050406030204" pitchFamily="18" charset="0"/>
                            </a:rPr>
                            <m:t>𝜋</m:t>
                          </m:r>
                        </m:num>
                        <m:den>
                          <m:r>
                            <a:rPr lang="en-US" sz="1400" b="0" i="1" smtClean="0">
                              <a:solidFill>
                                <a:srgbClr val="0000FF"/>
                              </a:solidFill>
                              <a:latin typeface="Cambria Math" panose="02040503050406030204" pitchFamily="18" charset="0"/>
                              <a:ea typeface="Cambria Math" panose="02040503050406030204" pitchFamily="18" charset="0"/>
                            </a:rPr>
                            <m:t>3</m:t>
                          </m:r>
                        </m:den>
                      </m:f>
                    </m:oMath>
                  </m:oMathPara>
                </a14:m>
                <a:endParaRPr lang="en-GB" sz="1400" dirty="0">
                  <a:solidFill>
                    <a:srgbClr val="0000FF"/>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7195618" y="4748636"/>
                <a:ext cx="136999" cy="409086"/>
              </a:xfrm>
              <a:prstGeom prst="rect">
                <a:avLst/>
              </a:prstGeom>
              <a:blipFill>
                <a:blip r:embed="rId13"/>
                <a:stretch>
                  <a:fillRect l="-43478" t="-1493" r="-78261" b="-134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4724399" y="2934787"/>
                <a:ext cx="675891" cy="467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5</m:t>
                          </m:r>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3</m:t>
                          </m:r>
                        </m:den>
                      </m:f>
                    </m:oMath>
                  </m:oMathPara>
                </a14:m>
                <a:endParaRPr lang="en-GB" sz="1600" dirty="0"/>
              </a:p>
            </p:txBody>
          </p:sp>
        </mc:Choice>
        <mc:Fallback xmlns="">
          <p:sp>
            <p:nvSpPr>
              <p:cNvPr id="39" name="TextBox 38"/>
              <p:cNvSpPr txBox="1">
                <a:spLocks noRot="1" noChangeAspect="1" noMove="1" noResize="1" noEditPoints="1" noAdjustHandles="1" noChangeArrowheads="1" noChangeShapeType="1" noTextEdit="1"/>
              </p:cNvSpPr>
              <p:nvPr/>
            </p:nvSpPr>
            <p:spPr>
              <a:xfrm>
                <a:off x="4724399" y="2934787"/>
                <a:ext cx="675891" cy="467629"/>
              </a:xfrm>
              <a:prstGeom prst="rect">
                <a:avLst/>
              </a:prstGeom>
              <a:blipFill>
                <a:blip r:embed="rId14"/>
                <a:stretch>
                  <a:fillRect/>
                </a:stretch>
              </a:blipFill>
            </p:spPr>
            <p:txBody>
              <a:bodyPr/>
              <a:lstStyle/>
              <a:p>
                <a:r>
                  <a:rPr lang="en-GB">
                    <a:noFill/>
                  </a:rPr>
                  <a:t> </a:t>
                </a:r>
              </a:p>
            </p:txBody>
          </p:sp>
        </mc:Fallback>
      </mc:AlternateContent>
      <p:grpSp>
        <p:nvGrpSpPr>
          <p:cNvPr id="40" name="Group 39"/>
          <p:cNvGrpSpPr/>
          <p:nvPr/>
        </p:nvGrpSpPr>
        <p:grpSpPr>
          <a:xfrm>
            <a:off x="7160329" y="4437163"/>
            <a:ext cx="123825" cy="142875"/>
            <a:chOff x="5048250" y="5019675"/>
            <a:chExt cx="123825" cy="142875"/>
          </a:xfrm>
        </p:grpSpPr>
        <p:cxnSp>
          <p:nvCxnSpPr>
            <p:cNvPr id="41" name="Straight Connector 40"/>
            <p:cNvCxnSpPr/>
            <p:nvPr/>
          </p:nvCxnSpPr>
          <p:spPr>
            <a:xfrm>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43" name="Arc 58"/>
          <p:cNvSpPr>
            <a:spLocks/>
          </p:cNvSpPr>
          <p:nvPr/>
        </p:nvSpPr>
        <p:spPr bwMode="auto">
          <a:xfrm>
            <a:off x="5479686" y="1750786"/>
            <a:ext cx="224427" cy="420688"/>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 name="Text Box 66"/>
          <p:cNvSpPr txBox="1">
            <a:spLocks noChangeArrowheads="1"/>
          </p:cNvSpPr>
          <p:nvPr/>
        </p:nvSpPr>
        <p:spPr bwMode="auto">
          <a:xfrm>
            <a:off x="5702436" y="1819865"/>
            <a:ext cx="11076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Divide by 4</a:t>
            </a:r>
            <a:endParaRPr lang="el-GR" altLang="en-US" sz="1400" baseline="30000" dirty="0">
              <a:solidFill>
                <a:srgbClr val="FF0000"/>
              </a:solidFill>
              <a:latin typeface="Comic Sans MS" pitchFamily="66" charset="0"/>
            </a:endParaRPr>
          </a:p>
        </p:txBody>
      </p:sp>
      <p:sp>
        <p:nvSpPr>
          <p:cNvPr id="45" name="Arc 58"/>
          <p:cNvSpPr>
            <a:spLocks/>
          </p:cNvSpPr>
          <p:nvPr/>
        </p:nvSpPr>
        <p:spPr bwMode="auto">
          <a:xfrm>
            <a:off x="5475332" y="2251529"/>
            <a:ext cx="224427" cy="420688"/>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 name="Text Box 66"/>
          <p:cNvSpPr txBox="1">
            <a:spLocks noChangeArrowheads="1"/>
          </p:cNvSpPr>
          <p:nvPr/>
        </p:nvSpPr>
        <p:spPr bwMode="auto">
          <a:xfrm>
            <a:off x="5332320" y="2207397"/>
            <a:ext cx="31846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Use inverse cos (ensure your calculator is in radians)</a:t>
            </a:r>
            <a:endParaRPr lang="el-GR" altLang="en-US" sz="1400" baseline="30000" dirty="0">
              <a:solidFill>
                <a:srgbClr val="FF0000"/>
              </a:solidFill>
              <a:latin typeface="Comic Sans MS" pitchFamily="66" charset="0"/>
            </a:endParaRPr>
          </a:p>
        </p:txBody>
      </p:sp>
      <p:sp>
        <p:nvSpPr>
          <p:cNvPr id="47" name="Arc 58"/>
          <p:cNvSpPr>
            <a:spLocks/>
          </p:cNvSpPr>
          <p:nvPr/>
        </p:nvSpPr>
        <p:spPr bwMode="auto">
          <a:xfrm>
            <a:off x="5497103" y="2795814"/>
            <a:ext cx="224427" cy="420688"/>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mc:AlternateContent xmlns:mc="http://schemas.openxmlformats.org/markup-compatibility/2006" xmlns:a14="http://schemas.microsoft.com/office/drawing/2010/main">
        <mc:Choice Requires="a14">
          <p:sp>
            <p:nvSpPr>
              <p:cNvPr id="48" name="Text Box 66"/>
              <p:cNvSpPr txBox="1">
                <a:spLocks noChangeArrowheads="1"/>
              </p:cNvSpPr>
              <p:nvPr/>
            </p:nvSpPr>
            <p:spPr bwMode="auto">
              <a:xfrm>
                <a:off x="5493428" y="2742974"/>
                <a:ext cx="3789909"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You can subtract the answer from </a:t>
                </a:r>
                <a14:m>
                  <m:oMath xmlns:m="http://schemas.openxmlformats.org/officeDocument/2006/math">
                    <m:r>
                      <a:rPr lang="en-US" altLang="en-US" sz="1400" b="0" i="1" smtClean="0">
                        <a:solidFill>
                          <a:srgbClr val="FF0000"/>
                        </a:solidFill>
                        <a:latin typeface="Cambria Math" panose="02040503050406030204" pitchFamily="18" charset="0"/>
                      </a:rPr>
                      <m:t>2</m:t>
                    </m:r>
                    <m:r>
                      <a:rPr lang="en-US" altLang="en-US" sz="1400" b="0" i="1" smtClean="0">
                        <a:solidFill>
                          <a:srgbClr val="FF0000"/>
                        </a:solidFill>
                        <a:latin typeface="Cambria Math" panose="02040503050406030204" pitchFamily="18" charset="0"/>
                        <a:ea typeface="Cambria Math" panose="02040503050406030204" pitchFamily="18" charset="0"/>
                      </a:rPr>
                      <m:t>𝜋</m:t>
                    </m:r>
                  </m:oMath>
                </a14:m>
                <a:r>
                  <a:rPr lang="en-US" altLang="en-US" sz="1400" baseline="30000" dirty="0">
                    <a:solidFill>
                      <a:srgbClr val="FF0000"/>
                    </a:solidFill>
                    <a:latin typeface="Comic Sans MS" pitchFamily="66" charset="0"/>
                  </a:rPr>
                  <a:t> </a:t>
                </a:r>
                <a:r>
                  <a:rPr lang="en-US" altLang="en-US" sz="1400" dirty="0">
                    <a:solidFill>
                      <a:srgbClr val="FF0000"/>
                    </a:solidFill>
                    <a:latin typeface="Comic Sans MS" pitchFamily="66" charset="0"/>
                  </a:rPr>
                  <a:t>to find an alternative in the range given</a:t>
                </a:r>
                <a:endParaRPr lang="el-GR" altLang="en-US" sz="1400" dirty="0">
                  <a:solidFill>
                    <a:srgbClr val="FF0000"/>
                  </a:solidFill>
                  <a:latin typeface="Comic Sans MS" pitchFamily="66" charset="0"/>
                </a:endParaRPr>
              </a:p>
            </p:txBody>
          </p:sp>
        </mc:Choice>
        <mc:Fallback xmlns="">
          <p:sp>
            <p:nvSpPr>
              <p:cNvPr id="48" name="Text Box 66"/>
              <p:cNvSpPr txBox="1">
                <a:spLocks noRot="1" noChangeAspect="1" noMove="1" noResize="1" noEditPoints="1" noAdjustHandles="1" noChangeArrowheads="1" noChangeShapeType="1" noTextEdit="1"/>
              </p:cNvSpPr>
              <p:nvPr/>
            </p:nvSpPr>
            <p:spPr bwMode="auto">
              <a:xfrm>
                <a:off x="5493428" y="2742974"/>
                <a:ext cx="3789909" cy="523220"/>
              </a:xfrm>
              <a:prstGeom prst="rect">
                <a:avLst/>
              </a:prstGeom>
              <a:blipFill>
                <a:blip r:embed="rId15"/>
                <a:stretch>
                  <a:fillRect t="-2326" b="-1046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テキスト ボックス 59">
                <a:extLst>
                  <a:ext uri="{FF2B5EF4-FFF2-40B4-BE49-F238E27FC236}">
                    <a16:creationId xmlns:a16="http://schemas.microsoft.com/office/drawing/2014/main" id="{DE14D2D9-452C-427A-870C-1CBE9BC56C59}"/>
                  </a:ext>
                </a:extLst>
              </p:cNvPr>
              <p:cNvSpPr txBox="1"/>
              <p:nvPr/>
            </p:nvSpPr>
            <p:spPr>
              <a:xfrm>
                <a:off x="0" y="0"/>
                <a:ext cx="1083310" cy="406650"/>
              </a:xfrm>
              <a:prstGeom prst="rect">
                <a:avLst/>
              </a:prstGeom>
              <a:solidFill>
                <a:schemeClr val="bg1"/>
              </a:solidFill>
              <a:ln w="25400">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𝑇𝑎𝑛</m:t>
                      </m:r>
                      <m:r>
                        <a:rPr lang="en-US" sz="1400" b="0" i="1" smtClean="0">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𝑆𝑖𝑛</m:t>
                          </m:r>
                          <m:r>
                            <a:rPr lang="en-US" sz="1400" b="0" i="1" smtClean="0">
                              <a:latin typeface="Cambria Math" panose="02040503050406030204" pitchFamily="18" charset="0"/>
                              <a:ea typeface="Cambria Math" panose="02040503050406030204" pitchFamily="18" charset="0"/>
                            </a:rPr>
                            <m:t>𝜃</m:t>
                          </m:r>
                        </m:num>
                        <m:den>
                          <m:r>
                            <a:rPr lang="en-US" sz="1400" b="0" i="1" smtClean="0">
                              <a:latin typeface="Cambria Math" panose="02040503050406030204" pitchFamily="18" charset="0"/>
                              <a:ea typeface="Cambria Math" panose="02040503050406030204" pitchFamily="18" charset="0"/>
                            </a:rPr>
                            <m:t>𝐶𝑜𝑠</m:t>
                          </m:r>
                          <m:r>
                            <a:rPr lang="en-US" sz="1400" b="0" i="1" smtClean="0">
                              <a:latin typeface="Cambria Math" panose="02040503050406030204" pitchFamily="18" charset="0"/>
                              <a:ea typeface="Cambria Math" panose="02040503050406030204" pitchFamily="18" charset="0"/>
                            </a:rPr>
                            <m:t>𝜃</m:t>
                          </m:r>
                        </m:den>
                      </m:f>
                    </m:oMath>
                  </m:oMathPara>
                </a14:m>
                <a:endParaRPr lang="en-GB" sz="1400" dirty="0"/>
              </a:p>
            </p:txBody>
          </p:sp>
        </mc:Choice>
        <mc:Fallback xmlns="">
          <p:sp>
            <p:nvSpPr>
              <p:cNvPr id="49" name="テキスト ボックス 59">
                <a:extLst>
                  <a:ext uri="{FF2B5EF4-FFF2-40B4-BE49-F238E27FC236}">
                    <a16:creationId xmlns:a16="http://schemas.microsoft.com/office/drawing/2014/main" id="{DE14D2D9-452C-427A-870C-1CBE9BC56C59}"/>
                  </a:ext>
                </a:extLst>
              </p:cNvPr>
              <p:cNvSpPr txBox="1">
                <a:spLocks noRot="1" noChangeAspect="1" noMove="1" noResize="1" noEditPoints="1" noAdjustHandles="1" noChangeArrowheads="1" noChangeShapeType="1" noTextEdit="1"/>
              </p:cNvSpPr>
              <p:nvPr/>
            </p:nvSpPr>
            <p:spPr>
              <a:xfrm>
                <a:off x="0" y="0"/>
                <a:ext cx="1083310" cy="406650"/>
              </a:xfrm>
              <a:prstGeom prst="rect">
                <a:avLst/>
              </a:prstGeom>
              <a:blipFill>
                <a:blip r:embed="rId16"/>
                <a:stretch>
                  <a:fillRect l="-2198" r="-1099" b="-8451"/>
                </a:stretch>
              </a:blipFill>
              <a:ln w="25400">
                <a:solidFill>
                  <a:schemeClr val="tx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テキスト ボックス 46">
                <a:extLst>
                  <a:ext uri="{FF2B5EF4-FFF2-40B4-BE49-F238E27FC236}">
                    <a16:creationId xmlns:a16="http://schemas.microsoft.com/office/drawing/2014/main" id="{5DF80646-A07A-4904-9BB3-5408A9C87D38}"/>
                  </a:ext>
                </a:extLst>
              </p:cNvPr>
              <p:cNvSpPr txBox="1"/>
              <p:nvPr/>
            </p:nvSpPr>
            <p:spPr>
              <a:xfrm>
                <a:off x="7185707" y="0"/>
                <a:ext cx="1958293" cy="276999"/>
              </a:xfrm>
              <a:prstGeom prst="rect">
                <a:avLst/>
              </a:prstGeom>
              <a:solidFill>
                <a:schemeClr val="bg1"/>
              </a:solidFill>
              <a:ln w="25400">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en-US" b="0" i="1" smtClean="0">
                              <a:latin typeface="Cambria Math" panose="02040503050406030204" pitchFamily="18" charset="0"/>
                            </a:rPr>
                            <m:t>𝑆𝑖𝑛</m:t>
                          </m:r>
                        </m:e>
                        <m:sup>
                          <m:r>
                            <a:rPr lang="en-US" b="0" i="1" smtClean="0">
                              <a:latin typeface="Cambria Math" panose="02040503050406030204" pitchFamily="18" charset="0"/>
                            </a:rPr>
                            <m:t>2</m:t>
                          </m:r>
                        </m:sup>
                      </m:sSup>
                      <m:r>
                        <a:rPr lang="en-GB"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𝐶𝑜𝑠</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b="0" i="0" smtClean="0">
                          <a:latin typeface="Cambria Math" panose="02040503050406030204" pitchFamily="18" charset="0"/>
                        </a:rPr>
                        <m:t>1</m:t>
                      </m:r>
                    </m:oMath>
                  </m:oMathPara>
                </a14:m>
                <a:endParaRPr lang="en-GB" dirty="0"/>
              </a:p>
            </p:txBody>
          </p:sp>
        </mc:Choice>
        <mc:Fallback xmlns="">
          <p:sp>
            <p:nvSpPr>
              <p:cNvPr id="50" name="テキスト ボックス 46">
                <a:extLst>
                  <a:ext uri="{FF2B5EF4-FFF2-40B4-BE49-F238E27FC236}">
                    <a16:creationId xmlns:a16="http://schemas.microsoft.com/office/drawing/2014/main" id="{5DF80646-A07A-4904-9BB3-5408A9C87D38}"/>
                  </a:ext>
                </a:extLst>
              </p:cNvPr>
              <p:cNvSpPr txBox="1">
                <a:spLocks noRot="1" noChangeAspect="1" noMove="1" noResize="1" noEditPoints="1" noAdjustHandles="1" noChangeArrowheads="1" noChangeShapeType="1" noTextEdit="1"/>
              </p:cNvSpPr>
              <p:nvPr/>
            </p:nvSpPr>
            <p:spPr>
              <a:xfrm>
                <a:off x="7185707" y="0"/>
                <a:ext cx="1958293" cy="276999"/>
              </a:xfrm>
              <a:prstGeom prst="rect">
                <a:avLst/>
              </a:prstGeom>
              <a:blipFill>
                <a:blip r:embed="rId17"/>
                <a:stretch>
                  <a:fillRect l="-1846" r="-1538" b="-4082"/>
                </a:stretch>
              </a:blipFill>
              <a:ln w="25400">
                <a:solidFill>
                  <a:schemeClr val="tx1"/>
                </a:solidFill>
              </a:ln>
            </p:spPr>
            <p:txBody>
              <a:bodyPr/>
              <a:lstStyle/>
              <a:p>
                <a:r>
                  <a:rPr lang="en-GB">
                    <a:noFill/>
                  </a:rPr>
                  <a:t> </a:t>
                </a:r>
              </a:p>
            </p:txBody>
          </p:sp>
        </mc:Fallback>
      </mc:AlternateContent>
    </p:spTree>
    <p:extLst>
      <p:ext uri="{BB962C8B-B14F-4D97-AF65-F5344CB8AC3E}">
        <p14:creationId xmlns:p14="http://schemas.microsoft.com/office/powerpoint/2010/main" val="15742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blinds(horizontal)">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blinds(horizontal)">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blinds(horizontal)">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linds(horizontal)">
                                      <p:cBhvr>
                                        <p:cTn id="45" dur="500"/>
                                        <p:tgtEl>
                                          <p:spTgt spid="16"/>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linds(horizontal)">
                                      <p:cBhvr>
                                        <p:cTn id="48" dur="500"/>
                                        <p:tgtEl>
                                          <p:spTgt spid="17"/>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linds(horizontal)">
                                      <p:cBhvr>
                                        <p:cTn id="51" dur="500"/>
                                        <p:tgtEl>
                                          <p:spTgt spid="18"/>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blinds(horizontal)">
                                      <p:cBhvr>
                                        <p:cTn id="54" dur="500"/>
                                        <p:tgtEl>
                                          <p:spTgt spid="19"/>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blinds(horizontal)">
                                      <p:cBhvr>
                                        <p:cTn id="60" dur="500"/>
                                        <p:tgtEl>
                                          <p:spTgt spid="21"/>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linds(horizontal)">
                                      <p:cBhvr>
                                        <p:cTn id="63" dur="500"/>
                                        <p:tgtEl>
                                          <p:spTgt spid="22"/>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blinds(horizontal)">
                                      <p:cBhvr>
                                        <p:cTn id="66" dur="500"/>
                                        <p:tgtEl>
                                          <p:spTgt spid="23"/>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blinds(horizontal)">
                                      <p:cBhvr>
                                        <p:cTn id="69" dur="500"/>
                                        <p:tgtEl>
                                          <p:spTgt spid="24"/>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blinds(horizontal)">
                                      <p:cBhvr>
                                        <p:cTn id="74" dur="500"/>
                                        <p:tgtEl>
                                          <p:spTgt spid="31"/>
                                        </p:tgtEl>
                                      </p:cBhvr>
                                    </p:animEffect>
                                  </p:childTnLst>
                                </p:cTn>
                              </p:par>
                              <p:par>
                                <p:cTn id="75" presetID="3" presetClass="entr" presetSubtype="5" fill="hold"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blinds(vertical)">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linds(horizontal)">
                                      <p:cBhvr>
                                        <p:cTn id="82" dur="500"/>
                                        <p:tgtEl>
                                          <p:spTgt spid="25"/>
                                        </p:tgtEl>
                                      </p:cBhvr>
                                    </p:animEffect>
                                  </p:childTnLst>
                                </p:cTn>
                              </p:par>
                              <p:par>
                                <p:cTn id="83" presetID="3" presetClass="entr" presetSubtype="10"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blinds(horizontal)">
                                      <p:cBhvr>
                                        <p:cTn id="85" dur="500"/>
                                        <p:tgtEl>
                                          <p:spTgt spid="32"/>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blinds(horizontal)">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blinds(horizontal)">
                                      <p:cBhvr>
                                        <p:cTn id="93" dur="500"/>
                                        <p:tgtEl>
                                          <p:spTgt spid="47"/>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blinds(horizontal)">
                                      <p:cBhvr>
                                        <p:cTn id="98" dur="500"/>
                                        <p:tgtEl>
                                          <p:spTgt spid="48"/>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blinds(horizontal)">
                                      <p:cBhvr>
                                        <p:cTn id="103" dur="500"/>
                                        <p:tgtEl>
                                          <p:spTgt spid="40"/>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36"/>
                                        </p:tgtEl>
                                        <p:attrNameLst>
                                          <p:attrName>style.visibility</p:attrName>
                                        </p:attrNameLst>
                                      </p:cBhvr>
                                      <p:to>
                                        <p:strVal val="visible"/>
                                      </p:to>
                                    </p:set>
                                    <p:animEffect transition="in" filter="blinds(horizontal)">
                                      <p:cBhvr>
                                        <p:cTn id="106" dur="500"/>
                                        <p:tgtEl>
                                          <p:spTgt spid="36"/>
                                        </p:tgtEl>
                                      </p:cBhvr>
                                    </p:animEffect>
                                  </p:childTnLst>
                                </p:cTn>
                              </p:par>
                              <p:par>
                                <p:cTn id="107" presetID="3" presetClass="entr" presetSubtype="10" fill="hold" nodeType="with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blinds(horizontal)">
                                      <p:cBhvr>
                                        <p:cTn id="109" dur="500"/>
                                        <p:tgtEl>
                                          <p:spTgt spid="35"/>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blinds(horizontal)">
                                      <p:cBhvr>
                                        <p:cTn id="1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16" grpId="0"/>
      <p:bldP spid="17" grpId="0"/>
      <p:bldP spid="18" grpId="0"/>
      <p:bldP spid="19" grpId="0"/>
      <p:bldP spid="20" grpId="0"/>
      <p:bldP spid="21" grpId="0"/>
      <p:bldP spid="22" grpId="0"/>
      <p:bldP spid="23" grpId="0"/>
      <p:bldP spid="24" grpId="0"/>
      <p:bldP spid="29" grpId="0"/>
      <p:bldP spid="31" grpId="0"/>
      <p:bldP spid="36" grpId="0"/>
      <p:bldP spid="39" grpId="0"/>
      <p:bldP spid="43" grpId="0" animBg="1"/>
      <p:bldP spid="44" grpId="0"/>
      <p:bldP spid="45" grpId="0" animBg="1"/>
      <p:bldP spid="46" grpId="0"/>
      <p:bldP spid="47" grpId="0" animBg="1"/>
      <p:bldP spid="4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1458687" y="3830004"/>
            <a:ext cx="6622869" cy="1578020"/>
            <a:chOff x="1685108" y="2767557"/>
            <a:chExt cx="6622869" cy="1578020"/>
          </a:xfrm>
        </p:grpSpPr>
        <p:sp>
          <p:nvSpPr>
            <p:cNvPr id="69" name="Text Box 35"/>
            <p:cNvSpPr txBox="1">
              <a:spLocks noChangeArrowheads="1"/>
            </p:cNvSpPr>
            <p:nvPr/>
          </p:nvSpPr>
          <p:spPr bwMode="auto">
            <a:xfrm>
              <a:off x="3635919" y="2767557"/>
              <a:ext cx="287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dirty="0">
                  <a:latin typeface="Comic Sans MS" pitchFamily="66" charset="0"/>
                </a:rPr>
                <a:t>y</a:t>
              </a:r>
            </a:p>
          </p:txBody>
        </p:sp>
        <p:sp>
          <p:nvSpPr>
            <p:cNvPr id="70" name="Line 63"/>
            <p:cNvSpPr>
              <a:spLocks noChangeShapeType="1"/>
            </p:cNvSpPr>
            <p:nvPr/>
          </p:nvSpPr>
          <p:spPr bwMode="auto">
            <a:xfrm>
              <a:off x="3761332" y="3058069"/>
              <a:ext cx="0" cy="12763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1" name="Line 63"/>
            <p:cNvSpPr>
              <a:spLocks noChangeShapeType="1"/>
            </p:cNvSpPr>
            <p:nvPr/>
          </p:nvSpPr>
          <p:spPr bwMode="auto">
            <a:xfrm rot="5400000" flipH="1">
              <a:off x="5212375" y="2094706"/>
              <a:ext cx="544" cy="31949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2" name="Freeform 141"/>
            <p:cNvSpPr>
              <a:spLocks/>
            </p:cNvSpPr>
            <p:nvPr/>
          </p:nvSpPr>
          <p:spPr bwMode="auto">
            <a:xfrm>
              <a:off x="3134315" y="3261496"/>
              <a:ext cx="2484437" cy="852487"/>
            </a:xfrm>
            <a:custGeom>
              <a:avLst/>
              <a:gdLst>
                <a:gd name="T0" fmla="*/ 0 w 1565"/>
                <a:gd name="T1" fmla="*/ 2147483647 h 537"/>
                <a:gd name="T2" fmla="*/ 2147483647 w 1565"/>
                <a:gd name="T3" fmla="*/ 2147483647 h 537"/>
                <a:gd name="T4" fmla="*/ 2147483647 w 1565"/>
                <a:gd name="T5" fmla="*/ 2147483647 h 537"/>
                <a:gd name="T6" fmla="*/ 2147483647 w 1565"/>
                <a:gd name="T7" fmla="*/ 2147483647 h 537"/>
                <a:gd name="T8" fmla="*/ 2147483647 w 1565"/>
                <a:gd name="T9" fmla="*/ 2147483647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5" h="537">
                  <a:moveTo>
                    <a:pt x="0" y="278"/>
                  </a:moveTo>
                  <a:cubicBezTo>
                    <a:pt x="132" y="140"/>
                    <a:pt x="265" y="2"/>
                    <a:pt x="396" y="1"/>
                  </a:cubicBezTo>
                  <a:cubicBezTo>
                    <a:pt x="527" y="0"/>
                    <a:pt x="655" y="183"/>
                    <a:pt x="785" y="272"/>
                  </a:cubicBezTo>
                  <a:cubicBezTo>
                    <a:pt x="915" y="361"/>
                    <a:pt x="1045" y="537"/>
                    <a:pt x="1175" y="537"/>
                  </a:cubicBezTo>
                  <a:cubicBezTo>
                    <a:pt x="1305" y="537"/>
                    <a:pt x="1435" y="404"/>
                    <a:pt x="1565" y="272"/>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3" name="Freeform 141"/>
            <p:cNvSpPr>
              <a:spLocks/>
            </p:cNvSpPr>
            <p:nvPr/>
          </p:nvSpPr>
          <p:spPr bwMode="auto">
            <a:xfrm>
              <a:off x="5611904" y="3257142"/>
              <a:ext cx="2484437" cy="852487"/>
            </a:xfrm>
            <a:custGeom>
              <a:avLst/>
              <a:gdLst>
                <a:gd name="T0" fmla="*/ 0 w 1565"/>
                <a:gd name="T1" fmla="*/ 2147483647 h 537"/>
                <a:gd name="T2" fmla="*/ 2147483647 w 1565"/>
                <a:gd name="T3" fmla="*/ 2147483647 h 537"/>
                <a:gd name="T4" fmla="*/ 2147483647 w 1565"/>
                <a:gd name="T5" fmla="*/ 2147483647 h 537"/>
                <a:gd name="T6" fmla="*/ 2147483647 w 1565"/>
                <a:gd name="T7" fmla="*/ 2147483647 h 537"/>
                <a:gd name="T8" fmla="*/ 2147483647 w 1565"/>
                <a:gd name="T9" fmla="*/ 2147483647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5" h="537">
                  <a:moveTo>
                    <a:pt x="0" y="278"/>
                  </a:moveTo>
                  <a:cubicBezTo>
                    <a:pt x="132" y="140"/>
                    <a:pt x="265" y="2"/>
                    <a:pt x="396" y="1"/>
                  </a:cubicBezTo>
                  <a:cubicBezTo>
                    <a:pt x="527" y="0"/>
                    <a:pt x="655" y="183"/>
                    <a:pt x="785" y="272"/>
                  </a:cubicBezTo>
                  <a:cubicBezTo>
                    <a:pt x="915" y="361"/>
                    <a:pt x="1045" y="537"/>
                    <a:pt x="1175" y="537"/>
                  </a:cubicBezTo>
                  <a:cubicBezTo>
                    <a:pt x="1305" y="537"/>
                    <a:pt x="1435" y="404"/>
                    <a:pt x="1565" y="272"/>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useBgFill="1">
          <p:nvSpPr>
            <p:cNvPr id="74" name="Rectangle 73"/>
            <p:cNvSpPr/>
            <p:nvPr/>
          </p:nvSpPr>
          <p:spPr>
            <a:xfrm>
              <a:off x="6235337" y="3152503"/>
              <a:ext cx="2072640" cy="11930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useBgFill="1">
          <p:nvSpPr>
            <p:cNvPr id="75" name="Rectangle 74"/>
            <p:cNvSpPr/>
            <p:nvPr/>
          </p:nvSpPr>
          <p:spPr>
            <a:xfrm>
              <a:off x="1685108" y="3087189"/>
              <a:ext cx="2072640" cy="11930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399" y="1600200"/>
                <a:ext cx="3435531" cy="4525963"/>
              </a:xfrm>
            </p:spPr>
            <p:txBody>
              <a:bodyPr>
                <a:normAutofit/>
              </a:bodyPr>
              <a:lstStyle/>
              <a:p>
                <a:pPr marL="0" indent="0" algn="ctr">
                  <a:buNone/>
                </a:pPr>
                <a:r>
                  <a:rPr lang="en-GB" sz="1400" b="1" dirty="0">
                    <a:latin typeface="Comic Sans MS" pitchFamily="66" charset="0"/>
                  </a:rPr>
                  <a:t>You have seen how to solve trigonometric equation in degrees last year. You can also do the same when they are given in radians.</a:t>
                </a:r>
                <a:endParaRPr lang="en-GB" sz="1400" dirty="0">
                  <a:latin typeface="Comic Sans MS" pitchFamily="66" charset="0"/>
                </a:endParaRPr>
              </a:p>
              <a:p>
                <a:pPr marL="0" indent="0" algn="ctr">
                  <a:buNone/>
                </a:pPr>
                <a:endParaRPr lang="en-US" sz="1400" b="1" dirty="0">
                  <a:latin typeface="Comic Sans MS" pitchFamily="66" charset="0"/>
                </a:endParaRPr>
              </a:p>
              <a:p>
                <a:pPr marL="0" indent="0" algn="ctr">
                  <a:buNone/>
                </a:pPr>
                <a:r>
                  <a:rPr lang="en-US" sz="1400" dirty="0">
                    <a:latin typeface="Comic Sans MS" pitchFamily="66" charset="0"/>
                  </a:rPr>
                  <a:t>Solve the equation:</a:t>
                </a:r>
              </a:p>
              <a:p>
                <a:pPr marL="0" indent="0" algn="ctr">
                  <a:buNone/>
                </a:pPr>
                <a14:m>
                  <m:oMath xmlns:m="http://schemas.openxmlformats.org/officeDocument/2006/math">
                    <m:r>
                      <a:rPr lang="en-US" sz="1400" b="0" i="1" smtClean="0">
                        <a:latin typeface="Cambria Math" panose="02040503050406030204" pitchFamily="18" charset="0"/>
                      </a:rPr>
                      <m:t>17</m:t>
                    </m:r>
                    <m:r>
                      <a:rPr lang="en-US" sz="1400" b="0" i="1" smtClean="0">
                        <a:latin typeface="Cambria Math" panose="02040503050406030204" pitchFamily="18" charset="0"/>
                      </a:rPr>
                      <m:t>𝑐𝑜𝑠</m:t>
                    </m:r>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+3</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𝑠𝑖𝑛</m:t>
                        </m:r>
                      </m:e>
                      <m:sup>
                        <m:r>
                          <a:rPr lang="en-US" sz="1400" b="0" i="1" smtClean="0">
                            <a:latin typeface="Cambria Math" panose="02040503050406030204" pitchFamily="18" charset="0"/>
                            <a:ea typeface="Cambria Math" panose="02040503050406030204" pitchFamily="18" charset="0"/>
                          </a:rPr>
                          <m:t>2</m:t>
                        </m:r>
                      </m:sup>
                    </m:sSup>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=13</m:t>
                    </m:r>
                    <m:r>
                      <a:rPr lang="en-US" sz="1400" b="0" i="0" smtClean="0">
                        <a:latin typeface="Cambria Math" panose="02040503050406030204" pitchFamily="18" charset="0"/>
                        <a:ea typeface="Cambria Math" panose="02040503050406030204" pitchFamily="18" charset="0"/>
                      </a:rPr>
                      <m:t>,</m:t>
                    </m:r>
                  </m:oMath>
                </a14:m>
                <a:r>
                  <a:rPr lang="en-GB" sz="1400" dirty="0">
                    <a:latin typeface="Comic Sans MS" pitchFamily="66" charset="0"/>
                  </a:rPr>
                  <a:t>   </a:t>
                </a:r>
                <a14:m>
                  <m:oMath xmlns:m="http://schemas.openxmlformats.org/officeDocument/2006/math">
                    <m:r>
                      <a:rPr lang="en-US" sz="1400" b="0" i="1" dirty="0" smtClean="0">
                        <a:latin typeface="Cambria Math" panose="02040503050406030204" pitchFamily="18" charset="0"/>
                      </a:rPr>
                      <m:t>0</m:t>
                    </m:r>
                    <m:r>
                      <a:rPr lang="en-US" sz="1400" b="0" i="1" dirty="0" smtClean="0">
                        <a:latin typeface="Cambria Math" panose="02040503050406030204" pitchFamily="18" charset="0"/>
                        <a:ea typeface="Cambria Math" panose="02040503050406030204" pitchFamily="18" charset="0"/>
                      </a:rPr>
                      <m:t>≤</m:t>
                    </m:r>
                    <m:r>
                      <a:rPr lang="en-US" sz="1400" b="0" i="1" dirty="0" smtClean="0">
                        <a:latin typeface="Cambria Math" panose="02040503050406030204" pitchFamily="18" charset="0"/>
                        <a:ea typeface="Cambria Math" panose="02040503050406030204" pitchFamily="18" charset="0"/>
                      </a:rPr>
                      <m:t>𝜃</m:t>
                    </m:r>
                    <m:r>
                      <a:rPr lang="en-US" sz="1400" b="0" i="1" dirty="0" smtClean="0">
                        <a:latin typeface="Cambria Math" panose="02040503050406030204" pitchFamily="18" charset="0"/>
                        <a:ea typeface="Cambria Math" panose="02040503050406030204" pitchFamily="18" charset="0"/>
                      </a:rPr>
                      <m:t>≤2</m:t>
                    </m:r>
                    <m:r>
                      <a:rPr lang="en-US" sz="1400" b="0" i="1" dirty="0" smtClean="0">
                        <a:latin typeface="Cambria Math" panose="02040503050406030204" pitchFamily="18" charset="0"/>
                        <a:ea typeface="Cambria Math" panose="02040503050406030204" pitchFamily="18" charset="0"/>
                      </a:rPr>
                      <m:t>𝜋</m:t>
                    </m:r>
                  </m:oMath>
                </a14:m>
                <a:endParaRPr lang="en-GB" sz="1400" dirty="0">
                  <a:latin typeface="Comic Sans MS" pitchFamily="66"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399" y="1600200"/>
                <a:ext cx="3435531" cy="4525963"/>
              </a:xfrm>
              <a:blipFill>
                <a:blip r:embed="rId2"/>
                <a:stretch>
                  <a:fillRect t="-809" r="-1241"/>
                </a:stretch>
              </a:blipFill>
            </p:spPr>
            <p:txBody>
              <a:bodyPr/>
              <a:lstStyle/>
              <a:p>
                <a:r>
                  <a:rPr lang="en-GB">
                    <a:noFill/>
                  </a:rPr>
                  <a:t> </a:t>
                </a:r>
              </a:p>
            </p:txBody>
          </p:sp>
        </mc:Fallback>
      </mc:AlternateContent>
      <p:sp>
        <p:nvSpPr>
          <p:cNvPr id="37"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38" name="TextBox 37"/>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5E</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4" name="TextBox 3"/>
              <p:cNvSpPr txBox="1"/>
              <p:nvPr/>
            </p:nvSpPr>
            <p:spPr>
              <a:xfrm>
                <a:off x="4641668" y="1580606"/>
                <a:ext cx="204549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17</m:t>
                      </m:r>
                      <m:r>
                        <a:rPr lang="en-US" sz="1600" i="1" smtClean="0">
                          <a:latin typeface="Cambria Math" panose="02040503050406030204" pitchFamily="18" charset="0"/>
                        </a:rPr>
                        <m:t>𝑐𝑜𝑠</m:t>
                      </m:r>
                      <m:r>
                        <a:rPr lang="en-US" sz="1600" i="1">
                          <a:latin typeface="Cambria Math" panose="02040503050406030204" pitchFamily="18" charset="0"/>
                          <a:ea typeface="Cambria Math" panose="02040503050406030204" pitchFamily="18" charset="0"/>
                        </a:rPr>
                        <m:t>𝜃</m:t>
                      </m:r>
                      <m:r>
                        <a:rPr lang="en-US" sz="1600" i="1">
                          <a:latin typeface="Cambria Math" panose="02040503050406030204" pitchFamily="18" charset="0"/>
                          <a:ea typeface="Cambria Math" panose="02040503050406030204" pitchFamily="18" charset="0"/>
                        </a:rPr>
                        <m:t>+3</m:t>
                      </m:r>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𝑠𝑖𝑛</m:t>
                          </m:r>
                        </m:e>
                        <m:sup>
                          <m:r>
                            <a:rPr lang="en-US" sz="1600" i="1">
                              <a:latin typeface="Cambria Math" panose="02040503050406030204" pitchFamily="18" charset="0"/>
                              <a:ea typeface="Cambria Math" panose="02040503050406030204" pitchFamily="18" charset="0"/>
                            </a:rPr>
                            <m:t>2</m:t>
                          </m:r>
                        </m:sup>
                      </m:sSup>
                      <m:r>
                        <a:rPr lang="en-US" sz="1600" i="1">
                          <a:latin typeface="Cambria Math" panose="02040503050406030204" pitchFamily="18" charset="0"/>
                          <a:ea typeface="Cambria Math" panose="02040503050406030204" pitchFamily="18" charset="0"/>
                        </a:rPr>
                        <m:t>𝜃</m:t>
                      </m:r>
                      <m:r>
                        <a:rPr lang="en-US" sz="1600" i="1">
                          <a:latin typeface="Cambria Math" panose="02040503050406030204" pitchFamily="18" charset="0"/>
                          <a:ea typeface="Cambria Math" panose="02040503050406030204" pitchFamily="18" charset="0"/>
                        </a:rPr>
                        <m:t>=13</m:t>
                      </m:r>
                    </m:oMath>
                  </m:oMathPara>
                </a14:m>
                <a:endParaRPr lang="en-GB" sz="1600" dirty="0"/>
              </a:p>
            </p:txBody>
          </p:sp>
        </mc:Choice>
        <mc:Fallback xmlns="">
          <p:sp>
            <p:nvSpPr>
              <p:cNvPr id="4" name="TextBox 3"/>
              <p:cNvSpPr txBox="1">
                <a:spLocks noRot="1" noChangeAspect="1" noMove="1" noResize="1" noEditPoints="1" noAdjustHandles="1" noChangeArrowheads="1" noChangeShapeType="1" noTextEdit="1"/>
              </p:cNvSpPr>
              <p:nvPr/>
            </p:nvSpPr>
            <p:spPr>
              <a:xfrm>
                <a:off x="4641668" y="1580606"/>
                <a:ext cx="2045496" cy="246221"/>
              </a:xfrm>
              <a:prstGeom prst="rect">
                <a:avLst/>
              </a:prstGeom>
              <a:blipFill>
                <a:blip r:embed="rId3"/>
                <a:stretch>
                  <a:fillRect l="-1786" r="-1488" b="-48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4097382" y="2055223"/>
                <a:ext cx="260173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17</m:t>
                      </m:r>
                      <m:r>
                        <a:rPr lang="en-US" sz="1600" i="1" smtClean="0">
                          <a:latin typeface="Cambria Math" panose="02040503050406030204" pitchFamily="18" charset="0"/>
                        </a:rPr>
                        <m:t>𝑐𝑜𝑠</m:t>
                      </m:r>
                      <m:r>
                        <a:rPr lang="en-US" sz="1600" i="1">
                          <a:latin typeface="Cambria Math" panose="02040503050406030204" pitchFamily="18" charset="0"/>
                          <a:ea typeface="Cambria Math" panose="02040503050406030204" pitchFamily="18" charset="0"/>
                        </a:rPr>
                        <m:t>𝜃</m:t>
                      </m:r>
                      <m:r>
                        <a:rPr lang="en-US" sz="1600" i="1">
                          <a:latin typeface="Cambria Math" panose="02040503050406030204" pitchFamily="18" charset="0"/>
                          <a:ea typeface="Cambria Math" panose="02040503050406030204" pitchFamily="18" charset="0"/>
                        </a:rPr>
                        <m:t>+3</m:t>
                      </m:r>
                      <m:d>
                        <m:dPr>
                          <m:ctrlPr>
                            <a:rPr lang="en-US" sz="160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1−</m:t>
                          </m:r>
                          <m:sSup>
                            <m:sSupPr>
                              <m:ctrlPr>
                                <a:rPr lang="en-US" sz="1600" i="1">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𝑐𝑜𝑠</m:t>
                              </m:r>
                            </m:e>
                            <m:sup>
                              <m:r>
                                <a:rPr lang="en-US" sz="1600" i="1">
                                  <a:latin typeface="Cambria Math" panose="02040503050406030204" pitchFamily="18" charset="0"/>
                                  <a:ea typeface="Cambria Math" panose="02040503050406030204" pitchFamily="18" charset="0"/>
                                </a:rPr>
                                <m:t>2</m:t>
                              </m:r>
                            </m:sup>
                          </m:sSup>
                          <m:r>
                            <a:rPr lang="en-US" sz="1600" i="1">
                              <a:latin typeface="Cambria Math" panose="02040503050406030204" pitchFamily="18" charset="0"/>
                              <a:ea typeface="Cambria Math" panose="02040503050406030204" pitchFamily="18" charset="0"/>
                            </a:rPr>
                            <m:t>𝜃</m:t>
                          </m:r>
                        </m:e>
                      </m:d>
                      <m:r>
                        <a:rPr lang="en-US" sz="1600" i="1">
                          <a:latin typeface="Cambria Math" panose="02040503050406030204" pitchFamily="18" charset="0"/>
                          <a:ea typeface="Cambria Math" panose="02040503050406030204" pitchFamily="18" charset="0"/>
                        </a:rPr>
                        <m:t>=13</m:t>
                      </m:r>
                    </m:oMath>
                  </m:oMathPara>
                </a14:m>
                <a:endParaRPr lang="en-GB" sz="1600" dirty="0"/>
              </a:p>
            </p:txBody>
          </p:sp>
        </mc:Choice>
        <mc:Fallback xmlns="">
          <p:sp>
            <p:nvSpPr>
              <p:cNvPr id="49" name="TextBox 48"/>
              <p:cNvSpPr txBox="1">
                <a:spLocks noRot="1" noChangeAspect="1" noMove="1" noResize="1" noEditPoints="1" noAdjustHandles="1" noChangeArrowheads="1" noChangeShapeType="1" noTextEdit="1"/>
              </p:cNvSpPr>
              <p:nvPr/>
            </p:nvSpPr>
            <p:spPr>
              <a:xfrm>
                <a:off x="4097382" y="2055223"/>
                <a:ext cx="2601738" cy="246221"/>
              </a:xfrm>
              <a:prstGeom prst="rect">
                <a:avLst/>
              </a:prstGeom>
              <a:blipFill>
                <a:blip r:embed="rId4"/>
                <a:stretch>
                  <a:fillRect l="-1171" r="-1171" b="-48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4271554" y="2542904"/>
                <a:ext cx="243143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17</m:t>
                      </m:r>
                      <m:r>
                        <a:rPr lang="en-US" sz="1600" i="1" smtClean="0">
                          <a:latin typeface="Cambria Math" panose="02040503050406030204" pitchFamily="18" charset="0"/>
                        </a:rPr>
                        <m:t>𝑐𝑜𝑠</m:t>
                      </m:r>
                      <m:r>
                        <a:rPr lang="en-US" sz="1600" i="1">
                          <a:latin typeface="Cambria Math" panose="02040503050406030204" pitchFamily="18" charset="0"/>
                          <a:ea typeface="Cambria Math" panose="02040503050406030204" pitchFamily="18" charset="0"/>
                        </a:rPr>
                        <m:t>𝜃</m:t>
                      </m:r>
                      <m:r>
                        <a:rPr lang="en-US" sz="1600" i="1">
                          <a:latin typeface="Cambria Math" panose="02040503050406030204" pitchFamily="18" charset="0"/>
                          <a:ea typeface="Cambria Math" panose="02040503050406030204" pitchFamily="18" charset="0"/>
                        </a:rPr>
                        <m:t>+3−3</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𝑐𝑜𝑠</m:t>
                          </m:r>
                        </m:e>
                        <m:sup>
                          <m:r>
                            <a:rPr lang="en-US" sz="1600" b="0" i="1" smtClean="0">
                              <a:latin typeface="Cambria Math" panose="02040503050406030204" pitchFamily="18" charset="0"/>
                              <a:ea typeface="Cambria Math" panose="02040503050406030204" pitchFamily="18" charset="0"/>
                            </a:rPr>
                            <m:t>2</m:t>
                          </m:r>
                        </m:sup>
                      </m:sSup>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=13</m:t>
                      </m:r>
                    </m:oMath>
                  </m:oMathPara>
                </a14:m>
                <a:endParaRPr lang="en-GB" sz="1600" dirty="0"/>
              </a:p>
            </p:txBody>
          </p:sp>
        </mc:Choice>
        <mc:Fallback xmlns="">
          <p:sp>
            <p:nvSpPr>
              <p:cNvPr id="50" name="TextBox 49"/>
              <p:cNvSpPr txBox="1">
                <a:spLocks noRot="1" noChangeAspect="1" noMove="1" noResize="1" noEditPoints="1" noAdjustHandles="1" noChangeArrowheads="1" noChangeShapeType="1" noTextEdit="1"/>
              </p:cNvSpPr>
              <p:nvPr/>
            </p:nvSpPr>
            <p:spPr>
              <a:xfrm>
                <a:off x="4271554" y="2542904"/>
                <a:ext cx="2431435" cy="246221"/>
              </a:xfrm>
              <a:prstGeom prst="rect">
                <a:avLst/>
              </a:prstGeom>
              <a:blipFill>
                <a:blip r:embed="rId5"/>
                <a:stretch>
                  <a:fillRect l="-1504" r="-1003" b="-48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4153988" y="3043646"/>
                <a:ext cx="243143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3</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𝑐𝑜𝑠</m:t>
                          </m:r>
                        </m:e>
                        <m:sup>
                          <m:r>
                            <a:rPr lang="en-US" sz="1600" b="0" i="1" smtClean="0">
                              <a:latin typeface="Cambria Math" panose="02040503050406030204" pitchFamily="18" charset="0"/>
                              <a:ea typeface="Cambria Math" panose="02040503050406030204" pitchFamily="18" charset="0"/>
                            </a:rPr>
                            <m:t>2</m:t>
                          </m:r>
                        </m:sup>
                      </m:sSup>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−17</m:t>
                      </m:r>
                      <m:r>
                        <a:rPr lang="en-US" sz="1600" b="0" i="1" smtClean="0">
                          <a:latin typeface="Cambria Math" panose="02040503050406030204" pitchFamily="18" charset="0"/>
                          <a:ea typeface="Cambria Math" panose="02040503050406030204" pitchFamily="18" charset="0"/>
                        </a:rPr>
                        <m:t>𝑐𝑜𝑠</m:t>
                      </m:r>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+10=0</m:t>
                      </m:r>
                    </m:oMath>
                  </m:oMathPara>
                </a14:m>
                <a:endParaRPr lang="en-GB" sz="1600" dirty="0"/>
              </a:p>
            </p:txBody>
          </p:sp>
        </mc:Choice>
        <mc:Fallback xmlns="">
          <p:sp>
            <p:nvSpPr>
              <p:cNvPr id="51" name="TextBox 50"/>
              <p:cNvSpPr txBox="1">
                <a:spLocks noRot="1" noChangeAspect="1" noMove="1" noResize="1" noEditPoints="1" noAdjustHandles="1" noChangeArrowheads="1" noChangeShapeType="1" noTextEdit="1"/>
              </p:cNvSpPr>
              <p:nvPr/>
            </p:nvSpPr>
            <p:spPr>
              <a:xfrm>
                <a:off x="4153988" y="3043646"/>
                <a:ext cx="2431435" cy="246221"/>
              </a:xfrm>
              <a:prstGeom prst="rect">
                <a:avLst/>
              </a:prstGeom>
              <a:blipFill>
                <a:blip r:embed="rId6"/>
                <a:stretch>
                  <a:fillRect l="-1253" r="-1504" b="-48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4149634" y="3518264"/>
                <a:ext cx="243957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GB" sz="1600" i="1" smtClean="0">
                              <a:latin typeface="Cambria Math" panose="02040503050406030204" pitchFamily="18" charset="0"/>
                            </a:rPr>
                          </m:ctrlPr>
                        </m:dPr>
                        <m:e>
                          <m:r>
                            <a:rPr lang="en-US" sz="1600" b="0" i="1" smtClean="0">
                              <a:latin typeface="Cambria Math" panose="02040503050406030204" pitchFamily="18" charset="0"/>
                            </a:rPr>
                            <m:t>3</m:t>
                          </m:r>
                          <m:r>
                            <a:rPr lang="en-US" sz="1600" b="0" i="1" smtClean="0">
                              <a:latin typeface="Cambria Math" panose="02040503050406030204" pitchFamily="18" charset="0"/>
                            </a:rPr>
                            <m:t>𝑐𝑜𝑠</m:t>
                          </m:r>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−2</m:t>
                          </m:r>
                        </m:e>
                      </m:d>
                      <m:d>
                        <m:dPr>
                          <m:ctrlPr>
                            <a:rPr lang="en-GB" sz="1600" i="1" smtClean="0">
                              <a:latin typeface="Cambria Math" panose="02040503050406030204" pitchFamily="18" charset="0"/>
                            </a:rPr>
                          </m:ctrlPr>
                        </m:dPr>
                        <m:e>
                          <m:r>
                            <a:rPr lang="en-US" sz="1600" b="0" i="1" smtClean="0">
                              <a:latin typeface="Cambria Math" panose="02040503050406030204" pitchFamily="18" charset="0"/>
                            </a:rPr>
                            <m:t>𝑐𝑜𝑠</m:t>
                          </m:r>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−5</m:t>
                          </m:r>
                        </m:e>
                      </m:d>
                      <m:r>
                        <a:rPr lang="en-US" sz="1600" b="0" i="1" smtClean="0">
                          <a:latin typeface="Cambria Math" panose="02040503050406030204" pitchFamily="18" charset="0"/>
                        </a:rPr>
                        <m:t>=0</m:t>
                      </m:r>
                    </m:oMath>
                  </m:oMathPara>
                </a14:m>
                <a:endParaRPr lang="en-GB" sz="1600" dirty="0"/>
              </a:p>
            </p:txBody>
          </p:sp>
        </mc:Choice>
        <mc:Fallback xmlns="">
          <p:sp>
            <p:nvSpPr>
              <p:cNvPr id="52" name="TextBox 51"/>
              <p:cNvSpPr txBox="1">
                <a:spLocks noRot="1" noChangeAspect="1" noMove="1" noResize="1" noEditPoints="1" noAdjustHandles="1" noChangeArrowheads="1" noChangeShapeType="1" noTextEdit="1"/>
              </p:cNvSpPr>
              <p:nvPr/>
            </p:nvSpPr>
            <p:spPr>
              <a:xfrm>
                <a:off x="4149634" y="3518264"/>
                <a:ext cx="2439579" cy="246221"/>
              </a:xfrm>
              <a:prstGeom prst="rect">
                <a:avLst/>
              </a:prstGeom>
              <a:blipFill>
                <a:blip r:embed="rId7"/>
                <a:stretch>
                  <a:fillRect r="-1250" b="-48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4319452" y="4027716"/>
                <a:ext cx="847796" cy="4626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𝑐</m:t>
                      </m:r>
                      <m:r>
                        <a:rPr lang="en-US" sz="1600" b="0" i="1" smtClean="0">
                          <a:latin typeface="Cambria Math" panose="02040503050406030204" pitchFamily="18" charset="0"/>
                        </a:rPr>
                        <m:t>𝑜𝑠</m:t>
                      </m:r>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3</m:t>
                          </m:r>
                        </m:den>
                      </m:f>
                    </m:oMath>
                  </m:oMathPara>
                </a14:m>
                <a:endParaRPr lang="en-GB" sz="1600" dirty="0"/>
              </a:p>
            </p:txBody>
          </p:sp>
        </mc:Choice>
        <mc:Fallback xmlns="">
          <p:sp>
            <p:nvSpPr>
              <p:cNvPr id="53" name="TextBox 52"/>
              <p:cNvSpPr txBox="1">
                <a:spLocks noRot="1" noChangeAspect="1" noMove="1" noResize="1" noEditPoints="1" noAdjustHandles="1" noChangeArrowheads="1" noChangeShapeType="1" noTextEdit="1"/>
              </p:cNvSpPr>
              <p:nvPr/>
            </p:nvSpPr>
            <p:spPr>
              <a:xfrm>
                <a:off x="4319452" y="4027716"/>
                <a:ext cx="847796" cy="462627"/>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5516881" y="4145282"/>
                <a:ext cx="84779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𝑐</m:t>
                      </m:r>
                      <m:r>
                        <a:rPr lang="en-US" sz="1600" b="0" i="1" smtClean="0">
                          <a:latin typeface="Cambria Math" panose="02040503050406030204" pitchFamily="18" charset="0"/>
                        </a:rPr>
                        <m:t>𝑜𝑠</m:t>
                      </m:r>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rPr>
                        <m:t>=5</m:t>
                      </m:r>
                    </m:oMath>
                  </m:oMathPara>
                </a14:m>
                <a:endParaRPr lang="en-GB" sz="1600" dirty="0"/>
              </a:p>
            </p:txBody>
          </p:sp>
        </mc:Choice>
        <mc:Fallback xmlns="">
          <p:sp>
            <p:nvSpPr>
              <p:cNvPr id="54" name="TextBox 53"/>
              <p:cNvSpPr txBox="1">
                <a:spLocks noRot="1" noChangeAspect="1" noMove="1" noResize="1" noEditPoints="1" noAdjustHandles="1" noChangeArrowheads="1" noChangeShapeType="1" noTextEdit="1"/>
              </p:cNvSpPr>
              <p:nvPr/>
            </p:nvSpPr>
            <p:spPr>
              <a:xfrm>
                <a:off x="5516881" y="4145282"/>
                <a:ext cx="847796" cy="246221"/>
              </a:xfrm>
              <a:prstGeom prst="rect">
                <a:avLst/>
              </a:prstGeom>
              <a:blipFill>
                <a:blip r:embed="rId9"/>
                <a:stretch>
                  <a:fillRect l="-2878" r="-5036" b="-7500"/>
                </a:stretch>
              </a:blipFill>
            </p:spPr>
            <p:txBody>
              <a:bodyPr/>
              <a:lstStyle/>
              <a:p>
                <a:r>
                  <a:rPr lang="en-GB">
                    <a:noFill/>
                  </a:rPr>
                  <a:t> </a:t>
                </a:r>
              </a:p>
            </p:txBody>
          </p:sp>
        </mc:Fallback>
      </mc:AlternateContent>
      <p:sp>
        <p:nvSpPr>
          <p:cNvPr id="55" name="TextBox 54"/>
          <p:cNvSpPr txBox="1"/>
          <p:nvPr/>
        </p:nvSpPr>
        <p:spPr>
          <a:xfrm>
            <a:off x="5246915" y="4153990"/>
            <a:ext cx="206788" cy="246221"/>
          </a:xfrm>
          <a:prstGeom prst="rect">
            <a:avLst/>
          </a:prstGeom>
          <a:noFill/>
        </p:spPr>
        <p:txBody>
          <a:bodyPr wrap="none" lIns="0" tIns="0" rIns="0" bIns="0" rtlCol="0">
            <a:spAutoFit/>
          </a:bodyPr>
          <a:lstStyle/>
          <a:p>
            <a:r>
              <a:rPr lang="en-US" sz="1600" dirty="0">
                <a:latin typeface="Comic Sans MS" panose="030F0702030302020204" pitchFamily="66" charset="0"/>
              </a:rPr>
              <a:t>or</a:t>
            </a:r>
            <a:endParaRPr lang="en-GB" sz="1600" dirty="0">
              <a:latin typeface="Comic Sans MS" panose="030F0702030302020204" pitchFamily="66" charset="0"/>
            </a:endParaRPr>
          </a:p>
        </p:txBody>
      </p:sp>
      <p:sp>
        <p:nvSpPr>
          <p:cNvPr id="56" name="Arc 58"/>
          <p:cNvSpPr>
            <a:spLocks/>
          </p:cNvSpPr>
          <p:nvPr/>
        </p:nvSpPr>
        <p:spPr bwMode="auto">
          <a:xfrm>
            <a:off x="6716305" y="1724661"/>
            <a:ext cx="137342" cy="420688"/>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mc:AlternateContent xmlns:mc="http://schemas.openxmlformats.org/markup-compatibility/2006" xmlns:a14="http://schemas.microsoft.com/office/drawing/2010/main">
        <mc:Choice Requires="a14">
          <p:sp>
            <p:nvSpPr>
              <p:cNvPr id="57" name="Text Box 66"/>
              <p:cNvSpPr txBox="1">
                <a:spLocks noChangeArrowheads="1"/>
              </p:cNvSpPr>
              <p:nvPr/>
            </p:nvSpPr>
            <p:spPr bwMode="auto">
              <a:xfrm>
                <a:off x="6764881" y="1671820"/>
                <a:ext cx="2213655"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Replace </a:t>
                </a:r>
                <a14:m>
                  <m:oMath xmlns:m="http://schemas.openxmlformats.org/officeDocument/2006/math">
                    <m:sSup>
                      <m:sSupPr>
                        <m:ctrlPr>
                          <a:rPr lang="en-US" altLang="en-US" sz="1400" i="1" smtClean="0">
                            <a:solidFill>
                              <a:srgbClr val="FF0000"/>
                            </a:solidFill>
                            <a:latin typeface="Cambria Math" panose="02040503050406030204" pitchFamily="18" charset="0"/>
                          </a:rPr>
                        </m:ctrlPr>
                      </m:sSupPr>
                      <m:e>
                        <m:r>
                          <a:rPr lang="en-US" altLang="en-US" sz="1400" b="0" i="1" smtClean="0">
                            <a:solidFill>
                              <a:srgbClr val="FF0000"/>
                            </a:solidFill>
                            <a:latin typeface="Cambria Math" panose="02040503050406030204" pitchFamily="18" charset="0"/>
                          </a:rPr>
                          <m:t>𝑠𝑖𝑛</m:t>
                        </m:r>
                      </m:e>
                      <m:sup>
                        <m:r>
                          <a:rPr lang="en-US" altLang="en-US" sz="1400" b="0" i="1" smtClean="0">
                            <a:solidFill>
                              <a:srgbClr val="FF0000"/>
                            </a:solidFill>
                            <a:latin typeface="Cambria Math" panose="02040503050406030204" pitchFamily="18" charset="0"/>
                          </a:rPr>
                          <m:t>2</m:t>
                        </m:r>
                      </m:sup>
                    </m:sSup>
                    <m:r>
                      <a:rPr lang="en-US" altLang="en-US" sz="1400" i="1" smtClean="0">
                        <a:solidFill>
                          <a:srgbClr val="FF0000"/>
                        </a:solidFill>
                        <a:latin typeface="Cambria Math" panose="02040503050406030204" pitchFamily="18" charset="0"/>
                        <a:ea typeface="Cambria Math" panose="02040503050406030204" pitchFamily="18" charset="0"/>
                      </a:rPr>
                      <m:t>𝜃</m:t>
                    </m:r>
                  </m:oMath>
                </a14:m>
                <a:r>
                  <a:rPr lang="en-US" altLang="en-US" sz="1400" baseline="30000" dirty="0">
                    <a:solidFill>
                      <a:srgbClr val="FF0000"/>
                    </a:solidFill>
                    <a:latin typeface="Comic Sans MS" pitchFamily="66" charset="0"/>
                  </a:rPr>
                  <a:t> </a:t>
                </a:r>
                <a:r>
                  <a:rPr lang="en-US" altLang="en-US" sz="1400" dirty="0">
                    <a:solidFill>
                      <a:srgbClr val="FF0000"/>
                    </a:solidFill>
                    <a:latin typeface="Comic Sans MS" pitchFamily="66" charset="0"/>
                  </a:rPr>
                  <a:t>using the relationship above</a:t>
                </a:r>
                <a:endParaRPr lang="el-GR" altLang="en-US" sz="1400" dirty="0">
                  <a:solidFill>
                    <a:srgbClr val="FF0000"/>
                  </a:solidFill>
                  <a:latin typeface="Comic Sans MS" pitchFamily="66" charset="0"/>
                </a:endParaRPr>
              </a:p>
            </p:txBody>
          </p:sp>
        </mc:Choice>
        <mc:Fallback xmlns="">
          <p:sp>
            <p:nvSpPr>
              <p:cNvPr id="57" name="Text Box 66"/>
              <p:cNvSpPr txBox="1">
                <a:spLocks noRot="1" noChangeAspect="1" noMove="1" noResize="1" noEditPoints="1" noAdjustHandles="1" noChangeArrowheads="1" noChangeShapeType="1" noTextEdit="1"/>
              </p:cNvSpPr>
              <p:nvPr/>
            </p:nvSpPr>
            <p:spPr bwMode="auto">
              <a:xfrm>
                <a:off x="6764881" y="1671820"/>
                <a:ext cx="2213655" cy="523220"/>
              </a:xfrm>
              <a:prstGeom prst="rect">
                <a:avLst/>
              </a:prstGeom>
              <a:blipFill>
                <a:blip r:embed="rId10"/>
                <a:stretch>
                  <a:fillRect t="-2326" r="-275" b="-1162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noFill/>
                  </a:rPr>
                  <a:t> </a:t>
                </a:r>
              </a:p>
            </p:txBody>
          </p:sp>
        </mc:Fallback>
      </mc:AlternateContent>
      <p:sp>
        <p:nvSpPr>
          <p:cNvPr id="58" name="Arc 58"/>
          <p:cNvSpPr>
            <a:spLocks/>
          </p:cNvSpPr>
          <p:nvPr/>
        </p:nvSpPr>
        <p:spPr bwMode="auto">
          <a:xfrm>
            <a:off x="6720660" y="2225404"/>
            <a:ext cx="137342" cy="420688"/>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9" name="Arc 58"/>
          <p:cNvSpPr>
            <a:spLocks/>
          </p:cNvSpPr>
          <p:nvPr/>
        </p:nvSpPr>
        <p:spPr bwMode="auto">
          <a:xfrm>
            <a:off x="6725014" y="2717439"/>
            <a:ext cx="137342" cy="420688"/>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0" name="Arc 58"/>
          <p:cNvSpPr>
            <a:spLocks/>
          </p:cNvSpPr>
          <p:nvPr/>
        </p:nvSpPr>
        <p:spPr bwMode="auto">
          <a:xfrm>
            <a:off x="6624866" y="3174639"/>
            <a:ext cx="137342" cy="420688"/>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 name="Arc 58"/>
          <p:cNvSpPr>
            <a:spLocks/>
          </p:cNvSpPr>
          <p:nvPr/>
        </p:nvSpPr>
        <p:spPr bwMode="auto">
          <a:xfrm>
            <a:off x="6611803" y="3736342"/>
            <a:ext cx="137342" cy="420688"/>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mc:AlternateContent xmlns:mc="http://schemas.openxmlformats.org/markup-compatibility/2006" xmlns:a14="http://schemas.microsoft.com/office/drawing/2010/main">
        <mc:Choice Requires="a14">
          <p:sp>
            <p:nvSpPr>
              <p:cNvPr id="62" name="テキスト ボックス 59">
                <a:extLst>
                  <a:ext uri="{FF2B5EF4-FFF2-40B4-BE49-F238E27FC236}">
                    <a16:creationId xmlns:a16="http://schemas.microsoft.com/office/drawing/2014/main" id="{DE14D2D9-452C-427A-870C-1CBE9BC56C59}"/>
                  </a:ext>
                </a:extLst>
              </p:cNvPr>
              <p:cNvSpPr txBox="1"/>
              <p:nvPr/>
            </p:nvSpPr>
            <p:spPr>
              <a:xfrm>
                <a:off x="0" y="0"/>
                <a:ext cx="1083310" cy="406650"/>
              </a:xfrm>
              <a:prstGeom prst="rect">
                <a:avLst/>
              </a:prstGeom>
              <a:solidFill>
                <a:schemeClr val="bg1"/>
              </a:solidFill>
              <a:ln w="25400">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𝑇𝑎𝑛</m:t>
                      </m:r>
                      <m:r>
                        <a:rPr lang="en-US" sz="1400" b="0" i="1" smtClean="0">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𝑆𝑖𝑛</m:t>
                          </m:r>
                          <m:r>
                            <a:rPr lang="en-US" sz="1400" b="0" i="1" smtClean="0">
                              <a:latin typeface="Cambria Math" panose="02040503050406030204" pitchFamily="18" charset="0"/>
                              <a:ea typeface="Cambria Math" panose="02040503050406030204" pitchFamily="18" charset="0"/>
                            </a:rPr>
                            <m:t>𝜃</m:t>
                          </m:r>
                        </m:num>
                        <m:den>
                          <m:r>
                            <a:rPr lang="en-US" sz="1400" b="0" i="1" smtClean="0">
                              <a:latin typeface="Cambria Math" panose="02040503050406030204" pitchFamily="18" charset="0"/>
                              <a:ea typeface="Cambria Math" panose="02040503050406030204" pitchFamily="18" charset="0"/>
                            </a:rPr>
                            <m:t>𝐶𝑜𝑠</m:t>
                          </m:r>
                          <m:r>
                            <a:rPr lang="en-US" sz="1400" b="0" i="1" smtClean="0">
                              <a:latin typeface="Cambria Math" panose="02040503050406030204" pitchFamily="18" charset="0"/>
                              <a:ea typeface="Cambria Math" panose="02040503050406030204" pitchFamily="18" charset="0"/>
                            </a:rPr>
                            <m:t>𝜃</m:t>
                          </m:r>
                        </m:den>
                      </m:f>
                    </m:oMath>
                  </m:oMathPara>
                </a14:m>
                <a:endParaRPr lang="en-GB" sz="1400" dirty="0"/>
              </a:p>
            </p:txBody>
          </p:sp>
        </mc:Choice>
        <mc:Fallback xmlns="">
          <p:sp>
            <p:nvSpPr>
              <p:cNvPr id="62" name="テキスト ボックス 59">
                <a:extLst>
                  <a:ext uri="{FF2B5EF4-FFF2-40B4-BE49-F238E27FC236}">
                    <a16:creationId xmlns:a16="http://schemas.microsoft.com/office/drawing/2014/main" id="{DE14D2D9-452C-427A-870C-1CBE9BC56C59}"/>
                  </a:ext>
                </a:extLst>
              </p:cNvPr>
              <p:cNvSpPr txBox="1">
                <a:spLocks noRot="1" noChangeAspect="1" noMove="1" noResize="1" noEditPoints="1" noAdjustHandles="1" noChangeArrowheads="1" noChangeShapeType="1" noTextEdit="1"/>
              </p:cNvSpPr>
              <p:nvPr/>
            </p:nvSpPr>
            <p:spPr>
              <a:xfrm>
                <a:off x="0" y="0"/>
                <a:ext cx="1083310" cy="406650"/>
              </a:xfrm>
              <a:prstGeom prst="rect">
                <a:avLst/>
              </a:prstGeom>
              <a:blipFill>
                <a:blip r:embed="rId11"/>
                <a:stretch>
                  <a:fillRect l="-2198" r="-1099" b="-8451"/>
                </a:stretch>
              </a:blipFill>
              <a:ln w="25400">
                <a:solidFill>
                  <a:schemeClr val="tx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3" name="テキスト ボックス 46">
                <a:extLst>
                  <a:ext uri="{FF2B5EF4-FFF2-40B4-BE49-F238E27FC236}">
                    <a16:creationId xmlns:a16="http://schemas.microsoft.com/office/drawing/2014/main" id="{5DF80646-A07A-4904-9BB3-5408A9C87D38}"/>
                  </a:ext>
                </a:extLst>
              </p:cNvPr>
              <p:cNvSpPr txBox="1"/>
              <p:nvPr/>
            </p:nvSpPr>
            <p:spPr>
              <a:xfrm>
                <a:off x="7185707" y="0"/>
                <a:ext cx="1958293" cy="276999"/>
              </a:xfrm>
              <a:prstGeom prst="rect">
                <a:avLst/>
              </a:prstGeom>
              <a:solidFill>
                <a:schemeClr val="bg1"/>
              </a:solidFill>
              <a:ln w="25400">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en-US" b="0" i="1" smtClean="0">
                              <a:latin typeface="Cambria Math" panose="02040503050406030204" pitchFamily="18" charset="0"/>
                            </a:rPr>
                            <m:t>𝑆𝑖𝑛</m:t>
                          </m:r>
                        </m:e>
                        <m:sup>
                          <m:r>
                            <a:rPr lang="en-US" b="0" i="1" smtClean="0">
                              <a:latin typeface="Cambria Math" panose="02040503050406030204" pitchFamily="18" charset="0"/>
                            </a:rPr>
                            <m:t>2</m:t>
                          </m:r>
                        </m:sup>
                      </m:sSup>
                      <m:r>
                        <a:rPr lang="en-GB"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𝐶𝑜𝑠</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b="0" i="0" smtClean="0">
                          <a:latin typeface="Cambria Math" panose="02040503050406030204" pitchFamily="18" charset="0"/>
                        </a:rPr>
                        <m:t>1</m:t>
                      </m:r>
                    </m:oMath>
                  </m:oMathPara>
                </a14:m>
                <a:endParaRPr lang="en-GB" dirty="0"/>
              </a:p>
            </p:txBody>
          </p:sp>
        </mc:Choice>
        <mc:Fallback xmlns="">
          <p:sp>
            <p:nvSpPr>
              <p:cNvPr id="63" name="テキスト ボックス 46">
                <a:extLst>
                  <a:ext uri="{FF2B5EF4-FFF2-40B4-BE49-F238E27FC236}">
                    <a16:creationId xmlns:a16="http://schemas.microsoft.com/office/drawing/2014/main" id="{5DF80646-A07A-4904-9BB3-5408A9C87D38}"/>
                  </a:ext>
                </a:extLst>
              </p:cNvPr>
              <p:cNvSpPr txBox="1">
                <a:spLocks noRot="1" noChangeAspect="1" noMove="1" noResize="1" noEditPoints="1" noAdjustHandles="1" noChangeArrowheads="1" noChangeShapeType="1" noTextEdit="1"/>
              </p:cNvSpPr>
              <p:nvPr/>
            </p:nvSpPr>
            <p:spPr>
              <a:xfrm>
                <a:off x="7185707" y="0"/>
                <a:ext cx="1958293" cy="276999"/>
              </a:xfrm>
              <a:prstGeom prst="rect">
                <a:avLst/>
              </a:prstGeom>
              <a:blipFill>
                <a:blip r:embed="rId12"/>
                <a:stretch>
                  <a:fillRect l="-1846" r="-1538" b="-4082"/>
                </a:stretch>
              </a:blipFill>
              <a:ln w="25400">
                <a:solidFill>
                  <a:schemeClr val="tx1"/>
                </a:solidFill>
              </a:ln>
            </p:spPr>
            <p:txBody>
              <a:bodyPr/>
              <a:lstStyle/>
              <a:p>
                <a:r>
                  <a:rPr lang="en-GB">
                    <a:noFill/>
                  </a:rPr>
                  <a:t> </a:t>
                </a:r>
              </a:p>
            </p:txBody>
          </p:sp>
        </mc:Fallback>
      </mc:AlternateContent>
      <p:sp>
        <p:nvSpPr>
          <p:cNvPr id="64" name="Text Box 66"/>
          <p:cNvSpPr txBox="1">
            <a:spLocks noChangeArrowheads="1"/>
          </p:cNvSpPr>
          <p:nvPr/>
        </p:nvSpPr>
        <p:spPr bwMode="auto">
          <a:xfrm>
            <a:off x="6860676" y="2268357"/>
            <a:ext cx="150826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Expand bracket</a:t>
            </a:r>
            <a:endParaRPr lang="el-GR" altLang="en-US" sz="1400" dirty="0">
              <a:solidFill>
                <a:srgbClr val="FF0000"/>
              </a:solidFill>
              <a:latin typeface="Comic Sans MS" pitchFamily="66" charset="0"/>
            </a:endParaRPr>
          </a:p>
        </p:txBody>
      </p:sp>
      <p:sp>
        <p:nvSpPr>
          <p:cNvPr id="65" name="Text Box 66"/>
          <p:cNvSpPr txBox="1">
            <a:spLocks noChangeArrowheads="1"/>
          </p:cNvSpPr>
          <p:nvPr/>
        </p:nvSpPr>
        <p:spPr bwMode="auto">
          <a:xfrm>
            <a:off x="6825842" y="2634117"/>
            <a:ext cx="15082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Rearrange and set equal to 0</a:t>
            </a:r>
            <a:endParaRPr lang="el-GR" altLang="en-US" sz="1400" dirty="0">
              <a:solidFill>
                <a:srgbClr val="FF0000"/>
              </a:solidFill>
              <a:latin typeface="Comic Sans MS" pitchFamily="66" charset="0"/>
            </a:endParaRPr>
          </a:p>
        </p:txBody>
      </p:sp>
      <p:sp>
        <p:nvSpPr>
          <p:cNvPr id="66" name="Text Box 66"/>
          <p:cNvSpPr txBox="1">
            <a:spLocks noChangeArrowheads="1"/>
          </p:cNvSpPr>
          <p:nvPr/>
        </p:nvSpPr>
        <p:spPr bwMode="auto">
          <a:xfrm>
            <a:off x="6601098" y="3121797"/>
            <a:ext cx="22990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err="1">
                <a:solidFill>
                  <a:srgbClr val="FF0000"/>
                </a:solidFill>
                <a:latin typeface="Comic Sans MS" pitchFamily="66" charset="0"/>
              </a:rPr>
              <a:t>Factorise</a:t>
            </a:r>
            <a:r>
              <a:rPr lang="en-US" altLang="en-US" sz="1400" dirty="0">
                <a:solidFill>
                  <a:srgbClr val="FF0000"/>
                </a:solidFill>
                <a:latin typeface="Comic Sans MS" pitchFamily="66" charset="0"/>
              </a:rPr>
              <a:t> (or use the quadratic formula)</a:t>
            </a:r>
            <a:endParaRPr lang="el-GR" altLang="en-US" sz="1400" dirty="0">
              <a:solidFill>
                <a:srgbClr val="FF0000"/>
              </a:solidFill>
              <a:latin typeface="Comic Sans MS" pitchFamily="66" charset="0"/>
            </a:endParaRPr>
          </a:p>
        </p:txBody>
      </p:sp>
      <mc:AlternateContent xmlns:mc="http://schemas.openxmlformats.org/markup-compatibility/2006" xmlns:a14="http://schemas.microsoft.com/office/drawing/2010/main">
        <mc:Choice Requires="a14">
          <p:sp>
            <p:nvSpPr>
              <p:cNvPr id="67" name="Text Box 66"/>
              <p:cNvSpPr txBox="1">
                <a:spLocks noChangeArrowheads="1"/>
              </p:cNvSpPr>
              <p:nvPr/>
            </p:nvSpPr>
            <p:spPr bwMode="auto">
              <a:xfrm>
                <a:off x="6740435" y="3783649"/>
                <a:ext cx="1375953" cy="3077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Solve for </a:t>
                </a:r>
                <a14:m>
                  <m:oMath xmlns:m="http://schemas.openxmlformats.org/officeDocument/2006/math">
                    <m:r>
                      <a:rPr lang="en-US" altLang="en-US" sz="1400" b="0" i="1" smtClean="0">
                        <a:solidFill>
                          <a:srgbClr val="FF0000"/>
                        </a:solidFill>
                        <a:latin typeface="Cambria Math" panose="02040503050406030204" pitchFamily="18" charset="0"/>
                      </a:rPr>
                      <m:t>𝑐𝑜𝑠</m:t>
                    </m:r>
                    <m:r>
                      <a:rPr lang="en-US" altLang="en-US" sz="1400" b="0" i="1" smtClean="0">
                        <a:solidFill>
                          <a:srgbClr val="FF0000"/>
                        </a:solidFill>
                        <a:latin typeface="Cambria Math" panose="02040503050406030204" pitchFamily="18" charset="0"/>
                        <a:ea typeface="Cambria Math" panose="02040503050406030204" pitchFamily="18" charset="0"/>
                      </a:rPr>
                      <m:t>𝜃</m:t>
                    </m:r>
                  </m:oMath>
                </a14:m>
                <a:endParaRPr lang="el-GR" altLang="en-US" sz="1400" dirty="0">
                  <a:solidFill>
                    <a:srgbClr val="FF0000"/>
                  </a:solidFill>
                  <a:latin typeface="Comic Sans MS" pitchFamily="66" charset="0"/>
                </a:endParaRPr>
              </a:p>
            </p:txBody>
          </p:sp>
        </mc:Choice>
        <mc:Fallback xmlns="">
          <p:sp>
            <p:nvSpPr>
              <p:cNvPr id="67" name="Text Box 66"/>
              <p:cNvSpPr txBox="1">
                <a:spLocks noRot="1" noChangeAspect="1" noMove="1" noResize="1" noEditPoints="1" noAdjustHandles="1" noChangeArrowheads="1" noChangeShapeType="1" noTextEdit="1"/>
              </p:cNvSpPr>
              <p:nvPr/>
            </p:nvSpPr>
            <p:spPr bwMode="auto">
              <a:xfrm>
                <a:off x="6740435" y="3783649"/>
                <a:ext cx="1375953" cy="307777"/>
              </a:xfrm>
              <a:prstGeom prst="rect">
                <a:avLst/>
              </a:prstGeom>
              <a:blipFill>
                <a:blip r:embed="rId13"/>
                <a:stretch>
                  <a:fillRect l="-1333" t="-4000" b="-20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noFill/>
                  </a:rPr>
                  <a:t> </a:t>
                </a:r>
              </a:p>
            </p:txBody>
          </p:sp>
        </mc:Fallback>
      </mc:AlternateContent>
      <p:sp>
        <p:nvSpPr>
          <p:cNvPr id="76" name="Text Box 35"/>
          <p:cNvSpPr txBox="1">
            <a:spLocks noChangeArrowheads="1"/>
          </p:cNvSpPr>
          <p:nvPr/>
        </p:nvSpPr>
        <p:spPr bwMode="auto">
          <a:xfrm>
            <a:off x="3065507" y="4609421"/>
            <a:ext cx="287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dirty="0">
                <a:latin typeface="Comic Sans MS" pitchFamily="66" charset="0"/>
              </a:rPr>
              <a:t>x</a:t>
            </a:r>
          </a:p>
        </p:txBody>
      </p:sp>
      <mc:AlternateContent xmlns:mc="http://schemas.openxmlformats.org/markup-compatibility/2006" xmlns:a14="http://schemas.microsoft.com/office/drawing/2010/main">
        <mc:Choice Requires="a14">
          <p:sp>
            <p:nvSpPr>
              <p:cNvPr id="77" name="TextBox 76"/>
              <p:cNvSpPr txBox="1"/>
              <p:nvPr/>
            </p:nvSpPr>
            <p:spPr>
              <a:xfrm>
                <a:off x="3100251" y="4071258"/>
                <a:ext cx="74308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FF0000"/>
                          </a:solidFill>
                          <a:latin typeface="Cambria Math" panose="02040503050406030204" pitchFamily="18" charset="0"/>
                        </a:rPr>
                        <m:t>𝑦</m:t>
                      </m:r>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𝑐𝑜𝑠𝑥</m:t>
                      </m:r>
                    </m:oMath>
                  </m:oMathPara>
                </a14:m>
                <a:endParaRPr lang="en-GB" sz="1400" dirty="0">
                  <a:solidFill>
                    <a:srgbClr val="FF0000"/>
                  </a:solidFill>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3100251" y="4071258"/>
                <a:ext cx="743089" cy="215444"/>
              </a:xfrm>
              <a:prstGeom prst="rect">
                <a:avLst/>
              </a:prstGeom>
              <a:blipFill>
                <a:blip r:embed="rId14"/>
                <a:stretch>
                  <a:fillRect l="-5785" r="-1653" b="-22857"/>
                </a:stretch>
              </a:blipFill>
            </p:spPr>
            <p:txBody>
              <a:bodyPr/>
              <a:lstStyle/>
              <a:p>
                <a:r>
                  <a:rPr lang="en-GB">
                    <a:noFill/>
                  </a:rPr>
                  <a:t> </a:t>
                </a:r>
              </a:p>
            </p:txBody>
          </p:sp>
        </mc:Fallback>
      </mc:AlternateContent>
      <p:sp>
        <p:nvSpPr>
          <p:cNvPr id="78" name="Text Box 35"/>
          <p:cNvSpPr txBox="1">
            <a:spLocks noChangeArrowheads="1"/>
          </p:cNvSpPr>
          <p:nvPr/>
        </p:nvSpPr>
        <p:spPr bwMode="auto">
          <a:xfrm>
            <a:off x="391975" y="4173993"/>
            <a:ext cx="287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dirty="0">
                <a:latin typeface="Comic Sans MS" pitchFamily="66" charset="0"/>
              </a:rPr>
              <a:t>1</a:t>
            </a:r>
          </a:p>
        </p:txBody>
      </p:sp>
      <p:sp>
        <p:nvSpPr>
          <p:cNvPr id="79" name="Text Box 35"/>
          <p:cNvSpPr txBox="1">
            <a:spLocks noChangeArrowheads="1"/>
          </p:cNvSpPr>
          <p:nvPr/>
        </p:nvSpPr>
        <p:spPr bwMode="auto">
          <a:xfrm>
            <a:off x="317953" y="5023079"/>
            <a:ext cx="3961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dirty="0">
                <a:latin typeface="Comic Sans MS" pitchFamily="66" charset="0"/>
              </a:rPr>
              <a:t>-1</a:t>
            </a:r>
          </a:p>
        </p:txBody>
      </p:sp>
      <p:sp>
        <p:nvSpPr>
          <p:cNvPr id="80" name="Text Box 35"/>
          <p:cNvSpPr txBox="1">
            <a:spLocks noChangeArrowheads="1"/>
          </p:cNvSpPr>
          <p:nvPr/>
        </p:nvSpPr>
        <p:spPr bwMode="auto">
          <a:xfrm>
            <a:off x="370204" y="4613776"/>
            <a:ext cx="3961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GB" altLang="en-US" sz="1400" dirty="0">
                <a:latin typeface="Comic Sans MS" pitchFamily="66" charset="0"/>
              </a:rPr>
              <a:t>0</a:t>
            </a:r>
          </a:p>
        </p:txBody>
      </p:sp>
      <mc:AlternateContent xmlns:mc="http://schemas.openxmlformats.org/markup-compatibility/2006" xmlns:a14="http://schemas.microsoft.com/office/drawing/2010/main">
        <mc:Choice Requires="a14">
          <p:sp>
            <p:nvSpPr>
              <p:cNvPr id="81" name="TextBox 80"/>
              <p:cNvSpPr txBox="1"/>
              <p:nvPr/>
            </p:nvSpPr>
            <p:spPr>
              <a:xfrm>
                <a:off x="2952205" y="4741818"/>
                <a:ext cx="24910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𝜋</m:t>
                      </m:r>
                    </m:oMath>
                  </m:oMathPara>
                </a14:m>
                <a:endParaRPr lang="en-GB" sz="1400" dirty="0"/>
              </a:p>
            </p:txBody>
          </p:sp>
        </mc:Choice>
        <mc:Fallback xmlns="">
          <p:sp>
            <p:nvSpPr>
              <p:cNvPr id="81" name="TextBox 80"/>
              <p:cNvSpPr txBox="1">
                <a:spLocks noRot="1" noChangeAspect="1" noMove="1" noResize="1" noEditPoints="1" noAdjustHandles="1" noChangeArrowheads="1" noChangeShapeType="1" noTextEdit="1"/>
              </p:cNvSpPr>
              <p:nvPr/>
            </p:nvSpPr>
            <p:spPr>
              <a:xfrm>
                <a:off x="2952205" y="4741818"/>
                <a:ext cx="249107" cy="215444"/>
              </a:xfrm>
              <a:prstGeom prst="rect">
                <a:avLst/>
              </a:prstGeom>
              <a:blipFill>
                <a:blip r:embed="rId15"/>
                <a:stretch>
                  <a:fillRect l="-17073" r="-7317"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1815736" y="4720046"/>
                <a:ext cx="14972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𝜋</m:t>
                      </m:r>
                    </m:oMath>
                  </m:oMathPara>
                </a14:m>
                <a:endParaRPr lang="en-GB" sz="1400" dirty="0"/>
              </a:p>
            </p:txBody>
          </p:sp>
        </mc:Choice>
        <mc:Fallback xmlns="">
          <p:sp>
            <p:nvSpPr>
              <p:cNvPr id="82" name="TextBox 81"/>
              <p:cNvSpPr txBox="1">
                <a:spLocks noRot="1" noChangeAspect="1" noMove="1" noResize="1" noEditPoints="1" noAdjustHandles="1" noChangeArrowheads="1" noChangeShapeType="1" noTextEdit="1"/>
              </p:cNvSpPr>
              <p:nvPr/>
            </p:nvSpPr>
            <p:spPr>
              <a:xfrm>
                <a:off x="1815736" y="4720046"/>
                <a:ext cx="149720" cy="215444"/>
              </a:xfrm>
              <a:prstGeom prst="rect">
                <a:avLst/>
              </a:prstGeom>
              <a:blipFill>
                <a:blip r:embed="rId16"/>
                <a:stretch>
                  <a:fillRect l="-20833" r="-12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1149530" y="4785360"/>
                <a:ext cx="149720" cy="3660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2</m:t>
                          </m:r>
                        </m:den>
                      </m:f>
                    </m:oMath>
                  </m:oMathPara>
                </a14:m>
                <a:endParaRPr lang="en-GB" sz="1400" dirty="0"/>
              </a:p>
            </p:txBody>
          </p:sp>
        </mc:Choice>
        <mc:Fallback xmlns="">
          <p:sp>
            <p:nvSpPr>
              <p:cNvPr id="83" name="TextBox 82"/>
              <p:cNvSpPr txBox="1">
                <a:spLocks noRot="1" noChangeAspect="1" noMove="1" noResize="1" noEditPoints="1" noAdjustHandles="1" noChangeArrowheads="1" noChangeShapeType="1" noTextEdit="1"/>
              </p:cNvSpPr>
              <p:nvPr/>
            </p:nvSpPr>
            <p:spPr>
              <a:xfrm>
                <a:off x="1149530" y="4785360"/>
                <a:ext cx="149720" cy="366062"/>
              </a:xfrm>
              <a:prstGeom prst="rect">
                <a:avLst/>
              </a:prstGeom>
              <a:blipFill>
                <a:blip r:embed="rId17"/>
                <a:stretch>
                  <a:fillRect l="-25000" r="-25000" b="-1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2390502" y="4754880"/>
                <a:ext cx="249107" cy="4033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3</m:t>
                          </m:r>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2</m:t>
                          </m:r>
                        </m:den>
                      </m:f>
                    </m:oMath>
                  </m:oMathPara>
                </a14:m>
                <a:endParaRPr lang="en-GB" sz="1400" dirty="0"/>
              </a:p>
            </p:txBody>
          </p:sp>
        </mc:Choice>
        <mc:Fallback xmlns="">
          <p:sp>
            <p:nvSpPr>
              <p:cNvPr id="84" name="TextBox 83"/>
              <p:cNvSpPr txBox="1">
                <a:spLocks noRot="1" noChangeAspect="1" noMove="1" noResize="1" noEditPoints="1" noAdjustHandles="1" noChangeArrowheads="1" noChangeShapeType="1" noTextEdit="1"/>
              </p:cNvSpPr>
              <p:nvPr/>
            </p:nvSpPr>
            <p:spPr>
              <a:xfrm>
                <a:off x="2390502" y="4754880"/>
                <a:ext cx="249107" cy="403316"/>
              </a:xfrm>
              <a:prstGeom prst="rect">
                <a:avLst/>
              </a:prstGeom>
              <a:blipFill>
                <a:blip r:embed="rId18"/>
                <a:stretch>
                  <a:fillRect l="-17073" r="-12195" b="-13636"/>
                </a:stretch>
              </a:blipFill>
            </p:spPr>
            <p:txBody>
              <a:bodyPr/>
              <a:lstStyle/>
              <a:p>
                <a:r>
                  <a:rPr lang="en-GB">
                    <a:noFill/>
                  </a:rPr>
                  <a:t> </a:t>
                </a:r>
              </a:p>
            </p:txBody>
          </p:sp>
        </mc:Fallback>
      </mc:AlternateContent>
      <p:grpSp>
        <p:nvGrpSpPr>
          <p:cNvPr id="85" name="Group 84"/>
          <p:cNvGrpSpPr/>
          <p:nvPr/>
        </p:nvGrpSpPr>
        <p:grpSpPr>
          <a:xfrm>
            <a:off x="903221" y="4458935"/>
            <a:ext cx="123825" cy="142875"/>
            <a:chOff x="5048250" y="5019675"/>
            <a:chExt cx="123825" cy="142875"/>
          </a:xfrm>
        </p:grpSpPr>
        <p:cxnSp>
          <p:nvCxnSpPr>
            <p:cNvPr id="86" name="Straight Connector 85"/>
            <p:cNvCxnSpPr/>
            <p:nvPr/>
          </p:nvCxnSpPr>
          <p:spPr>
            <a:xfrm>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88" name="Straight Connector 87"/>
          <p:cNvCxnSpPr/>
          <p:nvPr/>
        </p:nvCxnSpPr>
        <p:spPr>
          <a:xfrm flipH="1">
            <a:off x="621143" y="4528458"/>
            <a:ext cx="2479108" cy="839"/>
          </a:xfrm>
          <a:prstGeom prst="line">
            <a:avLst/>
          </a:prstGeom>
          <a:ln>
            <a:solidFill>
              <a:srgbClr val="0000FF"/>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TextBox 88"/>
              <p:cNvSpPr txBox="1"/>
              <p:nvPr/>
            </p:nvSpPr>
            <p:spPr>
              <a:xfrm>
                <a:off x="773047" y="4787826"/>
                <a:ext cx="37510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00FF"/>
                          </a:solidFill>
                          <a:latin typeface="Cambria Math" panose="02040503050406030204" pitchFamily="18" charset="0"/>
                          <a:ea typeface="Cambria Math" panose="02040503050406030204" pitchFamily="18" charset="0"/>
                        </a:rPr>
                        <m:t>0.84</m:t>
                      </m:r>
                    </m:oMath>
                  </m:oMathPara>
                </a14:m>
                <a:endParaRPr lang="en-GB" sz="1400" dirty="0">
                  <a:solidFill>
                    <a:srgbClr val="0000FF"/>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773047" y="4787826"/>
                <a:ext cx="375103" cy="215444"/>
              </a:xfrm>
              <a:prstGeom prst="rect">
                <a:avLst/>
              </a:prstGeom>
              <a:blipFill>
                <a:blip r:embed="rId19"/>
                <a:stretch>
                  <a:fillRect l="-9836" r="-11475" b="-2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258944" y="4402199"/>
                <a:ext cx="401199" cy="2814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type m:val="skw"/>
                          <m:ctrlPr>
                            <a:rPr lang="en-GB" sz="1400" i="1" smtClean="0">
                              <a:solidFill>
                                <a:srgbClr val="0000FF"/>
                              </a:solidFill>
                              <a:latin typeface="Cambria Math" panose="02040503050406030204" pitchFamily="18" charset="0"/>
                            </a:rPr>
                          </m:ctrlPr>
                        </m:fPr>
                        <m:num>
                          <m:r>
                            <a:rPr lang="en-US" sz="1400" b="0" i="1" smtClean="0">
                              <a:solidFill>
                                <a:srgbClr val="0000FF"/>
                              </a:solidFill>
                              <a:latin typeface="Cambria Math" panose="02040503050406030204" pitchFamily="18" charset="0"/>
                            </a:rPr>
                            <m:t>2</m:t>
                          </m:r>
                        </m:num>
                        <m:den>
                          <m:r>
                            <a:rPr lang="en-US" sz="1400" b="0" i="1" smtClean="0">
                              <a:solidFill>
                                <a:srgbClr val="0000FF"/>
                              </a:solidFill>
                              <a:latin typeface="Cambria Math" panose="02040503050406030204" pitchFamily="18" charset="0"/>
                            </a:rPr>
                            <m:t>3</m:t>
                          </m:r>
                        </m:den>
                      </m:f>
                    </m:oMath>
                  </m:oMathPara>
                </a14:m>
                <a:endParaRPr lang="en-GB" sz="1400" dirty="0">
                  <a:solidFill>
                    <a:srgbClr val="0000FF"/>
                  </a:solidFill>
                </a:endParaRPr>
              </a:p>
            </p:txBody>
          </p:sp>
        </mc:Choice>
        <mc:Fallback xmlns="">
          <p:sp>
            <p:nvSpPr>
              <p:cNvPr id="90" name="TextBox 89"/>
              <p:cNvSpPr txBox="1">
                <a:spLocks noRot="1" noChangeAspect="1" noMove="1" noResize="1" noEditPoints="1" noAdjustHandles="1" noChangeArrowheads="1" noChangeShapeType="1" noTextEdit="1"/>
              </p:cNvSpPr>
              <p:nvPr/>
            </p:nvSpPr>
            <p:spPr>
              <a:xfrm>
                <a:off x="258944" y="4402199"/>
                <a:ext cx="401199" cy="281487"/>
              </a:xfrm>
              <a:prstGeom prst="rect">
                <a:avLst/>
              </a:prstGeom>
              <a:blipFill>
                <a:blip r:embed="rId20"/>
                <a:stretch>
                  <a:fillRect l="-63636" t="-158696" r="-134848" b="-245652"/>
                </a:stretch>
              </a:blipFill>
            </p:spPr>
            <p:txBody>
              <a:bodyPr/>
              <a:lstStyle/>
              <a:p>
                <a:r>
                  <a:rPr lang="en-GB">
                    <a:noFill/>
                  </a:rPr>
                  <a:t> </a:t>
                </a:r>
              </a:p>
            </p:txBody>
          </p:sp>
        </mc:Fallback>
      </mc:AlternateContent>
      <p:cxnSp>
        <p:nvCxnSpPr>
          <p:cNvPr id="91" name="Straight Connector 90"/>
          <p:cNvCxnSpPr/>
          <p:nvPr/>
        </p:nvCxnSpPr>
        <p:spPr>
          <a:xfrm flipH="1" flipV="1">
            <a:off x="973840" y="4516235"/>
            <a:ext cx="1520" cy="238646"/>
          </a:xfrm>
          <a:prstGeom prst="line">
            <a:avLst/>
          </a:prstGeom>
          <a:ln>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flipV="1">
            <a:off x="2719908" y="4520589"/>
            <a:ext cx="1520" cy="238646"/>
          </a:xfrm>
          <a:prstGeom prst="line">
            <a:avLst/>
          </a:prstGeom>
          <a:ln>
            <a:solidFill>
              <a:srgbClr val="0000FF"/>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TextBox 92"/>
              <p:cNvSpPr txBox="1"/>
              <p:nvPr/>
            </p:nvSpPr>
            <p:spPr>
              <a:xfrm>
                <a:off x="2527824" y="4783471"/>
                <a:ext cx="55501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1400">
                          <a:solidFill>
                            <a:srgbClr val="0000FF"/>
                          </a:solidFill>
                          <a:latin typeface="Cambria Math" panose="02040503050406030204" pitchFamily="18" charset="0"/>
                          <a:ea typeface="Cambria Math" panose="02040503050406030204" pitchFamily="18" charset="0"/>
                        </a:rPr>
                        <m:t>5.44</m:t>
                      </m:r>
                    </m:oMath>
                  </m:oMathPara>
                </a14:m>
                <a:endParaRPr lang="en-GB" sz="1400" dirty="0">
                  <a:solidFill>
                    <a:srgbClr val="0000FF"/>
                  </a:solidFill>
                </a:endParaRPr>
              </a:p>
              <a:p>
                <a:endParaRPr lang="en-GB" sz="1400" dirty="0">
                  <a:solidFill>
                    <a:srgbClr val="0000FF"/>
                  </a:solidFill>
                </a:endParaRPr>
              </a:p>
            </p:txBody>
          </p:sp>
        </mc:Choice>
        <mc:Fallback xmlns="">
          <p:sp>
            <p:nvSpPr>
              <p:cNvPr id="93" name="TextBox 92"/>
              <p:cNvSpPr txBox="1">
                <a:spLocks noRot="1" noChangeAspect="1" noMove="1" noResize="1" noEditPoints="1" noAdjustHandles="1" noChangeArrowheads="1" noChangeShapeType="1" noTextEdit="1"/>
              </p:cNvSpPr>
              <p:nvPr/>
            </p:nvSpPr>
            <p:spPr>
              <a:xfrm>
                <a:off x="2527824" y="4783471"/>
                <a:ext cx="555011" cy="430887"/>
              </a:xfrm>
              <a:prstGeom prst="rect">
                <a:avLst/>
              </a:prstGeom>
              <a:blipFill>
                <a:blip r:embed="rId21"/>
                <a:stretch>
                  <a:fillRect/>
                </a:stretch>
              </a:blipFill>
            </p:spPr>
            <p:txBody>
              <a:bodyPr/>
              <a:lstStyle/>
              <a:p>
                <a:r>
                  <a:rPr lang="en-GB">
                    <a:noFill/>
                  </a:rPr>
                  <a:t> </a:t>
                </a:r>
              </a:p>
            </p:txBody>
          </p:sp>
        </mc:Fallback>
      </mc:AlternateContent>
      <p:grpSp>
        <p:nvGrpSpPr>
          <p:cNvPr id="94" name="Group 93"/>
          <p:cNvGrpSpPr/>
          <p:nvPr/>
        </p:nvGrpSpPr>
        <p:grpSpPr>
          <a:xfrm>
            <a:off x="2649289" y="4463290"/>
            <a:ext cx="123825" cy="142875"/>
            <a:chOff x="5048250" y="5019675"/>
            <a:chExt cx="123825" cy="142875"/>
          </a:xfrm>
        </p:grpSpPr>
        <p:cxnSp>
          <p:nvCxnSpPr>
            <p:cNvPr id="95" name="Straight Connector 94"/>
            <p:cNvCxnSpPr/>
            <p:nvPr/>
          </p:nvCxnSpPr>
          <p:spPr>
            <a:xfrm>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7" name="TextBox 96"/>
              <p:cNvSpPr txBox="1"/>
              <p:nvPr/>
            </p:nvSpPr>
            <p:spPr>
              <a:xfrm>
                <a:off x="315550" y="3614073"/>
                <a:ext cx="401199"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00FF"/>
                          </a:solidFill>
                          <a:latin typeface="Cambria Math" panose="02040503050406030204" pitchFamily="18" charset="0"/>
                        </a:rPr>
                        <m:t>5</m:t>
                      </m:r>
                    </m:oMath>
                  </m:oMathPara>
                </a14:m>
                <a:endParaRPr lang="en-GB" sz="1400" dirty="0">
                  <a:solidFill>
                    <a:srgbClr val="0000FF"/>
                  </a:solidFill>
                </a:endParaRPr>
              </a:p>
            </p:txBody>
          </p:sp>
        </mc:Choice>
        <mc:Fallback xmlns="">
          <p:sp>
            <p:nvSpPr>
              <p:cNvPr id="97" name="TextBox 96"/>
              <p:cNvSpPr txBox="1">
                <a:spLocks noRot="1" noChangeAspect="1" noMove="1" noResize="1" noEditPoints="1" noAdjustHandles="1" noChangeArrowheads="1" noChangeShapeType="1" noTextEdit="1"/>
              </p:cNvSpPr>
              <p:nvPr/>
            </p:nvSpPr>
            <p:spPr>
              <a:xfrm>
                <a:off x="315550" y="3614073"/>
                <a:ext cx="401199" cy="215444"/>
              </a:xfrm>
              <a:prstGeom prst="rect">
                <a:avLst/>
              </a:prstGeom>
              <a:blipFill>
                <a:blip r:embed="rId22"/>
                <a:stretch>
                  <a:fillRect b="-5714"/>
                </a:stretch>
              </a:blipFill>
            </p:spPr>
            <p:txBody>
              <a:bodyPr/>
              <a:lstStyle/>
              <a:p>
                <a:r>
                  <a:rPr lang="en-GB">
                    <a:noFill/>
                  </a:rPr>
                  <a:t> </a:t>
                </a:r>
              </a:p>
            </p:txBody>
          </p:sp>
        </mc:Fallback>
      </mc:AlternateContent>
      <p:cxnSp>
        <p:nvCxnSpPr>
          <p:cNvPr id="98" name="Straight Connector 97"/>
          <p:cNvCxnSpPr/>
          <p:nvPr/>
        </p:nvCxnSpPr>
        <p:spPr>
          <a:xfrm flipH="1">
            <a:off x="616788" y="3722915"/>
            <a:ext cx="2479108" cy="839"/>
          </a:xfrm>
          <a:prstGeom prst="line">
            <a:avLst/>
          </a:prstGeom>
          <a:ln>
            <a:solidFill>
              <a:srgbClr val="0000FF"/>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TextBox 98"/>
              <p:cNvSpPr txBox="1"/>
              <p:nvPr/>
            </p:nvSpPr>
            <p:spPr>
              <a:xfrm>
                <a:off x="3714036" y="5198001"/>
                <a:ext cx="120058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=0.84 </m:t>
                      </m:r>
                      <m:r>
                        <a:rPr lang="en-US" sz="1600" b="0" i="1" smtClean="0">
                          <a:latin typeface="Cambria Math" panose="02040503050406030204" pitchFamily="18" charset="0"/>
                          <a:ea typeface="Cambria Math" panose="02040503050406030204" pitchFamily="18" charset="0"/>
                        </a:rPr>
                        <m:t>𝑟𝑎𝑑</m:t>
                      </m:r>
                    </m:oMath>
                  </m:oMathPara>
                </a14:m>
                <a:endParaRPr lang="en-GB" sz="1600" dirty="0"/>
              </a:p>
            </p:txBody>
          </p:sp>
        </mc:Choice>
        <mc:Fallback xmlns="">
          <p:sp>
            <p:nvSpPr>
              <p:cNvPr id="99" name="TextBox 98"/>
              <p:cNvSpPr txBox="1">
                <a:spLocks noRot="1" noChangeAspect="1" noMove="1" noResize="1" noEditPoints="1" noAdjustHandles="1" noChangeArrowheads="1" noChangeShapeType="1" noTextEdit="1"/>
              </p:cNvSpPr>
              <p:nvPr/>
            </p:nvSpPr>
            <p:spPr>
              <a:xfrm>
                <a:off x="3714036" y="5198001"/>
                <a:ext cx="1200585" cy="246221"/>
              </a:xfrm>
              <a:prstGeom prst="rect">
                <a:avLst/>
              </a:prstGeom>
              <a:blipFill>
                <a:blip r:embed="rId23"/>
                <a:stretch>
                  <a:fillRect l="-3553" r="-2538" b="-7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3709851" y="5639136"/>
                <a:ext cx="120058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=5.44 </m:t>
                      </m:r>
                      <m:r>
                        <a:rPr lang="en-US" sz="1600" b="0" i="1" smtClean="0">
                          <a:latin typeface="Cambria Math" panose="02040503050406030204" pitchFamily="18" charset="0"/>
                          <a:ea typeface="Cambria Math" panose="02040503050406030204" pitchFamily="18" charset="0"/>
                        </a:rPr>
                        <m:t>𝑟𝑎𝑑</m:t>
                      </m:r>
                    </m:oMath>
                  </m:oMathPara>
                </a14:m>
                <a:endParaRPr lang="en-GB" sz="1600" dirty="0"/>
              </a:p>
            </p:txBody>
          </p:sp>
        </mc:Choice>
        <mc:Fallback xmlns="">
          <p:sp>
            <p:nvSpPr>
              <p:cNvPr id="100" name="TextBox 99"/>
              <p:cNvSpPr txBox="1">
                <a:spLocks noRot="1" noChangeAspect="1" noMove="1" noResize="1" noEditPoints="1" noAdjustHandles="1" noChangeArrowheads="1" noChangeShapeType="1" noTextEdit="1"/>
              </p:cNvSpPr>
              <p:nvPr/>
            </p:nvSpPr>
            <p:spPr>
              <a:xfrm>
                <a:off x="3709851" y="5639136"/>
                <a:ext cx="1200585" cy="246221"/>
              </a:xfrm>
              <a:prstGeom prst="rect">
                <a:avLst/>
              </a:prstGeom>
              <a:blipFill>
                <a:blip r:embed="rId24"/>
                <a:stretch>
                  <a:fillRect l="-3553" r="-2538" b="-7500"/>
                </a:stretch>
              </a:blipFill>
            </p:spPr>
            <p:txBody>
              <a:bodyPr/>
              <a:lstStyle/>
              <a:p>
                <a:r>
                  <a:rPr lang="en-GB">
                    <a:noFill/>
                  </a:rPr>
                  <a:t> </a:t>
                </a:r>
              </a:p>
            </p:txBody>
          </p:sp>
        </mc:Fallback>
      </mc:AlternateContent>
      <p:cxnSp>
        <p:nvCxnSpPr>
          <p:cNvPr id="30" name="Straight Arrow Connector 29"/>
          <p:cNvCxnSpPr/>
          <p:nvPr/>
        </p:nvCxnSpPr>
        <p:spPr>
          <a:xfrm flipH="1">
            <a:off x="4380411" y="4554583"/>
            <a:ext cx="426720" cy="5312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870664" y="4483223"/>
            <a:ext cx="861134" cy="523220"/>
          </a:xfrm>
          <a:prstGeom prst="rect">
            <a:avLst/>
          </a:prstGeom>
          <a:noFill/>
        </p:spPr>
        <p:txBody>
          <a:bodyPr wrap="square" rtlCol="0">
            <a:spAutoFit/>
          </a:bodyPr>
          <a:lstStyle/>
          <a:p>
            <a:pPr algn="ctr"/>
            <a:r>
              <a:rPr lang="en-US" sz="1400" dirty="0">
                <a:solidFill>
                  <a:srgbClr val="FF0000"/>
                </a:solidFill>
                <a:latin typeface="Comic Sans MS" panose="030F0702030302020204" pitchFamily="66" charset="0"/>
              </a:rPr>
              <a:t>Inverse cos</a:t>
            </a:r>
            <a:endParaRPr lang="en-GB" sz="1400" dirty="0">
              <a:solidFill>
                <a:srgbClr val="FF0000"/>
              </a:solidFill>
              <a:latin typeface="Comic Sans MS" panose="030F0702030302020204" pitchFamily="66" charset="0"/>
            </a:endParaRPr>
          </a:p>
        </p:txBody>
      </p:sp>
      <p:sp>
        <p:nvSpPr>
          <p:cNvPr id="102" name="Arc 58"/>
          <p:cNvSpPr>
            <a:spLocks/>
          </p:cNvSpPr>
          <p:nvPr/>
        </p:nvSpPr>
        <p:spPr bwMode="auto">
          <a:xfrm>
            <a:off x="4955565" y="5325950"/>
            <a:ext cx="224427" cy="420688"/>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mc:AlternateContent xmlns:mc="http://schemas.openxmlformats.org/markup-compatibility/2006" xmlns:a14="http://schemas.microsoft.com/office/drawing/2010/main">
        <mc:Choice Requires="a14">
          <p:sp>
            <p:nvSpPr>
              <p:cNvPr id="103" name="Text Box 66"/>
              <p:cNvSpPr txBox="1">
                <a:spLocks noChangeArrowheads="1"/>
              </p:cNvSpPr>
              <p:nvPr/>
            </p:nvSpPr>
            <p:spPr bwMode="auto">
              <a:xfrm>
                <a:off x="5031791" y="5281987"/>
                <a:ext cx="1182580"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Subtract from </a:t>
                </a:r>
                <a14:m>
                  <m:oMath xmlns:m="http://schemas.openxmlformats.org/officeDocument/2006/math">
                    <m:r>
                      <a:rPr lang="en-US" altLang="en-US" sz="1400" b="0" i="1" smtClean="0">
                        <a:solidFill>
                          <a:srgbClr val="FF0000"/>
                        </a:solidFill>
                        <a:latin typeface="Cambria Math" panose="02040503050406030204" pitchFamily="18" charset="0"/>
                      </a:rPr>
                      <m:t>2</m:t>
                    </m:r>
                    <m:r>
                      <a:rPr lang="en-US" altLang="en-US" sz="1400" b="0" i="1" smtClean="0">
                        <a:solidFill>
                          <a:srgbClr val="FF0000"/>
                        </a:solidFill>
                        <a:latin typeface="Cambria Math" panose="02040503050406030204" pitchFamily="18" charset="0"/>
                        <a:ea typeface="Cambria Math" panose="02040503050406030204" pitchFamily="18" charset="0"/>
                      </a:rPr>
                      <m:t>𝜋</m:t>
                    </m:r>
                  </m:oMath>
                </a14:m>
                <a:endParaRPr lang="el-GR" altLang="en-US" sz="1400" dirty="0">
                  <a:solidFill>
                    <a:srgbClr val="FF0000"/>
                  </a:solidFill>
                  <a:latin typeface="Comic Sans MS" pitchFamily="66" charset="0"/>
                </a:endParaRPr>
              </a:p>
            </p:txBody>
          </p:sp>
        </mc:Choice>
        <mc:Fallback xmlns="">
          <p:sp>
            <p:nvSpPr>
              <p:cNvPr id="103" name="Text Box 66"/>
              <p:cNvSpPr txBox="1">
                <a:spLocks noRot="1" noChangeAspect="1" noMove="1" noResize="1" noEditPoints="1" noAdjustHandles="1" noChangeArrowheads="1" noChangeShapeType="1" noTextEdit="1"/>
              </p:cNvSpPr>
              <p:nvPr/>
            </p:nvSpPr>
            <p:spPr bwMode="auto">
              <a:xfrm>
                <a:off x="5031791" y="5281987"/>
                <a:ext cx="1182580" cy="523220"/>
              </a:xfrm>
              <a:prstGeom prst="rect">
                <a:avLst/>
              </a:prstGeom>
              <a:blipFill>
                <a:blip r:embed="rId25"/>
                <a:stretch>
                  <a:fillRect t="-1163" b="-1162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noFill/>
                  </a:rPr>
                  <a:t> </a:t>
                </a:r>
              </a:p>
            </p:txBody>
          </p:sp>
        </mc:Fallback>
      </mc:AlternateContent>
      <p:cxnSp>
        <p:nvCxnSpPr>
          <p:cNvPr id="104" name="Straight Arrow Connector 103"/>
          <p:cNvCxnSpPr/>
          <p:nvPr/>
        </p:nvCxnSpPr>
        <p:spPr>
          <a:xfrm>
            <a:off x="6113037" y="4556062"/>
            <a:ext cx="426720" cy="5312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6437790" y="4529090"/>
            <a:ext cx="1028330" cy="523220"/>
          </a:xfrm>
          <a:prstGeom prst="rect">
            <a:avLst/>
          </a:prstGeom>
          <a:noFill/>
        </p:spPr>
        <p:txBody>
          <a:bodyPr wrap="square" rtlCol="0">
            <a:spAutoFit/>
          </a:bodyPr>
          <a:lstStyle/>
          <a:p>
            <a:pPr algn="ctr"/>
            <a:r>
              <a:rPr lang="en-US" sz="1400" dirty="0">
                <a:solidFill>
                  <a:srgbClr val="FF0000"/>
                </a:solidFill>
                <a:latin typeface="Comic Sans MS" panose="030F0702030302020204" pitchFamily="66" charset="0"/>
              </a:rPr>
              <a:t>No solutions!</a:t>
            </a:r>
            <a:endParaRPr lang="en-GB" sz="14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217118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blinds(horizontal)">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blinds(horizontal)">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blinds(horizontal)">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blinds(horizontal)">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blinds(horizontal)">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blinds(horizontal)">
                                      <p:cBhvr>
                                        <p:cTn id="37" dur="500"/>
                                        <p:tgtEl>
                                          <p:spTgt spid="5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blinds(horizontal)">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blinds(horizontal)">
                                      <p:cBhvr>
                                        <p:cTn id="47" dur="500"/>
                                        <p:tgtEl>
                                          <p:spTgt spid="6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blinds(horizontal)">
                                      <p:cBhvr>
                                        <p:cTn id="52" dur="500"/>
                                        <p:tgtEl>
                                          <p:spTgt spid="5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blinds(horizontal)">
                                      <p:cBhvr>
                                        <p:cTn id="57" dur="500"/>
                                        <p:tgtEl>
                                          <p:spTgt spid="6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6"/>
                                        </p:tgtEl>
                                        <p:attrNameLst>
                                          <p:attrName>style.visibility</p:attrName>
                                        </p:attrNameLst>
                                      </p:cBhvr>
                                      <p:to>
                                        <p:strVal val="visible"/>
                                      </p:to>
                                    </p:set>
                                    <p:animEffect transition="in" filter="blinds(horizontal)">
                                      <p:cBhvr>
                                        <p:cTn id="62" dur="500"/>
                                        <p:tgtEl>
                                          <p:spTgt spid="6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blinds(horizontal)">
                                      <p:cBhvr>
                                        <p:cTn id="67" dur="500"/>
                                        <p:tgtEl>
                                          <p:spTgt spid="5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blinds(horizontal)">
                                      <p:cBhvr>
                                        <p:cTn id="72" dur="500"/>
                                        <p:tgtEl>
                                          <p:spTgt spid="6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blinds(horizontal)">
                                      <p:cBhvr>
                                        <p:cTn id="77" dur="500"/>
                                        <p:tgtEl>
                                          <p:spTgt spid="6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blinds(horizontal)">
                                      <p:cBhvr>
                                        <p:cTn id="82" dur="500"/>
                                        <p:tgtEl>
                                          <p:spTgt spid="53"/>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blinds(horizontal)">
                                      <p:cBhvr>
                                        <p:cTn id="87" dur="500"/>
                                        <p:tgtEl>
                                          <p:spTgt spid="55"/>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4"/>
                                        </p:tgtEl>
                                        <p:attrNameLst>
                                          <p:attrName>style.visibility</p:attrName>
                                        </p:attrNameLst>
                                      </p:cBhvr>
                                      <p:to>
                                        <p:strVal val="visible"/>
                                      </p:to>
                                    </p:set>
                                    <p:animEffect transition="in" filter="blinds(horizontal)">
                                      <p:cBhvr>
                                        <p:cTn id="92" dur="500"/>
                                        <p:tgtEl>
                                          <p:spTgt spid="5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30"/>
                                        </p:tgtEl>
                                        <p:attrNameLst>
                                          <p:attrName>style.visibility</p:attrName>
                                        </p:attrNameLst>
                                      </p:cBhvr>
                                      <p:to>
                                        <p:strVal val="visible"/>
                                      </p:to>
                                    </p:set>
                                    <p:animEffect transition="in" filter="blinds(horizontal)">
                                      <p:cBhvr>
                                        <p:cTn id="97" dur="500"/>
                                        <p:tgtEl>
                                          <p:spTgt spid="30"/>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blinds(horizontal)">
                                      <p:cBhvr>
                                        <p:cTn id="102" dur="500"/>
                                        <p:tgtEl>
                                          <p:spTgt spid="33"/>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99"/>
                                        </p:tgtEl>
                                        <p:attrNameLst>
                                          <p:attrName>style.visibility</p:attrName>
                                        </p:attrNameLst>
                                      </p:cBhvr>
                                      <p:to>
                                        <p:strVal val="visible"/>
                                      </p:to>
                                    </p:set>
                                    <p:animEffect transition="in" filter="blinds(horizontal)">
                                      <p:cBhvr>
                                        <p:cTn id="107" dur="500"/>
                                        <p:tgtEl>
                                          <p:spTgt spid="99"/>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68"/>
                                        </p:tgtEl>
                                        <p:attrNameLst>
                                          <p:attrName>style.visibility</p:attrName>
                                        </p:attrNameLst>
                                      </p:cBhvr>
                                      <p:to>
                                        <p:strVal val="visible"/>
                                      </p:to>
                                    </p:set>
                                    <p:animEffect transition="in" filter="blinds(horizontal)">
                                      <p:cBhvr>
                                        <p:cTn id="112" dur="500"/>
                                        <p:tgtEl>
                                          <p:spTgt spid="68"/>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78"/>
                                        </p:tgtEl>
                                        <p:attrNameLst>
                                          <p:attrName>style.visibility</p:attrName>
                                        </p:attrNameLst>
                                      </p:cBhvr>
                                      <p:to>
                                        <p:strVal val="visible"/>
                                      </p:to>
                                    </p:set>
                                    <p:animEffect transition="in" filter="blinds(horizontal)">
                                      <p:cBhvr>
                                        <p:cTn id="115" dur="500"/>
                                        <p:tgtEl>
                                          <p:spTgt spid="78"/>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80"/>
                                        </p:tgtEl>
                                        <p:attrNameLst>
                                          <p:attrName>style.visibility</p:attrName>
                                        </p:attrNameLst>
                                      </p:cBhvr>
                                      <p:to>
                                        <p:strVal val="visible"/>
                                      </p:to>
                                    </p:set>
                                    <p:animEffect transition="in" filter="blinds(horizontal)">
                                      <p:cBhvr>
                                        <p:cTn id="118" dur="500"/>
                                        <p:tgtEl>
                                          <p:spTgt spid="80"/>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79"/>
                                        </p:tgtEl>
                                        <p:attrNameLst>
                                          <p:attrName>style.visibility</p:attrName>
                                        </p:attrNameLst>
                                      </p:cBhvr>
                                      <p:to>
                                        <p:strVal val="visible"/>
                                      </p:to>
                                    </p:set>
                                    <p:animEffect transition="in" filter="blinds(horizontal)">
                                      <p:cBhvr>
                                        <p:cTn id="121" dur="500"/>
                                        <p:tgtEl>
                                          <p:spTgt spid="79"/>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83"/>
                                        </p:tgtEl>
                                        <p:attrNameLst>
                                          <p:attrName>style.visibility</p:attrName>
                                        </p:attrNameLst>
                                      </p:cBhvr>
                                      <p:to>
                                        <p:strVal val="visible"/>
                                      </p:to>
                                    </p:set>
                                    <p:animEffect transition="in" filter="blinds(horizontal)">
                                      <p:cBhvr>
                                        <p:cTn id="124" dur="500"/>
                                        <p:tgtEl>
                                          <p:spTgt spid="83"/>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82"/>
                                        </p:tgtEl>
                                        <p:attrNameLst>
                                          <p:attrName>style.visibility</p:attrName>
                                        </p:attrNameLst>
                                      </p:cBhvr>
                                      <p:to>
                                        <p:strVal val="visible"/>
                                      </p:to>
                                    </p:set>
                                    <p:animEffect transition="in" filter="blinds(horizontal)">
                                      <p:cBhvr>
                                        <p:cTn id="127" dur="500"/>
                                        <p:tgtEl>
                                          <p:spTgt spid="82"/>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84"/>
                                        </p:tgtEl>
                                        <p:attrNameLst>
                                          <p:attrName>style.visibility</p:attrName>
                                        </p:attrNameLst>
                                      </p:cBhvr>
                                      <p:to>
                                        <p:strVal val="visible"/>
                                      </p:to>
                                    </p:set>
                                    <p:animEffect transition="in" filter="blinds(horizontal)">
                                      <p:cBhvr>
                                        <p:cTn id="130" dur="500"/>
                                        <p:tgtEl>
                                          <p:spTgt spid="84"/>
                                        </p:tgtEl>
                                      </p:cBhvr>
                                    </p:animEffect>
                                  </p:childTnLst>
                                </p:cTn>
                              </p:par>
                              <p:par>
                                <p:cTn id="131" presetID="3" presetClass="entr" presetSubtype="10" fill="hold" grpId="0" nodeType="withEffect">
                                  <p:stCondLst>
                                    <p:cond delay="0"/>
                                  </p:stCondLst>
                                  <p:childTnLst>
                                    <p:set>
                                      <p:cBhvr>
                                        <p:cTn id="132" dur="1" fill="hold">
                                          <p:stCondLst>
                                            <p:cond delay="0"/>
                                          </p:stCondLst>
                                        </p:cTn>
                                        <p:tgtEl>
                                          <p:spTgt spid="77"/>
                                        </p:tgtEl>
                                        <p:attrNameLst>
                                          <p:attrName>style.visibility</p:attrName>
                                        </p:attrNameLst>
                                      </p:cBhvr>
                                      <p:to>
                                        <p:strVal val="visible"/>
                                      </p:to>
                                    </p:set>
                                    <p:animEffect transition="in" filter="blinds(horizontal)">
                                      <p:cBhvr>
                                        <p:cTn id="133" dur="500"/>
                                        <p:tgtEl>
                                          <p:spTgt spid="77"/>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81"/>
                                        </p:tgtEl>
                                        <p:attrNameLst>
                                          <p:attrName>style.visibility</p:attrName>
                                        </p:attrNameLst>
                                      </p:cBhvr>
                                      <p:to>
                                        <p:strVal val="visible"/>
                                      </p:to>
                                    </p:set>
                                    <p:animEffect transition="in" filter="blinds(horizontal)">
                                      <p:cBhvr>
                                        <p:cTn id="136" dur="500"/>
                                        <p:tgtEl>
                                          <p:spTgt spid="81"/>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76"/>
                                        </p:tgtEl>
                                        <p:attrNameLst>
                                          <p:attrName>style.visibility</p:attrName>
                                        </p:attrNameLst>
                                      </p:cBhvr>
                                      <p:to>
                                        <p:strVal val="visible"/>
                                      </p:to>
                                    </p:set>
                                    <p:animEffect transition="in" filter="blinds(horizontal)">
                                      <p:cBhvr>
                                        <p:cTn id="139" dur="500"/>
                                        <p:tgtEl>
                                          <p:spTgt spid="76"/>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Effect">
                                  <p:stCondLst>
                                    <p:cond delay="0"/>
                                  </p:stCondLst>
                                  <p:childTnLst>
                                    <p:set>
                                      <p:cBhvr>
                                        <p:cTn id="143" dur="1" fill="hold">
                                          <p:stCondLst>
                                            <p:cond delay="0"/>
                                          </p:stCondLst>
                                        </p:cTn>
                                        <p:tgtEl>
                                          <p:spTgt spid="90"/>
                                        </p:tgtEl>
                                        <p:attrNameLst>
                                          <p:attrName>style.visibility</p:attrName>
                                        </p:attrNameLst>
                                      </p:cBhvr>
                                      <p:to>
                                        <p:strVal val="visible"/>
                                      </p:to>
                                    </p:set>
                                    <p:animEffect transition="in" filter="blinds(horizontal)">
                                      <p:cBhvr>
                                        <p:cTn id="144" dur="500"/>
                                        <p:tgtEl>
                                          <p:spTgt spid="90"/>
                                        </p:tgtEl>
                                      </p:cBhvr>
                                    </p:animEffect>
                                  </p:childTnLst>
                                </p:cTn>
                              </p:par>
                              <p:par>
                                <p:cTn id="145" presetID="3" presetClass="entr" presetSubtype="5"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animEffect transition="in" filter="blinds(vertical)">
                                      <p:cBhvr>
                                        <p:cTn id="147" dur="500"/>
                                        <p:tgtEl>
                                          <p:spTgt spid="88"/>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85"/>
                                        </p:tgtEl>
                                        <p:attrNameLst>
                                          <p:attrName>style.visibility</p:attrName>
                                        </p:attrNameLst>
                                      </p:cBhvr>
                                      <p:to>
                                        <p:strVal val="visible"/>
                                      </p:to>
                                    </p:set>
                                    <p:animEffect transition="in" filter="blinds(horizontal)">
                                      <p:cBhvr>
                                        <p:cTn id="152" dur="500"/>
                                        <p:tgtEl>
                                          <p:spTgt spid="85"/>
                                        </p:tgtEl>
                                      </p:cBhvr>
                                    </p:animEffect>
                                  </p:childTnLst>
                                </p:cTn>
                              </p:par>
                              <p:par>
                                <p:cTn id="153" presetID="3" presetClass="entr" presetSubtype="10" fill="hold" grpId="0" nodeType="withEffect">
                                  <p:stCondLst>
                                    <p:cond delay="0"/>
                                  </p:stCondLst>
                                  <p:childTnLst>
                                    <p:set>
                                      <p:cBhvr>
                                        <p:cTn id="154" dur="1" fill="hold">
                                          <p:stCondLst>
                                            <p:cond delay="0"/>
                                          </p:stCondLst>
                                        </p:cTn>
                                        <p:tgtEl>
                                          <p:spTgt spid="89"/>
                                        </p:tgtEl>
                                        <p:attrNameLst>
                                          <p:attrName>style.visibility</p:attrName>
                                        </p:attrNameLst>
                                      </p:cBhvr>
                                      <p:to>
                                        <p:strVal val="visible"/>
                                      </p:to>
                                    </p:set>
                                    <p:animEffect transition="in" filter="blinds(horizontal)">
                                      <p:cBhvr>
                                        <p:cTn id="155" dur="500"/>
                                        <p:tgtEl>
                                          <p:spTgt spid="89"/>
                                        </p:tgtEl>
                                      </p:cBhvr>
                                    </p:animEffect>
                                  </p:childTnLst>
                                </p:cTn>
                              </p:par>
                              <p:par>
                                <p:cTn id="156" presetID="3" presetClass="entr" presetSubtype="10" fill="hold" nodeType="withEffect">
                                  <p:stCondLst>
                                    <p:cond delay="0"/>
                                  </p:stCondLst>
                                  <p:childTnLst>
                                    <p:set>
                                      <p:cBhvr>
                                        <p:cTn id="157" dur="1" fill="hold">
                                          <p:stCondLst>
                                            <p:cond delay="0"/>
                                          </p:stCondLst>
                                        </p:cTn>
                                        <p:tgtEl>
                                          <p:spTgt spid="91"/>
                                        </p:tgtEl>
                                        <p:attrNameLst>
                                          <p:attrName>style.visibility</p:attrName>
                                        </p:attrNameLst>
                                      </p:cBhvr>
                                      <p:to>
                                        <p:strVal val="visible"/>
                                      </p:to>
                                    </p:set>
                                    <p:animEffect transition="in" filter="blinds(horizontal)">
                                      <p:cBhvr>
                                        <p:cTn id="158" dur="500"/>
                                        <p:tgtEl>
                                          <p:spTgt spid="91"/>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grpId="0" nodeType="clickEffect">
                                  <p:stCondLst>
                                    <p:cond delay="0"/>
                                  </p:stCondLst>
                                  <p:childTnLst>
                                    <p:set>
                                      <p:cBhvr>
                                        <p:cTn id="162" dur="1" fill="hold">
                                          <p:stCondLst>
                                            <p:cond delay="0"/>
                                          </p:stCondLst>
                                        </p:cTn>
                                        <p:tgtEl>
                                          <p:spTgt spid="102"/>
                                        </p:tgtEl>
                                        <p:attrNameLst>
                                          <p:attrName>style.visibility</p:attrName>
                                        </p:attrNameLst>
                                      </p:cBhvr>
                                      <p:to>
                                        <p:strVal val="visible"/>
                                      </p:to>
                                    </p:set>
                                    <p:animEffect transition="in" filter="blinds(horizontal)">
                                      <p:cBhvr>
                                        <p:cTn id="163" dur="500"/>
                                        <p:tgtEl>
                                          <p:spTgt spid="102"/>
                                        </p:tgtEl>
                                      </p:cBhvr>
                                    </p:animEffect>
                                  </p:childTnLst>
                                </p:cTn>
                              </p:par>
                            </p:childTnLst>
                          </p:cTn>
                        </p:par>
                      </p:childTnLst>
                    </p:cTn>
                  </p:par>
                  <p:par>
                    <p:cTn id="164" fill="hold">
                      <p:stCondLst>
                        <p:cond delay="indefinite"/>
                      </p:stCondLst>
                      <p:childTnLst>
                        <p:par>
                          <p:cTn id="165" fill="hold">
                            <p:stCondLst>
                              <p:cond delay="0"/>
                            </p:stCondLst>
                            <p:childTnLst>
                              <p:par>
                                <p:cTn id="166" presetID="3" presetClass="entr" presetSubtype="10" fill="hold" grpId="0" nodeType="clickEffect">
                                  <p:stCondLst>
                                    <p:cond delay="0"/>
                                  </p:stCondLst>
                                  <p:childTnLst>
                                    <p:set>
                                      <p:cBhvr>
                                        <p:cTn id="167" dur="1" fill="hold">
                                          <p:stCondLst>
                                            <p:cond delay="0"/>
                                          </p:stCondLst>
                                        </p:cTn>
                                        <p:tgtEl>
                                          <p:spTgt spid="103"/>
                                        </p:tgtEl>
                                        <p:attrNameLst>
                                          <p:attrName>style.visibility</p:attrName>
                                        </p:attrNameLst>
                                      </p:cBhvr>
                                      <p:to>
                                        <p:strVal val="visible"/>
                                      </p:to>
                                    </p:set>
                                    <p:animEffect transition="in" filter="blinds(horizontal)">
                                      <p:cBhvr>
                                        <p:cTn id="168" dur="500"/>
                                        <p:tgtEl>
                                          <p:spTgt spid="103"/>
                                        </p:tgtEl>
                                      </p:cBhvr>
                                    </p:animEffect>
                                  </p:childTnLst>
                                </p:cTn>
                              </p:par>
                            </p:childTnLst>
                          </p:cTn>
                        </p:par>
                      </p:childTnLst>
                    </p:cTn>
                  </p:par>
                  <p:par>
                    <p:cTn id="169" fill="hold">
                      <p:stCondLst>
                        <p:cond delay="indefinite"/>
                      </p:stCondLst>
                      <p:childTnLst>
                        <p:par>
                          <p:cTn id="170" fill="hold">
                            <p:stCondLst>
                              <p:cond delay="0"/>
                            </p:stCondLst>
                            <p:childTnLst>
                              <p:par>
                                <p:cTn id="171" presetID="3" presetClass="entr" presetSubtype="10" fill="hold" grpId="0" nodeType="clickEffect">
                                  <p:stCondLst>
                                    <p:cond delay="0"/>
                                  </p:stCondLst>
                                  <p:childTnLst>
                                    <p:set>
                                      <p:cBhvr>
                                        <p:cTn id="172" dur="1" fill="hold">
                                          <p:stCondLst>
                                            <p:cond delay="0"/>
                                          </p:stCondLst>
                                        </p:cTn>
                                        <p:tgtEl>
                                          <p:spTgt spid="100"/>
                                        </p:tgtEl>
                                        <p:attrNameLst>
                                          <p:attrName>style.visibility</p:attrName>
                                        </p:attrNameLst>
                                      </p:cBhvr>
                                      <p:to>
                                        <p:strVal val="visible"/>
                                      </p:to>
                                    </p:set>
                                    <p:animEffect transition="in" filter="blinds(horizontal)">
                                      <p:cBhvr>
                                        <p:cTn id="173" dur="500"/>
                                        <p:tgtEl>
                                          <p:spTgt spid="100"/>
                                        </p:tgtEl>
                                      </p:cBhvr>
                                    </p:animEffect>
                                  </p:childTnLst>
                                </p:cTn>
                              </p:par>
                            </p:childTnLst>
                          </p:cTn>
                        </p:par>
                      </p:childTnLst>
                    </p:cTn>
                  </p:par>
                  <p:par>
                    <p:cTn id="174" fill="hold">
                      <p:stCondLst>
                        <p:cond delay="indefinite"/>
                      </p:stCondLst>
                      <p:childTnLst>
                        <p:par>
                          <p:cTn id="175" fill="hold">
                            <p:stCondLst>
                              <p:cond delay="0"/>
                            </p:stCondLst>
                            <p:childTnLst>
                              <p:par>
                                <p:cTn id="176" presetID="3" presetClass="entr" presetSubtype="10" fill="hold" nodeType="clickEffect">
                                  <p:stCondLst>
                                    <p:cond delay="0"/>
                                  </p:stCondLst>
                                  <p:childTnLst>
                                    <p:set>
                                      <p:cBhvr>
                                        <p:cTn id="177" dur="1" fill="hold">
                                          <p:stCondLst>
                                            <p:cond delay="0"/>
                                          </p:stCondLst>
                                        </p:cTn>
                                        <p:tgtEl>
                                          <p:spTgt spid="92"/>
                                        </p:tgtEl>
                                        <p:attrNameLst>
                                          <p:attrName>style.visibility</p:attrName>
                                        </p:attrNameLst>
                                      </p:cBhvr>
                                      <p:to>
                                        <p:strVal val="visible"/>
                                      </p:to>
                                    </p:set>
                                    <p:animEffect transition="in" filter="blinds(horizontal)">
                                      <p:cBhvr>
                                        <p:cTn id="178" dur="500"/>
                                        <p:tgtEl>
                                          <p:spTgt spid="92"/>
                                        </p:tgtEl>
                                      </p:cBhvr>
                                    </p:animEffect>
                                  </p:childTnLst>
                                </p:cTn>
                              </p:par>
                              <p:par>
                                <p:cTn id="179" presetID="3" presetClass="entr" presetSubtype="10" fill="hold" nodeType="withEffect">
                                  <p:stCondLst>
                                    <p:cond delay="0"/>
                                  </p:stCondLst>
                                  <p:childTnLst>
                                    <p:set>
                                      <p:cBhvr>
                                        <p:cTn id="180" dur="1" fill="hold">
                                          <p:stCondLst>
                                            <p:cond delay="0"/>
                                          </p:stCondLst>
                                        </p:cTn>
                                        <p:tgtEl>
                                          <p:spTgt spid="94"/>
                                        </p:tgtEl>
                                        <p:attrNameLst>
                                          <p:attrName>style.visibility</p:attrName>
                                        </p:attrNameLst>
                                      </p:cBhvr>
                                      <p:to>
                                        <p:strVal val="visible"/>
                                      </p:to>
                                    </p:set>
                                    <p:animEffect transition="in" filter="blinds(horizontal)">
                                      <p:cBhvr>
                                        <p:cTn id="181" dur="500"/>
                                        <p:tgtEl>
                                          <p:spTgt spid="94"/>
                                        </p:tgtEl>
                                      </p:cBhvr>
                                    </p:animEffect>
                                  </p:childTnLst>
                                </p:cTn>
                              </p:par>
                              <p:par>
                                <p:cTn id="182" presetID="3" presetClass="entr" presetSubtype="10" fill="hold" grpId="0" nodeType="withEffect">
                                  <p:stCondLst>
                                    <p:cond delay="0"/>
                                  </p:stCondLst>
                                  <p:childTnLst>
                                    <p:set>
                                      <p:cBhvr>
                                        <p:cTn id="183" dur="1" fill="hold">
                                          <p:stCondLst>
                                            <p:cond delay="0"/>
                                          </p:stCondLst>
                                        </p:cTn>
                                        <p:tgtEl>
                                          <p:spTgt spid="93"/>
                                        </p:tgtEl>
                                        <p:attrNameLst>
                                          <p:attrName>style.visibility</p:attrName>
                                        </p:attrNameLst>
                                      </p:cBhvr>
                                      <p:to>
                                        <p:strVal val="visible"/>
                                      </p:to>
                                    </p:set>
                                    <p:animEffect transition="in" filter="blinds(horizontal)">
                                      <p:cBhvr>
                                        <p:cTn id="184" dur="500"/>
                                        <p:tgtEl>
                                          <p:spTgt spid="93"/>
                                        </p:tgtEl>
                                      </p:cBhvr>
                                    </p:animEffect>
                                  </p:childTnLst>
                                </p:cTn>
                              </p:par>
                            </p:childTnLst>
                          </p:cTn>
                        </p:par>
                      </p:childTnLst>
                    </p:cTn>
                  </p:par>
                  <p:par>
                    <p:cTn id="185" fill="hold">
                      <p:stCondLst>
                        <p:cond delay="indefinite"/>
                      </p:stCondLst>
                      <p:childTnLst>
                        <p:par>
                          <p:cTn id="186" fill="hold">
                            <p:stCondLst>
                              <p:cond delay="0"/>
                            </p:stCondLst>
                            <p:childTnLst>
                              <p:par>
                                <p:cTn id="187" presetID="3" presetClass="entr" presetSubtype="10" fill="hold" nodeType="clickEffect">
                                  <p:stCondLst>
                                    <p:cond delay="0"/>
                                  </p:stCondLst>
                                  <p:childTnLst>
                                    <p:set>
                                      <p:cBhvr>
                                        <p:cTn id="188" dur="1" fill="hold">
                                          <p:stCondLst>
                                            <p:cond delay="0"/>
                                          </p:stCondLst>
                                        </p:cTn>
                                        <p:tgtEl>
                                          <p:spTgt spid="104"/>
                                        </p:tgtEl>
                                        <p:attrNameLst>
                                          <p:attrName>style.visibility</p:attrName>
                                        </p:attrNameLst>
                                      </p:cBhvr>
                                      <p:to>
                                        <p:strVal val="visible"/>
                                      </p:to>
                                    </p:set>
                                    <p:animEffect transition="in" filter="blinds(horizontal)">
                                      <p:cBhvr>
                                        <p:cTn id="189" dur="500"/>
                                        <p:tgtEl>
                                          <p:spTgt spid="104"/>
                                        </p:tgtEl>
                                      </p:cBhvr>
                                    </p:animEffect>
                                  </p:childTnLst>
                                </p:cTn>
                              </p:par>
                            </p:childTnLst>
                          </p:cTn>
                        </p:par>
                      </p:childTnLst>
                    </p:cTn>
                  </p:par>
                  <p:par>
                    <p:cTn id="190" fill="hold">
                      <p:stCondLst>
                        <p:cond delay="indefinite"/>
                      </p:stCondLst>
                      <p:childTnLst>
                        <p:par>
                          <p:cTn id="191" fill="hold">
                            <p:stCondLst>
                              <p:cond delay="0"/>
                            </p:stCondLst>
                            <p:childTnLst>
                              <p:par>
                                <p:cTn id="192" presetID="3" presetClass="entr" presetSubtype="10" fill="hold" grpId="0" nodeType="clickEffect">
                                  <p:stCondLst>
                                    <p:cond delay="0"/>
                                  </p:stCondLst>
                                  <p:childTnLst>
                                    <p:set>
                                      <p:cBhvr>
                                        <p:cTn id="193" dur="1" fill="hold">
                                          <p:stCondLst>
                                            <p:cond delay="0"/>
                                          </p:stCondLst>
                                        </p:cTn>
                                        <p:tgtEl>
                                          <p:spTgt spid="105"/>
                                        </p:tgtEl>
                                        <p:attrNameLst>
                                          <p:attrName>style.visibility</p:attrName>
                                        </p:attrNameLst>
                                      </p:cBhvr>
                                      <p:to>
                                        <p:strVal val="visible"/>
                                      </p:to>
                                    </p:set>
                                    <p:animEffect transition="in" filter="blinds(horizontal)">
                                      <p:cBhvr>
                                        <p:cTn id="194" dur="500"/>
                                        <p:tgtEl>
                                          <p:spTgt spid="105"/>
                                        </p:tgtEl>
                                      </p:cBhvr>
                                    </p:animEffect>
                                  </p:childTnLst>
                                </p:cTn>
                              </p:par>
                            </p:childTnLst>
                          </p:cTn>
                        </p:par>
                      </p:childTnLst>
                    </p:cTn>
                  </p:par>
                  <p:par>
                    <p:cTn id="195" fill="hold">
                      <p:stCondLst>
                        <p:cond delay="indefinite"/>
                      </p:stCondLst>
                      <p:childTnLst>
                        <p:par>
                          <p:cTn id="196" fill="hold">
                            <p:stCondLst>
                              <p:cond delay="0"/>
                            </p:stCondLst>
                            <p:childTnLst>
                              <p:par>
                                <p:cTn id="197" presetID="3" presetClass="entr" presetSubtype="10" fill="hold" grpId="0" nodeType="clickEffect">
                                  <p:stCondLst>
                                    <p:cond delay="0"/>
                                  </p:stCondLst>
                                  <p:childTnLst>
                                    <p:set>
                                      <p:cBhvr>
                                        <p:cTn id="198" dur="1" fill="hold">
                                          <p:stCondLst>
                                            <p:cond delay="0"/>
                                          </p:stCondLst>
                                        </p:cTn>
                                        <p:tgtEl>
                                          <p:spTgt spid="97"/>
                                        </p:tgtEl>
                                        <p:attrNameLst>
                                          <p:attrName>style.visibility</p:attrName>
                                        </p:attrNameLst>
                                      </p:cBhvr>
                                      <p:to>
                                        <p:strVal val="visible"/>
                                      </p:to>
                                    </p:set>
                                    <p:animEffect transition="in" filter="blinds(horizontal)">
                                      <p:cBhvr>
                                        <p:cTn id="199" dur="500"/>
                                        <p:tgtEl>
                                          <p:spTgt spid="97"/>
                                        </p:tgtEl>
                                      </p:cBhvr>
                                    </p:animEffect>
                                  </p:childTnLst>
                                </p:cTn>
                              </p:par>
                              <p:par>
                                <p:cTn id="200" presetID="3" presetClass="entr" presetSubtype="5" fill="hold" nodeType="withEffect">
                                  <p:stCondLst>
                                    <p:cond delay="0"/>
                                  </p:stCondLst>
                                  <p:childTnLst>
                                    <p:set>
                                      <p:cBhvr>
                                        <p:cTn id="201" dur="1" fill="hold">
                                          <p:stCondLst>
                                            <p:cond delay="0"/>
                                          </p:stCondLst>
                                        </p:cTn>
                                        <p:tgtEl>
                                          <p:spTgt spid="98"/>
                                        </p:tgtEl>
                                        <p:attrNameLst>
                                          <p:attrName>style.visibility</p:attrName>
                                        </p:attrNameLst>
                                      </p:cBhvr>
                                      <p:to>
                                        <p:strVal val="visible"/>
                                      </p:to>
                                    </p:set>
                                    <p:animEffect transition="in" filter="blinds(vertical)">
                                      <p:cBhvr>
                                        <p:cTn id="202"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9" grpId="0"/>
      <p:bldP spid="50" grpId="0"/>
      <p:bldP spid="51" grpId="0"/>
      <p:bldP spid="52" grpId="0"/>
      <p:bldP spid="53" grpId="0"/>
      <p:bldP spid="54" grpId="0"/>
      <p:bldP spid="55" grpId="0"/>
      <p:bldP spid="56" grpId="0" animBg="1"/>
      <p:bldP spid="57" grpId="0"/>
      <p:bldP spid="58" grpId="0" animBg="1"/>
      <p:bldP spid="59" grpId="0" animBg="1"/>
      <p:bldP spid="60" grpId="0" animBg="1"/>
      <p:bldP spid="61" grpId="0" animBg="1"/>
      <p:bldP spid="64" grpId="0"/>
      <p:bldP spid="65" grpId="0"/>
      <p:bldP spid="66" grpId="0"/>
      <p:bldP spid="67" grpId="0"/>
      <p:bldP spid="76" grpId="0"/>
      <p:bldP spid="77" grpId="0"/>
      <p:bldP spid="78" grpId="0"/>
      <p:bldP spid="79" grpId="0"/>
      <p:bldP spid="80" grpId="0"/>
      <p:bldP spid="81" grpId="0"/>
      <p:bldP spid="82" grpId="0"/>
      <p:bldP spid="83" grpId="0"/>
      <p:bldP spid="84" grpId="0"/>
      <p:bldP spid="89" grpId="0"/>
      <p:bldP spid="90" grpId="0"/>
      <p:bldP spid="93" grpId="0"/>
      <p:bldP spid="97" grpId="0"/>
      <p:bldP spid="99" grpId="0"/>
      <p:bldP spid="100" grpId="0"/>
      <p:bldP spid="33" grpId="0"/>
      <p:bldP spid="102" grpId="0" animBg="1"/>
      <p:bldP spid="103" grpId="0"/>
      <p:bldP spid="10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399" y="1600200"/>
                <a:ext cx="3435531" cy="4525963"/>
              </a:xfrm>
            </p:spPr>
            <p:txBody>
              <a:bodyPr>
                <a:normAutofit/>
              </a:bodyPr>
              <a:lstStyle/>
              <a:p>
                <a:pPr marL="0" indent="0" algn="ctr">
                  <a:buNone/>
                </a:pPr>
                <a:r>
                  <a:rPr lang="en-GB" sz="1400" b="1" dirty="0">
                    <a:latin typeface="Comic Sans MS" pitchFamily="66" charset="0"/>
                  </a:rPr>
                  <a:t>You have seen how to solve trigonometric equation in degrees last year. You can also do the same when they are given in radians.</a:t>
                </a:r>
                <a:endParaRPr lang="en-GB" sz="1400" dirty="0">
                  <a:latin typeface="Comic Sans MS" pitchFamily="66" charset="0"/>
                </a:endParaRPr>
              </a:p>
              <a:p>
                <a:pPr marL="0" indent="0" algn="ctr">
                  <a:buNone/>
                </a:pPr>
                <a:endParaRPr lang="en-US" sz="1400" b="1" dirty="0">
                  <a:latin typeface="Comic Sans MS" pitchFamily="66" charset="0"/>
                </a:endParaRPr>
              </a:p>
              <a:p>
                <a:pPr marL="0" indent="0" algn="ctr">
                  <a:buNone/>
                </a:pPr>
                <a:r>
                  <a:rPr lang="en-US" sz="1400" dirty="0">
                    <a:latin typeface="Comic Sans MS" pitchFamily="66" charset="0"/>
                  </a:rPr>
                  <a:t>Solve the equation:</a:t>
                </a:r>
              </a:p>
              <a:p>
                <a:pPr marL="0" indent="0" algn="ctr">
                  <a:buNone/>
                </a:pPr>
                <a14:m>
                  <m:oMath xmlns:m="http://schemas.openxmlformats.org/officeDocument/2006/math">
                    <m:r>
                      <a:rPr lang="en-US" sz="1400" b="0" i="1" smtClean="0">
                        <a:latin typeface="Cambria Math" panose="02040503050406030204" pitchFamily="18" charset="0"/>
                      </a:rPr>
                      <m:t>𝑠𝑖𝑛</m:t>
                    </m:r>
                    <m:r>
                      <a:rPr lang="en-US" sz="1400" b="0" i="1" smtClean="0">
                        <a:latin typeface="Cambria Math" panose="02040503050406030204" pitchFamily="18" charset="0"/>
                      </a:rPr>
                      <m:t>3</m:t>
                    </m:r>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ad>
                          <m:radPr>
                            <m:degHide m:val="on"/>
                            <m:ctrlPr>
                              <a:rPr lang="en-US" sz="1400" b="0" i="1" smtClean="0">
                                <a:latin typeface="Cambria Math" panose="02040503050406030204" pitchFamily="18" charset="0"/>
                                <a:ea typeface="Cambria Math" panose="02040503050406030204" pitchFamily="18" charset="0"/>
                              </a:rPr>
                            </m:ctrlPr>
                          </m:radPr>
                          <m:deg/>
                          <m:e>
                            <m:r>
                              <a:rPr lang="en-US" sz="1400" b="0" i="1" smtClean="0">
                                <a:latin typeface="Cambria Math" panose="02040503050406030204" pitchFamily="18" charset="0"/>
                                <a:ea typeface="Cambria Math" panose="02040503050406030204" pitchFamily="18" charset="0"/>
                              </a:rPr>
                              <m:t>3</m:t>
                            </m:r>
                          </m:e>
                        </m:rad>
                      </m:num>
                      <m:den>
                        <m:r>
                          <a:rPr lang="en-US" sz="1400" b="0" i="1" smtClean="0">
                            <a:latin typeface="Cambria Math" panose="02040503050406030204" pitchFamily="18" charset="0"/>
                            <a:ea typeface="Cambria Math" panose="02040503050406030204" pitchFamily="18" charset="0"/>
                          </a:rPr>
                          <m:t>2</m:t>
                        </m:r>
                      </m:den>
                    </m:f>
                    <m:r>
                      <a:rPr lang="en-US" sz="1400" b="0" i="0" smtClean="0">
                        <a:latin typeface="Cambria Math" panose="02040503050406030204" pitchFamily="18" charset="0"/>
                        <a:ea typeface="Cambria Math" panose="02040503050406030204" pitchFamily="18" charset="0"/>
                      </a:rPr>
                      <m:t>,</m:t>
                    </m:r>
                  </m:oMath>
                </a14:m>
                <a:r>
                  <a:rPr lang="en-GB" sz="1400" dirty="0">
                    <a:latin typeface="Comic Sans MS" pitchFamily="66" charset="0"/>
                  </a:rPr>
                  <a:t>   </a:t>
                </a:r>
                <a14:m>
                  <m:oMath xmlns:m="http://schemas.openxmlformats.org/officeDocument/2006/math">
                    <m:r>
                      <a:rPr lang="en-US" sz="1400" b="0" i="1" dirty="0" smtClean="0">
                        <a:latin typeface="Cambria Math" panose="02040503050406030204" pitchFamily="18" charset="0"/>
                      </a:rPr>
                      <m:t>0</m:t>
                    </m:r>
                    <m:r>
                      <a:rPr lang="en-US" sz="1400" b="0" i="1" dirty="0" smtClean="0">
                        <a:latin typeface="Cambria Math" panose="02040503050406030204" pitchFamily="18" charset="0"/>
                        <a:ea typeface="Cambria Math" panose="02040503050406030204" pitchFamily="18" charset="0"/>
                      </a:rPr>
                      <m:t>≤</m:t>
                    </m:r>
                    <m:r>
                      <a:rPr lang="en-US" sz="1400" b="0" i="1" dirty="0" smtClean="0">
                        <a:latin typeface="Cambria Math" panose="02040503050406030204" pitchFamily="18" charset="0"/>
                        <a:ea typeface="Cambria Math" panose="02040503050406030204" pitchFamily="18" charset="0"/>
                      </a:rPr>
                      <m:t>𝜃</m:t>
                    </m:r>
                    <m:r>
                      <a:rPr lang="en-US" sz="1400" b="0" i="1" dirty="0" smtClean="0">
                        <a:latin typeface="Cambria Math" panose="02040503050406030204" pitchFamily="18" charset="0"/>
                        <a:ea typeface="Cambria Math" panose="02040503050406030204" pitchFamily="18" charset="0"/>
                      </a:rPr>
                      <m:t>≤2</m:t>
                    </m:r>
                    <m:r>
                      <a:rPr lang="en-US" sz="1400" b="0" i="1" dirty="0" smtClean="0">
                        <a:latin typeface="Cambria Math" panose="02040503050406030204" pitchFamily="18" charset="0"/>
                        <a:ea typeface="Cambria Math" panose="02040503050406030204" pitchFamily="18" charset="0"/>
                      </a:rPr>
                      <m:t>𝜋</m:t>
                    </m:r>
                  </m:oMath>
                </a14:m>
                <a:endParaRPr lang="en-GB" sz="1400" dirty="0">
                  <a:latin typeface="Comic Sans MS" pitchFamily="66" charset="0"/>
                </a:endParaRPr>
              </a:p>
              <a:p>
                <a:pPr marL="0" indent="0" algn="ctr">
                  <a:buNone/>
                </a:pPr>
                <a:endParaRPr lang="en-US" sz="1400" dirty="0">
                  <a:latin typeface="Comic Sans MS" pitchFamily="66" charset="0"/>
                </a:endParaRPr>
              </a:p>
              <a:p>
                <a:pPr algn="ctr">
                  <a:buFont typeface="Wingdings" panose="05000000000000000000" pitchFamily="2" charset="2"/>
                  <a:buChar char="à"/>
                </a:pPr>
                <a:r>
                  <a:rPr lang="en-US" sz="1400" dirty="0">
                    <a:latin typeface="Comic Sans MS" pitchFamily="66" charset="0"/>
                    <a:sym typeface="Wingdings" panose="05000000000000000000" pitchFamily="2" charset="2"/>
                  </a:rPr>
                  <a:t>Remember to adjust the range!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399" y="1600200"/>
                <a:ext cx="3435531" cy="4525963"/>
              </a:xfrm>
              <a:blipFill>
                <a:blip r:embed="rId2"/>
                <a:stretch>
                  <a:fillRect t="-809" r="-1241"/>
                </a:stretch>
              </a:blipFill>
            </p:spPr>
            <p:txBody>
              <a:bodyPr/>
              <a:lstStyle/>
              <a:p>
                <a:r>
                  <a:rPr lang="en-GB">
                    <a:noFill/>
                  </a:rPr>
                  <a:t> </a:t>
                </a:r>
              </a:p>
            </p:txBody>
          </p:sp>
        </mc:Fallback>
      </mc:AlternateContent>
      <p:sp>
        <p:nvSpPr>
          <p:cNvPr id="37"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38" name="TextBox 37"/>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5E</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62" name="テキスト ボックス 59">
                <a:extLst>
                  <a:ext uri="{FF2B5EF4-FFF2-40B4-BE49-F238E27FC236}">
                    <a16:creationId xmlns:a16="http://schemas.microsoft.com/office/drawing/2014/main" id="{DE14D2D9-452C-427A-870C-1CBE9BC56C59}"/>
                  </a:ext>
                </a:extLst>
              </p:cNvPr>
              <p:cNvSpPr txBox="1"/>
              <p:nvPr/>
            </p:nvSpPr>
            <p:spPr>
              <a:xfrm>
                <a:off x="0" y="0"/>
                <a:ext cx="1083310" cy="406650"/>
              </a:xfrm>
              <a:prstGeom prst="rect">
                <a:avLst/>
              </a:prstGeom>
              <a:solidFill>
                <a:schemeClr val="bg1"/>
              </a:solidFill>
              <a:ln w="25400">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𝑇𝑎𝑛</m:t>
                      </m:r>
                      <m:r>
                        <a:rPr lang="en-US" sz="1400" b="0" i="1" smtClean="0">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𝑆𝑖𝑛</m:t>
                          </m:r>
                          <m:r>
                            <a:rPr lang="en-US" sz="1400" b="0" i="1" smtClean="0">
                              <a:latin typeface="Cambria Math" panose="02040503050406030204" pitchFamily="18" charset="0"/>
                              <a:ea typeface="Cambria Math" panose="02040503050406030204" pitchFamily="18" charset="0"/>
                            </a:rPr>
                            <m:t>𝜃</m:t>
                          </m:r>
                        </m:num>
                        <m:den>
                          <m:r>
                            <a:rPr lang="en-US" sz="1400" b="0" i="1" smtClean="0">
                              <a:latin typeface="Cambria Math" panose="02040503050406030204" pitchFamily="18" charset="0"/>
                              <a:ea typeface="Cambria Math" panose="02040503050406030204" pitchFamily="18" charset="0"/>
                            </a:rPr>
                            <m:t>𝐶𝑜𝑠</m:t>
                          </m:r>
                          <m:r>
                            <a:rPr lang="en-US" sz="1400" b="0" i="1" smtClean="0">
                              <a:latin typeface="Cambria Math" panose="02040503050406030204" pitchFamily="18" charset="0"/>
                              <a:ea typeface="Cambria Math" panose="02040503050406030204" pitchFamily="18" charset="0"/>
                            </a:rPr>
                            <m:t>𝜃</m:t>
                          </m:r>
                        </m:den>
                      </m:f>
                    </m:oMath>
                  </m:oMathPara>
                </a14:m>
                <a:endParaRPr lang="en-GB" sz="1400" dirty="0"/>
              </a:p>
            </p:txBody>
          </p:sp>
        </mc:Choice>
        <mc:Fallback xmlns="">
          <p:sp>
            <p:nvSpPr>
              <p:cNvPr id="62" name="テキスト ボックス 59">
                <a:extLst>
                  <a:ext uri="{FF2B5EF4-FFF2-40B4-BE49-F238E27FC236}">
                    <a16:creationId xmlns:a16="http://schemas.microsoft.com/office/drawing/2014/main" id="{DE14D2D9-452C-427A-870C-1CBE9BC56C59}"/>
                  </a:ext>
                </a:extLst>
              </p:cNvPr>
              <p:cNvSpPr txBox="1">
                <a:spLocks noRot="1" noChangeAspect="1" noMove="1" noResize="1" noEditPoints="1" noAdjustHandles="1" noChangeArrowheads="1" noChangeShapeType="1" noTextEdit="1"/>
              </p:cNvSpPr>
              <p:nvPr/>
            </p:nvSpPr>
            <p:spPr>
              <a:xfrm>
                <a:off x="0" y="0"/>
                <a:ext cx="1083310" cy="406650"/>
              </a:xfrm>
              <a:prstGeom prst="rect">
                <a:avLst/>
              </a:prstGeom>
              <a:blipFill>
                <a:blip r:embed="rId3"/>
                <a:stretch>
                  <a:fillRect l="-2198" r="-1099" b="-8451"/>
                </a:stretch>
              </a:blipFill>
              <a:ln w="25400">
                <a:solidFill>
                  <a:schemeClr val="tx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3" name="テキスト ボックス 46">
                <a:extLst>
                  <a:ext uri="{FF2B5EF4-FFF2-40B4-BE49-F238E27FC236}">
                    <a16:creationId xmlns:a16="http://schemas.microsoft.com/office/drawing/2014/main" id="{5DF80646-A07A-4904-9BB3-5408A9C87D38}"/>
                  </a:ext>
                </a:extLst>
              </p:cNvPr>
              <p:cNvSpPr txBox="1"/>
              <p:nvPr/>
            </p:nvSpPr>
            <p:spPr>
              <a:xfrm>
                <a:off x="7185707" y="0"/>
                <a:ext cx="1958293" cy="276999"/>
              </a:xfrm>
              <a:prstGeom prst="rect">
                <a:avLst/>
              </a:prstGeom>
              <a:solidFill>
                <a:schemeClr val="bg1"/>
              </a:solidFill>
              <a:ln w="25400">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en-US" b="0" i="1" smtClean="0">
                              <a:latin typeface="Cambria Math" panose="02040503050406030204" pitchFamily="18" charset="0"/>
                            </a:rPr>
                            <m:t>𝑆𝑖𝑛</m:t>
                          </m:r>
                        </m:e>
                        <m:sup>
                          <m:r>
                            <a:rPr lang="en-US" b="0" i="1" smtClean="0">
                              <a:latin typeface="Cambria Math" panose="02040503050406030204" pitchFamily="18" charset="0"/>
                            </a:rPr>
                            <m:t>2</m:t>
                          </m:r>
                        </m:sup>
                      </m:sSup>
                      <m:r>
                        <a:rPr lang="en-GB"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𝐶𝑜𝑠</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b="0" i="0" smtClean="0">
                          <a:latin typeface="Cambria Math" panose="02040503050406030204" pitchFamily="18" charset="0"/>
                        </a:rPr>
                        <m:t>1</m:t>
                      </m:r>
                    </m:oMath>
                  </m:oMathPara>
                </a14:m>
                <a:endParaRPr lang="en-GB" dirty="0"/>
              </a:p>
            </p:txBody>
          </p:sp>
        </mc:Choice>
        <mc:Fallback xmlns="">
          <p:sp>
            <p:nvSpPr>
              <p:cNvPr id="63" name="テキスト ボックス 46">
                <a:extLst>
                  <a:ext uri="{FF2B5EF4-FFF2-40B4-BE49-F238E27FC236}">
                    <a16:creationId xmlns:a16="http://schemas.microsoft.com/office/drawing/2014/main" id="{5DF80646-A07A-4904-9BB3-5408A9C87D38}"/>
                  </a:ext>
                </a:extLst>
              </p:cNvPr>
              <p:cNvSpPr txBox="1">
                <a:spLocks noRot="1" noChangeAspect="1" noMove="1" noResize="1" noEditPoints="1" noAdjustHandles="1" noChangeArrowheads="1" noChangeShapeType="1" noTextEdit="1"/>
              </p:cNvSpPr>
              <p:nvPr/>
            </p:nvSpPr>
            <p:spPr>
              <a:xfrm>
                <a:off x="7185707" y="0"/>
                <a:ext cx="1958293" cy="276999"/>
              </a:xfrm>
              <a:prstGeom prst="rect">
                <a:avLst/>
              </a:prstGeom>
              <a:blipFill>
                <a:blip r:embed="rId4"/>
                <a:stretch>
                  <a:fillRect l="-1846" r="-1538" b="-4082"/>
                </a:stretch>
              </a:blipFill>
              <a:ln w="25400">
                <a:solidFill>
                  <a:schemeClr val="tx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1379784" y="4362994"/>
                <a:ext cx="107202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dirty="0">
                          <a:latin typeface="Cambria Math" panose="02040503050406030204" pitchFamily="18" charset="0"/>
                        </a:rPr>
                        <m:t>0</m:t>
                      </m:r>
                      <m:r>
                        <a:rPr lang="en-US" sz="1600" i="1" dirty="0">
                          <a:latin typeface="Cambria Math" panose="02040503050406030204" pitchFamily="18" charset="0"/>
                          <a:ea typeface="Cambria Math" panose="02040503050406030204" pitchFamily="18" charset="0"/>
                        </a:rPr>
                        <m:t>≤</m:t>
                      </m:r>
                      <m:r>
                        <a:rPr lang="en-US" sz="1600" i="1" dirty="0">
                          <a:latin typeface="Cambria Math" panose="02040503050406030204" pitchFamily="18" charset="0"/>
                          <a:ea typeface="Cambria Math" panose="02040503050406030204" pitchFamily="18" charset="0"/>
                        </a:rPr>
                        <m:t>𝜃</m:t>
                      </m:r>
                      <m:r>
                        <a:rPr lang="en-US" sz="1600" i="1" dirty="0">
                          <a:latin typeface="Cambria Math" panose="02040503050406030204" pitchFamily="18" charset="0"/>
                          <a:ea typeface="Cambria Math" panose="02040503050406030204" pitchFamily="18" charset="0"/>
                        </a:rPr>
                        <m:t>≤2</m:t>
                      </m:r>
                      <m:r>
                        <a:rPr lang="en-US" sz="1600" i="1" dirty="0">
                          <a:latin typeface="Cambria Math" panose="02040503050406030204" pitchFamily="18" charset="0"/>
                          <a:ea typeface="Cambria Math" panose="02040503050406030204" pitchFamily="18" charset="0"/>
                        </a:rPr>
                        <m:t>𝜋</m:t>
                      </m:r>
                    </m:oMath>
                  </m:oMathPara>
                </a14:m>
                <a:endParaRPr lang="en-GB" sz="1600" dirty="0">
                  <a:latin typeface="Comic Sans MS" pitchFamily="66"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379784" y="4362994"/>
                <a:ext cx="1072024" cy="246221"/>
              </a:xfrm>
              <a:prstGeom prst="rect">
                <a:avLst/>
              </a:prstGeom>
              <a:blipFill>
                <a:blip r:embed="rId5"/>
                <a:stretch>
                  <a:fillRect l="-2841" r="-2841" b="-1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1310116" y="4789714"/>
                <a:ext cx="118583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0</m:t>
                      </m:r>
                      <m:r>
                        <a:rPr lang="en-US" sz="1600" i="1" dirty="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3</m:t>
                      </m:r>
                      <m:r>
                        <a:rPr lang="en-US" sz="1600" i="1" dirty="0">
                          <a:latin typeface="Cambria Math" panose="02040503050406030204" pitchFamily="18" charset="0"/>
                          <a:ea typeface="Cambria Math" panose="02040503050406030204" pitchFamily="18" charset="0"/>
                        </a:rPr>
                        <m:t>𝜃</m:t>
                      </m:r>
                      <m:r>
                        <a:rPr lang="en-US" sz="1600" i="1" dirty="0">
                          <a:latin typeface="Cambria Math" panose="02040503050406030204" pitchFamily="18" charset="0"/>
                          <a:ea typeface="Cambria Math" panose="02040503050406030204" pitchFamily="18" charset="0"/>
                        </a:rPr>
                        <m:t>≤6</m:t>
                      </m:r>
                      <m:r>
                        <a:rPr lang="en-US" sz="1600" i="1" dirty="0">
                          <a:latin typeface="Cambria Math" panose="02040503050406030204" pitchFamily="18" charset="0"/>
                          <a:ea typeface="Cambria Math" panose="02040503050406030204" pitchFamily="18" charset="0"/>
                        </a:rPr>
                        <m:t>𝜋</m:t>
                      </m:r>
                    </m:oMath>
                  </m:oMathPara>
                </a14:m>
                <a:endParaRPr lang="en-GB" sz="1600" dirty="0">
                  <a:latin typeface="Comic Sans MS" pitchFamily="66" charset="0"/>
                </a:endParaRPr>
              </a:p>
            </p:txBody>
          </p:sp>
        </mc:Choice>
        <mc:Fallback xmlns="">
          <p:sp>
            <p:nvSpPr>
              <p:cNvPr id="101" name="TextBox 100"/>
              <p:cNvSpPr txBox="1">
                <a:spLocks noRot="1" noChangeAspect="1" noMove="1" noResize="1" noEditPoints="1" noAdjustHandles="1" noChangeArrowheads="1" noChangeShapeType="1" noTextEdit="1"/>
              </p:cNvSpPr>
              <p:nvPr/>
            </p:nvSpPr>
            <p:spPr>
              <a:xfrm>
                <a:off x="1310116" y="4789714"/>
                <a:ext cx="1185837" cy="246221"/>
              </a:xfrm>
              <a:prstGeom prst="rect">
                <a:avLst/>
              </a:prstGeom>
              <a:blipFill>
                <a:blip r:embed="rId6"/>
                <a:stretch>
                  <a:fillRect l="-3093" r="-1031" b="-10000"/>
                </a:stretch>
              </a:blipFill>
            </p:spPr>
            <p:txBody>
              <a:bodyPr/>
              <a:lstStyle/>
              <a:p>
                <a:r>
                  <a:rPr lang="en-GB">
                    <a:noFill/>
                  </a:rPr>
                  <a:t> </a:t>
                </a:r>
              </a:p>
            </p:txBody>
          </p:sp>
        </mc:Fallback>
      </mc:AlternateContent>
      <p:sp>
        <p:nvSpPr>
          <p:cNvPr id="106" name="Arc 58"/>
          <p:cNvSpPr>
            <a:spLocks/>
          </p:cNvSpPr>
          <p:nvPr/>
        </p:nvSpPr>
        <p:spPr bwMode="auto">
          <a:xfrm>
            <a:off x="2536191" y="4485279"/>
            <a:ext cx="137342" cy="420688"/>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7" name="Text Box 66"/>
          <p:cNvSpPr txBox="1">
            <a:spLocks noChangeArrowheads="1"/>
          </p:cNvSpPr>
          <p:nvPr/>
        </p:nvSpPr>
        <p:spPr bwMode="auto">
          <a:xfrm>
            <a:off x="2664823" y="4532586"/>
            <a:ext cx="13759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Multiply by 3</a:t>
            </a:r>
            <a:endParaRPr lang="el-GR" altLang="en-US" sz="1400" dirty="0">
              <a:solidFill>
                <a:srgbClr val="FF0000"/>
              </a:solidFill>
              <a:latin typeface="Comic Sans MS" pitchFamily="66" charset="0"/>
            </a:endParaRPr>
          </a:p>
        </p:txBody>
      </p:sp>
      <mc:AlternateContent xmlns:mc="http://schemas.openxmlformats.org/markup-compatibility/2006" xmlns:a14="http://schemas.microsoft.com/office/drawing/2010/main">
        <mc:Choice Requires="a14">
          <p:sp>
            <p:nvSpPr>
              <p:cNvPr id="108" name="TextBox 107"/>
              <p:cNvSpPr txBox="1"/>
              <p:nvPr/>
            </p:nvSpPr>
            <p:spPr>
              <a:xfrm>
                <a:off x="4781005" y="1197427"/>
                <a:ext cx="939488" cy="4517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𝑠𝑖𝑛</m:t>
                      </m:r>
                      <m:r>
                        <a:rPr lang="en-US" sz="1400" b="0" i="1" smtClean="0">
                          <a:latin typeface="Cambria Math" panose="02040503050406030204" pitchFamily="18" charset="0"/>
                          <a:ea typeface="Cambria Math" panose="02040503050406030204" pitchFamily="18" charset="0"/>
                        </a:rPr>
                        <m:t>3</m:t>
                      </m:r>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ad>
                            <m:radPr>
                              <m:degHide m:val="on"/>
                              <m:ctrlPr>
                                <a:rPr lang="en-US" sz="1400" b="0" i="1" smtClean="0">
                                  <a:latin typeface="Cambria Math" panose="02040503050406030204" pitchFamily="18" charset="0"/>
                                  <a:ea typeface="Cambria Math" panose="02040503050406030204" pitchFamily="18" charset="0"/>
                                </a:rPr>
                              </m:ctrlPr>
                            </m:radPr>
                            <m:deg/>
                            <m:e>
                              <m:r>
                                <a:rPr lang="en-US" sz="1400" b="0" i="1" smtClean="0">
                                  <a:latin typeface="Cambria Math" panose="02040503050406030204" pitchFamily="18" charset="0"/>
                                  <a:ea typeface="Cambria Math" panose="02040503050406030204" pitchFamily="18" charset="0"/>
                                </a:rPr>
                                <m:t>3</m:t>
                              </m:r>
                            </m:e>
                          </m:rad>
                        </m:num>
                        <m:den>
                          <m:r>
                            <a:rPr lang="en-US" sz="1400" b="0" i="1" smtClean="0">
                              <a:latin typeface="Cambria Math" panose="02040503050406030204" pitchFamily="18" charset="0"/>
                              <a:ea typeface="Cambria Math" panose="02040503050406030204" pitchFamily="18" charset="0"/>
                            </a:rPr>
                            <m:t>2</m:t>
                          </m:r>
                        </m:den>
                      </m:f>
                    </m:oMath>
                  </m:oMathPara>
                </a14:m>
                <a:endParaRPr lang="en-GB" sz="1400" dirty="0"/>
              </a:p>
            </p:txBody>
          </p:sp>
        </mc:Choice>
        <mc:Fallback xmlns="">
          <p:sp>
            <p:nvSpPr>
              <p:cNvPr id="108" name="TextBox 107"/>
              <p:cNvSpPr txBox="1">
                <a:spLocks noRot="1" noChangeAspect="1" noMove="1" noResize="1" noEditPoints="1" noAdjustHandles="1" noChangeArrowheads="1" noChangeShapeType="1" noTextEdit="1"/>
              </p:cNvSpPr>
              <p:nvPr/>
            </p:nvSpPr>
            <p:spPr>
              <a:xfrm>
                <a:off x="4781005" y="1197427"/>
                <a:ext cx="939488" cy="451790"/>
              </a:xfrm>
              <a:prstGeom prst="rect">
                <a:avLst/>
              </a:prstGeom>
              <a:blipFill>
                <a:blip r:embed="rId7"/>
                <a:stretch>
                  <a:fillRect/>
                </a:stretch>
              </a:blipFill>
            </p:spPr>
            <p:txBody>
              <a:bodyPr/>
              <a:lstStyle/>
              <a:p>
                <a:r>
                  <a:rPr lang="en-GB">
                    <a:noFill/>
                  </a:rPr>
                  <a:t> </a:t>
                </a:r>
              </a:p>
            </p:txBody>
          </p:sp>
        </mc:Fallback>
      </mc:AlternateContent>
      <p:sp>
        <p:nvSpPr>
          <p:cNvPr id="109" name="Arc 58"/>
          <p:cNvSpPr>
            <a:spLocks/>
          </p:cNvSpPr>
          <p:nvPr/>
        </p:nvSpPr>
        <p:spPr bwMode="auto">
          <a:xfrm>
            <a:off x="5836737" y="1472112"/>
            <a:ext cx="224427" cy="420688"/>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0" name="Text Box 66"/>
          <p:cNvSpPr txBox="1">
            <a:spLocks noChangeArrowheads="1"/>
          </p:cNvSpPr>
          <p:nvPr/>
        </p:nvSpPr>
        <p:spPr bwMode="auto">
          <a:xfrm>
            <a:off x="5946276" y="1506357"/>
            <a:ext cx="14298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Inverse sine</a:t>
            </a:r>
            <a:endParaRPr lang="el-GR" altLang="en-US" sz="1400" baseline="30000" dirty="0">
              <a:solidFill>
                <a:srgbClr val="FF0000"/>
              </a:solidFill>
              <a:latin typeface="Comic Sans MS" pitchFamily="66" charset="0"/>
            </a:endParaRPr>
          </a:p>
        </p:txBody>
      </p:sp>
      <mc:AlternateContent xmlns:mc="http://schemas.openxmlformats.org/markup-compatibility/2006" xmlns:a14="http://schemas.microsoft.com/office/drawing/2010/main">
        <mc:Choice Requires="a14">
          <p:sp>
            <p:nvSpPr>
              <p:cNvPr id="112" name="TextBox 111"/>
              <p:cNvSpPr txBox="1"/>
              <p:nvPr/>
            </p:nvSpPr>
            <p:spPr>
              <a:xfrm>
                <a:off x="5029200" y="1750421"/>
                <a:ext cx="589777" cy="3674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3</m:t>
                      </m:r>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3</m:t>
                          </m:r>
                        </m:den>
                      </m:f>
                    </m:oMath>
                  </m:oMathPara>
                </a14:m>
                <a:endParaRPr lang="en-GB" sz="1400" dirty="0"/>
              </a:p>
            </p:txBody>
          </p:sp>
        </mc:Choice>
        <mc:Fallback xmlns="">
          <p:sp>
            <p:nvSpPr>
              <p:cNvPr id="112" name="TextBox 111"/>
              <p:cNvSpPr txBox="1">
                <a:spLocks noRot="1" noChangeAspect="1" noMove="1" noResize="1" noEditPoints="1" noAdjustHandles="1" noChangeArrowheads="1" noChangeShapeType="1" noTextEdit="1"/>
              </p:cNvSpPr>
              <p:nvPr/>
            </p:nvSpPr>
            <p:spPr>
              <a:xfrm>
                <a:off x="5029200" y="1750421"/>
                <a:ext cx="589777" cy="367473"/>
              </a:xfrm>
              <a:prstGeom prst="rect">
                <a:avLst/>
              </a:prstGeom>
              <a:blipFill>
                <a:blip r:embed="rId8"/>
                <a:stretch>
                  <a:fillRect l="-6186" r="-5155" b="-15000"/>
                </a:stretch>
              </a:blipFill>
            </p:spPr>
            <p:txBody>
              <a:bodyPr/>
              <a:lstStyle/>
              <a:p>
                <a:r>
                  <a:rPr lang="en-GB">
                    <a:noFill/>
                  </a:rPr>
                  <a:t> </a:t>
                </a:r>
              </a:p>
            </p:txBody>
          </p:sp>
        </mc:Fallback>
      </mc:AlternateContent>
      <p:sp>
        <p:nvSpPr>
          <p:cNvPr id="113" name="Text Box 66"/>
          <p:cNvSpPr txBox="1">
            <a:spLocks noChangeArrowheads="1"/>
          </p:cNvSpPr>
          <p:nvPr/>
        </p:nvSpPr>
        <p:spPr bwMode="auto">
          <a:xfrm>
            <a:off x="3701143" y="2194333"/>
            <a:ext cx="527739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rgbClr val="FF0000"/>
                </a:solidFill>
                <a:latin typeface="Comic Sans MS" pitchFamily="66" charset="0"/>
              </a:rPr>
              <a:t>At this point you should find all values within the range you calculated</a:t>
            </a:r>
          </a:p>
          <a:p>
            <a:pPr algn="ctr" eaLnBrk="1" hangingPunct="1"/>
            <a:r>
              <a:rPr lang="en-US" altLang="en-US" sz="1400" dirty="0">
                <a:solidFill>
                  <a:srgbClr val="FF0000"/>
                </a:solidFill>
                <a:latin typeface="Comic Sans MS" pitchFamily="66" charset="0"/>
                <a:sym typeface="Wingdings" panose="05000000000000000000" pitchFamily="2" charset="2"/>
              </a:rPr>
              <a:t> Leave the dividing by 3 until last!</a:t>
            </a:r>
            <a:endParaRPr lang="el-GR" altLang="en-US" sz="1400" dirty="0">
              <a:solidFill>
                <a:srgbClr val="FF0000"/>
              </a:solidFill>
              <a:latin typeface="Comic Sans MS" pitchFamily="66" charset="0"/>
            </a:endParaRPr>
          </a:p>
        </p:txBody>
      </p:sp>
      <mc:AlternateContent xmlns:mc="http://schemas.openxmlformats.org/markup-compatibility/2006" xmlns:a14="http://schemas.microsoft.com/office/drawing/2010/main">
        <mc:Choice Requires="a14">
          <p:sp>
            <p:nvSpPr>
              <p:cNvPr id="115" name="TextBox 114"/>
              <p:cNvSpPr txBox="1"/>
              <p:nvPr/>
            </p:nvSpPr>
            <p:spPr>
              <a:xfrm>
                <a:off x="7944907" y="5444781"/>
                <a:ext cx="72224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FF0000"/>
                          </a:solidFill>
                          <a:latin typeface="Cambria Math" panose="02040503050406030204" pitchFamily="18" charset="0"/>
                        </a:rPr>
                        <m:t>𝑦</m:t>
                      </m:r>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𝑠𝑖𝑛𝑥</m:t>
                      </m:r>
                    </m:oMath>
                  </m:oMathPara>
                </a14:m>
                <a:endParaRPr lang="en-GB" sz="1400" dirty="0">
                  <a:solidFill>
                    <a:srgbClr val="FF0000"/>
                  </a:solidFill>
                </a:endParaRPr>
              </a:p>
            </p:txBody>
          </p:sp>
        </mc:Choice>
        <mc:Fallback xmlns="">
          <p:sp>
            <p:nvSpPr>
              <p:cNvPr id="115" name="TextBox 114"/>
              <p:cNvSpPr txBox="1">
                <a:spLocks noRot="1" noChangeAspect="1" noMove="1" noResize="1" noEditPoints="1" noAdjustHandles="1" noChangeArrowheads="1" noChangeShapeType="1" noTextEdit="1"/>
              </p:cNvSpPr>
              <p:nvPr/>
            </p:nvSpPr>
            <p:spPr>
              <a:xfrm>
                <a:off x="7944907" y="5444781"/>
                <a:ext cx="722249" cy="215444"/>
              </a:xfrm>
              <a:prstGeom prst="rect">
                <a:avLst/>
              </a:prstGeom>
              <a:blipFill>
                <a:blip r:embed="rId9"/>
                <a:stretch>
                  <a:fillRect l="-5042" r="-4202" b="-222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6" name="TextBox 115"/>
              <p:cNvSpPr txBox="1"/>
              <p:nvPr/>
            </p:nvSpPr>
            <p:spPr>
              <a:xfrm>
                <a:off x="4408492" y="3924454"/>
                <a:ext cx="16543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𝑦</m:t>
                      </m:r>
                    </m:oMath>
                  </m:oMathPara>
                </a14:m>
                <a:endParaRPr lang="en-GB" sz="1600" dirty="0">
                  <a:solidFill>
                    <a:schemeClr val="tx1"/>
                  </a:solidFill>
                </a:endParaRPr>
              </a:p>
            </p:txBody>
          </p:sp>
        </mc:Choice>
        <mc:Fallback xmlns="">
          <p:sp>
            <p:nvSpPr>
              <p:cNvPr id="116" name="TextBox 115"/>
              <p:cNvSpPr txBox="1">
                <a:spLocks noRot="1" noChangeAspect="1" noMove="1" noResize="1" noEditPoints="1" noAdjustHandles="1" noChangeArrowheads="1" noChangeShapeType="1" noTextEdit="1"/>
              </p:cNvSpPr>
              <p:nvPr/>
            </p:nvSpPr>
            <p:spPr>
              <a:xfrm>
                <a:off x="4408492" y="3924454"/>
                <a:ext cx="165430" cy="246221"/>
              </a:xfrm>
              <a:prstGeom prst="rect">
                <a:avLst/>
              </a:prstGeom>
              <a:blipFill>
                <a:blip r:embed="rId10"/>
                <a:stretch>
                  <a:fillRect l="-29630" r="-25926" b="-2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7" name="TextBox 116"/>
              <p:cNvSpPr txBox="1"/>
              <p:nvPr/>
            </p:nvSpPr>
            <p:spPr>
              <a:xfrm>
                <a:off x="8505349" y="5028397"/>
                <a:ext cx="16543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𝑥</m:t>
                      </m:r>
                    </m:oMath>
                  </m:oMathPara>
                </a14:m>
                <a:endParaRPr lang="en-GB" sz="1600" dirty="0">
                  <a:solidFill>
                    <a:schemeClr val="tx1"/>
                  </a:solidFill>
                </a:endParaRPr>
              </a:p>
            </p:txBody>
          </p:sp>
        </mc:Choice>
        <mc:Fallback xmlns="">
          <p:sp>
            <p:nvSpPr>
              <p:cNvPr id="117" name="TextBox 116"/>
              <p:cNvSpPr txBox="1">
                <a:spLocks noRot="1" noChangeAspect="1" noMove="1" noResize="1" noEditPoints="1" noAdjustHandles="1" noChangeArrowheads="1" noChangeShapeType="1" noTextEdit="1"/>
              </p:cNvSpPr>
              <p:nvPr/>
            </p:nvSpPr>
            <p:spPr>
              <a:xfrm>
                <a:off x="8505349" y="5028397"/>
                <a:ext cx="165430" cy="246221"/>
              </a:xfrm>
              <a:prstGeom prst="rect">
                <a:avLst/>
              </a:prstGeom>
              <a:blipFill>
                <a:blip r:embed="rId11"/>
                <a:stretch>
                  <a:fillRect l="-14815" r="-14815"/>
                </a:stretch>
              </a:blipFill>
            </p:spPr>
            <p:txBody>
              <a:bodyPr/>
              <a:lstStyle/>
              <a:p>
                <a:r>
                  <a:rPr lang="en-GB">
                    <a:noFill/>
                  </a:rPr>
                  <a:t> </a:t>
                </a:r>
              </a:p>
            </p:txBody>
          </p:sp>
        </mc:Fallback>
      </mc:AlternateContent>
      <p:sp>
        <p:nvSpPr>
          <p:cNvPr id="118" name="Freeform 141"/>
          <p:cNvSpPr>
            <a:spLocks/>
          </p:cNvSpPr>
          <p:nvPr/>
        </p:nvSpPr>
        <p:spPr bwMode="auto">
          <a:xfrm>
            <a:off x="4497158" y="4351043"/>
            <a:ext cx="3664601" cy="1550400"/>
          </a:xfrm>
          <a:custGeom>
            <a:avLst/>
            <a:gdLst>
              <a:gd name="T0" fmla="*/ 0 w 1565"/>
              <a:gd name="T1" fmla="*/ 2147483647 h 537"/>
              <a:gd name="T2" fmla="*/ 2147483647 w 1565"/>
              <a:gd name="T3" fmla="*/ 2147483647 h 537"/>
              <a:gd name="T4" fmla="*/ 2147483647 w 1565"/>
              <a:gd name="T5" fmla="*/ 2147483647 h 537"/>
              <a:gd name="T6" fmla="*/ 2147483647 w 1565"/>
              <a:gd name="T7" fmla="*/ 2147483647 h 537"/>
              <a:gd name="T8" fmla="*/ 2147483647 w 1565"/>
              <a:gd name="T9" fmla="*/ 2147483647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5" h="537">
                <a:moveTo>
                  <a:pt x="0" y="278"/>
                </a:moveTo>
                <a:cubicBezTo>
                  <a:pt x="132" y="140"/>
                  <a:pt x="265" y="2"/>
                  <a:pt x="396" y="1"/>
                </a:cubicBezTo>
                <a:cubicBezTo>
                  <a:pt x="527" y="0"/>
                  <a:pt x="655" y="183"/>
                  <a:pt x="785" y="272"/>
                </a:cubicBezTo>
                <a:cubicBezTo>
                  <a:pt x="915" y="361"/>
                  <a:pt x="1045" y="537"/>
                  <a:pt x="1175" y="537"/>
                </a:cubicBezTo>
                <a:cubicBezTo>
                  <a:pt x="1305" y="537"/>
                  <a:pt x="1435" y="404"/>
                  <a:pt x="1565" y="272"/>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mc:AlternateContent xmlns:mc="http://schemas.openxmlformats.org/markup-compatibility/2006" xmlns:a14="http://schemas.microsoft.com/office/drawing/2010/main">
        <mc:Choice Requires="a14">
          <p:sp>
            <p:nvSpPr>
              <p:cNvPr id="119" name="TextBox 118"/>
              <p:cNvSpPr txBox="1"/>
              <p:nvPr/>
            </p:nvSpPr>
            <p:spPr>
              <a:xfrm>
                <a:off x="8085930" y="5184170"/>
                <a:ext cx="24910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𝜋</m:t>
                      </m:r>
                    </m:oMath>
                  </m:oMathPara>
                </a14:m>
                <a:endParaRPr lang="en-GB" sz="1400" dirty="0"/>
              </a:p>
            </p:txBody>
          </p:sp>
        </mc:Choice>
        <mc:Fallback xmlns="">
          <p:sp>
            <p:nvSpPr>
              <p:cNvPr id="119" name="TextBox 118"/>
              <p:cNvSpPr txBox="1">
                <a:spLocks noRot="1" noChangeAspect="1" noMove="1" noResize="1" noEditPoints="1" noAdjustHandles="1" noChangeArrowheads="1" noChangeShapeType="1" noTextEdit="1"/>
              </p:cNvSpPr>
              <p:nvPr/>
            </p:nvSpPr>
            <p:spPr>
              <a:xfrm>
                <a:off x="8085930" y="5184170"/>
                <a:ext cx="249107" cy="215444"/>
              </a:xfrm>
              <a:prstGeom prst="rect">
                <a:avLst/>
              </a:prstGeom>
              <a:blipFill>
                <a:blip r:embed="rId12"/>
                <a:stretch>
                  <a:fillRect l="-17073" r="-7317" b="-2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0" name="TextBox 119"/>
              <p:cNvSpPr txBox="1"/>
              <p:nvPr/>
            </p:nvSpPr>
            <p:spPr>
              <a:xfrm>
                <a:off x="6266821" y="5176046"/>
                <a:ext cx="14972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𝜋</m:t>
                      </m:r>
                    </m:oMath>
                  </m:oMathPara>
                </a14:m>
                <a:endParaRPr lang="en-GB" sz="1400" dirty="0"/>
              </a:p>
            </p:txBody>
          </p:sp>
        </mc:Choice>
        <mc:Fallback xmlns="">
          <p:sp>
            <p:nvSpPr>
              <p:cNvPr id="120" name="TextBox 119"/>
              <p:cNvSpPr txBox="1">
                <a:spLocks noRot="1" noChangeAspect="1" noMove="1" noResize="1" noEditPoints="1" noAdjustHandles="1" noChangeArrowheads="1" noChangeShapeType="1" noTextEdit="1"/>
              </p:cNvSpPr>
              <p:nvPr/>
            </p:nvSpPr>
            <p:spPr>
              <a:xfrm>
                <a:off x="6266821" y="5176046"/>
                <a:ext cx="149720" cy="215444"/>
              </a:xfrm>
              <a:prstGeom prst="rect">
                <a:avLst/>
              </a:prstGeom>
              <a:blipFill>
                <a:blip r:embed="rId13"/>
                <a:stretch>
                  <a:fillRect l="-16000" r="-1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1" name="TextBox 120"/>
              <p:cNvSpPr txBox="1"/>
              <p:nvPr/>
            </p:nvSpPr>
            <p:spPr>
              <a:xfrm>
                <a:off x="5344190" y="5222451"/>
                <a:ext cx="149720" cy="3660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2</m:t>
                          </m:r>
                        </m:den>
                      </m:f>
                    </m:oMath>
                  </m:oMathPara>
                </a14:m>
                <a:endParaRPr lang="en-GB" sz="1400" dirty="0"/>
              </a:p>
            </p:txBody>
          </p:sp>
        </mc:Choice>
        <mc:Fallback xmlns="">
          <p:sp>
            <p:nvSpPr>
              <p:cNvPr id="121" name="TextBox 120"/>
              <p:cNvSpPr txBox="1">
                <a:spLocks noRot="1" noChangeAspect="1" noMove="1" noResize="1" noEditPoints="1" noAdjustHandles="1" noChangeArrowheads="1" noChangeShapeType="1" noTextEdit="1"/>
              </p:cNvSpPr>
              <p:nvPr/>
            </p:nvSpPr>
            <p:spPr>
              <a:xfrm>
                <a:off x="5344190" y="5222451"/>
                <a:ext cx="149720" cy="366062"/>
              </a:xfrm>
              <a:prstGeom prst="rect">
                <a:avLst/>
              </a:prstGeom>
              <a:blipFill>
                <a:blip r:embed="rId14"/>
                <a:stretch>
                  <a:fillRect l="-25000" r="-25000" b="-1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2" name="TextBox 121"/>
              <p:cNvSpPr txBox="1"/>
              <p:nvPr/>
            </p:nvSpPr>
            <p:spPr>
              <a:xfrm>
                <a:off x="7149490" y="5199371"/>
                <a:ext cx="249107" cy="4033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3</m:t>
                          </m:r>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2</m:t>
                          </m:r>
                        </m:den>
                      </m:f>
                    </m:oMath>
                  </m:oMathPara>
                </a14:m>
                <a:endParaRPr lang="en-GB" sz="1400" dirty="0"/>
              </a:p>
            </p:txBody>
          </p:sp>
        </mc:Choice>
        <mc:Fallback xmlns="">
          <p:sp>
            <p:nvSpPr>
              <p:cNvPr id="122" name="TextBox 121"/>
              <p:cNvSpPr txBox="1">
                <a:spLocks noRot="1" noChangeAspect="1" noMove="1" noResize="1" noEditPoints="1" noAdjustHandles="1" noChangeArrowheads="1" noChangeShapeType="1" noTextEdit="1"/>
              </p:cNvSpPr>
              <p:nvPr/>
            </p:nvSpPr>
            <p:spPr>
              <a:xfrm>
                <a:off x="7149490" y="5199371"/>
                <a:ext cx="249107" cy="403316"/>
              </a:xfrm>
              <a:prstGeom prst="rect">
                <a:avLst/>
              </a:prstGeom>
              <a:blipFill>
                <a:blip r:embed="rId15"/>
                <a:stretch>
                  <a:fillRect l="-17073" r="-12195" b="-136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3" name="TextBox 122"/>
              <p:cNvSpPr txBox="1"/>
              <p:nvPr/>
            </p:nvSpPr>
            <p:spPr>
              <a:xfrm>
                <a:off x="4328802" y="4251131"/>
                <a:ext cx="13946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1</m:t>
                      </m:r>
                    </m:oMath>
                  </m:oMathPara>
                </a14:m>
                <a:endParaRPr lang="en-GB"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4328802" y="4251131"/>
                <a:ext cx="139461" cy="215444"/>
              </a:xfrm>
              <a:prstGeom prst="rect">
                <a:avLst/>
              </a:prstGeom>
              <a:blipFill>
                <a:blip r:embed="rId16"/>
                <a:stretch>
                  <a:fillRect l="-30435" r="-26087" b="-2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4" name="TextBox 123"/>
              <p:cNvSpPr txBox="1"/>
              <p:nvPr/>
            </p:nvSpPr>
            <p:spPr>
              <a:xfrm>
                <a:off x="4216797" y="5780639"/>
                <a:ext cx="27411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−1</m:t>
                      </m:r>
                    </m:oMath>
                  </m:oMathPara>
                </a14:m>
                <a:endParaRPr lang="en-GB" sz="1400" dirty="0"/>
              </a:p>
            </p:txBody>
          </p:sp>
        </mc:Choice>
        <mc:Fallback xmlns="">
          <p:sp>
            <p:nvSpPr>
              <p:cNvPr id="124" name="TextBox 123"/>
              <p:cNvSpPr txBox="1">
                <a:spLocks noRot="1" noChangeAspect="1" noMove="1" noResize="1" noEditPoints="1" noAdjustHandles="1" noChangeArrowheads="1" noChangeShapeType="1" noTextEdit="1"/>
              </p:cNvSpPr>
              <p:nvPr/>
            </p:nvSpPr>
            <p:spPr>
              <a:xfrm>
                <a:off x="4216797" y="5780639"/>
                <a:ext cx="274114" cy="215444"/>
              </a:xfrm>
              <a:prstGeom prst="rect">
                <a:avLst/>
              </a:prstGeom>
              <a:blipFill>
                <a:blip r:embed="rId17"/>
                <a:stretch>
                  <a:fillRect l="-4444" r="-13333" b="-2778"/>
                </a:stretch>
              </a:blipFill>
            </p:spPr>
            <p:txBody>
              <a:bodyPr/>
              <a:lstStyle/>
              <a:p>
                <a:r>
                  <a:rPr lang="en-GB">
                    <a:noFill/>
                  </a:rPr>
                  <a:t> </a:t>
                </a:r>
              </a:p>
            </p:txBody>
          </p:sp>
        </mc:Fallback>
      </mc:AlternateContent>
      <p:sp>
        <p:nvSpPr>
          <p:cNvPr id="139" name="Line 25"/>
          <p:cNvSpPr>
            <a:spLocks noChangeShapeType="1"/>
          </p:cNvSpPr>
          <p:nvPr/>
        </p:nvSpPr>
        <p:spPr bwMode="auto">
          <a:xfrm rot="10800000" flipV="1">
            <a:off x="4502574" y="5146764"/>
            <a:ext cx="3979573" cy="277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4" name="Line 25"/>
          <p:cNvSpPr>
            <a:spLocks noChangeShapeType="1"/>
          </p:cNvSpPr>
          <p:nvPr/>
        </p:nvSpPr>
        <p:spPr bwMode="auto">
          <a:xfrm rot="5400000">
            <a:off x="3514152" y="5162607"/>
            <a:ext cx="1992598" cy="432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140" name="Group 139"/>
          <p:cNvGrpSpPr/>
          <p:nvPr/>
        </p:nvGrpSpPr>
        <p:grpSpPr>
          <a:xfrm>
            <a:off x="4935289" y="4493769"/>
            <a:ext cx="123825" cy="142875"/>
            <a:chOff x="5048250" y="5019675"/>
            <a:chExt cx="123825" cy="142875"/>
          </a:xfrm>
        </p:grpSpPr>
        <p:cxnSp>
          <p:nvCxnSpPr>
            <p:cNvPr id="141" name="Straight Connector 140"/>
            <p:cNvCxnSpPr/>
            <p:nvPr/>
          </p:nvCxnSpPr>
          <p:spPr>
            <a:xfrm>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3" name="TextBox 142"/>
              <p:cNvSpPr txBox="1"/>
              <p:nvPr/>
            </p:nvSpPr>
            <p:spPr>
              <a:xfrm>
                <a:off x="4112487" y="4423969"/>
                <a:ext cx="401199" cy="2944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type m:val="skw"/>
                          <m:ctrlPr>
                            <a:rPr lang="en-GB" sz="1200" i="1" smtClean="0">
                              <a:solidFill>
                                <a:srgbClr val="0000FF"/>
                              </a:solidFill>
                              <a:latin typeface="Cambria Math" panose="02040503050406030204" pitchFamily="18" charset="0"/>
                            </a:rPr>
                          </m:ctrlPr>
                        </m:fPr>
                        <m:num>
                          <m:rad>
                            <m:radPr>
                              <m:degHide m:val="on"/>
                              <m:ctrlPr>
                                <a:rPr lang="en-GB" sz="1200" i="1" smtClean="0">
                                  <a:solidFill>
                                    <a:srgbClr val="0000FF"/>
                                  </a:solidFill>
                                  <a:latin typeface="Cambria Math" panose="02040503050406030204" pitchFamily="18" charset="0"/>
                                </a:rPr>
                              </m:ctrlPr>
                            </m:radPr>
                            <m:deg/>
                            <m:e>
                              <m:r>
                                <a:rPr lang="en-US" sz="1200" b="0" i="1" smtClean="0">
                                  <a:solidFill>
                                    <a:srgbClr val="0000FF"/>
                                  </a:solidFill>
                                  <a:latin typeface="Cambria Math" panose="02040503050406030204" pitchFamily="18" charset="0"/>
                                </a:rPr>
                                <m:t>3</m:t>
                              </m:r>
                            </m:e>
                          </m:rad>
                        </m:num>
                        <m:den>
                          <m:r>
                            <a:rPr lang="en-US" sz="1200" b="0" i="1" smtClean="0">
                              <a:solidFill>
                                <a:srgbClr val="0000FF"/>
                              </a:solidFill>
                              <a:latin typeface="Cambria Math" panose="02040503050406030204" pitchFamily="18" charset="0"/>
                            </a:rPr>
                            <m:t>2</m:t>
                          </m:r>
                        </m:den>
                      </m:f>
                    </m:oMath>
                  </m:oMathPara>
                </a14:m>
                <a:endParaRPr lang="en-GB" sz="1200" dirty="0">
                  <a:solidFill>
                    <a:srgbClr val="0000FF"/>
                  </a:solidFill>
                </a:endParaRPr>
              </a:p>
            </p:txBody>
          </p:sp>
        </mc:Choice>
        <mc:Fallback xmlns="">
          <p:sp>
            <p:nvSpPr>
              <p:cNvPr id="143" name="TextBox 142"/>
              <p:cNvSpPr txBox="1">
                <a:spLocks noRot="1" noChangeAspect="1" noMove="1" noResize="1" noEditPoints="1" noAdjustHandles="1" noChangeArrowheads="1" noChangeShapeType="1" noTextEdit="1"/>
              </p:cNvSpPr>
              <p:nvPr/>
            </p:nvSpPr>
            <p:spPr>
              <a:xfrm>
                <a:off x="4112487" y="4423969"/>
                <a:ext cx="401199" cy="294440"/>
              </a:xfrm>
              <a:prstGeom prst="rect">
                <a:avLst/>
              </a:prstGeom>
              <a:blipFill>
                <a:blip r:embed="rId18"/>
                <a:stretch>
                  <a:fillRect l="-35385" t="-118750" r="-124615" b="-191667"/>
                </a:stretch>
              </a:blipFill>
            </p:spPr>
            <p:txBody>
              <a:bodyPr/>
              <a:lstStyle/>
              <a:p>
                <a:r>
                  <a:rPr lang="en-GB">
                    <a:noFill/>
                  </a:rPr>
                  <a:t> </a:t>
                </a:r>
              </a:p>
            </p:txBody>
          </p:sp>
        </mc:Fallback>
      </mc:AlternateContent>
      <p:grpSp>
        <p:nvGrpSpPr>
          <p:cNvPr id="145" name="Group 144"/>
          <p:cNvGrpSpPr/>
          <p:nvPr/>
        </p:nvGrpSpPr>
        <p:grpSpPr>
          <a:xfrm>
            <a:off x="5723415" y="4480706"/>
            <a:ext cx="123825" cy="142875"/>
            <a:chOff x="5048250" y="5019675"/>
            <a:chExt cx="123825" cy="142875"/>
          </a:xfrm>
        </p:grpSpPr>
        <p:cxnSp>
          <p:nvCxnSpPr>
            <p:cNvPr id="146" name="Straight Connector 145"/>
            <p:cNvCxnSpPr/>
            <p:nvPr/>
          </p:nvCxnSpPr>
          <p:spPr>
            <a:xfrm>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a:off x="5048250" y="5019675"/>
              <a:ext cx="123825" cy="142875"/>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148" name="Straight Connector 147"/>
          <p:cNvCxnSpPr/>
          <p:nvPr/>
        </p:nvCxnSpPr>
        <p:spPr>
          <a:xfrm flipH="1">
            <a:off x="4526117" y="4555002"/>
            <a:ext cx="3960439" cy="1"/>
          </a:xfrm>
          <a:prstGeom prst="line">
            <a:avLst/>
          </a:prstGeom>
          <a:ln>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4998720" y="4572001"/>
            <a:ext cx="0" cy="583473"/>
          </a:xfrm>
          <a:prstGeom prst="line">
            <a:avLst/>
          </a:prstGeom>
          <a:ln>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5778137" y="4558938"/>
            <a:ext cx="0" cy="583473"/>
          </a:xfrm>
          <a:prstGeom prst="line">
            <a:avLst/>
          </a:prstGeom>
          <a:ln>
            <a:solidFill>
              <a:srgbClr val="0000FF"/>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1" name="TextBox 150"/>
              <p:cNvSpPr txBox="1"/>
              <p:nvPr/>
            </p:nvSpPr>
            <p:spPr>
              <a:xfrm>
                <a:off x="4800465" y="5199032"/>
                <a:ext cx="401199" cy="3137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1200" i="1" smtClean="0">
                              <a:solidFill>
                                <a:srgbClr val="0000FF"/>
                              </a:solidFill>
                              <a:latin typeface="Cambria Math" panose="02040503050406030204" pitchFamily="18" charset="0"/>
                            </a:rPr>
                          </m:ctrlPr>
                        </m:fPr>
                        <m:num>
                          <m:r>
                            <a:rPr lang="en-GB" sz="1200" i="1" smtClean="0">
                              <a:solidFill>
                                <a:srgbClr val="0000FF"/>
                              </a:solidFill>
                              <a:latin typeface="Cambria Math" panose="02040503050406030204" pitchFamily="18" charset="0"/>
                              <a:ea typeface="Cambria Math" panose="02040503050406030204" pitchFamily="18" charset="0"/>
                            </a:rPr>
                            <m:t>𝜋</m:t>
                          </m:r>
                        </m:num>
                        <m:den>
                          <m:r>
                            <a:rPr lang="en-US" sz="1200" b="0" i="1" smtClean="0">
                              <a:solidFill>
                                <a:srgbClr val="0000FF"/>
                              </a:solidFill>
                              <a:latin typeface="Cambria Math" panose="02040503050406030204" pitchFamily="18" charset="0"/>
                            </a:rPr>
                            <m:t>3</m:t>
                          </m:r>
                        </m:den>
                      </m:f>
                    </m:oMath>
                  </m:oMathPara>
                </a14:m>
                <a:endParaRPr lang="en-GB" sz="1200" dirty="0">
                  <a:solidFill>
                    <a:srgbClr val="0000FF"/>
                  </a:solidFill>
                </a:endParaRPr>
              </a:p>
            </p:txBody>
          </p:sp>
        </mc:Choice>
        <mc:Fallback xmlns="">
          <p:sp>
            <p:nvSpPr>
              <p:cNvPr id="151" name="TextBox 150"/>
              <p:cNvSpPr txBox="1">
                <a:spLocks noRot="1" noChangeAspect="1" noMove="1" noResize="1" noEditPoints="1" noAdjustHandles="1" noChangeArrowheads="1" noChangeShapeType="1" noTextEdit="1"/>
              </p:cNvSpPr>
              <p:nvPr/>
            </p:nvSpPr>
            <p:spPr>
              <a:xfrm>
                <a:off x="4800465" y="5199032"/>
                <a:ext cx="401199" cy="313740"/>
              </a:xfrm>
              <a:prstGeom prst="rect">
                <a:avLst/>
              </a:prstGeom>
              <a:blipFill>
                <a:blip r:embed="rId19"/>
                <a:stretch>
                  <a:fillRect t="-1961" b="-176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2" name="TextBox 151"/>
              <p:cNvSpPr txBox="1"/>
              <p:nvPr/>
            </p:nvSpPr>
            <p:spPr>
              <a:xfrm>
                <a:off x="5588591" y="5185969"/>
                <a:ext cx="401199" cy="3468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1200" i="1" smtClean="0">
                              <a:solidFill>
                                <a:srgbClr val="0000FF"/>
                              </a:solidFill>
                              <a:latin typeface="Cambria Math" panose="02040503050406030204" pitchFamily="18" charset="0"/>
                            </a:rPr>
                          </m:ctrlPr>
                        </m:fPr>
                        <m:num>
                          <m:r>
                            <a:rPr lang="en-US" sz="1200" b="0" i="1" smtClean="0">
                              <a:solidFill>
                                <a:srgbClr val="0000FF"/>
                              </a:solidFill>
                              <a:latin typeface="Cambria Math" panose="02040503050406030204" pitchFamily="18" charset="0"/>
                            </a:rPr>
                            <m:t>2</m:t>
                          </m:r>
                          <m:r>
                            <a:rPr lang="en-GB" sz="1200" i="1" smtClean="0">
                              <a:solidFill>
                                <a:srgbClr val="0000FF"/>
                              </a:solidFill>
                              <a:latin typeface="Cambria Math" panose="02040503050406030204" pitchFamily="18" charset="0"/>
                              <a:ea typeface="Cambria Math" panose="02040503050406030204" pitchFamily="18" charset="0"/>
                            </a:rPr>
                            <m:t>𝜋</m:t>
                          </m:r>
                        </m:num>
                        <m:den>
                          <m:r>
                            <a:rPr lang="en-US" sz="1200" b="0" i="1" smtClean="0">
                              <a:solidFill>
                                <a:srgbClr val="0000FF"/>
                              </a:solidFill>
                              <a:latin typeface="Cambria Math" panose="02040503050406030204" pitchFamily="18" charset="0"/>
                            </a:rPr>
                            <m:t>3</m:t>
                          </m:r>
                        </m:den>
                      </m:f>
                    </m:oMath>
                  </m:oMathPara>
                </a14:m>
                <a:endParaRPr lang="en-GB" sz="1200" dirty="0">
                  <a:solidFill>
                    <a:srgbClr val="0000FF"/>
                  </a:solidFill>
                </a:endParaRPr>
              </a:p>
            </p:txBody>
          </p:sp>
        </mc:Choice>
        <mc:Fallback xmlns="">
          <p:sp>
            <p:nvSpPr>
              <p:cNvPr id="152" name="TextBox 151"/>
              <p:cNvSpPr txBox="1">
                <a:spLocks noRot="1" noChangeAspect="1" noMove="1" noResize="1" noEditPoints="1" noAdjustHandles="1" noChangeArrowheads="1" noChangeShapeType="1" noTextEdit="1"/>
              </p:cNvSpPr>
              <p:nvPr/>
            </p:nvSpPr>
            <p:spPr>
              <a:xfrm>
                <a:off x="5588591" y="5185969"/>
                <a:ext cx="401199" cy="346890"/>
              </a:xfrm>
              <a:prstGeom prst="rect">
                <a:avLst/>
              </a:prstGeom>
              <a:blipFill>
                <a:blip r:embed="rId20"/>
                <a:stretch>
                  <a:fillRect t="-3509" b="-140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3" name="TextBox 152"/>
              <p:cNvSpPr txBox="1"/>
              <p:nvPr/>
            </p:nvSpPr>
            <p:spPr>
              <a:xfrm>
                <a:off x="5033554" y="3113312"/>
                <a:ext cx="589777" cy="3674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3</m:t>
                      </m:r>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3</m:t>
                          </m:r>
                        </m:den>
                      </m:f>
                    </m:oMath>
                  </m:oMathPara>
                </a14:m>
                <a:endParaRPr lang="en-GB" sz="1400" dirty="0"/>
              </a:p>
            </p:txBody>
          </p:sp>
        </mc:Choice>
        <mc:Fallback xmlns="">
          <p:sp>
            <p:nvSpPr>
              <p:cNvPr id="153" name="TextBox 152"/>
              <p:cNvSpPr txBox="1">
                <a:spLocks noRot="1" noChangeAspect="1" noMove="1" noResize="1" noEditPoints="1" noAdjustHandles="1" noChangeArrowheads="1" noChangeShapeType="1" noTextEdit="1"/>
              </p:cNvSpPr>
              <p:nvPr/>
            </p:nvSpPr>
            <p:spPr>
              <a:xfrm>
                <a:off x="5033554" y="3113312"/>
                <a:ext cx="589777" cy="367473"/>
              </a:xfrm>
              <a:prstGeom prst="rect">
                <a:avLst/>
              </a:prstGeom>
              <a:blipFill>
                <a:blip r:embed="rId21"/>
                <a:stretch>
                  <a:fillRect l="-7292" r="-6250" b="-1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4" name="TextBox 153"/>
              <p:cNvSpPr txBox="1"/>
              <p:nvPr/>
            </p:nvSpPr>
            <p:spPr>
              <a:xfrm>
                <a:off x="5651863" y="3078477"/>
                <a:ext cx="315920"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 </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3</m:t>
                          </m:r>
                        </m:den>
                      </m:f>
                    </m:oMath>
                  </m:oMathPara>
                </a14:m>
                <a:endParaRPr lang="en-GB" sz="1400" dirty="0"/>
              </a:p>
            </p:txBody>
          </p:sp>
        </mc:Choice>
        <mc:Fallback xmlns="">
          <p:sp>
            <p:nvSpPr>
              <p:cNvPr id="154" name="TextBox 153"/>
              <p:cNvSpPr txBox="1">
                <a:spLocks noRot="1" noChangeAspect="1" noMove="1" noResize="1" noEditPoints="1" noAdjustHandles="1" noChangeArrowheads="1" noChangeShapeType="1" noTextEdit="1"/>
              </p:cNvSpPr>
              <p:nvPr/>
            </p:nvSpPr>
            <p:spPr>
              <a:xfrm>
                <a:off x="5651863" y="3078477"/>
                <a:ext cx="315920" cy="404726"/>
              </a:xfrm>
              <a:prstGeom prst="rect">
                <a:avLst/>
              </a:prstGeom>
              <a:blipFill>
                <a:blip r:embed="rId22"/>
                <a:stretch>
                  <a:fillRect r="-9615" b="-136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5" name="TextBox 154"/>
              <p:cNvSpPr txBox="1"/>
              <p:nvPr/>
            </p:nvSpPr>
            <p:spPr>
              <a:xfrm>
                <a:off x="6004560" y="3082832"/>
                <a:ext cx="315920"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 </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7</m:t>
                          </m:r>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3</m:t>
                          </m:r>
                        </m:den>
                      </m:f>
                    </m:oMath>
                  </m:oMathPara>
                </a14:m>
                <a:endParaRPr lang="en-GB" sz="1400" dirty="0"/>
              </a:p>
            </p:txBody>
          </p:sp>
        </mc:Choice>
        <mc:Fallback xmlns="">
          <p:sp>
            <p:nvSpPr>
              <p:cNvPr id="155" name="TextBox 154"/>
              <p:cNvSpPr txBox="1">
                <a:spLocks noRot="1" noChangeAspect="1" noMove="1" noResize="1" noEditPoints="1" noAdjustHandles="1" noChangeArrowheads="1" noChangeShapeType="1" noTextEdit="1"/>
              </p:cNvSpPr>
              <p:nvPr/>
            </p:nvSpPr>
            <p:spPr>
              <a:xfrm>
                <a:off x="6004560" y="3082832"/>
                <a:ext cx="315920" cy="404726"/>
              </a:xfrm>
              <a:prstGeom prst="rect">
                <a:avLst/>
              </a:prstGeom>
              <a:blipFill>
                <a:blip r:embed="rId23"/>
                <a:stretch>
                  <a:fillRect t="-1515" r="-9615" b="-136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695080" y="6139545"/>
                <a:ext cx="3996074" cy="523220"/>
              </a:xfrm>
              <a:prstGeom prst="rect">
                <a:avLst/>
              </a:prstGeom>
              <a:noFill/>
            </p:spPr>
            <p:txBody>
              <a:bodyPr wrap="square" rtlCol="0">
                <a:spAutoFit/>
              </a:bodyPr>
              <a:lstStyle/>
              <a:p>
                <a:pPr algn="ctr"/>
                <a:r>
                  <a:rPr lang="en-US" sz="1400" dirty="0">
                    <a:solidFill>
                      <a:srgbClr val="FF0000"/>
                    </a:solidFill>
                    <a:latin typeface="Comic Sans MS" panose="030F0702030302020204" pitchFamily="66" charset="0"/>
                  </a:rPr>
                  <a:t>Remember you can add on multiples of </a:t>
                </a:r>
                <a14:m>
                  <m:oMath xmlns:m="http://schemas.openxmlformats.org/officeDocument/2006/math">
                    <m:r>
                      <a:rPr lang="en-US" sz="1400" b="0" i="1" smtClean="0">
                        <a:solidFill>
                          <a:srgbClr val="FF0000"/>
                        </a:solidFill>
                        <a:latin typeface="Cambria Math" panose="02040503050406030204" pitchFamily="18" charset="0"/>
                      </a:rPr>
                      <m:t>2</m:t>
                    </m:r>
                    <m:r>
                      <a:rPr lang="en-US" sz="1400" b="0" i="1" smtClean="0">
                        <a:solidFill>
                          <a:srgbClr val="FF0000"/>
                        </a:solidFill>
                        <a:latin typeface="Cambria Math" panose="02040503050406030204" pitchFamily="18" charset="0"/>
                        <a:ea typeface="Cambria Math" panose="02040503050406030204" pitchFamily="18" charset="0"/>
                      </a:rPr>
                      <m:t>𝜋</m:t>
                    </m:r>
                  </m:oMath>
                </a14:m>
                <a:r>
                  <a:rPr lang="en-GB" sz="1400" dirty="0">
                    <a:solidFill>
                      <a:srgbClr val="FF0000"/>
                    </a:solidFill>
                    <a:latin typeface="Comic Sans MS" panose="030F0702030302020204" pitchFamily="66" charset="0"/>
                  </a:rPr>
                  <a:t> to these to find more values…</a:t>
                </a:r>
              </a:p>
            </p:txBody>
          </p:sp>
        </mc:Choice>
        <mc:Fallback xmlns="">
          <p:sp>
            <p:nvSpPr>
              <p:cNvPr id="12" name="TextBox 11"/>
              <p:cNvSpPr txBox="1">
                <a:spLocks noRot="1" noChangeAspect="1" noMove="1" noResize="1" noEditPoints="1" noAdjustHandles="1" noChangeArrowheads="1" noChangeShapeType="1" noTextEdit="1"/>
              </p:cNvSpPr>
              <p:nvPr/>
            </p:nvSpPr>
            <p:spPr>
              <a:xfrm>
                <a:off x="4695080" y="6139545"/>
                <a:ext cx="3996074" cy="523220"/>
              </a:xfrm>
              <a:prstGeom prst="rect">
                <a:avLst/>
              </a:prstGeom>
              <a:blipFill>
                <a:blip r:embed="rId24"/>
                <a:stretch>
                  <a:fillRect t="-2326" b="-116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6" name="TextBox 155"/>
              <p:cNvSpPr txBox="1"/>
              <p:nvPr/>
            </p:nvSpPr>
            <p:spPr>
              <a:xfrm>
                <a:off x="6352904" y="3082832"/>
                <a:ext cx="315920"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 </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8</m:t>
                          </m:r>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3</m:t>
                          </m:r>
                        </m:den>
                      </m:f>
                    </m:oMath>
                  </m:oMathPara>
                </a14:m>
                <a:endParaRPr lang="en-GB" sz="1400" dirty="0"/>
              </a:p>
            </p:txBody>
          </p:sp>
        </mc:Choice>
        <mc:Fallback xmlns="">
          <p:sp>
            <p:nvSpPr>
              <p:cNvPr id="156" name="TextBox 155"/>
              <p:cNvSpPr txBox="1">
                <a:spLocks noRot="1" noChangeAspect="1" noMove="1" noResize="1" noEditPoints="1" noAdjustHandles="1" noChangeArrowheads="1" noChangeShapeType="1" noTextEdit="1"/>
              </p:cNvSpPr>
              <p:nvPr/>
            </p:nvSpPr>
            <p:spPr>
              <a:xfrm>
                <a:off x="6352904" y="3082832"/>
                <a:ext cx="315920" cy="404726"/>
              </a:xfrm>
              <a:prstGeom prst="rect">
                <a:avLst/>
              </a:prstGeom>
              <a:blipFill>
                <a:blip r:embed="rId25"/>
                <a:stretch>
                  <a:fillRect t="-1515" r="-9615" b="-136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7" name="TextBox 156"/>
              <p:cNvSpPr txBox="1"/>
              <p:nvPr/>
            </p:nvSpPr>
            <p:spPr>
              <a:xfrm>
                <a:off x="6718663" y="3082832"/>
                <a:ext cx="415307"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 </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13</m:t>
                          </m:r>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3</m:t>
                          </m:r>
                        </m:den>
                      </m:f>
                    </m:oMath>
                  </m:oMathPara>
                </a14:m>
                <a:endParaRPr lang="en-GB" sz="1400" dirty="0"/>
              </a:p>
            </p:txBody>
          </p:sp>
        </mc:Choice>
        <mc:Fallback xmlns="">
          <p:sp>
            <p:nvSpPr>
              <p:cNvPr id="157" name="TextBox 156"/>
              <p:cNvSpPr txBox="1">
                <a:spLocks noRot="1" noChangeAspect="1" noMove="1" noResize="1" noEditPoints="1" noAdjustHandles="1" noChangeArrowheads="1" noChangeShapeType="1" noTextEdit="1"/>
              </p:cNvSpPr>
              <p:nvPr/>
            </p:nvSpPr>
            <p:spPr>
              <a:xfrm>
                <a:off x="6718663" y="3082832"/>
                <a:ext cx="415307" cy="404726"/>
              </a:xfrm>
              <a:prstGeom prst="rect">
                <a:avLst/>
              </a:prstGeom>
              <a:blipFill>
                <a:blip r:embed="rId26"/>
                <a:stretch>
                  <a:fillRect t="-1515" r="-7353" b="-136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8" name="TextBox 157"/>
              <p:cNvSpPr txBox="1"/>
              <p:nvPr/>
            </p:nvSpPr>
            <p:spPr>
              <a:xfrm>
                <a:off x="7154093" y="3082832"/>
                <a:ext cx="415307"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 </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14</m:t>
                          </m:r>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3</m:t>
                          </m:r>
                        </m:den>
                      </m:f>
                    </m:oMath>
                  </m:oMathPara>
                </a14:m>
                <a:endParaRPr lang="en-GB" sz="1400" dirty="0"/>
              </a:p>
            </p:txBody>
          </p:sp>
        </mc:Choice>
        <mc:Fallback xmlns="">
          <p:sp>
            <p:nvSpPr>
              <p:cNvPr id="158" name="TextBox 157"/>
              <p:cNvSpPr txBox="1">
                <a:spLocks noRot="1" noChangeAspect="1" noMove="1" noResize="1" noEditPoints="1" noAdjustHandles="1" noChangeArrowheads="1" noChangeShapeType="1" noTextEdit="1"/>
              </p:cNvSpPr>
              <p:nvPr/>
            </p:nvSpPr>
            <p:spPr>
              <a:xfrm>
                <a:off x="7154093" y="3082832"/>
                <a:ext cx="415307" cy="404726"/>
              </a:xfrm>
              <a:prstGeom prst="rect">
                <a:avLst/>
              </a:prstGeom>
              <a:blipFill>
                <a:blip r:embed="rId27"/>
                <a:stretch>
                  <a:fillRect t="-1515" r="-7353" b="-136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9" name="TextBox 158"/>
              <p:cNvSpPr txBox="1"/>
              <p:nvPr/>
            </p:nvSpPr>
            <p:spPr>
              <a:xfrm>
                <a:off x="5133702" y="3553094"/>
                <a:ext cx="490391" cy="3674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9</m:t>
                          </m:r>
                        </m:den>
                      </m:f>
                    </m:oMath>
                  </m:oMathPara>
                </a14:m>
                <a:endParaRPr lang="en-GB" sz="1400" dirty="0"/>
              </a:p>
            </p:txBody>
          </p:sp>
        </mc:Choice>
        <mc:Fallback xmlns="">
          <p:sp>
            <p:nvSpPr>
              <p:cNvPr id="159" name="TextBox 158"/>
              <p:cNvSpPr txBox="1">
                <a:spLocks noRot="1" noChangeAspect="1" noMove="1" noResize="1" noEditPoints="1" noAdjustHandles="1" noChangeArrowheads="1" noChangeShapeType="1" noTextEdit="1"/>
              </p:cNvSpPr>
              <p:nvPr/>
            </p:nvSpPr>
            <p:spPr>
              <a:xfrm>
                <a:off x="5133702" y="3553094"/>
                <a:ext cx="490391" cy="367473"/>
              </a:xfrm>
              <a:prstGeom prst="rect">
                <a:avLst/>
              </a:prstGeom>
              <a:blipFill>
                <a:blip r:embed="rId28"/>
                <a:stretch>
                  <a:fillRect l="-7407" r="-6173" b="-1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0" name="TextBox 159"/>
              <p:cNvSpPr txBox="1"/>
              <p:nvPr/>
            </p:nvSpPr>
            <p:spPr>
              <a:xfrm>
                <a:off x="5647508" y="3518259"/>
                <a:ext cx="315920"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 </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9</m:t>
                          </m:r>
                        </m:den>
                      </m:f>
                    </m:oMath>
                  </m:oMathPara>
                </a14:m>
                <a:endParaRPr lang="en-GB" sz="1400" dirty="0"/>
              </a:p>
            </p:txBody>
          </p:sp>
        </mc:Choice>
        <mc:Fallback xmlns="">
          <p:sp>
            <p:nvSpPr>
              <p:cNvPr id="160" name="TextBox 159"/>
              <p:cNvSpPr txBox="1">
                <a:spLocks noRot="1" noChangeAspect="1" noMove="1" noResize="1" noEditPoints="1" noAdjustHandles="1" noChangeArrowheads="1" noChangeShapeType="1" noTextEdit="1"/>
              </p:cNvSpPr>
              <p:nvPr/>
            </p:nvSpPr>
            <p:spPr>
              <a:xfrm>
                <a:off x="5647508" y="3518259"/>
                <a:ext cx="315920" cy="404726"/>
              </a:xfrm>
              <a:prstGeom prst="rect">
                <a:avLst/>
              </a:prstGeom>
              <a:blipFill>
                <a:blip r:embed="rId29"/>
                <a:stretch>
                  <a:fillRect r="-9615" b="-1194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1" name="TextBox 160"/>
              <p:cNvSpPr txBox="1"/>
              <p:nvPr/>
            </p:nvSpPr>
            <p:spPr>
              <a:xfrm>
                <a:off x="6000205" y="3522614"/>
                <a:ext cx="315920"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 </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7</m:t>
                          </m:r>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9</m:t>
                          </m:r>
                        </m:den>
                      </m:f>
                    </m:oMath>
                  </m:oMathPara>
                </a14:m>
                <a:endParaRPr lang="en-GB" sz="1400" dirty="0"/>
              </a:p>
            </p:txBody>
          </p:sp>
        </mc:Choice>
        <mc:Fallback xmlns="">
          <p:sp>
            <p:nvSpPr>
              <p:cNvPr id="161" name="TextBox 160"/>
              <p:cNvSpPr txBox="1">
                <a:spLocks noRot="1" noChangeAspect="1" noMove="1" noResize="1" noEditPoints="1" noAdjustHandles="1" noChangeArrowheads="1" noChangeShapeType="1" noTextEdit="1"/>
              </p:cNvSpPr>
              <p:nvPr/>
            </p:nvSpPr>
            <p:spPr>
              <a:xfrm>
                <a:off x="6000205" y="3522614"/>
                <a:ext cx="315920" cy="404726"/>
              </a:xfrm>
              <a:prstGeom prst="rect">
                <a:avLst/>
              </a:prstGeom>
              <a:blipFill>
                <a:blip r:embed="rId30"/>
                <a:stretch>
                  <a:fillRect r="-9615" b="-136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2" name="TextBox 161"/>
              <p:cNvSpPr txBox="1"/>
              <p:nvPr/>
            </p:nvSpPr>
            <p:spPr>
              <a:xfrm>
                <a:off x="6348549" y="3522614"/>
                <a:ext cx="315920"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 </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8</m:t>
                          </m:r>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9</m:t>
                          </m:r>
                        </m:den>
                      </m:f>
                    </m:oMath>
                  </m:oMathPara>
                </a14:m>
                <a:endParaRPr lang="en-GB" sz="1400" dirty="0"/>
              </a:p>
            </p:txBody>
          </p:sp>
        </mc:Choice>
        <mc:Fallback xmlns="">
          <p:sp>
            <p:nvSpPr>
              <p:cNvPr id="162" name="TextBox 161"/>
              <p:cNvSpPr txBox="1">
                <a:spLocks noRot="1" noChangeAspect="1" noMove="1" noResize="1" noEditPoints="1" noAdjustHandles="1" noChangeArrowheads="1" noChangeShapeType="1" noTextEdit="1"/>
              </p:cNvSpPr>
              <p:nvPr/>
            </p:nvSpPr>
            <p:spPr>
              <a:xfrm>
                <a:off x="6348549" y="3522614"/>
                <a:ext cx="315920" cy="404726"/>
              </a:xfrm>
              <a:prstGeom prst="rect">
                <a:avLst/>
              </a:prstGeom>
              <a:blipFill>
                <a:blip r:embed="rId31"/>
                <a:stretch>
                  <a:fillRect r="-9615" b="-136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3" name="TextBox 162"/>
              <p:cNvSpPr txBox="1"/>
              <p:nvPr/>
            </p:nvSpPr>
            <p:spPr>
              <a:xfrm>
                <a:off x="6714308" y="3522614"/>
                <a:ext cx="415307"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 </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13</m:t>
                          </m:r>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9</m:t>
                          </m:r>
                        </m:den>
                      </m:f>
                    </m:oMath>
                  </m:oMathPara>
                </a14:m>
                <a:endParaRPr lang="en-GB"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6714308" y="3522614"/>
                <a:ext cx="415307" cy="404726"/>
              </a:xfrm>
              <a:prstGeom prst="rect">
                <a:avLst/>
              </a:prstGeom>
              <a:blipFill>
                <a:blip r:embed="rId32"/>
                <a:stretch>
                  <a:fillRect r="-5797" b="-136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4" name="TextBox 163"/>
              <p:cNvSpPr txBox="1"/>
              <p:nvPr/>
            </p:nvSpPr>
            <p:spPr>
              <a:xfrm>
                <a:off x="7149738" y="3522614"/>
                <a:ext cx="415307"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 </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14</m:t>
                          </m:r>
                          <m:r>
                            <a:rPr lang="en-US" sz="1400" b="0" i="1" smtClean="0">
                              <a:latin typeface="Cambria Math" panose="02040503050406030204" pitchFamily="18" charset="0"/>
                              <a:ea typeface="Cambria Math" panose="02040503050406030204" pitchFamily="18" charset="0"/>
                            </a:rPr>
                            <m:t>𝜋</m:t>
                          </m:r>
                        </m:num>
                        <m:den>
                          <m:r>
                            <a:rPr lang="en-US" sz="1400" b="0" i="1" smtClean="0">
                              <a:latin typeface="Cambria Math" panose="02040503050406030204" pitchFamily="18" charset="0"/>
                              <a:ea typeface="Cambria Math" panose="02040503050406030204" pitchFamily="18" charset="0"/>
                            </a:rPr>
                            <m:t>9</m:t>
                          </m:r>
                        </m:den>
                      </m:f>
                    </m:oMath>
                  </m:oMathPara>
                </a14:m>
                <a:endParaRPr lang="en-GB" sz="1400" dirty="0"/>
              </a:p>
            </p:txBody>
          </p:sp>
        </mc:Choice>
        <mc:Fallback xmlns="">
          <p:sp>
            <p:nvSpPr>
              <p:cNvPr id="164" name="TextBox 163"/>
              <p:cNvSpPr txBox="1">
                <a:spLocks noRot="1" noChangeAspect="1" noMove="1" noResize="1" noEditPoints="1" noAdjustHandles="1" noChangeArrowheads="1" noChangeShapeType="1" noTextEdit="1"/>
              </p:cNvSpPr>
              <p:nvPr/>
            </p:nvSpPr>
            <p:spPr>
              <a:xfrm>
                <a:off x="7149738" y="3522614"/>
                <a:ext cx="415307" cy="404726"/>
              </a:xfrm>
              <a:prstGeom prst="rect">
                <a:avLst/>
              </a:prstGeom>
              <a:blipFill>
                <a:blip r:embed="rId33"/>
                <a:stretch>
                  <a:fillRect r="-7353" b="-13636"/>
                </a:stretch>
              </a:blipFill>
            </p:spPr>
            <p:txBody>
              <a:bodyPr/>
              <a:lstStyle/>
              <a:p>
                <a:r>
                  <a:rPr lang="en-GB">
                    <a:noFill/>
                  </a:rPr>
                  <a:t> </a:t>
                </a:r>
              </a:p>
            </p:txBody>
          </p:sp>
        </mc:Fallback>
      </mc:AlternateContent>
      <p:sp>
        <p:nvSpPr>
          <p:cNvPr id="13" name="Rectangle 12"/>
          <p:cNvSpPr/>
          <p:nvPr/>
        </p:nvSpPr>
        <p:spPr>
          <a:xfrm>
            <a:off x="5094514" y="3500846"/>
            <a:ext cx="2481943" cy="478971"/>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Arc 58"/>
          <p:cNvSpPr>
            <a:spLocks/>
          </p:cNvSpPr>
          <p:nvPr/>
        </p:nvSpPr>
        <p:spPr bwMode="auto">
          <a:xfrm>
            <a:off x="7639415" y="3296559"/>
            <a:ext cx="137342" cy="420688"/>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6" name="Text Box 66"/>
          <p:cNvSpPr txBox="1">
            <a:spLocks noChangeArrowheads="1"/>
          </p:cNvSpPr>
          <p:nvPr/>
        </p:nvSpPr>
        <p:spPr bwMode="auto">
          <a:xfrm>
            <a:off x="7768047" y="3343866"/>
            <a:ext cx="13759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Divide by 3</a:t>
            </a:r>
            <a:endParaRPr lang="el-GR" altLang="en-US" sz="1400" dirty="0">
              <a:solidFill>
                <a:srgbClr val="FF0000"/>
              </a:solidFill>
              <a:latin typeface="Comic Sans MS" pitchFamily="66" charset="0"/>
            </a:endParaRPr>
          </a:p>
        </p:txBody>
      </p:sp>
    </p:spTree>
    <p:extLst>
      <p:ext uri="{BB962C8B-B14F-4D97-AF65-F5344CB8AC3E}">
        <p14:creationId xmlns:p14="http://schemas.microsoft.com/office/powerpoint/2010/main" val="418680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blinds(horizontal)">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blinds(horizontal)">
                                      <p:cBhvr>
                                        <p:cTn id="22" dur="500"/>
                                        <p:tgtEl>
                                          <p:spTgt spid="10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1"/>
                                        </p:tgtEl>
                                        <p:attrNameLst>
                                          <p:attrName>style.visibility</p:attrName>
                                        </p:attrNameLst>
                                      </p:cBhvr>
                                      <p:to>
                                        <p:strVal val="visible"/>
                                      </p:to>
                                    </p:set>
                                    <p:animEffect transition="in" filter="blinds(horizontal)">
                                      <p:cBhvr>
                                        <p:cTn id="27" dur="500"/>
                                        <p:tgtEl>
                                          <p:spTgt spid="10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8"/>
                                        </p:tgtEl>
                                        <p:attrNameLst>
                                          <p:attrName>style.visibility</p:attrName>
                                        </p:attrNameLst>
                                      </p:cBhvr>
                                      <p:to>
                                        <p:strVal val="visible"/>
                                      </p:to>
                                    </p:set>
                                    <p:animEffect transition="in" filter="blinds(horizontal)">
                                      <p:cBhvr>
                                        <p:cTn id="32" dur="500"/>
                                        <p:tgtEl>
                                          <p:spTgt spid="10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blinds(horizontal)">
                                      <p:cBhvr>
                                        <p:cTn id="37" dur="500"/>
                                        <p:tgtEl>
                                          <p:spTgt spid="10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blinds(horizontal)">
                                      <p:cBhvr>
                                        <p:cTn id="42" dur="500"/>
                                        <p:tgtEl>
                                          <p:spTgt spid="1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2"/>
                                        </p:tgtEl>
                                        <p:attrNameLst>
                                          <p:attrName>style.visibility</p:attrName>
                                        </p:attrNameLst>
                                      </p:cBhvr>
                                      <p:to>
                                        <p:strVal val="visible"/>
                                      </p:to>
                                    </p:set>
                                    <p:animEffect transition="in" filter="blinds(horizontal)">
                                      <p:cBhvr>
                                        <p:cTn id="47" dur="500"/>
                                        <p:tgtEl>
                                          <p:spTgt spid="11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13">
                                            <p:txEl>
                                              <p:pRg st="0" end="0"/>
                                            </p:txEl>
                                          </p:spTgt>
                                        </p:tgtEl>
                                        <p:attrNameLst>
                                          <p:attrName>style.visibility</p:attrName>
                                        </p:attrNameLst>
                                      </p:cBhvr>
                                      <p:to>
                                        <p:strVal val="visible"/>
                                      </p:to>
                                    </p:set>
                                    <p:animEffect transition="in" filter="blinds(horizontal)">
                                      <p:cBhvr>
                                        <p:cTn id="52" dur="500"/>
                                        <p:tgtEl>
                                          <p:spTgt spid="11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13">
                                            <p:txEl>
                                              <p:pRg st="1" end="1"/>
                                            </p:txEl>
                                          </p:spTgt>
                                        </p:tgtEl>
                                        <p:attrNameLst>
                                          <p:attrName>style.visibility</p:attrName>
                                        </p:attrNameLst>
                                      </p:cBhvr>
                                      <p:to>
                                        <p:strVal val="visible"/>
                                      </p:to>
                                    </p:set>
                                    <p:animEffect transition="in" filter="blinds(horizontal)">
                                      <p:cBhvr>
                                        <p:cTn id="57" dur="500"/>
                                        <p:tgtEl>
                                          <p:spTgt spid="113">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53"/>
                                        </p:tgtEl>
                                        <p:attrNameLst>
                                          <p:attrName>style.visibility</p:attrName>
                                        </p:attrNameLst>
                                      </p:cBhvr>
                                      <p:to>
                                        <p:strVal val="visible"/>
                                      </p:to>
                                    </p:set>
                                    <p:animEffect transition="in" filter="blinds(horizontal)">
                                      <p:cBhvr>
                                        <p:cTn id="62" dur="500"/>
                                        <p:tgtEl>
                                          <p:spTgt spid="15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blinds(horizontal)">
                                      <p:cBhvr>
                                        <p:cTn id="67" dur="500"/>
                                        <p:tgtEl>
                                          <p:spTgt spid="115"/>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16"/>
                                        </p:tgtEl>
                                        <p:attrNameLst>
                                          <p:attrName>style.visibility</p:attrName>
                                        </p:attrNameLst>
                                      </p:cBhvr>
                                      <p:to>
                                        <p:strVal val="visible"/>
                                      </p:to>
                                    </p:set>
                                    <p:animEffect transition="in" filter="blinds(horizontal)">
                                      <p:cBhvr>
                                        <p:cTn id="70" dur="500"/>
                                        <p:tgtEl>
                                          <p:spTgt spid="116"/>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17"/>
                                        </p:tgtEl>
                                        <p:attrNameLst>
                                          <p:attrName>style.visibility</p:attrName>
                                        </p:attrNameLst>
                                      </p:cBhvr>
                                      <p:to>
                                        <p:strVal val="visible"/>
                                      </p:to>
                                    </p:set>
                                    <p:animEffect transition="in" filter="blinds(horizontal)">
                                      <p:cBhvr>
                                        <p:cTn id="73" dur="500"/>
                                        <p:tgtEl>
                                          <p:spTgt spid="117"/>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18"/>
                                        </p:tgtEl>
                                        <p:attrNameLst>
                                          <p:attrName>style.visibility</p:attrName>
                                        </p:attrNameLst>
                                      </p:cBhvr>
                                      <p:to>
                                        <p:strVal val="visible"/>
                                      </p:to>
                                    </p:set>
                                    <p:animEffect transition="in" filter="blinds(horizontal)">
                                      <p:cBhvr>
                                        <p:cTn id="76" dur="500"/>
                                        <p:tgtEl>
                                          <p:spTgt spid="118"/>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119"/>
                                        </p:tgtEl>
                                        <p:attrNameLst>
                                          <p:attrName>style.visibility</p:attrName>
                                        </p:attrNameLst>
                                      </p:cBhvr>
                                      <p:to>
                                        <p:strVal val="visible"/>
                                      </p:to>
                                    </p:set>
                                    <p:animEffect transition="in" filter="blinds(horizontal)">
                                      <p:cBhvr>
                                        <p:cTn id="79" dur="500"/>
                                        <p:tgtEl>
                                          <p:spTgt spid="119"/>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120"/>
                                        </p:tgtEl>
                                        <p:attrNameLst>
                                          <p:attrName>style.visibility</p:attrName>
                                        </p:attrNameLst>
                                      </p:cBhvr>
                                      <p:to>
                                        <p:strVal val="visible"/>
                                      </p:to>
                                    </p:set>
                                    <p:animEffect transition="in" filter="blinds(horizontal)">
                                      <p:cBhvr>
                                        <p:cTn id="82" dur="500"/>
                                        <p:tgtEl>
                                          <p:spTgt spid="120"/>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121"/>
                                        </p:tgtEl>
                                        <p:attrNameLst>
                                          <p:attrName>style.visibility</p:attrName>
                                        </p:attrNameLst>
                                      </p:cBhvr>
                                      <p:to>
                                        <p:strVal val="visible"/>
                                      </p:to>
                                    </p:set>
                                    <p:animEffect transition="in" filter="blinds(horizontal)">
                                      <p:cBhvr>
                                        <p:cTn id="85" dur="500"/>
                                        <p:tgtEl>
                                          <p:spTgt spid="121"/>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122"/>
                                        </p:tgtEl>
                                        <p:attrNameLst>
                                          <p:attrName>style.visibility</p:attrName>
                                        </p:attrNameLst>
                                      </p:cBhvr>
                                      <p:to>
                                        <p:strVal val="visible"/>
                                      </p:to>
                                    </p:set>
                                    <p:animEffect transition="in" filter="blinds(horizontal)">
                                      <p:cBhvr>
                                        <p:cTn id="88" dur="500"/>
                                        <p:tgtEl>
                                          <p:spTgt spid="122"/>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23"/>
                                        </p:tgtEl>
                                        <p:attrNameLst>
                                          <p:attrName>style.visibility</p:attrName>
                                        </p:attrNameLst>
                                      </p:cBhvr>
                                      <p:to>
                                        <p:strVal val="visible"/>
                                      </p:to>
                                    </p:set>
                                    <p:animEffect transition="in" filter="blinds(horizontal)">
                                      <p:cBhvr>
                                        <p:cTn id="91" dur="500"/>
                                        <p:tgtEl>
                                          <p:spTgt spid="123"/>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124"/>
                                        </p:tgtEl>
                                        <p:attrNameLst>
                                          <p:attrName>style.visibility</p:attrName>
                                        </p:attrNameLst>
                                      </p:cBhvr>
                                      <p:to>
                                        <p:strVal val="visible"/>
                                      </p:to>
                                    </p:set>
                                    <p:animEffect transition="in" filter="blinds(horizontal)">
                                      <p:cBhvr>
                                        <p:cTn id="94" dur="500"/>
                                        <p:tgtEl>
                                          <p:spTgt spid="124"/>
                                        </p:tgtEl>
                                      </p:cBhvr>
                                    </p:animEffect>
                                  </p:childTnLst>
                                </p:cTn>
                              </p:par>
                              <p:par>
                                <p:cTn id="95" presetID="3" presetClass="entr" presetSubtype="5" fill="hold" grpId="0" nodeType="withEffect">
                                  <p:stCondLst>
                                    <p:cond delay="0"/>
                                  </p:stCondLst>
                                  <p:childTnLst>
                                    <p:set>
                                      <p:cBhvr>
                                        <p:cTn id="96" dur="1" fill="hold">
                                          <p:stCondLst>
                                            <p:cond delay="0"/>
                                          </p:stCondLst>
                                        </p:cTn>
                                        <p:tgtEl>
                                          <p:spTgt spid="139"/>
                                        </p:tgtEl>
                                        <p:attrNameLst>
                                          <p:attrName>style.visibility</p:attrName>
                                        </p:attrNameLst>
                                      </p:cBhvr>
                                      <p:to>
                                        <p:strVal val="visible"/>
                                      </p:to>
                                    </p:set>
                                    <p:animEffect transition="in" filter="blinds(vertical)">
                                      <p:cBhvr>
                                        <p:cTn id="97" dur="500"/>
                                        <p:tgtEl>
                                          <p:spTgt spid="139"/>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114"/>
                                        </p:tgtEl>
                                        <p:attrNameLst>
                                          <p:attrName>style.visibility</p:attrName>
                                        </p:attrNameLst>
                                      </p:cBhvr>
                                      <p:to>
                                        <p:strVal val="visible"/>
                                      </p:to>
                                    </p:set>
                                    <p:animEffect transition="in" filter="blinds(horizontal)">
                                      <p:cBhvr>
                                        <p:cTn id="100" dur="500"/>
                                        <p:tgtEl>
                                          <p:spTgt spid="114"/>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143"/>
                                        </p:tgtEl>
                                        <p:attrNameLst>
                                          <p:attrName>style.visibility</p:attrName>
                                        </p:attrNameLst>
                                      </p:cBhvr>
                                      <p:to>
                                        <p:strVal val="visible"/>
                                      </p:to>
                                    </p:set>
                                    <p:animEffect transition="in" filter="blinds(horizontal)">
                                      <p:cBhvr>
                                        <p:cTn id="105" dur="500"/>
                                        <p:tgtEl>
                                          <p:spTgt spid="143"/>
                                        </p:tgtEl>
                                      </p:cBhvr>
                                    </p:animEffect>
                                  </p:childTnLst>
                                </p:cTn>
                              </p:par>
                              <p:par>
                                <p:cTn id="106" presetID="3" presetClass="entr" presetSubtype="5" fill="hold" nodeType="withEffect">
                                  <p:stCondLst>
                                    <p:cond delay="0"/>
                                  </p:stCondLst>
                                  <p:childTnLst>
                                    <p:set>
                                      <p:cBhvr>
                                        <p:cTn id="107" dur="1" fill="hold">
                                          <p:stCondLst>
                                            <p:cond delay="0"/>
                                          </p:stCondLst>
                                        </p:cTn>
                                        <p:tgtEl>
                                          <p:spTgt spid="148"/>
                                        </p:tgtEl>
                                        <p:attrNameLst>
                                          <p:attrName>style.visibility</p:attrName>
                                        </p:attrNameLst>
                                      </p:cBhvr>
                                      <p:to>
                                        <p:strVal val="visible"/>
                                      </p:to>
                                    </p:set>
                                    <p:animEffect transition="in" filter="blinds(vertical)">
                                      <p:cBhvr>
                                        <p:cTn id="108" dur="500"/>
                                        <p:tgtEl>
                                          <p:spTgt spid="148"/>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140"/>
                                        </p:tgtEl>
                                        <p:attrNameLst>
                                          <p:attrName>style.visibility</p:attrName>
                                        </p:attrNameLst>
                                      </p:cBhvr>
                                      <p:to>
                                        <p:strVal val="visible"/>
                                      </p:to>
                                    </p:set>
                                    <p:animEffect transition="in" filter="blinds(horizontal)">
                                      <p:cBhvr>
                                        <p:cTn id="113" dur="500"/>
                                        <p:tgtEl>
                                          <p:spTgt spid="140"/>
                                        </p:tgtEl>
                                      </p:cBhvr>
                                    </p:animEffect>
                                  </p:childTnLst>
                                </p:cTn>
                              </p:par>
                              <p:par>
                                <p:cTn id="114" presetID="3" presetClass="entr" presetSubtype="10" fill="hold" nodeType="withEffect">
                                  <p:stCondLst>
                                    <p:cond delay="0"/>
                                  </p:stCondLst>
                                  <p:childTnLst>
                                    <p:set>
                                      <p:cBhvr>
                                        <p:cTn id="115" dur="1" fill="hold">
                                          <p:stCondLst>
                                            <p:cond delay="0"/>
                                          </p:stCondLst>
                                        </p:cTn>
                                        <p:tgtEl>
                                          <p:spTgt spid="149"/>
                                        </p:tgtEl>
                                        <p:attrNameLst>
                                          <p:attrName>style.visibility</p:attrName>
                                        </p:attrNameLst>
                                      </p:cBhvr>
                                      <p:to>
                                        <p:strVal val="visible"/>
                                      </p:to>
                                    </p:set>
                                    <p:animEffect transition="in" filter="blinds(horizontal)">
                                      <p:cBhvr>
                                        <p:cTn id="116" dur="500"/>
                                        <p:tgtEl>
                                          <p:spTgt spid="149"/>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151"/>
                                        </p:tgtEl>
                                        <p:attrNameLst>
                                          <p:attrName>style.visibility</p:attrName>
                                        </p:attrNameLst>
                                      </p:cBhvr>
                                      <p:to>
                                        <p:strVal val="visible"/>
                                      </p:to>
                                    </p:set>
                                    <p:animEffect transition="in" filter="blinds(horizontal)">
                                      <p:cBhvr>
                                        <p:cTn id="119" dur="500"/>
                                        <p:tgtEl>
                                          <p:spTgt spid="151"/>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nodeType="clickEffect">
                                  <p:stCondLst>
                                    <p:cond delay="0"/>
                                  </p:stCondLst>
                                  <p:childTnLst>
                                    <p:set>
                                      <p:cBhvr>
                                        <p:cTn id="123" dur="1" fill="hold">
                                          <p:stCondLst>
                                            <p:cond delay="0"/>
                                          </p:stCondLst>
                                        </p:cTn>
                                        <p:tgtEl>
                                          <p:spTgt spid="145"/>
                                        </p:tgtEl>
                                        <p:attrNameLst>
                                          <p:attrName>style.visibility</p:attrName>
                                        </p:attrNameLst>
                                      </p:cBhvr>
                                      <p:to>
                                        <p:strVal val="visible"/>
                                      </p:to>
                                    </p:set>
                                    <p:animEffect transition="in" filter="blinds(horizontal)">
                                      <p:cBhvr>
                                        <p:cTn id="124" dur="500"/>
                                        <p:tgtEl>
                                          <p:spTgt spid="145"/>
                                        </p:tgtEl>
                                      </p:cBhvr>
                                    </p:animEffect>
                                  </p:childTnLst>
                                </p:cTn>
                              </p:par>
                              <p:par>
                                <p:cTn id="125" presetID="3" presetClass="entr" presetSubtype="10" fill="hold" nodeType="withEffect">
                                  <p:stCondLst>
                                    <p:cond delay="0"/>
                                  </p:stCondLst>
                                  <p:childTnLst>
                                    <p:set>
                                      <p:cBhvr>
                                        <p:cTn id="126" dur="1" fill="hold">
                                          <p:stCondLst>
                                            <p:cond delay="0"/>
                                          </p:stCondLst>
                                        </p:cTn>
                                        <p:tgtEl>
                                          <p:spTgt spid="150"/>
                                        </p:tgtEl>
                                        <p:attrNameLst>
                                          <p:attrName>style.visibility</p:attrName>
                                        </p:attrNameLst>
                                      </p:cBhvr>
                                      <p:to>
                                        <p:strVal val="visible"/>
                                      </p:to>
                                    </p:set>
                                    <p:animEffect transition="in" filter="blinds(horizontal)">
                                      <p:cBhvr>
                                        <p:cTn id="127" dur="500"/>
                                        <p:tgtEl>
                                          <p:spTgt spid="150"/>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152"/>
                                        </p:tgtEl>
                                        <p:attrNameLst>
                                          <p:attrName>style.visibility</p:attrName>
                                        </p:attrNameLst>
                                      </p:cBhvr>
                                      <p:to>
                                        <p:strVal val="visible"/>
                                      </p:to>
                                    </p:set>
                                    <p:animEffect transition="in" filter="blinds(horizontal)">
                                      <p:cBhvr>
                                        <p:cTn id="130" dur="500"/>
                                        <p:tgtEl>
                                          <p:spTgt spid="152"/>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grpId="0" nodeType="clickEffect">
                                  <p:stCondLst>
                                    <p:cond delay="0"/>
                                  </p:stCondLst>
                                  <p:childTnLst>
                                    <p:set>
                                      <p:cBhvr>
                                        <p:cTn id="134" dur="1" fill="hold">
                                          <p:stCondLst>
                                            <p:cond delay="0"/>
                                          </p:stCondLst>
                                        </p:cTn>
                                        <p:tgtEl>
                                          <p:spTgt spid="154"/>
                                        </p:tgtEl>
                                        <p:attrNameLst>
                                          <p:attrName>style.visibility</p:attrName>
                                        </p:attrNameLst>
                                      </p:cBhvr>
                                      <p:to>
                                        <p:strVal val="visible"/>
                                      </p:to>
                                    </p:set>
                                    <p:animEffect transition="in" filter="blinds(horizontal)">
                                      <p:cBhvr>
                                        <p:cTn id="135" dur="500"/>
                                        <p:tgtEl>
                                          <p:spTgt spid="154"/>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12"/>
                                        </p:tgtEl>
                                        <p:attrNameLst>
                                          <p:attrName>style.visibility</p:attrName>
                                        </p:attrNameLst>
                                      </p:cBhvr>
                                      <p:to>
                                        <p:strVal val="visible"/>
                                      </p:to>
                                    </p:set>
                                    <p:animEffect transition="in" filter="blinds(horizontal)">
                                      <p:cBhvr>
                                        <p:cTn id="140" dur="500"/>
                                        <p:tgtEl>
                                          <p:spTgt spid="12"/>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155"/>
                                        </p:tgtEl>
                                        <p:attrNameLst>
                                          <p:attrName>style.visibility</p:attrName>
                                        </p:attrNameLst>
                                      </p:cBhvr>
                                      <p:to>
                                        <p:strVal val="visible"/>
                                      </p:to>
                                    </p:set>
                                    <p:animEffect transition="in" filter="blinds(horizontal)">
                                      <p:cBhvr>
                                        <p:cTn id="145" dur="500"/>
                                        <p:tgtEl>
                                          <p:spTgt spid="155"/>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156"/>
                                        </p:tgtEl>
                                        <p:attrNameLst>
                                          <p:attrName>style.visibility</p:attrName>
                                        </p:attrNameLst>
                                      </p:cBhvr>
                                      <p:to>
                                        <p:strVal val="visible"/>
                                      </p:to>
                                    </p:set>
                                    <p:animEffect transition="in" filter="blinds(horizontal)">
                                      <p:cBhvr>
                                        <p:cTn id="150" dur="500"/>
                                        <p:tgtEl>
                                          <p:spTgt spid="156"/>
                                        </p:tgtEl>
                                      </p:cBhvr>
                                    </p:animEffect>
                                  </p:childTnLst>
                                </p:cTn>
                              </p:par>
                            </p:childTnLst>
                          </p:cTn>
                        </p:par>
                      </p:childTnLst>
                    </p:cTn>
                  </p:par>
                  <p:par>
                    <p:cTn id="151" fill="hold">
                      <p:stCondLst>
                        <p:cond delay="indefinite"/>
                      </p:stCondLst>
                      <p:childTnLst>
                        <p:par>
                          <p:cTn id="152" fill="hold">
                            <p:stCondLst>
                              <p:cond delay="0"/>
                            </p:stCondLst>
                            <p:childTnLst>
                              <p:par>
                                <p:cTn id="153" presetID="3" presetClass="entr" presetSubtype="10" fill="hold" grpId="0" nodeType="clickEffect">
                                  <p:stCondLst>
                                    <p:cond delay="0"/>
                                  </p:stCondLst>
                                  <p:childTnLst>
                                    <p:set>
                                      <p:cBhvr>
                                        <p:cTn id="154" dur="1" fill="hold">
                                          <p:stCondLst>
                                            <p:cond delay="0"/>
                                          </p:stCondLst>
                                        </p:cTn>
                                        <p:tgtEl>
                                          <p:spTgt spid="157"/>
                                        </p:tgtEl>
                                        <p:attrNameLst>
                                          <p:attrName>style.visibility</p:attrName>
                                        </p:attrNameLst>
                                      </p:cBhvr>
                                      <p:to>
                                        <p:strVal val="visible"/>
                                      </p:to>
                                    </p:set>
                                    <p:animEffect transition="in" filter="blinds(horizontal)">
                                      <p:cBhvr>
                                        <p:cTn id="155" dur="500"/>
                                        <p:tgtEl>
                                          <p:spTgt spid="157"/>
                                        </p:tgtEl>
                                      </p:cBhvr>
                                    </p:animEffect>
                                  </p:child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158"/>
                                        </p:tgtEl>
                                        <p:attrNameLst>
                                          <p:attrName>style.visibility</p:attrName>
                                        </p:attrNameLst>
                                      </p:cBhvr>
                                      <p:to>
                                        <p:strVal val="visible"/>
                                      </p:to>
                                    </p:set>
                                    <p:animEffect transition="in" filter="blinds(horizontal)">
                                      <p:cBhvr>
                                        <p:cTn id="160" dur="500"/>
                                        <p:tgtEl>
                                          <p:spTgt spid="158"/>
                                        </p:tgtEl>
                                      </p:cBhvr>
                                    </p:animEffect>
                                  </p:childTnLst>
                                </p:cTn>
                              </p:par>
                            </p:childTnLst>
                          </p:cTn>
                        </p:par>
                      </p:childTnLst>
                    </p:cTn>
                  </p:par>
                  <p:par>
                    <p:cTn id="161" fill="hold">
                      <p:stCondLst>
                        <p:cond delay="indefinite"/>
                      </p:stCondLst>
                      <p:childTnLst>
                        <p:par>
                          <p:cTn id="162" fill="hold">
                            <p:stCondLst>
                              <p:cond delay="0"/>
                            </p:stCondLst>
                            <p:childTnLst>
                              <p:par>
                                <p:cTn id="163" presetID="3" presetClass="entr" presetSubtype="10" fill="hold" grpId="0" nodeType="clickEffect">
                                  <p:stCondLst>
                                    <p:cond delay="0"/>
                                  </p:stCondLst>
                                  <p:childTnLst>
                                    <p:set>
                                      <p:cBhvr>
                                        <p:cTn id="164" dur="1" fill="hold">
                                          <p:stCondLst>
                                            <p:cond delay="0"/>
                                          </p:stCondLst>
                                        </p:cTn>
                                        <p:tgtEl>
                                          <p:spTgt spid="165"/>
                                        </p:tgtEl>
                                        <p:attrNameLst>
                                          <p:attrName>style.visibility</p:attrName>
                                        </p:attrNameLst>
                                      </p:cBhvr>
                                      <p:to>
                                        <p:strVal val="visible"/>
                                      </p:to>
                                    </p:set>
                                    <p:animEffect transition="in" filter="blinds(horizontal)">
                                      <p:cBhvr>
                                        <p:cTn id="165" dur="500"/>
                                        <p:tgtEl>
                                          <p:spTgt spid="165"/>
                                        </p:tgtEl>
                                      </p:cBhvr>
                                    </p:animEffect>
                                  </p:childTnLst>
                                </p:cTn>
                              </p:par>
                            </p:childTnLst>
                          </p:cTn>
                        </p:par>
                      </p:childTnLst>
                    </p:cTn>
                  </p:par>
                  <p:par>
                    <p:cTn id="166" fill="hold">
                      <p:stCondLst>
                        <p:cond delay="indefinite"/>
                      </p:stCondLst>
                      <p:childTnLst>
                        <p:par>
                          <p:cTn id="167" fill="hold">
                            <p:stCondLst>
                              <p:cond delay="0"/>
                            </p:stCondLst>
                            <p:childTnLst>
                              <p:par>
                                <p:cTn id="168" presetID="3" presetClass="entr" presetSubtype="10" fill="hold" grpId="0" nodeType="clickEffect">
                                  <p:stCondLst>
                                    <p:cond delay="0"/>
                                  </p:stCondLst>
                                  <p:childTnLst>
                                    <p:set>
                                      <p:cBhvr>
                                        <p:cTn id="169" dur="1" fill="hold">
                                          <p:stCondLst>
                                            <p:cond delay="0"/>
                                          </p:stCondLst>
                                        </p:cTn>
                                        <p:tgtEl>
                                          <p:spTgt spid="166"/>
                                        </p:tgtEl>
                                        <p:attrNameLst>
                                          <p:attrName>style.visibility</p:attrName>
                                        </p:attrNameLst>
                                      </p:cBhvr>
                                      <p:to>
                                        <p:strVal val="visible"/>
                                      </p:to>
                                    </p:set>
                                    <p:animEffect transition="in" filter="blinds(horizontal)">
                                      <p:cBhvr>
                                        <p:cTn id="170" dur="500"/>
                                        <p:tgtEl>
                                          <p:spTgt spid="166"/>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grpId="0" nodeType="clickEffect">
                                  <p:stCondLst>
                                    <p:cond delay="0"/>
                                  </p:stCondLst>
                                  <p:childTnLst>
                                    <p:set>
                                      <p:cBhvr>
                                        <p:cTn id="174" dur="1" fill="hold">
                                          <p:stCondLst>
                                            <p:cond delay="0"/>
                                          </p:stCondLst>
                                        </p:cTn>
                                        <p:tgtEl>
                                          <p:spTgt spid="159"/>
                                        </p:tgtEl>
                                        <p:attrNameLst>
                                          <p:attrName>style.visibility</p:attrName>
                                        </p:attrNameLst>
                                      </p:cBhvr>
                                      <p:to>
                                        <p:strVal val="visible"/>
                                      </p:to>
                                    </p:set>
                                    <p:animEffect transition="in" filter="blinds(horizontal)">
                                      <p:cBhvr>
                                        <p:cTn id="175" dur="500"/>
                                        <p:tgtEl>
                                          <p:spTgt spid="159"/>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ntr" presetSubtype="10" fill="hold" grpId="0" nodeType="clickEffect">
                                  <p:stCondLst>
                                    <p:cond delay="0"/>
                                  </p:stCondLst>
                                  <p:childTnLst>
                                    <p:set>
                                      <p:cBhvr>
                                        <p:cTn id="179" dur="1" fill="hold">
                                          <p:stCondLst>
                                            <p:cond delay="0"/>
                                          </p:stCondLst>
                                        </p:cTn>
                                        <p:tgtEl>
                                          <p:spTgt spid="160"/>
                                        </p:tgtEl>
                                        <p:attrNameLst>
                                          <p:attrName>style.visibility</p:attrName>
                                        </p:attrNameLst>
                                      </p:cBhvr>
                                      <p:to>
                                        <p:strVal val="visible"/>
                                      </p:to>
                                    </p:set>
                                    <p:animEffect transition="in" filter="blinds(horizontal)">
                                      <p:cBhvr>
                                        <p:cTn id="180" dur="500"/>
                                        <p:tgtEl>
                                          <p:spTgt spid="160"/>
                                        </p:tgtEl>
                                      </p:cBhvr>
                                    </p:animEffect>
                                  </p:childTnLst>
                                </p:cTn>
                              </p:par>
                            </p:childTnLst>
                          </p:cTn>
                        </p:par>
                      </p:childTnLst>
                    </p:cTn>
                  </p:par>
                  <p:par>
                    <p:cTn id="181" fill="hold">
                      <p:stCondLst>
                        <p:cond delay="indefinite"/>
                      </p:stCondLst>
                      <p:childTnLst>
                        <p:par>
                          <p:cTn id="182" fill="hold">
                            <p:stCondLst>
                              <p:cond delay="0"/>
                            </p:stCondLst>
                            <p:childTnLst>
                              <p:par>
                                <p:cTn id="183" presetID="3" presetClass="entr" presetSubtype="10" fill="hold" grpId="0" nodeType="clickEffect">
                                  <p:stCondLst>
                                    <p:cond delay="0"/>
                                  </p:stCondLst>
                                  <p:childTnLst>
                                    <p:set>
                                      <p:cBhvr>
                                        <p:cTn id="184" dur="1" fill="hold">
                                          <p:stCondLst>
                                            <p:cond delay="0"/>
                                          </p:stCondLst>
                                        </p:cTn>
                                        <p:tgtEl>
                                          <p:spTgt spid="161"/>
                                        </p:tgtEl>
                                        <p:attrNameLst>
                                          <p:attrName>style.visibility</p:attrName>
                                        </p:attrNameLst>
                                      </p:cBhvr>
                                      <p:to>
                                        <p:strVal val="visible"/>
                                      </p:to>
                                    </p:set>
                                    <p:animEffect transition="in" filter="blinds(horizontal)">
                                      <p:cBhvr>
                                        <p:cTn id="185" dur="500"/>
                                        <p:tgtEl>
                                          <p:spTgt spid="161"/>
                                        </p:tgtEl>
                                      </p:cBhvr>
                                    </p:animEffect>
                                  </p:childTnLst>
                                </p:cTn>
                              </p:par>
                            </p:childTnLst>
                          </p:cTn>
                        </p:par>
                      </p:childTnLst>
                    </p:cTn>
                  </p:par>
                  <p:par>
                    <p:cTn id="186" fill="hold">
                      <p:stCondLst>
                        <p:cond delay="indefinite"/>
                      </p:stCondLst>
                      <p:childTnLst>
                        <p:par>
                          <p:cTn id="187" fill="hold">
                            <p:stCondLst>
                              <p:cond delay="0"/>
                            </p:stCondLst>
                            <p:childTnLst>
                              <p:par>
                                <p:cTn id="188" presetID="3" presetClass="entr" presetSubtype="10" fill="hold" grpId="0" nodeType="clickEffect">
                                  <p:stCondLst>
                                    <p:cond delay="0"/>
                                  </p:stCondLst>
                                  <p:childTnLst>
                                    <p:set>
                                      <p:cBhvr>
                                        <p:cTn id="189" dur="1" fill="hold">
                                          <p:stCondLst>
                                            <p:cond delay="0"/>
                                          </p:stCondLst>
                                        </p:cTn>
                                        <p:tgtEl>
                                          <p:spTgt spid="162"/>
                                        </p:tgtEl>
                                        <p:attrNameLst>
                                          <p:attrName>style.visibility</p:attrName>
                                        </p:attrNameLst>
                                      </p:cBhvr>
                                      <p:to>
                                        <p:strVal val="visible"/>
                                      </p:to>
                                    </p:set>
                                    <p:animEffect transition="in" filter="blinds(horizontal)">
                                      <p:cBhvr>
                                        <p:cTn id="190" dur="500"/>
                                        <p:tgtEl>
                                          <p:spTgt spid="162"/>
                                        </p:tgtEl>
                                      </p:cBhvr>
                                    </p:animEffect>
                                  </p:childTnLst>
                                </p:cTn>
                              </p:par>
                            </p:childTnLst>
                          </p:cTn>
                        </p:par>
                      </p:childTnLst>
                    </p:cTn>
                  </p:par>
                  <p:par>
                    <p:cTn id="191" fill="hold">
                      <p:stCondLst>
                        <p:cond delay="indefinite"/>
                      </p:stCondLst>
                      <p:childTnLst>
                        <p:par>
                          <p:cTn id="192" fill="hold">
                            <p:stCondLst>
                              <p:cond delay="0"/>
                            </p:stCondLst>
                            <p:childTnLst>
                              <p:par>
                                <p:cTn id="193" presetID="3" presetClass="entr" presetSubtype="10" fill="hold" grpId="0" nodeType="clickEffect">
                                  <p:stCondLst>
                                    <p:cond delay="0"/>
                                  </p:stCondLst>
                                  <p:childTnLst>
                                    <p:set>
                                      <p:cBhvr>
                                        <p:cTn id="194" dur="1" fill="hold">
                                          <p:stCondLst>
                                            <p:cond delay="0"/>
                                          </p:stCondLst>
                                        </p:cTn>
                                        <p:tgtEl>
                                          <p:spTgt spid="163"/>
                                        </p:tgtEl>
                                        <p:attrNameLst>
                                          <p:attrName>style.visibility</p:attrName>
                                        </p:attrNameLst>
                                      </p:cBhvr>
                                      <p:to>
                                        <p:strVal val="visible"/>
                                      </p:to>
                                    </p:set>
                                    <p:animEffect transition="in" filter="blinds(horizontal)">
                                      <p:cBhvr>
                                        <p:cTn id="195" dur="500"/>
                                        <p:tgtEl>
                                          <p:spTgt spid="163"/>
                                        </p:tgtEl>
                                      </p:cBhvr>
                                    </p:animEffect>
                                  </p:childTnLst>
                                </p:cTn>
                              </p:par>
                            </p:childTnLst>
                          </p:cTn>
                        </p:par>
                      </p:childTnLst>
                    </p:cTn>
                  </p:par>
                  <p:par>
                    <p:cTn id="196" fill="hold">
                      <p:stCondLst>
                        <p:cond delay="indefinite"/>
                      </p:stCondLst>
                      <p:childTnLst>
                        <p:par>
                          <p:cTn id="197" fill="hold">
                            <p:stCondLst>
                              <p:cond delay="0"/>
                            </p:stCondLst>
                            <p:childTnLst>
                              <p:par>
                                <p:cTn id="198" presetID="3" presetClass="entr" presetSubtype="10" fill="hold" grpId="0" nodeType="clickEffect">
                                  <p:stCondLst>
                                    <p:cond delay="0"/>
                                  </p:stCondLst>
                                  <p:childTnLst>
                                    <p:set>
                                      <p:cBhvr>
                                        <p:cTn id="199" dur="1" fill="hold">
                                          <p:stCondLst>
                                            <p:cond delay="0"/>
                                          </p:stCondLst>
                                        </p:cTn>
                                        <p:tgtEl>
                                          <p:spTgt spid="164"/>
                                        </p:tgtEl>
                                        <p:attrNameLst>
                                          <p:attrName>style.visibility</p:attrName>
                                        </p:attrNameLst>
                                      </p:cBhvr>
                                      <p:to>
                                        <p:strVal val="visible"/>
                                      </p:to>
                                    </p:set>
                                    <p:animEffect transition="in" filter="blinds(horizontal)">
                                      <p:cBhvr>
                                        <p:cTn id="200" dur="500"/>
                                        <p:tgtEl>
                                          <p:spTgt spid="164"/>
                                        </p:tgtEl>
                                      </p:cBhvr>
                                    </p:animEffect>
                                  </p:childTnLst>
                                </p:cTn>
                              </p:par>
                            </p:childTnLst>
                          </p:cTn>
                        </p:par>
                      </p:childTnLst>
                    </p:cTn>
                  </p:par>
                  <p:par>
                    <p:cTn id="201" fill="hold">
                      <p:stCondLst>
                        <p:cond delay="indefinite"/>
                      </p:stCondLst>
                      <p:childTnLst>
                        <p:par>
                          <p:cTn id="202" fill="hold">
                            <p:stCondLst>
                              <p:cond delay="0"/>
                            </p:stCondLst>
                            <p:childTnLst>
                              <p:par>
                                <p:cTn id="203" presetID="3" presetClass="entr" presetSubtype="10" fill="hold" grpId="0" nodeType="clickEffect">
                                  <p:stCondLst>
                                    <p:cond delay="0"/>
                                  </p:stCondLst>
                                  <p:childTnLst>
                                    <p:set>
                                      <p:cBhvr>
                                        <p:cTn id="204" dur="1" fill="hold">
                                          <p:stCondLst>
                                            <p:cond delay="0"/>
                                          </p:stCondLst>
                                        </p:cTn>
                                        <p:tgtEl>
                                          <p:spTgt spid="13"/>
                                        </p:tgtEl>
                                        <p:attrNameLst>
                                          <p:attrName>style.visibility</p:attrName>
                                        </p:attrNameLst>
                                      </p:cBhvr>
                                      <p:to>
                                        <p:strVal val="visible"/>
                                      </p:to>
                                    </p:set>
                                    <p:animEffect transition="in" filter="blinds(horizontal)">
                                      <p:cBhvr>
                                        <p:cTn id="20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1" grpId="0"/>
      <p:bldP spid="106" grpId="0" animBg="1"/>
      <p:bldP spid="107" grpId="0"/>
      <p:bldP spid="108" grpId="0"/>
      <p:bldP spid="109" grpId="0" animBg="1"/>
      <p:bldP spid="110" grpId="0"/>
      <p:bldP spid="112" grpId="0"/>
      <p:bldP spid="115" grpId="0"/>
      <p:bldP spid="116" grpId="0"/>
      <p:bldP spid="117" grpId="0"/>
      <p:bldP spid="118" grpId="0" animBg="1"/>
      <p:bldP spid="119" grpId="0"/>
      <p:bldP spid="120" grpId="0"/>
      <p:bldP spid="121" grpId="0"/>
      <p:bldP spid="122" grpId="0"/>
      <p:bldP spid="123" grpId="0"/>
      <p:bldP spid="124" grpId="0"/>
      <p:bldP spid="139" grpId="0" animBg="1"/>
      <p:bldP spid="114" grpId="0" animBg="1"/>
      <p:bldP spid="143" grpId="0"/>
      <p:bldP spid="151" grpId="0"/>
      <p:bldP spid="152" grpId="0"/>
      <p:bldP spid="153" grpId="0"/>
      <p:bldP spid="154" grpId="0"/>
      <p:bldP spid="155" grpId="0"/>
      <p:bldP spid="12" grpId="0"/>
      <p:bldP spid="156" grpId="0"/>
      <p:bldP spid="157" grpId="0"/>
      <p:bldP spid="158" grpId="0"/>
      <p:bldP spid="159" grpId="0"/>
      <p:bldP spid="160" grpId="0"/>
      <p:bldP spid="161" grpId="0"/>
      <p:bldP spid="162" grpId="0"/>
      <p:bldP spid="163" grpId="0"/>
      <p:bldP spid="164" grpId="0"/>
      <p:bldP spid="13" grpId="0" animBg="1"/>
      <p:bldP spid="165" grpId="0" animBg="1"/>
      <p:bldP spid="16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1978" y="2250747"/>
            <a:ext cx="7309437" cy="2800767"/>
          </a:xfrm>
          <a:prstGeom prst="rect">
            <a:avLst/>
          </a:prstGeom>
          <a:noFill/>
        </p:spPr>
        <p:txBody>
          <a:bodyPr wrap="none" lIns="91440" tIns="45720" rIns="91440" bIns="45720">
            <a:spAutoFit/>
          </a:bodyPr>
          <a:lstStyle/>
          <a:p>
            <a:pPr algn="ctr"/>
            <a:r>
              <a:rPr lang="en-US" sz="8800" b="1" cap="none" spc="0" dirty="0">
                <a:ln w="28575">
                  <a:solidFill>
                    <a:schemeClr val="tx1"/>
                  </a:solidFill>
                  <a:prstDash val="solid"/>
                </a:ln>
                <a:solidFill>
                  <a:srgbClr val="FFFF00"/>
                </a:solidFill>
                <a:effectLst>
                  <a:innerShdw blurRad="63500" dist="50800" dir="13500000">
                    <a:prstClr val="black">
                      <a:alpha val="50000"/>
                    </a:prstClr>
                  </a:innerShdw>
                </a:effectLst>
                <a:latin typeface="GrilledCheese BTN" panose="020B0604060402040206" pitchFamily="34" charset="0"/>
              </a:rPr>
              <a:t>Teachings for </a:t>
            </a:r>
          </a:p>
          <a:p>
            <a:pPr algn="ctr"/>
            <a:r>
              <a:rPr lang="en-US" sz="8800" b="1" cap="none" spc="0" dirty="0">
                <a:ln w="28575">
                  <a:solidFill>
                    <a:schemeClr val="tx1"/>
                  </a:solidFill>
                  <a:prstDash val="solid"/>
                </a:ln>
                <a:solidFill>
                  <a:srgbClr val="FFFF00"/>
                </a:solidFill>
                <a:effectLst>
                  <a:innerShdw blurRad="63500" dist="50800" dir="13500000">
                    <a:prstClr val="black">
                      <a:alpha val="50000"/>
                    </a:prstClr>
                  </a:innerShdw>
                </a:effectLst>
                <a:latin typeface="GrilledCheese BTN" panose="020B0604060402040206" pitchFamily="34" charset="0"/>
              </a:rPr>
              <a:t>Section 5F</a:t>
            </a:r>
          </a:p>
        </p:txBody>
      </p:sp>
    </p:spTree>
    <p:extLst>
      <p:ext uri="{BB962C8B-B14F-4D97-AF65-F5344CB8AC3E}">
        <p14:creationId xmlns:p14="http://schemas.microsoft.com/office/powerpoint/2010/main" val="3996057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3104606" cy="4525963"/>
              </a:xfrm>
            </p:spPr>
            <p:txBody>
              <a:bodyPr>
                <a:normAutofit/>
              </a:bodyPr>
              <a:lstStyle/>
              <a:p>
                <a:pPr marL="0" indent="0" algn="ctr">
                  <a:buNone/>
                </a:pPr>
                <a:r>
                  <a:rPr lang="en-GB" sz="1400" b="1" dirty="0">
                    <a:latin typeface="Comic Sans MS" pitchFamily="66" charset="0"/>
                  </a:rPr>
                  <a:t>You need to understand and be able to use the small angle approximations for </a:t>
                </a:r>
                <a14:m>
                  <m:oMath xmlns:m="http://schemas.openxmlformats.org/officeDocument/2006/math">
                    <m:r>
                      <a:rPr lang="en-US" sz="1400" b="1" i="1" smtClean="0">
                        <a:latin typeface="Cambria Math" panose="02040503050406030204" pitchFamily="18" charset="0"/>
                      </a:rPr>
                      <m:t>𝒔𝒊𝒏</m:t>
                    </m:r>
                    <m:r>
                      <a:rPr lang="en-US" sz="1400" b="1" i="1" smtClean="0">
                        <a:latin typeface="Cambria Math" panose="02040503050406030204" pitchFamily="18" charset="0"/>
                        <a:ea typeface="Cambria Math" panose="02040503050406030204" pitchFamily="18" charset="0"/>
                      </a:rPr>
                      <m:t>𝜽</m:t>
                    </m:r>
                  </m:oMath>
                </a14:m>
                <a:r>
                  <a:rPr lang="en-GB" sz="1400" b="1" dirty="0">
                    <a:latin typeface="Comic Sans MS" pitchFamily="66" charset="0"/>
                  </a:rPr>
                  <a:t>, </a:t>
                </a:r>
                <a14:m>
                  <m:oMath xmlns:m="http://schemas.openxmlformats.org/officeDocument/2006/math">
                    <m:r>
                      <a:rPr lang="en-US" sz="1400" b="1" i="1" smtClean="0">
                        <a:latin typeface="Cambria Math" panose="02040503050406030204" pitchFamily="18" charset="0"/>
                      </a:rPr>
                      <m:t>𝒄𝒐𝒔</m:t>
                    </m:r>
                    <m:r>
                      <a:rPr lang="en-US" sz="1400" b="1" i="1" smtClean="0">
                        <a:latin typeface="Cambria Math" panose="02040503050406030204" pitchFamily="18" charset="0"/>
                        <a:ea typeface="Cambria Math" panose="02040503050406030204" pitchFamily="18" charset="0"/>
                      </a:rPr>
                      <m:t>𝜽</m:t>
                    </m:r>
                  </m:oMath>
                </a14:m>
                <a:r>
                  <a:rPr lang="en-GB" sz="1400" b="1" dirty="0">
                    <a:latin typeface="Comic Sans MS" pitchFamily="66" charset="0"/>
                  </a:rPr>
                  <a:t> and </a:t>
                </a:r>
                <a14:m>
                  <m:oMath xmlns:m="http://schemas.openxmlformats.org/officeDocument/2006/math">
                    <m:r>
                      <a:rPr lang="en-US" sz="1400" b="1" i="1" smtClean="0">
                        <a:latin typeface="Cambria Math" panose="02040503050406030204" pitchFamily="18" charset="0"/>
                      </a:rPr>
                      <m:t>𝒕𝒂𝒏</m:t>
                    </m:r>
                    <m:r>
                      <a:rPr lang="en-US" sz="1400" b="1" i="1" smtClean="0">
                        <a:latin typeface="Cambria Math" panose="02040503050406030204" pitchFamily="18" charset="0"/>
                        <a:ea typeface="Cambria Math" panose="02040503050406030204" pitchFamily="18" charset="0"/>
                      </a:rPr>
                      <m:t>𝜽</m:t>
                    </m:r>
                  </m:oMath>
                </a14:m>
                <a:endParaRPr lang="en-GB" sz="1400" b="1" dirty="0">
                  <a:latin typeface="Comic Sans MS" pitchFamily="66"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3104606" cy="4525963"/>
              </a:xfrm>
              <a:blipFill>
                <a:blip r:embed="rId2"/>
                <a:stretch>
                  <a:fillRect t="-809"/>
                </a:stretch>
              </a:blipFill>
            </p:spPr>
            <p:txBody>
              <a:bodyPr/>
              <a:lstStyle/>
              <a:p>
                <a:r>
                  <a:rPr lang="en-GB">
                    <a:noFill/>
                  </a:rPr>
                  <a:t> </a:t>
                </a:r>
              </a:p>
            </p:txBody>
          </p:sp>
        </mc:Fallback>
      </mc:AlternateContent>
      <p:sp>
        <p:nvSpPr>
          <p:cNvPr id="37"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38" name="TextBox 37"/>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5F</a:t>
            </a:r>
            <a:endParaRPr lang="en-GB" sz="1600" dirty="0">
              <a:latin typeface="Comic Sans MS" panose="030F0702030302020204" pitchFamily="66" charset="0"/>
            </a:endParaRPr>
          </a:p>
        </p:txBody>
      </p:sp>
      <p:pic>
        <p:nvPicPr>
          <p:cNvPr id="2" name="Picture 1"/>
          <p:cNvPicPr>
            <a:picLocks noChangeAspect="1"/>
          </p:cNvPicPr>
          <p:nvPr/>
        </p:nvPicPr>
        <p:blipFill rotWithShape="1">
          <a:blip r:embed="rId3"/>
          <a:srcRect l="29750" t="30242" r="3396" b="29170"/>
          <a:stretch/>
        </p:blipFill>
        <p:spPr>
          <a:xfrm>
            <a:off x="612559" y="2926080"/>
            <a:ext cx="7930549" cy="2708365"/>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2250489" y="2614473"/>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GB" dirty="0"/>
              </a:p>
            </p:txBody>
          </p:sp>
        </mc:Choice>
        <mc:Fallback xmlns="">
          <p:sp>
            <p:nvSpPr>
              <p:cNvPr id="4" name="TextBox 3"/>
              <p:cNvSpPr txBox="1">
                <a:spLocks noRot="1" noChangeAspect="1" noMove="1" noResize="1" noEditPoints="1" noAdjustHandles="1" noChangeArrowheads="1" noChangeShapeType="1" noTextEdit="1"/>
              </p:cNvSpPr>
              <p:nvPr/>
            </p:nvSpPr>
            <p:spPr>
              <a:xfrm>
                <a:off x="2250489" y="2614473"/>
                <a:ext cx="186718" cy="276999"/>
              </a:xfrm>
              <a:prstGeom prst="rect">
                <a:avLst/>
              </a:prstGeom>
              <a:blipFill>
                <a:blip r:embed="rId4"/>
                <a:stretch>
                  <a:fillRect l="-32258" r="-25806"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546236" y="4142912"/>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𝜃</m:t>
                      </m:r>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8546236" y="4142912"/>
                <a:ext cx="189474" cy="276999"/>
              </a:xfrm>
              <a:prstGeom prst="rect">
                <a:avLst/>
              </a:prstGeom>
              <a:blipFill>
                <a:blip r:embed="rId5"/>
                <a:stretch>
                  <a:fillRect l="-32258" r="-2258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084598" y="3406065"/>
                <a:ext cx="9388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𝑦</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𝑠𝑖𝑛</m:t>
                      </m:r>
                      <m:r>
                        <a:rPr lang="en-US" b="0" i="1" smtClean="0">
                          <a:solidFill>
                            <a:srgbClr val="C00000"/>
                          </a:solidFill>
                          <a:latin typeface="Cambria Math" panose="02040503050406030204" pitchFamily="18" charset="0"/>
                          <a:ea typeface="Cambria Math" panose="02040503050406030204" pitchFamily="18" charset="0"/>
                        </a:rPr>
                        <m:t>𝜃</m:t>
                      </m:r>
                    </m:oMath>
                  </m:oMathPara>
                </a14:m>
                <a:endParaRPr lang="en-GB" dirty="0">
                  <a:solidFill>
                    <a:srgbClr val="C0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8084598" y="3406065"/>
                <a:ext cx="938847" cy="276999"/>
              </a:xfrm>
              <a:prstGeom prst="rect">
                <a:avLst/>
              </a:prstGeom>
              <a:blipFill>
                <a:blip r:embed="rId6"/>
                <a:stretch>
                  <a:fillRect l="-5844" r="-5844"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549588" y="2555289"/>
                <a:ext cx="6246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5">
                              <a:lumMod val="75000"/>
                            </a:schemeClr>
                          </a:solidFill>
                          <a:latin typeface="Cambria Math" panose="02040503050406030204" pitchFamily="18" charset="0"/>
                        </a:rPr>
                        <m:t>𝑦</m:t>
                      </m:r>
                      <m:r>
                        <a:rPr lang="en-US" b="0" i="1" smtClean="0">
                          <a:solidFill>
                            <a:schemeClr val="accent5">
                              <a:lumMod val="75000"/>
                            </a:schemeClr>
                          </a:solidFill>
                          <a:latin typeface="Cambria Math" panose="02040503050406030204" pitchFamily="18" charset="0"/>
                        </a:rPr>
                        <m:t>=</m:t>
                      </m:r>
                      <m:r>
                        <a:rPr lang="en-US" b="0" i="1" smtClean="0">
                          <a:solidFill>
                            <a:schemeClr val="accent5">
                              <a:lumMod val="75000"/>
                            </a:schemeClr>
                          </a:solidFill>
                          <a:latin typeface="Cambria Math" panose="02040503050406030204" pitchFamily="18" charset="0"/>
                          <a:ea typeface="Cambria Math" panose="02040503050406030204" pitchFamily="18" charset="0"/>
                        </a:rPr>
                        <m:t>𝜃</m:t>
                      </m:r>
                    </m:oMath>
                  </m:oMathPara>
                </a14:m>
                <a:endParaRPr lang="en-GB" dirty="0">
                  <a:solidFill>
                    <a:schemeClr val="accent5">
                      <a:lumMod val="75000"/>
                    </a:schemeClr>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549588" y="2555289"/>
                <a:ext cx="624658" cy="276999"/>
              </a:xfrm>
              <a:prstGeom prst="rect">
                <a:avLst/>
              </a:prstGeom>
              <a:blipFill>
                <a:blip r:embed="rId7"/>
                <a:stretch>
                  <a:fillRect l="-8738" r="-6796" b="-2391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409025" y="1296139"/>
                <a:ext cx="5584055" cy="1169551"/>
              </a:xfrm>
              <a:prstGeom prst="rect">
                <a:avLst/>
              </a:prstGeom>
              <a:noFill/>
            </p:spPr>
            <p:txBody>
              <a:bodyPr wrap="square" rtlCol="0">
                <a:spAutoFit/>
              </a:bodyPr>
              <a:lstStyle/>
              <a:p>
                <a:r>
                  <a:rPr lang="en-US" sz="1400" dirty="0">
                    <a:solidFill>
                      <a:srgbClr val="FF0000"/>
                    </a:solidFill>
                    <a:latin typeface="Comic Sans MS" panose="030F0702030302020204" pitchFamily="66" charset="0"/>
                  </a:rPr>
                  <a:t>On the diagram below, the x-axis is in radians (so 6.28 radians is equal to 360˚)</a:t>
                </a:r>
              </a:p>
              <a:p>
                <a:endParaRPr lang="en-US" sz="1400" dirty="0">
                  <a:solidFill>
                    <a:srgbClr val="FF0000"/>
                  </a:solidFill>
                  <a:latin typeface="Comic Sans MS" panose="030F0702030302020204" pitchFamily="66" charset="0"/>
                </a:endParaRPr>
              </a:p>
              <a:p>
                <a:r>
                  <a:rPr lang="en-US" sz="1400" dirty="0">
                    <a:solidFill>
                      <a:srgbClr val="FF0000"/>
                    </a:solidFill>
                    <a:latin typeface="Comic Sans MS" panose="030F0702030302020204" pitchFamily="66" charset="0"/>
                    <a:sym typeface="Wingdings" panose="05000000000000000000" pitchFamily="2" charset="2"/>
                  </a:rPr>
                  <a:t> When the angle is very small, the graph for </a:t>
                </a:r>
                <a14:m>
                  <m:oMath xmlns:m="http://schemas.openxmlformats.org/officeDocument/2006/math">
                    <m:r>
                      <a:rPr lang="en-US" sz="1400" b="0" i="1" smtClean="0">
                        <a:solidFill>
                          <a:srgbClr val="FF0000"/>
                        </a:solidFill>
                        <a:latin typeface="Cambria Math" panose="02040503050406030204" pitchFamily="18" charset="0"/>
                        <a:sym typeface="Wingdings" panose="05000000000000000000" pitchFamily="2" charset="2"/>
                      </a:rPr>
                      <m:t>𝑦</m:t>
                    </m:r>
                    <m:r>
                      <a:rPr lang="en-US" sz="1400" b="0" i="1" smtClean="0">
                        <a:solidFill>
                          <a:srgbClr val="FF0000"/>
                        </a:solidFill>
                        <a:latin typeface="Cambria Math" panose="02040503050406030204" pitchFamily="18" charset="0"/>
                        <a:sym typeface="Wingdings" panose="05000000000000000000" pitchFamily="2" charset="2"/>
                      </a:rPr>
                      <m:t>=</m:t>
                    </m:r>
                    <m:r>
                      <a:rPr lang="en-US" sz="1400" b="0" i="1" smtClean="0">
                        <a:solidFill>
                          <a:srgbClr val="FF0000"/>
                        </a:solidFill>
                        <a:latin typeface="Cambria Math" panose="02040503050406030204" pitchFamily="18" charset="0"/>
                        <a:sym typeface="Wingdings" panose="05000000000000000000" pitchFamily="2" charset="2"/>
                      </a:rPr>
                      <m:t>𝑠𝑖𝑛</m:t>
                    </m:r>
                    <m:r>
                      <a:rPr lang="en-US" sz="1400" b="0" i="1" smtClean="0">
                        <a:solidFill>
                          <a:srgbClr val="FF0000"/>
                        </a:solidFill>
                        <a:latin typeface="Cambria Math" panose="02040503050406030204" pitchFamily="18" charset="0"/>
                        <a:ea typeface="Cambria Math" panose="02040503050406030204" pitchFamily="18" charset="0"/>
                        <a:sym typeface="Wingdings" panose="05000000000000000000" pitchFamily="2" charset="2"/>
                      </a:rPr>
                      <m:t>𝜃</m:t>
                    </m:r>
                  </m:oMath>
                </a14:m>
                <a:r>
                  <a:rPr lang="en-GB" sz="1400" dirty="0">
                    <a:solidFill>
                      <a:srgbClr val="FF0000"/>
                    </a:solidFill>
                    <a:latin typeface="Comic Sans MS" panose="030F0702030302020204" pitchFamily="66" charset="0"/>
                  </a:rPr>
                  <a:t> tends towards the graph </a:t>
                </a:r>
                <a14:m>
                  <m:oMath xmlns:m="http://schemas.openxmlformats.org/officeDocument/2006/math">
                    <m:r>
                      <a:rPr lang="en-US" sz="1400" b="0" i="1" smtClean="0">
                        <a:solidFill>
                          <a:srgbClr val="FF0000"/>
                        </a:solidFill>
                        <a:latin typeface="Cambria Math" panose="02040503050406030204" pitchFamily="18" charset="0"/>
                      </a:rPr>
                      <m:t>𝑦</m:t>
                    </m:r>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𝑥</m:t>
                    </m:r>
                  </m:oMath>
                </a14:m>
                <a:r>
                  <a:rPr lang="en-GB" sz="1400" dirty="0">
                    <a:solidFill>
                      <a:srgbClr val="FF0000"/>
                    </a:solidFill>
                    <a:latin typeface="Comic Sans MS" panose="030F0702030302020204" pitchFamily="66" charset="0"/>
                  </a:rPr>
                  <a:t>…</a:t>
                </a:r>
              </a:p>
            </p:txBody>
          </p:sp>
        </mc:Choice>
        <mc:Fallback xmlns="">
          <p:sp>
            <p:nvSpPr>
              <p:cNvPr id="5" name="TextBox 4"/>
              <p:cNvSpPr txBox="1">
                <a:spLocks noRot="1" noChangeAspect="1" noMove="1" noResize="1" noEditPoints="1" noAdjustHandles="1" noChangeArrowheads="1" noChangeShapeType="1" noTextEdit="1"/>
              </p:cNvSpPr>
              <p:nvPr/>
            </p:nvSpPr>
            <p:spPr>
              <a:xfrm>
                <a:off x="3409025" y="1296139"/>
                <a:ext cx="5584055" cy="1169551"/>
              </a:xfrm>
              <a:prstGeom prst="rect">
                <a:avLst/>
              </a:prstGeom>
              <a:blipFill>
                <a:blip r:embed="rId8"/>
                <a:stretch>
                  <a:fillRect l="-328" t="-1047" r="-218" b="-471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296140" y="5788240"/>
                <a:ext cx="6454065" cy="707886"/>
              </a:xfrm>
              <a:prstGeom prst="rect">
                <a:avLst/>
              </a:prstGeom>
              <a:noFill/>
            </p:spPr>
            <p:txBody>
              <a:bodyPr wrap="square" rtlCol="0">
                <a:spAutoFit/>
              </a:bodyPr>
              <a:lstStyle/>
              <a:p>
                <a:pPr algn="ctr"/>
                <a:r>
                  <a:rPr lang="en-US" sz="2000" dirty="0">
                    <a:solidFill>
                      <a:srgbClr val="FF0000"/>
                    </a:solidFill>
                    <a:latin typeface="Comic Sans MS" panose="030F0702030302020204" pitchFamily="66" charset="0"/>
                    <a:sym typeface="Wingdings" panose="05000000000000000000" pitchFamily="2" charset="2"/>
                  </a:rPr>
                  <a:t> Therefore, we can say that when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sym typeface="Wingdings" panose="05000000000000000000" pitchFamily="2" charset="2"/>
                      </a:rPr>
                      <m:t>𝜃</m:t>
                    </m:r>
                  </m:oMath>
                </a14:m>
                <a:r>
                  <a:rPr lang="en-GB" sz="2000" dirty="0">
                    <a:solidFill>
                      <a:srgbClr val="FF0000"/>
                    </a:solidFill>
                    <a:latin typeface="Comic Sans MS" panose="030F0702030302020204" pitchFamily="66" charset="0"/>
                  </a:rPr>
                  <a:t> is small and measured in radians, </a:t>
                </a:r>
                <a14:m>
                  <m:oMath xmlns:m="http://schemas.openxmlformats.org/officeDocument/2006/math">
                    <m:r>
                      <a:rPr lang="en-US" sz="2000" b="0" i="1" smtClean="0">
                        <a:solidFill>
                          <a:srgbClr val="FF0000"/>
                        </a:solidFill>
                        <a:latin typeface="Cambria Math" panose="02040503050406030204" pitchFamily="18" charset="0"/>
                      </a:rPr>
                      <m:t>𝑠𝑖𝑛</m:t>
                    </m:r>
                    <m:r>
                      <a:rPr lang="en-US" sz="2000" b="0" i="1" smtClean="0">
                        <a:solidFill>
                          <a:srgbClr val="FF0000"/>
                        </a:solidFill>
                        <a:latin typeface="Cambria Math" panose="02040503050406030204" pitchFamily="18" charset="0"/>
                        <a:ea typeface="Cambria Math" panose="02040503050406030204" pitchFamily="18" charset="0"/>
                      </a:rPr>
                      <m:t>𝜃</m:t>
                    </m:r>
                    <m:r>
                      <a:rPr lang="en-US" sz="2000" b="0" i="1" smtClean="0">
                        <a:solidFill>
                          <a:srgbClr val="FF0000"/>
                        </a:solidFill>
                        <a:latin typeface="Cambria Math" panose="02040503050406030204" pitchFamily="18" charset="0"/>
                        <a:ea typeface="Cambria Math" panose="02040503050406030204" pitchFamily="18" charset="0"/>
                      </a:rPr>
                      <m:t>≈</m:t>
                    </m:r>
                    <m:r>
                      <a:rPr lang="en-US" sz="2000" b="0" i="1" smtClean="0">
                        <a:solidFill>
                          <a:srgbClr val="FF0000"/>
                        </a:solidFill>
                        <a:latin typeface="Cambria Math" panose="02040503050406030204" pitchFamily="18" charset="0"/>
                        <a:ea typeface="Cambria Math" panose="02040503050406030204" pitchFamily="18" charset="0"/>
                      </a:rPr>
                      <m:t>𝜃</m:t>
                    </m:r>
                  </m:oMath>
                </a14:m>
                <a:endParaRPr lang="en-GB" sz="2000" dirty="0">
                  <a:solidFill>
                    <a:srgbClr val="FF0000"/>
                  </a:solidFill>
                  <a:latin typeface="Comic Sans MS" panose="030F0702030302020204" pitchFamily="66"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296140" y="5788240"/>
                <a:ext cx="6454065" cy="707886"/>
              </a:xfrm>
              <a:prstGeom prst="rect">
                <a:avLst/>
              </a:prstGeom>
              <a:blipFill>
                <a:blip r:embed="rId9"/>
                <a:stretch>
                  <a:fillRect t="-5172" b="-1465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93215" y="457200"/>
                <a:ext cx="3358740" cy="215444"/>
              </a:xfrm>
              <a:prstGeom prst="rect">
                <a:avLst/>
              </a:prstGeom>
              <a:noFill/>
            </p:spPr>
            <p:txBody>
              <a:bodyPr wrap="none" lIns="0" tIns="0" rIns="0" bIns="0" rtlCol="0">
                <a:spAutoFit/>
              </a:bodyPr>
              <a:lstStyle/>
              <a:p>
                <a:r>
                  <a:rPr lang="en-US" sz="1400" dirty="0">
                    <a:latin typeface="Comic Sans MS" panose="030F0702030302020204" pitchFamily="66" charset="0"/>
                  </a:rPr>
                  <a:t>When </a:t>
                </a:r>
                <a14:m>
                  <m:oMath xmlns:m="http://schemas.openxmlformats.org/officeDocument/2006/math">
                    <m:r>
                      <a:rPr lang="en-US" sz="1400" i="1" smtClean="0">
                        <a:latin typeface="Cambria Math" panose="02040503050406030204" pitchFamily="18" charset="0"/>
                        <a:ea typeface="Cambria Math" panose="02040503050406030204" pitchFamily="18" charset="0"/>
                      </a:rPr>
                      <m:t>𝜃</m:t>
                    </m:r>
                  </m:oMath>
                </a14:m>
                <a:r>
                  <a:rPr lang="en-GB" sz="1400" dirty="0">
                    <a:latin typeface="Comic Sans MS" panose="030F0702030302020204" pitchFamily="66" charset="0"/>
                  </a:rPr>
                  <a:t> is small and measured in radians</a:t>
                </a:r>
              </a:p>
            </p:txBody>
          </p:sp>
        </mc:Choice>
        <mc:Fallback xmlns="">
          <p:sp>
            <p:nvSpPr>
              <p:cNvPr id="6" name="TextBox 5"/>
              <p:cNvSpPr txBox="1">
                <a:spLocks noRot="1" noChangeAspect="1" noMove="1" noResize="1" noEditPoints="1" noAdjustHandles="1" noChangeArrowheads="1" noChangeShapeType="1" noTextEdit="1"/>
              </p:cNvSpPr>
              <p:nvPr/>
            </p:nvSpPr>
            <p:spPr>
              <a:xfrm>
                <a:off x="93215" y="457200"/>
                <a:ext cx="3358740" cy="215444"/>
              </a:xfrm>
              <a:prstGeom prst="rect">
                <a:avLst/>
              </a:prstGeom>
              <a:blipFill>
                <a:blip r:embed="rId10"/>
                <a:stretch>
                  <a:fillRect l="-3267" t="-25714" r="-2178" b="-5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6397" y="732408"/>
                <a:ext cx="84580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𝑠𝑖𝑛</m:t>
                      </m:r>
                      <m:r>
                        <a:rPr lang="en-US" sz="1600" i="1">
                          <a:solidFill>
                            <a:schemeClr val="tx1"/>
                          </a:solidFill>
                          <a:latin typeface="Cambria Math" panose="02040503050406030204" pitchFamily="18" charset="0"/>
                          <a:ea typeface="Cambria Math" panose="02040503050406030204" pitchFamily="18" charset="0"/>
                        </a:rPr>
                        <m:t>𝜃</m:t>
                      </m:r>
                      <m:r>
                        <a:rPr lang="en-US" sz="1600" i="1">
                          <a:solidFill>
                            <a:schemeClr val="tx1"/>
                          </a:solidFill>
                          <a:latin typeface="Cambria Math" panose="02040503050406030204" pitchFamily="18" charset="0"/>
                          <a:ea typeface="Cambria Math" panose="02040503050406030204" pitchFamily="18" charset="0"/>
                        </a:rPr>
                        <m:t>≈</m:t>
                      </m:r>
                      <m:r>
                        <a:rPr lang="en-US" sz="1600" i="1">
                          <a:solidFill>
                            <a:schemeClr val="tx1"/>
                          </a:solidFill>
                          <a:latin typeface="Cambria Math" panose="02040503050406030204" pitchFamily="18" charset="0"/>
                          <a:ea typeface="Cambria Math" panose="02040503050406030204" pitchFamily="18" charset="0"/>
                        </a:rPr>
                        <m:t>𝜃</m:t>
                      </m:r>
                    </m:oMath>
                  </m:oMathPara>
                </a14:m>
                <a:endParaRPr lang="en-GB" sz="1600" dirty="0">
                  <a:solidFill>
                    <a:schemeClr val="tx1"/>
                  </a:solidFill>
                  <a:latin typeface="Comic Sans MS" panose="030F0702030302020204" pitchFamily="66"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6397" y="732408"/>
                <a:ext cx="845809" cy="246221"/>
              </a:xfrm>
              <a:prstGeom prst="rect">
                <a:avLst/>
              </a:prstGeom>
              <a:blipFill>
                <a:blip r:embed="rId11"/>
                <a:stretch>
                  <a:fillRect l="-3597" r="-3597" b="-7317"/>
                </a:stretch>
              </a:blipFill>
            </p:spPr>
            <p:txBody>
              <a:bodyPr/>
              <a:lstStyle/>
              <a:p>
                <a:r>
                  <a:rPr lang="en-GB">
                    <a:noFill/>
                  </a:rPr>
                  <a:t> </a:t>
                </a:r>
              </a:p>
            </p:txBody>
          </p:sp>
        </mc:Fallback>
      </mc:AlternateContent>
    </p:spTree>
    <p:extLst>
      <p:ext uri="{BB962C8B-B14F-4D97-AF65-F5344CB8AC3E}">
        <p14:creationId xmlns:p14="http://schemas.microsoft.com/office/powerpoint/2010/main" val="427171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srcRect l="30058" t="34653" r="3167" b="32254"/>
          <a:stretch/>
        </p:blipFill>
        <p:spPr>
          <a:xfrm>
            <a:off x="142041" y="3000654"/>
            <a:ext cx="8662188" cy="2414726"/>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3104606" cy="4525963"/>
              </a:xfrm>
            </p:spPr>
            <p:txBody>
              <a:bodyPr>
                <a:normAutofit/>
              </a:bodyPr>
              <a:lstStyle/>
              <a:p>
                <a:pPr marL="0" indent="0" algn="ctr">
                  <a:buNone/>
                </a:pPr>
                <a:r>
                  <a:rPr lang="en-GB" sz="1400" b="1" dirty="0">
                    <a:latin typeface="Comic Sans MS" pitchFamily="66" charset="0"/>
                  </a:rPr>
                  <a:t>You need to understand and be able to use the small angle approximations for </a:t>
                </a:r>
                <a14:m>
                  <m:oMath xmlns:m="http://schemas.openxmlformats.org/officeDocument/2006/math">
                    <m:r>
                      <a:rPr lang="en-US" sz="1400" b="1" i="1" smtClean="0">
                        <a:latin typeface="Cambria Math" panose="02040503050406030204" pitchFamily="18" charset="0"/>
                      </a:rPr>
                      <m:t>𝒔𝒊𝒏</m:t>
                    </m:r>
                    <m:r>
                      <a:rPr lang="en-US" sz="1400" b="1" i="1" smtClean="0">
                        <a:latin typeface="Cambria Math" panose="02040503050406030204" pitchFamily="18" charset="0"/>
                        <a:ea typeface="Cambria Math" panose="02040503050406030204" pitchFamily="18" charset="0"/>
                      </a:rPr>
                      <m:t>𝜽</m:t>
                    </m:r>
                  </m:oMath>
                </a14:m>
                <a:r>
                  <a:rPr lang="en-GB" sz="1400" b="1" dirty="0">
                    <a:latin typeface="Comic Sans MS" pitchFamily="66" charset="0"/>
                  </a:rPr>
                  <a:t>, </a:t>
                </a:r>
                <a14:m>
                  <m:oMath xmlns:m="http://schemas.openxmlformats.org/officeDocument/2006/math">
                    <m:r>
                      <a:rPr lang="en-US" sz="1400" b="1" i="1" smtClean="0">
                        <a:latin typeface="Cambria Math" panose="02040503050406030204" pitchFamily="18" charset="0"/>
                      </a:rPr>
                      <m:t>𝒄𝒐𝒔</m:t>
                    </m:r>
                    <m:r>
                      <a:rPr lang="en-US" sz="1400" b="1" i="1" smtClean="0">
                        <a:latin typeface="Cambria Math" panose="02040503050406030204" pitchFamily="18" charset="0"/>
                        <a:ea typeface="Cambria Math" panose="02040503050406030204" pitchFamily="18" charset="0"/>
                      </a:rPr>
                      <m:t>𝜽</m:t>
                    </m:r>
                  </m:oMath>
                </a14:m>
                <a:r>
                  <a:rPr lang="en-GB" sz="1400" b="1" dirty="0">
                    <a:latin typeface="Comic Sans MS" pitchFamily="66" charset="0"/>
                  </a:rPr>
                  <a:t> and </a:t>
                </a:r>
                <a14:m>
                  <m:oMath xmlns:m="http://schemas.openxmlformats.org/officeDocument/2006/math">
                    <m:r>
                      <a:rPr lang="en-US" sz="1400" b="1" i="1" smtClean="0">
                        <a:latin typeface="Cambria Math" panose="02040503050406030204" pitchFamily="18" charset="0"/>
                      </a:rPr>
                      <m:t>𝒕𝒂𝒏</m:t>
                    </m:r>
                    <m:r>
                      <a:rPr lang="en-US" sz="1400" b="1" i="1" smtClean="0">
                        <a:latin typeface="Cambria Math" panose="02040503050406030204" pitchFamily="18" charset="0"/>
                        <a:ea typeface="Cambria Math" panose="02040503050406030204" pitchFamily="18" charset="0"/>
                      </a:rPr>
                      <m:t>𝜽</m:t>
                    </m:r>
                  </m:oMath>
                </a14:m>
                <a:endParaRPr lang="en-GB" sz="1400" b="1" dirty="0">
                  <a:latin typeface="Comic Sans MS" pitchFamily="66"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3104606" cy="4525963"/>
              </a:xfrm>
              <a:blipFill>
                <a:blip r:embed="rId3"/>
                <a:stretch>
                  <a:fillRect t="-809"/>
                </a:stretch>
              </a:blipFill>
            </p:spPr>
            <p:txBody>
              <a:bodyPr/>
              <a:lstStyle/>
              <a:p>
                <a:r>
                  <a:rPr lang="en-GB">
                    <a:noFill/>
                  </a:rPr>
                  <a:t> </a:t>
                </a:r>
              </a:p>
            </p:txBody>
          </p:sp>
        </mc:Fallback>
      </mc:AlternateContent>
      <p:sp>
        <p:nvSpPr>
          <p:cNvPr id="37"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38" name="TextBox 37"/>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5F</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4" name="TextBox 3"/>
              <p:cNvSpPr txBox="1"/>
              <p:nvPr/>
            </p:nvSpPr>
            <p:spPr>
              <a:xfrm>
                <a:off x="1904260" y="2694372"/>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GB" dirty="0"/>
              </a:p>
            </p:txBody>
          </p:sp>
        </mc:Choice>
        <mc:Fallback xmlns="">
          <p:sp>
            <p:nvSpPr>
              <p:cNvPr id="4" name="TextBox 3"/>
              <p:cNvSpPr txBox="1">
                <a:spLocks noRot="1" noChangeAspect="1" noMove="1" noResize="1" noEditPoints="1" noAdjustHandles="1" noChangeArrowheads="1" noChangeShapeType="1" noTextEdit="1"/>
              </p:cNvSpPr>
              <p:nvPr/>
            </p:nvSpPr>
            <p:spPr>
              <a:xfrm>
                <a:off x="1904260" y="2694372"/>
                <a:ext cx="186718" cy="276999"/>
              </a:xfrm>
              <a:prstGeom prst="rect">
                <a:avLst/>
              </a:prstGeom>
              <a:blipFill>
                <a:blip r:embed="rId4"/>
                <a:stretch>
                  <a:fillRect l="-32258" r="-25806"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839199" y="4054135"/>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𝜃</m:t>
                      </m:r>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8839199" y="4054135"/>
                <a:ext cx="189474" cy="276999"/>
              </a:xfrm>
              <a:prstGeom prst="rect">
                <a:avLst/>
              </a:prstGeom>
              <a:blipFill>
                <a:blip r:embed="rId5"/>
                <a:stretch>
                  <a:fillRect l="-29032" r="-22581"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756125" y="3459332"/>
                <a:ext cx="961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𝑦</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𝑐𝑜𝑠</m:t>
                      </m:r>
                      <m:r>
                        <a:rPr lang="en-US" b="0" i="1" smtClean="0">
                          <a:solidFill>
                            <a:srgbClr val="C00000"/>
                          </a:solidFill>
                          <a:latin typeface="Cambria Math" panose="02040503050406030204" pitchFamily="18" charset="0"/>
                          <a:ea typeface="Cambria Math" panose="02040503050406030204" pitchFamily="18" charset="0"/>
                        </a:rPr>
                        <m:t>𝜃</m:t>
                      </m:r>
                    </m:oMath>
                  </m:oMathPara>
                </a14:m>
                <a:endParaRPr lang="en-GB" dirty="0">
                  <a:solidFill>
                    <a:srgbClr val="C0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756125" y="3459332"/>
                <a:ext cx="961289" cy="276999"/>
              </a:xfrm>
              <a:prstGeom prst="rect">
                <a:avLst/>
              </a:prstGeom>
              <a:blipFill>
                <a:blip r:embed="rId6"/>
                <a:stretch>
                  <a:fillRect l="-5696" r="-5063" b="-2391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345401" y="5298489"/>
                <a:ext cx="114044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5">
                              <a:lumMod val="75000"/>
                            </a:schemeClr>
                          </a:solidFill>
                          <a:latin typeface="Cambria Math" panose="02040503050406030204" pitchFamily="18" charset="0"/>
                        </a:rPr>
                        <m:t>𝑦</m:t>
                      </m:r>
                      <m:r>
                        <a:rPr lang="en-US" b="0" i="1" smtClean="0">
                          <a:solidFill>
                            <a:schemeClr val="accent5">
                              <a:lumMod val="75000"/>
                            </a:schemeClr>
                          </a:solidFill>
                          <a:latin typeface="Cambria Math" panose="02040503050406030204" pitchFamily="18" charset="0"/>
                        </a:rPr>
                        <m:t>=1−</m:t>
                      </m:r>
                      <m:f>
                        <m:fPr>
                          <m:ctrlPr>
                            <a:rPr lang="en-US" b="0" i="1" smtClean="0">
                              <a:solidFill>
                                <a:schemeClr val="accent5">
                                  <a:lumMod val="75000"/>
                                </a:schemeClr>
                              </a:solidFill>
                              <a:latin typeface="Cambria Math" panose="02040503050406030204" pitchFamily="18" charset="0"/>
                            </a:rPr>
                          </m:ctrlPr>
                        </m:fPr>
                        <m:num>
                          <m:sSup>
                            <m:sSupPr>
                              <m:ctrlPr>
                                <a:rPr lang="en-US" b="0" i="1" smtClean="0">
                                  <a:solidFill>
                                    <a:schemeClr val="accent5">
                                      <a:lumMod val="75000"/>
                                    </a:schemeClr>
                                  </a:solidFill>
                                  <a:latin typeface="Cambria Math" panose="02040503050406030204" pitchFamily="18" charset="0"/>
                                </a:rPr>
                              </m:ctrlPr>
                            </m:sSupPr>
                            <m:e>
                              <m:r>
                                <a:rPr lang="en-US" b="0" i="1" smtClean="0">
                                  <a:solidFill>
                                    <a:schemeClr val="accent5">
                                      <a:lumMod val="75000"/>
                                    </a:schemeClr>
                                  </a:solidFill>
                                  <a:latin typeface="Cambria Math" panose="02040503050406030204" pitchFamily="18" charset="0"/>
                                  <a:ea typeface="Cambria Math" panose="02040503050406030204" pitchFamily="18" charset="0"/>
                                </a:rPr>
                                <m:t>𝜃</m:t>
                              </m:r>
                            </m:e>
                            <m:sup>
                              <m:r>
                                <a:rPr lang="en-US" b="0" i="1" smtClean="0">
                                  <a:solidFill>
                                    <a:schemeClr val="accent5">
                                      <a:lumMod val="75000"/>
                                    </a:schemeClr>
                                  </a:solidFill>
                                  <a:latin typeface="Cambria Math" panose="02040503050406030204" pitchFamily="18" charset="0"/>
                                </a:rPr>
                                <m:t>2</m:t>
                              </m:r>
                            </m:sup>
                          </m:sSup>
                        </m:num>
                        <m:den>
                          <m:r>
                            <a:rPr lang="en-US" b="0" i="1" smtClean="0">
                              <a:solidFill>
                                <a:schemeClr val="accent5">
                                  <a:lumMod val="75000"/>
                                </a:schemeClr>
                              </a:solidFill>
                              <a:latin typeface="Cambria Math" panose="02040503050406030204" pitchFamily="18" charset="0"/>
                            </a:rPr>
                            <m:t>2</m:t>
                          </m:r>
                        </m:den>
                      </m:f>
                    </m:oMath>
                  </m:oMathPara>
                </a14:m>
                <a:endParaRPr lang="en-GB" dirty="0">
                  <a:solidFill>
                    <a:schemeClr val="accent5">
                      <a:lumMod val="75000"/>
                    </a:schemeClr>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345401" y="5298489"/>
                <a:ext cx="1140440" cy="553998"/>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409025" y="1296139"/>
                <a:ext cx="5584055" cy="1307602"/>
              </a:xfrm>
              <a:prstGeom prst="rect">
                <a:avLst/>
              </a:prstGeom>
              <a:noFill/>
            </p:spPr>
            <p:txBody>
              <a:bodyPr wrap="square" rtlCol="0">
                <a:spAutoFit/>
              </a:bodyPr>
              <a:lstStyle/>
              <a:p>
                <a:r>
                  <a:rPr lang="en-US" sz="1400" dirty="0">
                    <a:solidFill>
                      <a:srgbClr val="FF0000"/>
                    </a:solidFill>
                    <a:latin typeface="Comic Sans MS" panose="030F0702030302020204" pitchFamily="66" charset="0"/>
                  </a:rPr>
                  <a:t>On the diagram below, the x-axis is in radians (so 6.28 radians is equal to 360˚)</a:t>
                </a:r>
              </a:p>
              <a:p>
                <a:endParaRPr lang="en-US" sz="1400" dirty="0">
                  <a:solidFill>
                    <a:srgbClr val="FF0000"/>
                  </a:solidFill>
                  <a:latin typeface="Comic Sans MS" panose="030F0702030302020204" pitchFamily="66" charset="0"/>
                </a:endParaRPr>
              </a:p>
              <a:p>
                <a:r>
                  <a:rPr lang="en-US" sz="1400" dirty="0">
                    <a:solidFill>
                      <a:srgbClr val="FF0000"/>
                    </a:solidFill>
                    <a:latin typeface="Comic Sans MS" panose="030F0702030302020204" pitchFamily="66" charset="0"/>
                    <a:sym typeface="Wingdings" panose="05000000000000000000" pitchFamily="2" charset="2"/>
                  </a:rPr>
                  <a:t> When the angle is very small, the graph for </a:t>
                </a:r>
                <a14:m>
                  <m:oMath xmlns:m="http://schemas.openxmlformats.org/officeDocument/2006/math">
                    <m:r>
                      <a:rPr lang="en-US" sz="1400" b="0" i="1" smtClean="0">
                        <a:solidFill>
                          <a:srgbClr val="FF0000"/>
                        </a:solidFill>
                        <a:latin typeface="Cambria Math" panose="02040503050406030204" pitchFamily="18" charset="0"/>
                        <a:sym typeface="Wingdings" panose="05000000000000000000" pitchFamily="2" charset="2"/>
                      </a:rPr>
                      <m:t>𝑦</m:t>
                    </m:r>
                    <m:r>
                      <a:rPr lang="en-US" sz="1400" b="0" i="1" smtClean="0">
                        <a:solidFill>
                          <a:srgbClr val="FF0000"/>
                        </a:solidFill>
                        <a:latin typeface="Cambria Math" panose="02040503050406030204" pitchFamily="18" charset="0"/>
                        <a:sym typeface="Wingdings" panose="05000000000000000000" pitchFamily="2" charset="2"/>
                      </a:rPr>
                      <m:t>=</m:t>
                    </m:r>
                    <m:r>
                      <a:rPr lang="en-US" sz="1400" b="0" i="1" smtClean="0">
                        <a:solidFill>
                          <a:srgbClr val="FF0000"/>
                        </a:solidFill>
                        <a:latin typeface="Cambria Math" panose="02040503050406030204" pitchFamily="18" charset="0"/>
                        <a:sym typeface="Wingdings" panose="05000000000000000000" pitchFamily="2" charset="2"/>
                      </a:rPr>
                      <m:t>𝑐𝑜𝑠</m:t>
                    </m:r>
                    <m:r>
                      <a:rPr lang="en-US" sz="1400" b="0" i="1" smtClean="0">
                        <a:solidFill>
                          <a:srgbClr val="FF0000"/>
                        </a:solidFill>
                        <a:latin typeface="Cambria Math" panose="02040503050406030204" pitchFamily="18" charset="0"/>
                        <a:ea typeface="Cambria Math" panose="02040503050406030204" pitchFamily="18" charset="0"/>
                        <a:sym typeface="Wingdings" panose="05000000000000000000" pitchFamily="2" charset="2"/>
                      </a:rPr>
                      <m:t>𝜃</m:t>
                    </m:r>
                  </m:oMath>
                </a14:m>
                <a:r>
                  <a:rPr lang="en-GB" sz="1400" dirty="0">
                    <a:solidFill>
                      <a:srgbClr val="FF0000"/>
                    </a:solidFill>
                    <a:latin typeface="Comic Sans MS" panose="030F0702030302020204" pitchFamily="66" charset="0"/>
                  </a:rPr>
                  <a:t> tends towards the graph </a:t>
                </a:r>
                <a14:m>
                  <m:oMath xmlns:m="http://schemas.openxmlformats.org/officeDocument/2006/math">
                    <m:r>
                      <a:rPr lang="en-US" sz="1400" b="0" i="1" smtClean="0">
                        <a:solidFill>
                          <a:srgbClr val="FF0000"/>
                        </a:solidFill>
                        <a:latin typeface="Cambria Math" panose="02040503050406030204" pitchFamily="18" charset="0"/>
                      </a:rPr>
                      <m:t>𝑦</m:t>
                    </m:r>
                    <m:r>
                      <a:rPr lang="en-US" sz="1400" b="0" i="1" smtClean="0">
                        <a:solidFill>
                          <a:srgbClr val="FF0000"/>
                        </a:solidFill>
                        <a:latin typeface="Cambria Math" panose="02040503050406030204" pitchFamily="18" charset="0"/>
                      </a:rPr>
                      <m:t>=</m:t>
                    </m:r>
                    <m:r>
                      <a:rPr lang="en-US" sz="1400" b="0" i="0" smtClean="0">
                        <a:solidFill>
                          <a:srgbClr val="FF0000"/>
                        </a:solidFill>
                        <a:latin typeface="Cambria Math" panose="02040503050406030204" pitchFamily="18" charset="0"/>
                      </a:rPr>
                      <m:t>1−</m:t>
                    </m:r>
                    <m:f>
                      <m:fPr>
                        <m:ctrlPr>
                          <a:rPr lang="en-US" sz="1400" b="0" i="1" smtClean="0">
                            <a:solidFill>
                              <a:srgbClr val="FF0000"/>
                            </a:solidFill>
                            <a:latin typeface="Cambria Math" panose="02040503050406030204" pitchFamily="18" charset="0"/>
                          </a:rPr>
                        </m:ctrlPr>
                      </m:fPr>
                      <m:num>
                        <m:sSup>
                          <m:sSupPr>
                            <m:ctrlPr>
                              <a:rPr lang="en-US" sz="1400" b="0" i="1" smtClean="0">
                                <a:solidFill>
                                  <a:srgbClr val="FF0000"/>
                                </a:solidFill>
                                <a:latin typeface="Cambria Math" panose="02040503050406030204" pitchFamily="18" charset="0"/>
                              </a:rPr>
                            </m:ctrlPr>
                          </m:sSupPr>
                          <m:e>
                            <m:r>
                              <a:rPr lang="en-US" sz="1400" b="0" i="1" smtClean="0">
                                <a:solidFill>
                                  <a:srgbClr val="FF0000"/>
                                </a:solidFill>
                                <a:latin typeface="Cambria Math" panose="02040503050406030204" pitchFamily="18" charset="0"/>
                                <a:ea typeface="Cambria Math" panose="02040503050406030204" pitchFamily="18" charset="0"/>
                              </a:rPr>
                              <m:t>𝜃</m:t>
                            </m:r>
                          </m:e>
                          <m:sup>
                            <m:r>
                              <a:rPr lang="en-US" sz="1400" b="0" i="1" smtClean="0">
                                <a:solidFill>
                                  <a:srgbClr val="FF0000"/>
                                </a:solidFill>
                                <a:latin typeface="Cambria Math" panose="02040503050406030204" pitchFamily="18" charset="0"/>
                              </a:rPr>
                              <m:t>2</m:t>
                            </m:r>
                          </m:sup>
                        </m:sSup>
                      </m:num>
                      <m:den>
                        <m:r>
                          <a:rPr lang="en-US" sz="1400" b="0" i="1" smtClean="0">
                            <a:solidFill>
                              <a:srgbClr val="FF0000"/>
                            </a:solidFill>
                            <a:latin typeface="Cambria Math" panose="02040503050406030204" pitchFamily="18" charset="0"/>
                          </a:rPr>
                          <m:t>2</m:t>
                        </m:r>
                      </m:den>
                    </m:f>
                  </m:oMath>
                </a14:m>
                <a:r>
                  <a:rPr lang="en-GB" sz="1400" dirty="0">
                    <a:solidFill>
                      <a:srgbClr val="FF0000"/>
                    </a:solidFill>
                    <a:latin typeface="Comic Sans MS" panose="030F0702030302020204" pitchFamily="66" charset="0"/>
                  </a:rPr>
                  <a:t>…</a:t>
                </a:r>
              </a:p>
            </p:txBody>
          </p:sp>
        </mc:Choice>
        <mc:Fallback xmlns="">
          <p:sp>
            <p:nvSpPr>
              <p:cNvPr id="5" name="TextBox 4"/>
              <p:cNvSpPr txBox="1">
                <a:spLocks noRot="1" noChangeAspect="1" noMove="1" noResize="1" noEditPoints="1" noAdjustHandles="1" noChangeArrowheads="1" noChangeShapeType="1" noTextEdit="1"/>
              </p:cNvSpPr>
              <p:nvPr/>
            </p:nvSpPr>
            <p:spPr>
              <a:xfrm>
                <a:off x="3409025" y="1296139"/>
                <a:ext cx="5584055" cy="1307602"/>
              </a:xfrm>
              <a:prstGeom prst="rect">
                <a:avLst/>
              </a:prstGeom>
              <a:blipFill>
                <a:blip r:embed="rId8"/>
                <a:stretch>
                  <a:fillRect l="-328" t="-935" r="-2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19092" y="5903650"/>
                <a:ext cx="7572652" cy="878574"/>
              </a:xfrm>
              <a:prstGeom prst="rect">
                <a:avLst/>
              </a:prstGeom>
              <a:noFill/>
            </p:spPr>
            <p:txBody>
              <a:bodyPr wrap="square" rtlCol="0">
                <a:spAutoFit/>
              </a:bodyPr>
              <a:lstStyle/>
              <a:p>
                <a:pPr algn="ctr"/>
                <a:r>
                  <a:rPr lang="en-US" sz="2000" dirty="0">
                    <a:solidFill>
                      <a:srgbClr val="FF0000"/>
                    </a:solidFill>
                    <a:latin typeface="Comic Sans MS" panose="030F0702030302020204" pitchFamily="66" charset="0"/>
                    <a:sym typeface="Wingdings" panose="05000000000000000000" pitchFamily="2" charset="2"/>
                  </a:rPr>
                  <a:t> Therefore, we can say that when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sym typeface="Wingdings" panose="05000000000000000000" pitchFamily="2" charset="2"/>
                      </a:rPr>
                      <m:t>𝜃</m:t>
                    </m:r>
                  </m:oMath>
                </a14:m>
                <a:r>
                  <a:rPr lang="en-GB" sz="2000" dirty="0">
                    <a:solidFill>
                      <a:srgbClr val="FF0000"/>
                    </a:solidFill>
                    <a:latin typeface="Comic Sans MS" panose="030F0702030302020204" pitchFamily="66" charset="0"/>
                  </a:rPr>
                  <a:t> is small and measured in radians, </a:t>
                </a:r>
                <a14:m>
                  <m:oMath xmlns:m="http://schemas.openxmlformats.org/officeDocument/2006/math">
                    <m:r>
                      <a:rPr lang="en-US" sz="2000" b="0" i="1" smtClean="0">
                        <a:solidFill>
                          <a:srgbClr val="FF0000"/>
                        </a:solidFill>
                        <a:latin typeface="Cambria Math" panose="02040503050406030204" pitchFamily="18" charset="0"/>
                      </a:rPr>
                      <m:t>𝑐𝑜𝑠</m:t>
                    </m:r>
                    <m:r>
                      <a:rPr lang="en-US" sz="2000" b="0" i="1" smtClean="0">
                        <a:solidFill>
                          <a:srgbClr val="FF0000"/>
                        </a:solidFill>
                        <a:latin typeface="Cambria Math" panose="02040503050406030204" pitchFamily="18" charset="0"/>
                        <a:ea typeface="Cambria Math" panose="02040503050406030204" pitchFamily="18" charset="0"/>
                      </a:rPr>
                      <m:t>𝜃</m:t>
                    </m:r>
                    <m:r>
                      <a:rPr lang="en-US" sz="2000" b="0" i="1" smtClean="0">
                        <a:solidFill>
                          <a:srgbClr val="FF0000"/>
                        </a:solidFill>
                        <a:latin typeface="Cambria Math" panose="02040503050406030204" pitchFamily="18" charset="0"/>
                        <a:ea typeface="Cambria Math" panose="02040503050406030204" pitchFamily="18" charset="0"/>
                      </a:rPr>
                      <m:t>≈</m:t>
                    </m:r>
                    <m:r>
                      <a:rPr lang="en-US" sz="2000">
                        <a:solidFill>
                          <a:srgbClr val="FF0000"/>
                        </a:solidFill>
                        <a:latin typeface="Cambria Math" panose="02040503050406030204" pitchFamily="18" charset="0"/>
                      </a:rPr>
                      <m:t>1−</m:t>
                    </m:r>
                    <m:f>
                      <m:fPr>
                        <m:ctrlPr>
                          <a:rPr lang="en-US" sz="2000" i="1">
                            <a:solidFill>
                              <a:srgbClr val="FF0000"/>
                            </a:solidFill>
                            <a:latin typeface="Cambria Math" panose="02040503050406030204" pitchFamily="18" charset="0"/>
                          </a:rPr>
                        </m:ctrlPr>
                      </m:fPr>
                      <m:num>
                        <m:sSup>
                          <m:sSupPr>
                            <m:ctrlPr>
                              <a:rPr lang="en-US" sz="2000" i="1">
                                <a:solidFill>
                                  <a:srgbClr val="FF0000"/>
                                </a:solidFill>
                                <a:latin typeface="Cambria Math" panose="02040503050406030204" pitchFamily="18" charset="0"/>
                              </a:rPr>
                            </m:ctrlPr>
                          </m:sSupPr>
                          <m:e>
                            <m:r>
                              <a:rPr lang="en-US" sz="2000" i="1">
                                <a:solidFill>
                                  <a:srgbClr val="FF0000"/>
                                </a:solidFill>
                                <a:latin typeface="Cambria Math" panose="02040503050406030204" pitchFamily="18" charset="0"/>
                                <a:ea typeface="Cambria Math" panose="02040503050406030204" pitchFamily="18" charset="0"/>
                              </a:rPr>
                              <m:t>𝜃</m:t>
                            </m:r>
                          </m:e>
                          <m:sup>
                            <m:r>
                              <a:rPr lang="en-US" sz="2000" i="1">
                                <a:solidFill>
                                  <a:srgbClr val="FF0000"/>
                                </a:solidFill>
                                <a:latin typeface="Cambria Math" panose="02040503050406030204" pitchFamily="18" charset="0"/>
                              </a:rPr>
                              <m:t>2</m:t>
                            </m:r>
                          </m:sup>
                        </m:sSup>
                      </m:num>
                      <m:den>
                        <m:r>
                          <a:rPr lang="en-US" sz="2000" i="1">
                            <a:solidFill>
                              <a:srgbClr val="FF0000"/>
                            </a:solidFill>
                            <a:latin typeface="Cambria Math" panose="02040503050406030204" pitchFamily="18" charset="0"/>
                          </a:rPr>
                          <m:t>2</m:t>
                        </m:r>
                      </m:den>
                    </m:f>
                  </m:oMath>
                </a14:m>
                <a:endParaRPr lang="en-GB" sz="2000" dirty="0">
                  <a:solidFill>
                    <a:srgbClr val="FF0000"/>
                  </a:solidFill>
                  <a:latin typeface="Comic Sans MS" panose="030F0702030302020204" pitchFamily="66"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19092" y="5903650"/>
                <a:ext cx="7572652" cy="878574"/>
              </a:xfrm>
              <a:prstGeom prst="rect">
                <a:avLst/>
              </a:prstGeom>
              <a:blipFill>
                <a:blip r:embed="rId9"/>
                <a:stretch>
                  <a:fillRect l="-725" t="-3448" r="-1691" b="-34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93215" y="457200"/>
                <a:ext cx="3358740" cy="215444"/>
              </a:xfrm>
              <a:prstGeom prst="rect">
                <a:avLst/>
              </a:prstGeom>
              <a:noFill/>
            </p:spPr>
            <p:txBody>
              <a:bodyPr wrap="none" lIns="0" tIns="0" rIns="0" bIns="0" rtlCol="0">
                <a:spAutoFit/>
              </a:bodyPr>
              <a:lstStyle/>
              <a:p>
                <a:r>
                  <a:rPr lang="en-US" sz="1400" dirty="0">
                    <a:latin typeface="Comic Sans MS" panose="030F0702030302020204" pitchFamily="66" charset="0"/>
                  </a:rPr>
                  <a:t>When </a:t>
                </a:r>
                <a14:m>
                  <m:oMath xmlns:m="http://schemas.openxmlformats.org/officeDocument/2006/math">
                    <m:r>
                      <a:rPr lang="en-US" sz="1400" i="1" smtClean="0">
                        <a:latin typeface="Cambria Math" panose="02040503050406030204" pitchFamily="18" charset="0"/>
                        <a:ea typeface="Cambria Math" panose="02040503050406030204" pitchFamily="18" charset="0"/>
                      </a:rPr>
                      <m:t>𝜃</m:t>
                    </m:r>
                  </m:oMath>
                </a14:m>
                <a:r>
                  <a:rPr lang="en-GB" sz="1400" dirty="0">
                    <a:latin typeface="Comic Sans MS" panose="030F0702030302020204" pitchFamily="66" charset="0"/>
                  </a:rPr>
                  <a:t> is small and measured in radians</a:t>
                </a:r>
              </a:p>
            </p:txBody>
          </p:sp>
        </mc:Choice>
        <mc:Fallback xmlns="">
          <p:sp>
            <p:nvSpPr>
              <p:cNvPr id="6" name="TextBox 5"/>
              <p:cNvSpPr txBox="1">
                <a:spLocks noRot="1" noChangeAspect="1" noMove="1" noResize="1" noEditPoints="1" noAdjustHandles="1" noChangeArrowheads="1" noChangeShapeType="1" noTextEdit="1"/>
              </p:cNvSpPr>
              <p:nvPr/>
            </p:nvSpPr>
            <p:spPr>
              <a:xfrm>
                <a:off x="93215" y="457200"/>
                <a:ext cx="3358740" cy="215444"/>
              </a:xfrm>
              <a:prstGeom prst="rect">
                <a:avLst/>
              </a:prstGeom>
              <a:blipFill>
                <a:blip r:embed="rId10"/>
                <a:stretch>
                  <a:fillRect l="-3267" t="-25714" r="-2178" b="-5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6397" y="732408"/>
                <a:ext cx="84580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𝑠𝑖𝑛</m:t>
                      </m:r>
                      <m:r>
                        <a:rPr lang="en-US" sz="1600" i="1">
                          <a:solidFill>
                            <a:schemeClr val="tx1"/>
                          </a:solidFill>
                          <a:latin typeface="Cambria Math" panose="02040503050406030204" pitchFamily="18" charset="0"/>
                          <a:ea typeface="Cambria Math" panose="02040503050406030204" pitchFamily="18" charset="0"/>
                        </a:rPr>
                        <m:t>𝜃</m:t>
                      </m:r>
                      <m:r>
                        <a:rPr lang="en-US" sz="1600" i="1">
                          <a:solidFill>
                            <a:schemeClr val="tx1"/>
                          </a:solidFill>
                          <a:latin typeface="Cambria Math" panose="02040503050406030204" pitchFamily="18" charset="0"/>
                          <a:ea typeface="Cambria Math" panose="02040503050406030204" pitchFamily="18" charset="0"/>
                        </a:rPr>
                        <m:t>≈</m:t>
                      </m:r>
                      <m:r>
                        <a:rPr lang="en-US" sz="1600" i="1">
                          <a:solidFill>
                            <a:schemeClr val="tx1"/>
                          </a:solidFill>
                          <a:latin typeface="Cambria Math" panose="02040503050406030204" pitchFamily="18" charset="0"/>
                          <a:ea typeface="Cambria Math" panose="02040503050406030204" pitchFamily="18" charset="0"/>
                        </a:rPr>
                        <m:t>𝜃</m:t>
                      </m:r>
                    </m:oMath>
                  </m:oMathPara>
                </a14:m>
                <a:endParaRPr lang="en-GB" sz="1600" dirty="0">
                  <a:solidFill>
                    <a:schemeClr val="tx1"/>
                  </a:solidFill>
                  <a:latin typeface="Comic Sans MS" panose="030F0702030302020204" pitchFamily="66"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6397" y="732408"/>
                <a:ext cx="845809" cy="246221"/>
              </a:xfrm>
              <a:prstGeom prst="rect">
                <a:avLst/>
              </a:prstGeom>
              <a:blipFill>
                <a:blip r:embed="rId11"/>
                <a:stretch>
                  <a:fillRect l="-3597" r="-3597"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947531" y="776797"/>
                <a:ext cx="1324658" cy="492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𝑐𝑜𝑠</m:t>
                      </m:r>
                      <m:r>
                        <a:rPr lang="en-US" sz="1600" i="1">
                          <a:solidFill>
                            <a:schemeClr val="tx1"/>
                          </a:solidFill>
                          <a:latin typeface="Cambria Math" panose="02040503050406030204" pitchFamily="18" charset="0"/>
                          <a:ea typeface="Cambria Math" panose="02040503050406030204" pitchFamily="18" charset="0"/>
                        </a:rPr>
                        <m:t>𝜃</m:t>
                      </m:r>
                      <m:r>
                        <a:rPr lang="en-US" sz="1600" i="1">
                          <a:solidFill>
                            <a:schemeClr val="tx1"/>
                          </a:solidFill>
                          <a:latin typeface="Cambria Math" panose="02040503050406030204" pitchFamily="18" charset="0"/>
                          <a:ea typeface="Cambria Math" panose="02040503050406030204" pitchFamily="18" charset="0"/>
                        </a:rPr>
                        <m:t>≈</m:t>
                      </m:r>
                      <m:r>
                        <a:rPr lang="en-US" sz="1600">
                          <a:solidFill>
                            <a:schemeClr val="tx1"/>
                          </a:solidFill>
                          <a:latin typeface="Cambria Math" panose="02040503050406030204" pitchFamily="18" charset="0"/>
                        </a:rPr>
                        <m:t>1−</m:t>
                      </m:r>
                      <m:f>
                        <m:fPr>
                          <m:ctrlPr>
                            <a:rPr lang="en-US" sz="1600" i="1">
                              <a:solidFill>
                                <a:schemeClr val="tx1"/>
                              </a:solidFill>
                              <a:latin typeface="Cambria Math" panose="02040503050406030204" pitchFamily="18" charset="0"/>
                            </a:rPr>
                          </m:ctrlPr>
                        </m:fPr>
                        <m:num>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ea typeface="Cambria Math" panose="02040503050406030204" pitchFamily="18" charset="0"/>
                                </a:rPr>
                                <m:t>𝜃</m:t>
                              </m:r>
                            </m:e>
                            <m:sup>
                              <m:r>
                                <a:rPr lang="en-US" sz="1600" i="1">
                                  <a:solidFill>
                                    <a:schemeClr val="tx1"/>
                                  </a:solidFill>
                                  <a:latin typeface="Cambria Math" panose="02040503050406030204" pitchFamily="18" charset="0"/>
                                </a:rPr>
                                <m:t>2</m:t>
                              </m:r>
                            </m:sup>
                          </m:sSup>
                        </m:num>
                        <m:den>
                          <m:r>
                            <a:rPr lang="en-US" sz="1600" i="1">
                              <a:solidFill>
                                <a:schemeClr val="tx1"/>
                              </a:solidFill>
                              <a:latin typeface="Cambria Math" panose="02040503050406030204" pitchFamily="18" charset="0"/>
                            </a:rPr>
                            <m:t>2</m:t>
                          </m:r>
                        </m:den>
                      </m:f>
                    </m:oMath>
                  </m:oMathPara>
                </a14:m>
                <a:endParaRPr lang="en-GB" sz="1600" dirty="0">
                  <a:solidFill>
                    <a:schemeClr val="tx1"/>
                  </a:solidFill>
                  <a:latin typeface="Comic Sans MS" panose="030F0702030302020204" pitchFamily="66"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947531" y="776797"/>
                <a:ext cx="1324658" cy="492507"/>
              </a:xfrm>
              <a:prstGeom prst="rect">
                <a:avLst/>
              </a:prstGeom>
              <a:blipFill>
                <a:blip r:embed="rId1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36241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0104" t="23636" r="4345" b="21534"/>
          <a:stretch/>
        </p:blipFill>
        <p:spPr>
          <a:xfrm>
            <a:off x="708607" y="2681290"/>
            <a:ext cx="6554342" cy="3083783"/>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3104606" cy="4525963"/>
              </a:xfrm>
            </p:spPr>
            <p:txBody>
              <a:bodyPr>
                <a:normAutofit/>
              </a:bodyPr>
              <a:lstStyle/>
              <a:p>
                <a:pPr marL="0" indent="0" algn="ctr">
                  <a:buNone/>
                </a:pPr>
                <a:r>
                  <a:rPr lang="en-GB" sz="1400" b="1" dirty="0">
                    <a:latin typeface="Comic Sans MS" pitchFamily="66" charset="0"/>
                  </a:rPr>
                  <a:t>You need to understand and be able to use the small angle approximations for </a:t>
                </a:r>
                <a14:m>
                  <m:oMath xmlns:m="http://schemas.openxmlformats.org/officeDocument/2006/math">
                    <m:r>
                      <a:rPr lang="en-US" sz="1400" b="1" i="1" smtClean="0">
                        <a:latin typeface="Cambria Math" panose="02040503050406030204" pitchFamily="18" charset="0"/>
                      </a:rPr>
                      <m:t>𝒔𝒊𝒏</m:t>
                    </m:r>
                    <m:r>
                      <a:rPr lang="en-US" sz="1400" b="1" i="1" smtClean="0">
                        <a:latin typeface="Cambria Math" panose="02040503050406030204" pitchFamily="18" charset="0"/>
                        <a:ea typeface="Cambria Math" panose="02040503050406030204" pitchFamily="18" charset="0"/>
                      </a:rPr>
                      <m:t>𝜽</m:t>
                    </m:r>
                  </m:oMath>
                </a14:m>
                <a:r>
                  <a:rPr lang="en-GB" sz="1400" b="1" dirty="0">
                    <a:latin typeface="Comic Sans MS" pitchFamily="66" charset="0"/>
                  </a:rPr>
                  <a:t>, </a:t>
                </a:r>
                <a14:m>
                  <m:oMath xmlns:m="http://schemas.openxmlformats.org/officeDocument/2006/math">
                    <m:r>
                      <a:rPr lang="en-US" sz="1400" b="1" i="1" smtClean="0">
                        <a:latin typeface="Cambria Math" panose="02040503050406030204" pitchFamily="18" charset="0"/>
                      </a:rPr>
                      <m:t>𝒄𝒐𝒔</m:t>
                    </m:r>
                    <m:r>
                      <a:rPr lang="en-US" sz="1400" b="1" i="1" smtClean="0">
                        <a:latin typeface="Cambria Math" panose="02040503050406030204" pitchFamily="18" charset="0"/>
                        <a:ea typeface="Cambria Math" panose="02040503050406030204" pitchFamily="18" charset="0"/>
                      </a:rPr>
                      <m:t>𝜽</m:t>
                    </m:r>
                  </m:oMath>
                </a14:m>
                <a:r>
                  <a:rPr lang="en-GB" sz="1400" b="1" dirty="0">
                    <a:latin typeface="Comic Sans MS" pitchFamily="66" charset="0"/>
                  </a:rPr>
                  <a:t> and </a:t>
                </a:r>
                <a14:m>
                  <m:oMath xmlns:m="http://schemas.openxmlformats.org/officeDocument/2006/math">
                    <m:r>
                      <a:rPr lang="en-US" sz="1400" b="1" i="1" smtClean="0">
                        <a:latin typeface="Cambria Math" panose="02040503050406030204" pitchFamily="18" charset="0"/>
                      </a:rPr>
                      <m:t>𝒕𝒂𝒏</m:t>
                    </m:r>
                    <m:r>
                      <a:rPr lang="en-US" sz="1400" b="1" i="1" smtClean="0">
                        <a:latin typeface="Cambria Math" panose="02040503050406030204" pitchFamily="18" charset="0"/>
                        <a:ea typeface="Cambria Math" panose="02040503050406030204" pitchFamily="18" charset="0"/>
                      </a:rPr>
                      <m:t>𝜽</m:t>
                    </m:r>
                  </m:oMath>
                </a14:m>
                <a:endParaRPr lang="en-GB" sz="1400" b="1" dirty="0">
                  <a:latin typeface="Comic Sans MS" pitchFamily="66"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3104606" cy="4525963"/>
              </a:xfrm>
              <a:blipFill>
                <a:blip r:embed="rId3"/>
                <a:stretch>
                  <a:fillRect t="-809"/>
                </a:stretch>
              </a:blipFill>
            </p:spPr>
            <p:txBody>
              <a:bodyPr/>
              <a:lstStyle/>
              <a:p>
                <a:r>
                  <a:rPr lang="en-GB">
                    <a:noFill/>
                  </a:rPr>
                  <a:t> </a:t>
                </a:r>
              </a:p>
            </p:txBody>
          </p:sp>
        </mc:Fallback>
      </mc:AlternateContent>
      <p:sp>
        <p:nvSpPr>
          <p:cNvPr id="37"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38" name="TextBox 37"/>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5F</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4" name="TextBox 3"/>
              <p:cNvSpPr txBox="1"/>
              <p:nvPr/>
            </p:nvSpPr>
            <p:spPr>
              <a:xfrm>
                <a:off x="2043597" y="2406988"/>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GB" dirty="0"/>
              </a:p>
            </p:txBody>
          </p:sp>
        </mc:Choice>
        <mc:Fallback xmlns="">
          <p:sp>
            <p:nvSpPr>
              <p:cNvPr id="4" name="TextBox 3"/>
              <p:cNvSpPr txBox="1">
                <a:spLocks noRot="1" noChangeAspect="1" noMove="1" noResize="1" noEditPoints="1" noAdjustHandles="1" noChangeArrowheads="1" noChangeShapeType="1" noTextEdit="1"/>
              </p:cNvSpPr>
              <p:nvPr/>
            </p:nvSpPr>
            <p:spPr>
              <a:xfrm>
                <a:off x="2043597" y="2406988"/>
                <a:ext cx="186718" cy="276999"/>
              </a:xfrm>
              <a:prstGeom prst="rect">
                <a:avLst/>
              </a:prstGeom>
              <a:blipFill>
                <a:blip r:embed="rId4"/>
                <a:stretch>
                  <a:fillRect l="-32258" r="-25806"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289074" y="4071553"/>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𝜃</m:t>
                      </m:r>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7289074" y="4071553"/>
                <a:ext cx="189474" cy="276999"/>
              </a:xfrm>
              <a:prstGeom prst="rect">
                <a:avLst/>
              </a:prstGeom>
              <a:blipFill>
                <a:blip r:embed="rId5"/>
                <a:stretch>
                  <a:fillRect l="-32258" r="-2258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024604" y="3389664"/>
                <a:ext cx="9773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𝑦</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𝑡𝑎𝑛</m:t>
                      </m:r>
                      <m:r>
                        <a:rPr lang="en-US" b="0" i="1" smtClean="0">
                          <a:solidFill>
                            <a:srgbClr val="C00000"/>
                          </a:solidFill>
                          <a:latin typeface="Cambria Math" panose="02040503050406030204" pitchFamily="18" charset="0"/>
                          <a:ea typeface="Cambria Math" panose="02040503050406030204" pitchFamily="18" charset="0"/>
                        </a:rPr>
                        <m:t>𝜃</m:t>
                      </m:r>
                    </m:oMath>
                  </m:oMathPara>
                </a14:m>
                <a:endParaRPr lang="en-GB" dirty="0">
                  <a:solidFill>
                    <a:srgbClr val="C0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024604" y="3389664"/>
                <a:ext cx="977319" cy="276999"/>
              </a:xfrm>
              <a:prstGeom prst="rect">
                <a:avLst/>
              </a:prstGeom>
              <a:blipFill>
                <a:blip r:embed="rId6"/>
                <a:stretch>
                  <a:fillRect l="-5590" r="-4969"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606659" y="2738169"/>
                <a:ext cx="6246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5">
                              <a:lumMod val="75000"/>
                            </a:schemeClr>
                          </a:solidFill>
                          <a:latin typeface="Cambria Math" panose="02040503050406030204" pitchFamily="18" charset="0"/>
                        </a:rPr>
                        <m:t>𝑦</m:t>
                      </m:r>
                      <m:r>
                        <a:rPr lang="en-US" b="0" i="1" smtClean="0">
                          <a:solidFill>
                            <a:schemeClr val="accent5">
                              <a:lumMod val="75000"/>
                            </a:schemeClr>
                          </a:solidFill>
                          <a:latin typeface="Cambria Math" panose="02040503050406030204" pitchFamily="18" charset="0"/>
                        </a:rPr>
                        <m:t>=</m:t>
                      </m:r>
                      <m:r>
                        <a:rPr lang="en-US" b="0" i="1" smtClean="0">
                          <a:solidFill>
                            <a:schemeClr val="accent5">
                              <a:lumMod val="75000"/>
                            </a:schemeClr>
                          </a:solidFill>
                          <a:latin typeface="Cambria Math" panose="02040503050406030204" pitchFamily="18" charset="0"/>
                          <a:ea typeface="Cambria Math" panose="02040503050406030204" pitchFamily="18" charset="0"/>
                        </a:rPr>
                        <m:t>𝜃</m:t>
                      </m:r>
                    </m:oMath>
                  </m:oMathPara>
                </a14:m>
                <a:endParaRPr lang="en-GB" dirty="0">
                  <a:solidFill>
                    <a:schemeClr val="accent5">
                      <a:lumMod val="75000"/>
                    </a:schemeClr>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606659" y="2738169"/>
                <a:ext cx="624658" cy="276999"/>
              </a:xfrm>
              <a:prstGeom prst="rect">
                <a:avLst/>
              </a:prstGeom>
              <a:blipFill>
                <a:blip r:embed="rId7"/>
                <a:stretch>
                  <a:fillRect l="-8824" r="-6863" b="-2391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409025" y="1296139"/>
                <a:ext cx="5584055" cy="1169551"/>
              </a:xfrm>
              <a:prstGeom prst="rect">
                <a:avLst/>
              </a:prstGeom>
              <a:noFill/>
            </p:spPr>
            <p:txBody>
              <a:bodyPr wrap="square" rtlCol="0">
                <a:spAutoFit/>
              </a:bodyPr>
              <a:lstStyle/>
              <a:p>
                <a:r>
                  <a:rPr lang="en-US" sz="1400" dirty="0">
                    <a:solidFill>
                      <a:srgbClr val="FF0000"/>
                    </a:solidFill>
                    <a:latin typeface="Comic Sans MS" panose="030F0702030302020204" pitchFamily="66" charset="0"/>
                  </a:rPr>
                  <a:t>On the diagram below, the x-axis is in radians (so 6.28 radians is equal to 360˚)</a:t>
                </a:r>
              </a:p>
              <a:p>
                <a:endParaRPr lang="en-US" sz="1400" dirty="0">
                  <a:solidFill>
                    <a:srgbClr val="FF0000"/>
                  </a:solidFill>
                  <a:latin typeface="Comic Sans MS" panose="030F0702030302020204" pitchFamily="66" charset="0"/>
                </a:endParaRPr>
              </a:p>
              <a:p>
                <a:r>
                  <a:rPr lang="en-US" sz="1400" dirty="0">
                    <a:solidFill>
                      <a:srgbClr val="FF0000"/>
                    </a:solidFill>
                    <a:latin typeface="Comic Sans MS" panose="030F0702030302020204" pitchFamily="66" charset="0"/>
                    <a:sym typeface="Wingdings" panose="05000000000000000000" pitchFamily="2" charset="2"/>
                  </a:rPr>
                  <a:t> When the angle is very small, the graph for </a:t>
                </a:r>
                <a14:m>
                  <m:oMath xmlns:m="http://schemas.openxmlformats.org/officeDocument/2006/math">
                    <m:r>
                      <a:rPr lang="en-US" sz="1400" b="0" i="1" smtClean="0">
                        <a:solidFill>
                          <a:srgbClr val="FF0000"/>
                        </a:solidFill>
                        <a:latin typeface="Cambria Math" panose="02040503050406030204" pitchFamily="18" charset="0"/>
                        <a:sym typeface="Wingdings" panose="05000000000000000000" pitchFamily="2" charset="2"/>
                      </a:rPr>
                      <m:t>𝑦</m:t>
                    </m:r>
                    <m:r>
                      <a:rPr lang="en-US" sz="1400" b="0" i="1" smtClean="0">
                        <a:solidFill>
                          <a:srgbClr val="FF0000"/>
                        </a:solidFill>
                        <a:latin typeface="Cambria Math" panose="02040503050406030204" pitchFamily="18" charset="0"/>
                        <a:sym typeface="Wingdings" panose="05000000000000000000" pitchFamily="2" charset="2"/>
                      </a:rPr>
                      <m:t>=</m:t>
                    </m:r>
                    <m:r>
                      <a:rPr lang="en-US" sz="1400" b="0" i="1" smtClean="0">
                        <a:solidFill>
                          <a:srgbClr val="FF0000"/>
                        </a:solidFill>
                        <a:latin typeface="Cambria Math" panose="02040503050406030204" pitchFamily="18" charset="0"/>
                        <a:sym typeface="Wingdings" panose="05000000000000000000" pitchFamily="2" charset="2"/>
                      </a:rPr>
                      <m:t>𝑡𝑎𝑛</m:t>
                    </m:r>
                    <m:r>
                      <a:rPr lang="en-US" sz="1400" b="0" i="1" smtClean="0">
                        <a:solidFill>
                          <a:srgbClr val="FF0000"/>
                        </a:solidFill>
                        <a:latin typeface="Cambria Math" panose="02040503050406030204" pitchFamily="18" charset="0"/>
                        <a:ea typeface="Cambria Math" panose="02040503050406030204" pitchFamily="18" charset="0"/>
                        <a:sym typeface="Wingdings" panose="05000000000000000000" pitchFamily="2" charset="2"/>
                      </a:rPr>
                      <m:t>𝜃</m:t>
                    </m:r>
                  </m:oMath>
                </a14:m>
                <a:r>
                  <a:rPr lang="en-GB" sz="1400" dirty="0">
                    <a:solidFill>
                      <a:srgbClr val="FF0000"/>
                    </a:solidFill>
                    <a:latin typeface="Comic Sans MS" panose="030F0702030302020204" pitchFamily="66" charset="0"/>
                  </a:rPr>
                  <a:t> tends towards the graph </a:t>
                </a:r>
                <a14:m>
                  <m:oMath xmlns:m="http://schemas.openxmlformats.org/officeDocument/2006/math">
                    <m:r>
                      <a:rPr lang="en-US" sz="1400" b="0" i="1" smtClean="0">
                        <a:solidFill>
                          <a:srgbClr val="FF0000"/>
                        </a:solidFill>
                        <a:latin typeface="Cambria Math" panose="02040503050406030204" pitchFamily="18" charset="0"/>
                      </a:rPr>
                      <m:t>𝑦</m:t>
                    </m:r>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ea typeface="Cambria Math" panose="02040503050406030204" pitchFamily="18" charset="0"/>
                      </a:rPr>
                      <m:t>𝜃</m:t>
                    </m:r>
                  </m:oMath>
                </a14:m>
                <a:r>
                  <a:rPr lang="en-GB" sz="1400" dirty="0">
                    <a:solidFill>
                      <a:srgbClr val="FF0000"/>
                    </a:solidFill>
                    <a:latin typeface="Comic Sans MS" panose="030F0702030302020204" pitchFamily="66" charset="0"/>
                  </a:rPr>
                  <a:t>…</a:t>
                </a:r>
              </a:p>
            </p:txBody>
          </p:sp>
        </mc:Choice>
        <mc:Fallback xmlns="">
          <p:sp>
            <p:nvSpPr>
              <p:cNvPr id="5" name="TextBox 4"/>
              <p:cNvSpPr txBox="1">
                <a:spLocks noRot="1" noChangeAspect="1" noMove="1" noResize="1" noEditPoints="1" noAdjustHandles="1" noChangeArrowheads="1" noChangeShapeType="1" noTextEdit="1"/>
              </p:cNvSpPr>
              <p:nvPr/>
            </p:nvSpPr>
            <p:spPr>
              <a:xfrm>
                <a:off x="3409025" y="1296139"/>
                <a:ext cx="5584055" cy="1169551"/>
              </a:xfrm>
              <a:prstGeom prst="rect">
                <a:avLst/>
              </a:prstGeom>
              <a:blipFill>
                <a:blip r:embed="rId8"/>
                <a:stretch>
                  <a:fillRect l="-328" t="-1047" r="-218" b="-471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09789" y="5903650"/>
                <a:ext cx="8485868" cy="707886"/>
              </a:xfrm>
              <a:prstGeom prst="rect">
                <a:avLst/>
              </a:prstGeom>
              <a:noFill/>
            </p:spPr>
            <p:txBody>
              <a:bodyPr wrap="square" rtlCol="0">
                <a:spAutoFit/>
              </a:bodyPr>
              <a:lstStyle/>
              <a:p>
                <a:pPr algn="ctr"/>
                <a:r>
                  <a:rPr lang="en-US" sz="2000" dirty="0">
                    <a:solidFill>
                      <a:srgbClr val="FF0000"/>
                    </a:solidFill>
                    <a:latin typeface="Comic Sans MS" panose="030F0702030302020204" pitchFamily="66" charset="0"/>
                    <a:sym typeface="Wingdings" panose="05000000000000000000" pitchFamily="2" charset="2"/>
                  </a:rPr>
                  <a:t> Therefore, we can say that when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sym typeface="Wingdings" panose="05000000000000000000" pitchFamily="2" charset="2"/>
                      </a:rPr>
                      <m:t>𝜃</m:t>
                    </m:r>
                  </m:oMath>
                </a14:m>
                <a:r>
                  <a:rPr lang="en-GB" sz="2000" dirty="0">
                    <a:solidFill>
                      <a:srgbClr val="FF0000"/>
                    </a:solidFill>
                    <a:latin typeface="Comic Sans MS" panose="030F0702030302020204" pitchFamily="66" charset="0"/>
                  </a:rPr>
                  <a:t> is small and measured in radians, </a:t>
                </a:r>
                <a14:m>
                  <m:oMath xmlns:m="http://schemas.openxmlformats.org/officeDocument/2006/math">
                    <m:r>
                      <a:rPr lang="en-US" sz="2000" b="0" i="1" smtClean="0">
                        <a:solidFill>
                          <a:srgbClr val="FF0000"/>
                        </a:solidFill>
                        <a:latin typeface="Cambria Math" panose="02040503050406030204" pitchFamily="18" charset="0"/>
                      </a:rPr>
                      <m:t>𝑡𝑎𝑛</m:t>
                    </m:r>
                    <m:r>
                      <a:rPr lang="en-US" sz="2000" b="0" i="1" smtClean="0">
                        <a:solidFill>
                          <a:srgbClr val="FF0000"/>
                        </a:solidFill>
                        <a:latin typeface="Cambria Math" panose="02040503050406030204" pitchFamily="18" charset="0"/>
                        <a:ea typeface="Cambria Math" panose="02040503050406030204" pitchFamily="18" charset="0"/>
                      </a:rPr>
                      <m:t>𝜃</m:t>
                    </m:r>
                    <m:r>
                      <a:rPr lang="en-US" sz="2000" b="0" i="1" smtClean="0">
                        <a:solidFill>
                          <a:srgbClr val="FF0000"/>
                        </a:solidFill>
                        <a:latin typeface="Cambria Math" panose="02040503050406030204" pitchFamily="18" charset="0"/>
                        <a:ea typeface="Cambria Math" panose="02040503050406030204" pitchFamily="18" charset="0"/>
                      </a:rPr>
                      <m:t>≈</m:t>
                    </m:r>
                    <m:r>
                      <m:rPr>
                        <m:sty m:val="p"/>
                      </m:rPr>
                      <a:rPr lang="en-US" sz="2000" smtClean="0">
                        <a:solidFill>
                          <a:srgbClr val="FF0000"/>
                        </a:solidFill>
                        <a:latin typeface="Cambria Math" panose="02040503050406030204" pitchFamily="18" charset="0"/>
                      </a:rPr>
                      <m:t>θ</m:t>
                    </m:r>
                  </m:oMath>
                </a14:m>
                <a:endParaRPr lang="en-GB" sz="2000" dirty="0">
                  <a:solidFill>
                    <a:srgbClr val="FF0000"/>
                  </a:solidFill>
                  <a:latin typeface="Comic Sans MS" panose="030F0702030302020204" pitchFamily="66"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09789" y="5903650"/>
                <a:ext cx="8485868" cy="707886"/>
              </a:xfrm>
              <a:prstGeom prst="rect">
                <a:avLst/>
              </a:prstGeom>
              <a:blipFill>
                <a:blip r:embed="rId9"/>
                <a:stretch>
                  <a:fillRect t="-4274" b="-136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93215" y="457200"/>
                <a:ext cx="3358740" cy="215444"/>
              </a:xfrm>
              <a:prstGeom prst="rect">
                <a:avLst/>
              </a:prstGeom>
              <a:noFill/>
            </p:spPr>
            <p:txBody>
              <a:bodyPr wrap="none" lIns="0" tIns="0" rIns="0" bIns="0" rtlCol="0">
                <a:spAutoFit/>
              </a:bodyPr>
              <a:lstStyle/>
              <a:p>
                <a:r>
                  <a:rPr lang="en-US" sz="1400" dirty="0">
                    <a:latin typeface="Comic Sans MS" panose="030F0702030302020204" pitchFamily="66" charset="0"/>
                  </a:rPr>
                  <a:t>When </a:t>
                </a:r>
                <a14:m>
                  <m:oMath xmlns:m="http://schemas.openxmlformats.org/officeDocument/2006/math">
                    <m:r>
                      <a:rPr lang="en-US" sz="1400" i="1" smtClean="0">
                        <a:latin typeface="Cambria Math" panose="02040503050406030204" pitchFamily="18" charset="0"/>
                        <a:ea typeface="Cambria Math" panose="02040503050406030204" pitchFamily="18" charset="0"/>
                      </a:rPr>
                      <m:t>𝜃</m:t>
                    </m:r>
                  </m:oMath>
                </a14:m>
                <a:r>
                  <a:rPr lang="en-GB" sz="1400" dirty="0">
                    <a:latin typeface="Comic Sans MS" panose="030F0702030302020204" pitchFamily="66" charset="0"/>
                  </a:rPr>
                  <a:t> is small and measured in radians</a:t>
                </a:r>
              </a:p>
            </p:txBody>
          </p:sp>
        </mc:Choice>
        <mc:Fallback xmlns="">
          <p:sp>
            <p:nvSpPr>
              <p:cNvPr id="6" name="TextBox 5"/>
              <p:cNvSpPr txBox="1">
                <a:spLocks noRot="1" noChangeAspect="1" noMove="1" noResize="1" noEditPoints="1" noAdjustHandles="1" noChangeArrowheads="1" noChangeShapeType="1" noTextEdit="1"/>
              </p:cNvSpPr>
              <p:nvPr/>
            </p:nvSpPr>
            <p:spPr>
              <a:xfrm>
                <a:off x="93215" y="457200"/>
                <a:ext cx="3358740" cy="215444"/>
              </a:xfrm>
              <a:prstGeom prst="rect">
                <a:avLst/>
              </a:prstGeom>
              <a:blipFill>
                <a:blip r:embed="rId10"/>
                <a:stretch>
                  <a:fillRect l="-3267" t="-25714" r="-2178" b="-5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6397" y="732408"/>
                <a:ext cx="84580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𝑠𝑖𝑛</m:t>
                      </m:r>
                      <m:r>
                        <a:rPr lang="en-US" sz="1600" i="1">
                          <a:solidFill>
                            <a:schemeClr val="tx1"/>
                          </a:solidFill>
                          <a:latin typeface="Cambria Math" panose="02040503050406030204" pitchFamily="18" charset="0"/>
                          <a:ea typeface="Cambria Math" panose="02040503050406030204" pitchFamily="18" charset="0"/>
                        </a:rPr>
                        <m:t>𝜃</m:t>
                      </m:r>
                      <m:r>
                        <a:rPr lang="en-US" sz="1600" i="1">
                          <a:solidFill>
                            <a:schemeClr val="tx1"/>
                          </a:solidFill>
                          <a:latin typeface="Cambria Math" panose="02040503050406030204" pitchFamily="18" charset="0"/>
                          <a:ea typeface="Cambria Math" panose="02040503050406030204" pitchFamily="18" charset="0"/>
                        </a:rPr>
                        <m:t>≈</m:t>
                      </m:r>
                      <m:r>
                        <a:rPr lang="en-US" sz="1600" i="1">
                          <a:solidFill>
                            <a:schemeClr val="tx1"/>
                          </a:solidFill>
                          <a:latin typeface="Cambria Math" panose="02040503050406030204" pitchFamily="18" charset="0"/>
                          <a:ea typeface="Cambria Math" panose="02040503050406030204" pitchFamily="18" charset="0"/>
                        </a:rPr>
                        <m:t>𝜃</m:t>
                      </m:r>
                    </m:oMath>
                  </m:oMathPara>
                </a14:m>
                <a:endParaRPr lang="en-GB" sz="1600" dirty="0">
                  <a:solidFill>
                    <a:schemeClr val="tx1"/>
                  </a:solidFill>
                  <a:latin typeface="Comic Sans MS" panose="030F0702030302020204" pitchFamily="66"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6397" y="732408"/>
                <a:ext cx="845809" cy="246221"/>
              </a:xfrm>
              <a:prstGeom prst="rect">
                <a:avLst/>
              </a:prstGeom>
              <a:blipFill>
                <a:blip r:embed="rId11"/>
                <a:stretch>
                  <a:fillRect l="-3597" r="-3597"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947531" y="776797"/>
                <a:ext cx="1324658" cy="492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𝑐𝑜𝑠</m:t>
                      </m:r>
                      <m:r>
                        <a:rPr lang="en-US" sz="1600" i="1">
                          <a:solidFill>
                            <a:schemeClr val="tx1"/>
                          </a:solidFill>
                          <a:latin typeface="Cambria Math" panose="02040503050406030204" pitchFamily="18" charset="0"/>
                          <a:ea typeface="Cambria Math" panose="02040503050406030204" pitchFamily="18" charset="0"/>
                        </a:rPr>
                        <m:t>𝜃</m:t>
                      </m:r>
                      <m:r>
                        <a:rPr lang="en-US" sz="1600" i="1">
                          <a:solidFill>
                            <a:schemeClr val="tx1"/>
                          </a:solidFill>
                          <a:latin typeface="Cambria Math" panose="02040503050406030204" pitchFamily="18" charset="0"/>
                          <a:ea typeface="Cambria Math" panose="02040503050406030204" pitchFamily="18" charset="0"/>
                        </a:rPr>
                        <m:t>≈</m:t>
                      </m:r>
                      <m:r>
                        <a:rPr lang="en-US" sz="1600">
                          <a:solidFill>
                            <a:schemeClr val="tx1"/>
                          </a:solidFill>
                          <a:latin typeface="Cambria Math" panose="02040503050406030204" pitchFamily="18" charset="0"/>
                        </a:rPr>
                        <m:t>1−</m:t>
                      </m:r>
                      <m:f>
                        <m:fPr>
                          <m:ctrlPr>
                            <a:rPr lang="en-US" sz="1600" i="1">
                              <a:solidFill>
                                <a:schemeClr val="tx1"/>
                              </a:solidFill>
                              <a:latin typeface="Cambria Math" panose="02040503050406030204" pitchFamily="18" charset="0"/>
                            </a:rPr>
                          </m:ctrlPr>
                        </m:fPr>
                        <m:num>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ea typeface="Cambria Math" panose="02040503050406030204" pitchFamily="18" charset="0"/>
                                </a:rPr>
                                <m:t>𝜃</m:t>
                              </m:r>
                            </m:e>
                            <m:sup>
                              <m:r>
                                <a:rPr lang="en-US" sz="1600" i="1">
                                  <a:solidFill>
                                    <a:schemeClr val="tx1"/>
                                  </a:solidFill>
                                  <a:latin typeface="Cambria Math" panose="02040503050406030204" pitchFamily="18" charset="0"/>
                                </a:rPr>
                                <m:t>2</m:t>
                              </m:r>
                            </m:sup>
                          </m:sSup>
                        </m:num>
                        <m:den>
                          <m:r>
                            <a:rPr lang="en-US" sz="1600" i="1">
                              <a:solidFill>
                                <a:schemeClr val="tx1"/>
                              </a:solidFill>
                              <a:latin typeface="Cambria Math" panose="02040503050406030204" pitchFamily="18" charset="0"/>
                            </a:rPr>
                            <m:t>2</m:t>
                          </m:r>
                        </m:den>
                      </m:f>
                    </m:oMath>
                  </m:oMathPara>
                </a14:m>
                <a:endParaRPr lang="en-GB" sz="1600" dirty="0">
                  <a:solidFill>
                    <a:schemeClr val="tx1"/>
                  </a:solidFill>
                  <a:latin typeface="Comic Sans MS" panose="030F0702030302020204" pitchFamily="66"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947531" y="776797"/>
                <a:ext cx="1324658" cy="492507"/>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507379" y="732407"/>
                <a:ext cx="88107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𝑡𝑎𝑛</m:t>
                      </m:r>
                      <m:r>
                        <a:rPr lang="en-US" sz="1600" i="1">
                          <a:solidFill>
                            <a:schemeClr val="tx1"/>
                          </a:solidFill>
                          <a:latin typeface="Cambria Math" panose="02040503050406030204" pitchFamily="18" charset="0"/>
                          <a:ea typeface="Cambria Math" panose="02040503050406030204" pitchFamily="18" charset="0"/>
                        </a:rPr>
                        <m:t>𝜃</m:t>
                      </m:r>
                      <m:r>
                        <a:rPr lang="en-US" sz="1600" i="1">
                          <a:solidFill>
                            <a:schemeClr val="tx1"/>
                          </a:solidFill>
                          <a:latin typeface="Cambria Math" panose="02040503050406030204" pitchFamily="18" charset="0"/>
                          <a:ea typeface="Cambria Math" panose="02040503050406030204" pitchFamily="18" charset="0"/>
                        </a:rPr>
                        <m:t>≈</m:t>
                      </m:r>
                      <m:r>
                        <a:rPr lang="en-US" sz="1600" i="1">
                          <a:solidFill>
                            <a:schemeClr val="tx1"/>
                          </a:solidFill>
                          <a:latin typeface="Cambria Math" panose="02040503050406030204" pitchFamily="18" charset="0"/>
                          <a:ea typeface="Cambria Math" panose="02040503050406030204" pitchFamily="18" charset="0"/>
                        </a:rPr>
                        <m:t>𝜃</m:t>
                      </m:r>
                    </m:oMath>
                  </m:oMathPara>
                </a14:m>
                <a:endParaRPr lang="en-GB" sz="1600" dirty="0">
                  <a:solidFill>
                    <a:schemeClr val="tx1"/>
                  </a:solidFill>
                  <a:latin typeface="Comic Sans MS" panose="030F0702030302020204" pitchFamily="66"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507379" y="732407"/>
                <a:ext cx="881075" cy="246221"/>
              </a:xfrm>
              <a:prstGeom prst="rect">
                <a:avLst/>
              </a:prstGeom>
              <a:blipFill>
                <a:blip r:embed="rId13"/>
                <a:stretch>
                  <a:fillRect l="-2759" r="-3448" b="-7317"/>
                </a:stretch>
              </a:blipFill>
            </p:spPr>
            <p:txBody>
              <a:bodyPr/>
              <a:lstStyle/>
              <a:p>
                <a:r>
                  <a:rPr lang="en-GB">
                    <a:noFill/>
                  </a:rPr>
                  <a:t> </a:t>
                </a:r>
              </a:p>
            </p:txBody>
          </p:sp>
        </mc:Fallback>
      </mc:AlternateContent>
    </p:spTree>
    <p:extLst>
      <p:ext uri="{BB962C8B-B14F-4D97-AF65-F5344CB8AC3E}">
        <p14:creationId xmlns:p14="http://schemas.microsoft.com/office/powerpoint/2010/main" val="369585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3104606" cy="4525963"/>
              </a:xfrm>
            </p:spPr>
            <p:txBody>
              <a:bodyPr>
                <a:normAutofit/>
              </a:bodyPr>
              <a:lstStyle/>
              <a:p>
                <a:pPr marL="0" indent="0" algn="ctr">
                  <a:buNone/>
                </a:pPr>
                <a:r>
                  <a:rPr lang="en-GB" sz="1400" b="1" dirty="0">
                    <a:latin typeface="Comic Sans MS" pitchFamily="66" charset="0"/>
                  </a:rPr>
                  <a:t>You need to understand and be able to use the small angle approximations for </a:t>
                </a:r>
                <a14:m>
                  <m:oMath xmlns:m="http://schemas.openxmlformats.org/officeDocument/2006/math">
                    <m:r>
                      <a:rPr lang="en-US" sz="1400" b="1" i="1" smtClean="0">
                        <a:latin typeface="Cambria Math" panose="02040503050406030204" pitchFamily="18" charset="0"/>
                      </a:rPr>
                      <m:t>𝒔𝒊𝒏</m:t>
                    </m:r>
                    <m:r>
                      <a:rPr lang="en-US" sz="1400" b="1" i="1" smtClean="0">
                        <a:latin typeface="Cambria Math" panose="02040503050406030204" pitchFamily="18" charset="0"/>
                        <a:ea typeface="Cambria Math" panose="02040503050406030204" pitchFamily="18" charset="0"/>
                      </a:rPr>
                      <m:t>𝜽</m:t>
                    </m:r>
                  </m:oMath>
                </a14:m>
                <a:r>
                  <a:rPr lang="en-GB" sz="1400" b="1" dirty="0">
                    <a:latin typeface="Comic Sans MS" pitchFamily="66" charset="0"/>
                  </a:rPr>
                  <a:t>, </a:t>
                </a:r>
                <a14:m>
                  <m:oMath xmlns:m="http://schemas.openxmlformats.org/officeDocument/2006/math">
                    <m:r>
                      <a:rPr lang="en-US" sz="1400" b="1" i="1" smtClean="0">
                        <a:latin typeface="Cambria Math" panose="02040503050406030204" pitchFamily="18" charset="0"/>
                      </a:rPr>
                      <m:t>𝒄𝒐𝒔</m:t>
                    </m:r>
                    <m:r>
                      <a:rPr lang="en-US" sz="1400" b="1" i="1" smtClean="0">
                        <a:latin typeface="Cambria Math" panose="02040503050406030204" pitchFamily="18" charset="0"/>
                        <a:ea typeface="Cambria Math" panose="02040503050406030204" pitchFamily="18" charset="0"/>
                      </a:rPr>
                      <m:t>𝜽</m:t>
                    </m:r>
                  </m:oMath>
                </a14:m>
                <a:r>
                  <a:rPr lang="en-GB" sz="1400" b="1" dirty="0">
                    <a:latin typeface="Comic Sans MS" pitchFamily="66" charset="0"/>
                  </a:rPr>
                  <a:t> and </a:t>
                </a:r>
                <a14:m>
                  <m:oMath xmlns:m="http://schemas.openxmlformats.org/officeDocument/2006/math">
                    <m:r>
                      <a:rPr lang="en-US" sz="1400" b="1" i="1" smtClean="0">
                        <a:latin typeface="Cambria Math" panose="02040503050406030204" pitchFamily="18" charset="0"/>
                      </a:rPr>
                      <m:t>𝒕𝒂𝒏</m:t>
                    </m:r>
                    <m:r>
                      <a:rPr lang="en-US" sz="1400" b="1" i="1" smtClean="0">
                        <a:latin typeface="Cambria Math" panose="02040503050406030204" pitchFamily="18" charset="0"/>
                        <a:ea typeface="Cambria Math" panose="02040503050406030204" pitchFamily="18" charset="0"/>
                      </a:rPr>
                      <m:t>𝜽</m:t>
                    </m:r>
                  </m:oMath>
                </a14:m>
                <a:endParaRPr lang="en-GB" sz="1400" dirty="0">
                  <a:latin typeface="Comic Sans MS" pitchFamily="66" charset="0"/>
                </a:endParaRPr>
              </a:p>
              <a:p>
                <a:pPr marL="0" indent="0" algn="ctr">
                  <a:buNone/>
                </a:pPr>
                <a:endParaRPr lang="en-US" sz="1400" dirty="0">
                  <a:latin typeface="Comic Sans MS" pitchFamily="66" charset="0"/>
                </a:endParaRPr>
              </a:p>
              <a:p>
                <a:pPr marL="0" indent="0" algn="ctr">
                  <a:buNone/>
                </a:pPr>
                <a:r>
                  <a:rPr lang="en-US" sz="1400" dirty="0">
                    <a:latin typeface="Comic Sans MS" pitchFamily="66" charset="0"/>
                  </a:rPr>
                  <a:t>When </a:t>
                </a:r>
                <a14:m>
                  <m:oMath xmlns:m="http://schemas.openxmlformats.org/officeDocument/2006/math">
                    <m:r>
                      <a:rPr lang="en-US" sz="1400" i="1" smtClean="0">
                        <a:latin typeface="Cambria Math" panose="02040503050406030204" pitchFamily="18" charset="0"/>
                        <a:ea typeface="Cambria Math" panose="02040503050406030204" pitchFamily="18" charset="0"/>
                      </a:rPr>
                      <m:t>𝜃</m:t>
                    </m:r>
                  </m:oMath>
                </a14:m>
                <a:r>
                  <a:rPr lang="en-GB" sz="1400" dirty="0">
                    <a:latin typeface="Comic Sans MS" pitchFamily="66" charset="0"/>
                  </a:rPr>
                  <a:t> is small, find the approximate value of:</a:t>
                </a:r>
              </a:p>
              <a:p>
                <a:pPr marL="0" indent="0" algn="ctr">
                  <a:buNone/>
                </a:pPr>
                <a:endParaRPr lang="en-US" sz="1400" dirty="0">
                  <a:latin typeface="Comic Sans MS" pitchFamily="66"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i="1">
                              <a:latin typeface="Cambria Math" panose="02040503050406030204" pitchFamily="18" charset="0"/>
                            </a:rPr>
                            <m:t>𝑠𝑖𝑛</m:t>
                          </m:r>
                          <m:r>
                            <a:rPr lang="en-US" sz="1400" i="1">
                              <a:latin typeface="Cambria Math" panose="02040503050406030204" pitchFamily="18" charset="0"/>
                            </a:rPr>
                            <m:t>2</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𝑡𝑎𝑛</m:t>
                          </m:r>
                          <m:r>
                            <a:rPr lang="en-US" sz="1400" i="1">
                              <a:latin typeface="Cambria Math" panose="02040503050406030204" pitchFamily="18" charset="0"/>
                              <a:ea typeface="Cambria Math" panose="02040503050406030204" pitchFamily="18" charset="0"/>
                            </a:rPr>
                            <m:t>𝜃</m:t>
                          </m:r>
                          <m:r>
                            <m:rPr>
                              <m:nor/>
                            </m:rPr>
                            <a:rPr lang="en-GB" sz="1400" dirty="0">
                              <a:latin typeface="Comic Sans MS" pitchFamily="66" charset="0"/>
                            </a:rPr>
                            <m:t> </m:t>
                          </m:r>
                        </m:num>
                        <m:den>
                          <m:r>
                            <a:rPr lang="en-US" sz="1400" b="0" i="1" smtClean="0">
                              <a:latin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𝜃</m:t>
                          </m:r>
                        </m:den>
                      </m:f>
                    </m:oMath>
                  </m:oMathPara>
                </a14:m>
                <a:endParaRPr lang="en-GB" sz="1400" dirty="0">
                  <a:latin typeface="Comic Sans MS" pitchFamily="66"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3104606" cy="4525963"/>
              </a:xfrm>
              <a:blipFill>
                <a:blip r:embed="rId2"/>
                <a:stretch>
                  <a:fillRect t="-809"/>
                </a:stretch>
              </a:blipFill>
            </p:spPr>
            <p:txBody>
              <a:bodyPr/>
              <a:lstStyle/>
              <a:p>
                <a:r>
                  <a:rPr lang="en-GB">
                    <a:noFill/>
                  </a:rPr>
                  <a:t> </a:t>
                </a:r>
              </a:p>
            </p:txBody>
          </p:sp>
        </mc:Fallback>
      </mc:AlternateContent>
      <p:sp>
        <p:nvSpPr>
          <p:cNvPr id="37"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38" name="TextBox 37"/>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5F</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6" name="TextBox 5"/>
              <p:cNvSpPr txBox="1"/>
              <p:nvPr/>
            </p:nvSpPr>
            <p:spPr>
              <a:xfrm>
                <a:off x="93215" y="457200"/>
                <a:ext cx="3358740" cy="215444"/>
              </a:xfrm>
              <a:prstGeom prst="rect">
                <a:avLst/>
              </a:prstGeom>
              <a:noFill/>
            </p:spPr>
            <p:txBody>
              <a:bodyPr wrap="none" lIns="0" tIns="0" rIns="0" bIns="0" rtlCol="0">
                <a:spAutoFit/>
              </a:bodyPr>
              <a:lstStyle/>
              <a:p>
                <a:r>
                  <a:rPr lang="en-US" sz="1400" dirty="0">
                    <a:latin typeface="Comic Sans MS" panose="030F0702030302020204" pitchFamily="66" charset="0"/>
                  </a:rPr>
                  <a:t>When </a:t>
                </a:r>
                <a14:m>
                  <m:oMath xmlns:m="http://schemas.openxmlformats.org/officeDocument/2006/math">
                    <m:r>
                      <a:rPr lang="en-US" sz="1400" i="1" smtClean="0">
                        <a:latin typeface="Cambria Math" panose="02040503050406030204" pitchFamily="18" charset="0"/>
                        <a:ea typeface="Cambria Math" panose="02040503050406030204" pitchFamily="18" charset="0"/>
                      </a:rPr>
                      <m:t>𝜃</m:t>
                    </m:r>
                  </m:oMath>
                </a14:m>
                <a:r>
                  <a:rPr lang="en-GB" sz="1400" dirty="0">
                    <a:latin typeface="Comic Sans MS" panose="030F0702030302020204" pitchFamily="66" charset="0"/>
                  </a:rPr>
                  <a:t> is small and measured in radians</a:t>
                </a:r>
              </a:p>
            </p:txBody>
          </p:sp>
        </mc:Choice>
        <mc:Fallback xmlns="">
          <p:sp>
            <p:nvSpPr>
              <p:cNvPr id="6" name="TextBox 5"/>
              <p:cNvSpPr txBox="1">
                <a:spLocks noRot="1" noChangeAspect="1" noMove="1" noResize="1" noEditPoints="1" noAdjustHandles="1" noChangeArrowheads="1" noChangeShapeType="1" noTextEdit="1"/>
              </p:cNvSpPr>
              <p:nvPr/>
            </p:nvSpPr>
            <p:spPr>
              <a:xfrm>
                <a:off x="93215" y="457200"/>
                <a:ext cx="3358740" cy="215444"/>
              </a:xfrm>
              <a:prstGeom prst="rect">
                <a:avLst/>
              </a:prstGeom>
              <a:blipFill>
                <a:blip r:embed="rId3"/>
                <a:stretch>
                  <a:fillRect l="-3267" t="-25714" r="-2178" b="-5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6397" y="732408"/>
                <a:ext cx="84580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𝑠𝑖𝑛</m:t>
                      </m:r>
                      <m:r>
                        <a:rPr lang="en-US" sz="1600" i="1">
                          <a:solidFill>
                            <a:schemeClr val="tx1"/>
                          </a:solidFill>
                          <a:latin typeface="Cambria Math" panose="02040503050406030204" pitchFamily="18" charset="0"/>
                          <a:ea typeface="Cambria Math" panose="02040503050406030204" pitchFamily="18" charset="0"/>
                        </a:rPr>
                        <m:t>𝜃</m:t>
                      </m:r>
                      <m:r>
                        <a:rPr lang="en-US" sz="1600" i="1">
                          <a:solidFill>
                            <a:schemeClr val="tx1"/>
                          </a:solidFill>
                          <a:latin typeface="Cambria Math" panose="02040503050406030204" pitchFamily="18" charset="0"/>
                          <a:ea typeface="Cambria Math" panose="02040503050406030204" pitchFamily="18" charset="0"/>
                        </a:rPr>
                        <m:t>≈</m:t>
                      </m:r>
                      <m:r>
                        <a:rPr lang="en-US" sz="1600" i="1">
                          <a:solidFill>
                            <a:schemeClr val="tx1"/>
                          </a:solidFill>
                          <a:latin typeface="Cambria Math" panose="02040503050406030204" pitchFamily="18" charset="0"/>
                          <a:ea typeface="Cambria Math" panose="02040503050406030204" pitchFamily="18" charset="0"/>
                        </a:rPr>
                        <m:t>𝜃</m:t>
                      </m:r>
                    </m:oMath>
                  </m:oMathPara>
                </a14:m>
                <a:endParaRPr lang="en-GB" sz="1600" dirty="0">
                  <a:solidFill>
                    <a:schemeClr val="tx1"/>
                  </a:solidFill>
                  <a:latin typeface="Comic Sans MS" panose="030F0702030302020204" pitchFamily="66"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6397" y="732408"/>
                <a:ext cx="845809" cy="246221"/>
              </a:xfrm>
              <a:prstGeom prst="rect">
                <a:avLst/>
              </a:prstGeom>
              <a:blipFill>
                <a:blip r:embed="rId4"/>
                <a:stretch>
                  <a:fillRect l="-3597" r="-3597"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947531" y="776797"/>
                <a:ext cx="1324658" cy="492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𝑐𝑜𝑠</m:t>
                      </m:r>
                      <m:r>
                        <a:rPr lang="en-US" sz="1600" i="1">
                          <a:solidFill>
                            <a:schemeClr val="tx1"/>
                          </a:solidFill>
                          <a:latin typeface="Cambria Math" panose="02040503050406030204" pitchFamily="18" charset="0"/>
                          <a:ea typeface="Cambria Math" panose="02040503050406030204" pitchFamily="18" charset="0"/>
                        </a:rPr>
                        <m:t>𝜃</m:t>
                      </m:r>
                      <m:r>
                        <a:rPr lang="en-US" sz="1600" i="1">
                          <a:solidFill>
                            <a:schemeClr val="tx1"/>
                          </a:solidFill>
                          <a:latin typeface="Cambria Math" panose="02040503050406030204" pitchFamily="18" charset="0"/>
                          <a:ea typeface="Cambria Math" panose="02040503050406030204" pitchFamily="18" charset="0"/>
                        </a:rPr>
                        <m:t>≈</m:t>
                      </m:r>
                      <m:r>
                        <a:rPr lang="en-US" sz="1600">
                          <a:solidFill>
                            <a:schemeClr val="tx1"/>
                          </a:solidFill>
                          <a:latin typeface="Cambria Math" panose="02040503050406030204" pitchFamily="18" charset="0"/>
                        </a:rPr>
                        <m:t>1−</m:t>
                      </m:r>
                      <m:f>
                        <m:fPr>
                          <m:ctrlPr>
                            <a:rPr lang="en-US" sz="1600" i="1">
                              <a:solidFill>
                                <a:schemeClr val="tx1"/>
                              </a:solidFill>
                              <a:latin typeface="Cambria Math" panose="02040503050406030204" pitchFamily="18" charset="0"/>
                            </a:rPr>
                          </m:ctrlPr>
                        </m:fPr>
                        <m:num>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ea typeface="Cambria Math" panose="02040503050406030204" pitchFamily="18" charset="0"/>
                                </a:rPr>
                                <m:t>𝜃</m:t>
                              </m:r>
                            </m:e>
                            <m:sup>
                              <m:r>
                                <a:rPr lang="en-US" sz="1600" i="1">
                                  <a:solidFill>
                                    <a:schemeClr val="tx1"/>
                                  </a:solidFill>
                                  <a:latin typeface="Cambria Math" panose="02040503050406030204" pitchFamily="18" charset="0"/>
                                </a:rPr>
                                <m:t>2</m:t>
                              </m:r>
                            </m:sup>
                          </m:sSup>
                        </m:num>
                        <m:den>
                          <m:r>
                            <a:rPr lang="en-US" sz="1600" i="1">
                              <a:solidFill>
                                <a:schemeClr val="tx1"/>
                              </a:solidFill>
                              <a:latin typeface="Cambria Math" panose="02040503050406030204" pitchFamily="18" charset="0"/>
                            </a:rPr>
                            <m:t>2</m:t>
                          </m:r>
                        </m:den>
                      </m:f>
                    </m:oMath>
                  </m:oMathPara>
                </a14:m>
                <a:endParaRPr lang="en-GB" sz="1600" dirty="0">
                  <a:solidFill>
                    <a:schemeClr val="tx1"/>
                  </a:solidFill>
                  <a:latin typeface="Comic Sans MS" panose="030F0702030302020204" pitchFamily="66"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947531" y="776797"/>
                <a:ext cx="1324658" cy="492507"/>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507379" y="732407"/>
                <a:ext cx="88107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𝑡𝑎𝑛</m:t>
                      </m:r>
                      <m:r>
                        <a:rPr lang="en-US" sz="1600" i="1">
                          <a:solidFill>
                            <a:schemeClr val="tx1"/>
                          </a:solidFill>
                          <a:latin typeface="Cambria Math" panose="02040503050406030204" pitchFamily="18" charset="0"/>
                          <a:ea typeface="Cambria Math" panose="02040503050406030204" pitchFamily="18" charset="0"/>
                        </a:rPr>
                        <m:t>𝜃</m:t>
                      </m:r>
                      <m:r>
                        <a:rPr lang="en-US" sz="1600" i="1">
                          <a:solidFill>
                            <a:schemeClr val="tx1"/>
                          </a:solidFill>
                          <a:latin typeface="Cambria Math" panose="02040503050406030204" pitchFamily="18" charset="0"/>
                          <a:ea typeface="Cambria Math" panose="02040503050406030204" pitchFamily="18" charset="0"/>
                        </a:rPr>
                        <m:t>≈</m:t>
                      </m:r>
                      <m:r>
                        <a:rPr lang="en-US" sz="1600" i="1">
                          <a:solidFill>
                            <a:schemeClr val="tx1"/>
                          </a:solidFill>
                          <a:latin typeface="Cambria Math" panose="02040503050406030204" pitchFamily="18" charset="0"/>
                          <a:ea typeface="Cambria Math" panose="02040503050406030204" pitchFamily="18" charset="0"/>
                        </a:rPr>
                        <m:t>𝜃</m:t>
                      </m:r>
                    </m:oMath>
                  </m:oMathPara>
                </a14:m>
                <a:endParaRPr lang="en-GB" sz="1600" dirty="0">
                  <a:solidFill>
                    <a:schemeClr val="tx1"/>
                  </a:solidFill>
                  <a:latin typeface="Comic Sans MS" panose="030F0702030302020204" pitchFamily="66"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507379" y="732407"/>
                <a:ext cx="881075" cy="246221"/>
              </a:xfrm>
              <a:prstGeom prst="rect">
                <a:avLst/>
              </a:prstGeom>
              <a:blipFill>
                <a:blip r:embed="rId6"/>
                <a:stretch>
                  <a:fillRect l="-2759" r="-3448"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997235" y="1545771"/>
                <a:ext cx="1128578" cy="4065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𝑠𝑖𝑛</m:t>
                          </m:r>
                          <m:r>
                            <a:rPr lang="en-US" sz="1400" i="1">
                              <a:latin typeface="Cambria Math" panose="02040503050406030204" pitchFamily="18" charset="0"/>
                            </a:rPr>
                            <m:t>2</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𝑡𝑎𝑛</m:t>
                          </m:r>
                          <m:r>
                            <a:rPr lang="en-US" sz="1400" i="1">
                              <a:latin typeface="Cambria Math" panose="02040503050406030204" pitchFamily="18" charset="0"/>
                              <a:ea typeface="Cambria Math" panose="02040503050406030204" pitchFamily="18" charset="0"/>
                            </a:rPr>
                            <m:t>𝜃</m:t>
                          </m:r>
                          <m:r>
                            <m:rPr>
                              <m:nor/>
                            </m:rPr>
                            <a:rPr lang="en-GB" sz="1400" dirty="0">
                              <a:latin typeface="Comic Sans MS" pitchFamily="66" charset="0"/>
                            </a:rPr>
                            <m:t> </m:t>
                          </m:r>
                        </m:num>
                        <m:den>
                          <m:r>
                            <a:rPr lang="en-US" sz="1400" i="1">
                              <a:latin typeface="Cambria Math" panose="02040503050406030204" pitchFamily="18" charset="0"/>
                            </a:rPr>
                            <m:t>2</m:t>
                          </m:r>
                          <m:r>
                            <a:rPr lang="en-US" sz="1400" i="1">
                              <a:latin typeface="Cambria Math" panose="02040503050406030204" pitchFamily="18" charset="0"/>
                              <a:ea typeface="Cambria Math" panose="02040503050406030204" pitchFamily="18" charset="0"/>
                            </a:rPr>
                            <m:t>𝜃</m:t>
                          </m:r>
                        </m:den>
                      </m:f>
                    </m:oMath>
                  </m:oMathPara>
                </a14:m>
                <a:endParaRPr lang="en-GB"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997235" y="1545771"/>
                <a:ext cx="1128578" cy="406586"/>
              </a:xfrm>
              <a:prstGeom prst="rect">
                <a:avLst/>
              </a:prstGeom>
              <a:blipFill>
                <a:blip r:embed="rId7"/>
                <a:stretch>
                  <a:fillRect l="-3784" t="-3030" b="-136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132217" y="2151017"/>
                <a:ext cx="798552" cy="4065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2</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𝜃</m:t>
                          </m:r>
                          <m:r>
                            <m:rPr>
                              <m:nor/>
                            </m:rPr>
                            <a:rPr lang="en-GB" sz="1400" dirty="0">
                              <a:latin typeface="Comic Sans MS" pitchFamily="66" charset="0"/>
                            </a:rPr>
                            <m:t> </m:t>
                          </m:r>
                        </m:num>
                        <m:den>
                          <m:r>
                            <a:rPr lang="en-US" sz="1400" i="1">
                              <a:latin typeface="Cambria Math" panose="02040503050406030204" pitchFamily="18" charset="0"/>
                            </a:rPr>
                            <m:t>2</m:t>
                          </m:r>
                          <m:r>
                            <a:rPr lang="en-US" sz="1400" i="1">
                              <a:latin typeface="Cambria Math" panose="02040503050406030204" pitchFamily="18" charset="0"/>
                              <a:ea typeface="Cambria Math" panose="02040503050406030204" pitchFamily="18" charset="0"/>
                            </a:rPr>
                            <m:t>𝜃</m:t>
                          </m:r>
                        </m:den>
                      </m:f>
                    </m:oMath>
                  </m:oMathPara>
                </a14:m>
                <a:endParaRPr lang="en-GB"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132217" y="2151017"/>
                <a:ext cx="798552" cy="406586"/>
              </a:xfrm>
              <a:prstGeom prst="rect">
                <a:avLst/>
              </a:prstGeom>
              <a:blipFill>
                <a:blip r:embed="rId8"/>
                <a:stretch>
                  <a:fillRect l="-2290" t="-2985" b="-1194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136571" y="2773680"/>
                <a:ext cx="430246" cy="4065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f>
                        <m:fPr>
                          <m:ctrlPr>
                            <a:rPr lang="en-US" sz="1400" i="1">
                              <a:latin typeface="Cambria Math" panose="02040503050406030204" pitchFamily="18" charset="0"/>
                            </a:rPr>
                          </m:ctrlPr>
                        </m:fPr>
                        <m:num>
                          <m:r>
                            <a:rPr lang="en-US" sz="1400" b="0" i="1" smtClean="0">
                              <a:latin typeface="Cambria Math" panose="02040503050406030204" pitchFamily="18" charset="0"/>
                            </a:rPr>
                            <m:t>3</m:t>
                          </m:r>
                          <m:r>
                            <a:rPr lang="en-US" sz="1400" b="0" i="1" smtClean="0">
                              <a:latin typeface="Cambria Math" panose="02040503050406030204" pitchFamily="18" charset="0"/>
                              <a:ea typeface="Cambria Math" panose="02040503050406030204" pitchFamily="18" charset="0"/>
                            </a:rPr>
                            <m:t>𝜃</m:t>
                          </m:r>
                        </m:num>
                        <m:den>
                          <m:r>
                            <a:rPr lang="en-US" sz="1400" i="1">
                              <a:latin typeface="Cambria Math" panose="02040503050406030204" pitchFamily="18" charset="0"/>
                            </a:rPr>
                            <m:t>2</m:t>
                          </m:r>
                          <m:r>
                            <a:rPr lang="en-US" sz="1400" i="1">
                              <a:latin typeface="Cambria Math" panose="02040503050406030204" pitchFamily="18" charset="0"/>
                              <a:ea typeface="Cambria Math" panose="02040503050406030204" pitchFamily="18" charset="0"/>
                            </a:rPr>
                            <m:t>𝜃</m:t>
                          </m:r>
                        </m:den>
                      </m:f>
                    </m:oMath>
                  </m:oMathPara>
                </a14:m>
                <a:endParaRPr lang="en-GB" sz="1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4136571" y="2773680"/>
                <a:ext cx="430246" cy="406586"/>
              </a:xfrm>
              <a:prstGeom prst="rect">
                <a:avLst/>
              </a:prstGeom>
              <a:blipFill>
                <a:blip r:embed="rId9"/>
                <a:stretch>
                  <a:fillRect l="-4286" t="-1493" r="-8571" b="-1194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140925" y="3344091"/>
                <a:ext cx="323998" cy="4033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f>
                        <m:fPr>
                          <m:ctrlPr>
                            <a:rPr lang="en-US" sz="1400" i="1">
                              <a:latin typeface="Cambria Math" panose="02040503050406030204" pitchFamily="18" charset="0"/>
                            </a:rPr>
                          </m:ctrlPr>
                        </m:fPr>
                        <m:num>
                          <m:r>
                            <a:rPr lang="en-US" sz="1400" b="0" i="1" smtClean="0">
                              <a:latin typeface="Cambria Math" panose="02040503050406030204" pitchFamily="18" charset="0"/>
                            </a:rPr>
                            <m:t>3</m:t>
                          </m:r>
                        </m:num>
                        <m:den>
                          <m:r>
                            <a:rPr lang="en-US" sz="1400" i="1">
                              <a:latin typeface="Cambria Math" panose="02040503050406030204" pitchFamily="18" charset="0"/>
                            </a:rPr>
                            <m:t>2</m:t>
                          </m:r>
                        </m:den>
                      </m:f>
                    </m:oMath>
                  </m:oMathPara>
                </a14:m>
                <a:endParaRPr lang="en-GB" sz="1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140925" y="3344091"/>
                <a:ext cx="323998" cy="403316"/>
              </a:xfrm>
              <a:prstGeom prst="rect">
                <a:avLst/>
              </a:prstGeom>
              <a:blipFill>
                <a:blip r:embed="rId10"/>
                <a:stretch>
                  <a:fillRect l="-3774" t="-1515" r="-11321" b="-13636"/>
                </a:stretch>
              </a:blipFill>
            </p:spPr>
            <p:txBody>
              <a:bodyPr/>
              <a:lstStyle/>
              <a:p>
                <a:r>
                  <a:rPr lang="en-GB">
                    <a:noFill/>
                  </a:rPr>
                  <a:t> </a:t>
                </a:r>
              </a:p>
            </p:txBody>
          </p:sp>
        </mc:Fallback>
      </mc:AlternateContent>
      <p:sp>
        <p:nvSpPr>
          <p:cNvPr id="20" name="Arc 58"/>
          <p:cNvSpPr>
            <a:spLocks/>
          </p:cNvSpPr>
          <p:nvPr/>
        </p:nvSpPr>
        <p:spPr bwMode="auto">
          <a:xfrm>
            <a:off x="5174886" y="1768203"/>
            <a:ext cx="119926" cy="565693"/>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mc:AlternateContent xmlns:mc="http://schemas.openxmlformats.org/markup-compatibility/2006" xmlns:a14="http://schemas.microsoft.com/office/drawing/2010/main">
        <mc:Choice Requires="a14">
          <p:sp>
            <p:nvSpPr>
              <p:cNvPr id="21" name="Text Box 66"/>
              <p:cNvSpPr txBox="1">
                <a:spLocks noChangeArrowheads="1"/>
              </p:cNvSpPr>
              <p:nvPr/>
            </p:nvSpPr>
            <p:spPr bwMode="auto">
              <a:xfrm>
                <a:off x="5258299" y="1776323"/>
                <a:ext cx="3110638"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Use the rules we saw for when </a:t>
                </a:r>
                <a14:m>
                  <m:oMath xmlns:m="http://schemas.openxmlformats.org/officeDocument/2006/math">
                    <m:r>
                      <a:rPr lang="en-US" altLang="en-US" sz="1400" i="1" smtClean="0">
                        <a:solidFill>
                          <a:srgbClr val="FF0000"/>
                        </a:solidFill>
                        <a:latin typeface="Cambria Math" panose="02040503050406030204" pitchFamily="18" charset="0"/>
                        <a:ea typeface="Cambria Math" panose="02040503050406030204" pitchFamily="18" charset="0"/>
                      </a:rPr>
                      <m:t>𝜃</m:t>
                    </m:r>
                  </m:oMath>
                </a14:m>
                <a:r>
                  <a:rPr lang="en-US" altLang="en-US" sz="1400" dirty="0">
                    <a:solidFill>
                      <a:srgbClr val="FF0000"/>
                    </a:solidFill>
                    <a:latin typeface="Comic Sans MS" pitchFamily="66" charset="0"/>
                  </a:rPr>
                  <a:t> is small and measured in radians</a:t>
                </a:r>
                <a:endParaRPr lang="el-GR" altLang="en-US" sz="1400" dirty="0">
                  <a:solidFill>
                    <a:srgbClr val="FF0000"/>
                  </a:solidFill>
                  <a:latin typeface="Comic Sans MS" pitchFamily="66" charset="0"/>
                </a:endParaRPr>
              </a:p>
            </p:txBody>
          </p:sp>
        </mc:Choice>
        <mc:Fallback xmlns="">
          <p:sp>
            <p:nvSpPr>
              <p:cNvPr id="21" name="Text Box 66"/>
              <p:cNvSpPr txBox="1">
                <a:spLocks noRot="1" noChangeAspect="1" noMove="1" noResize="1" noEditPoints="1" noAdjustHandles="1" noChangeArrowheads="1" noChangeShapeType="1" noTextEdit="1"/>
              </p:cNvSpPr>
              <p:nvPr/>
            </p:nvSpPr>
            <p:spPr bwMode="auto">
              <a:xfrm>
                <a:off x="5258299" y="1776323"/>
                <a:ext cx="3110638" cy="523220"/>
              </a:xfrm>
              <a:prstGeom prst="rect">
                <a:avLst/>
              </a:prstGeom>
              <a:blipFill>
                <a:blip r:embed="rId11"/>
                <a:stretch>
                  <a:fillRect t="-1163" r="-1373" b="-1162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noFill/>
                  </a:rPr>
                  <a:t> </a:t>
                </a:r>
              </a:p>
            </p:txBody>
          </p:sp>
        </mc:Fallback>
      </mc:AlternateContent>
      <p:sp>
        <p:nvSpPr>
          <p:cNvPr id="22" name="Arc 58"/>
          <p:cNvSpPr>
            <a:spLocks/>
          </p:cNvSpPr>
          <p:nvPr/>
        </p:nvSpPr>
        <p:spPr bwMode="auto">
          <a:xfrm>
            <a:off x="4961526" y="2382158"/>
            <a:ext cx="119926" cy="565693"/>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 name="Arc 58"/>
          <p:cNvSpPr>
            <a:spLocks/>
          </p:cNvSpPr>
          <p:nvPr/>
        </p:nvSpPr>
        <p:spPr bwMode="auto">
          <a:xfrm>
            <a:off x="4608828" y="3004821"/>
            <a:ext cx="119926" cy="565693"/>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 name="Text Box 66"/>
          <p:cNvSpPr txBox="1">
            <a:spLocks noChangeArrowheads="1"/>
          </p:cNvSpPr>
          <p:nvPr/>
        </p:nvSpPr>
        <p:spPr bwMode="auto">
          <a:xfrm>
            <a:off x="5105899" y="2477364"/>
            <a:ext cx="92043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Simplify</a:t>
            </a:r>
            <a:endParaRPr lang="el-GR" altLang="en-US" sz="1400" dirty="0">
              <a:solidFill>
                <a:srgbClr val="FF0000"/>
              </a:solidFill>
              <a:latin typeface="Comic Sans MS" pitchFamily="66" charset="0"/>
            </a:endParaRPr>
          </a:p>
        </p:txBody>
      </p:sp>
      <p:sp>
        <p:nvSpPr>
          <p:cNvPr id="25" name="Text Box 66"/>
          <p:cNvSpPr txBox="1">
            <a:spLocks noChangeArrowheads="1"/>
          </p:cNvSpPr>
          <p:nvPr/>
        </p:nvSpPr>
        <p:spPr bwMode="auto">
          <a:xfrm>
            <a:off x="4609510" y="3130507"/>
            <a:ext cx="15997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Simplify again</a:t>
            </a:r>
            <a:endParaRPr lang="el-GR" altLang="en-US" sz="1400" dirty="0">
              <a:solidFill>
                <a:srgbClr val="FF0000"/>
              </a:solidFill>
              <a:latin typeface="Comic Sans MS" pitchFamily="66" charset="0"/>
            </a:endParaRPr>
          </a:p>
        </p:txBody>
      </p:sp>
      <mc:AlternateContent xmlns:mc="http://schemas.openxmlformats.org/markup-compatibility/2006" xmlns:a14="http://schemas.microsoft.com/office/drawing/2010/main">
        <mc:Choice Requires="a14">
          <p:sp>
            <p:nvSpPr>
              <p:cNvPr id="26" name="Text Box 66"/>
              <p:cNvSpPr txBox="1">
                <a:spLocks noChangeArrowheads="1"/>
              </p:cNvSpPr>
              <p:nvPr/>
            </p:nvSpPr>
            <p:spPr bwMode="auto">
              <a:xfrm>
                <a:off x="3614057" y="4088449"/>
                <a:ext cx="4998720"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We can check this by substituting a small value for </a:t>
                </a:r>
                <a14:m>
                  <m:oMath xmlns:m="http://schemas.openxmlformats.org/officeDocument/2006/math">
                    <m:r>
                      <a:rPr lang="en-US" altLang="en-US" sz="1400" i="1" smtClean="0">
                        <a:solidFill>
                          <a:srgbClr val="FF0000"/>
                        </a:solidFill>
                        <a:latin typeface="Cambria Math" panose="02040503050406030204" pitchFamily="18" charset="0"/>
                        <a:ea typeface="Cambria Math" panose="02040503050406030204" pitchFamily="18" charset="0"/>
                      </a:rPr>
                      <m:t>𝜃</m:t>
                    </m:r>
                  </m:oMath>
                </a14:m>
                <a:r>
                  <a:rPr lang="en-US" altLang="en-US" sz="1400" dirty="0">
                    <a:solidFill>
                      <a:srgbClr val="FF0000"/>
                    </a:solidFill>
                    <a:latin typeface="Comic Sans MS" pitchFamily="66" charset="0"/>
                  </a:rPr>
                  <a:t> into the original expression</a:t>
                </a:r>
                <a:endParaRPr lang="el-GR" altLang="en-US" sz="1400" dirty="0">
                  <a:solidFill>
                    <a:srgbClr val="FF0000"/>
                  </a:solidFill>
                  <a:latin typeface="Comic Sans MS" pitchFamily="66" charset="0"/>
                </a:endParaRPr>
              </a:p>
            </p:txBody>
          </p:sp>
        </mc:Choice>
        <mc:Fallback xmlns="">
          <p:sp>
            <p:nvSpPr>
              <p:cNvPr id="26" name="Text Box 66"/>
              <p:cNvSpPr txBox="1">
                <a:spLocks noRot="1" noChangeAspect="1" noMove="1" noResize="1" noEditPoints="1" noAdjustHandles="1" noChangeArrowheads="1" noChangeShapeType="1" noTextEdit="1"/>
              </p:cNvSpPr>
              <p:nvPr/>
            </p:nvSpPr>
            <p:spPr bwMode="auto">
              <a:xfrm>
                <a:off x="3614057" y="4088449"/>
                <a:ext cx="4998720" cy="523220"/>
              </a:xfrm>
              <a:prstGeom prst="rect">
                <a:avLst/>
              </a:prstGeom>
              <a:blipFill>
                <a:blip r:embed="rId12"/>
                <a:stretch>
                  <a:fillRect t="-2326" r="-854" b="-1046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3892732" y="4741817"/>
                <a:ext cx="1128578" cy="4065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𝑠𝑖𝑛</m:t>
                          </m:r>
                          <m:r>
                            <a:rPr lang="en-US" sz="1400" i="1">
                              <a:latin typeface="Cambria Math" panose="02040503050406030204" pitchFamily="18" charset="0"/>
                            </a:rPr>
                            <m:t>2</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𝑡𝑎𝑛</m:t>
                          </m:r>
                          <m:r>
                            <a:rPr lang="en-US" sz="1400" i="1">
                              <a:latin typeface="Cambria Math" panose="02040503050406030204" pitchFamily="18" charset="0"/>
                              <a:ea typeface="Cambria Math" panose="02040503050406030204" pitchFamily="18" charset="0"/>
                            </a:rPr>
                            <m:t>𝜃</m:t>
                          </m:r>
                          <m:r>
                            <m:rPr>
                              <m:nor/>
                            </m:rPr>
                            <a:rPr lang="en-GB" sz="1400" dirty="0">
                              <a:latin typeface="Comic Sans MS" pitchFamily="66" charset="0"/>
                            </a:rPr>
                            <m:t> </m:t>
                          </m:r>
                        </m:num>
                        <m:den>
                          <m:r>
                            <a:rPr lang="en-US" sz="1400" i="1">
                              <a:latin typeface="Cambria Math" panose="02040503050406030204" pitchFamily="18" charset="0"/>
                            </a:rPr>
                            <m:t>2</m:t>
                          </m:r>
                          <m:r>
                            <a:rPr lang="en-US" sz="1400" i="1">
                              <a:latin typeface="Cambria Math" panose="02040503050406030204" pitchFamily="18" charset="0"/>
                              <a:ea typeface="Cambria Math" panose="02040503050406030204" pitchFamily="18" charset="0"/>
                            </a:rPr>
                            <m:t>𝜃</m:t>
                          </m:r>
                        </m:den>
                      </m:f>
                    </m:oMath>
                  </m:oMathPara>
                </a14:m>
                <a:endParaRPr lang="en-GB" sz="1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3892732" y="4741817"/>
                <a:ext cx="1128578" cy="406586"/>
              </a:xfrm>
              <a:prstGeom prst="rect">
                <a:avLst/>
              </a:prstGeom>
              <a:blipFill>
                <a:blip r:embed="rId7"/>
                <a:stretch>
                  <a:fillRect l="-3784" t="-2985" b="-1194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3222172" y="5377542"/>
                <a:ext cx="2269660" cy="4485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i="1">
                              <a:latin typeface="Cambria Math" panose="02040503050406030204" pitchFamily="18" charset="0"/>
                            </a:rPr>
                            <m:t>𝑠𝑖𝑛</m:t>
                          </m:r>
                          <m:r>
                            <a:rPr lang="en-US" sz="1400" i="1">
                              <a:latin typeface="Cambria Math" panose="02040503050406030204" pitchFamily="18" charset="0"/>
                            </a:rPr>
                            <m:t>2(0.005)+</m:t>
                          </m:r>
                          <m:r>
                            <a:rPr lang="en-US" sz="1400" i="1">
                              <a:latin typeface="Cambria Math" panose="02040503050406030204" pitchFamily="18" charset="0"/>
                              <a:ea typeface="Cambria Math" panose="02040503050406030204" pitchFamily="18" charset="0"/>
                            </a:rPr>
                            <m:t>𝑡𝑎𝑛</m:t>
                          </m:r>
                          <m:r>
                            <m:rPr>
                              <m:nor/>
                            </m:rPr>
                            <a:rPr lang="en-US" sz="1400" b="0" i="0" smtClean="0">
                              <a:latin typeface="Cambria Math" panose="02040503050406030204" pitchFamily="18" charset="0"/>
                              <a:ea typeface="Cambria Math" panose="02040503050406030204" pitchFamily="18" charset="0"/>
                            </a:rPr>
                            <m:t>(0.005)</m:t>
                          </m:r>
                          <m:r>
                            <m:rPr>
                              <m:nor/>
                            </m:rPr>
                            <a:rPr lang="en-GB" sz="1400" dirty="0">
                              <a:latin typeface="Comic Sans MS" pitchFamily="66" charset="0"/>
                            </a:rPr>
                            <m:t> </m:t>
                          </m:r>
                        </m:num>
                        <m:den>
                          <m:r>
                            <a:rPr lang="en-US" sz="1400" i="1">
                              <a:latin typeface="Cambria Math" panose="02040503050406030204" pitchFamily="18" charset="0"/>
                            </a:rPr>
                            <m:t>2</m:t>
                          </m:r>
                          <m:r>
                            <a:rPr lang="en-US" sz="1400" b="0" i="1" smtClean="0">
                              <a:latin typeface="Cambria Math" panose="02040503050406030204" pitchFamily="18" charset="0"/>
                            </a:rPr>
                            <m:t>(0.005)</m:t>
                          </m:r>
                        </m:den>
                      </m:f>
                    </m:oMath>
                  </m:oMathPara>
                </a14:m>
                <a:endParaRPr lang="en-GB" sz="1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3222172" y="5377542"/>
                <a:ext cx="2269660" cy="448584"/>
              </a:xfrm>
              <a:prstGeom prst="rect">
                <a:avLst/>
              </a:prstGeom>
              <a:blipFill>
                <a:blip r:embed="rId13"/>
                <a:stretch>
                  <a:fillRect l="-538" t="-2703" b="-1621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3827417" y="6122125"/>
                <a:ext cx="105657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i="1" smtClean="0">
                          <a:latin typeface="Cambria Math" panose="02040503050406030204" pitchFamily="18" charset="0"/>
                        </a:rPr>
                        <m:t>1</m:t>
                      </m:r>
                      <m:r>
                        <a:rPr lang="en-US" sz="1400" b="0" i="1" smtClean="0">
                          <a:latin typeface="Cambria Math" panose="02040503050406030204" pitchFamily="18" charset="0"/>
                        </a:rPr>
                        <m:t>.4999875</m:t>
                      </m:r>
                    </m:oMath>
                  </m:oMathPara>
                </a14:m>
                <a:endParaRPr lang="en-GB"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3827417" y="6122125"/>
                <a:ext cx="1056571" cy="215444"/>
              </a:xfrm>
              <a:prstGeom prst="rect">
                <a:avLst/>
              </a:prstGeom>
              <a:blipFill>
                <a:blip r:embed="rId14"/>
                <a:stretch>
                  <a:fillRect l="-1734" r="-2890" b="-5556"/>
                </a:stretch>
              </a:blipFill>
            </p:spPr>
            <p:txBody>
              <a:bodyPr/>
              <a:lstStyle/>
              <a:p>
                <a:r>
                  <a:rPr lang="en-GB">
                    <a:noFill/>
                  </a:rPr>
                  <a:t> </a:t>
                </a:r>
              </a:p>
            </p:txBody>
          </p:sp>
        </mc:Fallback>
      </mc:AlternateContent>
      <p:sp>
        <p:nvSpPr>
          <p:cNvPr id="30" name="Arc 58"/>
          <p:cNvSpPr>
            <a:spLocks/>
          </p:cNvSpPr>
          <p:nvPr/>
        </p:nvSpPr>
        <p:spPr bwMode="auto">
          <a:xfrm>
            <a:off x="5649503" y="5003438"/>
            <a:ext cx="119926" cy="565693"/>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mc:AlternateContent xmlns:mc="http://schemas.openxmlformats.org/markup-compatibility/2006" xmlns:a14="http://schemas.microsoft.com/office/drawing/2010/main">
        <mc:Choice Requires="a14">
          <p:sp>
            <p:nvSpPr>
              <p:cNvPr id="31" name="Text Box 66"/>
              <p:cNvSpPr txBox="1">
                <a:spLocks noChangeArrowheads="1"/>
              </p:cNvSpPr>
              <p:nvPr/>
            </p:nvSpPr>
            <p:spPr bwMode="auto">
              <a:xfrm>
                <a:off x="5650185" y="5129124"/>
                <a:ext cx="1599701" cy="3077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Let </a:t>
                </a:r>
                <a14:m>
                  <m:oMath xmlns:m="http://schemas.openxmlformats.org/officeDocument/2006/math">
                    <m:r>
                      <a:rPr lang="en-US" altLang="en-US" sz="1400" i="1" smtClean="0">
                        <a:solidFill>
                          <a:srgbClr val="FF0000"/>
                        </a:solidFill>
                        <a:latin typeface="Cambria Math" panose="02040503050406030204" pitchFamily="18" charset="0"/>
                        <a:ea typeface="Cambria Math" panose="02040503050406030204" pitchFamily="18" charset="0"/>
                      </a:rPr>
                      <m:t>𝜃</m:t>
                    </m:r>
                    <m:r>
                      <a:rPr lang="en-US" altLang="en-US" sz="1400" b="0" i="1" smtClean="0">
                        <a:solidFill>
                          <a:srgbClr val="FF0000"/>
                        </a:solidFill>
                        <a:latin typeface="Cambria Math" panose="02040503050406030204" pitchFamily="18" charset="0"/>
                        <a:ea typeface="Cambria Math" panose="02040503050406030204" pitchFamily="18" charset="0"/>
                      </a:rPr>
                      <m:t>=0.005</m:t>
                    </m:r>
                  </m:oMath>
                </a14:m>
                <a:endParaRPr lang="el-GR" altLang="en-US" sz="1400" dirty="0">
                  <a:solidFill>
                    <a:srgbClr val="FF0000"/>
                  </a:solidFill>
                  <a:latin typeface="Comic Sans MS" pitchFamily="66" charset="0"/>
                </a:endParaRPr>
              </a:p>
            </p:txBody>
          </p:sp>
        </mc:Choice>
        <mc:Fallback xmlns="">
          <p:sp>
            <p:nvSpPr>
              <p:cNvPr id="31" name="Text Box 66"/>
              <p:cNvSpPr txBox="1">
                <a:spLocks noRot="1" noChangeAspect="1" noMove="1" noResize="1" noEditPoints="1" noAdjustHandles="1" noChangeArrowheads="1" noChangeShapeType="1" noTextEdit="1"/>
              </p:cNvSpPr>
              <p:nvPr/>
            </p:nvSpPr>
            <p:spPr bwMode="auto">
              <a:xfrm>
                <a:off x="5650185" y="5129124"/>
                <a:ext cx="1599701" cy="307777"/>
              </a:xfrm>
              <a:prstGeom prst="rect">
                <a:avLst/>
              </a:prstGeom>
              <a:blipFill>
                <a:blip r:embed="rId15"/>
                <a:stretch>
                  <a:fillRect t="-1961" b="-1960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noFill/>
                  </a:rPr>
                  <a:t> </a:t>
                </a:r>
              </a:p>
            </p:txBody>
          </p:sp>
        </mc:Fallback>
      </mc:AlternateContent>
      <p:sp>
        <p:nvSpPr>
          <p:cNvPr id="32" name="Arc 58"/>
          <p:cNvSpPr>
            <a:spLocks/>
          </p:cNvSpPr>
          <p:nvPr/>
        </p:nvSpPr>
        <p:spPr bwMode="auto">
          <a:xfrm>
            <a:off x="5549355" y="5626100"/>
            <a:ext cx="119926" cy="565693"/>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3" name="Text Box 66"/>
          <p:cNvSpPr txBox="1">
            <a:spLocks noChangeArrowheads="1"/>
          </p:cNvSpPr>
          <p:nvPr/>
        </p:nvSpPr>
        <p:spPr bwMode="auto">
          <a:xfrm>
            <a:off x="5550038" y="5751786"/>
            <a:ext cx="113814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Calculate</a:t>
            </a:r>
            <a:endParaRPr lang="el-GR" altLang="en-US" sz="1400" dirty="0">
              <a:solidFill>
                <a:srgbClr val="FF0000"/>
              </a:solidFill>
              <a:latin typeface="Comic Sans MS" pitchFamily="66" charset="0"/>
            </a:endParaRPr>
          </a:p>
        </p:txBody>
      </p:sp>
      <p:sp>
        <p:nvSpPr>
          <p:cNvPr id="34" name="Text Box 66"/>
          <p:cNvSpPr txBox="1">
            <a:spLocks noChangeArrowheads="1"/>
          </p:cNvSpPr>
          <p:nvPr/>
        </p:nvSpPr>
        <p:spPr bwMode="auto">
          <a:xfrm>
            <a:off x="0" y="5912894"/>
            <a:ext cx="33005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We can see that the approximation we have is accurate!</a:t>
            </a:r>
            <a:endParaRPr lang="el-GR" altLang="en-US" sz="1400" dirty="0">
              <a:solidFill>
                <a:srgbClr val="FF0000"/>
              </a:solidFill>
              <a:latin typeface="Comic Sans MS" pitchFamily="66" charset="0"/>
            </a:endParaRPr>
          </a:p>
        </p:txBody>
      </p:sp>
      <p:sp>
        <p:nvSpPr>
          <p:cNvPr id="13" name="Rectangle 12"/>
          <p:cNvSpPr/>
          <p:nvPr/>
        </p:nvSpPr>
        <p:spPr>
          <a:xfrm>
            <a:off x="69669" y="722813"/>
            <a:ext cx="870857" cy="252548"/>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2495006" y="727167"/>
            <a:ext cx="870857" cy="252548"/>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4005944" y="1506584"/>
            <a:ext cx="487680" cy="252548"/>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4297681" y="2111830"/>
            <a:ext cx="274319" cy="252548"/>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4702630" y="2116184"/>
            <a:ext cx="226422" cy="252548"/>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4619898" y="1502230"/>
            <a:ext cx="487680" cy="252548"/>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284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blinds(horizontal)">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blinds(horizontal)">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39"/>
                                        </p:tgtEl>
                                      </p:cBhvr>
                                    </p:animEffect>
                                    <p:set>
                                      <p:cBhvr>
                                        <p:cTn id="42" dur="1" fill="hold">
                                          <p:stCondLst>
                                            <p:cond delay="499"/>
                                          </p:stCondLst>
                                        </p:cTn>
                                        <p:tgtEl>
                                          <p:spTgt spid="39"/>
                                        </p:tgtEl>
                                        <p:attrNameLst>
                                          <p:attrName>style.visibility</p:attrName>
                                        </p:attrNameLst>
                                      </p:cBhvr>
                                      <p:to>
                                        <p:strVal val="hidden"/>
                                      </p:to>
                                    </p:set>
                                  </p:childTnLst>
                                </p:cTn>
                              </p:par>
                              <p:par>
                                <p:cTn id="43" presetID="3" presetClass="exit" presetSubtype="10" fill="hold" grpId="1" nodeType="withEffect">
                                  <p:stCondLst>
                                    <p:cond delay="0"/>
                                  </p:stCondLst>
                                  <p:childTnLst>
                                    <p:animEffect transition="out" filter="blinds(horizontal)">
                                      <p:cBhvr>
                                        <p:cTn id="44" dur="500"/>
                                        <p:tgtEl>
                                          <p:spTgt spid="40"/>
                                        </p:tgtEl>
                                      </p:cBhvr>
                                    </p:animEffect>
                                    <p:set>
                                      <p:cBhvr>
                                        <p:cTn id="45" dur="1" fill="hold">
                                          <p:stCondLst>
                                            <p:cond delay="499"/>
                                          </p:stCondLst>
                                        </p:cTn>
                                        <p:tgtEl>
                                          <p:spTgt spid="40"/>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blinds(horizontal)">
                                      <p:cBhvr>
                                        <p:cTn id="53" dur="500"/>
                                        <p:tgtEl>
                                          <p:spTgt spid="4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blinds(horizontal)">
                                      <p:cBhvr>
                                        <p:cTn id="58" dur="500"/>
                                        <p:tgtEl>
                                          <p:spTgt spid="41"/>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blinds(horizontal)">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xit" presetSubtype="10" fill="hold" grpId="1" nodeType="clickEffect">
                                  <p:stCondLst>
                                    <p:cond delay="0"/>
                                  </p:stCondLst>
                                  <p:childTnLst>
                                    <p:animEffect transition="out" filter="blinds(horizontal)">
                                      <p:cBhvr>
                                        <p:cTn id="67" dur="500"/>
                                        <p:tgtEl>
                                          <p:spTgt spid="42"/>
                                        </p:tgtEl>
                                      </p:cBhvr>
                                    </p:animEffect>
                                    <p:set>
                                      <p:cBhvr>
                                        <p:cTn id="68" dur="1" fill="hold">
                                          <p:stCondLst>
                                            <p:cond delay="499"/>
                                          </p:stCondLst>
                                        </p:cTn>
                                        <p:tgtEl>
                                          <p:spTgt spid="42"/>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41"/>
                                        </p:tgtEl>
                                      </p:cBhvr>
                                    </p:animEffect>
                                    <p:set>
                                      <p:cBhvr>
                                        <p:cTn id="71" dur="1" fill="hold">
                                          <p:stCondLst>
                                            <p:cond delay="499"/>
                                          </p:stCondLst>
                                        </p:cTn>
                                        <p:tgtEl>
                                          <p:spTgt spid="41"/>
                                        </p:tgtEl>
                                        <p:attrNameLst>
                                          <p:attrName>style.visibility</p:attrName>
                                        </p:attrNameLst>
                                      </p:cBhvr>
                                      <p:to>
                                        <p:strVal val="hidden"/>
                                      </p:to>
                                    </p:set>
                                  </p:childTnLst>
                                </p:cTn>
                              </p:par>
                              <p:par>
                                <p:cTn id="72" presetID="3" presetClass="exit" presetSubtype="10" fill="hold" grpId="1" nodeType="withEffect">
                                  <p:stCondLst>
                                    <p:cond delay="0"/>
                                  </p:stCondLst>
                                  <p:childTnLst>
                                    <p:animEffect transition="out" filter="blinds(horizontal)">
                                      <p:cBhvr>
                                        <p:cTn id="73" dur="500"/>
                                        <p:tgtEl>
                                          <p:spTgt spid="36"/>
                                        </p:tgtEl>
                                      </p:cBhvr>
                                    </p:animEffect>
                                    <p:set>
                                      <p:cBhvr>
                                        <p:cTn id="74" dur="1" fill="hold">
                                          <p:stCondLst>
                                            <p:cond delay="499"/>
                                          </p:stCondLst>
                                        </p:cTn>
                                        <p:tgtEl>
                                          <p:spTgt spid="3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blinds(horizontal)">
                                      <p:cBhvr>
                                        <p:cTn id="79" dur="5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blinds(horizontal)">
                                      <p:cBhvr>
                                        <p:cTn id="84" dur="500"/>
                                        <p:tgtEl>
                                          <p:spTgt spid="24"/>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blinds(horizontal)">
                                      <p:cBhvr>
                                        <p:cTn id="89" dur="500"/>
                                        <p:tgtEl>
                                          <p:spTgt spid="18"/>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blinds(horizontal)">
                                      <p:cBhvr>
                                        <p:cTn id="94" dur="500"/>
                                        <p:tgtEl>
                                          <p:spTgt spid="23"/>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blinds(horizontal)">
                                      <p:cBhvr>
                                        <p:cTn id="99" dur="500"/>
                                        <p:tgtEl>
                                          <p:spTgt spid="25"/>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19"/>
                                        </p:tgtEl>
                                        <p:attrNameLst>
                                          <p:attrName>style.visibility</p:attrName>
                                        </p:attrNameLst>
                                      </p:cBhvr>
                                      <p:to>
                                        <p:strVal val="visible"/>
                                      </p:to>
                                    </p:set>
                                    <p:animEffect transition="in" filter="blinds(horizontal)">
                                      <p:cBhvr>
                                        <p:cTn id="104" dur="500"/>
                                        <p:tgtEl>
                                          <p:spTgt spid="19"/>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blinds(horizontal)">
                                      <p:cBhvr>
                                        <p:cTn id="109" dur="500"/>
                                        <p:tgtEl>
                                          <p:spTgt spid="26"/>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blinds(horizontal)">
                                      <p:cBhvr>
                                        <p:cTn id="114" dur="500"/>
                                        <p:tgtEl>
                                          <p:spTgt spid="27"/>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30"/>
                                        </p:tgtEl>
                                        <p:attrNameLst>
                                          <p:attrName>style.visibility</p:attrName>
                                        </p:attrNameLst>
                                      </p:cBhvr>
                                      <p:to>
                                        <p:strVal val="visible"/>
                                      </p:to>
                                    </p:set>
                                    <p:animEffect transition="in" filter="blinds(horizontal)">
                                      <p:cBhvr>
                                        <p:cTn id="119" dur="500"/>
                                        <p:tgtEl>
                                          <p:spTgt spid="30"/>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blinds(horizontal)">
                                      <p:cBhvr>
                                        <p:cTn id="124" dur="500"/>
                                        <p:tgtEl>
                                          <p:spTgt spid="31"/>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28"/>
                                        </p:tgtEl>
                                        <p:attrNameLst>
                                          <p:attrName>style.visibility</p:attrName>
                                        </p:attrNameLst>
                                      </p:cBhvr>
                                      <p:to>
                                        <p:strVal val="visible"/>
                                      </p:to>
                                    </p:set>
                                    <p:animEffect transition="in" filter="blinds(horizontal)">
                                      <p:cBhvr>
                                        <p:cTn id="129" dur="500"/>
                                        <p:tgtEl>
                                          <p:spTgt spid="28"/>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grpId="0" nodeType="click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blinds(horizontal)">
                                      <p:cBhvr>
                                        <p:cTn id="134" dur="500"/>
                                        <p:tgtEl>
                                          <p:spTgt spid="32"/>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33"/>
                                        </p:tgtEl>
                                        <p:attrNameLst>
                                          <p:attrName>style.visibility</p:attrName>
                                        </p:attrNameLst>
                                      </p:cBhvr>
                                      <p:to>
                                        <p:strVal val="visible"/>
                                      </p:to>
                                    </p:set>
                                    <p:animEffect transition="in" filter="blinds(horizontal)">
                                      <p:cBhvr>
                                        <p:cTn id="139" dur="500"/>
                                        <p:tgtEl>
                                          <p:spTgt spid="33"/>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Effect">
                                  <p:stCondLst>
                                    <p:cond delay="0"/>
                                  </p:stCondLst>
                                  <p:childTnLst>
                                    <p:set>
                                      <p:cBhvr>
                                        <p:cTn id="143" dur="1" fill="hold">
                                          <p:stCondLst>
                                            <p:cond delay="0"/>
                                          </p:stCondLst>
                                        </p:cTn>
                                        <p:tgtEl>
                                          <p:spTgt spid="29"/>
                                        </p:tgtEl>
                                        <p:attrNameLst>
                                          <p:attrName>style.visibility</p:attrName>
                                        </p:attrNameLst>
                                      </p:cBhvr>
                                      <p:to>
                                        <p:strVal val="visible"/>
                                      </p:to>
                                    </p:set>
                                    <p:animEffect transition="in" filter="blinds(horizontal)">
                                      <p:cBhvr>
                                        <p:cTn id="144" dur="500"/>
                                        <p:tgtEl>
                                          <p:spTgt spid="29"/>
                                        </p:tgtEl>
                                      </p:cBhvr>
                                    </p:animEffect>
                                  </p:childTnLst>
                                </p:cTn>
                              </p:par>
                            </p:childTnLst>
                          </p:cTn>
                        </p:par>
                      </p:childTnLst>
                    </p:cTn>
                  </p:par>
                  <p:par>
                    <p:cTn id="145" fill="hold">
                      <p:stCondLst>
                        <p:cond delay="indefinite"/>
                      </p:stCondLst>
                      <p:childTnLst>
                        <p:par>
                          <p:cTn id="146" fill="hold">
                            <p:stCondLst>
                              <p:cond delay="0"/>
                            </p:stCondLst>
                            <p:childTnLst>
                              <p:par>
                                <p:cTn id="147" presetID="3" presetClass="entr" presetSubtype="10" fill="hold" grpId="0" nodeType="clickEffect">
                                  <p:stCondLst>
                                    <p:cond delay="0"/>
                                  </p:stCondLst>
                                  <p:childTnLst>
                                    <p:set>
                                      <p:cBhvr>
                                        <p:cTn id="148" dur="1" fill="hold">
                                          <p:stCondLst>
                                            <p:cond delay="0"/>
                                          </p:stCondLst>
                                        </p:cTn>
                                        <p:tgtEl>
                                          <p:spTgt spid="34"/>
                                        </p:tgtEl>
                                        <p:attrNameLst>
                                          <p:attrName>style.visibility</p:attrName>
                                        </p:attrNameLst>
                                      </p:cBhvr>
                                      <p:to>
                                        <p:strVal val="visible"/>
                                      </p:to>
                                    </p:set>
                                    <p:animEffect transition="in" filter="blinds(horizontal)">
                                      <p:cBhvr>
                                        <p:cTn id="14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18" grpId="0"/>
      <p:bldP spid="19" grpId="0"/>
      <p:bldP spid="20" grpId="0" animBg="1"/>
      <p:bldP spid="21" grpId="0"/>
      <p:bldP spid="22" grpId="0" animBg="1"/>
      <p:bldP spid="23" grpId="0" animBg="1"/>
      <p:bldP spid="24" grpId="0"/>
      <p:bldP spid="25" grpId="0"/>
      <p:bldP spid="26" grpId="0"/>
      <p:bldP spid="27" grpId="0"/>
      <p:bldP spid="28" grpId="0"/>
      <p:bldP spid="29" grpId="0"/>
      <p:bldP spid="30" grpId="0" animBg="1"/>
      <p:bldP spid="31" grpId="0"/>
      <p:bldP spid="32" grpId="0" animBg="1"/>
      <p:bldP spid="33" grpId="0"/>
      <p:bldP spid="34" grpId="0"/>
      <p:bldP spid="13" grpId="0" animBg="1"/>
      <p:bldP spid="13" grpId="1" animBg="1"/>
      <p:bldP spid="36" grpId="0" animBg="1"/>
      <p:bldP spid="36" grpId="1" animBg="1"/>
      <p:bldP spid="39" grpId="0" animBg="1"/>
      <p:bldP spid="39" grpId="1" animBg="1"/>
      <p:bldP spid="40" grpId="0" animBg="1"/>
      <p:bldP spid="40" grpId="1" animBg="1"/>
      <p:bldP spid="41" grpId="0" animBg="1"/>
      <p:bldP spid="41" grpId="1" animBg="1"/>
      <p:bldP spid="42" grpId="0" animBg="1"/>
      <p:bldP spid="42"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3104606" cy="4525963"/>
              </a:xfrm>
            </p:spPr>
            <p:txBody>
              <a:bodyPr>
                <a:normAutofit/>
              </a:bodyPr>
              <a:lstStyle/>
              <a:p>
                <a:pPr marL="0" indent="0" algn="ctr">
                  <a:buNone/>
                </a:pPr>
                <a:r>
                  <a:rPr lang="en-GB" sz="1400" b="1" dirty="0">
                    <a:latin typeface="Comic Sans MS" pitchFamily="66" charset="0"/>
                  </a:rPr>
                  <a:t>You need to understand and be able to use the small angle approximations for </a:t>
                </a:r>
                <a14:m>
                  <m:oMath xmlns:m="http://schemas.openxmlformats.org/officeDocument/2006/math">
                    <m:r>
                      <a:rPr lang="en-US" sz="1400" b="1" i="1" smtClean="0">
                        <a:latin typeface="Cambria Math" panose="02040503050406030204" pitchFamily="18" charset="0"/>
                      </a:rPr>
                      <m:t>𝒔𝒊𝒏</m:t>
                    </m:r>
                    <m:r>
                      <a:rPr lang="en-US" sz="1400" b="1" i="1" smtClean="0">
                        <a:latin typeface="Cambria Math" panose="02040503050406030204" pitchFamily="18" charset="0"/>
                        <a:ea typeface="Cambria Math" panose="02040503050406030204" pitchFamily="18" charset="0"/>
                      </a:rPr>
                      <m:t>𝜽</m:t>
                    </m:r>
                  </m:oMath>
                </a14:m>
                <a:r>
                  <a:rPr lang="en-GB" sz="1400" b="1" dirty="0">
                    <a:latin typeface="Comic Sans MS" pitchFamily="66" charset="0"/>
                  </a:rPr>
                  <a:t>, </a:t>
                </a:r>
                <a14:m>
                  <m:oMath xmlns:m="http://schemas.openxmlformats.org/officeDocument/2006/math">
                    <m:r>
                      <a:rPr lang="en-US" sz="1400" b="1" i="1" smtClean="0">
                        <a:latin typeface="Cambria Math" panose="02040503050406030204" pitchFamily="18" charset="0"/>
                      </a:rPr>
                      <m:t>𝒄𝒐𝒔</m:t>
                    </m:r>
                    <m:r>
                      <a:rPr lang="en-US" sz="1400" b="1" i="1" smtClean="0">
                        <a:latin typeface="Cambria Math" panose="02040503050406030204" pitchFamily="18" charset="0"/>
                        <a:ea typeface="Cambria Math" panose="02040503050406030204" pitchFamily="18" charset="0"/>
                      </a:rPr>
                      <m:t>𝜽</m:t>
                    </m:r>
                  </m:oMath>
                </a14:m>
                <a:r>
                  <a:rPr lang="en-GB" sz="1400" b="1" dirty="0">
                    <a:latin typeface="Comic Sans MS" pitchFamily="66" charset="0"/>
                  </a:rPr>
                  <a:t> and </a:t>
                </a:r>
                <a14:m>
                  <m:oMath xmlns:m="http://schemas.openxmlformats.org/officeDocument/2006/math">
                    <m:r>
                      <a:rPr lang="en-US" sz="1400" b="1" i="1" smtClean="0">
                        <a:latin typeface="Cambria Math" panose="02040503050406030204" pitchFamily="18" charset="0"/>
                      </a:rPr>
                      <m:t>𝒕𝒂𝒏</m:t>
                    </m:r>
                    <m:r>
                      <a:rPr lang="en-US" sz="1400" b="1" i="1" smtClean="0">
                        <a:latin typeface="Cambria Math" panose="02040503050406030204" pitchFamily="18" charset="0"/>
                        <a:ea typeface="Cambria Math" panose="02040503050406030204" pitchFamily="18" charset="0"/>
                      </a:rPr>
                      <m:t>𝜽</m:t>
                    </m:r>
                  </m:oMath>
                </a14:m>
                <a:endParaRPr lang="en-GB" sz="1400" dirty="0">
                  <a:latin typeface="Comic Sans MS" pitchFamily="66" charset="0"/>
                </a:endParaRPr>
              </a:p>
              <a:p>
                <a:pPr marL="0" indent="0" algn="ctr">
                  <a:buNone/>
                </a:pPr>
                <a:endParaRPr lang="en-US" sz="1400" dirty="0">
                  <a:latin typeface="Comic Sans MS" pitchFamily="66" charset="0"/>
                </a:endParaRPr>
              </a:p>
              <a:p>
                <a:pPr marL="0" indent="0" algn="ctr">
                  <a:buNone/>
                </a:pPr>
                <a:r>
                  <a:rPr lang="en-US" sz="1400" dirty="0">
                    <a:latin typeface="Comic Sans MS" pitchFamily="66" charset="0"/>
                  </a:rPr>
                  <a:t>When </a:t>
                </a:r>
                <a14:m>
                  <m:oMath xmlns:m="http://schemas.openxmlformats.org/officeDocument/2006/math">
                    <m:r>
                      <a:rPr lang="en-US" sz="1400" i="1" smtClean="0">
                        <a:latin typeface="Cambria Math" panose="02040503050406030204" pitchFamily="18" charset="0"/>
                        <a:ea typeface="Cambria Math" panose="02040503050406030204" pitchFamily="18" charset="0"/>
                      </a:rPr>
                      <m:t>𝜃</m:t>
                    </m:r>
                  </m:oMath>
                </a14:m>
                <a:r>
                  <a:rPr lang="en-GB" sz="1400" dirty="0">
                    <a:latin typeface="Comic Sans MS" pitchFamily="66" charset="0"/>
                  </a:rPr>
                  <a:t> is small, find the approximate value of:</a:t>
                </a:r>
              </a:p>
              <a:p>
                <a:pPr marL="0" indent="0" algn="ctr">
                  <a:buNone/>
                </a:pPr>
                <a:endParaRPr lang="en-US" sz="1400" dirty="0">
                  <a:latin typeface="Comic Sans MS" pitchFamily="66" charset="0"/>
                </a:endParaRPr>
              </a:p>
              <a:p>
                <a:pPr marL="0" indent="0" algn="ctr">
                  <a:buNone/>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𝑐𝑜𝑠</m:t>
                          </m:r>
                          <m:r>
                            <a:rPr lang="en-US" sz="1400" b="0" i="1" smtClean="0">
                              <a:latin typeface="Cambria Math" panose="02040503050406030204" pitchFamily="18" charset="0"/>
                            </a:rPr>
                            <m:t>4</m:t>
                          </m:r>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−1</m:t>
                          </m:r>
                        </m:num>
                        <m:den>
                          <m:r>
                            <a:rPr lang="en-US" sz="1400" i="1">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𝑠𝑖𝑛</m:t>
                          </m:r>
                          <m:r>
                            <a:rPr lang="en-US" sz="1400" b="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𝜃</m:t>
                          </m:r>
                        </m:den>
                      </m:f>
                    </m:oMath>
                  </m:oMathPara>
                </a14:m>
                <a:endParaRPr lang="en-GB" sz="1400" dirty="0">
                  <a:latin typeface="Comic Sans MS" pitchFamily="66"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3104606" cy="4525963"/>
              </a:xfrm>
              <a:blipFill>
                <a:blip r:embed="rId2"/>
                <a:stretch>
                  <a:fillRect t="-809"/>
                </a:stretch>
              </a:blipFill>
            </p:spPr>
            <p:txBody>
              <a:bodyPr/>
              <a:lstStyle/>
              <a:p>
                <a:r>
                  <a:rPr lang="en-GB">
                    <a:noFill/>
                  </a:rPr>
                  <a:t> </a:t>
                </a:r>
              </a:p>
            </p:txBody>
          </p:sp>
        </mc:Fallback>
      </mc:AlternateContent>
      <p:sp>
        <p:nvSpPr>
          <p:cNvPr id="37"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38" name="TextBox 37"/>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5F</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6" name="TextBox 5"/>
              <p:cNvSpPr txBox="1"/>
              <p:nvPr/>
            </p:nvSpPr>
            <p:spPr>
              <a:xfrm>
                <a:off x="93215" y="457200"/>
                <a:ext cx="3358740" cy="215444"/>
              </a:xfrm>
              <a:prstGeom prst="rect">
                <a:avLst/>
              </a:prstGeom>
              <a:noFill/>
            </p:spPr>
            <p:txBody>
              <a:bodyPr wrap="none" lIns="0" tIns="0" rIns="0" bIns="0" rtlCol="0">
                <a:spAutoFit/>
              </a:bodyPr>
              <a:lstStyle/>
              <a:p>
                <a:r>
                  <a:rPr lang="en-US" sz="1400" dirty="0">
                    <a:latin typeface="Comic Sans MS" panose="030F0702030302020204" pitchFamily="66" charset="0"/>
                  </a:rPr>
                  <a:t>When </a:t>
                </a:r>
                <a14:m>
                  <m:oMath xmlns:m="http://schemas.openxmlformats.org/officeDocument/2006/math">
                    <m:r>
                      <a:rPr lang="en-US" sz="1400" i="1" smtClean="0">
                        <a:latin typeface="Cambria Math" panose="02040503050406030204" pitchFamily="18" charset="0"/>
                        <a:ea typeface="Cambria Math" panose="02040503050406030204" pitchFamily="18" charset="0"/>
                      </a:rPr>
                      <m:t>𝜃</m:t>
                    </m:r>
                  </m:oMath>
                </a14:m>
                <a:r>
                  <a:rPr lang="en-GB" sz="1400" dirty="0">
                    <a:latin typeface="Comic Sans MS" panose="030F0702030302020204" pitchFamily="66" charset="0"/>
                  </a:rPr>
                  <a:t> is small and measured in radians</a:t>
                </a:r>
              </a:p>
            </p:txBody>
          </p:sp>
        </mc:Choice>
        <mc:Fallback xmlns="">
          <p:sp>
            <p:nvSpPr>
              <p:cNvPr id="6" name="TextBox 5"/>
              <p:cNvSpPr txBox="1">
                <a:spLocks noRot="1" noChangeAspect="1" noMove="1" noResize="1" noEditPoints="1" noAdjustHandles="1" noChangeArrowheads="1" noChangeShapeType="1" noTextEdit="1"/>
              </p:cNvSpPr>
              <p:nvPr/>
            </p:nvSpPr>
            <p:spPr>
              <a:xfrm>
                <a:off x="93215" y="457200"/>
                <a:ext cx="3358740" cy="215444"/>
              </a:xfrm>
              <a:prstGeom prst="rect">
                <a:avLst/>
              </a:prstGeom>
              <a:blipFill>
                <a:blip r:embed="rId3"/>
                <a:stretch>
                  <a:fillRect l="-3267" t="-25714" r="-2178" b="-5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6397" y="732408"/>
                <a:ext cx="84580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𝑠𝑖𝑛</m:t>
                      </m:r>
                      <m:r>
                        <a:rPr lang="en-US" sz="1600" i="1">
                          <a:solidFill>
                            <a:schemeClr val="tx1"/>
                          </a:solidFill>
                          <a:latin typeface="Cambria Math" panose="02040503050406030204" pitchFamily="18" charset="0"/>
                          <a:ea typeface="Cambria Math" panose="02040503050406030204" pitchFamily="18" charset="0"/>
                        </a:rPr>
                        <m:t>𝜃</m:t>
                      </m:r>
                      <m:r>
                        <a:rPr lang="en-US" sz="1600" i="1">
                          <a:solidFill>
                            <a:schemeClr val="tx1"/>
                          </a:solidFill>
                          <a:latin typeface="Cambria Math" panose="02040503050406030204" pitchFamily="18" charset="0"/>
                          <a:ea typeface="Cambria Math" panose="02040503050406030204" pitchFamily="18" charset="0"/>
                        </a:rPr>
                        <m:t>≈</m:t>
                      </m:r>
                      <m:r>
                        <a:rPr lang="en-US" sz="1600" i="1">
                          <a:solidFill>
                            <a:schemeClr val="tx1"/>
                          </a:solidFill>
                          <a:latin typeface="Cambria Math" panose="02040503050406030204" pitchFamily="18" charset="0"/>
                          <a:ea typeface="Cambria Math" panose="02040503050406030204" pitchFamily="18" charset="0"/>
                        </a:rPr>
                        <m:t>𝜃</m:t>
                      </m:r>
                    </m:oMath>
                  </m:oMathPara>
                </a14:m>
                <a:endParaRPr lang="en-GB" sz="1600" dirty="0">
                  <a:solidFill>
                    <a:schemeClr val="tx1"/>
                  </a:solidFill>
                  <a:latin typeface="Comic Sans MS" panose="030F0702030302020204" pitchFamily="66"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6397" y="732408"/>
                <a:ext cx="845809" cy="246221"/>
              </a:xfrm>
              <a:prstGeom prst="rect">
                <a:avLst/>
              </a:prstGeom>
              <a:blipFill>
                <a:blip r:embed="rId4"/>
                <a:stretch>
                  <a:fillRect l="-3597" r="-3597"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947531" y="776797"/>
                <a:ext cx="1324658" cy="492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𝑐𝑜𝑠</m:t>
                      </m:r>
                      <m:r>
                        <a:rPr lang="en-US" sz="1600" i="1">
                          <a:solidFill>
                            <a:schemeClr val="tx1"/>
                          </a:solidFill>
                          <a:latin typeface="Cambria Math" panose="02040503050406030204" pitchFamily="18" charset="0"/>
                          <a:ea typeface="Cambria Math" panose="02040503050406030204" pitchFamily="18" charset="0"/>
                        </a:rPr>
                        <m:t>𝜃</m:t>
                      </m:r>
                      <m:r>
                        <a:rPr lang="en-US" sz="1600" i="1">
                          <a:solidFill>
                            <a:schemeClr val="tx1"/>
                          </a:solidFill>
                          <a:latin typeface="Cambria Math" panose="02040503050406030204" pitchFamily="18" charset="0"/>
                          <a:ea typeface="Cambria Math" panose="02040503050406030204" pitchFamily="18" charset="0"/>
                        </a:rPr>
                        <m:t>≈</m:t>
                      </m:r>
                      <m:r>
                        <a:rPr lang="en-US" sz="1600">
                          <a:solidFill>
                            <a:schemeClr val="tx1"/>
                          </a:solidFill>
                          <a:latin typeface="Cambria Math" panose="02040503050406030204" pitchFamily="18" charset="0"/>
                        </a:rPr>
                        <m:t>1−</m:t>
                      </m:r>
                      <m:f>
                        <m:fPr>
                          <m:ctrlPr>
                            <a:rPr lang="en-US" sz="1600" i="1">
                              <a:solidFill>
                                <a:schemeClr val="tx1"/>
                              </a:solidFill>
                              <a:latin typeface="Cambria Math" panose="02040503050406030204" pitchFamily="18" charset="0"/>
                            </a:rPr>
                          </m:ctrlPr>
                        </m:fPr>
                        <m:num>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ea typeface="Cambria Math" panose="02040503050406030204" pitchFamily="18" charset="0"/>
                                </a:rPr>
                                <m:t>𝜃</m:t>
                              </m:r>
                            </m:e>
                            <m:sup>
                              <m:r>
                                <a:rPr lang="en-US" sz="1600" i="1">
                                  <a:solidFill>
                                    <a:schemeClr val="tx1"/>
                                  </a:solidFill>
                                  <a:latin typeface="Cambria Math" panose="02040503050406030204" pitchFamily="18" charset="0"/>
                                </a:rPr>
                                <m:t>2</m:t>
                              </m:r>
                            </m:sup>
                          </m:sSup>
                        </m:num>
                        <m:den>
                          <m:r>
                            <a:rPr lang="en-US" sz="1600" i="1">
                              <a:solidFill>
                                <a:schemeClr val="tx1"/>
                              </a:solidFill>
                              <a:latin typeface="Cambria Math" panose="02040503050406030204" pitchFamily="18" charset="0"/>
                            </a:rPr>
                            <m:t>2</m:t>
                          </m:r>
                        </m:den>
                      </m:f>
                    </m:oMath>
                  </m:oMathPara>
                </a14:m>
                <a:endParaRPr lang="en-GB" sz="1600" dirty="0">
                  <a:solidFill>
                    <a:schemeClr val="tx1"/>
                  </a:solidFill>
                  <a:latin typeface="Comic Sans MS" panose="030F0702030302020204" pitchFamily="66"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947531" y="776797"/>
                <a:ext cx="1324658" cy="492507"/>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507379" y="732407"/>
                <a:ext cx="88107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𝑡𝑎𝑛</m:t>
                      </m:r>
                      <m:r>
                        <a:rPr lang="en-US" sz="1600" i="1">
                          <a:solidFill>
                            <a:schemeClr val="tx1"/>
                          </a:solidFill>
                          <a:latin typeface="Cambria Math" panose="02040503050406030204" pitchFamily="18" charset="0"/>
                          <a:ea typeface="Cambria Math" panose="02040503050406030204" pitchFamily="18" charset="0"/>
                        </a:rPr>
                        <m:t>𝜃</m:t>
                      </m:r>
                      <m:r>
                        <a:rPr lang="en-US" sz="1600" i="1">
                          <a:solidFill>
                            <a:schemeClr val="tx1"/>
                          </a:solidFill>
                          <a:latin typeface="Cambria Math" panose="02040503050406030204" pitchFamily="18" charset="0"/>
                          <a:ea typeface="Cambria Math" panose="02040503050406030204" pitchFamily="18" charset="0"/>
                        </a:rPr>
                        <m:t>≈</m:t>
                      </m:r>
                      <m:r>
                        <a:rPr lang="en-US" sz="1600" i="1">
                          <a:solidFill>
                            <a:schemeClr val="tx1"/>
                          </a:solidFill>
                          <a:latin typeface="Cambria Math" panose="02040503050406030204" pitchFamily="18" charset="0"/>
                          <a:ea typeface="Cambria Math" panose="02040503050406030204" pitchFamily="18" charset="0"/>
                        </a:rPr>
                        <m:t>𝜃</m:t>
                      </m:r>
                    </m:oMath>
                  </m:oMathPara>
                </a14:m>
                <a:endParaRPr lang="en-GB" sz="1600" dirty="0">
                  <a:solidFill>
                    <a:schemeClr val="tx1"/>
                  </a:solidFill>
                  <a:latin typeface="Comic Sans MS" panose="030F0702030302020204" pitchFamily="66"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507379" y="732407"/>
                <a:ext cx="881075" cy="246221"/>
              </a:xfrm>
              <a:prstGeom prst="rect">
                <a:avLst/>
              </a:prstGeom>
              <a:blipFill>
                <a:blip r:embed="rId6"/>
                <a:stretch>
                  <a:fillRect l="-2759" r="-3448"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3927565" y="1362891"/>
                <a:ext cx="822405" cy="406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𝑐𝑜𝑠</m:t>
                          </m:r>
                          <m:r>
                            <a:rPr lang="en-US" sz="1400" i="1">
                              <a:latin typeface="Cambria Math" panose="02040503050406030204" pitchFamily="18" charset="0"/>
                            </a:rPr>
                            <m:t>4</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−1</m:t>
                          </m:r>
                        </m:num>
                        <m:den>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𝑠𝑖𝑛</m:t>
                          </m:r>
                          <m:r>
                            <a:rPr lang="en-US" sz="1400" i="1">
                              <a:latin typeface="Cambria Math" panose="02040503050406030204" pitchFamily="18" charset="0"/>
                              <a:ea typeface="Cambria Math" panose="02040503050406030204" pitchFamily="18" charset="0"/>
                            </a:rPr>
                            <m:t>2</m:t>
                          </m:r>
                          <m:r>
                            <a:rPr lang="en-US" sz="1400" i="1">
                              <a:latin typeface="Cambria Math" panose="02040503050406030204" pitchFamily="18" charset="0"/>
                              <a:ea typeface="Cambria Math" panose="02040503050406030204" pitchFamily="18" charset="0"/>
                            </a:rPr>
                            <m:t>𝜃</m:t>
                          </m:r>
                        </m:den>
                      </m:f>
                    </m:oMath>
                  </m:oMathPara>
                </a14:m>
                <a:endParaRPr lang="en-GB" sz="1400" dirty="0"/>
              </a:p>
            </p:txBody>
          </p:sp>
        </mc:Choice>
        <mc:Fallback xmlns="">
          <p:sp>
            <p:nvSpPr>
              <p:cNvPr id="2" name="TextBox 1"/>
              <p:cNvSpPr txBox="1">
                <a:spLocks noRot="1" noChangeAspect="1" noMove="1" noResize="1" noEditPoints="1" noAdjustHandles="1" noChangeArrowheads="1" noChangeShapeType="1" noTextEdit="1"/>
              </p:cNvSpPr>
              <p:nvPr/>
            </p:nvSpPr>
            <p:spPr>
              <a:xfrm>
                <a:off x="3927565" y="1362891"/>
                <a:ext cx="822405" cy="406650"/>
              </a:xfrm>
              <a:prstGeom prst="rect">
                <a:avLst/>
              </a:prstGeom>
              <a:blipFill>
                <a:blip r:embed="rId7"/>
                <a:stretch>
                  <a:fillRect l="-4444" t="-3030" r="-4444" b="-136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3744685" y="1920239"/>
                <a:ext cx="1289648" cy="6099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b="0" i="1" smtClean="0">
                              <a:latin typeface="Cambria Math" panose="02040503050406030204" pitchFamily="18" charset="0"/>
                            </a:rPr>
                            <m:t>1−</m:t>
                          </m:r>
                          <m:f>
                            <m:fPr>
                              <m:ctrlPr>
                                <a:rPr lang="en-US" sz="1400" b="0" i="1" smtClean="0">
                                  <a:latin typeface="Cambria Math" panose="02040503050406030204" pitchFamily="18" charset="0"/>
                                </a:rPr>
                              </m:ctrlPr>
                            </m:fPr>
                            <m:num>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4</m:t>
                                      </m:r>
                                      <m:r>
                                        <a:rPr lang="en-US" sz="1400" b="0" i="1" smtClean="0">
                                          <a:latin typeface="Cambria Math" panose="02040503050406030204" pitchFamily="18" charset="0"/>
                                          <a:ea typeface="Cambria Math" panose="02040503050406030204" pitchFamily="18" charset="0"/>
                                        </a:rPr>
                                        <m:t>𝜃</m:t>
                                      </m:r>
                                    </m:e>
                                  </m:d>
                                </m:e>
                                <m:sup>
                                  <m:r>
                                    <a:rPr lang="en-US" sz="1400" b="0" i="1" smtClean="0">
                                      <a:latin typeface="Cambria Math" panose="02040503050406030204" pitchFamily="18" charset="0"/>
                                    </a:rPr>
                                    <m:t>2</m:t>
                                  </m:r>
                                </m:sup>
                              </m:sSup>
                            </m:num>
                            <m:den>
                              <m:r>
                                <a:rPr lang="en-US" sz="1400" b="0" i="1" smtClean="0">
                                  <a:latin typeface="Cambria Math" panose="02040503050406030204" pitchFamily="18" charset="0"/>
                                </a:rPr>
                                <m:t>2</m:t>
                              </m:r>
                            </m:den>
                          </m:f>
                          <m:r>
                            <a:rPr lang="en-US" sz="1400" i="1">
                              <a:latin typeface="Cambria Math" panose="02040503050406030204" pitchFamily="18" charset="0"/>
                              <a:ea typeface="Cambria Math" panose="02040503050406030204" pitchFamily="18" charset="0"/>
                            </a:rPr>
                            <m:t>−1</m:t>
                          </m:r>
                        </m:num>
                        <m:den>
                          <m:r>
                            <a:rPr lang="en-US" sz="1400" i="1">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m:t>
                          </m:r>
                        </m:den>
                      </m:f>
                    </m:oMath>
                  </m:oMathPara>
                </a14:m>
                <a:endParaRPr lang="en-GB" sz="1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3744685" y="1920239"/>
                <a:ext cx="1289648" cy="609975"/>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3757748" y="2717073"/>
                <a:ext cx="780535" cy="5717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16</m:t>
                                  </m:r>
                                  <m:r>
                                    <a:rPr lang="en-US" sz="1400" b="0" i="1" smtClean="0">
                                      <a:latin typeface="Cambria Math" panose="02040503050406030204" pitchFamily="18" charset="0"/>
                                      <a:ea typeface="Cambria Math" panose="02040503050406030204" pitchFamily="18" charset="0"/>
                                    </a:rPr>
                                    <m:t>𝜃</m:t>
                                  </m:r>
                                </m:e>
                                <m:sup>
                                  <m:r>
                                    <a:rPr lang="en-US" sz="1400" b="0" i="1" smtClean="0">
                                      <a:latin typeface="Cambria Math" panose="02040503050406030204" pitchFamily="18" charset="0"/>
                                    </a:rPr>
                                    <m:t>2</m:t>
                                  </m:r>
                                </m:sup>
                              </m:sSup>
                            </m:num>
                            <m:den>
                              <m:r>
                                <a:rPr lang="en-US" sz="1400" b="0" i="1" smtClean="0">
                                  <a:latin typeface="Cambria Math" panose="02040503050406030204" pitchFamily="18" charset="0"/>
                                </a:rPr>
                                <m:t>2</m:t>
                              </m:r>
                            </m:den>
                          </m:f>
                        </m:num>
                        <m:den>
                          <m:sSup>
                            <m:sSupPr>
                              <m:ctrlPr>
                                <a:rPr lang="en-US" sz="140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𝜃</m:t>
                              </m:r>
                            </m:e>
                            <m:sup>
                              <m:r>
                                <a:rPr lang="en-US" sz="1400" b="0" i="1" smtClean="0">
                                  <a:latin typeface="Cambria Math" panose="02040503050406030204" pitchFamily="18" charset="0"/>
                                  <a:ea typeface="Cambria Math" panose="02040503050406030204" pitchFamily="18" charset="0"/>
                                </a:rPr>
                                <m:t>2</m:t>
                              </m:r>
                            </m:sup>
                          </m:sSup>
                        </m:den>
                      </m:f>
                    </m:oMath>
                  </m:oMathPara>
                </a14:m>
                <a:endParaRPr lang="en-GB" sz="1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3757748" y="2717073"/>
                <a:ext cx="780535" cy="571760"/>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3753394" y="3531325"/>
                <a:ext cx="651204" cy="4322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sSup>
                            <m:sSupPr>
                              <m:ctrlPr>
                                <a:rPr lang="en-US" sz="1400" i="1">
                                  <a:latin typeface="Cambria Math" panose="02040503050406030204" pitchFamily="18" charset="0"/>
                                </a:rPr>
                              </m:ctrlPr>
                            </m:sSupPr>
                            <m:e>
                              <m:r>
                                <a:rPr lang="en-US" sz="1400" b="0" i="1" smtClean="0">
                                  <a:latin typeface="Cambria Math" panose="02040503050406030204" pitchFamily="18" charset="0"/>
                                </a:rPr>
                                <m:t>−8</m:t>
                              </m:r>
                              <m:r>
                                <a:rPr lang="en-US" sz="1400" i="1">
                                  <a:latin typeface="Cambria Math" panose="02040503050406030204" pitchFamily="18" charset="0"/>
                                  <a:ea typeface="Cambria Math" panose="02040503050406030204" pitchFamily="18" charset="0"/>
                                </a:rPr>
                                <m:t>𝜃</m:t>
                              </m:r>
                            </m:e>
                            <m:sup>
                              <m:r>
                                <a:rPr lang="en-US" sz="1400" i="1">
                                  <a:latin typeface="Cambria Math" panose="02040503050406030204" pitchFamily="18" charset="0"/>
                                </a:rPr>
                                <m:t>2</m:t>
                              </m:r>
                            </m:sup>
                          </m:sSup>
                        </m:num>
                        <m:den>
                          <m:sSup>
                            <m:sSupPr>
                              <m:ctrlPr>
                                <a:rPr lang="en-US" sz="140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𝜃</m:t>
                              </m:r>
                            </m:e>
                            <m:sup>
                              <m:r>
                                <a:rPr lang="en-US" sz="1400" b="0" i="1" smtClean="0">
                                  <a:latin typeface="Cambria Math" panose="02040503050406030204" pitchFamily="18" charset="0"/>
                                  <a:ea typeface="Cambria Math" panose="02040503050406030204" pitchFamily="18" charset="0"/>
                                </a:rPr>
                                <m:t>2</m:t>
                              </m:r>
                            </m:sup>
                          </m:sSup>
                        </m:den>
                      </m:f>
                    </m:oMath>
                  </m:oMathPara>
                </a14:m>
                <a:endParaRPr lang="en-GB" sz="1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3753394" y="3531325"/>
                <a:ext cx="651204" cy="432234"/>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3749040" y="4284617"/>
                <a:ext cx="45865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i="1" smtClean="0">
                          <a:latin typeface="Cambria Math" panose="02040503050406030204" pitchFamily="18" charset="0"/>
                        </a:rPr>
                        <m:t>4</m:t>
                      </m:r>
                    </m:oMath>
                  </m:oMathPara>
                </a14:m>
                <a:endParaRPr lang="en-GB"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3749040" y="4284617"/>
                <a:ext cx="458652" cy="215444"/>
              </a:xfrm>
              <a:prstGeom prst="rect">
                <a:avLst/>
              </a:prstGeom>
              <a:blipFill>
                <a:blip r:embed="rId11"/>
                <a:stretch>
                  <a:fillRect l="-2667" r="-8000" b="-5714"/>
                </a:stretch>
              </a:blipFill>
            </p:spPr>
            <p:txBody>
              <a:bodyPr/>
              <a:lstStyle/>
              <a:p>
                <a:r>
                  <a:rPr lang="en-GB">
                    <a:noFill/>
                  </a:rPr>
                  <a:t> </a:t>
                </a:r>
              </a:p>
            </p:txBody>
          </p:sp>
        </mc:Fallback>
      </mc:AlternateContent>
      <p:sp>
        <p:nvSpPr>
          <p:cNvPr id="46" name="Arc 58"/>
          <p:cNvSpPr>
            <a:spLocks/>
          </p:cNvSpPr>
          <p:nvPr/>
        </p:nvSpPr>
        <p:spPr bwMode="auto">
          <a:xfrm>
            <a:off x="5222783" y="1668055"/>
            <a:ext cx="119926" cy="565693"/>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 name="Text Box 66"/>
          <p:cNvSpPr txBox="1">
            <a:spLocks noChangeArrowheads="1"/>
          </p:cNvSpPr>
          <p:nvPr/>
        </p:nvSpPr>
        <p:spPr bwMode="auto">
          <a:xfrm>
            <a:off x="4962208" y="1663113"/>
            <a:ext cx="34067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Replace expressions using the approximations above…</a:t>
            </a:r>
            <a:endParaRPr lang="el-GR" altLang="en-US" sz="1400" dirty="0">
              <a:solidFill>
                <a:srgbClr val="FF0000"/>
              </a:solidFill>
              <a:latin typeface="Comic Sans MS" pitchFamily="66" charset="0"/>
            </a:endParaRPr>
          </a:p>
        </p:txBody>
      </p:sp>
      <p:sp>
        <p:nvSpPr>
          <p:cNvPr id="48" name="Arc 58"/>
          <p:cNvSpPr>
            <a:spLocks/>
          </p:cNvSpPr>
          <p:nvPr/>
        </p:nvSpPr>
        <p:spPr bwMode="auto">
          <a:xfrm>
            <a:off x="5131343" y="2430055"/>
            <a:ext cx="119926" cy="565693"/>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9" name="Text Box 66"/>
          <p:cNvSpPr txBox="1">
            <a:spLocks noChangeArrowheads="1"/>
          </p:cNvSpPr>
          <p:nvPr/>
        </p:nvSpPr>
        <p:spPr bwMode="auto">
          <a:xfrm>
            <a:off x="5192985" y="2442530"/>
            <a:ext cx="21483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Simplify numerator and denominator</a:t>
            </a:r>
            <a:endParaRPr lang="el-GR" altLang="en-US" sz="1400" dirty="0">
              <a:solidFill>
                <a:srgbClr val="FF0000"/>
              </a:solidFill>
              <a:latin typeface="Comic Sans MS" pitchFamily="66" charset="0"/>
            </a:endParaRPr>
          </a:p>
        </p:txBody>
      </p:sp>
      <p:sp>
        <p:nvSpPr>
          <p:cNvPr id="50" name="Arc 58"/>
          <p:cNvSpPr>
            <a:spLocks/>
          </p:cNvSpPr>
          <p:nvPr/>
        </p:nvSpPr>
        <p:spPr bwMode="auto">
          <a:xfrm>
            <a:off x="4508680" y="3174637"/>
            <a:ext cx="119926" cy="565693"/>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1" name="Text Box 66"/>
          <p:cNvSpPr txBox="1">
            <a:spLocks noChangeArrowheads="1"/>
          </p:cNvSpPr>
          <p:nvPr/>
        </p:nvSpPr>
        <p:spPr bwMode="auto">
          <a:xfrm>
            <a:off x="4439694" y="3152277"/>
            <a:ext cx="20917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Simplify numerator again</a:t>
            </a:r>
            <a:endParaRPr lang="el-GR" altLang="en-US" sz="1400" dirty="0">
              <a:solidFill>
                <a:srgbClr val="FF0000"/>
              </a:solidFill>
              <a:latin typeface="Comic Sans MS" pitchFamily="66" charset="0"/>
            </a:endParaRPr>
          </a:p>
        </p:txBody>
      </p:sp>
      <p:sp>
        <p:nvSpPr>
          <p:cNvPr id="52" name="Arc 58"/>
          <p:cNvSpPr>
            <a:spLocks/>
          </p:cNvSpPr>
          <p:nvPr/>
        </p:nvSpPr>
        <p:spPr bwMode="auto">
          <a:xfrm>
            <a:off x="4460782" y="3762466"/>
            <a:ext cx="119926" cy="565693"/>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mc:AlternateContent xmlns:mc="http://schemas.openxmlformats.org/markup-compatibility/2006" xmlns:a14="http://schemas.microsoft.com/office/drawing/2010/main">
        <mc:Choice Requires="a14">
          <p:sp>
            <p:nvSpPr>
              <p:cNvPr id="53" name="Text Box 66"/>
              <p:cNvSpPr txBox="1">
                <a:spLocks noChangeArrowheads="1"/>
              </p:cNvSpPr>
              <p:nvPr/>
            </p:nvSpPr>
            <p:spPr bwMode="auto">
              <a:xfrm>
                <a:off x="4461464" y="3888152"/>
                <a:ext cx="2009004" cy="3077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Divide both by </a:t>
                </a:r>
                <a14:m>
                  <m:oMath xmlns:m="http://schemas.openxmlformats.org/officeDocument/2006/math">
                    <m:r>
                      <a:rPr lang="en-US" altLang="en-US" sz="1400" b="0" i="1" smtClean="0">
                        <a:solidFill>
                          <a:srgbClr val="FF0000"/>
                        </a:solidFill>
                        <a:latin typeface="Cambria Math" panose="02040503050406030204" pitchFamily="18" charset="0"/>
                      </a:rPr>
                      <m:t>2</m:t>
                    </m:r>
                    <m:sSup>
                      <m:sSupPr>
                        <m:ctrlPr>
                          <a:rPr lang="en-US" altLang="en-US" sz="1400" b="0" i="1" smtClean="0">
                            <a:solidFill>
                              <a:srgbClr val="FF0000"/>
                            </a:solidFill>
                            <a:latin typeface="Cambria Math" panose="02040503050406030204" pitchFamily="18" charset="0"/>
                          </a:rPr>
                        </m:ctrlPr>
                      </m:sSupPr>
                      <m:e>
                        <m:r>
                          <a:rPr lang="en-US" altLang="en-US" sz="1400" b="0" i="1" smtClean="0">
                            <a:solidFill>
                              <a:srgbClr val="FF0000"/>
                            </a:solidFill>
                            <a:latin typeface="Cambria Math" panose="02040503050406030204" pitchFamily="18" charset="0"/>
                            <a:ea typeface="Cambria Math" panose="02040503050406030204" pitchFamily="18" charset="0"/>
                          </a:rPr>
                          <m:t>𝜃</m:t>
                        </m:r>
                      </m:e>
                      <m:sup>
                        <m:r>
                          <a:rPr lang="en-US" altLang="en-US" sz="1400" b="0" i="1" smtClean="0">
                            <a:solidFill>
                              <a:srgbClr val="FF0000"/>
                            </a:solidFill>
                            <a:latin typeface="Cambria Math" panose="02040503050406030204" pitchFamily="18" charset="0"/>
                          </a:rPr>
                          <m:t>2</m:t>
                        </m:r>
                      </m:sup>
                    </m:sSup>
                  </m:oMath>
                </a14:m>
                <a:endParaRPr lang="el-GR" altLang="en-US" sz="1400" dirty="0">
                  <a:solidFill>
                    <a:srgbClr val="FF0000"/>
                  </a:solidFill>
                  <a:latin typeface="Comic Sans MS" pitchFamily="66" charset="0"/>
                </a:endParaRPr>
              </a:p>
            </p:txBody>
          </p:sp>
        </mc:Choice>
        <mc:Fallback xmlns="">
          <p:sp>
            <p:nvSpPr>
              <p:cNvPr id="53" name="Text Box 66"/>
              <p:cNvSpPr txBox="1">
                <a:spLocks noRot="1" noChangeAspect="1" noMove="1" noResize="1" noEditPoints="1" noAdjustHandles="1" noChangeArrowheads="1" noChangeShapeType="1" noTextEdit="1"/>
              </p:cNvSpPr>
              <p:nvPr/>
            </p:nvSpPr>
            <p:spPr bwMode="auto">
              <a:xfrm>
                <a:off x="4461464" y="3888152"/>
                <a:ext cx="2009004" cy="307777"/>
              </a:xfrm>
              <a:prstGeom prst="rect">
                <a:avLst/>
              </a:prstGeom>
              <a:blipFill>
                <a:blip r:embed="rId12"/>
                <a:stretch>
                  <a:fillRect t="-4000" b="-20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noFill/>
                  </a:rPr>
                  <a:t> </a:t>
                </a:r>
              </a:p>
            </p:txBody>
          </p:sp>
        </mc:Fallback>
      </mc:AlternateContent>
      <p:sp>
        <p:nvSpPr>
          <p:cNvPr id="54" name="Rectangle 53"/>
          <p:cNvSpPr/>
          <p:nvPr/>
        </p:nvSpPr>
        <p:spPr>
          <a:xfrm>
            <a:off x="944880" y="753292"/>
            <a:ext cx="1336766" cy="561701"/>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87086" y="740230"/>
            <a:ext cx="836023" cy="243840"/>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4149635" y="1580607"/>
            <a:ext cx="518159" cy="243840"/>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4354286" y="2307773"/>
            <a:ext cx="357051" cy="243840"/>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3940629" y="1328059"/>
            <a:ext cx="500742" cy="243840"/>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3953691" y="1889761"/>
            <a:ext cx="748937" cy="409302"/>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0" name="Text Box 66"/>
              <p:cNvSpPr txBox="1">
                <a:spLocks noChangeArrowheads="1"/>
              </p:cNvSpPr>
              <p:nvPr/>
            </p:nvSpPr>
            <p:spPr bwMode="auto">
              <a:xfrm>
                <a:off x="2055224" y="4628380"/>
                <a:ext cx="7175862" cy="3077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We can check this by substituting a small value for </a:t>
                </a:r>
                <a14:m>
                  <m:oMath xmlns:m="http://schemas.openxmlformats.org/officeDocument/2006/math">
                    <m:r>
                      <a:rPr lang="en-US" altLang="en-US" sz="1400" i="1" smtClean="0">
                        <a:solidFill>
                          <a:srgbClr val="FF0000"/>
                        </a:solidFill>
                        <a:latin typeface="Cambria Math" panose="02040503050406030204" pitchFamily="18" charset="0"/>
                        <a:ea typeface="Cambria Math" panose="02040503050406030204" pitchFamily="18" charset="0"/>
                      </a:rPr>
                      <m:t>𝜃</m:t>
                    </m:r>
                  </m:oMath>
                </a14:m>
                <a:r>
                  <a:rPr lang="en-US" altLang="en-US" sz="1400" dirty="0">
                    <a:solidFill>
                      <a:srgbClr val="FF0000"/>
                    </a:solidFill>
                    <a:latin typeface="Comic Sans MS" pitchFamily="66" charset="0"/>
                  </a:rPr>
                  <a:t> into the original expression</a:t>
                </a:r>
                <a:endParaRPr lang="el-GR" altLang="en-US" sz="1400" dirty="0">
                  <a:solidFill>
                    <a:srgbClr val="FF0000"/>
                  </a:solidFill>
                  <a:latin typeface="Comic Sans MS" pitchFamily="66" charset="0"/>
                </a:endParaRPr>
              </a:p>
            </p:txBody>
          </p:sp>
        </mc:Choice>
        <mc:Fallback xmlns="">
          <p:sp>
            <p:nvSpPr>
              <p:cNvPr id="60" name="Text Box 66"/>
              <p:cNvSpPr txBox="1">
                <a:spLocks noRot="1" noChangeAspect="1" noMove="1" noResize="1" noEditPoints="1" noAdjustHandles="1" noChangeArrowheads="1" noChangeShapeType="1" noTextEdit="1"/>
              </p:cNvSpPr>
              <p:nvPr/>
            </p:nvSpPr>
            <p:spPr bwMode="auto">
              <a:xfrm>
                <a:off x="2055224" y="4628380"/>
                <a:ext cx="7175862" cy="307777"/>
              </a:xfrm>
              <a:prstGeom prst="rect">
                <a:avLst/>
              </a:prstGeom>
              <a:blipFill>
                <a:blip r:embed="rId13"/>
                <a:stretch>
                  <a:fillRect t="-3922" b="-1960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3605348" y="5011781"/>
                <a:ext cx="822405" cy="406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𝑐𝑜𝑠</m:t>
                          </m:r>
                          <m:r>
                            <a:rPr lang="en-US" sz="1400" i="1">
                              <a:latin typeface="Cambria Math" panose="02040503050406030204" pitchFamily="18" charset="0"/>
                            </a:rPr>
                            <m:t>4</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−1</m:t>
                          </m:r>
                        </m:num>
                        <m:den>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𝑠𝑖𝑛</m:t>
                          </m:r>
                          <m:r>
                            <a:rPr lang="en-US" sz="1400" i="1">
                              <a:latin typeface="Cambria Math" panose="02040503050406030204" pitchFamily="18" charset="0"/>
                              <a:ea typeface="Cambria Math" panose="02040503050406030204" pitchFamily="18" charset="0"/>
                            </a:rPr>
                            <m:t>2</m:t>
                          </m:r>
                          <m:r>
                            <a:rPr lang="en-US" sz="1400" i="1">
                              <a:latin typeface="Cambria Math" panose="02040503050406030204" pitchFamily="18" charset="0"/>
                              <a:ea typeface="Cambria Math" panose="02040503050406030204" pitchFamily="18" charset="0"/>
                            </a:rPr>
                            <m:t>𝜃</m:t>
                          </m:r>
                        </m:den>
                      </m:f>
                    </m:oMath>
                  </m:oMathPara>
                </a14:m>
                <a:endParaRPr lang="en-GB" sz="1400" dirty="0"/>
              </a:p>
            </p:txBody>
          </p:sp>
        </mc:Choice>
        <mc:Fallback xmlns="">
          <p:sp>
            <p:nvSpPr>
              <p:cNvPr id="61" name="TextBox 60"/>
              <p:cNvSpPr txBox="1">
                <a:spLocks noRot="1" noChangeAspect="1" noMove="1" noResize="1" noEditPoints="1" noAdjustHandles="1" noChangeArrowheads="1" noChangeShapeType="1" noTextEdit="1"/>
              </p:cNvSpPr>
              <p:nvPr/>
            </p:nvSpPr>
            <p:spPr>
              <a:xfrm>
                <a:off x="3605348" y="5011781"/>
                <a:ext cx="822405" cy="406650"/>
              </a:xfrm>
              <a:prstGeom prst="rect">
                <a:avLst/>
              </a:prstGeom>
              <a:blipFill>
                <a:blip r:embed="rId14"/>
                <a:stretch>
                  <a:fillRect l="-4444" t="-1493" r="-4444" b="-134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3113314" y="5556067"/>
                <a:ext cx="1729833" cy="4485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i="1">
                              <a:latin typeface="Cambria Math" panose="02040503050406030204" pitchFamily="18" charset="0"/>
                            </a:rPr>
                            <m:t>𝑐𝑜𝑠</m:t>
                          </m:r>
                          <m:r>
                            <a:rPr lang="en-US" sz="1400" i="1">
                              <a:latin typeface="Cambria Math" panose="02040503050406030204" pitchFamily="18" charset="0"/>
                            </a:rPr>
                            <m:t>4(0.005)−1</m:t>
                          </m:r>
                        </m:num>
                        <m:den>
                          <m:r>
                            <a:rPr lang="en-US" sz="1400" b="0" i="1" smtClean="0">
                              <a:latin typeface="Cambria Math" panose="02040503050406030204" pitchFamily="18" charset="0"/>
                              <a:ea typeface="Cambria Math" panose="02040503050406030204" pitchFamily="18" charset="0"/>
                            </a:rPr>
                            <m:t>(0.005)</m:t>
                          </m:r>
                          <m:r>
                            <a:rPr lang="en-US" sz="1400" i="1">
                              <a:latin typeface="Cambria Math" panose="02040503050406030204" pitchFamily="18" charset="0"/>
                              <a:ea typeface="Cambria Math" panose="02040503050406030204" pitchFamily="18" charset="0"/>
                            </a:rPr>
                            <m:t>𝑠𝑖𝑛</m:t>
                          </m:r>
                          <m:r>
                            <a:rPr lang="en-US" sz="1400" i="1">
                              <a:latin typeface="Cambria Math" panose="02040503050406030204" pitchFamily="18" charset="0"/>
                              <a:ea typeface="Cambria Math" panose="02040503050406030204" pitchFamily="18" charset="0"/>
                            </a:rPr>
                            <m:t>2(0.005)</m:t>
                          </m:r>
                        </m:den>
                      </m:f>
                    </m:oMath>
                  </m:oMathPara>
                </a14:m>
                <a:endParaRPr lang="en-GB" sz="1400" dirty="0"/>
              </a:p>
            </p:txBody>
          </p:sp>
        </mc:Choice>
        <mc:Fallback xmlns="">
          <p:sp>
            <p:nvSpPr>
              <p:cNvPr id="62" name="TextBox 61"/>
              <p:cNvSpPr txBox="1">
                <a:spLocks noRot="1" noChangeAspect="1" noMove="1" noResize="1" noEditPoints="1" noAdjustHandles="1" noChangeArrowheads="1" noChangeShapeType="1" noTextEdit="1"/>
              </p:cNvSpPr>
              <p:nvPr/>
            </p:nvSpPr>
            <p:spPr>
              <a:xfrm>
                <a:off x="3113314" y="5556067"/>
                <a:ext cx="1729833" cy="448584"/>
              </a:xfrm>
              <a:prstGeom prst="rect">
                <a:avLst/>
              </a:prstGeom>
              <a:blipFill>
                <a:blip r:embed="rId15"/>
                <a:stretch>
                  <a:fillRect l="-707" t="-2703" r="-3180" b="-1621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3104605" y="6261461"/>
                <a:ext cx="12564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i="1" smtClean="0">
                          <a:latin typeface="Cambria Math" panose="02040503050406030204" pitchFamily="18" charset="0"/>
                        </a:rPr>
                        <m:t>−</m:t>
                      </m:r>
                      <m:r>
                        <a:rPr lang="en-US" sz="1400" b="0" i="1" smtClean="0">
                          <a:latin typeface="Cambria Math" panose="02040503050406030204" pitchFamily="18" charset="0"/>
                        </a:rPr>
                        <m:t>3.999933…</m:t>
                      </m:r>
                    </m:oMath>
                  </m:oMathPara>
                </a14:m>
                <a:endParaRPr lang="en-GB" sz="1400" dirty="0"/>
              </a:p>
            </p:txBody>
          </p:sp>
        </mc:Choice>
        <mc:Fallback xmlns="">
          <p:sp>
            <p:nvSpPr>
              <p:cNvPr id="64" name="TextBox 63"/>
              <p:cNvSpPr txBox="1">
                <a:spLocks noRot="1" noChangeAspect="1" noMove="1" noResize="1" noEditPoints="1" noAdjustHandles="1" noChangeArrowheads="1" noChangeShapeType="1" noTextEdit="1"/>
              </p:cNvSpPr>
              <p:nvPr/>
            </p:nvSpPr>
            <p:spPr>
              <a:xfrm>
                <a:off x="3104605" y="6261461"/>
                <a:ext cx="1256434" cy="215444"/>
              </a:xfrm>
              <a:prstGeom prst="rect">
                <a:avLst/>
              </a:prstGeom>
              <a:blipFill>
                <a:blip r:embed="rId16"/>
                <a:stretch>
                  <a:fillRect l="-971" b="-5714"/>
                </a:stretch>
              </a:blipFill>
            </p:spPr>
            <p:txBody>
              <a:bodyPr/>
              <a:lstStyle/>
              <a:p>
                <a:r>
                  <a:rPr lang="en-GB">
                    <a:noFill/>
                  </a:rPr>
                  <a:t> </a:t>
                </a:r>
              </a:p>
            </p:txBody>
          </p:sp>
        </mc:Fallback>
      </mc:AlternateContent>
      <p:sp>
        <p:nvSpPr>
          <p:cNvPr id="65" name="Arc 58"/>
          <p:cNvSpPr>
            <a:spLocks/>
          </p:cNvSpPr>
          <p:nvPr/>
        </p:nvSpPr>
        <p:spPr bwMode="auto">
          <a:xfrm>
            <a:off x="4900565" y="5203735"/>
            <a:ext cx="119926" cy="565693"/>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mc:AlternateContent xmlns:mc="http://schemas.openxmlformats.org/markup-compatibility/2006" xmlns:a14="http://schemas.microsoft.com/office/drawing/2010/main">
        <mc:Choice Requires="a14">
          <p:sp>
            <p:nvSpPr>
              <p:cNvPr id="66" name="Text Box 66"/>
              <p:cNvSpPr txBox="1">
                <a:spLocks noChangeArrowheads="1"/>
              </p:cNvSpPr>
              <p:nvPr/>
            </p:nvSpPr>
            <p:spPr bwMode="auto">
              <a:xfrm>
                <a:off x="4901247" y="5329421"/>
                <a:ext cx="1534387" cy="3077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Let </a:t>
                </a:r>
                <a14:m>
                  <m:oMath xmlns:m="http://schemas.openxmlformats.org/officeDocument/2006/math">
                    <m:r>
                      <a:rPr lang="en-US" altLang="en-US" sz="1400" i="1" smtClean="0">
                        <a:solidFill>
                          <a:srgbClr val="FF0000"/>
                        </a:solidFill>
                        <a:latin typeface="Cambria Math" panose="02040503050406030204" pitchFamily="18" charset="0"/>
                        <a:ea typeface="Cambria Math" panose="02040503050406030204" pitchFamily="18" charset="0"/>
                      </a:rPr>
                      <m:t>𝜃</m:t>
                    </m:r>
                    <m:r>
                      <a:rPr lang="en-US" altLang="en-US" sz="1400" b="0" i="1" smtClean="0">
                        <a:solidFill>
                          <a:srgbClr val="FF0000"/>
                        </a:solidFill>
                        <a:latin typeface="Cambria Math" panose="02040503050406030204" pitchFamily="18" charset="0"/>
                        <a:ea typeface="Cambria Math" panose="02040503050406030204" pitchFamily="18" charset="0"/>
                      </a:rPr>
                      <m:t>=0.005</m:t>
                    </m:r>
                  </m:oMath>
                </a14:m>
                <a:endParaRPr lang="el-GR" altLang="en-US" sz="1400" dirty="0">
                  <a:solidFill>
                    <a:srgbClr val="FF0000"/>
                  </a:solidFill>
                  <a:latin typeface="Comic Sans MS" pitchFamily="66" charset="0"/>
                </a:endParaRPr>
              </a:p>
            </p:txBody>
          </p:sp>
        </mc:Choice>
        <mc:Fallback xmlns="">
          <p:sp>
            <p:nvSpPr>
              <p:cNvPr id="66" name="Text Box 66"/>
              <p:cNvSpPr txBox="1">
                <a:spLocks noRot="1" noChangeAspect="1" noMove="1" noResize="1" noEditPoints="1" noAdjustHandles="1" noChangeArrowheads="1" noChangeShapeType="1" noTextEdit="1"/>
              </p:cNvSpPr>
              <p:nvPr/>
            </p:nvSpPr>
            <p:spPr bwMode="auto">
              <a:xfrm>
                <a:off x="4901247" y="5329421"/>
                <a:ext cx="1534387" cy="307777"/>
              </a:xfrm>
              <a:prstGeom prst="rect">
                <a:avLst/>
              </a:prstGeom>
              <a:blipFill>
                <a:blip r:embed="rId17"/>
                <a:stretch>
                  <a:fillRect t="-3922" b="-1960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noFill/>
                  </a:rPr>
                  <a:t> </a:t>
                </a:r>
              </a:p>
            </p:txBody>
          </p:sp>
        </mc:Fallback>
      </mc:AlternateContent>
      <p:sp>
        <p:nvSpPr>
          <p:cNvPr id="67" name="Arc 58"/>
          <p:cNvSpPr>
            <a:spLocks/>
          </p:cNvSpPr>
          <p:nvPr/>
        </p:nvSpPr>
        <p:spPr bwMode="auto">
          <a:xfrm>
            <a:off x="4861376" y="5826398"/>
            <a:ext cx="119926" cy="565693"/>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8" name="Text Box 66"/>
          <p:cNvSpPr txBox="1">
            <a:spLocks noChangeArrowheads="1"/>
          </p:cNvSpPr>
          <p:nvPr/>
        </p:nvSpPr>
        <p:spPr bwMode="auto">
          <a:xfrm>
            <a:off x="4862058" y="5952084"/>
            <a:ext cx="114685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Calculate</a:t>
            </a:r>
            <a:endParaRPr lang="el-GR" altLang="en-US" sz="1400" dirty="0">
              <a:solidFill>
                <a:srgbClr val="FF0000"/>
              </a:solidFill>
              <a:latin typeface="Comic Sans MS" pitchFamily="66" charset="0"/>
            </a:endParaRPr>
          </a:p>
        </p:txBody>
      </p:sp>
    </p:spTree>
    <p:extLst>
      <p:ext uri="{BB962C8B-B14F-4D97-AF65-F5344CB8AC3E}">
        <p14:creationId xmlns:p14="http://schemas.microsoft.com/office/powerpoint/2010/main" val="204669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blinds(horizontal)">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blinds(horizontal)">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blinds(horizontal)">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blinds(horizontal)">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blinds(horizontal)">
                                      <p:cBhvr>
                                        <p:cTn id="32" dur="500"/>
                                        <p:tgtEl>
                                          <p:spTgt spid="5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blinds(horizontal)">
                                      <p:cBhvr>
                                        <p:cTn id="37" dur="500"/>
                                        <p:tgtEl>
                                          <p:spTgt spid="5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58"/>
                                        </p:tgtEl>
                                      </p:cBhvr>
                                    </p:animEffect>
                                    <p:set>
                                      <p:cBhvr>
                                        <p:cTn id="42" dur="1" fill="hold">
                                          <p:stCondLst>
                                            <p:cond delay="499"/>
                                          </p:stCondLst>
                                        </p:cTn>
                                        <p:tgtEl>
                                          <p:spTgt spid="58"/>
                                        </p:tgtEl>
                                        <p:attrNameLst>
                                          <p:attrName>style.visibility</p:attrName>
                                        </p:attrNameLst>
                                      </p:cBhvr>
                                      <p:to>
                                        <p:strVal val="hidden"/>
                                      </p:to>
                                    </p:set>
                                  </p:childTnLst>
                                </p:cTn>
                              </p:par>
                              <p:par>
                                <p:cTn id="43" presetID="3" presetClass="exit" presetSubtype="10" fill="hold" grpId="1" nodeType="withEffect">
                                  <p:stCondLst>
                                    <p:cond delay="0"/>
                                  </p:stCondLst>
                                  <p:childTnLst>
                                    <p:animEffect transition="out" filter="blinds(horizontal)">
                                      <p:cBhvr>
                                        <p:cTn id="44" dur="500"/>
                                        <p:tgtEl>
                                          <p:spTgt spid="59"/>
                                        </p:tgtEl>
                                      </p:cBhvr>
                                    </p:animEffect>
                                    <p:set>
                                      <p:cBhvr>
                                        <p:cTn id="45" dur="1" fill="hold">
                                          <p:stCondLst>
                                            <p:cond delay="499"/>
                                          </p:stCondLst>
                                        </p:cTn>
                                        <p:tgtEl>
                                          <p:spTgt spid="59"/>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54"/>
                                        </p:tgtEl>
                                      </p:cBhvr>
                                    </p:animEffect>
                                    <p:set>
                                      <p:cBhvr>
                                        <p:cTn id="48" dur="1" fill="hold">
                                          <p:stCondLst>
                                            <p:cond delay="499"/>
                                          </p:stCondLst>
                                        </p:cTn>
                                        <p:tgtEl>
                                          <p:spTgt spid="5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blinds(horizontal)">
                                      <p:cBhvr>
                                        <p:cTn id="53" dur="500"/>
                                        <p:tgtEl>
                                          <p:spTgt spid="56"/>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blinds(horizontal)">
                                      <p:cBhvr>
                                        <p:cTn id="58" dur="500"/>
                                        <p:tgtEl>
                                          <p:spTgt spid="57"/>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blinds(horizontal)">
                                      <p:cBhvr>
                                        <p:cTn id="63" dur="500"/>
                                        <p:tgtEl>
                                          <p:spTgt spid="55"/>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xit" presetSubtype="10" fill="hold" grpId="1" nodeType="clickEffect">
                                  <p:stCondLst>
                                    <p:cond delay="0"/>
                                  </p:stCondLst>
                                  <p:childTnLst>
                                    <p:animEffect transition="out" filter="blinds(horizontal)">
                                      <p:cBhvr>
                                        <p:cTn id="67" dur="500"/>
                                        <p:tgtEl>
                                          <p:spTgt spid="56"/>
                                        </p:tgtEl>
                                      </p:cBhvr>
                                    </p:animEffect>
                                    <p:set>
                                      <p:cBhvr>
                                        <p:cTn id="68" dur="1" fill="hold">
                                          <p:stCondLst>
                                            <p:cond delay="499"/>
                                          </p:stCondLst>
                                        </p:cTn>
                                        <p:tgtEl>
                                          <p:spTgt spid="56"/>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57"/>
                                        </p:tgtEl>
                                      </p:cBhvr>
                                    </p:animEffect>
                                    <p:set>
                                      <p:cBhvr>
                                        <p:cTn id="71" dur="1" fill="hold">
                                          <p:stCondLst>
                                            <p:cond delay="499"/>
                                          </p:stCondLst>
                                        </p:cTn>
                                        <p:tgtEl>
                                          <p:spTgt spid="57"/>
                                        </p:tgtEl>
                                        <p:attrNameLst>
                                          <p:attrName>style.visibility</p:attrName>
                                        </p:attrNameLst>
                                      </p:cBhvr>
                                      <p:to>
                                        <p:strVal val="hidden"/>
                                      </p:to>
                                    </p:set>
                                  </p:childTnLst>
                                </p:cTn>
                              </p:par>
                              <p:par>
                                <p:cTn id="72" presetID="3" presetClass="exit" presetSubtype="10" fill="hold" grpId="1" nodeType="withEffect">
                                  <p:stCondLst>
                                    <p:cond delay="0"/>
                                  </p:stCondLst>
                                  <p:childTnLst>
                                    <p:animEffect transition="out" filter="blinds(horizontal)">
                                      <p:cBhvr>
                                        <p:cTn id="73" dur="500"/>
                                        <p:tgtEl>
                                          <p:spTgt spid="55"/>
                                        </p:tgtEl>
                                      </p:cBhvr>
                                    </p:animEffect>
                                    <p:set>
                                      <p:cBhvr>
                                        <p:cTn id="74" dur="1" fill="hold">
                                          <p:stCondLst>
                                            <p:cond delay="499"/>
                                          </p:stCondLst>
                                        </p:cTn>
                                        <p:tgtEl>
                                          <p:spTgt spid="55"/>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blinds(horizontal)">
                                      <p:cBhvr>
                                        <p:cTn id="79" dur="500"/>
                                        <p:tgtEl>
                                          <p:spTgt spid="48"/>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blinds(horizontal)">
                                      <p:cBhvr>
                                        <p:cTn id="84" dur="500"/>
                                        <p:tgtEl>
                                          <p:spTgt spid="49"/>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blinds(horizontal)">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blinds(horizontal)">
                                      <p:cBhvr>
                                        <p:cTn id="94" dur="500"/>
                                        <p:tgtEl>
                                          <p:spTgt spid="50"/>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51"/>
                                        </p:tgtEl>
                                        <p:attrNameLst>
                                          <p:attrName>style.visibility</p:attrName>
                                        </p:attrNameLst>
                                      </p:cBhvr>
                                      <p:to>
                                        <p:strVal val="visible"/>
                                      </p:to>
                                    </p:set>
                                    <p:animEffect transition="in" filter="blinds(horizontal)">
                                      <p:cBhvr>
                                        <p:cTn id="99" dur="500"/>
                                        <p:tgtEl>
                                          <p:spTgt spid="51"/>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blinds(horizontal)">
                                      <p:cBhvr>
                                        <p:cTn id="104" dur="500"/>
                                        <p:tgtEl>
                                          <p:spTgt spid="44"/>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blinds(horizontal)">
                                      <p:cBhvr>
                                        <p:cTn id="109" dur="500"/>
                                        <p:tgtEl>
                                          <p:spTgt spid="52"/>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blinds(horizontal)">
                                      <p:cBhvr>
                                        <p:cTn id="114" dur="500"/>
                                        <p:tgtEl>
                                          <p:spTgt spid="53"/>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45"/>
                                        </p:tgtEl>
                                        <p:attrNameLst>
                                          <p:attrName>style.visibility</p:attrName>
                                        </p:attrNameLst>
                                      </p:cBhvr>
                                      <p:to>
                                        <p:strVal val="visible"/>
                                      </p:to>
                                    </p:set>
                                    <p:animEffect transition="in" filter="blinds(horizontal)">
                                      <p:cBhvr>
                                        <p:cTn id="119" dur="500"/>
                                        <p:tgtEl>
                                          <p:spTgt spid="45"/>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60"/>
                                        </p:tgtEl>
                                        <p:attrNameLst>
                                          <p:attrName>style.visibility</p:attrName>
                                        </p:attrNameLst>
                                      </p:cBhvr>
                                      <p:to>
                                        <p:strVal val="visible"/>
                                      </p:to>
                                    </p:set>
                                    <p:animEffect transition="in" filter="blinds(horizontal)">
                                      <p:cBhvr>
                                        <p:cTn id="124" dur="500"/>
                                        <p:tgtEl>
                                          <p:spTgt spid="60"/>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61"/>
                                        </p:tgtEl>
                                        <p:attrNameLst>
                                          <p:attrName>style.visibility</p:attrName>
                                        </p:attrNameLst>
                                      </p:cBhvr>
                                      <p:to>
                                        <p:strVal val="visible"/>
                                      </p:to>
                                    </p:set>
                                    <p:animEffect transition="in" filter="blinds(horizontal)">
                                      <p:cBhvr>
                                        <p:cTn id="129" dur="500"/>
                                        <p:tgtEl>
                                          <p:spTgt spid="61"/>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grpId="0" nodeType="clickEffect">
                                  <p:stCondLst>
                                    <p:cond delay="0"/>
                                  </p:stCondLst>
                                  <p:childTnLst>
                                    <p:set>
                                      <p:cBhvr>
                                        <p:cTn id="133" dur="1" fill="hold">
                                          <p:stCondLst>
                                            <p:cond delay="0"/>
                                          </p:stCondLst>
                                        </p:cTn>
                                        <p:tgtEl>
                                          <p:spTgt spid="65"/>
                                        </p:tgtEl>
                                        <p:attrNameLst>
                                          <p:attrName>style.visibility</p:attrName>
                                        </p:attrNameLst>
                                      </p:cBhvr>
                                      <p:to>
                                        <p:strVal val="visible"/>
                                      </p:to>
                                    </p:set>
                                    <p:animEffect transition="in" filter="blinds(horizontal)">
                                      <p:cBhvr>
                                        <p:cTn id="134" dur="500"/>
                                        <p:tgtEl>
                                          <p:spTgt spid="65"/>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66"/>
                                        </p:tgtEl>
                                        <p:attrNameLst>
                                          <p:attrName>style.visibility</p:attrName>
                                        </p:attrNameLst>
                                      </p:cBhvr>
                                      <p:to>
                                        <p:strVal val="visible"/>
                                      </p:to>
                                    </p:set>
                                    <p:animEffect transition="in" filter="blinds(horizontal)">
                                      <p:cBhvr>
                                        <p:cTn id="139" dur="500"/>
                                        <p:tgtEl>
                                          <p:spTgt spid="66"/>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Effect">
                                  <p:stCondLst>
                                    <p:cond delay="0"/>
                                  </p:stCondLst>
                                  <p:childTnLst>
                                    <p:set>
                                      <p:cBhvr>
                                        <p:cTn id="143" dur="1" fill="hold">
                                          <p:stCondLst>
                                            <p:cond delay="0"/>
                                          </p:stCondLst>
                                        </p:cTn>
                                        <p:tgtEl>
                                          <p:spTgt spid="62"/>
                                        </p:tgtEl>
                                        <p:attrNameLst>
                                          <p:attrName>style.visibility</p:attrName>
                                        </p:attrNameLst>
                                      </p:cBhvr>
                                      <p:to>
                                        <p:strVal val="visible"/>
                                      </p:to>
                                    </p:set>
                                    <p:animEffect transition="in" filter="blinds(horizontal)">
                                      <p:cBhvr>
                                        <p:cTn id="144" dur="500"/>
                                        <p:tgtEl>
                                          <p:spTgt spid="62"/>
                                        </p:tgtEl>
                                      </p:cBhvr>
                                    </p:animEffect>
                                  </p:childTnLst>
                                </p:cTn>
                              </p:par>
                            </p:childTnLst>
                          </p:cTn>
                        </p:par>
                      </p:childTnLst>
                    </p:cTn>
                  </p:par>
                  <p:par>
                    <p:cTn id="145" fill="hold">
                      <p:stCondLst>
                        <p:cond delay="indefinite"/>
                      </p:stCondLst>
                      <p:childTnLst>
                        <p:par>
                          <p:cTn id="146" fill="hold">
                            <p:stCondLst>
                              <p:cond delay="0"/>
                            </p:stCondLst>
                            <p:childTnLst>
                              <p:par>
                                <p:cTn id="147" presetID="3" presetClass="entr" presetSubtype="10" fill="hold" grpId="0" nodeType="clickEffect">
                                  <p:stCondLst>
                                    <p:cond delay="0"/>
                                  </p:stCondLst>
                                  <p:childTnLst>
                                    <p:set>
                                      <p:cBhvr>
                                        <p:cTn id="148" dur="1" fill="hold">
                                          <p:stCondLst>
                                            <p:cond delay="0"/>
                                          </p:stCondLst>
                                        </p:cTn>
                                        <p:tgtEl>
                                          <p:spTgt spid="67"/>
                                        </p:tgtEl>
                                        <p:attrNameLst>
                                          <p:attrName>style.visibility</p:attrName>
                                        </p:attrNameLst>
                                      </p:cBhvr>
                                      <p:to>
                                        <p:strVal val="visible"/>
                                      </p:to>
                                    </p:set>
                                    <p:animEffect transition="in" filter="blinds(horizontal)">
                                      <p:cBhvr>
                                        <p:cTn id="149" dur="500"/>
                                        <p:tgtEl>
                                          <p:spTgt spid="67"/>
                                        </p:tgtEl>
                                      </p:cBhvr>
                                    </p:animEffect>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grpId="0" nodeType="click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blinds(horizontal)">
                                      <p:cBhvr>
                                        <p:cTn id="154" dur="500"/>
                                        <p:tgtEl>
                                          <p:spTgt spid="68"/>
                                        </p:tgtEl>
                                      </p:cBhvr>
                                    </p:animEffect>
                                  </p:childTnLst>
                                </p:cTn>
                              </p:par>
                            </p:childTnLst>
                          </p:cTn>
                        </p:par>
                      </p:childTnLst>
                    </p:cTn>
                  </p:par>
                  <p:par>
                    <p:cTn id="155" fill="hold">
                      <p:stCondLst>
                        <p:cond delay="indefinite"/>
                      </p:stCondLst>
                      <p:childTnLst>
                        <p:par>
                          <p:cTn id="156" fill="hold">
                            <p:stCondLst>
                              <p:cond delay="0"/>
                            </p:stCondLst>
                            <p:childTnLst>
                              <p:par>
                                <p:cTn id="157" presetID="3" presetClass="entr" presetSubtype="10" fill="hold" grpId="0" nodeType="clickEffect">
                                  <p:stCondLst>
                                    <p:cond delay="0"/>
                                  </p:stCondLst>
                                  <p:childTnLst>
                                    <p:set>
                                      <p:cBhvr>
                                        <p:cTn id="158" dur="1" fill="hold">
                                          <p:stCondLst>
                                            <p:cond delay="0"/>
                                          </p:stCondLst>
                                        </p:cTn>
                                        <p:tgtEl>
                                          <p:spTgt spid="64"/>
                                        </p:tgtEl>
                                        <p:attrNameLst>
                                          <p:attrName>style.visibility</p:attrName>
                                        </p:attrNameLst>
                                      </p:cBhvr>
                                      <p:to>
                                        <p:strVal val="visible"/>
                                      </p:to>
                                    </p:set>
                                    <p:animEffect transition="in" filter="blinds(horizontal)">
                                      <p:cBhvr>
                                        <p:cTn id="15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5" grpId="0"/>
      <p:bldP spid="43" grpId="0"/>
      <p:bldP spid="44" grpId="0"/>
      <p:bldP spid="45" grpId="0"/>
      <p:bldP spid="46" grpId="0" animBg="1"/>
      <p:bldP spid="47" grpId="0"/>
      <p:bldP spid="48" grpId="0" animBg="1"/>
      <p:bldP spid="49" grpId="0"/>
      <p:bldP spid="50" grpId="0" animBg="1"/>
      <p:bldP spid="51" grpId="0"/>
      <p:bldP spid="52" grpId="0" animBg="1"/>
      <p:bldP spid="53" grpId="0"/>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p:bldP spid="61" grpId="0"/>
      <p:bldP spid="62" grpId="0"/>
      <p:bldP spid="64" grpId="0"/>
      <p:bldP spid="65" grpId="0" animBg="1"/>
      <p:bldP spid="66" grpId="0"/>
      <p:bldP spid="67" grpId="0" animBg="1"/>
      <p:bldP spid="6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3296194" cy="4525963"/>
              </a:xfrm>
            </p:spPr>
            <p:txBody>
              <a:bodyPr>
                <a:normAutofit/>
              </a:bodyPr>
              <a:lstStyle/>
              <a:p>
                <a:pPr marL="0" indent="0" algn="ctr">
                  <a:buNone/>
                </a:pPr>
                <a:r>
                  <a:rPr lang="en-GB" sz="1400" b="1" dirty="0">
                    <a:latin typeface="Comic Sans MS" pitchFamily="66" charset="0"/>
                  </a:rPr>
                  <a:t>You need to understand and be able to use the small angle approximations for </a:t>
                </a:r>
                <a14:m>
                  <m:oMath xmlns:m="http://schemas.openxmlformats.org/officeDocument/2006/math">
                    <m:r>
                      <a:rPr lang="en-US" sz="1400" b="1" i="1" smtClean="0">
                        <a:latin typeface="Cambria Math" panose="02040503050406030204" pitchFamily="18" charset="0"/>
                      </a:rPr>
                      <m:t>𝒔𝒊𝒏</m:t>
                    </m:r>
                    <m:r>
                      <a:rPr lang="en-US" sz="1400" b="1" i="1" smtClean="0">
                        <a:latin typeface="Cambria Math" panose="02040503050406030204" pitchFamily="18" charset="0"/>
                        <a:ea typeface="Cambria Math" panose="02040503050406030204" pitchFamily="18" charset="0"/>
                      </a:rPr>
                      <m:t>𝜽</m:t>
                    </m:r>
                  </m:oMath>
                </a14:m>
                <a:r>
                  <a:rPr lang="en-GB" sz="1400" b="1" dirty="0">
                    <a:latin typeface="Comic Sans MS" pitchFamily="66" charset="0"/>
                  </a:rPr>
                  <a:t>, </a:t>
                </a:r>
                <a14:m>
                  <m:oMath xmlns:m="http://schemas.openxmlformats.org/officeDocument/2006/math">
                    <m:r>
                      <a:rPr lang="en-US" sz="1400" b="1" i="1" smtClean="0">
                        <a:latin typeface="Cambria Math" panose="02040503050406030204" pitchFamily="18" charset="0"/>
                      </a:rPr>
                      <m:t>𝒄𝒐𝒔</m:t>
                    </m:r>
                    <m:r>
                      <a:rPr lang="en-US" sz="1400" b="1" i="1" smtClean="0">
                        <a:latin typeface="Cambria Math" panose="02040503050406030204" pitchFamily="18" charset="0"/>
                        <a:ea typeface="Cambria Math" panose="02040503050406030204" pitchFamily="18" charset="0"/>
                      </a:rPr>
                      <m:t>𝜽</m:t>
                    </m:r>
                  </m:oMath>
                </a14:m>
                <a:r>
                  <a:rPr lang="en-GB" sz="1400" b="1" dirty="0">
                    <a:latin typeface="Comic Sans MS" pitchFamily="66" charset="0"/>
                  </a:rPr>
                  <a:t> and </a:t>
                </a:r>
                <a14:m>
                  <m:oMath xmlns:m="http://schemas.openxmlformats.org/officeDocument/2006/math">
                    <m:r>
                      <a:rPr lang="en-US" sz="1400" b="1" i="1" smtClean="0">
                        <a:latin typeface="Cambria Math" panose="02040503050406030204" pitchFamily="18" charset="0"/>
                      </a:rPr>
                      <m:t>𝒕𝒂𝒏</m:t>
                    </m:r>
                    <m:r>
                      <a:rPr lang="en-US" sz="1400" b="1" i="1" smtClean="0">
                        <a:latin typeface="Cambria Math" panose="02040503050406030204" pitchFamily="18" charset="0"/>
                        <a:ea typeface="Cambria Math" panose="02040503050406030204" pitchFamily="18" charset="0"/>
                      </a:rPr>
                      <m:t>𝜽</m:t>
                    </m:r>
                  </m:oMath>
                </a14:m>
                <a:endParaRPr lang="en-GB" sz="1400" dirty="0">
                  <a:latin typeface="Comic Sans MS" pitchFamily="66" charset="0"/>
                </a:endParaRPr>
              </a:p>
              <a:p>
                <a:pPr marL="0" indent="0" algn="ctr">
                  <a:buNone/>
                </a:pPr>
                <a:endParaRPr lang="en-US" sz="1400" dirty="0">
                  <a:latin typeface="Comic Sans MS" pitchFamily="66" charset="0"/>
                </a:endParaRPr>
              </a:p>
              <a:p>
                <a:pPr marL="0" indent="0" algn="ctr">
                  <a:buNone/>
                </a:pPr>
                <a:r>
                  <a:rPr lang="en-US" sz="1400" dirty="0">
                    <a:latin typeface="Comic Sans MS" pitchFamily="66" charset="0"/>
                  </a:rPr>
                  <a:t>a) Show that, when </a:t>
                </a:r>
                <a14:m>
                  <m:oMath xmlns:m="http://schemas.openxmlformats.org/officeDocument/2006/math">
                    <m:r>
                      <a:rPr lang="en-US" sz="1400" i="1" smtClean="0">
                        <a:latin typeface="Cambria Math" panose="02040503050406030204" pitchFamily="18" charset="0"/>
                        <a:ea typeface="Cambria Math" panose="02040503050406030204" pitchFamily="18" charset="0"/>
                      </a:rPr>
                      <m:t>𝜃</m:t>
                    </m:r>
                  </m:oMath>
                </a14:m>
                <a:r>
                  <a:rPr lang="en-GB" sz="1400" dirty="0">
                    <a:latin typeface="Comic Sans MS" pitchFamily="66" charset="0"/>
                  </a:rPr>
                  <a:t> is small:</a:t>
                </a:r>
              </a:p>
              <a:p>
                <a:pPr marL="0" indent="0" algn="ctr">
                  <a:buNone/>
                </a:pPr>
                <a:endParaRPr lang="en-GB" sz="1400" dirty="0">
                  <a:latin typeface="Comic Sans MS" pitchFamily="66" charset="0"/>
                </a:endParaRPr>
              </a:p>
              <a:p>
                <a:pPr marL="0" indent="0" algn="ctr">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𝑠𝑖𝑛</m:t>
                      </m:r>
                      <m:r>
                        <a:rPr lang="en-US" sz="1400" b="0" i="1" smtClean="0">
                          <a:latin typeface="Cambria Math" panose="02040503050406030204" pitchFamily="18" charset="0"/>
                        </a:rPr>
                        <m:t>5</m:t>
                      </m:r>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𝑡𝑎𝑛</m:t>
                      </m:r>
                      <m:r>
                        <a:rPr lang="en-US" sz="1400" b="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𝑐𝑜𝑠</m:t>
                      </m:r>
                      <m:r>
                        <a:rPr lang="en-US" sz="1400" b="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𝜃</m:t>
                          </m:r>
                        </m:e>
                        <m:sup>
                          <m:r>
                            <a:rPr lang="en-US" sz="1400" b="0" i="1" smtClean="0">
                              <a:latin typeface="Cambria Math" panose="02040503050406030204" pitchFamily="18" charset="0"/>
                              <a:ea typeface="Cambria Math" panose="02040503050406030204" pitchFamily="18" charset="0"/>
                            </a:rPr>
                            <m:t>2</m:t>
                          </m:r>
                        </m:sup>
                      </m:sSup>
                      <m:r>
                        <a:rPr lang="en-US" sz="1400" b="0" i="1" smtClean="0">
                          <a:latin typeface="Cambria Math" panose="02040503050406030204" pitchFamily="18" charset="0"/>
                          <a:ea typeface="Cambria Math" panose="02040503050406030204" pitchFamily="18" charset="0"/>
                        </a:rPr>
                        <m:t>+7</m:t>
                      </m:r>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−1</m:t>
                      </m:r>
                    </m:oMath>
                  </m:oMathPara>
                </a14:m>
                <a:endParaRPr lang="en-US" sz="1400" dirty="0">
                  <a:latin typeface="Comic Sans MS" pitchFamily="66"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3296194" cy="4525963"/>
              </a:xfrm>
              <a:blipFill>
                <a:blip r:embed="rId2"/>
                <a:stretch>
                  <a:fillRect t="-809" r="-370"/>
                </a:stretch>
              </a:blipFill>
            </p:spPr>
            <p:txBody>
              <a:bodyPr/>
              <a:lstStyle/>
              <a:p>
                <a:r>
                  <a:rPr lang="en-GB">
                    <a:noFill/>
                  </a:rPr>
                  <a:t> </a:t>
                </a:r>
              </a:p>
            </p:txBody>
          </p:sp>
        </mc:Fallback>
      </mc:AlternateContent>
      <p:sp>
        <p:nvSpPr>
          <p:cNvPr id="37"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38" name="TextBox 37"/>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5F</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6" name="TextBox 5"/>
              <p:cNvSpPr txBox="1"/>
              <p:nvPr/>
            </p:nvSpPr>
            <p:spPr>
              <a:xfrm>
                <a:off x="93215" y="457200"/>
                <a:ext cx="3358740" cy="215444"/>
              </a:xfrm>
              <a:prstGeom prst="rect">
                <a:avLst/>
              </a:prstGeom>
              <a:noFill/>
            </p:spPr>
            <p:txBody>
              <a:bodyPr wrap="none" lIns="0" tIns="0" rIns="0" bIns="0" rtlCol="0">
                <a:spAutoFit/>
              </a:bodyPr>
              <a:lstStyle/>
              <a:p>
                <a:r>
                  <a:rPr lang="en-US" sz="1400" dirty="0">
                    <a:latin typeface="Comic Sans MS" panose="030F0702030302020204" pitchFamily="66" charset="0"/>
                  </a:rPr>
                  <a:t>When </a:t>
                </a:r>
                <a14:m>
                  <m:oMath xmlns:m="http://schemas.openxmlformats.org/officeDocument/2006/math">
                    <m:r>
                      <a:rPr lang="en-US" sz="1400" i="1" smtClean="0">
                        <a:latin typeface="Cambria Math" panose="02040503050406030204" pitchFamily="18" charset="0"/>
                        <a:ea typeface="Cambria Math" panose="02040503050406030204" pitchFamily="18" charset="0"/>
                      </a:rPr>
                      <m:t>𝜃</m:t>
                    </m:r>
                  </m:oMath>
                </a14:m>
                <a:r>
                  <a:rPr lang="en-GB" sz="1400" dirty="0">
                    <a:latin typeface="Comic Sans MS" panose="030F0702030302020204" pitchFamily="66" charset="0"/>
                  </a:rPr>
                  <a:t> is small and measured in radians</a:t>
                </a:r>
              </a:p>
            </p:txBody>
          </p:sp>
        </mc:Choice>
        <mc:Fallback xmlns="">
          <p:sp>
            <p:nvSpPr>
              <p:cNvPr id="6" name="TextBox 5"/>
              <p:cNvSpPr txBox="1">
                <a:spLocks noRot="1" noChangeAspect="1" noMove="1" noResize="1" noEditPoints="1" noAdjustHandles="1" noChangeArrowheads="1" noChangeShapeType="1" noTextEdit="1"/>
              </p:cNvSpPr>
              <p:nvPr/>
            </p:nvSpPr>
            <p:spPr>
              <a:xfrm>
                <a:off x="93215" y="457200"/>
                <a:ext cx="3358740" cy="215444"/>
              </a:xfrm>
              <a:prstGeom prst="rect">
                <a:avLst/>
              </a:prstGeom>
              <a:blipFill>
                <a:blip r:embed="rId3"/>
                <a:stretch>
                  <a:fillRect l="-3267" t="-25714" r="-2178" b="-5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6397" y="732408"/>
                <a:ext cx="84580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𝑠𝑖𝑛</m:t>
                      </m:r>
                      <m:r>
                        <a:rPr lang="en-US" sz="1600" i="1">
                          <a:solidFill>
                            <a:schemeClr val="tx1"/>
                          </a:solidFill>
                          <a:latin typeface="Cambria Math" panose="02040503050406030204" pitchFamily="18" charset="0"/>
                          <a:ea typeface="Cambria Math" panose="02040503050406030204" pitchFamily="18" charset="0"/>
                        </a:rPr>
                        <m:t>𝜃</m:t>
                      </m:r>
                      <m:r>
                        <a:rPr lang="en-US" sz="1600" i="1">
                          <a:solidFill>
                            <a:schemeClr val="tx1"/>
                          </a:solidFill>
                          <a:latin typeface="Cambria Math" panose="02040503050406030204" pitchFamily="18" charset="0"/>
                          <a:ea typeface="Cambria Math" panose="02040503050406030204" pitchFamily="18" charset="0"/>
                        </a:rPr>
                        <m:t>≈</m:t>
                      </m:r>
                      <m:r>
                        <a:rPr lang="en-US" sz="1600" i="1">
                          <a:solidFill>
                            <a:schemeClr val="tx1"/>
                          </a:solidFill>
                          <a:latin typeface="Cambria Math" panose="02040503050406030204" pitchFamily="18" charset="0"/>
                          <a:ea typeface="Cambria Math" panose="02040503050406030204" pitchFamily="18" charset="0"/>
                        </a:rPr>
                        <m:t>𝜃</m:t>
                      </m:r>
                    </m:oMath>
                  </m:oMathPara>
                </a14:m>
                <a:endParaRPr lang="en-GB" sz="1600" dirty="0">
                  <a:solidFill>
                    <a:schemeClr val="tx1"/>
                  </a:solidFill>
                  <a:latin typeface="Comic Sans MS" panose="030F0702030302020204" pitchFamily="66"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6397" y="732408"/>
                <a:ext cx="845809" cy="246221"/>
              </a:xfrm>
              <a:prstGeom prst="rect">
                <a:avLst/>
              </a:prstGeom>
              <a:blipFill>
                <a:blip r:embed="rId4"/>
                <a:stretch>
                  <a:fillRect l="-3597" r="-3597"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947531" y="776797"/>
                <a:ext cx="1324658" cy="492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𝑐𝑜𝑠</m:t>
                      </m:r>
                      <m:r>
                        <a:rPr lang="en-US" sz="1600" i="1">
                          <a:solidFill>
                            <a:schemeClr val="tx1"/>
                          </a:solidFill>
                          <a:latin typeface="Cambria Math" panose="02040503050406030204" pitchFamily="18" charset="0"/>
                          <a:ea typeface="Cambria Math" panose="02040503050406030204" pitchFamily="18" charset="0"/>
                        </a:rPr>
                        <m:t>𝜃</m:t>
                      </m:r>
                      <m:r>
                        <a:rPr lang="en-US" sz="1600" i="1">
                          <a:solidFill>
                            <a:schemeClr val="tx1"/>
                          </a:solidFill>
                          <a:latin typeface="Cambria Math" panose="02040503050406030204" pitchFamily="18" charset="0"/>
                          <a:ea typeface="Cambria Math" panose="02040503050406030204" pitchFamily="18" charset="0"/>
                        </a:rPr>
                        <m:t>≈</m:t>
                      </m:r>
                      <m:r>
                        <a:rPr lang="en-US" sz="1600">
                          <a:solidFill>
                            <a:schemeClr val="tx1"/>
                          </a:solidFill>
                          <a:latin typeface="Cambria Math" panose="02040503050406030204" pitchFamily="18" charset="0"/>
                        </a:rPr>
                        <m:t>1−</m:t>
                      </m:r>
                      <m:f>
                        <m:fPr>
                          <m:ctrlPr>
                            <a:rPr lang="en-US" sz="1600" i="1">
                              <a:solidFill>
                                <a:schemeClr val="tx1"/>
                              </a:solidFill>
                              <a:latin typeface="Cambria Math" panose="02040503050406030204" pitchFamily="18" charset="0"/>
                            </a:rPr>
                          </m:ctrlPr>
                        </m:fPr>
                        <m:num>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ea typeface="Cambria Math" panose="02040503050406030204" pitchFamily="18" charset="0"/>
                                </a:rPr>
                                <m:t>𝜃</m:t>
                              </m:r>
                            </m:e>
                            <m:sup>
                              <m:r>
                                <a:rPr lang="en-US" sz="1600" i="1">
                                  <a:solidFill>
                                    <a:schemeClr val="tx1"/>
                                  </a:solidFill>
                                  <a:latin typeface="Cambria Math" panose="02040503050406030204" pitchFamily="18" charset="0"/>
                                </a:rPr>
                                <m:t>2</m:t>
                              </m:r>
                            </m:sup>
                          </m:sSup>
                        </m:num>
                        <m:den>
                          <m:r>
                            <a:rPr lang="en-US" sz="1600" i="1">
                              <a:solidFill>
                                <a:schemeClr val="tx1"/>
                              </a:solidFill>
                              <a:latin typeface="Cambria Math" panose="02040503050406030204" pitchFamily="18" charset="0"/>
                            </a:rPr>
                            <m:t>2</m:t>
                          </m:r>
                        </m:den>
                      </m:f>
                    </m:oMath>
                  </m:oMathPara>
                </a14:m>
                <a:endParaRPr lang="en-GB" sz="1600" dirty="0">
                  <a:solidFill>
                    <a:schemeClr val="tx1"/>
                  </a:solidFill>
                  <a:latin typeface="Comic Sans MS" panose="030F0702030302020204" pitchFamily="66"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947531" y="776797"/>
                <a:ext cx="1324658" cy="492507"/>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507379" y="732407"/>
                <a:ext cx="88107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𝑡𝑎𝑛</m:t>
                      </m:r>
                      <m:r>
                        <a:rPr lang="en-US" sz="1600" i="1">
                          <a:solidFill>
                            <a:schemeClr val="tx1"/>
                          </a:solidFill>
                          <a:latin typeface="Cambria Math" panose="02040503050406030204" pitchFamily="18" charset="0"/>
                          <a:ea typeface="Cambria Math" panose="02040503050406030204" pitchFamily="18" charset="0"/>
                        </a:rPr>
                        <m:t>𝜃</m:t>
                      </m:r>
                      <m:r>
                        <a:rPr lang="en-US" sz="1600" i="1">
                          <a:solidFill>
                            <a:schemeClr val="tx1"/>
                          </a:solidFill>
                          <a:latin typeface="Cambria Math" panose="02040503050406030204" pitchFamily="18" charset="0"/>
                          <a:ea typeface="Cambria Math" panose="02040503050406030204" pitchFamily="18" charset="0"/>
                        </a:rPr>
                        <m:t>≈</m:t>
                      </m:r>
                      <m:r>
                        <a:rPr lang="en-US" sz="1600" i="1">
                          <a:solidFill>
                            <a:schemeClr val="tx1"/>
                          </a:solidFill>
                          <a:latin typeface="Cambria Math" panose="02040503050406030204" pitchFamily="18" charset="0"/>
                          <a:ea typeface="Cambria Math" panose="02040503050406030204" pitchFamily="18" charset="0"/>
                        </a:rPr>
                        <m:t>𝜃</m:t>
                      </m:r>
                    </m:oMath>
                  </m:oMathPara>
                </a14:m>
                <a:endParaRPr lang="en-GB" sz="1600" dirty="0">
                  <a:solidFill>
                    <a:schemeClr val="tx1"/>
                  </a:solidFill>
                  <a:latin typeface="Comic Sans MS" panose="030F0702030302020204" pitchFamily="66"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507379" y="732407"/>
                <a:ext cx="881075" cy="246221"/>
              </a:xfrm>
              <a:prstGeom prst="rect">
                <a:avLst/>
              </a:prstGeom>
              <a:blipFill>
                <a:blip r:embed="rId6"/>
                <a:stretch>
                  <a:fillRect l="-2759" r="-3448"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936274" y="1615440"/>
                <a:ext cx="213045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𝑠𝑖𝑛</m:t>
                      </m:r>
                      <m:r>
                        <a:rPr lang="en-US" sz="1600" i="1">
                          <a:latin typeface="Cambria Math" panose="02040503050406030204" pitchFamily="18" charset="0"/>
                        </a:rPr>
                        <m:t>5</m:t>
                      </m:r>
                      <m:r>
                        <a:rPr lang="en-US" sz="1600" i="1">
                          <a:latin typeface="Cambria Math" panose="02040503050406030204" pitchFamily="18" charset="0"/>
                          <a:ea typeface="Cambria Math" panose="02040503050406030204" pitchFamily="18" charset="0"/>
                        </a:rPr>
                        <m:t>𝜃</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𝑡𝑎𝑛</m:t>
                      </m:r>
                      <m:r>
                        <a:rPr lang="en-US" sz="1600" i="1">
                          <a:latin typeface="Cambria Math" panose="02040503050406030204" pitchFamily="18" charset="0"/>
                          <a:ea typeface="Cambria Math" panose="02040503050406030204" pitchFamily="18" charset="0"/>
                        </a:rPr>
                        <m:t>2</m:t>
                      </m:r>
                      <m:r>
                        <a:rPr lang="en-US" sz="1600" i="1">
                          <a:latin typeface="Cambria Math" panose="02040503050406030204" pitchFamily="18" charset="0"/>
                          <a:ea typeface="Cambria Math" panose="02040503050406030204" pitchFamily="18" charset="0"/>
                        </a:rPr>
                        <m:t>𝜃</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𝑐𝑜𝑠</m:t>
                      </m:r>
                      <m:r>
                        <a:rPr lang="en-US" sz="1600" i="1">
                          <a:latin typeface="Cambria Math" panose="02040503050406030204" pitchFamily="18" charset="0"/>
                          <a:ea typeface="Cambria Math" panose="02040503050406030204" pitchFamily="18" charset="0"/>
                        </a:rPr>
                        <m:t>2</m:t>
                      </m:r>
                      <m:r>
                        <a:rPr lang="en-US" sz="1600" i="1">
                          <a:latin typeface="Cambria Math" panose="02040503050406030204" pitchFamily="18" charset="0"/>
                          <a:ea typeface="Cambria Math" panose="02040503050406030204" pitchFamily="18" charset="0"/>
                        </a:rPr>
                        <m:t>𝜃</m:t>
                      </m:r>
                    </m:oMath>
                  </m:oMathPara>
                </a14:m>
                <a:endParaRPr lang="en-GB" sz="1600" dirty="0"/>
              </a:p>
            </p:txBody>
          </p:sp>
        </mc:Choice>
        <mc:Fallback xmlns="">
          <p:sp>
            <p:nvSpPr>
              <p:cNvPr id="4" name="TextBox 3"/>
              <p:cNvSpPr txBox="1">
                <a:spLocks noRot="1" noChangeAspect="1" noMove="1" noResize="1" noEditPoints="1" noAdjustHandles="1" noChangeArrowheads="1" noChangeShapeType="1" noTextEdit="1"/>
              </p:cNvSpPr>
              <p:nvPr/>
            </p:nvSpPr>
            <p:spPr>
              <a:xfrm>
                <a:off x="3936274" y="1615440"/>
                <a:ext cx="2130455" cy="246221"/>
              </a:xfrm>
              <a:prstGeom prst="rect">
                <a:avLst/>
              </a:prstGeom>
              <a:blipFill>
                <a:blip r:embed="rId7"/>
                <a:stretch>
                  <a:fillRect l="-2006" r="-1433" b="-7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3731621" y="2063929"/>
                <a:ext cx="2312621" cy="558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smtClean="0">
                          <a:latin typeface="Cambria Math" panose="02040503050406030204" pitchFamily="18" charset="0"/>
                        </a:rPr>
                        <m:t>5</m:t>
                      </m:r>
                      <m:r>
                        <a:rPr lang="en-US" sz="1600" i="1">
                          <a:latin typeface="Cambria Math" panose="02040503050406030204" pitchFamily="18" charset="0"/>
                          <a:ea typeface="Cambria Math" panose="02040503050406030204" pitchFamily="18" charset="0"/>
                        </a:rPr>
                        <m:t>𝜃</m:t>
                      </m:r>
                      <m:r>
                        <a:rPr lang="en-US" sz="1600" i="1">
                          <a:latin typeface="Cambria Math" panose="02040503050406030204" pitchFamily="18" charset="0"/>
                          <a:ea typeface="Cambria Math" panose="02040503050406030204" pitchFamily="18" charset="0"/>
                        </a:rPr>
                        <m:t>+2</m:t>
                      </m:r>
                      <m:r>
                        <a:rPr lang="en-US" sz="1600" i="1">
                          <a:latin typeface="Cambria Math" panose="02040503050406030204" pitchFamily="18" charset="0"/>
                          <a:ea typeface="Cambria Math" panose="02040503050406030204" pitchFamily="18" charset="0"/>
                        </a:rPr>
                        <m:t>𝜃</m:t>
                      </m:r>
                      <m:r>
                        <a:rPr lang="en-US" sz="1600" i="1">
                          <a:latin typeface="Cambria Math" panose="02040503050406030204" pitchFamily="18" charset="0"/>
                          <a:ea typeface="Cambria Math" panose="02040503050406030204" pitchFamily="18" charset="0"/>
                        </a:rPr>
                        <m:t>−</m:t>
                      </m:r>
                      <m:d>
                        <m:dPr>
                          <m:ctrlPr>
                            <a:rPr lang="en-US" sz="1600" i="1" smtClean="0">
                              <a:latin typeface="Cambria Math" panose="02040503050406030204" pitchFamily="18" charset="0"/>
                              <a:ea typeface="Cambria Math" panose="02040503050406030204" pitchFamily="18" charset="0"/>
                            </a:rPr>
                          </m:ctrlPr>
                        </m:dPr>
                        <m:e>
                          <m:r>
                            <a:rPr lang="en-US" sz="1600">
                              <a:latin typeface="Cambria Math" panose="02040503050406030204" pitchFamily="18" charset="0"/>
                            </a:rPr>
                            <m:t>1−</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(2</m:t>
                                  </m:r>
                                  <m:r>
                                    <a:rPr lang="en-US" sz="1600" i="1">
                                      <a:latin typeface="Cambria Math" panose="02040503050406030204" pitchFamily="18" charset="0"/>
                                      <a:ea typeface="Cambria Math" panose="02040503050406030204" pitchFamily="18" charset="0"/>
                                    </a:rPr>
                                    <m:t>𝜃</m:t>
                                  </m:r>
                                  <m:r>
                                    <a:rPr lang="en-US" sz="1600" i="1">
                                      <a:latin typeface="Cambria Math" panose="02040503050406030204" pitchFamily="18" charset="0"/>
                                      <a:ea typeface="Cambria Math" panose="02040503050406030204" pitchFamily="18" charset="0"/>
                                    </a:rPr>
                                    <m:t>)</m:t>
                                  </m:r>
                                </m:e>
                                <m:sup>
                                  <m:r>
                                    <a:rPr lang="en-US" sz="1600" i="1">
                                      <a:latin typeface="Cambria Math" panose="02040503050406030204" pitchFamily="18" charset="0"/>
                                    </a:rPr>
                                    <m:t>2</m:t>
                                  </m:r>
                                </m:sup>
                              </m:sSup>
                            </m:num>
                            <m:den>
                              <m:r>
                                <a:rPr lang="en-US" sz="1600" i="1">
                                  <a:latin typeface="Cambria Math" panose="02040503050406030204" pitchFamily="18" charset="0"/>
                                </a:rPr>
                                <m:t>2</m:t>
                              </m:r>
                            </m:den>
                          </m:f>
                        </m:e>
                      </m:d>
                    </m:oMath>
                  </m:oMathPara>
                </a14:m>
                <a:endParaRPr lang="en-GB" sz="1600" dirty="0"/>
              </a:p>
            </p:txBody>
          </p:sp>
        </mc:Choice>
        <mc:Fallback xmlns="">
          <p:sp>
            <p:nvSpPr>
              <p:cNvPr id="39" name="TextBox 38"/>
              <p:cNvSpPr txBox="1">
                <a:spLocks noRot="1" noChangeAspect="1" noMove="1" noResize="1" noEditPoints="1" noAdjustHandles="1" noChangeArrowheads="1" noChangeShapeType="1" noTextEdit="1"/>
              </p:cNvSpPr>
              <p:nvPr/>
            </p:nvSpPr>
            <p:spPr>
              <a:xfrm>
                <a:off x="3731621" y="2063929"/>
                <a:ext cx="2312621" cy="558230"/>
              </a:xfrm>
              <a:prstGeom prst="rect">
                <a:avLst/>
              </a:prstGeom>
              <a:blipFill>
                <a:blip r:embed="rId8"/>
                <a:stretch>
                  <a:fillRect b="-1099"/>
                </a:stretch>
              </a:blipFill>
            </p:spPr>
            <p:txBody>
              <a:bodyPr/>
              <a:lstStyle/>
              <a:p>
                <a:r>
                  <a:rPr lang="en-GB">
                    <a:noFill/>
                  </a:rPr>
                  <a:t> </a:t>
                </a:r>
              </a:p>
            </p:txBody>
          </p:sp>
        </mc:Fallback>
      </mc:AlternateContent>
      <p:sp>
        <p:nvSpPr>
          <p:cNvPr id="40" name="Rectangle 39"/>
          <p:cNvSpPr/>
          <p:nvPr/>
        </p:nvSpPr>
        <p:spPr>
          <a:xfrm>
            <a:off x="65314" y="701040"/>
            <a:ext cx="875212" cy="265611"/>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2499360" y="722812"/>
            <a:ext cx="875212" cy="265611"/>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949234" y="744584"/>
            <a:ext cx="1332412" cy="561702"/>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3923211" y="1593670"/>
            <a:ext cx="570412" cy="243839"/>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p:cNvSpPr/>
          <p:nvPr/>
        </p:nvSpPr>
        <p:spPr>
          <a:xfrm>
            <a:off x="3936274" y="2216333"/>
            <a:ext cx="287383" cy="243839"/>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p:cNvSpPr/>
          <p:nvPr/>
        </p:nvSpPr>
        <p:spPr>
          <a:xfrm>
            <a:off x="4698274" y="1584962"/>
            <a:ext cx="570412" cy="243839"/>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p:cNvSpPr/>
          <p:nvPr/>
        </p:nvSpPr>
        <p:spPr>
          <a:xfrm>
            <a:off x="4423954" y="2216334"/>
            <a:ext cx="287383" cy="243839"/>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p:cNvSpPr/>
          <p:nvPr/>
        </p:nvSpPr>
        <p:spPr>
          <a:xfrm>
            <a:off x="5482045" y="1593672"/>
            <a:ext cx="561704" cy="243839"/>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p:cNvSpPr/>
          <p:nvPr/>
        </p:nvSpPr>
        <p:spPr>
          <a:xfrm>
            <a:off x="4955176" y="2059580"/>
            <a:ext cx="1018904" cy="561700"/>
          </a:xfrm>
          <a:prstGeom prst="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Arc 58"/>
          <p:cNvSpPr>
            <a:spLocks/>
          </p:cNvSpPr>
          <p:nvPr/>
        </p:nvSpPr>
        <p:spPr bwMode="auto">
          <a:xfrm>
            <a:off x="6193789" y="1846580"/>
            <a:ext cx="119926" cy="565693"/>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mc:AlternateContent xmlns:mc="http://schemas.openxmlformats.org/markup-compatibility/2006" xmlns:a14="http://schemas.microsoft.com/office/drawing/2010/main">
        <mc:Choice Requires="a14">
          <p:sp>
            <p:nvSpPr>
              <p:cNvPr id="75" name="Text Box 66"/>
              <p:cNvSpPr txBox="1">
                <a:spLocks noChangeArrowheads="1"/>
              </p:cNvSpPr>
              <p:nvPr/>
            </p:nvSpPr>
            <p:spPr bwMode="auto">
              <a:xfrm>
                <a:off x="6198825" y="1767614"/>
                <a:ext cx="2474912" cy="73866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Use the rules we saw for when </a:t>
                </a:r>
                <a14:m>
                  <m:oMath xmlns:m="http://schemas.openxmlformats.org/officeDocument/2006/math">
                    <m:r>
                      <a:rPr lang="en-US" altLang="en-US" sz="1400" i="1" smtClean="0">
                        <a:solidFill>
                          <a:srgbClr val="FF0000"/>
                        </a:solidFill>
                        <a:latin typeface="Cambria Math" panose="02040503050406030204" pitchFamily="18" charset="0"/>
                        <a:ea typeface="Cambria Math" panose="02040503050406030204" pitchFamily="18" charset="0"/>
                      </a:rPr>
                      <m:t>𝜃</m:t>
                    </m:r>
                  </m:oMath>
                </a14:m>
                <a:r>
                  <a:rPr lang="en-US" altLang="en-US" sz="1400" dirty="0">
                    <a:solidFill>
                      <a:srgbClr val="FF0000"/>
                    </a:solidFill>
                    <a:latin typeface="Comic Sans MS" pitchFamily="66" charset="0"/>
                  </a:rPr>
                  <a:t> is small and measured in radians</a:t>
                </a:r>
                <a:endParaRPr lang="el-GR" altLang="en-US" sz="1400" dirty="0">
                  <a:solidFill>
                    <a:srgbClr val="FF0000"/>
                  </a:solidFill>
                  <a:latin typeface="Comic Sans MS" pitchFamily="66" charset="0"/>
                </a:endParaRPr>
              </a:p>
            </p:txBody>
          </p:sp>
        </mc:Choice>
        <mc:Fallback xmlns="">
          <p:sp>
            <p:nvSpPr>
              <p:cNvPr id="75" name="Text Box 66"/>
              <p:cNvSpPr txBox="1">
                <a:spLocks noRot="1" noChangeAspect="1" noMove="1" noResize="1" noEditPoints="1" noAdjustHandles="1" noChangeArrowheads="1" noChangeShapeType="1" noTextEdit="1"/>
              </p:cNvSpPr>
              <p:nvPr/>
            </p:nvSpPr>
            <p:spPr bwMode="auto">
              <a:xfrm>
                <a:off x="6198825" y="1767614"/>
                <a:ext cx="2474912" cy="738664"/>
              </a:xfrm>
              <a:prstGeom prst="rect">
                <a:avLst/>
              </a:prstGeom>
              <a:blipFill>
                <a:blip r:embed="rId9"/>
                <a:stretch>
                  <a:fillRect t="-1653" b="-743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3731620" y="2778032"/>
                <a:ext cx="1911292" cy="492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smtClean="0">
                          <a:latin typeface="Cambria Math" panose="02040503050406030204" pitchFamily="18" charset="0"/>
                        </a:rPr>
                        <m:t>5</m:t>
                      </m:r>
                      <m:r>
                        <a:rPr lang="en-US" sz="1600" i="1">
                          <a:latin typeface="Cambria Math" panose="02040503050406030204" pitchFamily="18" charset="0"/>
                          <a:ea typeface="Cambria Math" panose="02040503050406030204" pitchFamily="18" charset="0"/>
                        </a:rPr>
                        <m:t>𝜃</m:t>
                      </m:r>
                      <m:r>
                        <a:rPr lang="en-US" sz="1600" i="1">
                          <a:latin typeface="Cambria Math" panose="02040503050406030204" pitchFamily="18" charset="0"/>
                          <a:ea typeface="Cambria Math" panose="02040503050406030204" pitchFamily="18" charset="0"/>
                        </a:rPr>
                        <m:t>+2</m:t>
                      </m:r>
                      <m:r>
                        <a:rPr lang="en-US" sz="1600" i="1">
                          <a:latin typeface="Cambria Math" panose="02040503050406030204" pitchFamily="18" charset="0"/>
                          <a:ea typeface="Cambria Math" panose="02040503050406030204" pitchFamily="18" charset="0"/>
                        </a:rPr>
                        <m:t>𝜃</m:t>
                      </m:r>
                      <m:r>
                        <a:rPr lang="en-US" sz="1600" i="1">
                          <a:latin typeface="Cambria Math" panose="02040503050406030204" pitchFamily="18" charset="0"/>
                          <a:ea typeface="Cambria Math" panose="02040503050406030204" pitchFamily="18" charset="0"/>
                        </a:rPr>
                        <m:t>−1+</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b="0" i="1" smtClean="0">
                                  <a:latin typeface="Cambria Math" panose="02040503050406030204" pitchFamily="18" charset="0"/>
                                </a:rPr>
                                <m:t>4</m:t>
                              </m:r>
                              <m:r>
                                <a:rPr lang="en-US" sz="1600" b="0" i="1" smtClean="0">
                                  <a:latin typeface="Cambria Math" panose="02040503050406030204" pitchFamily="18" charset="0"/>
                                  <a:ea typeface="Cambria Math" panose="02040503050406030204" pitchFamily="18" charset="0"/>
                                </a:rPr>
                                <m:t>𝜃</m:t>
                              </m:r>
                            </m:e>
                            <m:sup>
                              <m:r>
                                <a:rPr lang="en-US" sz="1600" i="1">
                                  <a:latin typeface="Cambria Math" panose="02040503050406030204" pitchFamily="18" charset="0"/>
                                </a:rPr>
                                <m:t>2</m:t>
                              </m:r>
                            </m:sup>
                          </m:sSup>
                        </m:num>
                        <m:den>
                          <m:r>
                            <a:rPr lang="en-US" sz="1600" i="1">
                              <a:latin typeface="Cambria Math" panose="02040503050406030204" pitchFamily="18" charset="0"/>
                            </a:rPr>
                            <m:t>2</m:t>
                          </m:r>
                        </m:den>
                      </m:f>
                    </m:oMath>
                  </m:oMathPara>
                </a14:m>
                <a:endParaRPr lang="en-GB" sz="1600" dirty="0"/>
              </a:p>
            </p:txBody>
          </p:sp>
        </mc:Choice>
        <mc:Fallback xmlns="">
          <p:sp>
            <p:nvSpPr>
              <p:cNvPr id="76" name="TextBox 75"/>
              <p:cNvSpPr txBox="1">
                <a:spLocks noRot="1" noChangeAspect="1" noMove="1" noResize="1" noEditPoints="1" noAdjustHandles="1" noChangeArrowheads="1" noChangeShapeType="1" noTextEdit="1"/>
              </p:cNvSpPr>
              <p:nvPr/>
            </p:nvSpPr>
            <p:spPr>
              <a:xfrm>
                <a:off x="3731620" y="2778032"/>
                <a:ext cx="1911292" cy="492507"/>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3735975" y="3505197"/>
                <a:ext cx="1430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=7</m:t>
                      </m:r>
                      <m:r>
                        <a:rPr lang="en-US" sz="1600" b="0" i="1" smtClean="0">
                          <a:latin typeface="Cambria Math" panose="02040503050406030204" pitchFamily="18" charset="0"/>
                          <a:ea typeface="Cambria Math" panose="02040503050406030204" pitchFamily="18" charset="0"/>
                        </a:rPr>
                        <m:t>𝜃</m:t>
                      </m:r>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1+</m:t>
                      </m:r>
                      <m:sSup>
                        <m:sSupPr>
                          <m:ctrlPr>
                            <a:rPr lang="en-US" sz="1600" i="1">
                              <a:latin typeface="Cambria Math" panose="02040503050406030204" pitchFamily="18" charset="0"/>
                            </a:rPr>
                          </m:ctrlPr>
                        </m:sSupPr>
                        <m:e>
                          <m:r>
                            <a:rPr lang="en-US" sz="1600" i="1">
                              <a:latin typeface="Cambria Math" panose="02040503050406030204" pitchFamily="18" charset="0"/>
                            </a:rPr>
                            <m:t>2</m:t>
                          </m:r>
                          <m:r>
                            <a:rPr lang="en-US" sz="1600" i="1">
                              <a:latin typeface="Cambria Math" panose="02040503050406030204" pitchFamily="18" charset="0"/>
                              <a:ea typeface="Cambria Math" panose="02040503050406030204" pitchFamily="18" charset="0"/>
                            </a:rPr>
                            <m:t>𝜃</m:t>
                          </m:r>
                        </m:e>
                        <m:sup>
                          <m:r>
                            <a:rPr lang="en-US" sz="1600" i="1">
                              <a:latin typeface="Cambria Math" panose="02040503050406030204" pitchFamily="18" charset="0"/>
                            </a:rPr>
                            <m:t>2</m:t>
                          </m:r>
                        </m:sup>
                      </m:sSup>
                    </m:oMath>
                  </m:oMathPara>
                </a14:m>
                <a:endParaRPr lang="en-GB" sz="1600" dirty="0"/>
              </a:p>
            </p:txBody>
          </p:sp>
        </mc:Choice>
        <mc:Fallback xmlns="">
          <p:sp>
            <p:nvSpPr>
              <p:cNvPr id="77" name="TextBox 76"/>
              <p:cNvSpPr txBox="1">
                <a:spLocks noRot="1" noChangeAspect="1" noMove="1" noResize="1" noEditPoints="1" noAdjustHandles="1" noChangeArrowheads="1" noChangeShapeType="1" noTextEdit="1"/>
              </p:cNvSpPr>
              <p:nvPr/>
            </p:nvSpPr>
            <p:spPr>
              <a:xfrm>
                <a:off x="3735975" y="3505197"/>
                <a:ext cx="1430969" cy="246221"/>
              </a:xfrm>
              <a:prstGeom prst="rect">
                <a:avLst/>
              </a:prstGeom>
              <a:blipFill>
                <a:blip r:embed="rId11"/>
                <a:stretch>
                  <a:fillRect l="-851" r="-426" b="-7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3722913" y="4058191"/>
                <a:ext cx="1430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r>
                            <a:rPr lang="en-US" sz="1600" i="1">
                              <a:latin typeface="Cambria Math" panose="02040503050406030204" pitchFamily="18" charset="0"/>
                              <a:ea typeface="Cambria Math" panose="02040503050406030204" pitchFamily="18" charset="0"/>
                            </a:rPr>
                            <m:t>𝜃</m:t>
                          </m:r>
                        </m:e>
                        <m:sup>
                          <m:r>
                            <a:rPr lang="en-US" sz="1600" i="1">
                              <a:latin typeface="Cambria Math" panose="02040503050406030204" pitchFamily="18" charset="0"/>
                            </a:rPr>
                            <m:t>2</m:t>
                          </m:r>
                        </m:sup>
                      </m:sSup>
                      <m:r>
                        <a:rPr lang="en-US" sz="1600" b="0" i="1" smtClean="0">
                          <a:latin typeface="Cambria Math" panose="02040503050406030204" pitchFamily="18" charset="0"/>
                        </a:rPr>
                        <m:t>+7</m:t>
                      </m:r>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−1</m:t>
                      </m:r>
                    </m:oMath>
                  </m:oMathPara>
                </a14:m>
                <a:endParaRPr lang="en-GB" sz="1600" dirty="0"/>
              </a:p>
            </p:txBody>
          </p:sp>
        </mc:Choice>
        <mc:Fallback xmlns="">
          <p:sp>
            <p:nvSpPr>
              <p:cNvPr id="78" name="TextBox 77"/>
              <p:cNvSpPr txBox="1">
                <a:spLocks noRot="1" noChangeAspect="1" noMove="1" noResize="1" noEditPoints="1" noAdjustHandles="1" noChangeArrowheads="1" noChangeShapeType="1" noTextEdit="1"/>
              </p:cNvSpPr>
              <p:nvPr/>
            </p:nvSpPr>
            <p:spPr>
              <a:xfrm>
                <a:off x="3722913" y="4058191"/>
                <a:ext cx="1430969" cy="246221"/>
              </a:xfrm>
              <a:prstGeom prst="rect">
                <a:avLst/>
              </a:prstGeom>
              <a:blipFill>
                <a:blip r:embed="rId12"/>
                <a:stretch>
                  <a:fillRect l="-855" t="-2500" r="-2564" b="-7500"/>
                </a:stretch>
              </a:blipFill>
            </p:spPr>
            <p:txBody>
              <a:bodyPr/>
              <a:lstStyle/>
              <a:p>
                <a:r>
                  <a:rPr lang="en-GB">
                    <a:noFill/>
                  </a:rPr>
                  <a:t> </a:t>
                </a:r>
              </a:p>
            </p:txBody>
          </p:sp>
        </mc:Fallback>
      </mc:AlternateContent>
      <p:sp>
        <p:nvSpPr>
          <p:cNvPr id="79" name="Arc 58"/>
          <p:cNvSpPr>
            <a:spLocks/>
          </p:cNvSpPr>
          <p:nvPr/>
        </p:nvSpPr>
        <p:spPr bwMode="auto">
          <a:xfrm>
            <a:off x="6076223" y="2495368"/>
            <a:ext cx="119926" cy="565693"/>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0" name="Text Box 66"/>
          <p:cNvSpPr txBox="1">
            <a:spLocks noChangeArrowheads="1"/>
          </p:cNvSpPr>
          <p:nvPr/>
        </p:nvSpPr>
        <p:spPr bwMode="auto">
          <a:xfrm>
            <a:off x="6133510" y="2625407"/>
            <a:ext cx="16171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‘Expand’ bracket</a:t>
            </a:r>
            <a:endParaRPr lang="el-GR" altLang="en-US" sz="1400" dirty="0">
              <a:solidFill>
                <a:srgbClr val="FF0000"/>
              </a:solidFill>
              <a:latin typeface="Comic Sans MS" pitchFamily="66" charset="0"/>
            </a:endParaRPr>
          </a:p>
        </p:txBody>
      </p:sp>
      <p:sp>
        <p:nvSpPr>
          <p:cNvPr id="81" name="Arc 58"/>
          <p:cNvSpPr>
            <a:spLocks/>
          </p:cNvSpPr>
          <p:nvPr/>
        </p:nvSpPr>
        <p:spPr bwMode="auto">
          <a:xfrm>
            <a:off x="5706109" y="3057071"/>
            <a:ext cx="119926" cy="565693"/>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2" name="Text Box 66"/>
          <p:cNvSpPr txBox="1">
            <a:spLocks noChangeArrowheads="1"/>
          </p:cNvSpPr>
          <p:nvPr/>
        </p:nvSpPr>
        <p:spPr bwMode="auto">
          <a:xfrm>
            <a:off x="5780814" y="3187111"/>
            <a:ext cx="14647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Simplify terms</a:t>
            </a:r>
            <a:endParaRPr lang="el-GR" altLang="en-US" sz="1400" dirty="0">
              <a:solidFill>
                <a:srgbClr val="FF0000"/>
              </a:solidFill>
              <a:latin typeface="Comic Sans MS" pitchFamily="66" charset="0"/>
            </a:endParaRPr>
          </a:p>
        </p:txBody>
      </p:sp>
      <p:sp>
        <p:nvSpPr>
          <p:cNvPr id="83" name="Arc 58"/>
          <p:cNvSpPr>
            <a:spLocks/>
          </p:cNvSpPr>
          <p:nvPr/>
        </p:nvSpPr>
        <p:spPr bwMode="auto">
          <a:xfrm>
            <a:off x="5283744" y="3601357"/>
            <a:ext cx="119926" cy="565693"/>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4" name="Text Box 66"/>
          <p:cNvSpPr txBox="1">
            <a:spLocks noChangeArrowheads="1"/>
          </p:cNvSpPr>
          <p:nvPr/>
        </p:nvSpPr>
        <p:spPr bwMode="auto">
          <a:xfrm>
            <a:off x="5393283" y="3783648"/>
            <a:ext cx="9030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Rewrite</a:t>
            </a:r>
            <a:endParaRPr lang="el-GR" altLang="en-US" sz="1400" dirty="0">
              <a:solidFill>
                <a:srgbClr val="FF0000"/>
              </a:solidFill>
              <a:latin typeface="Comic Sans MS" pitchFamily="66" charset="0"/>
            </a:endParaRPr>
          </a:p>
        </p:txBody>
      </p:sp>
    </p:spTree>
    <p:extLst>
      <p:ext uri="{BB962C8B-B14F-4D97-AF65-F5344CB8AC3E}">
        <p14:creationId xmlns:p14="http://schemas.microsoft.com/office/powerpoint/2010/main" val="57543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blinds(horizontal)">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blinds(horizontal)">
                                      <p:cBhvr>
                                        <p:cTn id="17" dur="5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linds(horizontal)">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blinds(horizontal)">
                                      <p:cBhvr>
                                        <p:cTn id="27" dur="5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blinds(horizontal)">
                                      <p:cBhvr>
                                        <p:cTn id="32" dur="500"/>
                                        <p:tgtEl>
                                          <p:spTgt spid="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blinds(horizontal)">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63"/>
                                        </p:tgtEl>
                                      </p:cBhvr>
                                    </p:animEffect>
                                    <p:set>
                                      <p:cBhvr>
                                        <p:cTn id="42" dur="1" fill="hold">
                                          <p:stCondLst>
                                            <p:cond delay="499"/>
                                          </p:stCondLst>
                                        </p:cTn>
                                        <p:tgtEl>
                                          <p:spTgt spid="63"/>
                                        </p:tgtEl>
                                        <p:attrNameLst>
                                          <p:attrName>style.visibility</p:attrName>
                                        </p:attrNameLst>
                                      </p:cBhvr>
                                      <p:to>
                                        <p:strVal val="hidden"/>
                                      </p:to>
                                    </p:set>
                                  </p:childTnLst>
                                </p:cTn>
                              </p:par>
                              <p:par>
                                <p:cTn id="43" presetID="3" presetClass="exit" presetSubtype="10" fill="hold" grpId="1" nodeType="withEffect">
                                  <p:stCondLst>
                                    <p:cond delay="0"/>
                                  </p:stCondLst>
                                  <p:childTnLst>
                                    <p:animEffect transition="out" filter="blinds(horizontal)">
                                      <p:cBhvr>
                                        <p:cTn id="44" dur="500"/>
                                        <p:tgtEl>
                                          <p:spTgt spid="69"/>
                                        </p:tgtEl>
                                      </p:cBhvr>
                                    </p:animEffect>
                                    <p:set>
                                      <p:cBhvr>
                                        <p:cTn id="45" dur="1" fill="hold">
                                          <p:stCondLst>
                                            <p:cond delay="499"/>
                                          </p:stCondLst>
                                        </p:cTn>
                                        <p:tgtEl>
                                          <p:spTgt spid="69"/>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40"/>
                                        </p:tgtEl>
                                      </p:cBhvr>
                                    </p:animEffect>
                                    <p:set>
                                      <p:cBhvr>
                                        <p:cTn id="48" dur="1" fill="hold">
                                          <p:stCondLst>
                                            <p:cond delay="499"/>
                                          </p:stCondLst>
                                        </p:cTn>
                                        <p:tgtEl>
                                          <p:spTgt spid="4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blinds(horizontal)">
                                      <p:cBhvr>
                                        <p:cTn id="53" dur="500"/>
                                        <p:tgtEl>
                                          <p:spTgt spid="70"/>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blinds(horizontal)">
                                      <p:cBhvr>
                                        <p:cTn id="58" dur="500"/>
                                        <p:tgtEl>
                                          <p:spTgt spid="71"/>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blinds(horizontal)">
                                      <p:cBhvr>
                                        <p:cTn id="63" dur="500"/>
                                        <p:tgtEl>
                                          <p:spTgt spid="41"/>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xit" presetSubtype="10" fill="hold" grpId="1" nodeType="clickEffect">
                                  <p:stCondLst>
                                    <p:cond delay="0"/>
                                  </p:stCondLst>
                                  <p:childTnLst>
                                    <p:animEffect transition="out" filter="blinds(horizontal)">
                                      <p:cBhvr>
                                        <p:cTn id="67" dur="500"/>
                                        <p:tgtEl>
                                          <p:spTgt spid="70"/>
                                        </p:tgtEl>
                                      </p:cBhvr>
                                    </p:animEffect>
                                    <p:set>
                                      <p:cBhvr>
                                        <p:cTn id="68" dur="1" fill="hold">
                                          <p:stCondLst>
                                            <p:cond delay="499"/>
                                          </p:stCondLst>
                                        </p:cTn>
                                        <p:tgtEl>
                                          <p:spTgt spid="70"/>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71"/>
                                        </p:tgtEl>
                                      </p:cBhvr>
                                    </p:animEffect>
                                    <p:set>
                                      <p:cBhvr>
                                        <p:cTn id="71" dur="1" fill="hold">
                                          <p:stCondLst>
                                            <p:cond delay="499"/>
                                          </p:stCondLst>
                                        </p:cTn>
                                        <p:tgtEl>
                                          <p:spTgt spid="71"/>
                                        </p:tgtEl>
                                        <p:attrNameLst>
                                          <p:attrName>style.visibility</p:attrName>
                                        </p:attrNameLst>
                                      </p:cBhvr>
                                      <p:to>
                                        <p:strVal val="hidden"/>
                                      </p:to>
                                    </p:set>
                                  </p:childTnLst>
                                </p:cTn>
                              </p:par>
                              <p:par>
                                <p:cTn id="72" presetID="3" presetClass="exit" presetSubtype="10" fill="hold" grpId="1" nodeType="withEffect">
                                  <p:stCondLst>
                                    <p:cond delay="0"/>
                                  </p:stCondLst>
                                  <p:childTnLst>
                                    <p:animEffect transition="out" filter="blinds(horizontal)">
                                      <p:cBhvr>
                                        <p:cTn id="73" dur="500"/>
                                        <p:tgtEl>
                                          <p:spTgt spid="41"/>
                                        </p:tgtEl>
                                      </p:cBhvr>
                                    </p:animEffect>
                                    <p:set>
                                      <p:cBhvr>
                                        <p:cTn id="74" dur="1" fill="hold">
                                          <p:stCondLst>
                                            <p:cond delay="499"/>
                                          </p:stCondLst>
                                        </p:cTn>
                                        <p:tgtEl>
                                          <p:spTgt spid="4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72"/>
                                        </p:tgtEl>
                                        <p:attrNameLst>
                                          <p:attrName>style.visibility</p:attrName>
                                        </p:attrNameLst>
                                      </p:cBhvr>
                                      <p:to>
                                        <p:strVal val="visible"/>
                                      </p:to>
                                    </p:set>
                                    <p:animEffect transition="in" filter="blinds(horizontal)">
                                      <p:cBhvr>
                                        <p:cTn id="79" dur="500"/>
                                        <p:tgtEl>
                                          <p:spTgt spid="72"/>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blinds(horizontal)">
                                      <p:cBhvr>
                                        <p:cTn id="84" dur="500"/>
                                        <p:tgtEl>
                                          <p:spTgt spid="73"/>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blinds(horizontal)">
                                      <p:cBhvr>
                                        <p:cTn id="89" dur="500"/>
                                        <p:tgtEl>
                                          <p:spTgt spid="42"/>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xit" presetSubtype="10" fill="hold" grpId="1" nodeType="clickEffect">
                                  <p:stCondLst>
                                    <p:cond delay="0"/>
                                  </p:stCondLst>
                                  <p:childTnLst>
                                    <p:animEffect transition="out" filter="blinds(horizontal)">
                                      <p:cBhvr>
                                        <p:cTn id="93" dur="500"/>
                                        <p:tgtEl>
                                          <p:spTgt spid="72"/>
                                        </p:tgtEl>
                                      </p:cBhvr>
                                    </p:animEffect>
                                    <p:set>
                                      <p:cBhvr>
                                        <p:cTn id="94" dur="1" fill="hold">
                                          <p:stCondLst>
                                            <p:cond delay="499"/>
                                          </p:stCondLst>
                                        </p:cTn>
                                        <p:tgtEl>
                                          <p:spTgt spid="72"/>
                                        </p:tgtEl>
                                        <p:attrNameLst>
                                          <p:attrName>style.visibility</p:attrName>
                                        </p:attrNameLst>
                                      </p:cBhvr>
                                      <p:to>
                                        <p:strVal val="hidden"/>
                                      </p:to>
                                    </p:set>
                                  </p:childTnLst>
                                </p:cTn>
                              </p:par>
                              <p:par>
                                <p:cTn id="95" presetID="3" presetClass="exit" presetSubtype="10" fill="hold" grpId="1" nodeType="withEffect">
                                  <p:stCondLst>
                                    <p:cond delay="0"/>
                                  </p:stCondLst>
                                  <p:childTnLst>
                                    <p:animEffect transition="out" filter="blinds(horizontal)">
                                      <p:cBhvr>
                                        <p:cTn id="96" dur="500"/>
                                        <p:tgtEl>
                                          <p:spTgt spid="73"/>
                                        </p:tgtEl>
                                      </p:cBhvr>
                                    </p:animEffect>
                                    <p:set>
                                      <p:cBhvr>
                                        <p:cTn id="97" dur="1" fill="hold">
                                          <p:stCondLst>
                                            <p:cond delay="499"/>
                                          </p:stCondLst>
                                        </p:cTn>
                                        <p:tgtEl>
                                          <p:spTgt spid="73"/>
                                        </p:tgtEl>
                                        <p:attrNameLst>
                                          <p:attrName>style.visibility</p:attrName>
                                        </p:attrNameLst>
                                      </p:cBhvr>
                                      <p:to>
                                        <p:strVal val="hidden"/>
                                      </p:to>
                                    </p:set>
                                  </p:childTnLst>
                                </p:cTn>
                              </p:par>
                              <p:par>
                                <p:cTn id="98" presetID="3" presetClass="exit" presetSubtype="10" fill="hold" grpId="1" nodeType="withEffect">
                                  <p:stCondLst>
                                    <p:cond delay="0"/>
                                  </p:stCondLst>
                                  <p:childTnLst>
                                    <p:animEffect transition="out" filter="blinds(horizontal)">
                                      <p:cBhvr>
                                        <p:cTn id="99" dur="500"/>
                                        <p:tgtEl>
                                          <p:spTgt spid="42"/>
                                        </p:tgtEl>
                                      </p:cBhvr>
                                    </p:animEffect>
                                    <p:set>
                                      <p:cBhvr>
                                        <p:cTn id="100" dur="1" fill="hold">
                                          <p:stCondLst>
                                            <p:cond delay="499"/>
                                          </p:stCondLst>
                                        </p:cTn>
                                        <p:tgtEl>
                                          <p:spTgt spid="42"/>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79"/>
                                        </p:tgtEl>
                                        <p:attrNameLst>
                                          <p:attrName>style.visibility</p:attrName>
                                        </p:attrNameLst>
                                      </p:cBhvr>
                                      <p:to>
                                        <p:strVal val="visible"/>
                                      </p:to>
                                    </p:set>
                                    <p:animEffect transition="in" filter="blinds(horizontal)">
                                      <p:cBhvr>
                                        <p:cTn id="105" dur="500"/>
                                        <p:tgtEl>
                                          <p:spTgt spid="79"/>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80"/>
                                        </p:tgtEl>
                                        <p:attrNameLst>
                                          <p:attrName>style.visibility</p:attrName>
                                        </p:attrNameLst>
                                      </p:cBhvr>
                                      <p:to>
                                        <p:strVal val="visible"/>
                                      </p:to>
                                    </p:set>
                                    <p:animEffect transition="in" filter="blinds(horizontal)">
                                      <p:cBhvr>
                                        <p:cTn id="110" dur="500"/>
                                        <p:tgtEl>
                                          <p:spTgt spid="80"/>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76"/>
                                        </p:tgtEl>
                                        <p:attrNameLst>
                                          <p:attrName>style.visibility</p:attrName>
                                        </p:attrNameLst>
                                      </p:cBhvr>
                                      <p:to>
                                        <p:strVal val="visible"/>
                                      </p:to>
                                    </p:set>
                                    <p:animEffect transition="in" filter="blinds(horizontal)">
                                      <p:cBhvr>
                                        <p:cTn id="115" dur="500"/>
                                        <p:tgtEl>
                                          <p:spTgt spid="76"/>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81"/>
                                        </p:tgtEl>
                                        <p:attrNameLst>
                                          <p:attrName>style.visibility</p:attrName>
                                        </p:attrNameLst>
                                      </p:cBhvr>
                                      <p:to>
                                        <p:strVal val="visible"/>
                                      </p:to>
                                    </p:set>
                                    <p:animEffect transition="in" filter="blinds(horizontal)">
                                      <p:cBhvr>
                                        <p:cTn id="120" dur="500"/>
                                        <p:tgtEl>
                                          <p:spTgt spid="81"/>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82"/>
                                        </p:tgtEl>
                                        <p:attrNameLst>
                                          <p:attrName>style.visibility</p:attrName>
                                        </p:attrNameLst>
                                      </p:cBhvr>
                                      <p:to>
                                        <p:strVal val="visible"/>
                                      </p:to>
                                    </p:set>
                                    <p:animEffect transition="in" filter="blinds(horizontal)">
                                      <p:cBhvr>
                                        <p:cTn id="125" dur="500"/>
                                        <p:tgtEl>
                                          <p:spTgt spid="82"/>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77"/>
                                        </p:tgtEl>
                                        <p:attrNameLst>
                                          <p:attrName>style.visibility</p:attrName>
                                        </p:attrNameLst>
                                      </p:cBhvr>
                                      <p:to>
                                        <p:strVal val="visible"/>
                                      </p:to>
                                    </p:set>
                                    <p:animEffect transition="in" filter="blinds(horizontal)">
                                      <p:cBhvr>
                                        <p:cTn id="130" dur="500"/>
                                        <p:tgtEl>
                                          <p:spTgt spid="77"/>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grpId="0" nodeType="clickEffect">
                                  <p:stCondLst>
                                    <p:cond delay="0"/>
                                  </p:stCondLst>
                                  <p:childTnLst>
                                    <p:set>
                                      <p:cBhvr>
                                        <p:cTn id="134" dur="1" fill="hold">
                                          <p:stCondLst>
                                            <p:cond delay="0"/>
                                          </p:stCondLst>
                                        </p:cTn>
                                        <p:tgtEl>
                                          <p:spTgt spid="83"/>
                                        </p:tgtEl>
                                        <p:attrNameLst>
                                          <p:attrName>style.visibility</p:attrName>
                                        </p:attrNameLst>
                                      </p:cBhvr>
                                      <p:to>
                                        <p:strVal val="visible"/>
                                      </p:to>
                                    </p:set>
                                    <p:animEffect transition="in" filter="blinds(horizontal)">
                                      <p:cBhvr>
                                        <p:cTn id="135" dur="500"/>
                                        <p:tgtEl>
                                          <p:spTgt spid="83"/>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84"/>
                                        </p:tgtEl>
                                        <p:attrNameLst>
                                          <p:attrName>style.visibility</p:attrName>
                                        </p:attrNameLst>
                                      </p:cBhvr>
                                      <p:to>
                                        <p:strVal val="visible"/>
                                      </p:to>
                                    </p:set>
                                    <p:animEffect transition="in" filter="blinds(horizontal)">
                                      <p:cBhvr>
                                        <p:cTn id="140" dur="500"/>
                                        <p:tgtEl>
                                          <p:spTgt spid="84"/>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78"/>
                                        </p:tgtEl>
                                        <p:attrNameLst>
                                          <p:attrName>style.visibility</p:attrName>
                                        </p:attrNameLst>
                                      </p:cBhvr>
                                      <p:to>
                                        <p:strVal val="visible"/>
                                      </p:to>
                                    </p:set>
                                    <p:animEffect transition="in" filter="blinds(horizontal)">
                                      <p:cBhvr>
                                        <p:cTn id="14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9" grpId="0"/>
      <p:bldP spid="40" grpId="0" animBg="1"/>
      <p:bldP spid="40" grpId="1" animBg="1"/>
      <p:bldP spid="41" grpId="0" animBg="1"/>
      <p:bldP spid="41" grpId="1" animBg="1"/>
      <p:bldP spid="42" grpId="0" animBg="1"/>
      <p:bldP spid="42" grpId="1" animBg="1"/>
      <p:bldP spid="63" grpId="0" animBg="1"/>
      <p:bldP spid="63"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5" grpId="0"/>
      <p:bldP spid="76" grpId="0"/>
      <p:bldP spid="77" grpId="0"/>
      <p:bldP spid="78" grpId="0"/>
      <p:bldP spid="79" grpId="0" animBg="1"/>
      <p:bldP spid="80" grpId="0"/>
      <p:bldP spid="81" grpId="0" animBg="1"/>
      <p:bldP spid="82" grpId="0"/>
      <p:bldP spid="83" grpId="0" animBg="1"/>
      <p:bldP spid="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60338" y="1600200"/>
            <a:ext cx="4800600" cy="4525963"/>
          </a:xfrm>
        </p:spPr>
        <p:txBody>
          <a:bodyPr/>
          <a:lstStyle/>
          <a:p>
            <a:pPr eaLnBrk="1" hangingPunct="1">
              <a:buFontTx/>
              <a:buNone/>
            </a:pPr>
            <a:r>
              <a:rPr lang="en-GB" altLang="en-US" sz="2000" dirty="0">
                <a:latin typeface="Comic Sans MS" pitchFamily="66" charset="0"/>
              </a:rPr>
              <a:t>	</a:t>
            </a:r>
            <a:r>
              <a:rPr lang="en-GB" altLang="en-US" sz="1800" u="sng" dirty="0">
                <a:latin typeface="Comic Sans MS" pitchFamily="66" charset="0"/>
              </a:rPr>
              <a:t>You can measure angles in Radians</a:t>
            </a:r>
          </a:p>
          <a:p>
            <a:pPr eaLnBrk="1" hangingPunct="1">
              <a:buFontTx/>
              <a:buNone/>
            </a:pPr>
            <a:endParaRPr lang="en-GB" altLang="en-US" sz="1800" dirty="0">
              <a:latin typeface="Comic Sans MS" pitchFamily="66" charset="0"/>
            </a:endParaRPr>
          </a:p>
          <a:p>
            <a:pPr eaLnBrk="1" hangingPunct="1">
              <a:buFontTx/>
              <a:buNone/>
            </a:pPr>
            <a:r>
              <a:rPr lang="en-GB" altLang="en-US" sz="2000" dirty="0">
                <a:latin typeface="Comic Sans MS" pitchFamily="66" charset="0"/>
              </a:rPr>
              <a:t>	</a:t>
            </a:r>
            <a:r>
              <a:rPr lang="en-GB" altLang="en-US" sz="1800" dirty="0">
                <a:latin typeface="Comic Sans MS" pitchFamily="66" charset="0"/>
              </a:rPr>
              <a:t>Radians are an alternative to degrees. Some calculations involving circles are easier when Radians are used, as opposed to degrees.</a:t>
            </a:r>
          </a:p>
          <a:p>
            <a:pPr eaLnBrk="1" hangingPunct="1">
              <a:buFontTx/>
              <a:buNone/>
            </a:pPr>
            <a:endParaRPr lang="en-GB" altLang="en-US" sz="1800" dirty="0">
              <a:latin typeface="Comic Sans MS" pitchFamily="66" charset="0"/>
            </a:endParaRPr>
          </a:p>
          <a:p>
            <a:pPr eaLnBrk="1" hangingPunct="1">
              <a:buFontTx/>
              <a:buNone/>
            </a:pPr>
            <a:r>
              <a:rPr lang="en-GB" altLang="en-US" sz="1800" dirty="0">
                <a:latin typeface="Comic Sans MS" pitchFamily="66" charset="0"/>
              </a:rPr>
              <a:t>	‘If arc AB has length r, then angle AOB is 1 radian (1</a:t>
            </a:r>
            <a:r>
              <a:rPr lang="en-GB" altLang="en-US" sz="1800" baseline="30000" dirty="0">
                <a:latin typeface="Comic Sans MS" pitchFamily="66" charset="0"/>
              </a:rPr>
              <a:t>c</a:t>
            </a:r>
            <a:r>
              <a:rPr lang="en-GB" altLang="en-US" sz="1800" dirty="0">
                <a:latin typeface="Comic Sans MS" pitchFamily="66" charset="0"/>
              </a:rPr>
              <a:t> or 1 rad)’</a:t>
            </a:r>
          </a:p>
          <a:p>
            <a:pPr eaLnBrk="1" hangingPunct="1">
              <a:buFontTx/>
              <a:buNone/>
            </a:pPr>
            <a:endParaRPr lang="en-GB" altLang="en-US" sz="1800" dirty="0">
              <a:latin typeface="Comic Sans MS" pitchFamily="66" charset="0"/>
            </a:endParaRPr>
          </a:p>
          <a:p>
            <a:pPr eaLnBrk="1" hangingPunct="1">
              <a:buFontTx/>
              <a:buNone/>
            </a:pPr>
            <a:r>
              <a:rPr lang="en-GB" altLang="en-US" sz="2000" dirty="0">
                <a:latin typeface="Comic Sans MS" pitchFamily="66" charset="0"/>
              </a:rPr>
              <a:t>	</a:t>
            </a:r>
          </a:p>
        </p:txBody>
      </p:sp>
      <p:sp>
        <p:nvSpPr>
          <p:cNvPr id="8197" name="Oval 5"/>
          <p:cNvSpPr>
            <a:spLocks noChangeAspect="1" noChangeArrowheads="1"/>
          </p:cNvSpPr>
          <p:nvPr/>
        </p:nvSpPr>
        <p:spPr bwMode="auto">
          <a:xfrm>
            <a:off x="6096000" y="1752600"/>
            <a:ext cx="2057400" cy="20574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8198" name="Line 6"/>
          <p:cNvSpPr>
            <a:spLocks noChangeShapeType="1"/>
          </p:cNvSpPr>
          <p:nvPr/>
        </p:nvSpPr>
        <p:spPr bwMode="auto">
          <a:xfrm flipV="1">
            <a:off x="7086600" y="2209800"/>
            <a:ext cx="914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199" name="Line 7"/>
          <p:cNvSpPr>
            <a:spLocks noChangeShapeType="1"/>
          </p:cNvSpPr>
          <p:nvPr/>
        </p:nvSpPr>
        <p:spPr bwMode="auto">
          <a:xfrm>
            <a:off x="7086600" y="2743200"/>
            <a:ext cx="914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200" name="Text Box 8"/>
          <p:cNvSpPr txBox="1">
            <a:spLocks noChangeArrowheads="1"/>
          </p:cNvSpPr>
          <p:nvPr/>
        </p:nvSpPr>
        <p:spPr bwMode="auto">
          <a:xfrm>
            <a:off x="7315200" y="220980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r</a:t>
            </a:r>
          </a:p>
        </p:txBody>
      </p:sp>
      <p:sp>
        <p:nvSpPr>
          <p:cNvPr id="8201" name="Text Box 9"/>
          <p:cNvSpPr txBox="1">
            <a:spLocks noChangeArrowheads="1"/>
          </p:cNvSpPr>
          <p:nvPr/>
        </p:nvSpPr>
        <p:spPr bwMode="auto">
          <a:xfrm>
            <a:off x="7315200" y="297180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r</a:t>
            </a:r>
          </a:p>
        </p:txBody>
      </p:sp>
      <p:sp>
        <p:nvSpPr>
          <p:cNvPr id="8202" name="Text Box 10"/>
          <p:cNvSpPr txBox="1">
            <a:spLocks noChangeArrowheads="1"/>
          </p:cNvSpPr>
          <p:nvPr/>
        </p:nvSpPr>
        <p:spPr bwMode="auto">
          <a:xfrm>
            <a:off x="8229600" y="259080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r</a:t>
            </a:r>
          </a:p>
        </p:txBody>
      </p:sp>
      <p:sp>
        <p:nvSpPr>
          <p:cNvPr id="8203" name="Arc 11"/>
          <p:cNvSpPr>
            <a:spLocks/>
          </p:cNvSpPr>
          <p:nvPr/>
        </p:nvSpPr>
        <p:spPr bwMode="auto">
          <a:xfrm>
            <a:off x="7467600" y="2209800"/>
            <a:ext cx="762000" cy="1112838"/>
          </a:xfrm>
          <a:custGeom>
            <a:avLst/>
            <a:gdLst>
              <a:gd name="T0" fmla="*/ 593690 w 21600"/>
              <a:gd name="T1" fmla="*/ 0 h 25210"/>
              <a:gd name="T2" fmla="*/ 641209 w 21600"/>
              <a:gd name="T3" fmla="*/ 1112838 h 25210"/>
              <a:gd name="T4" fmla="*/ 0 w 21600"/>
              <a:gd name="T5" fmla="*/ 597692 h 25210"/>
              <a:gd name="T6" fmla="*/ 0 60000 65536"/>
              <a:gd name="T7" fmla="*/ 0 60000 65536"/>
              <a:gd name="T8" fmla="*/ 0 60000 65536"/>
            </a:gdLst>
            <a:ahLst/>
            <a:cxnLst>
              <a:cxn ang="T6">
                <a:pos x="T0" y="T1"/>
              </a:cxn>
              <a:cxn ang="T7">
                <a:pos x="T2" y="T3"/>
              </a:cxn>
              <a:cxn ang="T8">
                <a:pos x="T4" y="T5"/>
              </a:cxn>
            </a:cxnLst>
            <a:rect l="0" t="0" r="r" b="b"/>
            <a:pathLst>
              <a:path w="21600" h="25210" fill="none" extrusionOk="0">
                <a:moveTo>
                  <a:pt x="16829" y="-1"/>
                </a:moveTo>
                <a:cubicBezTo>
                  <a:pt x="19916" y="3837"/>
                  <a:pt x="21600" y="8614"/>
                  <a:pt x="21600" y="13540"/>
                </a:cubicBezTo>
                <a:cubicBezTo>
                  <a:pt x="21600" y="17677"/>
                  <a:pt x="20411" y="21728"/>
                  <a:pt x="18176" y="25210"/>
                </a:cubicBezTo>
              </a:path>
              <a:path w="21600" h="25210" stroke="0" extrusionOk="0">
                <a:moveTo>
                  <a:pt x="16829" y="-1"/>
                </a:moveTo>
                <a:cubicBezTo>
                  <a:pt x="19916" y="3837"/>
                  <a:pt x="21600" y="8614"/>
                  <a:pt x="21600" y="13540"/>
                </a:cubicBezTo>
                <a:cubicBezTo>
                  <a:pt x="21600" y="17677"/>
                  <a:pt x="20411" y="21728"/>
                  <a:pt x="18176" y="25210"/>
                </a:cubicBezTo>
                <a:lnTo>
                  <a:pt x="0" y="13540"/>
                </a:lnTo>
                <a:lnTo>
                  <a:pt x="16829" y="-1"/>
                </a:lnTo>
                <a:close/>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204" name="Text Box 12"/>
          <p:cNvSpPr txBox="1">
            <a:spLocks noChangeArrowheads="1"/>
          </p:cNvSpPr>
          <p:nvPr/>
        </p:nvSpPr>
        <p:spPr bwMode="auto">
          <a:xfrm>
            <a:off x="7924800" y="19050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A</a:t>
            </a:r>
          </a:p>
        </p:txBody>
      </p:sp>
      <p:sp>
        <p:nvSpPr>
          <p:cNvPr id="8205" name="Text Box 13"/>
          <p:cNvSpPr txBox="1">
            <a:spLocks noChangeArrowheads="1"/>
          </p:cNvSpPr>
          <p:nvPr/>
        </p:nvSpPr>
        <p:spPr bwMode="auto">
          <a:xfrm>
            <a:off x="8001000" y="32766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B</a:t>
            </a:r>
          </a:p>
        </p:txBody>
      </p:sp>
      <p:sp>
        <p:nvSpPr>
          <p:cNvPr id="8206" name="Text Box 14"/>
          <p:cNvSpPr txBox="1">
            <a:spLocks noChangeArrowheads="1"/>
          </p:cNvSpPr>
          <p:nvPr/>
        </p:nvSpPr>
        <p:spPr bwMode="auto">
          <a:xfrm>
            <a:off x="6781800" y="2590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a:latin typeface="Comic Sans MS" pitchFamily="66" charset="0"/>
              </a:rPr>
              <a:t>O</a:t>
            </a:r>
          </a:p>
        </p:txBody>
      </p:sp>
      <p:sp>
        <p:nvSpPr>
          <p:cNvPr id="8207" name="Arc 15"/>
          <p:cNvSpPr>
            <a:spLocks/>
          </p:cNvSpPr>
          <p:nvPr/>
        </p:nvSpPr>
        <p:spPr bwMode="auto">
          <a:xfrm>
            <a:off x="6324600" y="2667000"/>
            <a:ext cx="914400" cy="161925"/>
          </a:xfrm>
          <a:custGeom>
            <a:avLst/>
            <a:gdLst>
              <a:gd name="T0" fmla="*/ 910802 w 21600"/>
              <a:gd name="T1" fmla="*/ 0 h 3815"/>
              <a:gd name="T2" fmla="*/ 910844 w 21600"/>
              <a:gd name="T3" fmla="*/ 161925 h 3815"/>
              <a:gd name="T4" fmla="*/ 0 w 21600"/>
              <a:gd name="T5" fmla="*/ 81153 h 3815"/>
              <a:gd name="T6" fmla="*/ 0 60000 65536"/>
              <a:gd name="T7" fmla="*/ 0 60000 65536"/>
              <a:gd name="T8" fmla="*/ 0 60000 65536"/>
            </a:gdLst>
            <a:ahLst/>
            <a:cxnLst>
              <a:cxn ang="T6">
                <a:pos x="T0" y="T1"/>
              </a:cxn>
              <a:cxn ang="T7">
                <a:pos x="T2" y="T3"/>
              </a:cxn>
              <a:cxn ang="T8">
                <a:pos x="T4" y="T5"/>
              </a:cxn>
            </a:cxnLst>
            <a:rect l="0" t="0" r="r" b="b"/>
            <a:pathLst>
              <a:path w="21600" h="3815" fill="none" extrusionOk="0">
                <a:moveTo>
                  <a:pt x="21515" y="-1"/>
                </a:moveTo>
                <a:cubicBezTo>
                  <a:pt x="21571" y="635"/>
                  <a:pt x="21600" y="1273"/>
                  <a:pt x="21600" y="1912"/>
                </a:cubicBezTo>
                <a:cubicBezTo>
                  <a:pt x="21600" y="2547"/>
                  <a:pt x="21571" y="3182"/>
                  <a:pt x="21516" y="3815"/>
                </a:cubicBezTo>
              </a:path>
              <a:path w="21600" h="3815" stroke="0" extrusionOk="0">
                <a:moveTo>
                  <a:pt x="21515" y="-1"/>
                </a:moveTo>
                <a:cubicBezTo>
                  <a:pt x="21571" y="635"/>
                  <a:pt x="21600" y="1273"/>
                  <a:pt x="21600" y="1912"/>
                </a:cubicBezTo>
                <a:cubicBezTo>
                  <a:pt x="21600" y="2547"/>
                  <a:pt x="21571" y="3182"/>
                  <a:pt x="21516" y="3815"/>
                </a:cubicBezTo>
                <a:lnTo>
                  <a:pt x="0" y="1912"/>
                </a:lnTo>
                <a:lnTo>
                  <a:pt x="21515" y="-1"/>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208" name="Text Box 16"/>
          <p:cNvSpPr txBox="1">
            <a:spLocks noChangeArrowheads="1"/>
          </p:cNvSpPr>
          <p:nvPr/>
        </p:nvSpPr>
        <p:spPr bwMode="auto">
          <a:xfrm>
            <a:off x="7162800" y="25908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1</a:t>
            </a:r>
            <a:r>
              <a:rPr lang="en-GB" altLang="en-US" sz="1600" baseline="30000">
                <a:latin typeface="Comic Sans MS" pitchFamily="66" charset="0"/>
              </a:rPr>
              <a:t>c</a:t>
            </a:r>
          </a:p>
        </p:txBody>
      </p:sp>
      <p:graphicFrame>
        <p:nvGraphicFramePr>
          <p:cNvPr id="8209" name="Object 17"/>
          <p:cNvGraphicFramePr>
            <a:graphicFrameLocks noChangeAspect="1"/>
          </p:cNvGraphicFramePr>
          <p:nvPr/>
        </p:nvGraphicFramePr>
        <p:xfrm>
          <a:off x="2786063" y="4657725"/>
          <a:ext cx="206375" cy="228600"/>
        </p:xfrm>
        <a:graphic>
          <a:graphicData uri="http://schemas.openxmlformats.org/presentationml/2006/ole">
            <mc:AlternateContent xmlns:mc="http://schemas.openxmlformats.org/markup-compatibility/2006">
              <mc:Choice xmlns:v="urn:schemas-microsoft-com:vml" Requires="v">
                <p:oleObj spid="_x0000_s1766" name="Equation" r:id="rId4" imgW="114102" imgH="126780" progId="Equation.DSMT4">
                  <p:embed/>
                </p:oleObj>
              </mc:Choice>
              <mc:Fallback>
                <p:oleObj name="Equation" r:id="rId4" imgW="114102" imgH="126780" progId="Equation.DSMT4">
                  <p:embed/>
                  <p:pic>
                    <p:nvPicPr>
                      <p:cNvPr id="8209"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6063" y="4657725"/>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0" name="Object 18"/>
          <p:cNvGraphicFramePr>
            <a:graphicFrameLocks noChangeAspect="1"/>
          </p:cNvGraphicFramePr>
          <p:nvPr/>
        </p:nvGraphicFramePr>
        <p:xfrm>
          <a:off x="3201988" y="5046663"/>
          <a:ext cx="609600" cy="314325"/>
        </p:xfrm>
        <a:graphic>
          <a:graphicData uri="http://schemas.openxmlformats.org/presentationml/2006/ole">
            <mc:AlternateContent xmlns:mc="http://schemas.openxmlformats.org/markup-compatibility/2006">
              <mc:Choice xmlns:v="urn:schemas-microsoft-com:vml" Requires="v">
                <p:oleObj spid="_x0000_s1767" name="Equation" r:id="rId6" imgW="393529" imgH="203112" progId="Equation.DSMT4">
                  <p:embed/>
                </p:oleObj>
              </mc:Choice>
              <mc:Fallback>
                <p:oleObj name="Equation" r:id="rId6" imgW="393529" imgH="203112" progId="Equation.DSMT4">
                  <p:embed/>
                  <p:pic>
                    <p:nvPicPr>
                      <p:cNvPr id="821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1988" y="5046663"/>
                        <a:ext cx="609600"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1" name="Text Box 19"/>
          <p:cNvSpPr txBox="1">
            <a:spLocks noChangeArrowheads="1"/>
          </p:cNvSpPr>
          <p:nvPr/>
        </p:nvSpPr>
        <p:spPr bwMode="auto">
          <a:xfrm>
            <a:off x="1531938" y="4598988"/>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Arc Length</a:t>
            </a:r>
          </a:p>
        </p:txBody>
      </p:sp>
      <p:graphicFrame>
        <p:nvGraphicFramePr>
          <p:cNvPr id="8212" name="Object 20"/>
          <p:cNvGraphicFramePr>
            <a:graphicFrameLocks noChangeAspect="1"/>
          </p:cNvGraphicFramePr>
          <p:nvPr/>
        </p:nvGraphicFramePr>
        <p:xfrm>
          <a:off x="3006725" y="4562475"/>
          <a:ext cx="457200" cy="327025"/>
        </p:xfrm>
        <a:graphic>
          <a:graphicData uri="http://schemas.openxmlformats.org/presentationml/2006/ole">
            <mc:AlternateContent xmlns:mc="http://schemas.openxmlformats.org/markup-compatibility/2006">
              <mc:Choice xmlns:v="urn:schemas-microsoft-com:vml" Requires="v">
                <p:oleObj spid="_x0000_s1768" name="Equation" r:id="rId8" imgW="266469" imgH="190335" progId="Equation.DSMT4">
                  <p:embed/>
                </p:oleObj>
              </mc:Choice>
              <mc:Fallback>
                <p:oleObj name="Equation" r:id="rId8" imgW="266469" imgH="190335" progId="Equation.DSMT4">
                  <p:embed/>
                  <p:pic>
                    <p:nvPicPr>
                      <p:cNvPr id="8212"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6725" y="4562475"/>
                        <a:ext cx="457200"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3" name="Object 21"/>
          <p:cNvGraphicFramePr>
            <a:graphicFrameLocks noChangeAspect="1"/>
          </p:cNvGraphicFramePr>
          <p:nvPr/>
        </p:nvGraphicFramePr>
        <p:xfrm>
          <a:off x="2763838" y="5078413"/>
          <a:ext cx="457200" cy="279400"/>
        </p:xfrm>
        <a:graphic>
          <a:graphicData uri="http://schemas.openxmlformats.org/presentationml/2006/ole">
            <mc:AlternateContent xmlns:mc="http://schemas.openxmlformats.org/markup-compatibility/2006">
              <mc:Choice xmlns:v="urn:schemas-microsoft-com:vml" Requires="v">
                <p:oleObj spid="_x0000_s1769" name="Equation" r:id="rId10" imgW="291847" imgH="177646" progId="Equation.DSMT4">
                  <p:embed/>
                </p:oleObj>
              </mc:Choice>
              <mc:Fallback>
                <p:oleObj name="Equation" r:id="rId10" imgW="291847" imgH="177646" progId="Equation.DSMT4">
                  <p:embed/>
                  <p:pic>
                    <p:nvPicPr>
                      <p:cNvPr id="8213"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3838" y="5078413"/>
                        <a:ext cx="4572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4" name="Text Box 22"/>
          <p:cNvSpPr txBox="1">
            <a:spLocks noChangeArrowheads="1"/>
          </p:cNvSpPr>
          <p:nvPr/>
        </p:nvSpPr>
        <p:spPr bwMode="auto">
          <a:xfrm>
            <a:off x="1531938" y="5056188"/>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Arc Length</a:t>
            </a:r>
          </a:p>
        </p:txBody>
      </p:sp>
      <p:graphicFrame>
        <p:nvGraphicFramePr>
          <p:cNvPr id="8216" name="Object 24"/>
          <p:cNvGraphicFramePr>
            <a:graphicFrameLocks noChangeAspect="1"/>
          </p:cNvGraphicFramePr>
          <p:nvPr/>
        </p:nvGraphicFramePr>
        <p:xfrm>
          <a:off x="3208338" y="5437188"/>
          <a:ext cx="609600" cy="314325"/>
        </p:xfrm>
        <a:graphic>
          <a:graphicData uri="http://schemas.openxmlformats.org/presentationml/2006/ole">
            <mc:AlternateContent xmlns:mc="http://schemas.openxmlformats.org/markup-compatibility/2006">
              <mc:Choice xmlns:v="urn:schemas-microsoft-com:vml" Requires="v">
                <p:oleObj spid="_x0000_s1770" name="Equation" r:id="rId12" imgW="393529" imgH="203112" progId="Equation.DSMT4">
                  <p:embed/>
                </p:oleObj>
              </mc:Choice>
              <mc:Fallback>
                <p:oleObj name="Equation" r:id="rId12" imgW="393529" imgH="203112" progId="Equation.DSMT4">
                  <p:embed/>
                  <p:pic>
                    <p:nvPicPr>
                      <p:cNvPr id="8216"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08338" y="5437188"/>
                        <a:ext cx="609600"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7" name="Object 25"/>
          <p:cNvGraphicFramePr>
            <a:graphicFrameLocks noChangeAspect="1"/>
          </p:cNvGraphicFramePr>
          <p:nvPr/>
        </p:nvGraphicFramePr>
        <p:xfrm>
          <a:off x="2751138" y="5437188"/>
          <a:ext cx="476250" cy="319087"/>
        </p:xfrm>
        <a:graphic>
          <a:graphicData uri="http://schemas.openxmlformats.org/presentationml/2006/ole">
            <mc:AlternateContent xmlns:mc="http://schemas.openxmlformats.org/markup-compatibility/2006">
              <mc:Choice xmlns:v="urn:schemas-microsoft-com:vml" Requires="v">
                <p:oleObj spid="_x0000_s1771" name="Equation" r:id="rId14" imgW="304536" imgH="203024" progId="Equation.DSMT4">
                  <p:embed/>
                </p:oleObj>
              </mc:Choice>
              <mc:Fallback>
                <p:oleObj name="Equation" r:id="rId14" imgW="304536" imgH="203024" progId="Equation.DSMT4">
                  <p:embed/>
                  <p:pic>
                    <p:nvPicPr>
                      <p:cNvPr id="8217" name="Object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51138" y="5437188"/>
                        <a:ext cx="476250"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8" name="Object 26"/>
          <p:cNvGraphicFramePr>
            <a:graphicFrameLocks noChangeAspect="1"/>
          </p:cNvGraphicFramePr>
          <p:nvPr/>
        </p:nvGraphicFramePr>
        <p:xfrm>
          <a:off x="3208338" y="5818188"/>
          <a:ext cx="471487" cy="314325"/>
        </p:xfrm>
        <a:graphic>
          <a:graphicData uri="http://schemas.openxmlformats.org/presentationml/2006/ole">
            <mc:AlternateContent xmlns:mc="http://schemas.openxmlformats.org/markup-compatibility/2006">
              <mc:Choice xmlns:v="urn:schemas-microsoft-com:vml" Requires="v">
                <p:oleObj spid="_x0000_s1772" name="Equation" r:id="rId16" imgW="304536" imgH="203024" progId="Equation.DSMT4">
                  <p:embed/>
                </p:oleObj>
              </mc:Choice>
              <mc:Fallback>
                <p:oleObj name="Equation" r:id="rId16" imgW="304536" imgH="203024" progId="Equation.DSMT4">
                  <p:embed/>
                  <p:pic>
                    <p:nvPicPr>
                      <p:cNvPr id="8218" name="Object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08338" y="5818188"/>
                        <a:ext cx="471487"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9" name="Object 27"/>
          <p:cNvGraphicFramePr>
            <a:graphicFrameLocks noChangeAspect="1"/>
          </p:cNvGraphicFramePr>
          <p:nvPr/>
        </p:nvGraphicFramePr>
        <p:xfrm>
          <a:off x="2751138" y="5818188"/>
          <a:ext cx="457200" cy="319087"/>
        </p:xfrm>
        <a:graphic>
          <a:graphicData uri="http://schemas.openxmlformats.org/presentationml/2006/ole">
            <mc:AlternateContent xmlns:mc="http://schemas.openxmlformats.org/markup-compatibility/2006">
              <mc:Choice xmlns:v="urn:schemas-microsoft-com:vml" Requires="v">
                <p:oleObj spid="_x0000_s1773" name="Equation" r:id="rId18" imgW="291973" imgH="203112" progId="Equation.DSMT4">
                  <p:embed/>
                </p:oleObj>
              </mc:Choice>
              <mc:Fallback>
                <p:oleObj name="Equation" r:id="rId18" imgW="291973" imgH="203112" progId="Equation.DSMT4">
                  <p:embed/>
                  <p:pic>
                    <p:nvPicPr>
                      <p:cNvPr id="8219"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51138" y="5818188"/>
                        <a:ext cx="457200"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20" name="Object 28"/>
          <p:cNvGraphicFramePr>
            <a:graphicFrameLocks noChangeAspect="1"/>
          </p:cNvGraphicFramePr>
          <p:nvPr/>
        </p:nvGraphicFramePr>
        <p:xfrm>
          <a:off x="3200400" y="6248400"/>
          <a:ext cx="412750" cy="295275"/>
        </p:xfrm>
        <a:graphic>
          <a:graphicData uri="http://schemas.openxmlformats.org/presentationml/2006/ole">
            <mc:AlternateContent xmlns:mc="http://schemas.openxmlformats.org/markup-compatibility/2006">
              <mc:Choice xmlns:v="urn:schemas-microsoft-com:vml" Requires="v">
                <p:oleObj spid="_x0000_s1774" name="Equation" r:id="rId20" imgW="266469" imgH="190335" progId="Equation.DSMT4">
                  <p:embed/>
                </p:oleObj>
              </mc:Choice>
              <mc:Fallback>
                <p:oleObj name="Equation" r:id="rId20" imgW="266469" imgH="190335" progId="Equation.DSMT4">
                  <p:embed/>
                  <p:pic>
                    <p:nvPicPr>
                      <p:cNvPr id="8220" name="Object 2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00400" y="6248400"/>
                        <a:ext cx="412750"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21" name="Object 29"/>
          <p:cNvGraphicFramePr>
            <a:graphicFrameLocks noChangeAspect="1"/>
          </p:cNvGraphicFramePr>
          <p:nvPr/>
        </p:nvGraphicFramePr>
        <p:xfrm>
          <a:off x="2735263" y="6083300"/>
          <a:ext cx="515937" cy="658813"/>
        </p:xfrm>
        <a:graphic>
          <a:graphicData uri="http://schemas.openxmlformats.org/presentationml/2006/ole">
            <mc:AlternateContent xmlns:mc="http://schemas.openxmlformats.org/markup-compatibility/2006">
              <mc:Choice xmlns:v="urn:schemas-microsoft-com:vml" Requires="v">
                <p:oleObj spid="_x0000_s1775" name="Equation" r:id="rId22" imgW="330200" imgH="419100" progId="Equation.DSMT4">
                  <p:embed/>
                </p:oleObj>
              </mc:Choice>
              <mc:Fallback>
                <p:oleObj name="Equation" r:id="rId22" imgW="330200" imgH="419100" progId="Equation.DSMT4">
                  <p:embed/>
                  <p:pic>
                    <p:nvPicPr>
                      <p:cNvPr id="8221" name="Object 2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35263" y="6083300"/>
                        <a:ext cx="515937"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2" name="Arc 30"/>
          <p:cNvSpPr>
            <a:spLocks/>
          </p:cNvSpPr>
          <p:nvPr/>
        </p:nvSpPr>
        <p:spPr bwMode="auto">
          <a:xfrm>
            <a:off x="4046538" y="4751388"/>
            <a:ext cx="228600" cy="381000"/>
          </a:xfrm>
          <a:custGeom>
            <a:avLst/>
            <a:gdLst>
              <a:gd name="T0" fmla="*/ 0 w 21600"/>
              <a:gd name="T1" fmla="*/ 0 h 43199"/>
              <a:gd name="T2" fmla="*/ 1588 w 21600"/>
              <a:gd name="T3" fmla="*/ 381000 h 43199"/>
              <a:gd name="T4" fmla="*/ 0 w 21600"/>
              <a:gd name="T5" fmla="*/ 190504 h 43199"/>
              <a:gd name="T6" fmla="*/ 0 60000 65536"/>
              <a:gd name="T7" fmla="*/ 0 60000 65536"/>
              <a:gd name="T8" fmla="*/ 0 60000 65536"/>
            </a:gdLst>
            <a:ahLst/>
            <a:cxnLst>
              <a:cxn ang="T6">
                <a:pos x="T0" y="T1"/>
              </a:cxn>
              <a:cxn ang="T7">
                <a:pos x="T2" y="T3"/>
              </a:cxn>
              <a:cxn ang="T8">
                <a:pos x="T4" y="T5"/>
              </a:cxn>
            </a:cxnLst>
            <a:rect l="0" t="0" r="r" b="b"/>
            <a:pathLst>
              <a:path w="21600" h="43199" fill="none" extrusionOk="0">
                <a:moveTo>
                  <a:pt x="-1" y="0"/>
                </a:moveTo>
                <a:cubicBezTo>
                  <a:pt x="11929" y="0"/>
                  <a:pt x="21600" y="9670"/>
                  <a:pt x="21600" y="21600"/>
                </a:cubicBezTo>
                <a:cubicBezTo>
                  <a:pt x="21600" y="33470"/>
                  <a:pt x="12020" y="43117"/>
                  <a:pt x="150" y="43199"/>
                </a:cubicBezTo>
              </a:path>
              <a:path w="21600" h="43199" stroke="0" extrusionOk="0">
                <a:moveTo>
                  <a:pt x="-1" y="0"/>
                </a:moveTo>
                <a:cubicBezTo>
                  <a:pt x="11929" y="0"/>
                  <a:pt x="21600" y="9670"/>
                  <a:pt x="21600" y="21600"/>
                </a:cubicBezTo>
                <a:cubicBezTo>
                  <a:pt x="21600" y="33470"/>
                  <a:pt x="12020" y="43117"/>
                  <a:pt x="150" y="43199"/>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223" name="Arc 31"/>
          <p:cNvSpPr>
            <a:spLocks/>
          </p:cNvSpPr>
          <p:nvPr/>
        </p:nvSpPr>
        <p:spPr bwMode="auto">
          <a:xfrm>
            <a:off x="4046538" y="5208588"/>
            <a:ext cx="228600" cy="381000"/>
          </a:xfrm>
          <a:custGeom>
            <a:avLst/>
            <a:gdLst>
              <a:gd name="T0" fmla="*/ 0 w 21600"/>
              <a:gd name="T1" fmla="*/ 0 h 43199"/>
              <a:gd name="T2" fmla="*/ 1588 w 21600"/>
              <a:gd name="T3" fmla="*/ 381000 h 43199"/>
              <a:gd name="T4" fmla="*/ 0 w 21600"/>
              <a:gd name="T5" fmla="*/ 190504 h 43199"/>
              <a:gd name="T6" fmla="*/ 0 60000 65536"/>
              <a:gd name="T7" fmla="*/ 0 60000 65536"/>
              <a:gd name="T8" fmla="*/ 0 60000 65536"/>
            </a:gdLst>
            <a:ahLst/>
            <a:cxnLst>
              <a:cxn ang="T6">
                <a:pos x="T0" y="T1"/>
              </a:cxn>
              <a:cxn ang="T7">
                <a:pos x="T2" y="T3"/>
              </a:cxn>
              <a:cxn ang="T8">
                <a:pos x="T4" y="T5"/>
              </a:cxn>
            </a:cxnLst>
            <a:rect l="0" t="0" r="r" b="b"/>
            <a:pathLst>
              <a:path w="21600" h="43199" fill="none" extrusionOk="0">
                <a:moveTo>
                  <a:pt x="-1" y="0"/>
                </a:moveTo>
                <a:cubicBezTo>
                  <a:pt x="11929" y="0"/>
                  <a:pt x="21600" y="9670"/>
                  <a:pt x="21600" y="21600"/>
                </a:cubicBezTo>
                <a:cubicBezTo>
                  <a:pt x="21600" y="33470"/>
                  <a:pt x="12020" y="43117"/>
                  <a:pt x="150" y="43199"/>
                </a:cubicBezTo>
              </a:path>
              <a:path w="21600" h="43199" stroke="0" extrusionOk="0">
                <a:moveTo>
                  <a:pt x="-1" y="0"/>
                </a:moveTo>
                <a:cubicBezTo>
                  <a:pt x="11929" y="0"/>
                  <a:pt x="21600" y="9670"/>
                  <a:pt x="21600" y="21600"/>
                </a:cubicBezTo>
                <a:cubicBezTo>
                  <a:pt x="21600" y="33470"/>
                  <a:pt x="12020" y="43117"/>
                  <a:pt x="150" y="43199"/>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224" name="Arc 32"/>
          <p:cNvSpPr>
            <a:spLocks/>
          </p:cNvSpPr>
          <p:nvPr/>
        </p:nvSpPr>
        <p:spPr bwMode="auto">
          <a:xfrm>
            <a:off x="4046538" y="5665788"/>
            <a:ext cx="228600" cy="381000"/>
          </a:xfrm>
          <a:custGeom>
            <a:avLst/>
            <a:gdLst>
              <a:gd name="T0" fmla="*/ 0 w 21600"/>
              <a:gd name="T1" fmla="*/ 0 h 43199"/>
              <a:gd name="T2" fmla="*/ 1588 w 21600"/>
              <a:gd name="T3" fmla="*/ 381000 h 43199"/>
              <a:gd name="T4" fmla="*/ 0 w 21600"/>
              <a:gd name="T5" fmla="*/ 190504 h 43199"/>
              <a:gd name="T6" fmla="*/ 0 60000 65536"/>
              <a:gd name="T7" fmla="*/ 0 60000 65536"/>
              <a:gd name="T8" fmla="*/ 0 60000 65536"/>
            </a:gdLst>
            <a:ahLst/>
            <a:cxnLst>
              <a:cxn ang="T6">
                <a:pos x="T0" y="T1"/>
              </a:cxn>
              <a:cxn ang="T7">
                <a:pos x="T2" y="T3"/>
              </a:cxn>
              <a:cxn ang="T8">
                <a:pos x="T4" y="T5"/>
              </a:cxn>
            </a:cxnLst>
            <a:rect l="0" t="0" r="r" b="b"/>
            <a:pathLst>
              <a:path w="21600" h="43199" fill="none" extrusionOk="0">
                <a:moveTo>
                  <a:pt x="-1" y="0"/>
                </a:moveTo>
                <a:cubicBezTo>
                  <a:pt x="11929" y="0"/>
                  <a:pt x="21600" y="9670"/>
                  <a:pt x="21600" y="21600"/>
                </a:cubicBezTo>
                <a:cubicBezTo>
                  <a:pt x="21600" y="33470"/>
                  <a:pt x="12020" y="43117"/>
                  <a:pt x="150" y="43199"/>
                </a:cubicBezTo>
              </a:path>
              <a:path w="21600" h="43199" stroke="0" extrusionOk="0">
                <a:moveTo>
                  <a:pt x="-1" y="0"/>
                </a:moveTo>
                <a:cubicBezTo>
                  <a:pt x="11929" y="0"/>
                  <a:pt x="21600" y="9670"/>
                  <a:pt x="21600" y="21600"/>
                </a:cubicBezTo>
                <a:cubicBezTo>
                  <a:pt x="21600" y="33470"/>
                  <a:pt x="12020" y="43117"/>
                  <a:pt x="150" y="43199"/>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225" name="Arc 33"/>
          <p:cNvSpPr>
            <a:spLocks/>
          </p:cNvSpPr>
          <p:nvPr/>
        </p:nvSpPr>
        <p:spPr bwMode="auto">
          <a:xfrm>
            <a:off x="4038600" y="6122988"/>
            <a:ext cx="228600" cy="381000"/>
          </a:xfrm>
          <a:custGeom>
            <a:avLst/>
            <a:gdLst>
              <a:gd name="T0" fmla="*/ 0 w 21600"/>
              <a:gd name="T1" fmla="*/ 0 h 43199"/>
              <a:gd name="T2" fmla="*/ 1588 w 21600"/>
              <a:gd name="T3" fmla="*/ 381000 h 43199"/>
              <a:gd name="T4" fmla="*/ 0 w 21600"/>
              <a:gd name="T5" fmla="*/ 190504 h 43199"/>
              <a:gd name="T6" fmla="*/ 0 60000 65536"/>
              <a:gd name="T7" fmla="*/ 0 60000 65536"/>
              <a:gd name="T8" fmla="*/ 0 60000 65536"/>
            </a:gdLst>
            <a:ahLst/>
            <a:cxnLst>
              <a:cxn ang="T6">
                <a:pos x="T0" y="T1"/>
              </a:cxn>
              <a:cxn ang="T7">
                <a:pos x="T2" y="T3"/>
              </a:cxn>
              <a:cxn ang="T8">
                <a:pos x="T4" y="T5"/>
              </a:cxn>
            </a:cxnLst>
            <a:rect l="0" t="0" r="r" b="b"/>
            <a:pathLst>
              <a:path w="21600" h="43199" fill="none" extrusionOk="0">
                <a:moveTo>
                  <a:pt x="-1" y="0"/>
                </a:moveTo>
                <a:cubicBezTo>
                  <a:pt x="11929" y="0"/>
                  <a:pt x="21600" y="9670"/>
                  <a:pt x="21600" y="21600"/>
                </a:cubicBezTo>
                <a:cubicBezTo>
                  <a:pt x="21600" y="33470"/>
                  <a:pt x="12020" y="43117"/>
                  <a:pt x="150" y="43199"/>
                </a:cubicBezTo>
              </a:path>
              <a:path w="21600" h="43199" stroke="0" extrusionOk="0">
                <a:moveTo>
                  <a:pt x="-1" y="0"/>
                </a:moveTo>
                <a:cubicBezTo>
                  <a:pt x="11929" y="0"/>
                  <a:pt x="21600" y="9670"/>
                  <a:pt x="21600" y="21600"/>
                </a:cubicBezTo>
                <a:cubicBezTo>
                  <a:pt x="21600" y="33470"/>
                  <a:pt x="12020" y="43117"/>
                  <a:pt x="150" y="43199"/>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226" name="Text Box 34"/>
          <p:cNvSpPr txBox="1">
            <a:spLocks noChangeArrowheads="1"/>
          </p:cNvSpPr>
          <p:nvPr/>
        </p:nvSpPr>
        <p:spPr bwMode="auto">
          <a:xfrm>
            <a:off x="4275138" y="4751388"/>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400" dirty="0">
                <a:solidFill>
                  <a:srgbClr val="FF0000"/>
                </a:solidFill>
                <a:latin typeface="Comic Sans MS" pitchFamily="66" charset="0"/>
              </a:rPr>
              <a:t>Multiply by 2</a:t>
            </a:r>
            <a:r>
              <a:rPr lang="el-GR" altLang="en-US" sz="1400" dirty="0">
                <a:solidFill>
                  <a:srgbClr val="FF0000"/>
                </a:solidFill>
                <a:latin typeface="Comic Sans MS" pitchFamily="66" charset="0"/>
              </a:rPr>
              <a:t>π</a:t>
            </a:r>
          </a:p>
        </p:txBody>
      </p:sp>
      <p:sp>
        <p:nvSpPr>
          <p:cNvPr id="8227" name="Text Box 35"/>
          <p:cNvSpPr txBox="1">
            <a:spLocks noChangeArrowheads="1"/>
          </p:cNvSpPr>
          <p:nvPr/>
        </p:nvSpPr>
        <p:spPr bwMode="auto">
          <a:xfrm>
            <a:off x="4118383" y="5080137"/>
            <a:ext cx="44247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As 2</a:t>
            </a:r>
            <a:r>
              <a:rPr lang="el-GR" altLang="en-US" sz="1400" dirty="0">
                <a:solidFill>
                  <a:srgbClr val="FF0000"/>
                </a:solidFill>
                <a:latin typeface="Comic Sans MS" pitchFamily="66" charset="0"/>
              </a:rPr>
              <a:t>π</a:t>
            </a:r>
            <a:r>
              <a:rPr lang="en-US" altLang="en-US" sz="1400" dirty="0">
                <a:solidFill>
                  <a:srgbClr val="FF0000"/>
                </a:solidFill>
                <a:latin typeface="Comic Sans MS" pitchFamily="66" charset="0"/>
              </a:rPr>
              <a:t>r is a complete circle, this means that 2</a:t>
            </a:r>
            <a:r>
              <a:rPr lang="el-GR" altLang="en-US" sz="1400" dirty="0">
                <a:solidFill>
                  <a:srgbClr val="FF0000"/>
                </a:solidFill>
                <a:latin typeface="Comic Sans MS" pitchFamily="66" charset="0"/>
              </a:rPr>
              <a:t>π</a:t>
            </a:r>
            <a:r>
              <a:rPr lang="en-US" altLang="en-US" sz="1400" dirty="0">
                <a:solidFill>
                  <a:srgbClr val="FF0000"/>
                </a:solidFill>
                <a:latin typeface="Comic Sans MS" pitchFamily="66" charset="0"/>
              </a:rPr>
              <a:t> radians is the same as 360 degrees</a:t>
            </a:r>
            <a:endParaRPr lang="el-GR" altLang="en-US" sz="1400" dirty="0">
              <a:solidFill>
                <a:srgbClr val="FF0000"/>
              </a:solidFill>
              <a:latin typeface="Comic Sans MS" pitchFamily="66" charset="0"/>
            </a:endParaRPr>
          </a:p>
        </p:txBody>
      </p:sp>
      <p:sp>
        <p:nvSpPr>
          <p:cNvPr id="8228" name="Text Box 36"/>
          <p:cNvSpPr txBox="1">
            <a:spLocks noChangeArrowheads="1"/>
          </p:cNvSpPr>
          <p:nvPr/>
        </p:nvSpPr>
        <p:spPr bwMode="auto">
          <a:xfrm>
            <a:off x="4351338" y="5665788"/>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 2</a:t>
            </a:r>
          </a:p>
        </p:txBody>
      </p:sp>
      <p:sp>
        <p:nvSpPr>
          <p:cNvPr id="8229" name="Text Box 37"/>
          <p:cNvSpPr txBox="1">
            <a:spLocks noChangeArrowheads="1"/>
          </p:cNvSpPr>
          <p:nvPr/>
        </p:nvSpPr>
        <p:spPr bwMode="auto">
          <a:xfrm>
            <a:off x="4343400" y="6122988"/>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 </a:t>
            </a:r>
            <a:r>
              <a:rPr lang="el-GR" altLang="en-US" sz="1400">
                <a:solidFill>
                  <a:srgbClr val="FF0000"/>
                </a:solidFill>
                <a:latin typeface="Comic Sans MS" pitchFamily="66" charset="0"/>
              </a:rPr>
              <a:t>π</a:t>
            </a:r>
          </a:p>
        </p:txBody>
      </p:sp>
      <p:sp>
        <p:nvSpPr>
          <p:cNvPr id="39"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40" name="TextBox 39"/>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5A</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TextBox 2"/>
              <p:cNvSpPr txBox="1"/>
              <p:nvPr/>
            </p:nvSpPr>
            <p:spPr>
              <a:xfrm>
                <a:off x="108857" y="439782"/>
                <a:ext cx="173098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3" name="TextBox 2"/>
              <p:cNvSpPr txBox="1">
                <a:spLocks noRot="1" noChangeAspect="1" noMove="1" noResize="1" noEditPoints="1" noAdjustHandles="1" noChangeArrowheads="1" noChangeShapeType="1" noTextEdit="1"/>
              </p:cNvSpPr>
              <p:nvPr/>
            </p:nvSpPr>
            <p:spPr>
              <a:xfrm>
                <a:off x="108857" y="439782"/>
                <a:ext cx="1730987" cy="251800"/>
              </a:xfrm>
              <a:prstGeom prst="rect">
                <a:avLst/>
              </a:prstGeom>
              <a:blipFill>
                <a:blip r:embed="rId24"/>
                <a:stretch>
                  <a:fillRect l="-2465"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156754" y="696685"/>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42" name="TextBox 41"/>
              <p:cNvSpPr txBox="1">
                <a:spLocks noRot="1" noChangeAspect="1" noMove="1" noResize="1" noEditPoints="1" noAdjustHandles="1" noChangeArrowheads="1" noChangeShapeType="1" noTextEdit="1"/>
              </p:cNvSpPr>
              <p:nvPr/>
            </p:nvSpPr>
            <p:spPr>
              <a:xfrm>
                <a:off x="156754" y="696685"/>
                <a:ext cx="1617173" cy="251800"/>
              </a:xfrm>
              <a:prstGeom prst="rect">
                <a:avLst/>
              </a:prstGeom>
              <a:blipFill>
                <a:blip r:embed="rId25"/>
                <a:stretch>
                  <a:fillRect l="-1509" r="-377" b="-4762"/>
                </a:stretch>
              </a:blipFill>
            </p:spPr>
            <p:txBody>
              <a:bodyPr/>
              <a:lstStyle/>
              <a:p>
                <a:r>
                  <a:rPr lang="en-GB">
                    <a:noFill/>
                  </a:rPr>
                  <a:t> </a:t>
                </a:r>
              </a:p>
            </p:txBody>
          </p:sp>
        </mc:Fallback>
      </mc:AlternateContent>
    </p:spTree>
    <p:custDataLst>
      <p:tags r:id="rId2"/>
    </p:custDataLst>
    <p:extLst>
      <p:ext uri="{BB962C8B-B14F-4D97-AF65-F5344CB8AC3E}">
        <p14:creationId xmlns:p14="http://schemas.microsoft.com/office/powerpoint/2010/main" val="3266518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7" dur="500"/>
                                        <p:tgtEl>
                                          <p:spTgt spid="81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5">
                                            <p:txEl>
                                              <p:pRg st="4" end="4"/>
                                            </p:txEl>
                                          </p:spTgt>
                                        </p:tgtEl>
                                        <p:attrNameLst>
                                          <p:attrName>style.visibility</p:attrName>
                                        </p:attrNameLst>
                                      </p:cBhvr>
                                      <p:to>
                                        <p:strVal val="visible"/>
                                      </p:to>
                                    </p:set>
                                    <p:animEffect transition="in" filter="blinds(horizontal)">
                                      <p:cBhvr>
                                        <p:cTn id="12" dur="500"/>
                                        <p:tgtEl>
                                          <p:spTgt spid="819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7"/>
                                        </p:tgtEl>
                                        <p:attrNameLst>
                                          <p:attrName>style.visibility</p:attrName>
                                        </p:attrNameLst>
                                      </p:cBhvr>
                                      <p:to>
                                        <p:strVal val="visible"/>
                                      </p:to>
                                    </p:set>
                                    <p:animEffect transition="in" filter="blinds(horizontal)">
                                      <p:cBhvr>
                                        <p:cTn id="17" dur="500"/>
                                        <p:tgtEl>
                                          <p:spTgt spid="81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8"/>
                                        </p:tgtEl>
                                        <p:attrNameLst>
                                          <p:attrName>style.visibility</p:attrName>
                                        </p:attrNameLst>
                                      </p:cBhvr>
                                      <p:to>
                                        <p:strVal val="visible"/>
                                      </p:to>
                                    </p:set>
                                    <p:animEffect transition="in" filter="blinds(horizontal)">
                                      <p:cBhvr>
                                        <p:cTn id="22" dur="500"/>
                                        <p:tgtEl>
                                          <p:spTgt spid="819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200"/>
                                        </p:tgtEl>
                                        <p:attrNameLst>
                                          <p:attrName>style.visibility</p:attrName>
                                        </p:attrNameLst>
                                      </p:cBhvr>
                                      <p:to>
                                        <p:strVal val="visible"/>
                                      </p:to>
                                    </p:set>
                                    <p:animEffect transition="in" filter="blinds(horizontal)">
                                      <p:cBhvr>
                                        <p:cTn id="25" dur="500"/>
                                        <p:tgtEl>
                                          <p:spTgt spid="820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199"/>
                                        </p:tgtEl>
                                        <p:attrNameLst>
                                          <p:attrName>style.visibility</p:attrName>
                                        </p:attrNameLst>
                                      </p:cBhvr>
                                      <p:to>
                                        <p:strVal val="visible"/>
                                      </p:to>
                                    </p:set>
                                    <p:animEffect transition="in" filter="blinds(horizontal)">
                                      <p:cBhvr>
                                        <p:cTn id="30" dur="500"/>
                                        <p:tgtEl>
                                          <p:spTgt spid="819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201"/>
                                        </p:tgtEl>
                                        <p:attrNameLst>
                                          <p:attrName>style.visibility</p:attrName>
                                        </p:attrNameLst>
                                      </p:cBhvr>
                                      <p:to>
                                        <p:strVal val="visible"/>
                                      </p:to>
                                    </p:set>
                                    <p:animEffect transition="in" filter="blinds(horizontal)">
                                      <p:cBhvr>
                                        <p:cTn id="33" dur="500"/>
                                        <p:tgtEl>
                                          <p:spTgt spid="820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8203"/>
                                        </p:tgtEl>
                                        <p:attrNameLst>
                                          <p:attrName>style.visibility</p:attrName>
                                        </p:attrNameLst>
                                      </p:cBhvr>
                                      <p:to>
                                        <p:strVal val="visible"/>
                                      </p:to>
                                    </p:set>
                                    <p:animEffect transition="in" filter="blinds(horizontal)">
                                      <p:cBhvr>
                                        <p:cTn id="38" dur="500"/>
                                        <p:tgtEl>
                                          <p:spTgt spid="820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8202"/>
                                        </p:tgtEl>
                                        <p:attrNameLst>
                                          <p:attrName>style.visibility</p:attrName>
                                        </p:attrNameLst>
                                      </p:cBhvr>
                                      <p:to>
                                        <p:strVal val="visible"/>
                                      </p:to>
                                    </p:set>
                                    <p:animEffect transition="in" filter="blinds(horizontal)">
                                      <p:cBhvr>
                                        <p:cTn id="43" dur="500"/>
                                        <p:tgtEl>
                                          <p:spTgt spid="820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8204"/>
                                        </p:tgtEl>
                                        <p:attrNameLst>
                                          <p:attrName>style.visibility</p:attrName>
                                        </p:attrNameLst>
                                      </p:cBhvr>
                                      <p:to>
                                        <p:strVal val="visible"/>
                                      </p:to>
                                    </p:set>
                                    <p:animEffect transition="in" filter="blinds(horizontal)">
                                      <p:cBhvr>
                                        <p:cTn id="48" dur="500"/>
                                        <p:tgtEl>
                                          <p:spTgt spid="8204"/>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8206"/>
                                        </p:tgtEl>
                                        <p:attrNameLst>
                                          <p:attrName>style.visibility</p:attrName>
                                        </p:attrNameLst>
                                      </p:cBhvr>
                                      <p:to>
                                        <p:strVal val="visible"/>
                                      </p:to>
                                    </p:set>
                                    <p:animEffect transition="in" filter="blinds(horizontal)">
                                      <p:cBhvr>
                                        <p:cTn id="51" dur="500"/>
                                        <p:tgtEl>
                                          <p:spTgt spid="820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8205"/>
                                        </p:tgtEl>
                                        <p:attrNameLst>
                                          <p:attrName>style.visibility</p:attrName>
                                        </p:attrNameLst>
                                      </p:cBhvr>
                                      <p:to>
                                        <p:strVal val="visible"/>
                                      </p:to>
                                    </p:set>
                                    <p:animEffect transition="in" filter="blinds(horizontal)">
                                      <p:cBhvr>
                                        <p:cTn id="54" dur="500"/>
                                        <p:tgtEl>
                                          <p:spTgt spid="820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8207"/>
                                        </p:tgtEl>
                                        <p:attrNameLst>
                                          <p:attrName>style.visibility</p:attrName>
                                        </p:attrNameLst>
                                      </p:cBhvr>
                                      <p:to>
                                        <p:strVal val="visible"/>
                                      </p:to>
                                    </p:set>
                                    <p:animEffect transition="in" filter="blinds(horizontal)">
                                      <p:cBhvr>
                                        <p:cTn id="59" dur="500"/>
                                        <p:tgtEl>
                                          <p:spTgt spid="820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8208"/>
                                        </p:tgtEl>
                                        <p:attrNameLst>
                                          <p:attrName>style.visibility</p:attrName>
                                        </p:attrNameLst>
                                      </p:cBhvr>
                                      <p:to>
                                        <p:strVal val="visible"/>
                                      </p:to>
                                    </p:set>
                                    <p:animEffect transition="in" filter="blinds(horizontal)">
                                      <p:cBhvr>
                                        <p:cTn id="64" dur="500"/>
                                        <p:tgtEl>
                                          <p:spTgt spid="820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8211"/>
                                        </p:tgtEl>
                                        <p:attrNameLst>
                                          <p:attrName>style.visibility</p:attrName>
                                        </p:attrNameLst>
                                      </p:cBhvr>
                                      <p:to>
                                        <p:strVal val="visible"/>
                                      </p:to>
                                    </p:set>
                                    <p:animEffect transition="in" filter="blinds(horizontal)">
                                      <p:cBhvr>
                                        <p:cTn id="69" dur="500"/>
                                        <p:tgtEl>
                                          <p:spTgt spid="821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nodeType="clickEffect">
                                  <p:stCondLst>
                                    <p:cond delay="0"/>
                                  </p:stCondLst>
                                  <p:childTnLst>
                                    <p:set>
                                      <p:cBhvr>
                                        <p:cTn id="73" dur="1" fill="hold">
                                          <p:stCondLst>
                                            <p:cond delay="0"/>
                                          </p:stCondLst>
                                        </p:cTn>
                                        <p:tgtEl>
                                          <p:spTgt spid="8209"/>
                                        </p:tgtEl>
                                        <p:attrNameLst>
                                          <p:attrName>style.visibility</p:attrName>
                                        </p:attrNameLst>
                                      </p:cBhvr>
                                      <p:to>
                                        <p:strVal val="visible"/>
                                      </p:to>
                                    </p:set>
                                    <p:animEffect transition="in" filter="blinds(horizontal)">
                                      <p:cBhvr>
                                        <p:cTn id="74" dur="500"/>
                                        <p:tgtEl>
                                          <p:spTgt spid="820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8212"/>
                                        </p:tgtEl>
                                        <p:attrNameLst>
                                          <p:attrName>style.visibility</p:attrName>
                                        </p:attrNameLst>
                                      </p:cBhvr>
                                      <p:to>
                                        <p:strVal val="visible"/>
                                      </p:to>
                                    </p:set>
                                    <p:animEffect transition="in" filter="blinds(horizontal)">
                                      <p:cBhvr>
                                        <p:cTn id="79" dur="500"/>
                                        <p:tgtEl>
                                          <p:spTgt spid="8212"/>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8222"/>
                                        </p:tgtEl>
                                        <p:attrNameLst>
                                          <p:attrName>style.visibility</p:attrName>
                                        </p:attrNameLst>
                                      </p:cBhvr>
                                      <p:to>
                                        <p:strVal val="visible"/>
                                      </p:to>
                                    </p:set>
                                    <p:animEffect transition="in" filter="blinds(horizontal)">
                                      <p:cBhvr>
                                        <p:cTn id="84" dur="500"/>
                                        <p:tgtEl>
                                          <p:spTgt spid="822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8226"/>
                                        </p:tgtEl>
                                        <p:attrNameLst>
                                          <p:attrName>style.visibility</p:attrName>
                                        </p:attrNameLst>
                                      </p:cBhvr>
                                      <p:to>
                                        <p:strVal val="visible"/>
                                      </p:to>
                                    </p:set>
                                    <p:animEffect transition="in" filter="blinds(horizontal)">
                                      <p:cBhvr>
                                        <p:cTn id="89" dur="500"/>
                                        <p:tgtEl>
                                          <p:spTgt spid="8226"/>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8214"/>
                                        </p:tgtEl>
                                        <p:attrNameLst>
                                          <p:attrName>style.visibility</p:attrName>
                                        </p:attrNameLst>
                                      </p:cBhvr>
                                      <p:to>
                                        <p:strVal val="visible"/>
                                      </p:to>
                                    </p:set>
                                    <p:animEffect transition="in" filter="blinds(horizontal)">
                                      <p:cBhvr>
                                        <p:cTn id="94" dur="500"/>
                                        <p:tgtEl>
                                          <p:spTgt spid="8214"/>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3" presetClass="entr" presetSubtype="10" fill="hold" nodeType="clickEffect">
                                  <p:stCondLst>
                                    <p:cond delay="0"/>
                                  </p:stCondLst>
                                  <p:childTnLst>
                                    <p:set>
                                      <p:cBhvr>
                                        <p:cTn id="98" dur="1" fill="hold">
                                          <p:stCondLst>
                                            <p:cond delay="0"/>
                                          </p:stCondLst>
                                        </p:cTn>
                                        <p:tgtEl>
                                          <p:spTgt spid="8213"/>
                                        </p:tgtEl>
                                        <p:attrNameLst>
                                          <p:attrName>style.visibility</p:attrName>
                                        </p:attrNameLst>
                                      </p:cBhvr>
                                      <p:to>
                                        <p:strVal val="visible"/>
                                      </p:to>
                                    </p:set>
                                    <p:animEffect transition="in" filter="blinds(horizontal)">
                                      <p:cBhvr>
                                        <p:cTn id="99" dur="500"/>
                                        <p:tgtEl>
                                          <p:spTgt spid="8213"/>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3" presetClass="entr" presetSubtype="10" fill="hold" nodeType="clickEffect">
                                  <p:stCondLst>
                                    <p:cond delay="0"/>
                                  </p:stCondLst>
                                  <p:childTnLst>
                                    <p:set>
                                      <p:cBhvr>
                                        <p:cTn id="103" dur="1" fill="hold">
                                          <p:stCondLst>
                                            <p:cond delay="0"/>
                                          </p:stCondLst>
                                        </p:cTn>
                                        <p:tgtEl>
                                          <p:spTgt spid="8210"/>
                                        </p:tgtEl>
                                        <p:attrNameLst>
                                          <p:attrName>style.visibility</p:attrName>
                                        </p:attrNameLst>
                                      </p:cBhvr>
                                      <p:to>
                                        <p:strVal val="visible"/>
                                      </p:to>
                                    </p:set>
                                    <p:animEffect transition="in" filter="blinds(horizontal)">
                                      <p:cBhvr>
                                        <p:cTn id="104" dur="500"/>
                                        <p:tgtEl>
                                          <p:spTgt spid="821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8223"/>
                                        </p:tgtEl>
                                        <p:attrNameLst>
                                          <p:attrName>style.visibility</p:attrName>
                                        </p:attrNameLst>
                                      </p:cBhvr>
                                      <p:to>
                                        <p:strVal val="visible"/>
                                      </p:to>
                                    </p:set>
                                    <p:animEffect transition="in" filter="blinds(horizontal)">
                                      <p:cBhvr>
                                        <p:cTn id="109" dur="500"/>
                                        <p:tgtEl>
                                          <p:spTgt spid="8223"/>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8227"/>
                                        </p:tgtEl>
                                        <p:attrNameLst>
                                          <p:attrName>style.visibility</p:attrName>
                                        </p:attrNameLst>
                                      </p:cBhvr>
                                      <p:to>
                                        <p:strVal val="visible"/>
                                      </p:to>
                                    </p:set>
                                    <p:animEffect transition="in" filter="blinds(horizontal)">
                                      <p:cBhvr>
                                        <p:cTn id="114" dur="500"/>
                                        <p:tgtEl>
                                          <p:spTgt spid="8227"/>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3" presetClass="entr" presetSubtype="10" fill="hold" nodeType="clickEffect">
                                  <p:stCondLst>
                                    <p:cond delay="0"/>
                                  </p:stCondLst>
                                  <p:childTnLst>
                                    <p:set>
                                      <p:cBhvr>
                                        <p:cTn id="118" dur="1" fill="hold">
                                          <p:stCondLst>
                                            <p:cond delay="0"/>
                                          </p:stCondLst>
                                        </p:cTn>
                                        <p:tgtEl>
                                          <p:spTgt spid="8217"/>
                                        </p:tgtEl>
                                        <p:attrNameLst>
                                          <p:attrName>style.visibility</p:attrName>
                                        </p:attrNameLst>
                                      </p:cBhvr>
                                      <p:to>
                                        <p:strVal val="visible"/>
                                      </p:to>
                                    </p:set>
                                    <p:animEffect transition="in" filter="blinds(horizontal)">
                                      <p:cBhvr>
                                        <p:cTn id="119" dur="500"/>
                                        <p:tgtEl>
                                          <p:spTgt spid="8217"/>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3" presetClass="entr" presetSubtype="10" fill="hold" nodeType="clickEffect">
                                  <p:stCondLst>
                                    <p:cond delay="0"/>
                                  </p:stCondLst>
                                  <p:childTnLst>
                                    <p:set>
                                      <p:cBhvr>
                                        <p:cTn id="123" dur="1" fill="hold">
                                          <p:stCondLst>
                                            <p:cond delay="0"/>
                                          </p:stCondLst>
                                        </p:cTn>
                                        <p:tgtEl>
                                          <p:spTgt spid="8216"/>
                                        </p:tgtEl>
                                        <p:attrNameLst>
                                          <p:attrName>style.visibility</p:attrName>
                                        </p:attrNameLst>
                                      </p:cBhvr>
                                      <p:to>
                                        <p:strVal val="visible"/>
                                      </p:to>
                                    </p:set>
                                    <p:animEffect transition="in" filter="blinds(horizontal)">
                                      <p:cBhvr>
                                        <p:cTn id="124" dur="500"/>
                                        <p:tgtEl>
                                          <p:spTgt spid="8216"/>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8224"/>
                                        </p:tgtEl>
                                        <p:attrNameLst>
                                          <p:attrName>style.visibility</p:attrName>
                                        </p:attrNameLst>
                                      </p:cBhvr>
                                      <p:to>
                                        <p:strVal val="visible"/>
                                      </p:to>
                                    </p:set>
                                    <p:animEffect transition="in" filter="blinds(horizontal)">
                                      <p:cBhvr>
                                        <p:cTn id="129" dur="500"/>
                                        <p:tgtEl>
                                          <p:spTgt spid="8224"/>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3" presetClass="entr" presetSubtype="10" fill="hold" grpId="0" nodeType="clickEffect">
                                  <p:stCondLst>
                                    <p:cond delay="0"/>
                                  </p:stCondLst>
                                  <p:childTnLst>
                                    <p:set>
                                      <p:cBhvr>
                                        <p:cTn id="133" dur="1" fill="hold">
                                          <p:stCondLst>
                                            <p:cond delay="0"/>
                                          </p:stCondLst>
                                        </p:cTn>
                                        <p:tgtEl>
                                          <p:spTgt spid="8228"/>
                                        </p:tgtEl>
                                        <p:attrNameLst>
                                          <p:attrName>style.visibility</p:attrName>
                                        </p:attrNameLst>
                                      </p:cBhvr>
                                      <p:to>
                                        <p:strVal val="visible"/>
                                      </p:to>
                                    </p:set>
                                    <p:animEffect transition="in" filter="blinds(horizontal)">
                                      <p:cBhvr>
                                        <p:cTn id="134" dur="500"/>
                                        <p:tgtEl>
                                          <p:spTgt spid="8228"/>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3" presetClass="entr" presetSubtype="10" fill="hold" nodeType="clickEffect">
                                  <p:stCondLst>
                                    <p:cond delay="0"/>
                                  </p:stCondLst>
                                  <p:childTnLst>
                                    <p:set>
                                      <p:cBhvr>
                                        <p:cTn id="138" dur="1" fill="hold">
                                          <p:stCondLst>
                                            <p:cond delay="0"/>
                                          </p:stCondLst>
                                        </p:cTn>
                                        <p:tgtEl>
                                          <p:spTgt spid="8219"/>
                                        </p:tgtEl>
                                        <p:attrNameLst>
                                          <p:attrName>style.visibility</p:attrName>
                                        </p:attrNameLst>
                                      </p:cBhvr>
                                      <p:to>
                                        <p:strVal val="visible"/>
                                      </p:to>
                                    </p:set>
                                    <p:animEffect transition="in" filter="blinds(horizontal)">
                                      <p:cBhvr>
                                        <p:cTn id="139" dur="500"/>
                                        <p:tgtEl>
                                          <p:spTgt spid="8219"/>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3" presetClass="entr" presetSubtype="10" fill="hold" nodeType="clickEffect">
                                  <p:stCondLst>
                                    <p:cond delay="0"/>
                                  </p:stCondLst>
                                  <p:childTnLst>
                                    <p:set>
                                      <p:cBhvr>
                                        <p:cTn id="143" dur="1" fill="hold">
                                          <p:stCondLst>
                                            <p:cond delay="0"/>
                                          </p:stCondLst>
                                        </p:cTn>
                                        <p:tgtEl>
                                          <p:spTgt spid="8218"/>
                                        </p:tgtEl>
                                        <p:attrNameLst>
                                          <p:attrName>style.visibility</p:attrName>
                                        </p:attrNameLst>
                                      </p:cBhvr>
                                      <p:to>
                                        <p:strVal val="visible"/>
                                      </p:to>
                                    </p:set>
                                    <p:animEffect transition="in" filter="blinds(horizontal)">
                                      <p:cBhvr>
                                        <p:cTn id="144" dur="500"/>
                                        <p:tgtEl>
                                          <p:spTgt spid="8218"/>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3" presetClass="entr" presetSubtype="10" fill="hold" grpId="0" nodeType="clickEffect">
                                  <p:stCondLst>
                                    <p:cond delay="0"/>
                                  </p:stCondLst>
                                  <p:childTnLst>
                                    <p:set>
                                      <p:cBhvr>
                                        <p:cTn id="148" dur="1" fill="hold">
                                          <p:stCondLst>
                                            <p:cond delay="0"/>
                                          </p:stCondLst>
                                        </p:cTn>
                                        <p:tgtEl>
                                          <p:spTgt spid="8225"/>
                                        </p:tgtEl>
                                        <p:attrNameLst>
                                          <p:attrName>style.visibility</p:attrName>
                                        </p:attrNameLst>
                                      </p:cBhvr>
                                      <p:to>
                                        <p:strVal val="visible"/>
                                      </p:to>
                                    </p:set>
                                    <p:animEffect transition="in" filter="blinds(horizontal)">
                                      <p:cBhvr>
                                        <p:cTn id="149" dur="500"/>
                                        <p:tgtEl>
                                          <p:spTgt spid="8225"/>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3" presetClass="entr" presetSubtype="10" fill="hold" grpId="0" nodeType="clickEffect">
                                  <p:stCondLst>
                                    <p:cond delay="0"/>
                                  </p:stCondLst>
                                  <p:childTnLst>
                                    <p:set>
                                      <p:cBhvr>
                                        <p:cTn id="153" dur="1" fill="hold">
                                          <p:stCondLst>
                                            <p:cond delay="0"/>
                                          </p:stCondLst>
                                        </p:cTn>
                                        <p:tgtEl>
                                          <p:spTgt spid="8229"/>
                                        </p:tgtEl>
                                        <p:attrNameLst>
                                          <p:attrName>style.visibility</p:attrName>
                                        </p:attrNameLst>
                                      </p:cBhvr>
                                      <p:to>
                                        <p:strVal val="visible"/>
                                      </p:to>
                                    </p:set>
                                    <p:animEffect transition="in" filter="blinds(horizontal)">
                                      <p:cBhvr>
                                        <p:cTn id="154" dur="500"/>
                                        <p:tgtEl>
                                          <p:spTgt spid="8229"/>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3" presetClass="entr" presetSubtype="10" fill="hold" nodeType="clickEffect">
                                  <p:stCondLst>
                                    <p:cond delay="0"/>
                                  </p:stCondLst>
                                  <p:childTnLst>
                                    <p:set>
                                      <p:cBhvr>
                                        <p:cTn id="158" dur="1" fill="hold">
                                          <p:stCondLst>
                                            <p:cond delay="0"/>
                                          </p:stCondLst>
                                        </p:cTn>
                                        <p:tgtEl>
                                          <p:spTgt spid="8221"/>
                                        </p:tgtEl>
                                        <p:attrNameLst>
                                          <p:attrName>style.visibility</p:attrName>
                                        </p:attrNameLst>
                                      </p:cBhvr>
                                      <p:to>
                                        <p:strVal val="visible"/>
                                      </p:to>
                                    </p:set>
                                    <p:animEffect transition="in" filter="blinds(horizontal)">
                                      <p:cBhvr>
                                        <p:cTn id="159" dur="500"/>
                                        <p:tgtEl>
                                          <p:spTgt spid="8221"/>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3" presetClass="entr" presetSubtype="10" fill="hold" nodeType="clickEffect">
                                  <p:stCondLst>
                                    <p:cond delay="0"/>
                                  </p:stCondLst>
                                  <p:childTnLst>
                                    <p:set>
                                      <p:cBhvr>
                                        <p:cTn id="163" dur="1" fill="hold">
                                          <p:stCondLst>
                                            <p:cond delay="0"/>
                                          </p:stCondLst>
                                        </p:cTn>
                                        <p:tgtEl>
                                          <p:spTgt spid="8220"/>
                                        </p:tgtEl>
                                        <p:attrNameLst>
                                          <p:attrName>style.visibility</p:attrName>
                                        </p:attrNameLst>
                                      </p:cBhvr>
                                      <p:to>
                                        <p:strVal val="visible"/>
                                      </p:to>
                                    </p:set>
                                    <p:animEffect transition="in" filter="blinds(horizontal)">
                                      <p:cBhvr>
                                        <p:cTn id="164" dur="500"/>
                                        <p:tgtEl>
                                          <p:spTgt spid="8220"/>
                                        </p:tgtEl>
                                      </p:cBhvr>
                                    </p:animEffect>
                                  </p:childTnLst>
                                </p:cTn>
                              </p:par>
                            </p:childTnLst>
                          </p:cTn>
                        </p:par>
                      </p:childTnLst>
                    </p:cTn>
                  </p:par>
                  <p:par>
                    <p:cTn id="165" fill="hold">
                      <p:stCondLst>
                        <p:cond delay="indefinite"/>
                      </p:stCondLst>
                      <p:childTnLst>
                        <p:par>
                          <p:cTn id="166" fill="hold">
                            <p:stCondLst>
                              <p:cond delay="0"/>
                            </p:stCondLst>
                            <p:childTnLst>
                              <p:par>
                                <p:cTn id="167" presetID="3" presetClass="entr" presetSubtype="10" fill="hold" grpId="0" nodeType="clickEffect">
                                  <p:stCondLst>
                                    <p:cond delay="0"/>
                                  </p:stCondLst>
                                  <p:childTnLst>
                                    <p:set>
                                      <p:cBhvr>
                                        <p:cTn id="168" dur="1" fill="hold">
                                          <p:stCondLst>
                                            <p:cond delay="0"/>
                                          </p:stCondLst>
                                        </p:cTn>
                                        <p:tgtEl>
                                          <p:spTgt spid="3"/>
                                        </p:tgtEl>
                                        <p:attrNameLst>
                                          <p:attrName>style.visibility</p:attrName>
                                        </p:attrNameLst>
                                      </p:cBhvr>
                                      <p:to>
                                        <p:strVal val="visible"/>
                                      </p:to>
                                    </p:set>
                                    <p:animEffect transition="in" filter="blinds(horizontal)">
                                      <p:cBhvr>
                                        <p:cTn id="169" dur="500"/>
                                        <p:tgtEl>
                                          <p:spTgt spid="3"/>
                                        </p:tgtEl>
                                      </p:cBhvr>
                                    </p:animEffect>
                                  </p:childTnLst>
                                </p:cTn>
                              </p:par>
                            </p:childTnLst>
                          </p:cTn>
                        </p:par>
                      </p:childTnLst>
                    </p:cTn>
                  </p:par>
                  <p:par>
                    <p:cTn id="170" fill="hold">
                      <p:stCondLst>
                        <p:cond delay="indefinite"/>
                      </p:stCondLst>
                      <p:childTnLst>
                        <p:par>
                          <p:cTn id="171" fill="hold">
                            <p:stCondLst>
                              <p:cond delay="0"/>
                            </p:stCondLst>
                            <p:childTnLst>
                              <p:par>
                                <p:cTn id="172" presetID="3" presetClass="entr" presetSubtype="10" fill="hold" grpId="0" nodeType="clickEffect">
                                  <p:stCondLst>
                                    <p:cond delay="0"/>
                                  </p:stCondLst>
                                  <p:childTnLst>
                                    <p:set>
                                      <p:cBhvr>
                                        <p:cTn id="173" dur="1" fill="hold">
                                          <p:stCondLst>
                                            <p:cond delay="0"/>
                                          </p:stCondLst>
                                        </p:cTn>
                                        <p:tgtEl>
                                          <p:spTgt spid="42"/>
                                        </p:tgtEl>
                                        <p:attrNameLst>
                                          <p:attrName>style.visibility</p:attrName>
                                        </p:attrNameLst>
                                      </p:cBhvr>
                                      <p:to>
                                        <p:strVal val="visible"/>
                                      </p:to>
                                    </p:set>
                                    <p:animEffect transition="in" filter="blinds(horizontal)">
                                      <p:cBhvr>
                                        <p:cTn id="17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nimBg="1"/>
      <p:bldP spid="8198" grpId="0" animBg="1"/>
      <p:bldP spid="8199" grpId="0" animBg="1"/>
      <p:bldP spid="8200" grpId="0"/>
      <p:bldP spid="8201" grpId="0"/>
      <p:bldP spid="8202" grpId="0"/>
      <p:bldP spid="8203" grpId="0" animBg="1"/>
      <p:bldP spid="8204" grpId="0"/>
      <p:bldP spid="8205" grpId="0"/>
      <p:bldP spid="8206" grpId="0"/>
      <p:bldP spid="8207" grpId="0" animBg="1"/>
      <p:bldP spid="8208" grpId="0"/>
      <p:bldP spid="8211" grpId="0"/>
      <p:bldP spid="8214" grpId="0"/>
      <p:bldP spid="8222" grpId="0" animBg="1"/>
      <p:bldP spid="8223" grpId="0" animBg="1"/>
      <p:bldP spid="8224" grpId="0" animBg="1"/>
      <p:bldP spid="8225" grpId="0" animBg="1"/>
      <p:bldP spid="8226" grpId="0"/>
      <p:bldP spid="8227" grpId="0"/>
      <p:bldP spid="8228" grpId="0"/>
      <p:bldP spid="8229" grpId="0"/>
      <p:bldP spid="3" grpId="0"/>
      <p:bldP spid="4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3296194" cy="4525963"/>
              </a:xfrm>
            </p:spPr>
            <p:txBody>
              <a:bodyPr>
                <a:normAutofit/>
              </a:bodyPr>
              <a:lstStyle/>
              <a:p>
                <a:pPr marL="0" indent="0" algn="ctr">
                  <a:buNone/>
                </a:pPr>
                <a:r>
                  <a:rPr lang="en-GB" sz="1400" b="1" dirty="0">
                    <a:latin typeface="Comic Sans MS" pitchFamily="66" charset="0"/>
                  </a:rPr>
                  <a:t>You need to understand and be able to use the small angle approximations for </a:t>
                </a:r>
                <a14:m>
                  <m:oMath xmlns:m="http://schemas.openxmlformats.org/officeDocument/2006/math">
                    <m:r>
                      <a:rPr lang="en-US" sz="1400" b="1" i="1" smtClean="0">
                        <a:latin typeface="Cambria Math" panose="02040503050406030204" pitchFamily="18" charset="0"/>
                      </a:rPr>
                      <m:t>𝒔𝒊𝒏</m:t>
                    </m:r>
                    <m:r>
                      <a:rPr lang="en-US" sz="1400" b="1" i="1" smtClean="0">
                        <a:latin typeface="Cambria Math" panose="02040503050406030204" pitchFamily="18" charset="0"/>
                        <a:ea typeface="Cambria Math" panose="02040503050406030204" pitchFamily="18" charset="0"/>
                      </a:rPr>
                      <m:t>𝜽</m:t>
                    </m:r>
                  </m:oMath>
                </a14:m>
                <a:r>
                  <a:rPr lang="en-GB" sz="1400" b="1" dirty="0">
                    <a:latin typeface="Comic Sans MS" pitchFamily="66" charset="0"/>
                  </a:rPr>
                  <a:t>, </a:t>
                </a:r>
                <a14:m>
                  <m:oMath xmlns:m="http://schemas.openxmlformats.org/officeDocument/2006/math">
                    <m:r>
                      <a:rPr lang="en-US" sz="1400" b="1" i="1" smtClean="0">
                        <a:latin typeface="Cambria Math" panose="02040503050406030204" pitchFamily="18" charset="0"/>
                      </a:rPr>
                      <m:t>𝒄𝒐𝒔</m:t>
                    </m:r>
                    <m:r>
                      <a:rPr lang="en-US" sz="1400" b="1" i="1" smtClean="0">
                        <a:latin typeface="Cambria Math" panose="02040503050406030204" pitchFamily="18" charset="0"/>
                        <a:ea typeface="Cambria Math" panose="02040503050406030204" pitchFamily="18" charset="0"/>
                      </a:rPr>
                      <m:t>𝜽</m:t>
                    </m:r>
                  </m:oMath>
                </a14:m>
                <a:r>
                  <a:rPr lang="en-GB" sz="1400" b="1" dirty="0">
                    <a:latin typeface="Comic Sans MS" pitchFamily="66" charset="0"/>
                  </a:rPr>
                  <a:t> and </a:t>
                </a:r>
                <a14:m>
                  <m:oMath xmlns:m="http://schemas.openxmlformats.org/officeDocument/2006/math">
                    <m:r>
                      <a:rPr lang="en-US" sz="1400" b="1" i="1" smtClean="0">
                        <a:latin typeface="Cambria Math" panose="02040503050406030204" pitchFamily="18" charset="0"/>
                      </a:rPr>
                      <m:t>𝒕𝒂𝒏</m:t>
                    </m:r>
                    <m:r>
                      <a:rPr lang="en-US" sz="1400" b="1" i="1" smtClean="0">
                        <a:latin typeface="Cambria Math" panose="02040503050406030204" pitchFamily="18" charset="0"/>
                        <a:ea typeface="Cambria Math" panose="02040503050406030204" pitchFamily="18" charset="0"/>
                      </a:rPr>
                      <m:t>𝜽</m:t>
                    </m:r>
                  </m:oMath>
                </a14:m>
                <a:endParaRPr lang="en-GB" sz="1400" dirty="0">
                  <a:latin typeface="Comic Sans MS" pitchFamily="66" charset="0"/>
                </a:endParaRPr>
              </a:p>
              <a:p>
                <a:pPr marL="0" indent="0" algn="ctr">
                  <a:buNone/>
                </a:pPr>
                <a:endParaRPr lang="en-US" sz="1400" dirty="0">
                  <a:latin typeface="Comic Sans MS" pitchFamily="66" charset="0"/>
                </a:endParaRPr>
              </a:p>
              <a:p>
                <a:pPr marL="0" indent="0" algn="ctr">
                  <a:buNone/>
                </a:pPr>
                <a:r>
                  <a:rPr lang="en-US" sz="1400" dirty="0">
                    <a:latin typeface="Comic Sans MS" pitchFamily="66" charset="0"/>
                  </a:rPr>
                  <a:t>a) Show that, when </a:t>
                </a:r>
                <a14:m>
                  <m:oMath xmlns:m="http://schemas.openxmlformats.org/officeDocument/2006/math">
                    <m:r>
                      <a:rPr lang="en-US" sz="1400" i="1" smtClean="0">
                        <a:latin typeface="Cambria Math" panose="02040503050406030204" pitchFamily="18" charset="0"/>
                        <a:ea typeface="Cambria Math" panose="02040503050406030204" pitchFamily="18" charset="0"/>
                      </a:rPr>
                      <m:t>𝜃</m:t>
                    </m:r>
                  </m:oMath>
                </a14:m>
                <a:r>
                  <a:rPr lang="en-GB" sz="1400" dirty="0">
                    <a:latin typeface="Comic Sans MS" pitchFamily="66" charset="0"/>
                  </a:rPr>
                  <a:t> is small:</a:t>
                </a:r>
              </a:p>
              <a:p>
                <a:pPr marL="0" indent="0" algn="ctr">
                  <a:buNone/>
                </a:pPr>
                <a:endParaRPr lang="en-GB" sz="1400" dirty="0">
                  <a:latin typeface="Comic Sans MS" pitchFamily="66" charset="0"/>
                </a:endParaRPr>
              </a:p>
              <a:p>
                <a:pPr marL="0" indent="0" algn="ctr">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𝑠𝑖𝑛</m:t>
                      </m:r>
                      <m:r>
                        <a:rPr lang="en-US" sz="1400" b="0" i="1" smtClean="0">
                          <a:latin typeface="Cambria Math" panose="02040503050406030204" pitchFamily="18" charset="0"/>
                        </a:rPr>
                        <m:t>5</m:t>
                      </m:r>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𝑡𝑎𝑛</m:t>
                      </m:r>
                      <m:r>
                        <a:rPr lang="en-US" sz="1400" b="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𝑐𝑜𝑠</m:t>
                      </m:r>
                      <m:r>
                        <a:rPr lang="en-US" sz="1400" b="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𝜃</m:t>
                          </m:r>
                        </m:e>
                        <m:sup>
                          <m:r>
                            <a:rPr lang="en-US" sz="1400" b="0" i="1" smtClean="0">
                              <a:latin typeface="Cambria Math" panose="02040503050406030204" pitchFamily="18" charset="0"/>
                              <a:ea typeface="Cambria Math" panose="02040503050406030204" pitchFamily="18" charset="0"/>
                            </a:rPr>
                            <m:t>2</m:t>
                          </m:r>
                        </m:sup>
                      </m:sSup>
                      <m:r>
                        <a:rPr lang="en-US" sz="1400" b="0" i="1" smtClean="0">
                          <a:latin typeface="Cambria Math" panose="02040503050406030204" pitchFamily="18" charset="0"/>
                          <a:ea typeface="Cambria Math" panose="02040503050406030204" pitchFamily="18" charset="0"/>
                        </a:rPr>
                        <m:t>+7</m:t>
                      </m:r>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−1</m:t>
                      </m:r>
                    </m:oMath>
                  </m:oMathPara>
                </a14:m>
                <a:endParaRPr lang="en-US" sz="1400" dirty="0">
                  <a:latin typeface="Comic Sans MS" pitchFamily="66" charset="0"/>
                </a:endParaRPr>
              </a:p>
              <a:p>
                <a:pPr marL="0" indent="0" algn="ctr">
                  <a:buNone/>
                </a:pPr>
                <a:endParaRPr lang="en-US" sz="1400" dirty="0">
                  <a:latin typeface="Comic Sans MS" pitchFamily="66" charset="0"/>
                </a:endParaRPr>
              </a:p>
              <a:p>
                <a:pPr marL="0" indent="0" algn="ctr">
                  <a:buNone/>
                </a:pPr>
                <a:r>
                  <a:rPr lang="en-US" sz="1400" dirty="0">
                    <a:latin typeface="Comic Sans MS" pitchFamily="66" charset="0"/>
                  </a:rPr>
                  <a:t>b) Hence, state the approximate value of </a:t>
                </a:r>
                <a14:m>
                  <m:oMath xmlns:m="http://schemas.openxmlformats.org/officeDocument/2006/math">
                    <m:r>
                      <a:rPr lang="en-US" sz="1400" i="1">
                        <a:latin typeface="Cambria Math" panose="02040503050406030204" pitchFamily="18" charset="0"/>
                      </a:rPr>
                      <m:t>𝑠𝑖𝑛</m:t>
                    </m:r>
                    <m:r>
                      <a:rPr lang="en-US" sz="1400" i="1">
                        <a:latin typeface="Cambria Math" panose="02040503050406030204" pitchFamily="18" charset="0"/>
                      </a:rPr>
                      <m:t>5</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𝑡𝑎𝑛</m:t>
                    </m:r>
                    <m:r>
                      <a:rPr lang="en-US" sz="1400" i="1">
                        <a:latin typeface="Cambria Math" panose="02040503050406030204" pitchFamily="18" charset="0"/>
                        <a:ea typeface="Cambria Math" panose="02040503050406030204" pitchFamily="18" charset="0"/>
                      </a:rPr>
                      <m:t>2</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𝑐𝑜𝑠</m:t>
                    </m:r>
                    <m:r>
                      <a:rPr lang="en-US" sz="1400" i="1">
                        <a:latin typeface="Cambria Math" panose="02040503050406030204" pitchFamily="18" charset="0"/>
                        <a:ea typeface="Cambria Math" panose="02040503050406030204" pitchFamily="18" charset="0"/>
                      </a:rPr>
                      <m:t>2</m:t>
                    </m:r>
                    <m:r>
                      <a:rPr lang="en-US" sz="1400" i="1">
                        <a:latin typeface="Cambria Math" panose="02040503050406030204" pitchFamily="18" charset="0"/>
                        <a:ea typeface="Cambria Math" panose="02040503050406030204" pitchFamily="18" charset="0"/>
                      </a:rPr>
                      <m:t>𝜃</m:t>
                    </m:r>
                  </m:oMath>
                </a14:m>
                <a:r>
                  <a:rPr lang="en-US" sz="1400" dirty="0">
                    <a:latin typeface="Comic Sans MS" pitchFamily="66" charset="0"/>
                  </a:rPr>
                  <a:t> for small values of </a:t>
                </a:r>
                <a14:m>
                  <m:oMath xmlns:m="http://schemas.openxmlformats.org/officeDocument/2006/math">
                    <m:r>
                      <a:rPr lang="en-US" sz="1400" i="1" smtClean="0">
                        <a:latin typeface="Cambria Math" panose="02040503050406030204" pitchFamily="18" charset="0"/>
                        <a:ea typeface="Cambria Math" panose="02040503050406030204" pitchFamily="18" charset="0"/>
                      </a:rPr>
                      <m:t>𝜃</m:t>
                    </m:r>
                  </m:oMath>
                </a14:m>
                <a:endParaRPr lang="en-US" sz="1400" dirty="0">
                  <a:latin typeface="Comic Sans MS" pitchFamily="66"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3296194" cy="4525963"/>
              </a:xfrm>
              <a:blipFill>
                <a:blip r:embed="rId2"/>
                <a:stretch>
                  <a:fillRect t="-809" r="-370"/>
                </a:stretch>
              </a:blipFill>
            </p:spPr>
            <p:txBody>
              <a:bodyPr/>
              <a:lstStyle/>
              <a:p>
                <a:r>
                  <a:rPr lang="en-GB">
                    <a:noFill/>
                  </a:rPr>
                  <a:t> </a:t>
                </a:r>
              </a:p>
            </p:txBody>
          </p:sp>
        </mc:Fallback>
      </mc:AlternateContent>
      <p:sp>
        <p:nvSpPr>
          <p:cNvPr id="37"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38" name="TextBox 37"/>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5F</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6" name="TextBox 5"/>
              <p:cNvSpPr txBox="1"/>
              <p:nvPr/>
            </p:nvSpPr>
            <p:spPr>
              <a:xfrm>
                <a:off x="93215" y="457200"/>
                <a:ext cx="3358740" cy="215444"/>
              </a:xfrm>
              <a:prstGeom prst="rect">
                <a:avLst/>
              </a:prstGeom>
              <a:noFill/>
            </p:spPr>
            <p:txBody>
              <a:bodyPr wrap="none" lIns="0" tIns="0" rIns="0" bIns="0" rtlCol="0">
                <a:spAutoFit/>
              </a:bodyPr>
              <a:lstStyle/>
              <a:p>
                <a:r>
                  <a:rPr lang="en-US" sz="1400" dirty="0">
                    <a:latin typeface="Comic Sans MS" panose="030F0702030302020204" pitchFamily="66" charset="0"/>
                  </a:rPr>
                  <a:t>When </a:t>
                </a:r>
                <a14:m>
                  <m:oMath xmlns:m="http://schemas.openxmlformats.org/officeDocument/2006/math">
                    <m:r>
                      <a:rPr lang="en-US" sz="1400" i="1" smtClean="0">
                        <a:latin typeface="Cambria Math" panose="02040503050406030204" pitchFamily="18" charset="0"/>
                        <a:ea typeface="Cambria Math" panose="02040503050406030204" pitchFamily="18" charset="0"/>
                      </a:rPr>
                      <m:t>𝜃</m:t>
                    </m:r>
                  </m:oMath>
                </a14:m>
                <a:r>
                  <a:rPr lang="en-GB" sz="1400" dirty="0">
                    <a:latin typeface="Comic Sans MS" panose="030F0702030302020204" pitchFamily="66" charset="0"/>
                  </a:rPr>
                  <a:t> is small and measured in radians</a:t>
                </a:r>
              </a:p>
            </p:txBody>
          </p:sp>
        </mc:Choice>
        <mc:Fallback xmlns="">
          <p:sp>
            <p:nvSpPr>
              <p:cNvPr id="6" name="TextBox 5"/>
              <p:cNvSpPr txBox="1">
                <a:spLocks noRot="1" noChangeAspect="1" noMove="1" noResize="1" noEditPoints="1" noAdjustHandles="1" noChangeArrowheads="1" noChangeShapeType="1" noTextEdit="1"/>
              </p:cNvSpPr>
              <p:nvPr/>
            </p:nvSpPr>
            <p:spPr>
              <a:xfrm>
                <a:off x="93215" y="457200"/>
                <a:ext cx="3358740" cy="215444"/>
              </a:xfrm>
              <a:prstGeom prst="rect">
                <a:avLst/>
              </a:prstGeom>
              <a:blipFill>
                <a:blip r:embed="rId3"/>
                <a:stretch>
                  <a:fillRect l="-3267" t="-25714" r="-2178" b="-5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6397" y="732408"/>
                <a:ext cx="84580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𝑠𝑖𝑛</m:t>
                      </m:r>
                      <m:r>
                        <a:rPr lang="en-US" sz="1600" i="1">
                          <a:solidFill>
                            <a:schemeClr val="tx1"/>
                          </a:solidFill>
                          <a:latin typeface="Cambria Math" panose="02040503050406030204" pitchFamily="18" charset="0"/>
                          <a:ea typeface="Cambria Math" panose="02040503050406030204" pitchFamily="18" charset="0"/>
                        </a:rPr>
                        <m:t>𝜃</m:t>
                      </m:r>
                      <m:r>
                        <a:rPr lang="en-US" sz="1600" i="1">
                          <a:solidFill>
                            <a:schemeClr val="tx1"/>
                          </a:solidFill>
                          <a:latin typeface="Cambria Math" panose="02040503050406030204" pitchFamily="18" charset="0"/>
                          <a:ea typeface="Cambria Math" panose="02040503050406030204" pitchFamily="18" charset="0"/>
                        </a:rPr>
                        <m:t>≈</m:t>
                      </m:r>
                      <m:r>
                        <a:rPr lang="en-US" sz="1600" i="1">
                          <a:solidFill>
                            <a:schemeClr val="tx1"/>
                          </a:solidFill>
                          <a:latin typeface="Cambria Math" panose="02040503050406030204" pitchFamily="18" charset="0"/>
                          <a:ea typeface="Cambria Math" panose="02040503050406030204" pitchFamily="18" charset="0"/>
                        </a:rPr>
                        <m:t>𝜃</m:t>
                      </m:r>
                    </m:oMath>
                  </m:oMathPara>
                </a14:m>
                <a:endParaRPr lang="en-GB" sz="1600" dirty="0">
                  <a:solidFill>
                    <a:schemeClr val="tx1"/>
                  </a:solidFill>
                  <a:latin typeface="Comic Sans MS" panose="030F0702030302020204" pitchFamily="66"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6397" y="732408"/>
                <a:ext cx="845809" cy="246221"/>
              </a:xfrm>
              <a:prstGeom prst="rect">
                <a:avLst/>
              </a:prstGeom>
              <a:blipFill>
                <a:blip r:embed="rId4"/>
                <a:stretch>
                  <a:fillRect l="-3597" r="-3597"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947531" y="776797"/>
                <a:ext cx="1324658" cy="492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𝑐𝑜𝑠</m:t>
                      </m:r>
                      <m:r>
                        <a:rPr lang="en-US" sz="1600" i="1">
                          <a:solidFill>
                            <a:schemeClr val="tx1"/>
                          </a:solidFill>
                          <a:latin typeface="Cambria Math" panose="02040503050406030204" pitchFamily="18" charset="0"/>
                          <a:ea typeface="Cambria Math" panose="02040503050406030204" pitchFamily="18" charset="0"/>
                        </a:rPr>
                        <m:t>𝜃</m:t>
                      </m:r>
                      <m:r>
                        <a:rPr lang="en-US" sz="1600" i="1">
                          <a:solidFill>
                            <a:schemeClr val="tx1"/>
                          </a:solidFill>
                          <a:latin typeface="Cambria Math" panose="02040503050406030204" pitchFamily="18" charset="0"/>
                          <a:ea typeface="Cambria Math" panose="02040503050406030204" pitchFamily="18" charset="0"/>
                        </a:rPr>
                        <m:t>≈</m:t>
                      </m:r>
                      <m:r>
                        <a:rPr lang="en-US" sz="1600">
                          <a:solidFill>
                            <a:schemeClr val="tx1"/>
                          </a:solidFill>
                          <a:latin typeface="Cambria Math" panose="02040503050406030204" pitchFamily="18" charset="0"/>
                        </a:rPr>
                        <m:t>1−</m:t>
                      </m:r>
                      <m:f>
                        <m:fPr>
                          <m:ctrlPr>
                            <a:rPr lang="en-US" sz="1600" i="1">
                              <a:solidFill>
                                <a:schemeClr val="tx1"/>
                              </a:solidFill>
                              <a:latin typeface="Cambria Math" panose="02040503050406030204" pitchFamily="18" charset="0"/>
                            </a:rPr>
                          </m:ctrlPr>
                        </m:fPr>
                        <m:num>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ea typeface="Cambria Math" panose="02040503050406030204" pitchFamily="18" charset="0"/>
                                </a:rPr>
                                <m:t>𝜃</m:t>
                              </m:r>
                            </m:e>
                            <m:sup>
                              <m:r>
                                <a:rPr lang="en-US" sz="1600" i="1">
                                  <a:solidFill>
                                    <a:schemeClr val="tx1"/>
                                  </a:solidFill>
                                  <a:latin typeface="Cambria Math" panose="02040503050406030204" pitchFamily="18" charset="0"/>
                                </a:rPr>
                                <m:t>2</m:t>
                              </m:r>
                            </m:sup>
                          </m:sSup>
                        </m:num>
                        <m:den>
                          <m:r>
                            <a:rPr lang="en-US" sz="1600" i="1">
                              <a:solidFill>
                                <a:schemeClr val="tx1"/>
                              </a:solidFill>
                              <a:latin typeface="Cambria Math" panose="02040503050406030204" pitchFamily="18" charset="0"/>
                            </a:rPr>
                            <m:t>2</m:t>
                          </m:r>
                        </m:den>
                      </m:f>
                    </m:oMath>
                  </m:oMathPara>
                </a14:m>
                <a:endParaRPr lang="en-GB" sz="1600" dirty="0">
                  <a:solidFill>
                    <a:schemeClr val="tx1"/>
                  </a:solidFill>
                  <a:latin typeface="Comic Sans MS" panose="030F0702030302020204" pitchFamily="66"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947531" y="776797"/>
                <a:ext cx="1324658" cy="492507"/>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507379" y="732407"/>
                <a:ext cx="88107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𝑡𝑎𝑛</m:t>
                      </m:r>
                      <m:r>
                        <a:rPr lang="en-US" sz="1600" i="1">
                          <a:solidFill>
                            <a:schemeClr val="tx1"/>
                          </a:solidFill>
                          <a:latin typeface="Cambria Math" panose="02040503050406030204" pitchFamily="18" charset="0"/>
                          <a:ea typeface="Cambria Math" panose="02040503050406030204" pitchFamily="18" charset="0"/>
                        </a:rPr>
                        <m:t>𝜃</m:t>
                      </m:r>
                      <m:r>
                        <a:rPr lang="en-US" sz="1600" i="1">
                          <a:solidFill>
                            <a:schemeClr val="tx1"/>
                          </a:solidFill>
                          <a:latin typeface="Cambria Math" panose="02040503050406030204" pitchFamily="18" charset="0"/>
                          <a:ea typeface="Cambria Math" panose="02040503050406030204" pitchFamily="18" charset="0"/>
                        </a:rPr>
                        <m:t>≈</m:t>
                      </m:r>
                      <m:r>
                        <a:rPr lang="en-US" sz="1600" i="1">
                          <a:solidFill>
                            <a:schemeClr val="tx1"/>
                          </a:solidFill>
                          <a:latin typeface="Cambria Math" panose="02040503050406030204" pitchFamily="18" charset="0"/>
                          <a:ea typeface="Cambria Math" panose="02040503050406030204" pitchFamily="18" charset="0"/>
                        </a:rPr>
                        <m:t>𝜃</m:t>
                      </m:r>
                    </m:oMath>
                  </m:oMathPara>
                </a14:m>
                <a:endParaRPr lang="en-GB" sz="1600" dirty="0">
                  <a:solidFill>
                    <a:schemeClr val="tx1"/>
                  </a:solidFill>
                  <a:latin typeface="Comic Sans MS" panose="030F0702030302020204" pitchFamily="66"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507379" y="732407"/>
                <a:ext cx="881075" cy="246221"/>
              </a:xfrm>
              <a:prstGeom prst="rect">
                <a:avLst/>
              </a:prstGeom>
              <a:blipFill>
                <a:blip r:embed="rId6"/>
                <a:stretch>
                  <a:fillRect l="-2759" r="-3448"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4228011" y="1541413"/>
                <a:ext cx="122007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2</m:t>
                          </m:r>
                          <m:r>
                            <a:rPr lang="en-US" sz="1600" i="1">
                              <a:latin typeface="Cambria Math" panose="02040503050406030204" pitchFamily="18" charset="0"/>
                              <a:ea typeface="Cambria Math" panose="02040503050406030204" pitchFamily="18" charset="0"/>
                            </a:rPr>
                            <m:t>𝜃</m:t>
                          </m:r>
                        </m:e>
                        <m:sup>
                          <m:r>
                            <a:rPr lang="en-US" sz="1600" i="1">
                              <a:latin typeface="Cambria Math" panose="02040503050406030204" pitchFamily="18" charset="0"/>
                            </a:rPr>
                            <m:t>2</m:t>
                          </m:r>
                        </m:sup>
                      </m:sSup>
                      <m:r>
                        <a:rPr lang="en-US" sz="1600" b="0" i="1" smtClean="0">
                          <a:latin typeface="Cambria Math" panose="02040503050406030204" pitchFamily="18" charset="0"/>
                        </a:rPr>
                        <m:t>+7</m:t>
                      </m:r>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−1</m:t>
                      </m:r>
                    </m:oMath>
                  </m:oMathPara>
                </a14:m>
                <a:endParaRPr lang="en-GB" sz="1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4228011" y="1541413"/>
                <a:ext cx="1220078" cy="246221"/>
              </a:xfrm>
              <a:prstGeom prst="rect">
                <a:avLst/>
              </a:prstGeom>
              <a:blipFill>
                <a:blip r:embed="rId7"/>
                <a:stretch>
                  <a:fillRect l="-3500" r="-3000" b="-7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554582" y="2076991"/>
                <a:ext cx="52508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=−1</m:t>
                      </m:r>
                    </m:oMath>
                  </m:oMathPara>
                </a14:m>
                <a:endParaRPr lang="en-GB" sz="1600" dirty="0"/>
              </a:p>
            </p:txBody>
          </p:sp>
        </mc:Choice>
        <mc:Fallback xmlns="">
          <p:sp>
            <p:nvSpPr>
              <p:cNvPr id="32" name="TextBox 31"/>
              <p:cNvSpPr txBox="1">
                <a:spLocks noRot="1" noChangeAspect="1" noMove="1" noResize="1" noEditPoints="1" noAdjustHandles="1" noChangeArrowheads="1" noChangeShapeType="1" noTextEdit="1"/>
              </p:cNvSpPr>
              <p:nvPr/>
            </p:nvSpPr>
            <p:spPr>
              <a:xfrm>
                <a:off x="4554582" y="2076991"/>
                <a:ext cx="525080" cy="246221"/>
              </a:xfrm>
              <a:prstGeom prst="rect">
                <a:avLst/>
              </a:prstGeom>
              <a:blipFill>
                <a:blip r:embed="rId8"/>
                <a:stretch>
                  <a:fillRect l="-3488" r="-8140" b="-5000"/>
                </a:stretch>
              </a:blipFill>
            </p:spPr>
            <p:txBody>
              <a:bodyPr/>
              <a:lstStyle/>
              <a:p>
                <a:r>
                  <a:rPr lang="en-GB">
                    <a:noFill/>
                  </a:rPr>
                  <a:t> </a:t>
                </a:r>
              </a:p>
            </p:txBody>
          </p:sp>
        </mc:Fallback>
      </mc:AlternateContent>
      <p:sp>
        <p:nvSpPr>
          <p:cNvPr id="33" name="Arc 58"/>
          <p:cNvSpPr>
            <a:spLocks/>
          </p:cNvSpPr>
          <p:nvPr/>
        </p:nvSpPr>
        <p:spPr bwMode="auto">
          <a:xfrm>
            <a:off x="5518875" y="1650637"/>
            <a:ext cx="119926" cy="565693"/>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mc:AlternateContent xmlns:mc="http://schemas.openxmlformats.org/markup-compatibility/2006" xmlns:a14="http://schemas.microsoft.com/office/drawing/2010/main">
        <mc:Choice Requires="a14">
          <p:sp>
            <p:nvSpPr>
              <p:cNvPr id="34" name="Text Box 66"/>
              <p:cNvSpPr txBox="1">
                <a:spLocks noChangeArrowheads="1"/>
              </p:cNvSpPr>
              <p:nvPr/>
            </p:nvSpPr>
            <p:spPr bwMode="auto">
              <a:xfrm>
                <a:off x="5567453" y="1571671"/>
                <a:ext cx="3219495" cy="73866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If </a:t>
                </a:r>
                <a14:m>
                  <m:oMath xmlns:m="http://schemas.openxmlformats.org/officeDocument/2006/math">
                    <m:r>
                      <a:rPr lang="en-US" altLang="en-US" sz="1400" i="1" smtClean="0">
                        <a:solidFill>
                          <a:srgbClr val="FF0000"/>
                        </a:solidFill>
                        <a:latin typeface="Cambria Math" panose="02040503050406030204" pitchFamily="18" charset="0"/>
                        <a:ea typeface="Cambria Math" panose="02040503050406030204" pitchFamily="18" charset="0"/>
                      </a:rPr>
                      <m:t>𝜃</m:t>
                    </m:r>
                  </m:oMath>
                </a14:m>
                <a:r>
                  <a:rPr lang="en-US" altLang="en-US" sz="1400" dirty="0">
                    <a:solidFill>
                      <a:srgbClr val="FF0000"/>
                    </a:solidFill>
                    <a:latin typeface="Comic Sans MS" pitchFamily="66" charset="0"/>
                  </a:rPr>
                  <a:t> is small and in radians, any terms in </a:t>
                </a:r>
                <a14:m>
                  <m:oMath xmlns:m="http://schemas.openxmlformats.org/officeDocument/2006/math">
                    <m:r>
                      <a:rPr lang="en-US" altLang="en-US" sz="1400" i="1" smtClean="0">
                        <a:solidFill>
                          <a:srgbClr val="FF0000"/>
                        </a:solidFill>
                        <a:latin typeface="Cambria Math" panose="02040503050406030204" pitchFamily="18" charset="0"/>
                        <a:ea typeface="Cambria Math" panose="02040503050406030204" pitchFamily="18" charset="0"/>
                      </a:rPr>
                      <m:t>𝜃</m:t>
                    </m:r>
                  </m:oMath>
                </a14:m>
                <a:r>
                  <a:rPr lang="en-US" altLang="en-US" sz="1400" dirty="0">
                    <a:solidFill>
                      <a:srgbClr val="FF0000"/>
                    </a:solidFill>
                    <a:latin typeface="Comic Sans MS" pitchFamily="66" charset="0"/>
                  </a:rPr>
                  <a:t> and </a:t>
                </a:r>
                <a14:m>
                  <m:oMath xmlns:m="http://schemas.openxmlformats.org/officeDocument/2006/math">
                    <m:sSup>
                      <m:sSupPr>
                        <m:ctrlPr>
                          <a:rPr lang="en-US" altLang="en-US" sz="1400" i="1" smtClean="0">
                            <a:solidFill>
                              <a:srgbClr val="FF0000"/>
                            </a:solidFill>
                            <a:latin typeface="Cambria Math" panose="02040503050406030204" pitchFamily="18" charset="0"/>
                          </a:rPr>
                        </m:ctrlPr>
                      </m:sSupPr>
                      <m:e>
                        <m:r>
                          <a:rPr lang="en-US" altLang="en-US" sz="1400" i="1" smtClean="0">
                            <a:solidFill>
                              <a:srgbClr val="FF0000"/>
                            </a:solidFill>
                            <a:latin typeface="Cambria Math" panose="02040503050406030204" pitchFamily="18" charset="0"/>
                            <a:ea typeface="Cambria Math" panose="02040503050406030204" pitchFamily="18" charset="0"/>
                          </a:rPr>
                          <m:t>𝜃</m:t>
                        </m:r>
                      </m:e>
                      <m:sup>
                        <m:r>
                          <a:rPr lang="en-US" altLang="en-US" sz="1400" b="0" i="1" smtClean="0">
                            <a:solidFill>
                              <a:srgbClr val="FF0000"/>
                            </a:solidFill>
                            <a:latin typeface="Cambria Math" panose="02040503050406030204" pitchFamily="18" charset="0"/>
                          </a:rPr>
                          <m:t>2</m:t>
                        </m:r>
                      </m:sup>
                    </m:sSup>
                  </m:oMath>
                </a14:m>
                <a:r>
                  <a:rPr lang="en-US" altLang="en-US" sz="1400" dirty="0">
                    <a:solidFill>
                      <a:srgbClr val="FF0000"/>
                    </a:solidFill>
                    <a:latin typeface="Comic Sans MS" pitchFamily="66" charset="0"/>
                  </a:rPr>
                  <a:t> will also be small (</a:t>
                </a:r>
                <a:r>
                  <a:rPr lang="en-US" altLang="en-US" sz="1400" dirty="0" err="1">
                    <a:solidFill>
                      <a:srgbClr val="FF0000"/>
                    </a:solidFill>
                    <a:latin typeface="Comic Sans MS" pitchFamily="66" charset="0"/>
                  </a:rPr>
                  <a:t>ie</a:t>
                </a:r>
                <a:r>
                  <a:rPr lang="en-US" altLang="en-US" sz="1400" dirty="0">
                    <a:solidFill>
                      <a:srgbClr val="FF0000"/>
                    </a:solidFill>
                    <a:latin typeface="Comic Sans MS" pitchFamily="66" charset="0"/>
                  </a:rPr>
                  <a:t> – negligible)</a:t>
                </a:r>
                <a:endParaRPr lang="el-GR" altLang="en-US" sz="1400" dirty="0">
                  <a:solidFill>
                    <a:srgbClr val="FF0000"/>
                  </a:solidFill>
                  <a:latin typeface="Comic Sans MS" pitchFamily="66" charset="0"/>
                </a:endParaRPr>
              </a:p>
            </p:txBody>
          </p:sp>
        </mc:Choice>
        <mc:Fallback xmlns="">
          <p:sp>
            <p:nvSpPr>
              <p:cNvPr id="34" name="Text Box 66"/>
              <p:cNvSpPr txBox="1">
                <a:spLocks noRot="1" noChangeAspect="1" noMove="1" noResize="1" noEditPoints="1" noAdjustHandles="1" noChangeArrowheads="1" noChangeShapeType="1" noTextEdit="1"/>
              </p:cNvSpPr>
              <p:nvPr/>
            </p:nvSpPr>
            <p:spPr bwMode="auto">
              <a:xfrm>
                <a:off x="5567453" y="1571671"/>
                <a:ext cx="3219495" cy="738664"/>
              </a:xfrm>
              <a:prstGeom prst="rect">
                <a:avLst/>
              </a:prstGeom>
              <a:blipFill>
                <a:blip r:embed="rId9"/>
                <a:stretch>
                  <a:fillRect t="-1653" b="-743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 Box 66"/>
              <p:cNvSpPr txBox="1">
                <a:spLocks noChangeArrowheads="1"/>
              </p:cNvSpPr>
              <p:nvPr/>
            </p:nvSpPr>
            <p:spPr bwMode="auto">
              <a:xfrm>
                <a:off x="3692435" y="2642826"/>
                <a:ext cx="4929051"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We can check this by substituting a small value for </a:t>
                </a:r>
                <a14:m>
                  <m:oMath xmlns:m="http://schemas.openxmlformats.org/officeDocument/2006/math">
                    <m:r>
                      <a:rPr lang="en-US" altLang="en-US" sz="1400" i="1" smtClean="0">
                        <a:solidFill>
                          <a:srgbClr val="FF0000"/>
                        </a:solidFill>
                        <a:latin typeface="Cambria Math" panose="02040503050406030204" pitchFamily="18" charset="0"/>
                        <a:ea typeface="Cambria Math" panose="02040503050406030204" pitchFamily="18" charset="0"/>
                      </a:rPr>
                      <m:t>𝜃</m:t>
                    </m:r>
                  </m:oMath>
                </a14:m>
                <a:r>
                  <a:rPr lang="en-US" altLang="en-US" sz="1400" dirty="0">
                    <a:solidFill>
                      <a:srgbClr val="FF0000"/>
                    </a:solidFill>
                    <a:latin typeface="Comic Sans MS" pitchFamily="66" charset="0"/>
                  </a:rPr>
                  <a:t> into the original expression</a:t>
                </a:r>
                <a:endParaRPr lang="el-GR" altLang="en-US" sz="1400" dirty="0">
                  <a:solidFill>
                    <a:srgbClr val="FF0000"/>
                  </a:solidFill>
                  <a:latin typeface="Comic Sans MS" pitchFamily="66" charset="0"/>
                </a:endParaRPr>
              </a:p>
            </p:txBody>
          </p:sp>
        </mc:Choice>
        <mc:Fallback xmlns="">
          <p:sp>
            <p:nvSpPr>
              <p:cNvPr id="35" name="Text Box 66"/>
              <p:cNvSpPr txBox="1">
                <a:spLocks noRot="1" noChangeAspect="1" noMove="1" noResize="1" noEditPoints="1" noAdjustHandles="1" noChangeArrowheads="1" noChangeShapeType="1" noTextEdit="1"/>
              </p:cNvSpPr>
              <p:nvPr/>
            </p:nvSpPr>
            <p:spPr bwMode="auto">
              <a:xfrm>
                <a:off x="3692435" y="2642826"/>
                <a:ext cx="4929051" cy="523220"/>
              </a:xfrm>
              <a:prstGeom prst="rect">
                <a:avLst/>
              </a:prstGeom>
              <a:blipFill>
                <a:blip r:embed="rId10"/>
                <a:stretch>
                  <a:fillRect t="-2353" b="-1176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605348" y="3313609"/>
                <a:ext cx="251677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𝑠𝑖𝑛</m:t>
                      </m:r>
                      <m:r>
                        <a:rPr lang="en-US" sz="1400" i="1">
                          <a:latin typeface="Cambria Math" panose="02040503050406030204" pitchFamily="18" charset="0"/>
                        </a:rPr>
                        <m:t>5</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𝑡𝑎𝑛</m:t>
                      </m:r>
                      <m:r>
                        <a:rPr lang="en-US" sz="1400" i="1">
                          <a:latin typeface="Cambria Math" panose="02040503050406030204" pitchFamily="18" charset="0"/>
                          <a:ea typeface="Cambria Math" panose="02040503050406030204" pitchFamily="18" charset="0"/>
                        </a:rPr>
                        <m:t>2</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𝑐𝑜𝑠</m:t>
                      </m:r>
                      <m:r>
                        <a:rPr lang="en-US" sz="1400" i="1">
                          <a:latin typeface="Cambria Math" panose="02040503050406030204" pitchFamily="18" charset="0"/>
                          <a:ea typeface="Cambria Math" panose="02040503050406030204" pitchFamily="18" charset="0"/>
                        </a:rPr>
                        <m:t>2</m:t>
                      </m:r>
                      <m:r>
                        <a:rPr lang="en-US" sz="1400" i="1">
                          <a:latin typeface="Cambria Math" panose="02040503050406030204" pitchFamily="18" charset="0"/>
                          <a:ea typeface="Cambria Math" panose="02040503050406030204" pitchFamily="18" charset="0"/>
                        </a:rPr>
                        <m:t>𝜃</m:t>
                      </m:r>
                    </m:oMath>
                  </m:oMathPara>
                </a14:m>
                <a:endParaRPr lang="en-GB" sz="1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3605348" y="3313609"/>
                <a:ext cx="2516777" cy="215444"/>
              </a:xfrm>
              <a:prstGeom prst="rect">
                <a:avLst/>
              </a:prstGeom>
              <a:blipFill>
                <a:blip r:embed="rId11"/>
                <a:stretch>
                  <a:fillRect b="-5714"/>
                </a:stretch>
              </a:blipFill>
            </p:spPr>
            <p:txBody>
              <a:bodyPr/>
              <a:lstStyle/>
              <a:p>
                <a:r>
                  <a:rPr lang="en-GB">
                    <a:noFill/>
                  </a:rPr>
                  <a:t> </a:t>
                </a:r>
              </a:p>
            </p:txBody>
          </p:sp>
        </mc:Fallback>
      </mc:AlternateContent>
      <p:sp>
        <p:nvSpPr>
          <p:cNvPr id="43" name="Arc 58"/>
          <p:cNvSpPr>
            <a:spLocks/>
          </p:cNvSpPr>
          <p:nvPr/>
        </p:nvSpPr>
        <p:spPr bwMode="auto">
          <a:xfrm>
            <a:off x="7243169" y="3396343"/>
            <a:ext cx="115573" cy="439782"/>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mc:AlternateContent xmlns:mc="http://schemas.openxmlformats.org/markup-compatibility/2006" xmlns:a14="http://schemas.microsoft.com/office/drawing/2010/main">
        <mc:Choice Requires="a14">
          <p:sp>
            <p:nvSpPr>
              <p:cNvPr id="44" name="Text Box 66"/>
              <p:cNvSpPr txBox="1">
                <a:spLocks noChangeArrowheads="1"/>
              </p:cNvSpPr>
              <p:nvPr/>
            </p:nvSpPr>
            <p:spPr bwMode="auto">
              <a:xfrm>
                <a:off x="7278686" y="3439661"/>
                <a:ext cx="1447301" cy="3077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Let </a:t>
                </a:r>
                <a14:m>
                  <m:oMath xmlns:m="http://schemas.openxmlformats.org/officeDocument/2006/math">
                    <m:r>
                      <a:rPr lang="en-US" altLang="en-US" sz="1400" i="1" smtClean="0">
                        <a:solidFill>
                          <a:srgbClr val="FF0000"/>
                        </a:solidFill>
                        <a:latin typeface="Cambria Math" panose="02040503050406030204" pitchFamily="18" charset="0"/>
                        <a:ea typeface="Cambria Math" panose="02040503050406030204" pitchFamily="18" charset="0"/>
                      </a:rPr>
                      <m:t>𝜃</m:t>
                    </m:r>
                    <m:r>
                      <a:rPr lang="en-US" altLang="en-US" sz="1400" b="0" i="1" smtClean="0">
                        <a:solidFill>
                          <a:srgbClr val="FF0000"/>
                        </a:solidFill>
                        <a:latin typeface="Cambria Math" panose="02040503050406030204" pitchFamily="18" charset="0"/>
                        <a:ea typeface="Cambria Math" panose="02040503050406030204" pitchFamily="18" charset="0"/>
                      </a:rPr>
                      <m:t>=0.005</m:t>
                    </m:r>
                  </m:oMath>
                </a14:m>
                <a:endParaRPr lang="el-GR" altLang="en-US" sz="1400" dirty="0">
                  <a:solidFill>
                    <a:srgbClr val="FF0000"/>
                  </a:solidFill>
                  <a:latin typeface="Comic Sans MS" pitchFamily="66" charset="0"/>
                </a:endParaRPr>
              </a:p>
            </p:txBody>
          </p:sp>
        </mc:Choice>
        <mc:Fallback xmlns="">
          <p:sp>
            <p:nvSpPr>
              <p:cNvPr id="44" name="Text Box 66"/>
              <p:cNvSpPr txBox="1">
                <a:spLocks noRot="1" noChangeAspect="1" noMove="1" noResize="1" noEditPoints="1" noAdjustHandles="1" noChangeArrowheads="1" noChangeShapeType="1" noTextEdit="1"/>
              </p:cNvSpPr>
              <p:nvPr/>
            </p:nvSpPr>
            <p:spPr bwMode="auto">
              <a:xfrm>
                <a:off x="7278686" y="3439661"/>
                <a:ext cx="1447301" cy="307777"/>
              </a:xfrm>
              <a:prstGeom prst="rect">
                <a:avLst/>
              </a:prstGeom>
              <a:blipFill>
                <a:blip r:embed="rId12"/>
                <a:stretch>
                  <a:fillRect t="-3922" b="-1960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3688079" y="3788227"/>
                <a:ext cx="358357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i="1" smtClean="0">
                          <a:latin typeface="Cambria Math" panose="02040503050406030204" pitchFamily="18" charset="0"/>
                        </a:rPr>
                        <m:t>𝑠𝑖𝑛</m:t>
                      </m:r>
                      <m:r>
                        <a:rPr lang="en-US" sz="1400" i="1" smtClean="0">
                          <a:latin typeface="Cambria Math" panose="02040503050406030204" pitchFamily="18" charset="0"/>
                        </a:rPr>
                        <m:t>5(0.005)+</m:t>
                      </m:r>
                      <m:r>
                        <a:rPr lang="en-US" sz="1400" i="1">
                          <a:latin typeface="Cambria Math" panose="02040503050406030204" pitchFamily="18" charset="0"/>
                          <a:ea typeface="Cambria Math" panose="02040503050406030204" pitchFamily="18" charset="0"/>
                        </a:rPr>
                        <m:t>𝑡𝑎𝑛</m:t>
                      </m:r>
                      <m:r>
                        <a:rPr lang="en-US" sz="1400" i="1">
                          <a:latin typeface="Cambria Math" panose="02040503050406030204" pitchFamily="18" charset="0"/>
                          <a:ea typeface="Cambria Math" panose="02040503050406030204" pitchFamily="18" charset="0"/>
                        </a:rPr>
                        <m:t>2(0.005)−</m:t>
                      </m:r>
                      <m:r>
                        <a:rPr lang="en-US" sz="1400" i="1">
                          <a:latin typeface="Cambria Math" panose="02040503050406030204" pitchFamily="18" charset="0"/>
                          <a:ea typeface="Cambria Math" panose="02040503050406030204" pitchFamily="18" charset="0"/>
                        </a:rPr>
                        <m:t>𝑐𝑜𝑠</m:t>
                      </m:r>
                      <m:r>
                        <a:rPr lang="en-US" sz="1400" i="1">
                          <a:latin typeface="Cambria Math" panose="02040503050406030204" pitchFamily="18" charset="0"/>
                          <a:ea typeface="Cambria Math" panose="02040503050406030204" pitchFamily="18" charset="0"/>
                        </a:rPr>
                        <m:t>2(0.005)</m:t>
                      </m:r>
                    </m:oMath>
                  </m:oMathPara>
                </a14:m>
                <a:endParaRPr lang="en-GB"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3688079" y="3788227"/>
                <a:ext cx="3583577" cy="215444"/>
              </a:xfrm>
              <a:prstGeom prst="rect">
                <a:avLst/>
              </a:prstGeom>
              <a:blipFill>
                <a:blip r:embed="rId13"/>
                <a:stretch>
                  <a:fillRect b="-30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3661953" y="4258490"/>
                <a:ext cx="1249682"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i="1" smtClean="0">
                          <a:latin typeface="Cambria Math" panose="02040503050406030204" pitchFamily="18" charset="0"/>
                        </a:rPr>
                        <m:t>−</m:t>
                      </m:r>
                      <m:r>
                        <a:rPr lang="en-US" sz="1400" b="0" i="1" smtClean="0">
                          <a:latin typeface="Cambria Math" panose="02040503050406030204" pitchFamily="18" charset="0"/>
                        </a:rPr>
                        <m:t>0.9649…</m:t>
                      </m:r>
                    </m:oMath>
                  </m:oMathPara>
                </a14:m>
                <a:endParaRPr lang="en-GB" sz="1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3661953" y="4258490"/>
                <a:ext cx="1249682" cy="215444"/>
              </a:xfrm>
              <a:prstGeom prst="rect">
                <a:avLst/>
              </a:prstGeom>
              <a:blipFill>
                <a:blip r:embed="rId14"/>
                <a:stretch>
                  <a:fillRect b="-5714"/>
                </a:stretch>
              </a:blipFill>
            </p:spPr>
            <p:txBody>
              <a:bodyPr/>
              <a:lstStyle/>
              <a:p>
                <a:r>
                  <a:rPr lang="en-GB">
                    <a:noFill/>
                  </a:rPr>
                  <a:t> </a:t>
                </a:r>
              </a:p>
            </p:txBody>
          </p:sp>
        </mc:Fallback>
      </mc:AlternateContent>
      <p:sp>
        <p:nvSpPr>
          <p:cNvPr id="47" name="Arc 58"/>
          <p:cNvSpPr>
            <a:spLocks/>
          </p:cNvSpPr>
          <p:nvPr/>
        </p:nvSpPr>
        <p:spPr bwMode="auto">
          <a:xfrm>
            <a:off x="7212689" y="3879668"/>
            <a:ext cx="115573" cy="439782"/>
          </a:xfrm>
          <a:custGeom>
            <a:avLst/>
            <a:gdLst>
              <a:gd name="T0" fmla="*/ 4202 w 22079"/>
              <a:gd name="T1" fmla="*/ 0 h 43200"/>
              <a:gd name="T2" fmla="*/ 0 w 22079"/>
              <a:gd name="T3" fmla="*/ 420639 h 43200"/>
              <a:gd name="T4" fmla="*/ 4202 w 22079"/>
              <a:gd name="T5" fmla="*/ 210344 h 43200"/>
              <a:gd name="T6" fmla="*/ 0 60000 65536"/>
              <a:gd name="T7" fmla="*/ 0 60000 65536"/>
              <a:gd name="T8" fmla="*/ 0 60000 65536"/>
            </a:gdLst>
            <a:ahLst/>
            <a:cxnLst>
              <a:cxn ang="T6">
                <a:pos x="T0" y="T1"/>
              </a:cxn>
              <a:cxn ang="T7">
                <a:pos x="T2" y="T3"/>
              </a:cxn>
              <a:cxn ang="T8">
                <a:pos x="T4" y="T5"/>
              </a:cxn>
            </a:cxnLst>
            <a:rect l="0" t="0" r="r" b="b"/>
            <a:pathLst>
              <a:path w="22079" h="43200" fill="none" extrusionOk="0">
                <a:moveTo>
                  <a:pt x="478" y="0"/>
                </a:moveTo>
                <a:cubicBezTo>
                  <a:pt x="12408" y="0"/>
                  <a:pt x="22079" y="9670"/>
                  <a:pt x="22079" y="21600"/>
                </a:cubicBezTo>
                <a:cubicBezTo>
                  <a:pt x="22079" y="33529"/>
                  <a:pt x="12408" y="43200"/>
                  <a:pt x="479" y="43200"/>
                </a:cubicBezTo>
                <a:cubicBezTo>
                  <a:pt x="319" y="43200"/>
                  <a:pt x="159" y="43198"/>
                  <a:pt x="0" y="43194"/>
                </a:cubicBezTo>
              </a:path>
              <a:path w="22079" h="43200" stroke="0" extrusionOk="0">
                <a:moveTo>
                  <a:pt x="478" y="0"/>
                </a:moveTo>
                <a:cubicBezTo>
                  <a:pt x="12408" y="0"/>
                  <a:pt x="22079" y="9670"/>
                  <a:pt x="22079" y="21600"/>
                </a:cubicBezTo>
                <a:cubicBezTo>
                  <a:pt x="22079" y="33529"/>
                  <a:pt x="12408" y="43200"/>
                  <a:pt x="479" y="43200"/>
                </a:cubicBezTo>
                <a:cubicBezTo>
                  <a:pt x="319" y="43200"/>
                  <a:pt x="159" y="43198"/>
                  <a:pt x="0" y="43194"/>
                </a:cubicBezTo>
                <a:lnTo>
                  <a:pt x="479" y="21600"/>
                </a:lnTo>
                <a:lnTo>
                  <a:pt x="478"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8" name="Text Box 66"/>
          <p:cNvSpPr txBox="1">
            <a:spLocks noChangeArrowheads="1"/>
          </p:cNvSpPr>
          <p:nvPr/>
        </p:nvSpPr>
        <p:spPr bwMode="auto">
          <a:xfrm>
            <a:off x="7248206" y="3922986"/>
            <a:ext cx="10510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dirty="0">
                <a:solidFill>
                  <a:srgbClr val="FF0000"/>
                </a:solidFill>
                <a:latin typeface="Comic Sans MS" pitchFamily="66" charset="0"/>
              </a:rPr>
              <a:t>Calculate</a:t>
            </a:r>
            <a:endParaRPr lang="el-GR" altLang="en-US" sz="1400" dirty="0">
              <a:solidFill>
                <a:srgbClr val="FF0000"/>
              </a:solidFill>
              <a:latin typeface="Comic Sans MS" pitchFamily="66" charset="0"/>
            </a:endParaRPr>
          </a:p>
        </p:txBody>
      </p:sp>
    </p:spTree>
    <p:extLst>
      <p:ext uri="{BB962C8B-B14F-4D97-AF65-F5344CB8AC3E}">
        <p14:creationId xmlns:p14="http://schemas.microsoft.com/office/powerpoint/2010/main" val="118218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linds(horizontal)">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linds(horizontal)">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linds(horizontal)">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blinds(horizontal)">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linds(horizontal)">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blinds(horizontal)">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blinds(horizontal)">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blinds(horizontal)">
                                      <p:cBhvr>
                                        <p:cTn id="52" dur="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blinds(horizontal)">
                                      <p:cBhvr>
                                        <p:cTn id="57" dur="500"/>
                                        <p:tgtEl>
                                          <p:spTgt spid="4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blinds(horizontal)">
                                      <p:cBhvr>
                                        <p:cTn id="62" dur="5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linds(horizontal)">
                                      <p:cBhvr>
                                        <p:cTn id="6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p:bldP spid="35" grpId="0"/>
      <p:bldP spid="36" grpId="0"/>
      <p:bldP spid="43" grpId="0" animBg="1"/>
      <p:bldP spid="44" grpId="0"/>
      <p:bldP spid="45" grpId="0"/>
      <p:bldP spid="46" grpId="0"/>
      <p:bldP spid="47" grpId="0" animBg="1"/>
      <p:bldP spid="4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3296194" cy="4525963"/>
              </a:xfrm>
            </p:spPr>
            <p:txBody>
              <a:bodyPr>
                <a:normAutofit/>
              </a:bodyPr>
              <a:lstStyle/>
              <a:p>
                <a:pPr marL="0" indent="0" algn="ctr">
                  <a:buNone/>
                </a:pPr>
                <a:r>
                  <a:rPr lang="en-GB" sz="1400" b="1" dirty="0">
                    <a:latin typeface="Comic Sans MS" pitchFamily="66" charset="0"/>
                  </a:rPr>
                  <a:t>You need to understand and be able to use the small angle approximations for </a:t>
                </a:r>
                <a14:m>
                  <m:oMath xmlns:m="http://schemas.openxmlformats.org/officeDocument/2006/math">
                    <m:r>
                      <a:rPr lang="en-US" sz="1400" b="1" i="1" smtClean="0">
                        <a:latin typeface="Cambria Math" panose="02040503050406030204" pitchFamily="18" charset="0"/>
                      </a:rPr>
                      <m:t>𝒔𝒊𝒏</m:t>
                    </m:r>
                    <m:r>
                      <a:rPr lang="en-US" sz="1400" b="1" i="1" smtClean="0">
                        <a:latin typeface="Cambria Math" panose="02040503050406030204" pitchFamily="18" charset="0"/>
                        <a:ea typeface="Cambria Math" panose="02040503050406030204" pitchFamily="18" charset="0"/>
                      </a:rPr>
                      <m:t>𝜽</m:t>
                    </m:r>
                  </m:oMath>
                </a14:m>
                <a:r>
                  <a:rPr lang="en-GB" sz="1400" b="1" dirty="0">
                    <a:latin typeface="Comic Sans MS" pitchFamily="66" charset="0"/>
                  </a:rPr>
                  <a:t>, </a:t>
                </a:r>
                <a14:m>
                  <m:oMath xmlns:m="http://schemas.openxmlformats.org/officeDocument/2006/math">
                    <m:r>
                      <a:rPr lang="en-US" sz="1400" b="1" i="1" smtClean="0">
                        <a:latin typeface="Cambria Math" panose="02040503050406030204" pitchFamily="18" charset="0"/>
                      </a:rPr>
                      <m:t>𝒄𝒐𝒔</m:t>
                    </m:r>
                    <m:r>
                      <a:rPr lang="en-US" sz="1400" b="1" i="1" smtClean="0">
                        <a:latin typeface="Cambria Math" panose="02040503050406030204" pitchFamily="18" charset="0"/>
                        <a:ea typeface="Cambria Math" panose="02040503050406030204" pitchFamily="18" charset="0"/>
                      </a:rPr>
                      <m:t>𝜽</m:t>
                    </m:r>
                  </m:oMath>
                </a14:m>
                <a:r>
                  <a:rPr lang="en-GB" sz="1400" b="1" dirty="0">
                    <a:latin typeface="Comic Sans MS" pitchFamily="66" charset="0"/>
                  </a:rPr>
                  <a:t> and </a:t>
                </a:r>
                <a14:m>
                  <m:oMath xmlns:m="http://schemas.openxmlformats.org/officeDocument/2006/math">
                    <m:r>
                      <a:rPr lang="en-US" sz="1400" b="1" i="1" smtClean="0">
                        <a:latin typeface="Cambria Math" panose="02040503050406030204" pitchFamily="18" charset="0"/>
                      </a:rPr>
                      <m:t>𝒕𝒂𝒏</m:t>
                    </m:r>
                    <m:r>
                      <a:rPr lang="en-US" sz="1400" b="1" i="1" smtClean="0">
                        <a:latin typeface="Cambria Math" panose="02040503050406030204" pitchFamily="18" charset="0"/>
                        <a:ea typeface="Cambria Math" panose="02040503050406030204" pitchFamily="18" charset="0"/>
                      </a:rPr>
                      <m:t>𝜽</m:t>
                    </m:r>
                  </m:oMath>
                </a14:m>
                <a:endParaRPr lang="en-GB" sz="1400" dirty="0">
                  <a:latin typeface="Comic Sans MS" pitchFamily="66"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3296194" cy="4525963"/>
              </a:xfrm>
              <a:blipFill>
                <a:blip r:embed="rId2"/>
                <a:stretch>
                  <a:fillRect t="-809" r="-1109"/>
                </a:stretch>
              </a:blipFill>
            </p:spPr>
            <p:txBody>
              <a:bodyPr/>
              <a:lstStyle/>
              <a:p>
                <a:r>
                  <a:rPr lang="en-GB">
                    <a:noFill/>
                  </a:rPr>
                  <a:t> </a:t>
                </a:r>
              </a:p>
            </p:txBody>
          </p:sp>
        </mc:Fallback>
      </mc:AlternateContent>
      <p:sp>
        <p:nvSpPr>
          <p:cNvPr id="37"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38" name="TextBox 37"/>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5F</a:t>
            </a:r>
            <a:endParaRPr lang="en-GB" sz="1600" dirty="0">
              <a:latin typeface="Comic Sans MS" panose="030F0702030302020204" pitchFamily="66" charset="0"/>
            </a:endParaRPr>
          </a:p>
        </p:txBody>
      </p:sp>
      <p:pic>
        <p:nvPicPr>
          <p:cNvPr id="2" name="Picture 1"/>
          <p:cNvPicPr>
            <a:picLocks noChangeAspect="1"/>
          </p:cNvPicPr>
          <p:nvPr/>
        </p:nvPicPr>
        <p:blipFill rotWithShape="1">
          <a:blip r:embed="rId3"/>
          <a:srcRect l="15359" t="45064" r="55590" b="27833"/>
          <a:stretch/>
        </p:blipFill>
        <p:spPr>
          <a:xfrm>
            <a:off x="2397966" y="2509935"/>
            <a:ext cx="4000577" cy="2985795"/>
          </a:xfrm>
          <a:prstGeom prst="rect">
            <a:avLst/>
          </a:prstGeom>
        </p:spPr>
      </p:pic>
      <p:sp>
        <p:nvSpPr>
          <p:cNvPr id="22" name="TextBox 21"/>
          <p:cNvSpPr txBox="1"/>
          <p:nvPr/>
        </p:nvSpPr>
        <p:spPr>
          <a:xfrm>
            <a:off x="832338" y="5729046"/>
            <a:ext cx="7549661" cy="400110"/>
          </a:xfrm>
          <a:prstGeom prst="rect">
            <a:avLst/>
          </a:prstGeom>
          <a:noFill/>
        </p:spPr>
        <p:txBody>
          <a:bodyPr wrap="square" rtlCol="0">
            <a:spAutoFit/>
          </a:bodyPr>
          <a:lstStyle/>
          <a:p>
            <a:pPr algn="ctr"/>
            <a:r>
              <a:rPr lang="en-GB" sz="2000" dirty="0">
                <a:solidFill>
                  <a:srgbClr val="FF0000"/>
                </a:solidFill>
                <a:latin typeface="Comic Sans MS" pitchFamily="66" charset="0"/>
              </a:rPr>
              <a:t>You are given these relationships in the formula booklet…</a:t>
            </a:r>
          </a:p>
        </p:txBody>
      </p:sp>
    </p:spTree>
    <p:extLst>
      <p:ext uri="{BB962C8B-B14F-4D97-AF65-F5344CB8AC3E}">
        <p14:creationId xmlns:p14="http://schemas.microsoft.com/office/powerpoint/2010/main" val="303263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52400" y="1600200"/>
            <a:ext cx="4800600" cy="4525963"/>
          </a:xfrm>
        </p:spPr>
        <p:txBody>
          <a:bodyPr/>
          <a:lstStyle/>
          <a:p>
            <a:pPr eaLnBrk="1" hangingPunct="1">
              <a:buFontTx/>
              <a:buNone/>
            </a:pPr>
            <a:r>
              <a:rPr lang="en-GB" altLang="en-US" sz="2000">
                <a:latin typeface="Comic Sans MS" pitchFamily="66" charset="0"/>
              </a:rPr>
              <a:t>	</a:t>
            </a:r>
            <a:r>
              <a:rPr lang="en-GB" altLang="en-US" sz="1800" u="sng">
                <a:latin typeface="Comic Sans MS" pitchFamily="66" charset="0"/>
              </a:rPr>
              <a:t>You can measure angles in Radians</a:t>
            </a:r>
          </a:p>
          <a:p>
            <a:pPr eaLnBrk="1" hangingPunct="1">
              <a:buFontTx/>
              <a:buNone/>
            </a:pPr>
            <a:endParaRPr lang="en-GB" altLang="en-US" sz="1800">
              <a:latin typeface="Comic Sans MS" pitchFamily="66" charset="0"/>
            </a:endParaRPr>
          </a:p>
          <a:p>
            <a:pPr eaLnBrk="1" hangingPunct="1">
              <a:buFontTx/>
              <a:buNone/>
            </a:pPr>
            <a:r>
              <a:rPr lang="en-GB" altLang="en-US" sz="2000">
                <a:latin typeface="Comic Sans MS" pitchFamily="66" charset="0"/>
              </a:rPr>
              <a:t>	</a:t>
            </a:r>
            <a:r>
              <a:rPr lang="en-GB" altLang="en-US" sz="1800">
                <a:latin typeface="Comic Sans MS" pitchFamily="66" charset="0"/>
              </a:rPr>
              <a:t>You need to be able to convert between degrees and radians.</a:t>
            </a:r>
            <a:endParaRPr lang="en-GB" altLang="en-US" sz="2000">
              <a:latin typeface="Comic Sans MS" pitchFamily="66" charset="0"/>
            </a:endParaRPr>
          </a:p>
        </p:txBody>
      </p:sp>
      <p:graphicFrame>
        <p:nvGraphicFramePr>
          <p:cNvPr id="9254" name="Object 38"/>
          <p:cNvGraphicFramePr>
            <a:graphicFrameLocks noChangeAspect="1"/>
          </p:cNvGraphicFramePr>
          <p:nvPr/>
        </p:nvGraphicFramePr>
        <p:xfrm>
          <a:off x="1720850" y="3556000"/>
          <a:ext cx="344488" cy="471488"/>
        </p:xfrm>
        <a:graphic>
          <a:graphicData uri="http://schemas.openxmlformats.org/presentationml/2006/ole">
            <mc:AlternateContent xmlns:mc="http://schemas.openxmlformats.org/markup-compatibility/2006">
              <mc:Choice xmlns:v="urn:schemas-microsoft-com:vml" Requires="v">
                <p:oleObj spid="_x0000_s2568" name="Equation" r:id="rId4" imgW="139639" imgH="190417" progId="Equation.DSMT4">
                  <p:embed/>
                </p:oleObj>
              </mc:Choice>
              <mc:Fallback>
                <p:oleObj name="Equation" r:id="rId4" imgW="139639" imgH="190417" progId="Equation.DSMT4">
                  <p:embed/>
                  <p:pic>
                    <p:nvPicPr>
                      <p:cNvPr id="9254"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0850" y="3556000"/>
                        <a:ext cx="344488"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5" name="Object 39"/>
          <p:cNvGraphicFramePr>
            <a:graphicFrameLocks noChangeAspect="1"/>
          </p:cNvGraphicFramePr>
          <p:nvPr/>
        </p:nvGraphicFramePr>
        <p:xfrm>
          <a:off x="2019300" y="3433763"/>
          <a:ext cx="857250" cy="790575"/>
        </p:xfrm>
        <a:graphic>
          <a:graphicData uri="http://schemas.openxmlformats.org/presentationml/2006/ole">
            <mc:AlternateContent xmlns:mc="http://schemas.openxmlformats.org/markup-compatibility/2006">
              <mc:Choice xmlns:v="urn:schemas-microsoft-com:vml" Requires="v">
                <p:oleObj spid="_x0000_s2569" name="Equation" r:id="rId6" imgW="457200" imgH="419100" progId="Equation.DSMT4">
                  <p:embed/>
                </p:oleObj>
              </mc:Choice>
              <mc:Fallback>
                <p:oleObj name="Equation" r:id="rId6" imgW="457200" imgH="419100" progId="Equation.DSMT4">
                  <p:embed/>
                  <p:pic>
                    <p:nvPicPr>
                      <p:cNvPr id="9255" name="Object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9300" y="3433763"/>
                        <a:ext cx="857250"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6" name="Arc 40"/>
          <p:cNvSpPr>
            <a:spLocks/>
          </p:cNvSpPr>
          <p:nvPr/>
        </p:nvSpPr>
        <p:spPr bwMode="auto">
          <a:xfrm rot="5400000">
            <a:off x="2115345" y="4098131"/>
            <a:ext cx="233362" cy="752475"/>
          </a:xfrm>
          <a:custGeom>
            <a:avLst/>
            <a:gdLst>
              <a:gd name="T0" fmla="*/ 0 w 21600"/>
              <a:gd name="T1" fmla="*/ 0 h 43199"/>
              <a:gd name="T2" fmla="*/ 1869 w 21600"/>
              <a:gd name="T3" fmla="*/ 752475 h 43199"/>
              <a:gd name="T4" fmla="*/ 0 w 21600"/>
              <a:gd name="T5" fmla="*/ 376246 h 43199"/>
              <a:gd name="T6" fmla="*/ 0 60000 65536"/>
              <a:gd name="T7" fmla="*/ 0 60000 65536"/>
              <a:gd name="T8" fmla="*/ 0 60000 65536"/>
            </a:gdLst>
            <a:ahLst/>
            <a:cxnLst>
              <a:cxn ang="T6">
                <a:pos x="T0" y="T1"/>
              </a:cxn>
              <a:cxn ang="T7">
                <a:pos x="T2" y="T3"/>
              </a:cxn>
              <a:cxn ang="T8">
                <a:pos x="T4" y="T5"/>
              </a:cxn>
            </a:cxnLst>
            <a:rect l="0" t="0" r="r" b="b"/>
            <a:pathLst>
              <a:path w="21600" h="43199" fill="none" extrusionOk="0">
                <a:moveTo>
                  <a:pt x="-1" y="0"/>
                </a:moveTo>
                <a:cubicBezTo>
                  <a:pt x="11929" y="0"/>
                  <a:pt x="21600" y="9670"/>
                  <a:pt x="21600" y="21600"/>
                </a:cubicBezTo>
                <a:cubicBezTo>
                  <a:pt x="21600" y="33461"/>
                  <a:pt x="12034" y="43104"/>
                  <a:pt x="173" y="43199"/>
                </a:cubicBezTo>
              </a:path>
              <a:path w="21600" h="43199" stroke="0" extrusionOk="0">
                <a:moveTo>
                  <a:pt x="-1" y="0"/>
                </a:moveTo>
                <a:cubicBezTo>
                  <a:pt x="11929" y="0"/>
                  <a:pt x="21600" y="9670"/>
                  <a:pt x="21600" y="21600"/>
                </a:cubicBezTo>
                <a:cubicBezTo>
                  <a:pt x="21600" y="33461"/>
                  <a:pt x="12034" y="43104"/>
                  <a:pt x="173" y="43199"/>
                </a:cubicBezTo>
                <a:lnTo>
                  <a:pt x="0" y="21600"/>
                </a:lnTo>
                <a:lnTo>
                  <a:pt x="-1" y="0"/>
                </a:lnTo>
                <a:close/>
              </a:path>
            </a:pathLst>
          </a:custGeom>
          <a:noFill/>
          <a:ln w="2540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57" name="Text Box 41"/>
          <p:cNvSpPr txBox="1">
            <a:spLocks noChangeArrowheads="1"/>
          </p:cNvSpPr>
          <p:nvPr/>
        </p:nvSpPr>
        <p:spPr bwMode="auto">
          <a:xfrm>
            <a:off x="1793875" y="4616450"/>
            <a:ext cx="9048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Multiply by </a:t>
            </a:r>
            <a:r>
              <a:rPr lang="en-GB" altLang="en-US" sz="1400" baseline="30000">
                <a:solidFill>
                  <a:srgbClr val="FF0000"/>
                </a:solidFill>
                <a:latin typeface="Comic Sans MS" pitchFamily="66" charset="0"/>
              </a:rPr>
              <a:t>180</a:t>
            </a:r>
            <a:r>
              <a:rPr lang="en-GB" altLang="en-US" sz="1400">
                <a:solidFill>
                  <a:srgbClr val="FF0000"/>
                </a:solidFill>
                <a:latin typeface="Comic Sans MS" pitchFamily="66" charset="0"/>
              </a:rPr>
              <a:t>/</a:t>
            </a:r>
            <a:r>
              <a:rPr lang="el-GR" altLang="en-US" sz="1400" baseline="-25000">
                <a:solidFill>
                  <a:srgbClr val="FF0000"/>
                </a:solidFill>
                <a:latin typeface="Comic Sans MS" pitchFamily="66" charset="0"/>
              </a:rPr>
              <a:t>π</a:t>
            </a:r>
          </a:p>
        </p:txBody>
      </p:sp>
      <p:sp>
        <p:nvSpPr>
          <p:cNvPr id="9258" name="Text Box 42"/>
          <p:cNvSpPr txBox="1">
            <a:spLocks noChangeArrowheads="1"/>
          </p:cNvSpPr>
          <p:nvPr/>
        </p:nvSpPr>
        <p:spPr bwMode="auto">
          <a:xfrm>
            <a:off x="533400" y="3048000"/>
            <a:ext cx="2016125"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Radians </a:t>
            </a:r>
            <a:r>
              <a:rPr lang="en-GB" altLang="en-US" sz="1600">
                <a:latin typeface="Comic Sans MS" pitchFamily="66" charset="0"/>
                <a:sym typeface="Wingdings" pitchFamily="2" charset="2"/>
              </a:rPr>
              <a:t> Degrees</a:t>
            </a:r>
            <a:endParaRPr lang="en-GB" altLang="en-US" sz="1600">
              <a:latin typeface="Comic Sans MS" pitchFamily="66" charset="0"/>
            </a:endParaRPr>
          </a:p>
        </p:txBody>
      </p:sp>
      <p:sp>
        <p:nvSpPr>
          <p:cNvPr id="9259" name="Text Box 43"/>
          <p:cNvSpPr txBox="1">
            <a:spLocks noChangeArrowheads="1"/>
          </p:cNvSpPr>
          <p:nvPr/>
        </p:nvSpPr>
        <p:spPr bwMode="auto">
          <a:xfrm>
            <a:off x="5638800" y="1676400"/>
            <a:ext cx="2362200"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600">
                <a:latin typeface="Comic Sans MS" pitchFamily="66" charset="0"/>
              </a:rPr>
              <a:t>Convert the following angle to degrees</a:t>
            </a:r>
          </a:p>
        </p:txBody>
      </p:sp>
      <p:graphicFrame>
        <p:nvGraphicFramePr>
          <p:cNvPr id="9260" name="Object 44"/>
          <p:cNvGraphicFramePr>
            <a:graphicFrameLocks noChangeAspect="1"/>
          </p:cNvGraphicFramePr>
          <p:nvPr/>
        </p:nvGraphicFramePr>
        <p:xfrm>
          <a:off x="6324600" y="2362200"/>
          <a:ext cx="838200" cy="666750"/>
        </p:xfrm>
        <a:graphic>
          <a:graphicData uri="http://schemas.openxmlformats.org/presentationml/2006/ole">
            <mc:AlternateContent xmlns:mc="http://schemas.openxmlformats.org/markup-compatibility/2006">
              <mc:Choice xmlns:v="urn:schemas-microsoft-com:vml" Requires="v">
                <p:oleObj spid="_x0000_s2570" name="Equation" r:id="rId8" imgW="495085" imgH="393529" progId="Equation.DSMT4">
                  <p:embed/>
                </p:oleObj>
              </mc:Choice>
              <mc:Fallback>
                <p:oleObj name="Equation" r:id="rId8" imgW="495085" imgH="393529" progId="Equation.DSMT4">
                  <p:embed/>
                  <p:pic>
                    <p:nvPicPr>
                      <p:cNvPr id="9260" name="Object 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4600" y="2362200"/>
                        <a:ext cx="838200"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61" name="Object 45"/>
          <p:cNvGraphicFramePr>
            <a:graphicFrameLocks noChangeAspect="1"/>
          </p:cNvGraphicFramePr>
          <p:nvPr/>
        </p:nvGraphicFramePr>
        <p:xfrm>
          <a:off x="6248400" y="3124200"/>
          <a:ext cx="1009650" cy="666750"/>
        </p:xfrm>
        <a:graphic>
          <a:graphicData uri="http://schemas.openxmlformats.org/presentationml/2006/ole">
            <mc:AlternateContent xmlns:mc="http://schemas.openxmlformats.org/markup-compatibility/2006">
              <mc:Choice xmlns:v="urn:schemas-microsoft-com:vml" Requires="v">
                <p:oleObj spid="_x0000_s2571" name="Equation" r:id="rId10" imgW="596641" imgH="393529" progId="Equation.DSMT4">
                  <p:embed/>
                </p:oleObj>
              </mc:Choice>
              <mc:Fallback>
                <p:oleObj name="Equation" r:id="rId10" imgW="596641" imgH="393529" progId="Equation.DSMT4">
                  <p:embed/>
                  <p:pic>
                    <p:nvPicPr>
                      <p:cNvPr id="9261" name="Object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8400" y="3124200"/>
                        <a:ext cx="1009650"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62" name="Object 46"/>
          <p:cNvGraphicFramePr>
            <a:graphicFrameLocks noChangeAspect="1"/>
          </p:cNvGraphicFramePr>
          <p:nvPr/>
        </p:nvGraphicFramePr>
        <p:xfrm>
          <a:off x="6400800" y="3886200"/>
          <a:ext cx="773113" cy="666750"/>
        </p:xfrm>
        <a:graphic>
          <a:graphicData uri="http://schemas.openxmlformats.org/presentationml/2006/ole">
            <mc:AlternateContent xmlns:mc="http://schemas.openxmlformats.org/markup-compatibility/2006">
              <mc:Choice xmlns:v="urn:schemas-microsoft-com:vml" Requires="v">
                <p:oleObj spid="_x0000_s2572" name="Equation" r:id="rId12" imgW="457002" imgH="393529" progId="Equation.DSMT4">
                  <p:embed/>
                </p:oleObj>
              </mc:Choice>
              <mc:Fallback>
                <p:oleObj name="Equation" r:id="rId12" imgW="457002" imgH="393529" progId="Equation.DSMT4">
                  <p:embed/>
                  <p:pic>
                    <p:nvPicPr>
                      <p:cNvPr id="9262" name="Object 4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00800" y="3886200"/>
                        <a:ext cx="773113"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63" name="Object 47"/>
          <p:cNvGraphicFramePr>
            <a:graphicFrameLocks noChangeAspect="1"/>
          </p:cNvGraphicFramePr>
          <p:nvPr/>
        </p:nvGraphicFramePr>
        <p:xfrm>
          <a:off x="6477000" y="4724400"/>
          <a:ext cx="601663" cy="666750"/>
        </p:xfrm>
        <a:graphic>
          <a:graphicData uri="http://schemas.openxmlformats.org/presentationml/2006/ole">
            <mc:AlternateContent xmlns:mc="http://schemas.openxmlformats.org/markup-compatibility/2006">
              <mc:Choice xmlns:v="urn:schemas-microsoft-com:vml" Requires="v">
                <p:oleObj spid="_x0000_s2573" name="Equation" r:id="rId14" imgW="355292" imgH="393359" progId="Equation.DSMT4">
                  <p:embed/>
                </p:oleObj>
              </mc:Choice>
              <mc:Fallback>
                <p:oleObj name="Equation" r:id="rId14" imgW="355292" imgH="393359" progId="Equation.DSMT4">
                  <p:embed/>
                  <p:pic>
                    <p:nvPicPr>
                      <p:cNvPr id="9263" name="Object 4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77000" y="4724400"/>
                        <a:ext cx="601663"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64" name="Object 48"/>
          <p:cNvGraphicFramePr>
            <a:graphicFrameLocks noChangeAspect="1"/>
          </p:cNvGraphicFramePr>
          <p:nvPr/>
        </p:nvGraphicFramePr>
        <p:xfrm>
          <a:off x="6477000" y="5562600"/>
          <a:ext cx="687388" cy="344488"/>
        </p:xfrm>
        <a:graphic>
          <a:graphicData uri="http://schemas.openxmlformats.org/presentationml/2006/ole">
            <mc:AlternateContent xmlns:mc="http://schemas.openxmlformats.org/markup-compatibility/2006">
              <mc:Choice xmlns:v="urn:schemas-microsoft-com:vml" Requires="v">
                <p:oleObj spid="_x0000_s2574" name="Equation" r:id="rId16" imgW="406048" imgH="203024" progId="Equation.DSMT4">
                  <p:embed/>
                </p:oleObj>
              </mc:Choice>
              <mc:Fallback>
                <p:oleObj name="Equation" r:id="rId16" imgW="406048" imgH="203024" progId="Equation.DSMT4">
                  <p:embed/>
                  <p:pic>
                    <p:nvPicPr>
                      <p:cNvPr id="9264" name="Object 4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77000" y="5562600"/>
                        <a:ext cx="687388"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65" name="Arc 49"/>
          <p:cNvSpPr>
            <a:spLocks/>
          </p:cNvSpPr>
          <p:nvPr/>
        </p:nvSpPr>
        <p:spPr bwMode="auto">
          <a:xfrm flipH="1">
            <a:off x="5791200" y="2743200"/>
            <a:ext cx="228600" cy="762000"/>
          </a:xfrm>
          <a:custGeom>
            <a:avLst/>
            <a:gdLst>
              <a:gd name="T0" fmla="*/ 0 w 21600"/>
              <a:gd name="T1" fmla="*/ 0 h 43188"/>
              <a:gd name="T2" fmla="*/ 7557 w 21600"/>
              <a:gd name="T3" fmla="*/ 762000 h 43188"/>
              <a:gd name="T4" fmla="*/ 0 w 21600"/>
              <a:gd name="T5" fmla="*/ 381106 h 43188"/>
              <a:gd name="T6" fmla="*/ 0 60000 65536"/>
              <a:gd name="T7" fmla="*/ 0 60000 65536"/>
              <a:gd name="T8" fmla="*/ 0 60000 65536"/>
            </a:gdLst>
            <a:ahLst/>
            <a:cxnLst>
              <a:cxn ang="T6">
                <a:pos x="T0" y="T1"/>
              </a:cxn>
              <a:cxn ang="T7">
                <a:pos x="T2" y="T3"/>
              </a:cxn>
              <a:cxn ang="T8">
                <a:pos x="T4" y="T5"/>
              </a:cxn>
            </a:cxnLst>
            <a:rect l="0" t="0" r="r" b="b"/>
            <a:pathLst>
              <a:path w="21600" h="43188" fill="none" extrusionOk="0">
                <a:moveTo>
                  <a:pt x="-1" y="0"/>
                </a:moveTo>
                <a:cubicBezTo>
                  <a:pt x="11929" y="0"/>
                  <a:pt x="21600" y="9670"/>
                  <a:pt x="21600" y="21600"/>
                </a:cubicBezTo>
                <a:cubicBezTo>
                  <a:pt x="21600" y="33251"/>
                  <a:pt x="12359" y="42803"/>
                  <a:pt x="714" y="43188"/>
                </a:cubicBezTo>
              </a:path>
              <a:path w="21600" h="43188" stroke="0" extrusionOk="0">
                <a:moveTo>
                  <a:pt x="-1" y="0"/>
                </a:moveTo>
                <a:cubicBezTo>
                  <a:pt x="11929" y="0"/>
                  <a:pt x="21600" y="9670"/>
                  <a:pt x="21600" y="21600"/>
                </a:cubicBezTo>
                <a:cubicBezTo>
                  <a:pt x="21600" y="33251"/>
                  <a:pt x="12359" y="42803"/>
                  <a:pt x="714" y="43188"/>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66" name="Arc 50"/>
          <p:cNvSpPr>
            <a:spLocks/>
          </p:cNvSpPr>
          <p:nvPr/>
        </p:nvSpPr>
        <p:spPr bwMode="auto">
          <a:xfrm flipH="1">
            <a:off x="5791200" y="3505200"/>
            <a:ext cx="228600" cy="762000"/>
          </a:xfrm>
          <a:custGeom>
            <a:avLst/>
            <a:gdLst>
              <a:gd name="T0" fmla="*/ 0 w 21600"/>
              <a:gd name="T1" fmla="*/ 0 h 43188"/>
              <a:gd name="T2" fmla="*/ 7557 w 21600"/>
              <a:gd name="T3" fmla="*/ 762000 h 43188"/>
              <a:gd name="T4" fmla="*/ 0 w 21600"/>
              <a:gd name="T5" fmla="*/ 381106 h 43188"/>
              <a:gd name="T6" fmla="*/ 0 60000 65536"/>
              <a:gd name="T7" fmla="*/ 0 60000 65536"/>
              <a:gd name="T8" fmla="*/ 0 60000 65536"/>
            </a:gdLst>
            <a:ahLst/>
            <a:cxnLst>
              <a:cxn ang="T6">
                <a:pos x="T0" y="T1"/>
              </a:cxn>
              <a:cxn ang="T7">
                <a:pos x="T2" y="T3"/>
              </a:cxn>
              <a:cxn ang="T8">
                <a:pos x="T4" y="T5"/>
              </a:cxn>
            </a:cxnLst>
            <a:rect l="0" t="0" r="r" b="b"/>
            <a:pathLst>
              <a:path w="21600" h="43188" fill="none" extrusionOk="0">
                <a:moveTo>
                  <a:pt x="-1" y="0"/>
                </a:moveTo>
                <a:cubicBezTo>
                  <a:pt x="11929" y="0"/>
                  <a:pt x="21600" y="9670"/>
                  <a:pt x="21600" y="21600"/>
                </a:cubicBezTo>
                <a:cubicBezTo>
                  <a:pt x="21600" y="33251"/>
                  <a:pt x="12359" y="42803"/>
                  <a:pt x="714" y="43188"/>
                </a:cubicBezTo>
              </a:path>
              <a:path w="21600" h="43188" stroke="0" extrusionOk="0">
                <a:moveTo>
                  <a:pt x="-1" y="0"/>
                </a:moveTo>
                <a:cubicBezTo>
                  <a:pt x="11929" y="0"/>
                  <a:pt x="21600" y="9670"/>
                  <a:pt x="21600" y="21600"/>
                </a:cubicBezTo>
                <a:cubicBezTo>
                  <a:pt x="21600" y="33251"/>
                  <a:pt x="12359" y="42803"/>
                  <a:pt x="714" y="43188"/>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67" name="Arc 51"/>
          <p:cNvSpPr>
            <a:spLocks/>
          </p:cNvSpPr>
          <p:nvPr/>
        </p:nvSpPr>
        <p:spPr bwMode="auto">
          <a:xfrm flipH="1">
            <a:off x="5791200" y="4267200"/>
            <a:ext cx="228600" cy="762000"/>
          </a:xfrm>
          <a:custGeom>
            <a:avLst/>
            <a:gdLst>
              <a:gd name="T0" fmla="*/ 0 w 21600"/>
              <a:gd name="T1" fmla="*/ 0 h 43188"/>
              <a:gd name="T2" fmla="*/ 7557 w 21600"/>
              <a:gd name="T3" fmla="*/ 762000 h 43188"/>
              <a:gd name="T4" fmla="*/ 0 w 21600"/>
              <a:gd name="T5" fmla="*/ 381106 h 43188"/>
              <a:gd name="T6" fmla="*/ 0 60000 65536"/>
              <a:gd name="T7" fmla="*/ 0 60000 65536"/>
              <a:gd name="T8" fmla="*/ 0 60000 65536"/>
            </a:gdLst>
            <a:ahLst/>
            <a:cxnLst>
              <a:cxn ang="T6">
                <a:pos x="T0" y="T1"/>
              </a:cxn>
              <a:cxn ang="T7">
                <a:pos x="T2" y="T3"/>
              </a:cxn>
              <a:cxn ang="T8">
                <a:pos x="T4" y="T5"/>
              </a:cxn>
            </a:cxnLst>
            <a:rect l="0" t="0" r="r" b="b"/>
            <a:pathLst>
              <a:path w="21600" h="43188" fill="none" extrusionOk="0">
                <a:moveTo>
                  <a:pt x="-1" y="0"/>
                </a:moveTo>
                <a:cubicBezTo>
                  <a:pt x="11929" y="0"/>
                  <a:pt x="21600" y="9670"/>
                  <a:pt x="21600" y="21600"/>
                </a:cubicBezTo>
                <a:cubicBezTo>
                  <a:pt x="21600" y="33251"/>
                  <a:pt x="12359" y="42803"/>
                  <a:pt x="714" y="43188"/>
                </a:cubicBezTo>
              </a:path>
              <a:path w="21600" h="43188" stroke="0" extrusionOk="0">
                <a:moveTo>
                  <a:pt x="-1" y="0"/>
                </a:moveTo>
                <a:cubicBezTo>
                  <a:pt x="11929" y="0"/>
                  <a:pt x="21600" y="9670"/>
                  <a:pt x="21600" y="21600"/>
                </a:cubicBezTo>
                <a:cubicBezTo>
                  <a:pt x="21600" y="33251"/>
                  <a:pt x="12359" y="42803"/>
                  <a:pt x="714" y="43188"/>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68" name="Arc 52"/>
          <p:cNvSpPr>
            <a:spLocks/>
          </p:cNvSpPr>
          <p:nvPr/>
        </p:nvSpPr>
        <p:spPr bwMode="auto">
          <a:xfrm flipH="1">
            <a:off x="5791200" y="5029200"/>
            <a:ext cx="228600" cy="762000"/>
          </a:xfrm>
          <a:custGeom>
            <a:avLst/>
            <a:gdLst>
              <a:gd name="T0" fmla="*/ 0 w 21600"/>
              <a:gd name="T1" fmla="*/ 0 h 43188"/>
              <a:gd name="T2" fmla="*/ 7557 w 21600"/>
              <a:gd name="T3" fmla="*/ 762000 h 43188"/>
              <a:gd name="T4" fmla="*/ 0 w 21600"/>
              <a:gd name="T5" fmla="*/ 381106 h 43188"/>
              <a:gd name="T6" fmla="*/ 0 60000 65536"/>
              <a:gd name="T7" fmla="*/ 0 60000 65536"/>
              <a:gd name="T8" fmla="*/ 0 60000 65536"/>
            </a:gdLst>
            <a:ahLst/>
            <a:cxnLst>
              <a:cxn ang="T6">
                <a:pos x="T0" y="T1"/>
              </a:cxn>
              <a:cxn ang="T7">
                <a:pos x="T2" y="T3"/>
              </a:cxn>
              <a:cxn ang="T8">
                <a:pos x="T4" y="T5"/>
              </a:cxn>
            </a:cxnLst>
            <a:rect l="0" t="0" r="r" b="b"/>
            <a:pathLst>
              <a:path w="21600" h="43188" fill="none" extrusionOk="0">
                <a:moveTo>
                  <a:pt x="-1" y="0"/>
                </a:moveTo>
                <a:cubicBezTo>
                  <a:pt x="11929" y="0"/>
                  <a:pt x="21600" y="9670"/>
                  <a:pt x="21600" y="21600"/>
                </a:cubicBezTo>
                <a:cubicBezTo>
                  <a:pt x="21600" y="33251"/>
                  <a:pt x="12359" y="42803"/>
                  <a:pt x="714" y="43188"/>
                </a:cubicBezTo>
              </a:path>
              <a:path w="21600" h="43188" stroke="0" extrusionOk="0">
                <a:moveTo>
                  <a:pt x="-1" y="0"/>
                </a:moveTo>
                <a:cubicBezTo>
                  <a:pt x="11929" y="0"/>
                  <a:pt x="21600" y="9670"/>
                  <a:pt x="21600" y="21600"/>
                </a:cubicBezTo>
                <a:cubicBezTo>
                  <a:pt x="21600" y="33251"/>
                  <a:pt x="12359" y="42803"/>
                  <a:pt x="714" y="43188"/>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69" name="Text Box 53"/>
          <p:cNvSpPr txBox="1">
            <a:spLocks noChangeArrowheads="1"/>
          </p:cNvSpPr>
          <p:nvPr/>
        </p:nvSpPr>
        <p:spPr bwMode="auto">
          <a:xfrm>
            <a:off x="4724400" y="2819400"/>
            <a:ext cx="1143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Multiply by </a:t>
            </a:r>
            <a:r>
              <a:rPr lang="en-GB" altLang="en-US" sz="1400" baseline="30000">
                <a:solidFill>
                  <a:srgbClr val="FF0000"/>
                </a:solidFill>
                <a:latin typeface="Comic Sans MS" pitchFamily="66" charset="0"/>
              </a:rPr>
              <a:t>180</a:t>
            </a:r>
            <a:r>
              <a:rPr lang="en-GB" altLang="en-US" sz="1400">
                <a:solidFill>
                  <a:srgbClr val="FF0000"/>
                </a:solidFill>
                <a:latin typeface="Comic Sans MS" pitchFamily="66" charset="0"/>
              </a:rPr>
              <a:t>/</a:t>
            </a:r>
            <a:r>
              <a:rPr lang="el-GR" altLang="en-US" sz="1400" baseline="-25000">
                <a:solidFill>
                  <a:srgbClr val="FF0000"/>
                </a:solidFill>
                <a:latin typeface="Comic Sans MS" pitchFamily="66" charset="0"/>
              </a:rPr>
              <a:t>π</a:t>
            </a:r>
          </a:p>
        </p:txBody>
      </p:sp>
      <p:sp>
        <p:nvSpPr>
          <p:cNvPr id="9270" name="Text Box 54"/>
          <p:cNvSpPr txBox="1">
            <a:spLocks noChangeArrowheads="1"/>
          </p:cNvSpPr>
          <p:nvPr/>
        </p:nvSpPr>
        <p:spPr bwMode="auto">
          <a:xfrm>
            <a:off x="4114800" y="3657600"/>
            <a:ext cx="1676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Top x Top, Bottom x Bottom</a:t>
            </a:r>
            <a:endParaRPr lang="el-GR" altLang="en-US" sz="1400" baseline="-25000">
              <a:solidFill>
                <a:srgbClr val="FF0000"/>
              </a:solidFill>
              <a:latin typeface="Comic Sans MS" pitchFamily="66" charset="0"/>
            </a:endParaRPr>
          </a:p>
        </p:txBody>
      </p:sp>
      <p:sp>
        <p:nvSpPr>
          <p:cNvPr id="9271" name="Text Box 55"/>
          <p:cNvSpPr txBox="1">
            <a:spLocks noChangeArrowheads="1"/>
          </p:cNvSpPr>
          <p:nvPr/>
        </p:nvSpPr>
        <p:spPr bwMode="auto">
          <a:xfrm>
            <a:off x="4495800" y="44958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Cancel out </a:t>
            </a:r>
            <a:r>
              <a:rPr lang="el-GR" altLang="en-US" sz="1400">
                <a:solidFill>
                  <a:srgbClr val="FF0000"/>
                </a:solidFill>
                <a:latin typeface="Comic Sans MS" pitchFamily="66" charset="0"/>
              </a:rPr>
              <a:t>π</a:t>
            </a:r>
            <a:endParaRPr lang="el-GR" altLang="en-US" sz="1400" baseline="-25000">
              <a:solidFill>
                <a:srgbClr val="FF0000"/>
              </a:solidFill>
              <a:latin typeface="Comic Sans MS" pitchFamily="66" charset="0"/>
            </a:endParaRPr>
          </a:p>
        </p:txBody>
      </p:sp>
      <p:sp>
        <p:nvSpPr>
          <p:cNvPr id="9272" name="Text Box 56"/>
          <p:cNvSpPr txBox="1">
            <a:spLocks noChangeArrowheads="1"/>
          </p:cNvSpPr>
          <p:nvPr/>
        </p:nvSpPr>
        <p:spPr bwMode="auto">
          <a:xfrm>
            <a:off x="4648200" y="5181600"/>
            <a:ext cx="1295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Work out the sum</a:t>
            </a:r>
            <a:endParaRPr lang="el-GR" altLang="en-US" sz="1400" baseline="-25000">
              <a:solidFill>
                <a:srgbClr val="FF0000"/>
              </a:solidFill>
              <a:latin typeface="Comic Sans MS" pitchFamily="66" charset="0"/>
            </a:endParaRPr>
          </a:p>
        </p:txBody>
      </p:sp>
      <p:sp>
        <p:nvSpPr>
          <p:cNvPr id="26"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27" name="TextBox 26"/>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5A</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8" name="TextBox 27"/>
              <p:cNvSpPr txBox="1"/>
              <p:nvPr/>
            </p:nvSpPr>
            <p:spPr>
              <a:xfrm>
                <a:off x="108857" y="439782"/>
                <a:ext cx="173098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28" name="TextBox 27"/>
              <p:cNvSpPr txBox="1">
                <a:spLocks noRot="1" noChangeAspect="1" noMove="1" noResize="1" noEditPoints="1" noAdjustHandles="1" noChangeArrowheads="1" noChangeShapeType="1" noTextEdit="1"/>
              </p:cNvSpPr>
              <p:nvPr/>
            </p:nvSpPr>
            <p:spPr>
              <a:xfrm>
                <a:off x="108857" y="439782"/>
                <a:ext cx="1730987" cy="251800"/>
              </a:xfrm>
              <a:prstGeom prst="rect">
                <a:avLst/>
              </a:prstGeom>
              <a:blipFill>
                <a:blip r:embed="rId18"/>
                <a:stretch>
                  <a:fillRect l="-2465"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156754" y="696685"/>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29" name="TextBox 28"/>
              <p:cNvSpPr txBox="1">
                <a:spLocks noRot="1" noChangeAspect="1" noMove="1" noResize="1" noEditPoints="1" noAdjustHandles="1" noChangeArrowheads="1" noChangeShapeType="1" noTextEdit="1"/>
              </p:cNvSpPr>
              <p:nvPr/>
            </p:nvSpPr>
            <p:spPr>
              <a:xfrm>
                <a:off x="156754" y="696685"/>
                <a:ext cx="1617173" cy="251800"/>
              </a:xfrm>
              <a:prstGeom prst="rect">
                <a:avLst/>
              </a:prstGeom>
              <a:blipFill>
                <a:blip r:embed="rId19"/>
                <a:stretch>
                  <a:fillRect l="-1509" r="-377" b="-4762"/>
                </a:stretch>
              </a:blipFill>
            </p:spPr>
            <p:txBody>
              <a:bodyPr/>
              <a:lstStyle/>
              <a:p>
                <a:r>
                  <a:rPr lang="en-GB">
                    <a:noFill/>
                  </a:rPr>
                  <a:t> </a:t>
                </a:r>
              </a:p>
            </p:txBody>
          </p:sp>
        </mc:Fallback>
      </mc:AlternateContent>
    </p:spTree>
    <p:custDataLst>
      <p:tags r:id="rId2"/>
    </p:custDataLst>
    <p:extLst>
      <p:ext uri="{BB962C8B-B14F-4D97-AF65-F5344CB8AC3E}">
        <p14:creationId xmlns:p14="http://schemas.microsoft.com/office/powerpoint/2010/main" val="3109066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58"/>
                                        </p:tgtEl>
                                        <p:attrNameLst>
                                          <p:attrName>style.visibility</p:attrName>
                                        </p:attrNameLst>
                                      </p:cBhvr>
                                      <p:to>
                                        <p:strVal val="visible"/>
                                      </p:to>
                                    </p:set>
                                    <p:animEffect transition="in" filter="blinds(horizontal)">
                                      <p:cBhvr>
                                        <p:cTn id="7" dur="500"/>
                                        <p:tgtEl>
                                          <p:spTgt spid="92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54"/>
                                        </p:tgtEl>
                                        <p:attrNameLst>
                                          <p:attrName>style.visibility</p:attrName>
                                        </p:attrNameLst>
                                      </p:cBhvr>
                                      <p:to>
                                        <p:strVal val="visible"/>
                                      </p:to>
                                    </p:set>
                                    <p:animEffect transition="in" filter="blinds(horizontal)">
                                      <p:cBhvr>
                                        <p:cTn id="12" dur="500"/>
                                        <p:tgtEl>
                                          <p:spTgt spid="9254"/>
                                        </p:tgtEl>
                                      </p:cBhvr>
                                    </p:animEffect>
                                  </p:childTnLst>
                                </p:cTn>
                              </p:par>
                              <p:par>
                                <p:cTn id="13" presetID="3" presetClass="entr" presetSubtype="10" fill="hold" nodeType="withEffect">
                                  <p:stCondLst>
                                    <p:cond delay="0"/>
                                  </p:stCondLst>
                                  <p:childTnLst>
                                    <p:set>
                                      <p:cBhvr>
                                        <p:cTn id="14" dur="1" fill="hold">
                                          <p:stCondLst>
                                            <p:cond delay="0"/>
                                          </p:stCondLst>
                                        </p:cTn>
                                        <p:tgtEl>
                                          <p:spTgt spid="9255"/>
                                        </p:tgtEl>
                                        <p:attrNameLst>
                                          <p:attrName>style.visibility</p:attrName>
                                        </p:attrNameLst>
                                      </p:cBhvr>
                                      <p:to>
                                        <p:strVal val="visible"/>
                                      </p:to>
                                    </p:set>
                                    <p:animEffect transition="in" filter="blinds(horizontal)">
                                      <p:cBhvr>
                                        <p:cTn id="15" dur="500"/>
                                        <p:tgtEl>
                                          <p:spTgt spid="925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256"/>
                                        </p:tgtEl>
                                        <p:attrNameLst>
                                          <p:attrName>style.visibility</p:attrName>
                                        </p:attrNameLst>
                                      </p:cBhvr>
                                      <p:to>
                                        <p:strVal val="visible"/>
                                      </p:to>
                                    </p:set>
                                    <p:animEffect transition="in" filter="blinds(horizontal)">
                                      <p:cBhvr>
                                        <p:cTn id="20" dur="500"/>
                                        <p:tgtEl>
                                          <p:spTgt spid="925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257"/>
                                        </p:tgtEl>
                                        <p:attrNameLst>
                                          <p:attrName>style.visibility</p:attrName>
                                        </p:attrNameLst>
                                      </p:cBhvr>
                                      <p:to>
                                        <p:strVal val="visible"/>
                                      </p:to>
                                    </p:set>
                                    <p:animEffect transition="in" filter="blinds(horizontal)">
                                      <p:cBhvr>
                                        <p:cTn id="25" dur="500"/>
                                        <p:tgtEl>
                                          <p:spTgt spid="925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259"/>
                                        </p:tgtEl>
                                        <p:attrNameLst>
                                          <p:attrName>style.visibility</p:attrName>
                                        </p:attrNameLst>
                                      </p:cBhvr>
                                      <p:to>
                                        <p:strVal val="visible"/>
                                      </p:to>
                                    </p:set>
                                    <p:animEffect transition="in" filter="blinds(horizontal)">
                                      <p:cBhvr>
                                        <p:cTn id="30" dur="500"/>
                                        <p:tgtEl>
                                          <p:spTgt spid="925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9260"/>
                                        </p:tgtEl>
                                        <p:attrNameLst>
                                          <p:attrName>style.visibility</p:attrName>
                                        </p:attrNameLst>
                                      </p:cBhvr>
                                      <p:to>
                                        <p:strVal val="visible"/>
                                      </p:to>
                                    </p:set>
                                    <p:animEffect transition="in" filter="blinds(horizontal)">
                                      <p:cBhvr>
                                        <p:cTn id="35" dur="500"/>
                                        <p:tgtEl>
                                          <p:spTgt spid="926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9265"/>
                                        </p:tgtEl>
                                        <p:attrNameLst>
                                          <p:attrName>style.visibility</p:attrName>
                                        </p:attrNameLst>
                                      </p:cBhvr>
                                      <p:to>
                                        <p:strVal val="visible"/>
                                      </p:to>
                                    </p:set>
                                    <p:animEffect transition="in" filter="blinds(horizontal)">
                                      <p:cBhvr>
                                        <p:cTn id="40" dur="500"/>
                                        <p:tgtEl>
                                          <p:spTgt spid="926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9269"/>
                                        </p:tgtEl>
                                        <p:attrNameLst>
                                          <p:attrName>style.visibility</p:attrName>
                                        </p:attrNameLst>
                                      </p:cBhvr>
                                      <p:to>
                                        <p:strVal val="visible"/>
                                      </p:to>
                                    </p:set>
                                    <p:animEffect transition="in" filter="blinds(horizontal)">
                                      <p:cBhvr>
                                        <p:cTn id="45" dur="500"/>
                                        <p:tgtEl>
                                          <p:spTgt spid="926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9261"/>
                                        </p:tgtEl>
                                        <p:attrNameLst>
                                          <p:attrName>style.visibility</p:attrName>
                                        </p:attrNameLst>
                                      </p:cBhvr>
                                      <p:to>
                                        <p:strVal val="visible"/>
                                      </p:to>
                                    </p:set>
                                    <p:animEffect transition="in" filter="blinds(horizontal)">
                                      <p:cBhvr>
                                        <p:cTn id="50" dur="500"/>
                                        <p:tgtEl>
                                          <p:spTgt spid="926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9266"/>
                                        </p:tgtEl>
                                        <p:attrNameLst>
                                          <p:attrName>style.visibility</p:attrName>
                                        </p:attrNameLst>
                                      </p:cBhvr>
                                      <p:to>
                                        <p:strVal val="visible"/>
                                      </p:to>
                                    </p:set>
                                    <p:animEffect transition="in" filter="blinds(horizontal)">
                                      <p:cBhvr>
                                        <p:cTn id="55" dur="500"/>
                                        <p:tgtEl>
                                          <p:spTgt spid="926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9270"/>
                                        </p:tgtEl>
                                        <p:attrNameLst>
                                          <p:attrName>style.visibility</p:attrName>
                                        </p:attrNameLst>
                                      </p:cBhvr>
                                      <p:to>
                                        <p:strVal val="visible"/>
                                      </p:to>
                                    </p:set>
                                    <p:animEffect transition="in" filter="blinds(horizontal)">
                                      <p:cBhvr>
                                        <p:cTn id="60" dur="500"/>
                                        <p:tgtEl>
                                          <p:spTgt spid="927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9262"/>
                                        </p:tgtEl>
                                        <p:attrNameLst>
                                          <p:attrName>style.visibility</p:attrName>
                                        </p:attrNameLst>
                                      </p:cBhvr>
                                      <p:to>
                                        <p:strVal val="visible"/>
                                      </p:to>
                                    </p:set>
                                    <p:animEffect transition="in" filter="blinds(horizontal)">
                                      <p:cBhvr>
                                        <p:cTn id="65" dur="500"/>
                                        <p:tgtEl>
                                          <p:spTgt spid="926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9267"/>
                                        </p:tgtEl>
                                        <p:attrNameLst>
                                          <p:attrName>style.visibility</p:attrName>
                                        </p:attrNameLst>
                                      </p:cBhvr>
                                      <p:to>
                                        <p:strVal val="visible"/>
                                      </p:to>
                                    </p:set>
                                    <p:animEffect transition="in" filter="blinds(horizontal)">
                                      <p:cBhvr>
                                        <p:cTn id="70" dur="500"/>
                                        <p:tgtEl>
                                          <p:spTgt spid="926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9271"/>
                                        </p:tgtEl>
                                        <p:attrNameLst>
                                          <p:attrName>style.visibility</p:attrName>
                                        </p:attrNameLst>
                                      </p:cBhvr>
                                      <p:to>
                                        <p:strVal val="visible"/>
                                      </p:to>
                                    </p:set>
                                    <p:animEffect transition="in" filter="blinds(horizontal)">
                                      <p:cBhvr>
                                        <p:cTn id="75" dur="500"/>
                                        <p:tgtEl>
                                          <p:spTgt spid="927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nodeType="clickEffect">
                                  <p:stCondLst>
                                    <p:cond delay="0"/>
                                  </p:stCondLst>
                                  <p:childTnLst>
                                    <p:set>
                                      <p:cBhvr>
                                        <p:cTn id="79" dur="1" fill="hold">
                                          <p:stCondLst>
                                            <p:cond delay="0"/>
                                          </p:stCondLst>
                                        </p:cTn>
                                        <p:tgtEl>
                                          <p:spTgt spid="9263"/>
                                        </p:tgtEl>
                                        <p:attrNameLst>
                                          <p:attrName>style.visibility</p:attrName>
                                        </p:attrNameLst>
                                      </p:cBhvr>
                                      <p:to>
                                        <p:strVal val="visible"/>
                                      </p:to>
                                    </p:set>
                                    <p:animEffect transition="in" filter="blinds(horizontal)">
                                      <p:cBhvr>
                                        <p:cTn id="80" dur="500"/>
                                        <p:tgtEl>
                                          <p:spTgt spid="926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9268"/>
                                        </p:tgtEl>
                                        <p:attrNameLst>
                                          <p:attrName>style.visibility</p:attrName>
                                        </p:attrNameLst>
                                      </p:cBhvr>
                                      <p:to>
                                        <p:strVal val="visible"/>
                                      </p:to>
                                    </p:set>
                                    <p:animEffect transition="in" filter="blinds(horizontal)">
                                      <p:cBhvr>
                                        <p:cTn id="85" dur="500"/>
                                        <p:tgtEl>
                                          <p:spTgt spid="9268"/>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9272"/>
                                        </p:tgtEl>
                                        <p:attrNameLst>
                                          <p:attrName>style.visibility</p:attrName>
                                        </p:attrNameLst>
                                      </p:cBhvr>
                                      <p:to>
                                        <p:strVal val="visible"/>
                                      </p:to>
                                    </p:set>
                                    <p:animEffect transition="in" filter="blinds(horizontal)">
                                      <p:cBhvr>
                                        <p:cTn id="90" dur="500"/>
                                        <p:tgtEl>
                                          <p:spTgt spid="9272"/>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nodeType="clickEffect">
                                  <p:stCondLst>
                                    <p:cond delay="0"/>
                                  </p:stCondLst>
                                  <p:childTnLst>
                                    <p:set>
                                      <p:cBhvr>
                                        <p:cTn id="94" dur="1" fill="hold">
                                          <p:stCondLst>
                                            <p:cond delay="0"/>
                                          </p:stCondLst>
                                        </p:cTn>
                                        <p:tgtEl>
                                          <p:spTgt spid="9264"/>
                                        </p:tgtEl>
                                        <p:attrNameLst>
                                          <p:attrName>style.visibility</p:attrName>
                                        </p:attrNameLst>
                                      </p:cBhvr>
                                      <p:to>
                                        <p:strVal val="visible"/>
                                      </p:to>
                                    </p:set>
                                    <p:animEffect transition="in" filter="blinds(horizontal)">
                                      <p:cBhvr>
                                        <p:cTn id="95" dur="500"/>
                                        <p:tgtEl>
                                          <p:spTgt spid="9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6" grpId="0" animBg="1"/>
      <p:bldP spid="9257" grpId="0"/>
      <p:bldP spid="9258" grpId="0" animBg="1"/>
      <p:bldP spid="9259" grpId="0" animBg="1"/>
      <p:bldP spid="9265" grpId="0" animBg="1"/>
      <p:bldP spid="9266" grpId="0" animBg="1"/>
      <p:bldP spid="9267" grpId="0" animBg="1"/>
      <p:bldP spid="9268" grpId="0" animBg="1"/>
      <p:bldP spid="9269" grpId="0"/>
      <p:bldP spid="9270" grpId="0"/>
      <p:bldP spid="9271" grpId="0"/>
      <p:bldP spid="92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152400" y="1600200"/>
            <a:ext cx="4800600" cy="4525963"/>
          </a:xfrm>
        </p:spPr>
        <p:txBody>
          <a:bodyPr/>
          <a:lstStyle/>
          <a:p>
            <a:pPr eaLnBrk="1" hangingPunct="1">
              <a:buFontTx/>
              <a:buNone/>
            </a:pPr>
            <a:r>
              <a:rPr lang="en-GB" altLang="en-US" sz="2000">
                <a:latin typeface="Comic Sans MS" pitchFamily="66" charset="0"/>
              </a:rPr>
              <a:t>	</a:t>
            </a:r>
            <a:r>
              <a:rPr lang="en-GB" altLang="en-US" sz="1800" u="sng">
                <a:latin typeface="Comic Sans MS" pitchFamily="66" charset="0"/>
              </a:rPr>
              <a:t>You can measure angles in Radians</a:t>
            </a:r>
          </a:p>
          <a:p>
            <a:pPr eaLnBrk="1" hangingPunct="1">
              <a:buFontTx/>
              <a:buNone/>
            </a:pPr>
            <a:endParaRPr lang="en-GB" altLang="en-US" sz="1800">
              <a:latin typeface="Comic Sans MS" pitchFamily="66" charset="0"/>
            </a:endParaRPr>
          </a:p>
          <a:p>
            <a:pPr eaLnBrk="1" hangingPunct="1">
              <a:buFontTx/>
              <a:buNone/>
            </a:pPr>
            <a:r>
              <a:rPr lang="en-GB" altLang="en-US" sz="2000">
                <a:latin typeface="Comic Sans MS" pitchFamily="66" charset="0"/>
              </a:rPr>
              <a:t>	</a:t>
            </a:r>
            <a:r>
              <a:rPr lang="en-GB" altLang="en-US" sz="1800">
                <a:latin typeface="Comic Sans MS" pitchFamily="66" charset="0"/>
              </a:rPr>
              <a:t>You need to be able to convert between degrees and radians.</a:t>
            </a:r>
            <a:endParaRPr lang="en-GB" altLang="en-US" sz="2000">
              <a:latin typeface="Comic Sans MS" pitchFamily="66" charset="0"/>
            </a:endParaRPr>
          </a:p>
        </p:txBody>
      </p:sp>
      <p:graphicFrame>
        <p:nvGraphicFramePr>
          <p:cNvPr id="7173" name="Object 5"/>
          <p:cNvGraphicFramePr>
            <a:graphicFrameLocks noChangeAspect="1"/>
          </p:cNvGraphicFramePr>
          <p:nvPr/>
        </p:nvGraphicFramePr>
        <p:xfrm>
          <a:off x="1720850" y="3556000"/>
          <a:ext cx="344488" cy="471488"/>
        </p:xfrm>
        <a:graphic>
          <a:graphicData uri="http://schemas.openxmlformats.org/presentationml/2006/ole">
            <mc:AlternateContent xmlns:mc="http://schemas.openxmlformats.org/markup-compatibility/2006">
              <mc:Choice xmlns:v="urn:schemas-microsoft-com:vml" Requires="v">
                <p:oleObj spid="_x0000_s3592" name="Equation" r:id="rId3" imgW="139639" imgH="190417" progId="Equation.DSMT4">
                  <p:embed/>
                </p:oleObj>
              </mc:Choice>
              <mc:Fallback>
                <p:oleObj name="Equation" r:id="rId3" imgW="139639" imgH="190417" progId="Equation.DSMT4">
                  <p:embed/>
                  <p:pic>
                    <p:nvPicPr>
                      <p:cNvPr id="717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3556000"/>
                        <a:ext cx="344488"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6"/>
          <p:cNvGraphicFramePr>
            <a:graphicFrameLocks noChangeAspect="1"/>
          </p:cNvGraphicFramePr>
          <p:nvPr/>
        </p:nvGraphicFramePr>
        <p:xfrm>
          <a:off x="2019300" y="3433763"/>
          <a:ext cx="857250" cy="790575"/>
        </p:xfrm>
        <a:graphic>
          <a:graphicData uri="http://schemas.openxmlformats.org/presentationml/2006/ole">
            <mc:AlternateContent xmlns:mc="http://schemas.openxmlformats.org/markup-compatibility/2006">
              <mc:Choice xmlns:v="urn:schemas-microsoft-com:vml" Requires="v">
                <p:oleObj spid="_x0000_s3593" name="Equation" r:id="rId5" imgW="457200" imgH="419100" progId="Equation.DSMT4">
                  <p:embed/>
                </p:oleObj>
              </mc:Choice>
              <mc:Fallback>
                <p:oleObj name="Equation" r:id="rId5" imgW="457200" imgH="419100" progId="Equation.DSMT4">
                  <p:embed/>
                  <p:pic>
                    <p:nvPicPr>
                      <p:cNvPr id="717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9300" y="3433763"/>
                        <a:ext cx="857250"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5" name="Arc 7"/>
          <p:cNvSpPr>
            <a:spLocks/>
          </p:cNvSpPr>
          <p:nvPr/>
        </p:nvSpPr>
        <p:spPr bwMode="auto">
          <a:xfrm rot="5400000">
            <a:off x="2115345" y="4098131"/>
            <a:ext cx="233362" cy="752475"/>
          </a:xfrm>
          <a:custGeom>
            <a:avLst/>
            <a:gdLst>
              <a:gd name="T0" fmla="*/ 0 w 21600"/>
              <a:gd name="T1" fmla="*/ 0 h 43199"/>
              <a:gd name="T2" fmla="*/ 1869 w 21600"/>
              <a:gd name="T3" fmla="*/ 752475 h 43199"/>
              <a:gd name="T4" fmla="*/ 0 w 21600"/>
              <a:gd name="T5" fmla="*/ 376246 h 43199"/>
              <a:gd name="T6" fmla="*/ 0 60000 65536"/>
              <a:gd name="T7" fmla="*/ 0 60000 65536"/>
              <a:gd name="T8" fmla="*/ 0 60000 65536"/>
            </a:gdLst>
            <a:ahLst/>
            <a:cxnLst>
              <a:cxn ang="T6">
                <a:pos x="T0" y="T1"/>
              </a:cxn>
              <a:cxn ang="T7">
                <a:pos x="T2" y="T3"/>
              </a:cxn>
              <a:cxn ang="T8">
                <a:pos x="T4" y="T5"/>
              </a:cxn>
            </a:cxnLst>
            <a:rect l="0" t="0" r="r" b="b"/>
            <a:pathLst>
              <a:path w="21600" h="43199" fill="none" extrusionOk="0">
                <a:moveTo>
                  <a:pt x="-1" y="0"/>
                </a:moveTo>
                <a:cubicBezTo>
                  <a:pt x="11929" y="0"/>
                  <a:pt x="21600" y="9670"/>
                  <a:pt x="21600" y="21600"/>
                </a:cubicBezTo>
                <a:cubicBezTo>
                  <a:pt x="21600" y="33461"/>
                  <a:pt x="12034" y="43104"/>
                  <a:pt x="173" y="43199"/>
                </a:cubicBezTo>
              </a:path>
              <a:path w="21600" h="43199" stroke="0" extrusionOk="0">
                <a:moveTo>
                  <a:pt x="-1" y="0"/>
                </a:moveTo>
                <a:cubicBezTo>
                  <a:pt x="11929" y="0"/>
                  <a:pt x="21600" y="9670"/>
                  <a:pt x="21600" y="21600"/>
                </a:cubicBezTo>
                <a:cubicBezTo>
                  <a:pt x="21600" y="33461"/>
                  <a:pt x="12034" y="43104"/>
                  <a:pt x="173" y="43199"/>
                </a:cubicBezTo>
                <a:lnTo>
                  <a:pt x="0" y="21600"/>
                </a:lnTo>
                <a:lnTo>
                  <a:pt x="-1" y="0"/>
                </a:lnTo>
                <a:close/>
              </a:path>
            </a:pathLst>
          </a:custGeom>
          <a:noFill/>
          <a:ln w="2540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176" name="Text Box 8"/>
          <p:cNvSpPr txBox="1">
            <a:spLocks noChangeArrowheads="1"/>
          </p:cNvSpPr>
          <p:nvPr/>
        </p:nvSpPr>
        <p:spPr bwMode="auto">
          <a:xfrm>
            <a:off x="1793875" y="4616450"/>
            <a:ext cx="9048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Multiply by </a:t>
            </a:r>
            <a:r>
              <a:rPr lang="en-GB" altLang="en-US" sz="1400" baseline="30000">
                <a:solidFill>
                  <a:srgbClr val="FF0000"/>
                </a:solidFill>
                <a:latin typeface="Comic Sans MS" pitchFamily="66" charset="0"/>
              </a:rPr>
              <a:t>180</a:t>
            </a:r>
            <a:r>
              <a:rPr lang="en-GB" altLang="en-US" sz="1400">
                <a:solidFill>
                  <a:srgbClr val="FF0000"/>
                </a:solidFill>
                <a:latin typeface="Comic Sans MS" pitchFamily="66" charset="0"/>
              </a:rPr>
              <a:t>/</a:t>
            </a:r>
            <a:r>
              <a:rPr lang="el-GR" altLang="en-US" sz="1400" baseline="-25000">
                <a:solidFill>
                  <a:srgbClr val="FF0000"/>
                </a:solidFill>
                <a:latin typeface="Comic Sans MS" pitchFamily="66" charset="0"/>
              </a:rPr>
              <a:t>π</a:t>
            </a:r>
          </a:p>
        </p:txBody>
      </p:sp>
      <p:sp>
        <p:nvSpPr>
          <p:cNvPr id="7177" name="Text Box 9"/>
          <p:cNvSpPr txBox="1">
            <a:spLocks noChangeArrowheads="1"/>
          </p:cNvSpPr>
          <p:nvPr/>
        </p:nvSpPr>
        <p:spPr bwMode="auto">
          <a:xfrm>
            <a:off x="533400" y="3048000"/>
            <a:ext cx="2016125"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Radians </a:t>
            </a:r>
            <a:r>
              <a:rPr lang="en-GB" altLang="en-US" sz="1600">
                <a:latin typeface="Comic Sans MS" pitchFamily="66" charset="0"/>
                <a:sym typeface="Wingdings" pitchFamily="2" charset="2"/>
              </a:rPr>
              <a:t> Degrees</a:t>
            </a:r>
            <a:endParaRPr lang="en-GB" altLang="en-US" sz="1600">
              <a:latin typeface="Comic Sans MS" pitchFamily="66" charset="0"/>
            </a:endParaRPr>
          </a:p>
        </p:txBody>
      </p:sp>
      <p:sp>
        <p:nvSpPr>
          <p:cNvPr id="7178" name="Text Box 10"/>
          <p:cNvSpPr txBox="1">
            <a:spLocks noChangeArrowheads="1"/>
          </p:cNvSpPr>
          <p:nvPr/>
        </p:nvSpPr>
        <p:spPr bwMode="auto">
          <a:xfrm>
            <a:off x="5638800" y="1676400"/>
            <a:ext cx="2362200"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600">
                <a:latin typeface="Comic Sans MS" pitchFamily="66" charset="0"/>
              </a:rPr>
              <a:t>Convert the following angle to degrees</a:t>
            </a:r>
          </a:p>
        </p:txBody>
      </p:sp>
      <p:graphicFrame>
        <p:nvGraphicFramePr>
          <p:cNvPr id="10251" name="Object 11"/>
          <p:cNvGraphicFramePr>
            <a:graphicFrameLocks noChangeAspect="1"/>
          </p:cNvGraphicFramePr>
          <p:nvPr/>
        </p:nvGraphicFramePr>
        <p:xfrm>
          <a:off x="6324600" y="2362200"/>
          <a:ext cx="838200" cy="666750"/>
        </p:xfrm>
        <a:graphic>
          <a:graphicData uri="http://schemas.openxmlformats.org/presentationml/2006/ole">
            <mc:AlternateContent xmlns:mc="http://schemas.openxmlformats.org/markup-compatibility/2006">
              <mc:Choice xmlns:v="urn:schemas-microsoft-com:vml" Requires="v">
                <p:oleObj spid="_x0000_s3594" name="Equation" r:id="rId7" imgW="495085" imgH="393529" progId="Equation.DSMT4">
                  <p:embed/>
                </p:oleObj>
              </mc:Choice>
              <mc:Fallback>
                <p:oleObj name="Equation" r:id="rId7" imgW="495085" imgH="393529" progId="Equation.DSMT4">
                  <p:embed/>
                  <p:pic>
                    <p:nvPicPr>
                      <p:cNvPr id="10251"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600" y="2362200"/>
                        <a:ext cx="838200"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2" name="Object 12"/>
          <p:cNvGraphicFramePr>
            <a:graphicFrameLocks noChangeAspect="1"/>
          </p:cNvGraphicFramePr>
          <p:nvPr/>
        </p:nvGraphicFramePr>
        <p:xfrm>
          <a:off x="6248400" y="3124200"/>
          <a:ext cx="1009650" cy="666750"/>
        </p:xfrm>
        <a:graphic>
          <a:graphicData uri="http://schemas.openxmlformats.org/presentationml/2006/ole">
            <mc:AlternateContent xmlns:mc="http://schemas.openxmlformats.org/markup-compatibility/2006">
              <mc:Choice xmlns:v="urn:schemas-microsoft-com:vml" Requires="v">
                <p:oleObj spid="_x0000_s3595" name="Equation" r:id="rId9" imgW="596641" imgH="393529" progId="Equation.DSMT4">
                  <p:embed/>
                </p:oleObj>
              </mc:Choice>
              <mc:Fallback>
                <p:oleObj name="Equation" r:id="rId9" imgW="596641" imgH="393529" progId="Equation.DSMT4">
                  <p:embed/>
                  <p:pic>
                    <p:nvPicPr>
                      <p:cNvPr id="10252"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8400" y="3124200"/>
                        <a:ext cx="1009650"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3" name="Object 13"/>
          <p:cNvGraphicFramePr>
            <a:graphicFrameLocks noChangeAspect="1"/>
          </p:cNvGraphicFramePr>
          <p:nvPr/>
        </p:nvGraphicFramePr>
        <p:xfrm>
          <a:off x="6454775" y="3886200"/>
          <a:ext cx="665163" cy="666750"/>
        </p:xfrm>
        <a:graphic>
          <a:graphicData uri="http://schemas.openxmlformats.org/presentationml/2006/ole">
            <mc:AlternateContent xmlns:mc="http://schemas.openxmlformats.org/markup-compatibility/2006">
              <mc:Choice xmlns:v="urn:schemas-microsoft-com:vml" Requires="v">
                <p:oleObj spid="_x0000_s3596" name="Equation" r:id="rId11" imgW="393529" imgH="393529" progId="Equation.DSMT4">
                  <p:embed/>
                </p:oleObj>
              </mc:Choice>
              <mc:Fallback>
                <p:oleObj name="Equation" r:id="rId11" imgW="393529" imgH="393529" progId="Equation.DSMT4">
                  <p:embed/>
                  <p:pic>
                    <p:nvPicPr>
                      <p:cNvPr id="10253"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54775" y="3886200"/>
                        <a:ext cx="665163"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4" name="Object 14"/>
          <p:cNvGraphicFramePr>
            <a:graphicFrameLocks noChangeAspect="1"/>
          </p:cNvGraphicFramePr>
          <p:nvPr/>
        </p:nvGraphicFramePr>
        <p:xfrm>
          <a:off x="6529388" y="4724400"/>
          <a:ext cx="495300" cy="666750"/>
        </p:xfrm>
        <a:graphic>
          <a:graphicData uri="http://schemas.openxmlformats.org/presentationml/2006/ole">
            <mc:AlternateContent xmlns:mc="http://schemas.openxmlformats.org/markup-compatibility/2006">
              <mc:Choice xmlns:v="urn:schemas-microsoft-com:vml" Requires="v">
                <p:oleObj spid="_x0000_s3597" name="Equation" r:id="rId13" imgW="291973" imgH="393529" progId="Equation.DSMT4">
                  <p:embed/>
                </p:oleObj>
              </mc:Choice>
              <mc:Fallback>
                <p:oleObj name="Equation" r:id="rId13" imgW="291973" imgH="393529" progId="Equation.DSMT4">
                  <p:embed/>
                  <p:pic>
                    <p:nvPicPr>
                      <p:cNvPr id="10254"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29388" y="4724400"/>
                        <a:ext cx="495300"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5" name="Object 15"/>
          <p:cNvGraphicFramePr>
            <a:graphicFrameLocks noChangeAspect="1"/>
          </p:cNvGraphicFramePr>
          <p:nvPr/>
        </p:nvGraphicFramePr>
        <p:xfrm>
          <a:off x="6616700" y="5562600"/>
          <a:ext cx="407988" cy="344488"/>
        </p:xfrm>
        <a:graphic>
          <a:graphicData uri="http://schemas.openxmlformats.org/presentationml/2006/ole">
            <mc:AlternateContent xmlns:mc="http://schemas.openxmlformats.org/markup-compatibility/2006">
              <mc:Choice xmlns:v="urn:schemas-microsoft-com:vml" Requires="v">
                <p:oleObj spid="_x0000_s3598" name="Equation" r:id="rId15" imgW="241195" imgH="203112" progId="Equation.DSMT4">
                  <p:embed/>
                </p:oleObj>
              </mc:Choice>
              <mc:Fallback>
                <p:oleObj name="Equation" r:id="rId15" imgW="241195" imgH="203112" progId="Equation.DSMT4">
                  <p:embed/>
                  <p:pic>
                    <p:nvPicPr>
                      <p:cNvPr id="10255"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16700" y="5562600"/>
                        <a:ext cx="407988"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6" name="Arc 16"/>
          <p:cNvSpPr>
            <a:spLocks/>
          </p:cNvSpPr>
          <p:nvPr/>
        </p:nvSpPr>
        <p:spPr bwMode="auto">
          <a:xfrm flipH="1">
            <a:off x="5791200" y="2743200"/>
            <a:ext cx="228600" cy="762000"/>
          </a:xfrm>
          <a:custGeom>
            <a:avLst/>
            <a:gdLst>
              <a:gd name="T0" fmla="*/ 0 w 21600"/>
              <a:gd name="T1" fmla="*/ 0 h 43188"/>
              <a:gd name="T2" fmla="*/ 7557 w 21600"/>
              <a:gd name="T3" fmla="*/ 762000 h 43188"/>
              <a:gd name="T4" fmla="*/ 0 w 21600"/>
              <a:gd name="T5" fmla="*/ 381106 h 43188"/>
              <a:gd name="T6" fmla="*/ 0 60000 65536"/>
              <a:gd name="T7" fmla="*/ 0 60000 65536"/>
              <a:gd name="T8" fmla="*/ 0 60000 65536"/>
            </a:gdLst>
            <a:ahLst/>
            <a:cxnLst>
              <a:cxn ang="T6">
                <a:pos x="T0" y="T1"/>
              </a:cxn>
              <a:cxn ang="T7">
                <a:pos x="T2" y="T3"/>
              </a:cxn>
              <a:cxn ang="T8">
                <a:pos x="T4" y="T5"/>
              </a:cxn>
            </a:cxnLst>
            <a:rect l="0" t="0" r="r" b="b"/>
            <a:pathLst>
              <a:path w="21600" h="43188" fill="none" extrusionOk="0">
                <a:moveTo>
                  <a:pt x="-1" y="0"/>
                </a:moveTo>
                <a:cubicBezTo>
                  <a:pt x="11929" y="0"/>
                  <a:pt x="21600" y="9670"/>
                  <a:pt x="21600" y="21600"/>
                </a:cubicBezTo>
                <a:cubicBezTo>
                  <a:pt x="21600" y="33251"/>
                  <a:pt x="12359" y="42803"/>
                  <a:pt x="714" y="43188"/>
                </a:cubicBezTo>
              </a:path>
              <a:path w="21600" h="43188" stroke="0" extrusionOk="0">
                <a:moveTo>
                  <a:pt x="-1" y="0"/>
                </a:moveTo>
                <a:cubicBezTo>
                  <a:pt x="11929" y="0"/>
                  <a:pt x="21600" y="9670"/>
                  <a:pt x="21600" y="21600"/>
                </a:cubicBezTo>
                <a:cubicBezTo>
                  <a:pt x="21600" y="33251"/>
                  <a:pt x="12359" y="42803"/>
                  <a:pt x="714" y="43188"/>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57" name="Arc 17"/>
          <p:cNvSpPr>
            <a:spLocks/>
          </p:cNvSpPr>
          <p:nvPr/>
        </p:nvSpPr>
        <p:spPr bwMode="auto">
          <a:xfrm flipH="1">
            <a:off x="5791200" y="3505200"/>
            <a:ext cx="228600" cy="762000"/>
          </a:xfrm>
          <a:custGeom>
            <a:avLst/>
            <a:gdLst>
              <a:gd name="T0" fmla="*/ 0 w 21600"/>
              <a:gd name="T1" fmla="*/ 0 h 43188"/>
              <a:gd name="T2" fmla="*/ 7557 w 21600"/>
              <a:gd name="T3" fmla="*/ 762000 h 43188"/>
              <a:gd name="T4" fmla="*/ 0 w 21600"/>
              <a:gd name="T5" fmla="*/ 381106 h 43188"/>
              <a:gd name="T6" fmla="*/ 0 60000 65536"/>
              <a:gd name="T7" fmla="*/ 0 60000 65536"/>
              <a:gd name="T8" fmla="*/ 0 60000 65536"/>
            </a:gdLst>
            <a:ahLst/>
            <a:cxnLst>
              <a:cxn ang="T6">
                <a:pos x="T0" y="T1"/>
              </a:cxn>
              <a:cxn ang="T7">
                <a:pos x="T2" y="T3"/>
              </a:cxn>
              <a:cxn ang="T8">
                <a:pos x="T4" y="T5"/>
              </a:cxn>
            </a:cxnLst>
            <a:rect l="0" t="0" r="r" b="b"/>
            <a:pathLst>
              <a:path w="21600" h="43188" fill="none" extrusionOk="0">
                <a:moveTo>
                  <a:pt x="-1" y="0"/>
                </a:moveTo>
                <a:cubicBezTo>
                  <a:pt x="11929" y="0"/>
                  <a:pt x="21600" y="9670"/>
                  <a:pt x="21600" y="21600"/>
                </a:cubicBezTo>
                <a:cubicBezTo>
                  <a:pt x="21600" y="33251"/>
                  <a:pt x="12359" y="42803"/>
                  <a:pt x="714" y="43188"/>
                </a:cubicBezTo>
              </a:path>
              <a:path w="21600" h="43188" stroke="0" extrusionOk="0">
                <a:moveTo>
                  <a:pt x="-1" y="0"/>
                </a:moveTo>
                <a:cubicBezTo>
                  <a:pt x="11929" y="0"/>
                  <a:pt x="21600" y="9670"/>
                  <a:pt x="21600" y="21600"/>
                </a:cubicBezTo>
                <a:cubicBezTo>
                  <a:pt x="21600" y="33251"/>
                  <a:pt x="12359" y="42803"/>
                  <a:pt x="714" y="43188"/>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58" name="Arc 18"/>
          <p:cNvSpPr>
            <a:spLocks/>
          </p:cNvSpPr>
          <p:nvPr/>
        </p:nvSpPr>
        <p:spPr bwMode="auto">
          <a:xfrm flipH="1">
            <a:off x="5791200" y="4267200"/>
            <a:ext cx="228600" cy="762000"/>
          </a:xfrm>
          <a:custGeom>
            <a:avLst/>
            <a:gdLst>
              <a:gd name="T0" fmla="*/ 0 w 21600"/>
              <a:gd name="T1" fmla="*/ 0 h 43188"/>
              <a:gd name="T2" fmla="*/ 7557 w 21600"/>
              <a:gd name="T3" fmla="*/ 762000 h 43188"/>
              <a:gd name="T4" fmla="*/ 0 w 21600"/>
              <a:gd name="T5" fmla="*/ 381106 h 43188"/>
              <a:gd name="T6" fmla="*/ 0 60000 65536"/>
              <a:gd name="T7" fmla="*/ 0 60000 65536"/>
              <a:gd name="T8" fmla="*/ 0 60000 65536"/>
            </a:gdLst>
            <a:ahLst/>
            <a:cxnLst>
              <a:cxn ang="T6">
                <a:pos x="T0" y="T1"/>
              </a:cxn>
              <a:cxn ang="T7">
                <a:pos x="T2" y="T3"/>
              </a:cxn>
              <a:cxn ang="T8">
                <a:pos x="T4" y="T5"/>
              </a:cxn>
            </a:cxnLst>
            <a:rect l="0" t="0" r="r" b="b"/>
            <a:pathLst>
              <a:path w="21600" h="43188" fill="none" extrusionOk="0">
                <a:moveTo>
                  <a:pt x="-1" y="0"/>
                </a:moveTo>
                <a:cubicBezTo>
                  <a:pt x="11929" y="0"/>
                  <a:pt x="21600" y="9670"/>
                  <a:pt x="21600" y="21600"/>
                </a:cubicBezTo>
                <a:cubicBezTo>
                  <a:pt x="21600" y="33251"/>
                  <a:pt x="12359" y="42803"/>
                  <a:pt x="714" y="43188"/>
                </a:cubicBezTo>
              </a:path>
              <a:path w="21600" h="43188" stroke="0" extrusionOk="0">
                <a:moveTo>
                  <a:pt x="-1" y="0"/>
                </a:moveTo>
                <a:cubicBezTo>
                  <a:pt x="11929" y="0"/>
                  <a:pt x="21600" y="9670"/>
                  <a:pt x="21600" y="21600"/>
                </a:cubicBezTo>
                <a:cubicBezTo>
                  <a:pt x="21600" y="33251"/>
                  <a:pt x="12359" y="42803"/>
                  <a:pt x="714" y="43188"/>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59" name="Arc 19"/>
          <p:cNvSpPr>
            <a:spLocks/>
          </p:cNvSpPr>
          <p:nvPr/>
        </p:nvSpPr>
        <p:spPr bwMode="auto">
          <a:xfrm flipH="1">
            <a:off x="5791200" y="5029200"/>
            <a:ext cx="228600" cy="762000"/>
          </a:xfrm>
          <a:custGeom>
            <a:avLst/>
            <a:gdLst>
              <a:gd name="T0" fmla="*/ 0 w 21600"/>
              <a:gd name="T1" fmla="*/ 0 h 43188"/>
              <a:gd name="T2" fmla="*/ 7557 w 21600"/>
              <a:gd name="T3" fmla="*/ 762000 h 43188"/>
              <a:gd name="T4" fmla="*/ 0 w 21600"/>
              <a:gd name="T5" fmla="*/ 381106 h 43188"/>
              <a:gd name="T6" fmla="*/ 0 60000 65536"/>
              <a:gd name="T7" fmla="*/ 0 60000 65536"/>
              <a:gd name="T8" fmla="*/ 0 60000 65536"/>
            </a:gdLst>
            <a:ahLst/>
            <a:cxnLst>
              <a:cxn ang="T6">
                <a:pos x="T0" y="T1"/>
              </a:cxn>
              <a:cxn ang="T7">
                <a:pos x="T2" y="T3"/>
              </a:cxn>
              <a:cxn ang="T8">
                <a:pos x="T4" y="T5"/>
              </a:cxn>
            </a:cxnLst>
            <a:rect l="0" t="0" r="r" b="b"/>
            <a:pathLst>
              <a:path w="21600" h="43188" fill="none" extrusionOk="0">
                <a:moveTo>
                  <a:pt x="-1" y="0"/>
                </a:moveTo>
                <a:cubicBezTo>
                  <a:pt x="11929" y="0"/>
                  <a:pt x="21600" y="9670"/>
                  <a:pt x="21600" y="21600"/>
                </a:cubicBezTo>
                <a:cubicBezTo>
                  <a:pt x="21600" y="33251"/>
                  <a:pt x="12359" y="42803"/>
                  <a:pt x="714" y="43188"/>
                </a:cubicBezTo>
              </a:path>
              <a:path w="21600" h="43188" stroke="0" extrusionOk="0">
                <a:moveTo>
                  <a:pt x="-1" y="0"/>
                </a:moveTo>
                <a:cubicBezTo>
                  <a:pt x="11929" y="0"/>
                  <a:pt x="21600" y="9670"/>
                  <a:pt x="21600" y="21600"/>
                </a:cubicBezTo>
                <a:cubicBezTo>
                  <a:pt x="21600" y="33251"/>
                  <a:pt x="12359" y="42803"/>
                  <a:pt x="714" y="43188"/>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60" name="Text Box 20"/>
          <p:cNvSpPr txBox="1">
            <a:spLocks noChangeArrowheads="1"/>
          </p:cNvSpPr>
          <p:nvPr/>
        </p:nvSpPr>
        <p:spPr bwMode="auto">
          <a:xfrm>
            <a:off x="4724400" y="2819400"/>
            <a:ext cx="1143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Multiply by </a:t>
            </a:r>
            <a:r>
              <a:rPr lang="en-GB" altLang="en-US" sz="1400" baseline="30000">
                <a:solidFill>
                  <a:srgbClr val="FF0000"/>
                </a:solidFill>
                <a:latin typeface="Comic Sans MS" pitchFamily="66" charset="0"/>
              </a:rPr>
              <a:t>180</a:t>
            </a:r>
            <a:r>
              <a:rPr lang="en-GB" altLang="en-US" sz="1400">
                <a:solidFill>
                  <a:srgbClr val="FF0000"/>
                </a:solidFill>
                <a:latin typeface="Comic Sans MS" pitchFamily="66" charset="0"/>
              </a:rPr>
              <a:t>/</a:t>
            </a:r>
            <a:r>
              <a:rPr lang="el-GR" altLang="en-US" sz="1400" baseline="-25000">
                <a:solidFill>
                  <a:srgbClr val="FF0000"/>
                </a:solidFill>
                <a:latin typeface="Comic Sans MS" pitchFamily="66" charset="0"/>
              </a:rPr>
              <a:t>π</a:t>
            </a:r>
          </a:p>
        </p:txBody>
      </p:sp>
      <p:sp>
        <p:nvSpPr>
          <p:cNvPr id="10261" name="Text Box 21"/>
          <p:cNvSpPr txBox="1">
            <a:spLocks noChangeArrowheads="1"/>
          </p:cNvSpPr>
          <p:nvPr/>
        </p:nvSpPr>
        <p:spPr bwMode="auto">
          <a:xfrm>
            <a:off x="4114800" y="3657600"/>
            <a:ext cx="1676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Top x Top, Bottom x Bottom</a:t>
            </a:r>
            <a:endParaRPr lang="el-GR" altLang="en-US" sz="1400" baseline="-25000">
              <a:solidFill>
                <a:srgbClr val="FF0000"/>
              </a:solidFill>
              <a:latin typeface="Comic Sans MS" pitchFamily="66" charset="0"/>
            </a:endParaRPr>
          </a:p>
        </p:txBody>
      </p:sp>
      <p:sp>
        <p:nvSpPr>
          <p:cNvPr id="10262" name="Text Box 22"/>
          <p:cNvSpPr txBox="1">
            <a:spLocks noChangeArrowheads="1"/>
          </p:cNvSpPr>
          <p:nvPr/>
        </p:nvSpPr>
        <p:spPr bwMode="auto">
          <a:xfrm>
            <a:off x="4495800" y="44958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Cancel out </a:t>
            </a:r>
            <a:r>
              <a:rPr lang="el-GR" altLang="en-US" sz="1400">
                <a:solidFill>
                  <a:srgbClr val="FF0000"/>
                </a:solidFill>
                <a:latin typeface="Comic Sans MS" pitchFamily="66" charset="0"/>
              </a:rPr>
              <a:t>π</a:t>
            </a:r>
            <a:endParaRPr lang="el-GR" altLang="en-US" sz="1400" baseline="-25000">
              <a:solidFill>
                <a:srgbClr val="FF0000"/>
              </a:solidFill>
              <a:latin typeface="Comic Sans MS" pitchFamily="66" charset="0"/>
            </a:endParaRPr>
          </a:p>
        </p:txBody>
      </p:sp>
      <p:sp>
        <p:nvSpPr>
          <p:cNvPr id="10263" name="Text Box 23"/>
          <p:cNvSpPr txBox="1">
            <a:spLocks noChangeArrowheads="1"/>
          </p:cNvSpPr>
          <p:nvPr/>
        </p:nvSpPr>
        <p:spPr bwMode="auto">
          <a:xfrm>
            <a:off x="4648200" y="5181600"/>
            <a:ext cx="1295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Work out the sum</a:t>
            </a:r>
            <a:endParaRPr lang="el-GR" altLang="en-US" sz="1400" baseline="-25000">
              <a:solidFill>
                <a:srgbClr val="FF0000"/>
              </a:solidFill>
              <a:latin typeface="Comic Sans MS" pitchFamily="66" charset="0"/>
            </a:endParaRPr>
          </a:p>
        </p:txBody>
      </p:sp>
      <p:sp>
        <p:nvSpPr>
          <p:cNvPr id="26"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27" name="TextBox 26"/>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5A</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8" name="TextBox 27"/>
              <p:cNvSpPr txBox="1"/>
              <p:nvPr/>
            </p:nvSpPr>
            <p:spPr>
              <a:xfrm>
                <a:off x="108857" y="439782"/>
                <a:ext cx="173098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28" name="TextBox 27"/>
              <p:cNvSpPr txBox="1">
                <a:spLocks noRot="1" noChangeAspect="1" noMove="1" noResize="1" noEditPoints="1" noAdjustHandles="1" noChangeArrowheads="1" noChangeShapeType="1" noTextEdit="1"/>
              </p:cNvSpPr>
              <p:nvPr/>
            </p:nvSpPr>
            <p:spPr>
              <a:xfrm>
                <a:off x="108857" y="439782"/>
                <a:ext cx="1730987" cy="251800"/>
              </a:xfrm>
              <a:prstGeom prst="rect">
                <a:avLst/>
              </a:prstGeom>
              <a:blipFill>
                <a:blip r:embed="rId17"/>
                <a:stretch>
                  <a:fillRect l="-2465"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156754" y="696685"/>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29" name="TextBox 28"/>
              <p:cNvSpPr txBox="1">
                <a:spLocks noRot="1" noChangeAspect="1" noMove="1" noResize="1" noEditPoints="1" noAdjustHandles="1" noChangeArrowheads="1" noChangeShapeType="1" noTextEdit="1"/>
              </p:cNvSpPr>
              <p:nvPr/>
            </p:nvSpPr>
            <p:spPr>
              <a:xfrm>
                <a:off x="156754" y="696685"/>
                <a:ext cx="1617173" cy="251800"/>
              </a:xfrm>
              <a:prstGeom prst="rect">
                <a:avLst/>
              </a:prstGeom>
              <a:blipFill>
                <a:blip r:embed="rId18"/>
                <a:stretch>
                  <a:fillRect l="-1509" r="-377" b="-4762"/>
                </a:stretch>
              </a:blipFill>
            </p:spPr>
            <p:txBody>
              <a:bodyPr/>
              <a:lstStyle/>
              <a:p>
                <a:r>
                  <a:rPr lang="en-GB">
                    <a:noFill/>
                  </a:rPr>
                  <a:t> </a:t>
                </a:r>
              </a:p>
            </p:txBody>
          </p:sp>
        </mc:Fallback>
      </mc:AlternateContent>
    </p:spTree>
    <p:extLst>
      <p:ext uri="{BB962C8B-B14F-4D97-AF65-F5344CB8AC3E}">
        <p14:creationId xmlns:p14="http://schemas.microsoft.com/office/powerpoint/2010/main" val="1143743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51"/>
                                        </p:tgtEl>
                                        <p:attrNameLst>
                                          <p:attrName>style.visibility</p:attrName>
                                        </p:attrNameLst>
                                      </p:cBhvr>
                                      <p:to>
                                        <p:strVal val="visible"/>
                                      </p:to>
                                    </p:set>
                                    <p:animEffect transition="in" filter="blinds(horizontal)">
                                      <p:cBhvr>
                                        <p:cTn id="7" dur="500"/>
                                        <p:tgtEl>
                                          <p:spTgt spid="102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56"/>
                                        </p:tgtEl>
                                        <p:attrNameLst>
                                          <p:attrName>style.visibility</p:attrName>
                                        </p:attrNameLst>
                                      </p:cBhvr>
                                      <p:to>
                                        <p:strVal val="visible"/>
                                      </p:to>
                                    </p:set>
                                    <p:animEffect transition="in" filter="blinds(horizontal)">
                                      <p:cBhvr>
                                        <p:cTn id="12" dur="500"/>
                                        <p:tgtEl>
                                          <p:spTgt spid="102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60"/>
                                        </p:tgtEl>
                                        <p:attrNameLst>
                                          <p:attrName>style.visibility</p:attrName>
                                        </p:attrNameLst>
                                      </p:cBhvr>
                                      <p:to>
                                        <p:strVal val="visible"/>
                                      </p:to>
                                    </p:set>
                                    <p:animEffect transition="in" filter="blinds(horizontal)">
                                      <p:cBhvr>
                                        <p:cTn id="17" dur="500"/>
                                        <p:tgtEl>
                                          <p:spTgt spid="102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252"/>
                                        </p:tgtEl>
                                        <p:attrNameLst>
                                          <p:attrName>style.visibility</p:attrName>
                                        </p:attrNameLst>
                                      </p:cBhvr>
                                      <p:to>
                                        <p:strVal val="visible"/>
                                      </p:to>
                                    </p:set>
                                    <p:animEffect transition="in" filter="blinds(horizontal)">
                                      <p:cBhvr>
                                        <p:cTn id="22" dur="500"/>
                                        <p:tgtEl>
                                          <p:spTgt spid="102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57"/>
                                        </p:tgtEl>
                                        <p:attrNameLst>
                                          <p:attrName>style.visibility</p:attrName>
                                        </p:attrNameLst>
                                      </p:cBhvr>
                                      <p:to>
                                        <p:strVal val="visible"/>
                                      </p:to>
                                    </p:set>
                                    <p:animEffect transition="in" filter="blinds(horizontal)">
                                      <p:cBhvr>
                                        <p:cTn id="27" dur="500"/>
                                        <p:tgtEl>
                                          <p:spTgt spid="102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261"/>
                                        </p:tgtEl>
                                        <p:attrNameLst>
                                          <p:attrName>style.visibility</p:attrName>
                                        </p:attrNameLst>
                                      </p:cBhvr>
                                      <p:to>
                                        <p:strVal val="visible"/>
                                      </p:to>
                                    </p:set>
                                    <p:animEffect transition="in" filter="blinds(horizontal)">
                                      <p:cBhvr>
                                        <p:cTn id="32" dur="500"/>
                                        <p:tgtEl>
                                          <p:spTgt spid="1026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0253"/>
                                        </p:tgtEl>
                                        <p:attrNameLst>
                                          <p:attrName>style.visibility</p:attrName>
                                        </p:attrNameLst>
                                      </p:cBhvr>
                                      <p:to>
                                        <p:strVal val="visible"/>
                                      </p:to>
                                    </p:set>
                                    <p:animEffect transition="in" filter="blinds(horizontal)">
                                      <p:cBhvr>
                                        <p:cTn id="37" dur="500"/>
                                        <p:tgtEl>
                                          <p:spTgt spid="102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258"/>
                                        </p:tgtEl>
                                        <p:attrNameLst>
                                          <p:attrName>style.visibility</p:attrName>
                                        </p:attrNameLst>
                                      </p:cBhvr>
                                      <p:to>
                                        <p:strVal val="visible"/>
                                      </p:to>
                                    </p:set>
                                    <p:animEffect transition="in" filter="blinds(horizontal)">
                                      <p:cBhvr>
                                        <p:cTn id="42" dur="500"/>
                                        <p:tgtEl>
                                          <p:spTgt spid="1025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262"/>
                                        </p:tgtEl>
                                        <p:attrNameLst>
                                          <p:attrName>style.visibility</p:attrName>
                                        </p:attrNameLst>
                                      </p:cBhvr>
                                      <p:to>
                                        <p:strVal val="visible"/>
                                      </p:to>
                                    </p:set>
                                    <p:animEffect transition="in" filter="blinds(horizontal)">
                                      <p:cBhvr>
                                        <p:cTn id="47" dur="500"/>
                                        <p:tgtEl>
                                          <p:spTgt spid="1026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0254"/>
                                        </p:tgtEl>
                                        <p:attrNameLst>
                                          <p:attrName>style.visibility</p:attrName>
                                        </p:attrNameLst>
                                      </p:cBhvr>
                                      <p:to>
                                        <p:strVal val="visible"/>
                                      </p:to>
                                    </p:set>
                                    <p:animEffect transition="in" filter="blinds(horizontal)">
                                      <p:cBhvr>
                                        <p:cTn id="52" dur="500"/>
                                        <p:tgtEl>
                                          <p:spTgt spid="1025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259"/>
                                        </p:tgtEl>
                                        <p:attrNameLst>
                                          <p:attrName>style.visibility</p:attrName>
                                        </p:attrNameLst>
                                      </p:cBhvr>
                                      <p:to>
                                        <p:strVal val="visible"/>
                                      </p:to>
                                    </p:set>
                                    <p:animEffect transition="in" filter="blinds(horizontal)">
                                      <p:cBhvr>
                                        <p:cTn id="57" dur="500"/>
                                        <p:tgtEl>
                                          <p:spTgt spid="1025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0263"/>
                                        </p:tgtEl>
                                        <p:attrNameLst>
                                          <p:attrName>style.visibility</p:attrName>
                                        </p:attrNameLst>
                                      </p:cBhvr>
                                      <p:to>
                                        <p:strVal val="visible"/>
                                      </p:to>
                                    </p:set>
                                    <p:animEffect transition="in" filter="blinds(horizontal)">
                                      <p:cBhvr>
                                        <p:cTn id="62" dur="500"/>
                                        <p:tgtEl>
                                          <p:spTgt spid="1026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0255"/>
                                        </p:tgtEl>
                                        <p:attrNameLst>
                                          <p:attrName>style.visibility</p:attrName>
                                        </p:attrNameLst>
                                      </p:cBhvr>
                                      <p:to>
                                        <p:strVal val="visible"/>
                                      </p:to>
                                    </p:set>
                                    <p:animEffect transition="in" filter="blinds(horizontal)">
                                      <p:cBhvr>
                                        <p:cTn id="67" dur="500"/>
                                        <p:tgtEl>
                                          <p:spTgt spid="10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6" grpId="0" animBg="1"/>
      <p:bldP spid="10257" grpId="0" animBg="1"/>
      <p:bldP spid="10258" grpId="0" animBg="1"/>
      <p:bldP spid="10259" grpId="0" animBg="1"/>
      <p:bldP spid="10260" grpId="0"/>
      <p:bldP spid="10261" grpId="0"/>
      <p:bldP spid="10262" grpId="0"/>
      <p:bldP spid="102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52400" y="1600200"/>
            <a:ext cx="4800600" cy="4525963"/>
          </a:xfrm>
        </p:spPr>
        <p:txBody>
          <a:bodyPr/>
          <a:lstStyle/>
          <a:p>
            <a:pPr eaLnBrk="1" hangingPunct="1">
              <a:buFontTx/>
              <a:buNone/>
            </a:pPr>
            <a:r>
              <a:rPr lang="en-GB" altLang="en-US" sz="2000">
                <a:latin typeface="Comic Sans MS" pitchFamily="66" charset="0"/>
              </a:rPr>
              <a:t>	</a:t>
            </a:r>
            <a:r>
              <a:rPr lang="en-GB" altLang="en-US" sz="1800" u="sng">
                <a:latin typeface="Comic Sans MS" pitchFamily="66" charset="0"/>
              </a:rPr>
              <a:t>You can measure angles in Radians</a:t>
            </a:r>
          </a:p>
          <a:p>
            <a:pPr eaLnBrk="1" hangingPunct="1">
              <a:buFontTx/>
              <a:buNone/>
            </a:pPr>
            <a:endParaRPr lang="en-GB" altLang="en-US" sz="1800">
              <a:latin typeface="Comic Sans MS" pitchFamily="66" charset="0"/>
            </a:endParaRPr>
          </a:p>
          <a:p>
            <a:pPr eaLnBrk="1" hangingPunct="1">
              <a:buFontTx/>
              <a:buNone/>
            </a:pPr>
            <a:r>
              <a:rPr lang="en-GB" altLang="en-US" sz="2000">
                <a:latin typeface="Comic Sans MS" pitchFamily="66" charset="0"/>
              </a:rPr>
              <a:t>	</a:t>
            </a:r>
            <a:r>
              <a:rPr lang="en-GB" altLang="en-US" sz="1800">
                <a:latin typeface="Comic Sans MS" pitchFamily="66" charset="0"/>
              </a:rPr>
              <a:t>You need to be able to convert between degrees and radians.</a:t>
            </a:r>
            <a:endParaRPr lang="en-GB" altLang="en-US" sz="2000">
              <a:latin typeface="Comic Sans MS" pitchFamily="66" charset="0"/>
            </a:endParaRPr>
          </a:p>
        </p:txBody>
      </p:sp>
      <p:graphicFrame>
        <p:nvGraphicFramePr>
          <p:cNvPr id="8197" name="Object 5"/>
          <p:cNvGraphicFramePr>
            <a:graphicFrameLocks noChangeAspect="1"/>
          </p:cNvGraphicFramePr>
          <p:nvPr/>
        </p:nvGraphicFramePr>
        <p:xfrm>
          <a:off x="1720850" y="3556000"/>
          <a:ext cx="344488" cy="471488"/>
        </p:xfrm>
        <a:graphic>
          <a:graphicData uri="http://schemas.openxmlformats.org/presentationml/2006/ole">
            <mc:AlternateContent xmlns:mc="http://schemas.openxmlformats.org/markup-compatibility/2006">
              <mc:Choice xmlns:v="urn:schemas-microsoft-com:vml" Requires="v">
                <p:oleObj spid="_x0000_s4542" name="Equation" r:id="rId3" imgW="139639" imgH="190417" progId="Equation.DSMT4">
                  <p:embed/>
                </p:oleObj>
              </mc:Choice>
              <mc:Fallback>
                <p:oleObj name="Equation" r:id="rId3" imgW="139639" imgH="190417" progId="Equation.DSMT4">
                  <p:embed/>
                  <p:pic>
                    <p:nvPicPr>
                      <p:cNvPr id="819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3556000"/>
                        <a:ext cx="344488"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2019300" y="3433763"/>
          <a:ext cx="857250" cy="790575"/>
        </p:xfrm>
        <a:graphic>
          <a:graphicData uri="http://schemas.openxmlformats.org/presentationml/2006/ole">
            <mc:AlternateContent xmlns:mc="http://schemas.openxmlformats.org/markup-compatibility/2006">
              <mc:Choice xmlns:v="urn:schemas-microsoft-com:vml" Requires="v">
                <p:oleObj spid="_x0000_s4543" name="Equation" r:id="rId5" imgW="457200" imgH="419100" progId="Equation.DSMT4">
                  <p:embed/>
                </p:oleObj>
              </mc:Choice>
              <mc:Fallback>
                <p:oleObj name="Equation" r:id="rId5" imgW="457200" imgH="419100" progId="Equation.DSMT4">
                  <p:embed/>
                  <p:pic>
                    <p:nvPicPr>
                      <p:cNvPr id="819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9300" y="3433763"/>
                        <a:ext cx="857250"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1" name="Arc 7"/>
          <p:cNvSpPr>
            <a:spLocks/>
          </p:cNvSpPr>
          <p:nvPr/>
        </p:nvSpPr>
        <p:spPr bwMode="auto">
          <a:xfrm rot="16200000" flipH="1">
            <a:off x="2115345" y="4098131"/>
            <a:ext cx="233362" cy="752475"/>
          </a:xfrm>
          <a:custGeom>
            <a:avLst/>
            <a:gdLst>
              <a:gd name="T0" fmla="*/ 0 w 21600"/>
              <a:gd name="T1" fmla="*/ 0 h 43199"/>
              <a:gd name="T2" fmla="*/ 1869 w 21600"/>
              <a:gd name="T3" fmla="*/ 752475 h 43199"/>
              <a:gd name="T4" fmla="*/ 0 w 21600"/>
              <a:gd name="T5" fmla="*/ 376246 h 43199"/>
              <a:gd name="T6" fmla="*/ 0 60000 65536"/>
              <a:gd name="T7" fmla="*/ 0 60000 65536"/>
              <a:gd name="T8" fmla="*/ 0 60000 65536"/>
            </a:gdLst>
            <a:ahLst/>
            <a:cxnLst>
              <a:cxn ang="T6">
                <a:pos x="T0" y="T1"/>
              </a:cxn>
              <a:cxn ang="T7">
                <a:pos x="T2" y="T3"/>
              </a:cxn>
              <a:cxn ang="T8">
                <a:pos x="T4" y="T5"/>
              </a:cxn>
            </a:cxnLst>
            <a:rect l="0" t="0" r="r" b="b"/>
            <a:pathLst>
              <a:path w="21600" h="43199" fill="none" extrusionOk="0">
                <a:moveTo>
                  <a:pt x="-1" y="0"/>
                </a:moveTo>
                <a:cubicBezTo>
                  <a:pt x="11929" y="0"/>
                  <a:pt x="21600" y="9670"/>
                  <a:pt x="21600" y="21600"/>
                </a:cubicBezTo>
                <a:cubicBezTo>
                  <a:pt x="21600" y="33461"/>
                  <a:pt x="12034" y="43104"/>
                  <a:pt x="173" y="43199"/>
                </a:cubicBezTo>
              </a:path>
              <a:path w="21600" h="43199" stroke="0" extrusionOk="0">
                <a:moveTo>
                  <a:pt x="-1" y="0"/>
                </a:moveTo>
                <a:cubicBezTo>
                  <a:pt x="11929" y="0"/>
                  <a:pt x="21600" y="9670"/>
                  <a:pt x="21600" y="21600"/>
                </a:cubicBezTo>
                <a:cubicBezTo>
                  <a:pt x="21600" y="33461"/>
                  <a:pt x="12034" y="43104"/>
                  <a:pt x="173" y="43199"/>
                </a:cubicBezTo>
                <a:lnTo>
                  <a:pt x="0" y="21600"/>
                </a:lnTo>
                <a:lnTo>
                  <a:pt x="-1" y="0"/>
                </a:lnTo>
                <a:close/>
              </a:path>
            </a:pathLst>
          </a:custGeom>
          <a:noFill/>
          <a:ln w="2540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72" name="Text Box 8"/>
          <p:cNvSpPr txBox="1">
            <a:spLocks noChangeArrowheads="1"/>
          </p:cNvSpPr>
          <p:nvPr/>
        </p:nvSpPr>
        <p:spPr bwMode="auto">
          <a:xfrm>
            <a:off x="1793875" y="4616450"/>
            <a:ext cx="9048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Divide by </a:t>
            </a:r>
            <a:r>
              <a:rPr lang="en-GB" altLang="en-US" sz="1400" baseline="30000">
                <a:solidFill>
                  <a:srgbClr val="FF0000"/>
                </a:solidFill>
                <a:latin typeface="Comic Sans MS" pitchFamily="66" charset="0"/>
              </a:rPr>
              <a:t>180</a:t>
            </a:r>
            <a:r>
              <a:rPr lang="en-GB" altLang="en-US" sz="1400">
                <a:solidFill>
                  <a:srgbClr val="FF0000"/>
                </a:solidFill>
                <a:latin typeface="Comic Sans MS" pitchFamily="66" charset="0"/>
              </a:rPr>
              <a:t>/</a:t>
            </a:r>
            <a:r>
              <a:rPr lang="el-GR" altLang="en-US" sz="1400" baseline="-25000">
                <a:solidFill>
                  <a:srgbClr val="FF0000"/>
                </a:solidFill>
                <a:latin typeface="Comic Sans MS" pitchFamily="66" charset="0"/>
              </a:rPr>
              <a:t>π</a:t>
            </a:r>
          </a:p>
        </p:txBody>
      </p:sp>
      <p:sp>
        <p:nvSpPr>
          <p:cNvPr id="8201" name="Text Box 9"/>
          <p:cNvSpPr txBox="1">
            <a:spLocks noChangeArrowheads="1"/>
          </p:cNvSpPr>
          <p:nvPr/>
        </p:nvSpPr>
        <p:spPr bwMode="auto">
          <a:xfrm>
            <a:off x="533400" y="3048000"/>
            <a:ext cx="2016125"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Degrees </a:t>
            </a:r>
            <a:r>
              <a:rPr lang="en-GB" altLang="en-US" sz="1600">
                <a:latin typeface="Comic Sans MS" pitchFamily="66" charset="0"/>
                <a:sym typeface="Wingdings" pitchFamily="2" charset="2"/>
              </a:rPr>
              <a:t> Radians</a:t>
            </a:r>
            <a:endParaRPr lang="en-GB" altLang="en-US" sz="1600">
              <a:latin typeface="Comic Sans MS" pitchFamily="66" charset="0"/>
            </a:endParaRPr>
          </a:p>
        </p:txBody>
      </p:sp>
      <p:sp>
        <p:nvSpPr>
          <p:cNvPr id="11274" name="Text Box 10"/>
          <p:cNvSpPr txBox="1">
            <a:spLocks noChangeArrowheads="1"/>
          </p:cNvSpPr>
          <p:nvPr/>
        </p:nvSpPr>
        <p:spPr bwMode="auto">
          <a:xfrm>
            <a:off x="5638800" y="1676400"/>
            <a:ext cx="2362200"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600">
                <a:latin typeface="Comic Sans MS" pitchFamily="66" charset="0"/>
              </a:rPr>
              <a:t>Convert the following angle to radians</a:t>
            </a:r>
          </a:p>
        </p:txBody>
      </p:sp>
      <p:graphicFrame>
        <p:nvGraphicFramePr>
          <p:cNvPr id="11275" name="Object 11"/>
          <p:cNvGraphicFramePr>
            <a:graphicFrameLocks noChangeAspect="1"/>
          </p:cNvGraphicFramePr>
          <p:nvPr/>
        </p:nvGraphicFramePr>
        <p:xfrm>
          <a:off x="6496050" y="2522538"/>
          <a:ext cx="493713" cy="344487"/>
        </p:xfrm>
        <a:graphic>
          <a:graphicData uri="http://schemas.openxmlformats.org/presentationml/2006/ole">
            <mc:AlternateContent xmlns:mc="http://schemas.openxmlformats.org/markup-compatibility/2006">
              <mc:Choice xmlns:v="urn:schemas-microsoft-com:vml" Requires="v">
                <p:oleObj spid="_x0000_s4544" name="Equation" r:id="rId7" imgW="291973" imgH="203112" progId="Equation.DSMT4">
                  <p:embed/>
                </p:oleObj>
              </mc:Choice>
              <mc:Fallback>
                <p:oleObj name="Equation" r:id="rId7" imgW="291973" imgH="203112" progId="Equation.DSMT4">
                  <p:embed/>
                  <p:pic>
                    <p:nvPicPr>
                      <p:cNvPr id="11275"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6050" y="2522538"/>
                        <a:ext cx="493713" cy="34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6" name="Object 12"/>
          <p:cNvGraphicFramePr>
            <a:graphicFrameLocks noChangeAspect="1"/>
          </p:cNvGraphicFramePr>
          <p:nvPr/>
        </p:nvGraphicFramePr>
        <p:xfrm>
          <a:off x="6238875" y="3079750"/>
          <a:ext cx="1030288" cy="666750"/>
        </p:xfrm>
        <a:graphic>
          <a:graphicData uri="http://schemas.openxmlformats.org/presentationml/2006/ole">
            <mc:AlternateContent xmlns:mc="http://schemas.openxmlformats.org/markup-compatibility/2006">
              <mc:Choice xmlns:v="urn:schemas-microsoft-com:vml" Requires="v">
                <p:oleObj spid="_x0000_s4545" name="Equation" r:id="rId9" imgW="609336" imgH="393529" progId="Equation.DSMT4">
                  <p:embed/>
                </p:oleObj>
              </mc:Choice>
              <mc:Fallback>
                <p:oleObj name="Equation" r:id="rId9" imgW="609336" imgH="393529" progId="Equation.DSMT4">
                  <p:embed/>
                  <p:pic>
                    <p:nvPicPr>
                      <p:cNvPr id="11276"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38875" y="3079750"/>
                        <a:ext cx="1030288"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7" name="Object 13"/>
          <p:cNvGraphicFramePr>
            <a:graphicFrameLocks noChangeAspect="1"/>
          </p:cNvGraphicFramePr>
          <p:nvPr/>
        </p:nvGraphicFramePr>
        <p:xfrm>
          <a:off x="6465888" y="3886200"/>
          <a:ext cx="642937" cy="666750"/>
        </p:xfrm>
        <a:graphic>
          <a:graphicData uri="http://schemas.openxmlformats.org/presentationml/2006/ole">
            <mc:AlternateContent xmlns:mc="http://schemas.openxmlformats.org/markup-compatibility/2006">
              <mc:Choice xmlns:v="urn:schemas-microsoft-com:vml" Requires="v">
                <p:oleObj spid="_x0000_s4546" name="Equation" r:id="rId11" imgW="380835" imgH="393529" progId="Equation.DSMT4">
                  <p:embed/>
                </p:oleObj>
              </mc:Choice>
              <mc:Fallback>
                <p:oleObj name="Equation" r:id="rId11" imgW="380835" imgH="393529" progId="Equation.DSMT4">
                  <p:embed/>
                  <p:pic>
                    <p:nvPicPr>
                      <p:cNvPr id="11277"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5888" y="3886200"/>
                        <a:ext cx="642937"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8" name="Object 14"/>
          <p:cNvGraphicFramePr>
            <a:graphicFrameLocks noChangeAspect="1"/>
          </p:cNvGraphicFramePr>
          <p:nvPr/>
        </p:nvGraphicFramePr>
        <p:xfrm>
          <a:off x="6411913" y="4733925"/>
          <a:ext cx="819150" cy="666750"/>
        </p:xfrm>
        <a:graphic>
          <a:graphicData uri="http://schemas.openxmlformats.org/presentationml/2006/ole">
            <mc:AlternateContent xmlns:mc="http://schemas.openxmlformats.org/markup-compatibility/2006">
              <mc:Choice xmlns:v="urn:schemas-microsoft-com:vml" Requires="v">
                <p:oleObj spid="_x0000_s4547" name="Equation" r:id="rId13" imgW="482391" imgH="393529" progId="Equation.DSMT4">
                  <p:embed/>
                </p:oleObj>
              </mc:Choice>
              <mc:Fallback>
                <p:oleObj name="Equation" r:id="rId13" imgW="482391" imgH="393529" progId="Equation.DSMT4">
                  <p:embed/>
                  <p:pic>
                    <p:nvPicPr>
                      <p:cNvPr id="11278"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11913" y="4733925"/>
                        <a:ext cx="819150"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0" name="Arc 16"/>
          <p:cNvSpPr>
            <a:spLocks/>
          </p:cNvSpPr>
          <p:nvPr/>
        </p:nvSpPr>
        <p:spPr bwMode="auto">
          <a:xfrm flipH="1">
            <a:off x="5791200" y="2743200"/>
            <a:ext cx="228600" cy="762000"/>
          </a:xfrm>
          <a:custGeom>
            <a:avLst/>
            <a:gdLst>
              <a:gd name="T0" fmla="*/ 0 w 21600"/>
              <a:gd name="T1" fmla="*/ 0 h 43188"/>
              <a:gd name="T2" fmla="*/ 7557 w 21600"/>
              <a:gd name="T3" fmla="*/ 762000 h 43188"/>
              <a:gd name="T4" fmla="*/ 0 w 21600"/>
              <a:gd name="T5" fmla="*/ 381106 h 43188"/>
              <a:gd name="T6" fmla="*/ 0 60000 65536"/>
              <a:gd name="T7" fmla="*/ 0 60000 65536"/>
              <a:gd name="T8" fmla="*/ 0 60000 65536"/>
            </a:gdLst>
            <a:ahLst/>
            <a:cxnLst>
              <a:cxn ang="T6">
                <a:pos x="T0" y="T1"/>
              </a:cxn>
              <a:cxn ang="T7">
                <a:pos x="T2" y="T3"/>
              </a:cxn>
              <a:cxn ang="T8">
                <a:pos x="T4" y="T5"/>
              </a:cxn>
            </a:cxnLst>
            <a:rect l="0" t="0" r="r" b="b"/>
            <a:pathLst>
              <a:path w="21600" h="43188" fill="none" extrusionOk="0">
                <a:moveTo>
                  <a:pt x="-1" y="0"/>
                </a:moveTo>
                <a:cubicBezTo>
                  <a:pt x="11929" y="0"/>
                  <a:pt x="21600" y="9670"/>
                  <a:pt x="21600" y="21600"/>
                </a:cubicBezTo>
                <a:cubicBezTo>
                  <a:pt x="21600" y="33251"/>
                  <a:pt x="12359" y="42803"/>
                  <a:pt x="714" y="43188"/>
                </a:cubicBezTo>
              </a:path>
              <a:path w="21600" h="43188" stroke="0" extrusionOk="0">
                <a:moveTo>
                  <a:pt x="-1" y="0"/>
                </a:moveTo>
                <a:cubicBezTo>
                  <a:pt x="11929" y="0"/>
                  <a:pt x="21600" y="9670"/>
                  <a:pt x="21600" y="21600"/>
                </a:cubicBezTo>
                <a:cubicBezTo>
                  <a:pt x="21600" y="33251"/>
                  <a:pt x="12359" y="42803"/>
                  <a:pt x="714" y="43188"/>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81" name="Arc 17"/>
          <p:cNvSpPr>
            <a:spLocks/>
          </p:cNvSpPr>
          <p:nvPr/>
        </p:nvSpPr>
        <p:spPr bwMode="auto">
          <a:xfrm flipH="1">
            <a:off x="5791200" y="3505200"/>
            <a:ext cx="228600" cy="762000"/>
          </a:xfrm>
          <a:custGeom>
            <a:avLst/>
            <a:gdLst>
              <a:gd name="T0" fmla="*/ 0 w 21600"/>
              <a:gd name="T1" fmla="*/ 0 h 43188"/>
              <a:gd name="T2" fmla="*/ 7557 w 21600"/>
              <a:gd name="T3" fmla="*/ 762000 h 43188"/>
              <a:gd name="T4" fmla="*/ 0 w 21600"/>
              <a:gd name="T5" fmla="*/ 381106 h 43188"/>
              <a:gd name="T6" fmla="*/ 0 60000 65536"/>
              <a:gd name="T7" fmla="*/ 0 60000 65536"/>
              <a:gd name="T8" fmla="*/ 0 60000 65536"/>
            </a:gdLst>
            <a:ahLst/>
            <a:cxnLst>
              <a:cxn ang="T6">
                <a:pos x="T0" y="T1"/>
              </a:cxn>
              <a:cxn ang="T7">
                <a:pos x="T2" y="T3"/>
              </a:cxn>
              <a:cxn ang="T8">
                <a:pos x="T4" y="T5"/>
              </a:cxn>
            </a:cxnLst>
            <a:rect l="0" t="0" r="r" b="b"/>
            <a:pathLst>
              <a:path w="21600" h="43188" fill="none" extrusionOk="0">
                <a:moveTo>
                  <a:pt x="-1" y="0"/>
                </a:moveTo>
                <a:cubicBezTo>
                  <a:pt x="11929" y="0"/>
                  <a:pt x="21600" y="9670"/>
                  <a:pt x="21600" y="21600"/>
                </a:cubicBezTo>
                <a:cubicBezTo>
                  <a:pt x="21600" y="33251"/>
                  <a:pt x="12359" y="42803"/>
                  <a:pt x="714" y="43188"/>
                </a:cubicBezTo>
              </a:path>
              <a:path w="21600" h="43188" stroke="0" extrusionOk="0">
                <a:moveTo>
                  <a:pt x="-1" y="0"/>
                </a:moveTo>
                <a:cubicBezTo>
                  <a:pt x="11929" y="0"/>
                  <a:pt x="21600" y="9670"/>
                  <a:pt x="21600" y="21600"/>
                </a:cubicBezTo>
                <a:cubicBezTo>
                  <a:pt x="21600" y="33251"/>
                  <a:pt x="12359" y="42803"/>
                  <a:pt x="714" y="43188"/>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82" name="Arc 18"/>
          <p:cNvSpPr>
            <a:spLocks/>
          </p:cNvSpPr>
          <p:nvPr/>
        </p:nvSpPr>
        <p:spPr bwMode="auto">
          <a:xfrm flipH="1">
            <a:off x="5791200" y="4267200"/>
            <a:ext cx="228600" cy="762000"/>
          </a:xfrm>
          <a:custGeom>
            <a:avLst/>
            <a:gdLst>
              <a:gd name="T0" fmla="*/ 0 w 21600"/>
              <a:gd name="T1" fmla="*/ 0 h 43188"/>
              <a:gd name="T2" fmla="*/ 7557 w 21600"/>
              <a:gd name="T3" fmla="*/ 762000 h 43188"/>
              <a:gd name="T4" fmla="*/ 0 w 21600"/>
              <a:gd name="T5" fmla="*/ 381106 h 43188"/>
              <a:gd name="T6" fmla="*/ 0 60000 65536"/>
              <a:gd name="T7" fmla="*/ 0 60000 65536"/>
              <a:gd name="T8" fmla="*/ 0 60000 65536"/>
            </a:gdLst>
            <a:ahLst/>
            <a:cxnLst>
              <a:cxn ang="T6">
                <a:pos x="T0" y="T1"/>
              </a:cxn>
              <a:cxn ang="T7">
                <a:pos x="T2" y="T3"/>
              </a:cxn>
              <a:cxn ang="T8">
                <a:pos x="T4" y="T5"/>
              </a:cxn>
            </a:cxnLst>
            <a:rect l="0" t="0" r="r" b="b"/>
            <a:pathLst>
              <a:path w="21600" h="43188" fill="none" extrusionOk="0">
                <a:moveTo>
                  <a:pt x="-1" y="0"/>
                </a:moveTo>
                <a:cubicBezTo>
                  <a:pt x="11929" y="0"/>
                  <a:pt x="21600" y="9670"/>
                  <a:pt x="21600" y="21600"/>
                </a:cubicBezTo>
                <a:cubicBezTo>
                  <a:pt x="21600" y="33251"/>
                  <a:pt x="12359" y="42803"/>
                  <a:pt x="714" y="43188"/>
                </a:cubicBezTo>
              </a:path>
              <a:path w="21600" h="43188" stroke="0" extrusionOk="0">
                <a:moveTo>
                  <a:pt x="-1" y="0"/>
                </a:moveTo>
                <a:cubicBezTo>
                  <a:pt x="11929" y="0"/>
                  <a:pt x="21600" y="9670"/>
                  <a:pt x="21600" y="21600"/>
                </a:cubicBezTo>
                <a:cubicBezTo>
                  <a:pt x="21600" y="33251"/>
                  <a:pt x="12359" y="42803"/>
                  <a:pt x="714" y="43188"/>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84" name="Text Box 20"/>
          <p:cNvSpPr txBox="1">
            <a:spLocks noChangeArrowheads="1"/>
          </p:cNvSpPr>
          <p:nvPr/>
        </p:nvSpPr>
        <p:spPr bwMode="auto">
          <a:xfrm>
            <a:off x="4724400" y="2819400"/>
            <a:ext cx="1143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Multiply by </a:t>
            </a:r>
            <a:r>
              <a:rPr lang="el-GR" altLang="en-US" sz="1400" baseline="30000">
                <a:solidFill>
                  <a:srgbClr val="FF0000"/>
                </a:solidFill>
                <a:latin typeface="Comic Sans MS" pitchFamily="66" charset="0"/>
              </a:rPr>
              <a:t>π</a:t>
            </a:r>
            <a:r>
              <a:rPr lang="en-GB" altLang="en-US" sz="1400">
                <a:solidFill>
                  <a:srgbClr val="FF0000"/>
                </a:solidFill>
                <a:latin typeface="Comic Sans MS" pitchFamily="66" charset="0"/>
              </a:rPr>
              <a:t>/</a:t>
            </a:r>
            <a:r>
              <a:rPr lang="en-GB" altLang="en-US" sz="1400" baseline="-25000">
                <a:solidFill>
                  <a:srgbClr val="FF0000"/>
                </a:solidFill>
                <a:latin typeface="Comic Sans MS" pitchFamily="66" charset="0"/>
              </a:rPr>
              <a:t>180</a:t>
            </a:r>
            <a:endParaRPr lang="el-GR" altLang="en-US" sz="1400" baseline="-25000">
              <a:solidFill>
                <a:srgbClr val="FF0000"/>
              </a:solidFill>
              <a:latin typeface="Comic Sans MS" pitchFamily="66" charset="0"/>
            </a:endParaRPr>
          </a:p>
        </p:txBody>
      </p:sp>
      <p:sp>
        <p:nvSpPr>
          <p:cNvPr id="11285" name="Text Box 21"/>
          <p:cNvSpPr txBox="1">
            <a:spLocks noChangeArrowheads="1"/>
          </p:cNvSpPr>
          <p:nvPr/>
        </p:nvSpPr>
        <p:spPr bwMode="auto">
          <a:xfrm>
            <a:off x="4114800" y="3657600"/>
            <a:ext cx="1676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Only multiply the top here</a:t>
            </a:r>
            <a:endParaRPr lang="el-GR" altLang="en-US" sz="1400" baseline="-25000">
              <a:solidFill>
                <a:srgbClr val="FF0000"/>
              </a:solidFill>
              <a:latin typeface="Comic Sans MS" pitchFamily="66" charset="0"/>
            </a:endParaRPr>
          </a:p>
        </p:txBody>
      </p:sp>
      <p:sp>
        <p:nvSpPr>
          <p:cNvPr id="11286" name="Text Box 22"/>
          <p:cNvSpPr txBox="1">
            <a:spLocks noChangeArrowheads="1"/>
          </p:cNvSpPr>
          <p:nvPr/>
        </p:nvSpPr>
        <p:spPr bwMode="auto">
          <a:xfrm>
            <a:off x="4495800" y="44958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Simplify</a:t>
            </a:r>
            <a:endParaRPr lang="el-GR" altLang="en-US" sz="1400" baseline="-25000">
              <a:solidFill>
                <a:srgbClr val="FF0000"/>
              </a:solidFill>
              <a:latin typeface="Comic Sans MS" pitchFamily="66" charset="0"/>
            </a:endParaRPr>
          </a:p>
        </p:txBody>
      </p:sp>
      <p:sp>
        <p:nvSpPr>
          <p:cNvPr id="11288" name="Text Box 24"/>
          <p:cNvSpPr txBox="1">
            <a:spLocks noChangeArrowheads="1"/>
          </p:cNvSpPr>
          <p:nvPr/>
        </p:nvSpPr>
        <p:spPr bwMode="auto">
          <a:xfrm>
            <a:off x="1801813" y="5260975"/>
            <a:ext cx="9048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Multiply by </a:t>
            </a:r>
            <a:r>
              <a:rPr lang="el-GR" altLang="en-US" sz="1400" baseline="30000">
                <a:solidFill>
                  <a:srgbClr val="FF0000"/>
                </a:solidFill>
                <a:latin typeface="Comic Sans MS" pitchFamily="66" charset="0"/>
              </a:rPr>
              <a:t>π</a:t>
            </a:r>
            <a:r>
              <a:rPr lang="en-GB" altLang="en-US" sz="1400">
                <a:solidFill>
                  <a:srgbClr val="FF0000"/>
                </a:solidFill>
                <a:latin typeface="Comic Sans MS" pitchFamily="66" charset="0"/>
              </a:rPr>
              <a:t>/</a:t>
            </a:r>
            <a:r>
              <a:rPr lang="en-GB" altLang="en-US" sz="1400" baseline="-25000">
                <a:solidFill>
                  <a:srgbClr val="FF0000"/>
                </a:solidFill>
                <a:latin typeface="Comic Sans MS" pitchFamily="66" charset="0"/>
              </a:rPr>
              <a:t>180</a:t>
            </a:r>
            <a:endParaRPr lang="el-GR" altLang="en-US" sz="1400" baseline="-25000">
              <a:solidFill>
                <a:srgbClr val="FF0000"/>
              </a:solidFill>
              <a:latin typeface="Comic Sans MS" pitchFamily="66" charset="0"/>
            </a:endParaRPr>
          </a:p>
        </p:txBody>
      </p:sp>
      <p:sp>
        <p:nvSpPr>
          <p:cNvPr id="24"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25" name="TextBox 24"/>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5A</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6" name="TextBox 25"/>
              <p:cNvSpPr txBox="1"/>
              <p:nvPr/>
            </p:nvSpPr>
            <p:spPr>
              <a:xfrm>
                <a:off x="108857" y="439782"/>
                <a:ext cx="173098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08857" y="439782"/>
                <a:ext cx="1730987" cy="251800"/>
              </a:xfrm>
              <a:prstGeom prst="rect">
                <a:avLst/>
              </a:prstGeom>
              <a:blipFill>
                <a:blip r:embed="rId15"/>
                <a:stretch>
                  <a:fillRect l="-2465"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56754" y="696685"/>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56754" y="696685"/>
                <a:ext cx="1617173" cy="251800"/>
              </a:xfrm>
              <a:prstGeom prst="rect">
                <a:avLst/>
              </a:prstGeom>
              <a:blipFill>
                <a:blip r:embed="rId16"/>
                <a:stretch>
                  <a:fillRect l="-1509" r="-377" b="-4762"/>
                </a:stretch>
              </a:blipFill>
            </p:spPr>
            <p:txBody>
              <a:bodyPr/>
              <a:lstStyle/>
              <a:p>
                <a:r>
                  <a:rPr lang="en-GB">
                    <a:noFill/>
                  </a:rPr>
                  <a:t> </a:t>
                </a:r>
              </a:p>
            </p:txBody>
          </p:sp>
        </mc:Fallback>
      </mc:AlternateContent>
    </p:spTree>
    <p:extLst>
      <p:ext uri="{BB962C8B-B14F-4D97-AF65-F5344CB8AC3E}">
        <p14:creationId xmlns:p14="http://schemas.microsoft.com/office/powerpoint/2010/main" val="1384364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blinds(horizontal)">
                                      <p:cBhvr>
                                        <p:cTn id="7" dur="500"/>
                                        <p:tgtEl>
                                          <p:spTgt spid="112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72"/>
                                        </p:tgtEl>
                                        <p:attrNameLst>
                                          <p:attrName>style.visibility</p:attrName>
                                        </p:attrNameLst>
                                      </p:cBhvr>
                                      <p:to>
                                        <p:strVal val="visible"/>
                                      </p:to>
                                    </p:set>
                                    <p:animEffect transition="in" filter="blinds(horizontal)">
                                      <p:cBhvr>
                                        <p:cTn id="12" dur="500"/>
                                        <p:tgtEl>
                                          <p:spTgt spid="112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88"/>
                                        </p:tgtEl>
                                        <p:attrNameLst>
                                          <p:attrName>style.visibility</p:attrName>
                                        </p:attrNameLst>
                                      </p:cBhvr>
                                      <p:to>
                                        <p:strVal val="visible"/>
                                      </p:to>
                                    </p:set>
                                    <p:animEffect transition="in" filter="blinds(horizontal)">
                                      <p:cBhvr>
                                        <p:cTn id="17" dur="500"/>
                                        <p:tgtEl>
                                          <p:spTgt spid="112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274"/>
                                        </p:tgtEl>
                                        <p:attrNameLst>
                                          <p:attrName>style.visibility</p:attrName>
                                        </p:attrNameLst>
                                      </p:cBhvr>
                                      <p:to>
                                        <p:strVal val="visible"/>
                                      </p:to>
                                    </p:set>
                                    <p:animEffect transition="in" filter="blinds(horizontal)">
                                      <p:cBhvr>
                                        <p:cTn id="22" dur="500"/>
                                        <p:tgtEl>
                                          <p:spTgt spid="112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275"/>
                                        </p:tgtEl>
                                        <p:attrNameLst>
                                          <p:attrName>style.visibility</p:attrName>
                                        </p:attrNameLst>
                                      </p:cBhvr>
                                      <p:to>
                                        <p:strVal val="visible"/>
                                      </p:to>
                                    </p:set>
                                    <p:animEffect transition="in" filter="blinds(horizontal)">
                                      <p:cBhvr>
                                        <p:cTn id="27" dur="500"/>
                                        <p:tgtEl>
                                          <p:spTgt spid="112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280"/>
                                        </p:tgtEl>
                                        <p:attrNameLst>
                                          <p:attrName>style.visibility</p:attrName>
                                        </p:attrNameLst>
                                      </p:cBhvr>
                                      <p:to>
                                        <p:strVal val="visible"/>
                                      </p:to>
                                    </p:set>
                                    <p:animEffect transition="in" filter="blinds(horizontal)">
                                      <p:cBhvr>
                                        <p:cTn id="32" dur="500"/>
                                        <p:tgtEl>
                                          <p:spTgt spid="112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284"/>
                                        </p:tgtEl>
                                        <p:attrNameLst>
                                          <p:attrName>style.visibility</p:attrName>
                                        </p:attrNameLst>
                                      </p:cBhvr>
                                      <p:to>
                                        <p:strVal val="visible"/>
                                      </p:to>
                                    </p:set>
                                    <p:animEffect transition="in" filter="blinds(horizontal)">
                                      <p:cBhvr>
                                        <p:cTn id="37" dur="500"/>
                                        <p:tgtEl>
                                          <p:spTgt spid="112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1276"/>
                                        </p:tgtEl>
                                        <p:attrNameLst>
                                          <p:attrName>style.visibility</p:attrName>
                                        </p:attrNameLst>
                                      </p:cBhvr>
                                      <p:to>
                                        <p:strVal val="visible"/>
                                      </p:to>
                                    </p:set>
                                    <p:animEffect transition="in" filter="blinds(horizontal)">
                                      <p:cBhvr>
                                        <p:cTn id="42" dur="500"/>
                                        <p:tgtEl>
                                          <p:spTgt spid="112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281"/>
                                        </p:tgtEl>
                                        <p:attrNameLst>
                                          <p:attrName>style.visibility</p:attrName>
                                        </p:attrNameLst>
                                      </p:cBhvr>
                                      <p:to>
                                        <p:strVal val="visible"/>
                                      </p:to>
                                    </p:set>
                                    <p:animEffect transition="in" filter="blinds(horizontal)">
                                      <p:cBhvr>
                                        <p:cTn id="47" dur="500"/>
                                        <p:tgtEl>
                                          <p:spTgt spid="1128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285"/>
                                        </p:tgtEl>
                                        <p:attrNameLst>
                                          <p:attrName>style.visibility</p:attrName>
                                        </p:attrNameLst>
                                      </p:cBhvr>
                                      <p:to>
                                        <p:strVal val="visible"/>
                                      </p:to>
                                    </p:set>
                                    <p:animEffect transition="in" filter="blinds(horizontal)">
                                      <p:cBhvr>
                                        <p:cTn id="52" dur="500"/>
                                        <p:tgtEl>
                                          <p:spTgt spid="1128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1277"/>
                                        </p:tgtEl>
                                        <p:attrNameLst>
                                          <p:attrName>style.visibility</p:attrName>
                                        </p:attrNameLst>
                                      </p:cBhvr>
                                      <p:to>
                                        <p:strVal val="visible"/>
                                      </p:to>
                                    </p:set>
                                    <p:animEffect transition="in" filter="blinds(horizontal)">
                                      <p:cBhvr>
                                        <p:cTn id="57" dur="500"/>
                                        <p:tgtEl>
                                          <p:spTgt spid="1127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1282"/>
                                        </p:tgtEl>
                                        <p:attrNameLst>
                                          <p:attrName>style.visibility</p:attrName>
                                        </p:attrNameLst>
                                      </p:cBhvr>
                                      <p:to>
                                        <p:strVal val="visible"/>
                                      </p:to>
                                    </p:set>
                                    <p:animEffect transition="in" filter="blinds(horizontal)">
                                      <p:cBhvr>
                                        <p:cTn id="62" dur="500"/>
                                        <p:tgtEl>
                                          <p:spTgt spid="1128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1286"/>
                                        </p:tgtEl>
                                        <p:attrNameLst>
                                          <p:attrName>style.visibility</p:attrName>
                                        </p:attrNameLst>
                                      </p:cBhvr>
                                      <p:to>
                                        <p:strVal val="visible"/>
                                      </p:to>
                                    </p:set>
                                    <p:animEffect transition="in" filter="blinds(horizontal)">
                                      <p:cBhvr>
                                        <p:cTn id="67" dur="500"/>
                                        <p:tgtEl>
                                          <p:spTgt spid="1128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11278"/>
                                        </p:tgtEl>
                                        <p:attrNameLst>
                                          <p:attrName>style.visibility</p:attrName>
                                        </p:attrNameLst>
                                      </p:cBhvr>
                                      <p:to>
                                        <p:strVal val="visible"/>
                                      </p:to>
                                    </p:set>
                                    <p:animEffect transition="in" filter="blinds(horizontal)">
                                      <p:cBhvr>
                                        <p:cTn id="72" dur="500"/>
                                        <p:tgtEl>
                                          <p:spTgt spid="11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animBg="1"/>
      <p:bldP spid="11272" grpId="0"/>
      <p:bldP spid="11274" grpId="0" animBg="1"/>
      <p:bldP spid="11280" grpId="0" animBg="1"/>
      <p:bldP spid="11281" grpId="0" animBg="1"/>
      <p:bldP spid="11282" grpId="0" animBg="1"/>
      <p:bldP spid="11284" grpId="0"/>
      <p:bldP spid="11285" grpId="0"/>
      <p:bldP spid="11286" grpId="0"/>
      <p:bldP spid="1128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52400" y="1600200"/>
            <a:ext cx="4800600" cy="4525963"/>
          </a:xfrm>
        </p:spPr>
        <p:txBody>
          <a:bodyPr/>
          <a:lstStyle/>
          <a:p>
            <a:pPr eaLnBrk="1" hangingPunct="1">
              <a:buFontTx/>
              <a:buNone/>
            </a:pPr>
            <a:r>
              <a:rPr lang="en-GB" altLang="en-US" sz="2000">
                <a:latin typeface="Comic Sans MS" pitchFamily="66" charset="0"/>
              </a:rPr>
              <a:t>	</a:t>
            </a:r>
            <a:r>
              <a:rPr lang="en-GB" altLang="en-US" sz="1800" u="sng">
                <a:latin typeface="Comic Sans MS" pitchFamily="66" charset="0"/>
              </a:rPr>
              <a:t>You can measure angles in Radians</a:t>
            </a:r>
          </a:p>
          <a:p>
            <a:pPr eaLnBrk="1" hangingPunct="1">
              <a:buFontTx/>
              <a:buNone/>
            </a:pPr>
            <a:endParaRPr lang="en-GB" altLang="en-US" sz="1800">
              <a:latin typeface="Comic Sans MS" pitchFamily="66" charset="0"/>
            </a:endParaRPr>
          </a:p>
          <a:p>
            <a:pPr eaLnBrk="1" hangingPunct="1">
              <a:buFontTx/>
              <a:buNone/>
            </a:pPr>
            <a:r>
              <a:rPr lang="en-GB" altLang="en-US" sz="2000">
                <a:latin typeface="Comic Sans MS" pitchFamily="66" charset="0"/>
              </a:rPr>
              <a:t>	</a:t>
            </a:r>
            <a:r>
              <a:rPr lang="en-GB" altLang="en-US" sz="1800">
                <a:latin typeface="Comic Sans MS" pitchFamily="66" charset="0"/>
              </a:rPr>
              <a:t>You need to be able to convert between degrees and radians.</a:t>
            </a:r>
            <a:endParaRPr lang="en-GB" altLang="en-US" sz="2000">
              <a:latin typeface="Comic Sans MS" pitchFamily="66" charset="0"/>
            </a:endParaRPr>
          </a:p>
        </p:txBody>
      </p:sp>
      <p:graphicFrame>
        <p:nvGraphicFramePr>
          <p:cNvPr id="9221" name="Object 5"/>
          <p:cNvGraphicFramePr>
            <a:graphicFrameLocks noChangeAspect="1"/>
          </p:cNvGraphicFramePr>
          <p:nvPr/>
        </p:nvGraphicFramePr>
        <p:xfrm>
          <a:off x="1720850" y="3556000"/>
          <a:ext cx="344488" cy="471488"/>
        </p:xfrm>
        <a:graphic>
          <a:graphicData uri="http://schemas.openxmlformats.org/presentationml/2006/ole">
            <mc:AlternateContent xmlns:mc="http://schemas.openxmlformats.org/markup-compatibility/2006">
              <mc:Choice xmlns:v="urn:schemas-microsoft-com:vml" Requires="v">
                <p:oleObj spid="_x0000_s5566" name="Equation" r:id="rId3" imgW="139639" imgH="190417" progId="Equation.DSMT4">
                  <p:embed/>
                </p:oleObj>
              </mc:Choice>
              <mc:Fallback>
                <p:oleObj name="Equation" r:id="rId3" imgW="139639" imgH="190417" progId="Equation.DSMT4">
                  <p:embed/>
                  <p:pic>
                    <p:nvPicPr>
                      <p:cNvPr id="922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3556000"/>
                        <a:ext cx="344488"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6"/>
          <p:cNvGraphicFramePr>
            <a:graphicFrameLocks noChangeAspect="1"/>
          </p:cNvGraphicFramePr>
          <p:nvPr/>
        </p:nvGraphicFramePr>
        <p:xfrm>
          <a:off x="2019300" y="3433763"/>
          <a:ext cx="857250" cy="790575"/>
        </p:xfrm>
        <a:graphic>
          <a:graphicData uri="http://schemas.openxmlformats.org/presentationml/2006/ole">
            <mc:AlternateContent xmlns:mc="http://schemas.openxmlformats.org/markup-compatibility/2006">
              <mc:Choice xmlns:v="urn:schemas-microsoft-com:vml" Requires="v">
                <p:oleObj spid="_x0000_s5567" name="Equation" r:id="rId5" imgW="457200" imgH="419100" progId="Equation.DSMT4">
                  <p:embed/>
                </p:oleObj>
              </mc:Choice>
              <mc:Fallback>
                <p:oleObj name="Equation" r:id="rId5" imgW="457200" imgH="419100" progId="Equation.DSMT4">
                  <p:embed/>
                  <p:pic>
                    <p:nvPicPr>
                      <p:cNvPr id="922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9300" y="3433763"/>
                        <a:ext cx="857250"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3" name="Arc 7"/>
          <p:cNvSpPr>
            <a:spLocks/>
          </p:cNvSpPr>
          <p:nvPr/>
        </p:nvSpPr>
        <p:spPr bwMode="auto">
          <a:xfrm rot="16200000" flipH="1">
            <a:off x="2115345" y="4098131"/>
            <a:ext cx="233362" cy="752475"/>
          </a:xfrm>
          <a:custGeom>
            <a:avLst/>
            <a:gdLst>
              <a:gd name="T0" fmla="*/ 0 w 21600"/>
              <a:gd name="T1" fmla="*/ 0 h 43199"/>
              <a:gd name="T2" fmla="*/ 1869 w 21600"/>
              <a:gd name="T3" fmla="*/ 752475 h 43199"/>
              <a:gd name="T4" fmla="*/ 0 w 21600"/>
              <a:gd name="T5" fmla="*/ 376246 h 43199"/>
              <a:gd name="T6" fmla="*/ 0 60000 65536"/>
              <a:gd name="T7" fmla="*/ 0 60000 65536"/>
              <a:gd name="T8" fmla="*/ 0 60000 65536"/>
            </a:gdLst>
            <a:ahLst/>
            <a:cxnLst>
              <a:cxn ang="T6">
                <a:pos x="T0" y="T1"/>
              </a:cxn>
              <a:cxn ang="T7">
                <a:pos x="T2" y="T3"/>
              </a:cxn>
              <a:cxn ang="T8">
                <a:pos x="T4" y="T5"/>
              </a:cxn>
            </a:cxnLst>
            <a:rect l="0" t="0" r="r" b="b"/>
            <a:pathLst>
              <a:path w="21600" h="43199" fill="none" extrusionOk="0">
                <a:moveTo>
                  <a:pt x="-1" y="0"/>
                </a:moveTo>
                <a:cubicBezTo>
                  <a:pt x="11929" y="0"/>
                  <a:pt x="21600" y="9670"/>
                  <a:pt x="21600" y="21600"/>
                </a:cubicBezTo>
                <a:cubicBezTo>
                  <a:pt x="21600" y="33461"/>
                  <a:pt x="12034" y="43104"/>
                  <a:pt x="173" y="43199"/>
                </a:cubicBezTo>
              </a:path>
              <a:path w="21600" h="43199" stroke="0" extrusionOk="0">
                <a:moveTo>
                  <a:pt x="-1" y="0"/>
                </a:moveTo>
                <a:cubicBezTo>
                  <a:pt x="11929" y="0"/>
                  <a:pt x="21600" y="9670"/>
                  <a:pt x="21600" y="21600"/>
                </a:cubicBezTo>
                <a:cubicBezTo>
                  <a:pt x="21600" y="33461"/>
                  <a:pt x="12034" y="43104"/>
                  <a:pt x="173" y="43199"/>
                </a:cubicBezTo>
                <a:lnTo>
                  <a:pt x="0" y="21600"/>
                </a:lnTo>
                <a:lnTo>
                  <a:pt x="-1" y="0"/>
                </a:lnTo>
                <a:close/>
              </a:path>
            </a:pathLst>
          </a:custGeom>
          <a:noFill/>
          <a:ln w="2540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24" name="Text Box 8"/>
          <p:cNvSpPr txBox="1">
            <a:spLocks noChangeArrowheads="1"/>
          </p:cNvSpPr>
          <p:nvPr/>
        </p:nvSpPr>
        <p:spPr bwMode="auto">
          <a:xfrm>
            <a:off x="1793875" y="4616450"/>
            <a:ext cx="9048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Divide by </a:t>
            </a:r>
            <a:r>
              <a:rPr lang="en-GB" altLang="en-US" sz="1400" baseline="30000">
                <a:solidFill>
                  <a:srgbClr val="FF0000"/>
                </a:solidFill>
                <a:latin typeface="Comic Sans MS" pitchFamily="66" charset="0"/>
              </a:rPr>
              <a:t>180</a:t>
            </a:r>
            <a:r>
              <a:rPr lang="en-GB" altLang="en-US" sz="1400">
                <a:solidFill>
                  <a:srgbClr val="FF0000"/>
                </a:solidFill>
                <a:latin typeface="Comic Sans MS" pitchFamily="66" charset="0"/>
              </a:rPr>
              <a:t>/</a:t>
            </a:r>
            <a:r>
              <a:rPr lang="el-GR" altLang="en-US" sz="1400" baseline="-25000">
                <a:solidFill>
                  <a:srgbClr val="FF0000"/>
                </a:solidFill>
                <a:latin typeface="Comic Sans MS" pitchFamily="66" charset="0"/>
              </a:rPr>
              <a:t>π</a:t>
            </a:r>
          </a:p>
        </p:txBody>
      </p:sp>
      <p:sp>
        <p:nvSpPr>
          <p:cNvPr id="9225" name="Text Box 9"/>
          <p:cNvSpPr txBox="1">
            <a:spLocks noChangeArrowheads="1"/>
          </p:cNvSpPr>
          <p:nvPr/>
        </p:nvSpPr>
        <p:spPr bwMode="auto">
          <a:xfrm>
            <a:off x="533400" y="3048000"/>
            <a:ext cx="2016125"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altLang="en-US" sz="1600">
                <a:latin typeface="Comic Sans MS" pitchFamily="66" charset="0"/>
              </a:rPr>
              <a:t>Degrees </a:t>
            </a:r>
            <a:r>
              <a:rPr lang="en-GB" altLang="en-US" sz="1600">
                <a:latin typeface="Comic Sans MS" pitchFamily="66" charset="0"/>
                <a:sym typeface="Wingdings" pitchFamily="2" charset="2"/>
              </a:rPr>
              <a:t> Radians</a:t>
            </a:r>
            <a:endParaRPr lang="en-GB" altLang="en-US" sz="1600">
              <a:latin typeface="Comic Sans MS" pitchFamily="66" charset="0"/>
            </a:endParaRPr>
          </a:p>
        </p:txBody>
      </p:sp>
      <p:sp>
        <p:nvSpPr>
          <p:cNvPr id="9226" name="Text Box 10"/>
          <p:cNvSpPr txBox="1">
            <a:spLocks noChangeArrowheads="1"/>
          </p:cNvSpPr>
          <p:nvPr/>
        </p:nvSpPr>
        <p:spPr bwMode="auto">
          <a:xfrm>
            <a:off x="5638800" y="1676400"/>
            <a:ext cx="2362200"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600">
                <a:latin typeface="Comic Sans MS" pitchFamily="66" charset="0"/>
              </a:rPr>
              <a:t>Convert the following angle to radians</a:t>
            </a:r>
          </a:p>
        </p:txBody>
      </p:sp>
      <p:graphicFrame>
        <p:nvGraphicFramePr>
          <p:cNvPr id="13323" name="Object 11"/>
          <p:cNvGraphicFramePr>
            <a:graphicFrameLocks noChangeAspect="1"/>
          </p:cNvGraphicFramePr>
          <p:nvPr/>
        </p:nvGraphicFramePr>
        <p:xfrm>
          <a:off x="6496050" y="2522538"/>
          <a:ext cx="493713" cy="344487"/>
        </p:xfrm>
        <a:graphic>
          <a:graphicData uri="http://schemas.openxmlformats.org/presentationml/2006/ole">
            <mc:AlternateContent xmlns:mc="http://schemas.openxmlformats.org/markup-compatibility/2006">
              <mc:Choice xmlns:v="urn:schemas-microsoft-com:vml" Requires="v">
                <p:oleObj spid="_x0000_s5568" name="Equation" r:id="rId7" imgW="291973" imgH="203112" progId="Equation.DSMT4">
                  <p:embed/>
                </p:oleObj>
              </mc:Choice>
              <mc:Fallback>
                <p:oleObj name="Equation" r:id="rId7" imgW="291973" imgH="203112" progId="Equation.DSMT4">
                  <p:embed/>
                  <p:pic>
                    <p:nvPicPr>
                      <p:cNvPr id="13323"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6050" y="2522538"/>
                        <a:ext cx="493713" cy="34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4" name="Object 12"/>
          <p:cNvGraphicFramePr>
            <a:graphicFrameLocks noChangeAspect="1"/>
          </p:cNvGraphicFramePr>
          <p:nvPr/>
        </p:nvGraphicFramePr>
        <p:xfrm>
          <a:off x="6238875" y="3079750"/>
          <a:ext cx="1030288" cy="666750"/>
        </p:xfrm>
        <a:graphic>
          <a:graphicData uri="http://schemas.openxmlformats.org/presentationml/2006/ole">
            <mc:AlternateContent xmlns:mc="http://schemas.openxmlformats.org/markup-compatibility/2006">
              <mc:Choice xmlns:v="urn:schemas-microsoft-com:vml" Requires="v">
                <p:oleObj spid="_x0000_s5569" name="Equation" r:id="rId9" imgW="609336" imgH="393529" progId="Equation.DSMT4">
                  <p:embed/>
                </p:oleObj>
              </mc:Choice>
              <mc:Fallback>
                <p:oleObj name="Equation" r:id="rId9" imgW="609336" imgH="393529" progId="Equation.DSMT4">
                  <p:embed/>
                  <p:pic>
                    <p:nvPicPr>
                      <p:cNvPr id="13324"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38875" y="3079750"/>
                        <a:ext cx="1030288"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5" name="Object 13"/>
          <p:cNvGraphicFramePr>
            <a:graphicFrameLocks noChangeAspect="1"/>
          </p:cNvGraphicFramePr>
          <p:nvPr/>
        </p:nvGraphicFramePr>
        <p:xfrm>
          <a:off x="6465888" y="3886200"/>
          <a:ext cx="642937" cy="666750"/>
        </p:xfrm>
        <a:graphic>
          <a:graphicData uri="http://schemas.openxmlformats.org/presentationml/2006/ole">
            <mc:AlternateContent xmlns:mc="http://schemas.openxmlformats.org/markup-compatibility/2006">
              <mc:Choice xmlns:v="urn:schemas-microsoft-com:vml" Requires="v">
                <p:oleObj spid="_x0000_s5570" name="Equation" r:id="rId11" imgW="380835" imgH="393529" progId="Equation.DSMT4">
                  <p:embed/>
                </p:oleObj>
              </mc:Choice>
              <mc:Fallback>
                <p:oleObj name="Equation" r:id="rId11" imgW="380835" imgH="393529" progId="Equation.DSMT4">
                  <p:embed/>
                  <p:pic>
                    <p:nvPicPr>
                      <p:cNvPr id="13325"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5888" y="3886200"/>
                        <a:ext cx="642937"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6" name="Object 14"/>
          <p:cNvGraphicFramePr>
            <a:graphicFrameLocks noChangeAspect="1"/>
          </p:cNvGraphicFramePr>
          <p:nvPr/>
        </p:nvGraphicFramePr>
        <p:xfrm>
          <a:off x="6357938" y="4733925"/>
          <a:ext cx="927100" cy="666750"/>
        </p:xfrm>
        <a:graphic>
          <a:graphicData uri="http://schemas.openxmlformats.org/presentationml/2006/ole">
            <mc:AlternateContent xmlns:mc="http://schemas.openxmlformats.org/markup-compatibility/2006">
              <mc:Choice xmlns:v="urn:schemas-microsoft-com:vml" Requires="v">
                <p:oleObj spid="_x0000_s5571" name="Equation" r:id="rId13" imgW="545863" imgH="393529" progId="Equation.DSMT4">
                  <p:embed/>
                </p:oleObj>
              </mc:Choice>
              <mc:Fallback>
                <p:oleObj name="Equation" r:id="rId13" imgW="545863" imgH="393529" progId="Equation.DSMT4">
                  <p:embed/>
                  <p:pic>
                    <p:nvPicPr>
                      <p:cNvPr id="13326"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57938" y="4733925"/>
                        <a:ext cx="927100"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7" name="Arc 15"/>
          <p:cNvSpPr>
            <a:spLocks/>
          </p:cNvSpPr>
          <p:nvPr/>
        </p:nvSpPr>
        <p:spPr bwMode="auto">
          <a:xfrm flipH="1">
            <a:off x="5791200" y="2743200"/>
            <a:ext cx="228600" cy="762000"/>
          </a:xfrm>
          <a:custGeom>
            <a:avLst/>
            <a:gdLst>
              <a:gd name="T0" fmla="*/ 0 w 21600"/>
              <a:gd name="T1" fmla="*/ 0 h 43188"/>
              <a:gd name="T2" fmla="*/ 7557 w 21600"/>
              <a:gd name="T3" fmla="*/ 762000 h 43188"/>
              <a:gd name="T4" fmla="*/ 0 w 21600"/>
              <a:gd name="T5" fmla="*/ 381106 h 43188"/>
              <a:gd name="T6" fmla="*/ 0 60000 65536"/>
              <a:gd name="T7" fmla="*/ 0 60000 65536"/>
              <a:gd name="T8" fmla="*/ 0 60000 65536"/>
            </a:gdLst>
            <a:ahLst/>
            <a:cxnLst>
              <a:cxn ang="T6">
                <a:pos x="T0" y="T1"/>
              </a:cxn>
              <a:cxn ang="T7">
                <a:pos x="T2" y="T3"/>
              </a:cxn>
              <a:cxn ang="T8">
                <a:pos x="T4" y="T5"/>
              </a:cxn>
            </a:cxnLst>
            <a:rect l="0" t="0" r="r" b="b"/>
            <a:pathLst>
              <a:path w="21600" h="43188" fill="none" extrusionOk="0">
                <a:moveTo>
                  <a:pt x="-1" y="0"/>
                </a:moveTo>
                <a:cubicBezTo>
                  <a:pt x="11929" y="0"/>
                  <a:pt x="21600" y="9670"/>
                  <a:pt x="21600" y="21600"/>
                </a:cubicBezTo>
                <a:cubicBezTo>
                  <a:pt x="21600" y="33251"/>
                  <a:pt x="12359" y="42803"/>
                  <a:pt x="714" y="43188"/>
                </a:cubicBezTo>
              </a:path>
              <a:path w="21600" h="43188" stroke="0" extrusionOk="0">
                <a:moveTo>
                  <a:pt x="-1" y="0"/>
                </a:moveTo>
                <a:cubicBezTo>
                  <a:pt x="11929" y="0"/>
                  <a:pt x="21600" y="9670"/>
                  <a:pt x="21600" y="21600"/>
                </a:cubicBezTo>
                <a:cubicBezTo>
                  <a:pt x="21600" y="33251"/>
                  <a:pt x="12359" y="42803"/>
                  <a:pt x="714" y="43188"/>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28" name="Arc 16"/>
          <p:cNvSpPr>
            <a:spLocks/>
          </p:cNvSpPr>
          <p:nvPr/>
        </p:nvSpPr>
        <p:spPr bwMode="auto">
          <a:xfrm flipH="1">
            <a:off x="5791200" y="3505200"/>
            <a:ext cx="228600" cy="762000"/>
          </a:xfrm>
          <a:custGeom>
            <a:avLst/>
            <a:gdLst>
              <a:gd name="T0" fmla="*/ 0 w 21600"/>
              <a:gd name="T1" fmla="*/ 0 h 43188"/>
              <a:gd name="T2" fmla="*/ 7557 w 21600"/>
              <a:gd name="T3" fmla="*/ 762000 h 43188"/>
              <a:gd name="T4" fmla="*/ 0 w 21600"/>
              <a:gd name="T5" fmla="*/ 381106 h 43188"/>
              <a:gd name="T6" fmla="*/ 0 60000 65536"/>
              <a:gd name="T7" fmla="*/ 0 60000 65536"/>
              <a:gd name="T8" fmla="*/ 0 60000 65536"/>
            </a:gdLst>
            <a:ahLst/>
            <a:cxnLst>
              <a:cxn ang="T6">
                <a:pos x="T0" y="T1"/>
              </a:cxn>
              <a:cxn ang="T7">
                <a:pos x="T2" y="T3"/>
              </a:cxn>
              <a:cxn ang="T8">
                <a:pos x="T4" y="T5"/>
              </a:cxn>
            </a:cxnLst>
            <a:rect l="0" t="0" r="r" b="b"/>
            <a:pathLst>
              <a:path w="21600" h="43188" fill="none" extrusionOk="0">
                <a:moveTo>
                  <a:pt x="-1" y="0"/>
                </a:moveTo>
                <a:cubicBezTo>
                  <a:pt x="11929" y="0"/>
                  <a:pt x="21600" y="9670"/>
                  <a:pt x="21600" y="21600"/>
                </a:cubicBezTo>
                <a:cubicBezTo>
                  <a:pt x="21600" y="33251"/>
                  <a:pt x="12359" y="42803"/>
                  <a:pt x="714" y="43188"/>
                </a:cubicBezTo>
              </a:path>
              <a:path w="21600" h="43188" stroke="0" extrusionOk="0">
                <a:moveTo>
                  <a:pt x="-1" y="0"/>
                </a:moveTo>
                <a:cubicBezTo>
                  <a:pt x="11929" y="0"/>
                  <a:pt x="21600" y="9670"/>
                  <a:pt x="21600" y="21600"/>
                </a:cubicBezTo>
                <a:cubicBezTo>
                  <a:pt x="21600" y="33251"/>
                  <a:pt x="12359" y="42803"/>
                  <a:pt x="714" y="43188"/>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29" name="Arc 17"/>
          <p:cNvSpPr>
            <a:spLocks/>
          </p:cNvSpPr>
          <p:nvPr/>
        </p:nvSpPr>
        <p:spPr bwMode="auto">
          <a:xfrm flipH="1">
            <a:off x="5791200" y="4267200"/>
            <a:ext cx="228600" cy="762000"/>
          </a:xfrm>
          <a:custGeom>
            <a:avLst/>
            <a:gdLst>
              <a:gd name="T0" fmla="*/ 0 w 21600"/>
              <a:gd name="T1" fmla="*/ 0 h 43188"/>
              <a:gd name="T2" fmla="*/ 7557 w 21600"/>
              <a:gd name="T3" fmla="*/ 762000 h 43188"/>
              <a:gd name="T4" fmla="*/ 0 w 21600"/>
              <a:gd name="T5" fmla="*/ 381106 h 43188"/>
              <a:gd name="T6" fmla="*/ 0 60000 65536"/>
              <a:gd name="T7" fmla="*/ 0 60000 65536"/>
              <a:gd name="T8" fmla="*/ 0 60000 65536"/>
            </a:gdLst>
            <a:ahLst/>
            <a:cxnLst>
              <a:cxn ang="T6">
                <a:pos x="T0" y="T1"/>
              </a:cxn>
              <a:cxn ang="T7">
                <a:pos x="T2" y="T3"/>
              </a:cxn>
              <a:cxn ang="T8">
                <a:pos x="T4" y="T5"/>
              </a:cxn>
            </a:cxnLst>
            <a:rect l="0" t="0" r="r" b="b"/>
            <a:pathLst>
              <a:path w="21600" h="43188" fill="none" extrusionOk="0">
                <a:moveTo>
                  <a:pt x="-1" y="0"/>
                </a:moveTo>
                <a:cubicBezTo>
                  <a:pt x="11929" y="0"/>
                  <a:pt x="21600" y="9670"/>
                  <a:pt x="21600" y="21600"/>
                </a:cubicBezTo>
                <a:cubicBezTo>
                  <a:pt x="21600" y="33251"/>
                  <a:pt x="12359" y="42803"/>
                  <a:pt x="714" y="43188"/>
                </a:cubicBezTo>
              </a:path>
              <a:path w="21600" h="43188" stroke="0" extrusionOk="0">
                <a:moveTo>
                  <a:pt x="-1" y="0"/>
                </a:moveTo>
                <a:cubicBezTo>
                  <a:pt x="11929" y="0"/>
                  <a:pt x="21600" y="9670"/>
                  <a:pt x="21600" y="21600"/>
                </a:cubicBezTo>
                <a:cubicBezTo>
                  <a:pt x="21600" y="33251"/>
                  <a:pt x="12359" y="42803"/>
                  <a:pt x="714" y="43188"/>
                </a:cubicBezTo>
                <a:lnTo>
                  <a:pt x="0" y="21600"/>
                </a:lnTo>
                <a:lnTo>
                  <a:pt x="-1" y="0"/>
                </a:lnTo>
                <a:close/>
              </a:path>
            </a:pathLst>
          </a:custGeom>
          <a:noFill/>
          <a:ln w="254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30" name="Text Box 18"/>
          <p:cNvSpPr txBox="1">
            <a:spLocks noChangeArrowheads="1"/>
          </p:cNvSpPr>
          <p:nvPr/>
        </p:nvSpPr>
        <p:spPr bwMode="auto">
          <a:xfrm>
            <a:off x="4724400" y="2819400"/>
            <a:ext cx="1143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Multiply by </a:t>
            </a:r>
            <a:r>
              <a:rPr lang="el-GR" altLang="en-US" sz="1400" baseline="30000">
                <a:solidFill>
                  <a:srgbClr val="FF0000"/>
                </a:solidFill>
                <a:latin typeface="Comic Sans MS" pitchFamily="66" charset="0"/>
              </a:rPr>
              <a:t>π</a:t>
            </a:r>
            <a:r>
              <a:rPr lang="en-GB" altLang="en-US" sz="1400">
                <a:solidFill>
                  <a:srgbClr val="FF0000"/>
                </a:solidFill>
                <a:latin typeface="Comic Sans MS" pitchFamily="66" charset="0"/>
              </a:rPr>
              <a:t>/</a:t>
            </a:r>
            <a:r>
              <a:rPr lang="en-GB" altLang="en-US" sz="1400" baseline="-25000">
                <a:solidFill>
                  <a:srgbClr val="FF0000"/>
                </a:solidFill>
                <a:latin typeface="Comic Sans MS" pitchFamily="66" charset="0"/>
              </a:rPr>
              <a:t>180</a:t>
            </a:r>
            <a:endParaRPr lang="el-GR" altLang="en-US" sz="1400" baseline="-25000">
              <a:solidFill>
                <a:srgbClr val="FF0000"/>
              </a:solidFill>
              <a:latin typeface="Comic Sans MS" pitchFamily="66" charset="0"/>
            </a:endParaRPr>
          </a:p>
        </p:txBody>
      </p:sp>
      <p:sp>
        <p:nvSpPr>
          <p:cNvPr id="13331" name="Text Box 19"/>
          <p:cNvSpPr txBox="1">
            <a:spLocks noChangeArrowheads="1"/>
          </p:cNvSpPr>
          <p:nvPr/>
        </p:nvSpPr>
        <p:spPr bwMode="auto">
          <a:xfrm>
            <a:off x="4114800" y="3657600"/>
            <a:ext cx="1676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Only multiply the top here</a:t>
            </a:r>
            <a:endParaRPr lang="el-GR" altLang="en-US" sz="1400" baseline="-25000">
              <a:solidFill>
                <a:srgbClr val="FF0000"/>
              </a:solidFill>
              <a:latin typeface="Comic Sans MS" pitchFamily="66" charset="0"/>
            </a:endParaRPr>
          </a:p>
        </p:txBody>
      </p:sp>
      <p:sp>
        <p:nvSpPr>
          <p:cNvPr id="13332" name="Text Box 20"/>
          <p:cNvSpPr txBox="1">
            <a:spLocks noChangeArrowheads="1"/>
          </p:cNvSpPr>
          <p:nvPr/>
        </p:nvSpPr>
        <p:spPr bwMode="auto">
          <a:xfrm>
            <a:off x="4495800" y="44958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Simplify</a:t>
            </a:r>
            <a:endParaRPr lang="el-GR" altLang="en-US" sz="1400" baseline="-25000">
              <a:solidFill>
                <a:srgbClr val="FF0000"/>
              </a:solidFill>
              <a:latin typeface="Comic Sans MS" pitchFamily="66" charset="0"/>
            </a:endParaRPr>
          </a:p>
        </p:txBody>
      </p:sp>
      <p:sp>
        <p:nvSpPr>
          <p:cNvPr id="9237" name="Text Box 21"/>
          <p:cNvSpPr txBox="1">
            <a:spLocks noChangeArrowheads="1"/>
          </p:cNvSpPr>
          <p:nvPr/>
        </p:nvSpPr>
        <p:spPr bwMode="auto">
          <a:xfrm>
            <a:off x="1801813" y="5260975"/>
            <a:ext cx="9048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GB" altLang="en-US" sz="1400">
                <a:solidFill>
                  <a:srgbClr val="FF0000"/>
                </a:solidFill>
                <a:latin typeface="Comic Sans MS" pitchFamily="66" charset="0"/>
              </a:rPr>
              <a:t>Multiply by </a:t>
            </a:r>
            <a:r>
              <a:rPr lang="el-GR" altLang="en-US" sz="1400" baseline="30000">
                <a:solidFill>
                  <a:srgbClr val="FF0000"/>
                </a:solidFill>
                <a:latin typeface="Comic Sans MS" pitchFamily="66" charset="0"/>
              </a:rPr>
              <a:t>π</a:t>
            </a:r>
            <a:r>
              <a:rPr lang="en-GB" altLang="en-US" sz="1400">
                <a:solidFill>
                  <a:srgbClr val="FF0000"/>
                </a:solidFill>
                <a:latin typeface="Comic Sans MS" pitchFamily="66" charset="0"/>
              </a:rPr>
              <a:t>/</a:t>
            </a:r>
            <a:r>
              <a:rPr lang="en-GB" altLang="en-US" sz="1400" baseline="-25000">
                <a:solidFill>
                  <a:srgbClr val="FF0000"/>
                </a:solidFill>
                <a:latin typeface="Comic Sans MS" pitchFamily="66" charset="0"/>
              </a:rPr>
              <a:t>180</a:t>
            </a:r>
            <a:endParaRPr lang="el-GR" altLang="en-US" sz="1400" baseline="-25000">
              <a:solidFill>
                <a:srgbClr val="FF0000"/>
              </a:solidFill>
              <a:latin typeface="Comic Sans MS" pitchFamily="66" charset="0"/>
            </a:endParaRPr>
          </a:p>
        </p:txBody>
      </p:sp>
      <p:sp>
        <p:nvSpPr>
          <p:cNvPr id="24"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25" name="TextBox 24"/>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5A</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6" name="TextBox 25"/>
              <p:cNvSpPr txBox="1"/>
              <p:nvPr/>
            </p:nvSpPr>
            <p:spPr>
              <a:xfrm>
                <a:off x="108857" y="439782"/>
                <a:ext cx="173098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08857" y="439782"/>
                <a:ext cx="1730987" cy="251800"/>
              </a:xfrm>
              <a:prstGeom prst="rect">
                <a:avLst/>
              </a:prstGeom>
              <a:blipFill>
                <a:blip r:embed="rId15"/>
                <a:stretch>
                  <a:fillRect l="-2465"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56754" y="696685"/>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56754" y="696685"/>
                <a:ext cx="1617173" cy="251800"/>
              </a:xfrm>
              <a:prstGeom prst="rect">
                <a:avLst/>
              </a:prstGeom>
              <a:blipFill>
                <a:blip r:embed="rId16"/>
                <a:stretch>
                  <a:fillRect l="-1509" r="-377" b="-4762"/>
                </a:stretch>
              </a:blipFill>
            </p:spPr>
            <p:txBody>
              <a:bodyPr/>
              <a:lstStyle/>
              <a:p>
                <a:r>
                  <a:rPr lang="en-GB">
                    <a:noFill/>
                  </a:rPr>
                  <a:t> </a:t>
                </a:r>
              </a:p>
            </p:txBody>
          </p:sp>
        </mc:Fallback>
      </mc:AlternateContent>
    </p:spTree>
    <p:extLst>
      <p:ext uri="{BB962C8B-B14F-4D97-AF65-F5344CB8AC3E}">
        <p14:creationId xmlns:p14="http://schemas.microsoft.com/office/powerpoint/2010/main" val="1744165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23"/>
                                        </p:tgtEl>
                                        <p:attrNameLst>
                                          <p:attrName>style.visibility</p:attrName>
                                        </p:attrNameLst>
                                      </p:cBhvr>
                                      <p:to>
                                        <p:strVal val="visible"/>
                                      </p:to>
                                    </p:set>
                                    <p:animEffect transition="in" filter="blinds(horizontal)">
                                      <p:cBhvr>
                                        <p:cTn id="7" dur="500"/>
                                        <p:tgtEl>
                                          <p:spTgt spid="13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27"/>
                                        </p:tgtEl>
                                        <p:attrNameLst>
                                          <p:attrName>style.visibility</p:attrName>
                                        </p:attrNameLst>
                                      </p:cBhvr>
                                      <p:to>
                                        <p:strVal val="visible"/>
                                      </p:to>
                                    </p:set>
                                    <p:animEffect transition="in" filter="blinds(horizontal)">
                                      <p:cBhvr>
                                        <p:cTn id="12" dur="500"/>
                                        <p:tgtEl>
                                          <p:spTgt spid="133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30"/>
                                        </p:tgtEl>
                                        <p:attrNameLst>
                                          <p:attrName>style.visibility</p:attrName>
                                        </p:attrNameLst>
                                      </p:cBhvr>
                                      <p:to>
                                        <p:strVal val="visible"/>
                                      </p:to>
                                    </p:set>
                                    <p:animEffect transition="in" filter="blinds(horizontal)">
                                      <p:cBhvr>
                                        <p:cTn id="17" dur="500"/>
                                        <p:tgtEl>
                                          <p:spTgt spid="133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324"/>
                                        </p:tgtEl>
                                        <p:attrNameLst>
                                          <p:attrName>style.visibility</p:attrName>
                                        </p:attrNameLst>
                                      </p:cBhvr>
                                      <p:to>
                                        <p:strVal val="visible"/>
                                      </p:to>
                                    </p:set>
                                    <p:animEffect transition="in" filter="blinds(horizontal)">
                                      <p:cBhvr>
                                        <p:cTn id="22" dur="500"/>
                                        <p:tgtEl>
                                          <p:spTgt spid="133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28"/>
                                        </p:tgtEl>
                                        <p:attrNameLst>
                                          <p:attrName>style.visibility</p:attrName>
                                        </p:attrNameLst>
                                      </p:cBhvr>
                                      <p:to>
                                        <p:strVal val="visible"/>
                                      </p:to>
                                    </p:set>
                                    <p:animEffect transition="in" filter="blinds(horizontal)">
                                      <p:cBhvr>
                                        <p:cTn id="27" dur="500"/>
                                        <p:tgtEl>
                                          <p:spTgt spid="133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331"/>
                                        </p:tgtEl>
                                        <p:attrNameLst>
                                          <p:attrName>style.visibility</p:attrName>
                                        </p:attrNameLst>
                                      </p:cBhvr>
                                      <p:to>
                                        <p:strVal val="visible"/>
                                      </p:to>
                                    </p:set>
                                    <p:animEffect transition="in" filter="blinds(horizontal)">
                                      <p:cBhvr>
                                        <p:cTn id="32" dur="500"/>
                                        <p:tgtEl>
                                          <p:spTgt spid="133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3325"/>
                                        </p:tgtEl>
                                        <p:attrNameLst>
                                          <p:attrName>style.visibility</p:attrName>
                                        </p:attrNameLst>
                                      </p:cBhvr>
                                      <p:to>
                                        <p:strVal val="visible"/>
                                      </p:to>
                                    </p:set>
                                    <p:animEffect transition="in" filter="blinds(horizontal)">
                                      <p:cBhvr>
                                        <p:cTn id="37" dur="500"/>
                                        <p:tgtEl>
                                          <p:spTgt spid="133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329"/>
                                        </p:tgtEl>
                                        <p:attrNameLst>
                                          <p:attrName>style.visibility</p:attrName>
                                        </p:attrNameLst>
                                      </p:cBhvr>
                                      <p:to>
                                        <p:strVal val="visible"/>
                                      </p:to>
                                    </p:set>
                                    <p:animEffect transition="in" filter="blinds(horizontal)">
                                      <p:cBhvr>
                                        <p:cTn id="42" dur="500"/>
                                        <p:tgtEl>
                                          <p:spTgt spid="133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332"/>
                                        </p:tgtEl>
                                        <p:attrNameLst>
                                          <p:attrName>style.visibility</p:attrName>
                                        </p:attrNameLst>
                                      </p:cBhvr>
                                      <p:to>
                                        <p:strVal val="visible"/>
                                      </p:to>
                                    </p:set>
                                    <p:animEffect transition="in" filter="blinds(horizontal)">
                                      <p:cBhvr>
                                        <p:cTn id="47" dur="500"/>
                                        <p:tgtEl>
                                          <p:spTgt spid="1333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3326"/>
                                        </p:tgtEl>
                                        <p:attrNameLst>
                                          <p:attrName>style.visibility</p:attrName>
                                        </p:attrNameLst>
                                      </p:cBhvr>
                                      <p:to>
                                        <p:strVal val="visible"/>
                                      </p:to>
                                    </p:set>
                                    <p:animEffect transition="in" filter="blinds(horizontal)">
                                      <p:cBhvr>
                                        <p:cTn id="52" dur="500"/>
                                        <p:tgtEl>
                                          <p:spTgt spid="13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7" grpId="0" animBg="1"/>
      <p:bldP spid="13328" grpId="0" animBg="1"/>
      <p:bldP spid="13329" grpId="0" animBg="1"/>
      <p:bldP spid="13330" grpId="0"/>
      <p:bldP spid="13331" grpId="0"/>
      <p:bldP spid="133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52400" y="1600200"/>
            <a:ext cx="4800600" cy="4525963"/>
          </a:xfrm>
        </p:spPr>
        <p:txBody>
          <a:bodyPr/>
          <a:lstStyle/>
          <a:p>
            <a:pPr eaLnBrk="1" hangingPunct="1">
              <a:buFontTx/>
              <a:buNone/>
            </a:pPr>
            <a:r>
              <a:rPr lang="en-GB" altLang="en-US" sz="2000" dirty="0">
                <a:latin typeface="Comic Sans MS" pitchFamily="66" charset="0"/>
              </a:rPr>
              <a:t>	</a:t>
            </a:r>
            <a:r>
              <a:rPr lang="en-GB" altLang="en-US" sz="1800" u="sng" dirty="0">
                <a:latin typeface="Comic Sans MS" pitchFamily="66" charset="0"/>
              </a:rPr>
              <a:t>You can measure angles in Radians</a:t>
            </a:r>
            <a:endParaRPr lang="en-GB" altLang="en-US" sz="1800" dirty="0">
              <a:latin typeface="Comic Sans MS" pitchFamily="66" charset="0"/>
            </a:endParaRPr>
          </a:p>
          <a:p>
            <a:pPr eaLnBrk="1" hangingPunct="1">
              <a:buFontTx/>
              <a:buNone/>
            </a:pPr>
            <a:endParaRPr lang="en-US" altLang="en-US" sz="1800" dirty="0">
              <a:latin typeface="Comic Sans MS" pitchFamily="66" charset="0"/>
            </a:endParaRPr>
          </a:p>
          <a:p>
            <a:pPr eaLnBrk="1" hangingPunct="1">
              <a:buFontTx/>
              <a:buNone/>
            </a:pPr>
            <a:r>
              <a:rPr lang="en-US" altLang="en-US" sz="1800" dirty="0">
                <a:latin typeface="Comic Sans MS" pitchFamily="66" charset="0"/>
                <a:sym typeface="Wingdings" panose="05000000000000000000" pitchFamily="2" charset="2"/>
              </a:rPr>
              <a:t> You should learn to recognize some equivalences, using the relationships above…</a:t>
            </a:r>
            <a:endParaRPr lang="en-GB" altLang="en-US" sz="1800" dirty="0">
              <a:latin typeface="Comic Sans MS" pitchFamily="66" charset="0"/>
            </a:endParaRPr>
          </a:p>
        </p:txBody>
      </p:sp>
      <p:sp>
        <p:nvSpPr>
          <p:cNvPr id="24" name="Title 1"/>
          <p:cNvSpPr>
            <a:spLocks noGrp="1"/>
          </p:cNvSpPr>
          <p:nvPr>
            <p:ph type="title"/>
          </p:nvPr>
        </p:nvSpPr>
        <p:spPr>
          <a:xfrm>
            <a:off x="602524" y="129995"/>
            <a:ext cx="7886700" cy="1325563"/>
          </a:xfrm>
        </p:spPr>
        <p:txBody>
          <a:bodyPr/>
          <a:lstStyle/>
          <a:p>
            <a:pPr algn="ctr"/>
            <a:r>
              <a:rPr lang="en-US" dirty="0">
                <a:latin typeface="Comic Sans MS" panose="030F0702030302020204" pitchFamily="66" charset="0"/>
              </a:rPr>
              <a:t>Radians</a:t>
            </a:r>
            <a:endParaRPr lang="en-GB" dirty="0">
              <a:latin typeface="Comic Sans MS" panose="030F0702030302020204" pitchFamily="66" charset="0"/>
            </a:endParaRPr>
          </a:p>
        </p:txBody>
      </p:sp>
      <p:sp>
        <p:nvSpPr>
          <p:cNvPr id="25" name="TextBox 24"/>
          <p:cNvSpPr txBox="1"/>
          <p:nvPr/>
        </p:nvSpPr>
        <p:spPr>
          <a:xfrm>
            <a:off x="8708571" y="6519446"/>
            <a:ext cx="510074" cy="338554"/>
          </a:xfrm>
          <a:prstGeom prst="rect">
            <a:avLst/>
          </a:prstGeom>
          <a:noFill/>
        </p:spPr>
        <p:txBody>
          <a:bodyPr wrap="square" rtlCol="0">
            <a:spAutoFit/>
          </a:bodyPr>
          <a:lstStyle/>
          <a:p>
            <a:r>
              <a:rPr lang="en-US" sz="1600" dirty="0">
                <a:latin typeface="Comic Sans MS" panose="030F0702030302020204" pitchFamily="66" charset="0"/>
              </a:rPr>
              <a:t>5A</a:t>
            </a:r>
            <a:endParaRPr lang="en-GB" sz="16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6" name="TextBox 25"/>
              <p:cNvSpPr txBox="1"/>
              <p:nvPr/>
            </p:nvSpPr>
            <p:spPr>
              <a:xfrm>
                <a:off x="108857" y="439782"/>
                <a:ext cx="173098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08857" y="439782"/>
                <a:ext cx="1730987" cy="251800"/>
              </a:xfrm>
              <a:prstGeom prst="rect">
                <a:avLst/>
              </a:prstGeom>
              <a:blipFill>
                <a:blip r:embed="rId2"/>
                <a:stretch>
                  <a:fillRect l="-2465"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56754" y="696685"/>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56754" y="696685"/>
                <a:ext cx="1617173" cy="251800"/>
              </a:xfrm>
              <a:prstGeom prst="rect">
                <a:avLst/>
              </a:prstGeom>
              <a:blipFill>
                <a:blip r:embed="rId3"/>
                <a:stretch>
                  <a:fillRect l="-1509" r="-377" b="-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3766457" y="3801291"/>
                <a:ext cx="1617173"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180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28" name="TextBox 27"/>
              <p:cNvSpPr txBox="1">
                <a:spLocks noRot="1" noChangeAspect="1" noMove="1" noResize="1" noEditPoints="1" noAdjustHandles="1" noChangeArrowheads="1" noChangeShapeType="1" noTextEdit="1"/>
              </p:cNvSpPr>
              <p:nvPr/>
            </p:nvSpPr>
            <p:spPr>
              <a:xfrm>
                <a:off x="3766457" y="3801291"/>
                <a:ext cx="1617173" cy="251800"/>
              </a:xfrm>
              <a:prstGeom prst="rect">
                <a:avLst/>
              </a:prstGeom>
              <a:blipFill>
                <a:blip r:embed="rId4"/>
                <a:stretch>
                  <a:fillRect l="-1509" t="-2439" r="-377"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88125" y="4924697"/>
                <a:ext cx="1188274" cy="4184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2</m:t>
                          </m:r>
                        </m:den>
                      </m:f>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oMath>
                  </m:oMathPara>
                </a14:m>
                <a:endParaRPr lang="en-GB" sz="16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88125" y="4924697"/>
                <a:ext cx="1188274" cy="418448"/>
              </a:xfrm>
              <a:prstGeom prst="rect">
                <a:avLst/>
              </a:prstGeom>
              <a:blipFill>
                <a:blip r:embed="rId5"/>
                <a:stretch>
                  <a:fillRect l="-2564" r="-1026" b="-1449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998618" y="5011783"/>
                <a:ext cx="338746"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90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998618" y="5011783"/>
                <a:ext cx="338746" cy="251800"/>
              </a:xfrm>
              <a:prstGeom prst="rect">
                <a:avLst/>
              </a:prstGeom>
              <a:blipFill>
                <a:blip r:embed="rId6"/>
                <a:stretch>
                  <a:fillRect l="-14545" r="-3636"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751908" y="4911634"/>
                <a:ext cx="1188274" cy="4184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3</m:t>
                          </m:r>
                        </m:den>
                      </m:f>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oMath>
                  </m:oMathPara>
                </a14:m>
                <a:endParaRPr lang="en-GB" sz="1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2751908" y="4911634"/>
                <a:ext cx="1188274" cy="418448"/>
              </a:xfrm>
              <a:prstGeom prst="rect">
                <a:avLst/>
              </a:prstGeom>
              <a:blipFill>
                <a:blip r:embed="rId7"/>
                <a:stretch>
                  <a:fillRect l="-2564" r="-1026" b="-1617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3962401" y="4998719"/>
                <a:ext cx="338746"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60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32" name="TextBox 31"/>
              <p:cNvSpPr txBox="1">
                <a:spLocks noRot="1" noChangeAspect="1" noMove="1" noResize="1" noEditPoints="1" noAdjustHandles="1" noChangeArrowheads="1" noChangeShapeType="1" noTextEdit="1"/>
              </p:cNvSpPr>
              <p:nvPr/>
            </p:nvSpPr>
            <p:spPr>
              <a:xfrm>
                <a:off x="3962401" y="4998719"/>
                <a:ext cx="338746" cy="251800"/>
              </a:xfrm>
              <a:prstGeom prst="rect">
                <a:avLst/>
              </a:prstGeom>
              <a:blipFill>
                <a:blip r:embed="rId8"/>
                <a:stretch>
                  <a:fillRect l="-12500" r="-1786" b="-48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4763589" y="4902925"/>
                <a:ext cx="1188274" cy="4184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4</m:t>
                          </m:r>
                        </m:den>
                      </m:f>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oMath>
                  </m:oMathPara>
                </a14:m>
                <a:endParaRPr lang="en-GB" sz="1600" dirty="0"/>
              </a:p>
            </p:txBody>
          </p:sp>
        </mc:Choice>
        <mc:Fallback xmlns="">
          <p:sp>
            <p:nvSpPr>
              <p:cNvPr id="33" name="TextBox 32"/>
              <p:cNvSpPr txBox="1">
                <a:spLocks noRot="1" noChangeAspect="1" noMove="1" noResize="1" noEditPoints="1" noAdjustHandles="1" noChangeArrowheads="1" noChangeShapeType="1" noTextEdit="1"/>
              </p:cNvSpPr>
              <p:nvPr/>
            </p:nvSpPr>
            <p:spPr>
              <a:xfrm>
                <a:off x="4763589" y="4902925"/>
                <a:ext cx="1188274" cy="418448"/>
              </a:xfrm>
              <a:prstGeom prst="rect">
                <a:avLst/>
              </a:prstGeom>
              <a:blipFill>
                <a:blip r:embed="rId9"/>
                <a:stretch>
                  <a:fillRect l="-2564" r="-1026" b="-1594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974082" y="4981303"/>
                <a:ext cx="33874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45</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5974082" y="4981303"/>
                <a:ext cx="338747" cy="251800"/>
              </a:xfrm>
              <a:prstGeom prst="rect">
                <a:avLst/>
              </a:prstGeom>
              <a:blipFill>
                <a:blip r:embed="rId10"/>
                <a:stretch>
                  <a:fillRect l="-14286" r="-1786" b="-7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618514" y="4885508"/>
                <a:ext cx="1188274" cy="4184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6</m:t>
                          </m:r>
                        </m:den>
                      </m:f>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𝑟𝑎𝑑𝑖𝑎𝑛𝑠</m:t>
                      </m:r>
                      <m:r>
                        <a:rPr lang="en-US" sz="1600" b="0" i="1" smtClean="0">
                          <a:latin typeface="Cambria Math" panose="02040503050406030204" pitchFamily="18" charset="0"/>
                          <a:ea typeface="Cambria Math" panose="02040503050406030204" pitchFamily="18" charset="0"/>
                        </a:rPr>
                        <m:t>=</m:t>
                      </m:r>
                    </m:oMath>
                  </m:oMathPara>
                </a14:m>
                <a:endParaRPr lang="en-GB" sz="1600" dirty="0"/>
              </a:p>
            </p:txBody>
          </p:sp>
        </mc:Choice>
        <mc:Fallback xmlns="">
          <p:sp>
            <p:nvSpPr>
              <p:cNvPr id="35" name="TextBox 34"/>
              <p:cNvSpPr txBox="1">
                <a:spLocks noRot="1" noChangeAspect="1" noMove="1" noResize="1" noEditPoints="1" noAdjustHandles="1" noChangeArrowheads="1" noChangeShapeType="1" noTextEdit="1"/>
              </p:cNvSpPr>
              <p:nvPr/>
            </p:nvSpPr>
            <p:spPr>
              <a:xfrm>
                <a:off x="6618514" y="4885508"/>
                <a:ext cx="1188274" cy="418448"/>
              </a:xfrm>
              <a:prstGeom prst="rect">
                <a:avLst/>
              </a:prstGeom>
              <a:blipFill>
                <a:blip r:embed="rId11"/>
                <a:stretch>
                  <a:fillRect l="-3077" r="-1026" b="-1594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7811590" y="4963886"/>
                <a:ext cx="338747"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30</m:t>
                          </m:r>
                        </m:e>
                        <m:sup>
                          <m:r>
                            <a:rPr lang="en-US" sz="1600" b="0" i="1" smtClean="0">
                              <a:latin typeface="Cambria Math" panose="02040503050406030204" pitchFamily="18" charset="0"/>
                              <a:ea typeface="Cambria Math" panose="02040503050406030204" pitchFamily="18" charset="0"/>
                            </a:rPr>
                            <m:t>°</m:t>
                          </m:r>
                        </m:sup>
                      </m:sSup>
                    </m:oMath>
                  </m:oMathPara>
                </a14:m>
                <a:endParaRPr lang="en-GB" sz="1600" dirty="0"/>
              </a:p>
            </p:txBody>
          </p:sp>
        </mc:Choice>
        <mc:Fallback xmlns="">
          <p:sp>
            <p:nvSpPr>
              <p:cNvPr id="36" name="TextBox 35"/>
              <p:cNvSpPr txBox="1">
                <a:spLocks noRot="1" noChangeAspect="1" noMove="1" noResize="1" noEditPoints="1" noAdjustHandles="1" noChangeArrowheads="1" noChangeShapeType="1" noTextEdit="1"/>
              </p:cNvSpPr>
              <p:nvPr/>
            </p:nvSpPr>
            <p:spPr>
              <a:xfrm>
                <a:off x="7811590" y="4963886"/>
                <a:ext cx="338747" cy="251800"/>
              </a:xfrm>
              <a:prstGeom prst="rect">
                <a:avLst/>
              </a:prstGeom>
              <a:blipFill>
                <a:blip r:embed="rId12"/>
                <a:stretch>
                  <a:fillRect l="-12500" r="-3571" b="-4762"/>
                </a:stretch>
              </a:blipFill>
            </p:spPr>
            <p:txBody>
              <a:bodyPr/>
              <a:lstStyle/>
              <a:p>
                <a:r>
                  <a:rPr lang="en-GB">
                    <a:noFill/>
                  </a:rPr>
                  <a:t> </a:t>
                </a:r>
              </a:p>
            </p:txBody>
          </p:sp>
        </mc:Fallback>
      </mc:AlternateContent>
      <p:cxnSp>
        <p:nvCxnSpPr>
          <p:cNvPr id="4" name="Straight Arrow Connector 3"/>
          <p:cNvCxnSpPr/>
          <p:nvPr/>
        </p:nvCxnSpPr>
        <p:spPr>
          <a:xfrm flipH="1">
            <a:off x="1881051" y="4136571"/>
            <a:ext cx="2403567" cy="7402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55028" y="4123508"/>
            <a:ext cx="2403567" cy="7402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3648892" y="4127862"/>
            <a:ext cx="827313" cy="71410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637315" y="4132216"/>
            <a:ext cx="827313" cy="71410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43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linds(horizontal)">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linds(horizontal)">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blinds(horizontal)">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linds(horizont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blinds(horizontal)">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blinds(horizontal)">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blinds(horizontal)">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blinds(horizontal)">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blinds(horizontal)">
                                      <p:cBhvr>
                                        <p:cTn id="62" dur="5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blinds(horizontal)">
                                      <p:cBhvr>
                                        <p:cTn id="6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5" grpId="0"/>
      <p:bldP spid="36" grpId="0"/>
    </p:bldLst>
  </p:timing>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1252</TotalTime>
  <Words>2787</Words>
  <Application>Microsoft Office PowerPoint</Application>
  <PresentationFormat>画面に合わせる (4:3)</PresentationFormat>
  <Paragraphs>819</Paragraphs>
  <Slides>41</Slides>
  <Notes>0</Notes>
  <HiddenSlides>0</HiddenSlides>
  <MMClips>0</MMClips>
  <ScaleCrop>false</ScaleCrop>
  <HeadingPairs>
    <vt:vector size="8" baseType="variant">
      <vt:variant>
        <vt:lpstr>使用されているフォント</vt:lpstr>
      </vt:variant>
      <vt:variant>
        <vt:i4>8</vt:i4>
      </vt:variant>
      <vt:variant>
        <vt:lpstr>テーマ</vt:lpstr>
      </vt:variant>
      <vt:variant>
        <vt:i4>1</vt:i4>
      </vt:variant>
      <vt:variant>
        <vt:lpstr>埋め込まれた OLE サーバー</vt:lpstr>
      </vt:variant>
      <vt:variant>
        <vt:i4>1</vt:i4>
      </vt:variant>
      <vt:variant>
        <vt:lpstr>スライド タイトル</vt:lpstr>
      </vt:variant>
      <vt:variant>
        <vt:i4>41</vt:i4>
      </vt:variant>
    </vt:vector>
  </HeadingPairs>
  <TitlesOfParts>
    <vt:vector size="51" baseType="lpstr">
      <vt:lpstr>GrilledCheese BTN</vt:lpstr>
      <vt:lpstr>Arial</vt:lpstr>
      <vt:lpstr>Arial Black</vt:lpstr>
      <vt:lpstr>Calibri</vt:lpstr>
      <vt:lpstr>Calibri Light</vt:lpstr>
      <vt:lpstr>Cambria Math</vt:lpstr>
      <vt:lpstr>Comic Sans MS</vt:lpstr>
      <vt:lpstr>Wingdings</vt:lpstr>
      <vt:lpstr>Office Theme</vt:lpstr>
      <vt:lpstr>Equation</vt:lpstr>
      <vt:lpstr>PowerPoint プレゼンテーション</vt:lpstr>
      <vt:lpstr>Prior Knowledge Check</vt:lpstr>
      <vt:lpstr>PowerPoint プレゼンテーション</vt:lpstr>
      <vt:lpstr>Radians</vt:lpstr>
      <vt:lpstr>Radians</vt:lpstr>
      <vt:lpstr>Radians</vt:lpstr>
      <vt:lpstr>Radians</vt:lpstr>
      <vt:lpstr>Radians</vt:lpstr>
      <vt:lpstr>Radians</vt:lpstr>
      <vt:lpstr>Radians</vt:lpstr>
      <vt:lpstr>Radians</vt:lpstr>
      <vt:lpstr>Radians</vt:lpstr>
      <vt:lpstr>PowerPoint プレゼンテーション</vt:lpstr>
      <vt:lpstr>Radians</vt:lpstr>
      <vt:lpstr>Radians</vt:lpstr>
      <vt:lpstr>Radians</vt:lpstr>
      <vt:lpstr>PowerPoint プレゼンテーション</vt:lpstr>
      <vt:lpstr>Radians</vt:lpstr>
      <vt:lpstr>Radians</vt:lpstr>
      <vt:lpstr>Radians</vt:lpstr>
      <vt:lpstr>Radians</vt:lpstr>
      <vt:lpstr>PowerPoint プレゼンテーション</vt:lpstr>
      <vt:lpstr>Radians</vt:lpstr>
      <vt:lpstr>Radians</vt:lpstr>
      <vt:lpstr>Radians</vt:lpstr>
      <vt:lpstr>Radians</vt:lpstr>
      <vt:lpstr>Radians</vt:lpstr>
      <vt:lpstr>Radians</vt:lpstr>
      <vt:lpstr>PowerPoint プレゼンテーション</vt:lpstr>
      <vt:lpstr>Radians</vt:lpstr>
      <vt:lpstr>Radians</vt:lpstr>
      <vt:lpstr>Radians</vt:lpstr>
      <vt:lpstr>PowerPoint プレゼンテーション</vt:lpstr>
      <vt:lpstr>Radians</vt:lpstr>
      <vt:lpstr>Radians</vt:lpstr>
      <vt:lpstr>Radians</vt:lpstr>
      <vt:lpstr>Radians</vt:lpstr>
      <vt:lpstr>Radians</vt:lpstr>
      <vt:lpstr>Radians</vt:lpstr>
      <vt:lpstr>Radians</vt:lpstr>
      <vt:lpstr>Radians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VMUSER</dc:creator>
  <cp:lastModifiedBy>Mike Pye</cp:lastModifiedBy>
  <cp:revision>319</cp:revision>
  <dcterms:created xsi:type="dcterms:W3CDTF">2018-04-30T00:32:33Z</dcterms:created>
  <dcterms:modified xsi:type="dcterms:W3CDTF">2018-08-13T23:57:02Z</dcterms:modified>
</cp:coreProperties>
</file>