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9" r:id="rId4"/>
    <p:sldId id="312" r:id="rId5"/>
    <p:sldId id="313" r:id="rId6"/>
    <p:sldId id="314" r:id="rId7"/>
    <p:sldId id="315" r:id="rId8"/>
    <p:sldId id="316" r:id="rId9"/>
    <p:sldId id="317" r:id="rId10"/>
    <p:sldId id="304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06" r:id="rId22"/>
    <p:sldId id="328" r:id="rId23"/>
    <p:sldId id="329" r:id="rId24"/>
    <p:sldId id="330" r:id="rId25"/>
    <p:sldId id="331" r:id="rId26"/>
    <p:sldId id="332" r:id="rId27"/>
    <p:sldId id="333" r:id="rId28"/>
    <p:sldId id="308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1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3.wmf"/><Relationship Id="rId5" Type="http://schemas.openxmlformats.org/officeDocument/2006/relationships/image" Target="../media/image35.wmf"/><Relationship Id="rId10" Type="http://schemas.openxmlformats.org/officeDocument/2006/relationships/image" Target="../media/image2.wmf"/><Relationship Id="rId4" Type="http://schemas.openxmlformats.org/officeDocument/2006/relationships/image" Target="../media/image34.wmf"/><Relationship Id="rId9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41.wmf"/><Relationship Id="rId7" Type="http://schemas.openxmlformats.org/officeDocument/2006/relationships/image" Target="../media/image3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3.wmf"/><Relationship Id="rId5" Type="http://schemas.openxmlformats.org/officeDocument/2006/relationships/image" Target="../media/image43.wmf"/><Relationship Id="rId10" Type="http://schemas.openxmlformats.org/officeDocument/2006/relationships/image" Target="../media/image2.wmf"/><Relationship Id="rId4" Type="http://schemas.openxmlformats.org/officeDocument/2006/relationships/image" Target="../media/image42.wmf"/><Relationship Id="rId9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18" Type="http://schemas.openxmlformats.org/officeDocument/2006/relationships/image" Target="../media/image38.wmf"/><Relationship Id="rId3" Type="http://schemas.openxmlformats.org/officeDocument/2006/relationships/image" Target="../media/image47.wmf"/><Relationship Id="rId21" Type="http://schemas.openxmlformats.org/officeDocument/2006/relationships/image" Target="../media/image3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37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20" Type="http://schemas.openxmlformats.org/officeDocument/2006/relationships/image" Target="../media/image2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19" Type="http://schemas.openxmlformats.org/officeDocument/2006/relationships/image" Target="../media/image1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1.wmf"/><Relationship Id="rId5" Type="http://schemas.openxmlformats.org/officeDocument/2006/relationships/image" Target="../media/image65.wmf"/><Relationship Id="rId10" Type="http://schemas.openxmlformats.org/officeDocument/2006/relationships/image" Target="../media/image38.wmf"/><Relationship Id="rId4" Type="http://schemas.openxmlformats.org/officeDocument/2006/relationships/image" Target="../media/image64.wmf"/><Relationship Id="rId9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38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37.wmf"/><Relationship Id="rId2" Type="http://schemas.openxmlformats.org/officeDocument/2006/relationships/image" Target="../media/image62.wmf"/><Relationship Id="rId16" Type="http://schemas.openxmlformats.org/officeDocument/2006/relationships/image" Target="../media/image3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62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90.wmf"/><Relationship Id="rId7" Type="http://schemas.openxmlformats.org/officeDocument/2006/relationships/image" Target="../media/image37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3.wmf"/><Relationship Id="rId5" Type="http://schemas.openxmlformats.org/officeDocument/2006/relationships/image" Target="../media/image92.wmf"/><Relationship Id="rId10" Type="http://schemas.openxmlformats.org/officeDocument/2006/relationships/image" Target="../media/image2.wmf"/><Relationship Id="rId4" Type="http://schemas.openxmlformats.org/officeDocument/2006/relationships/image" Target="../media/image91.wmf"/><Relationship Id="rId9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94.wmf"/><Relationship Id="rId7" Type="http://schemas.openxmlformats.org/officeDocument/2006/relationships/image" Target="../media/image37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7.wmf"/><Relationship Id="rId11" Type="http://schemas.openxmlformats.org/officeDocument/2006/relationships/image" Target="../media/image3.wmf"/><Relationship Id="rId5" Type="http://schemas.openxmlformats.org/officeDocument/2006/relationships/image" Target="../media/image96.wmf"/><Relationship Id="rId10" Type="http://schemas.openxmlformats.org/officeDocument/2006/relationships/image" Target="../media/image2.wmf"/><Relationship Id="rId4" Type="http://schemas.openxmlformats.org/officeDocument/2006/relationships/image" Target="../media/image95.wmf"/><Relationship Id="rId9" Type="http://schemas.openxmlformats.org/officeDocument/2006/relationships/image" Target="../media/image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2.wmf"/><Relationship Id="rId5" Type="http://schemas.openxmlformats.org/officeDocument/2006/relationships/image" Target="../media/image102.wmf"/><Relationship Id="rId10" Type="http://schemas.openxmlformats.org/officeDocument/2006/relationships/image" Target="../media/image1.wmf"/><Relationship Id="rId4" Type="http://schemas.openxmlformats.org/officeDocument/2006/relationships/image" Target="../media/image101.wmf"/><Relationship Id="rId9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00.wmf"/><Relationship Id="rId7" Type="http://schemas.openxmlformats.org/officeDocument/2006/relationships/image" Target="../media/image108.wmf"/><Relationship Id="rId12" Type="http://schemas.openxmlformats.org/officeDocument/2006/relationships/image" Target="../media/image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7.wmf"/><Relationship Id="rId11" Type="http://schemas.openxmlformats.org/officeDocument/2006/relationships/image" Target="../media/image2.wmf"/><Relationship Id="rId5" Type="http://schemas.openxmlformats.org/officeDocument/2006/relationships/image" Target="../media/image106.wmf"/><Relationship Id="rId10" Type="http://schemas.openxmlformats.org/officeDocument/2006/relationships/image" Target="../media/image1.wmf"/><Relationship Id="rId4" Type="http://schemas.openxmlformats.org/officeDocument/2006/relationships/image" Target="../media/image105.wmf"/><Relationship Id="rId9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2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38.wmf"/><Relationship Id="rId5" Type="http://schemas.openxmlformats.org/officeDocument/2006/relationships/image" Target="../media/image113.wmf"/><Relationship Id="rId10" Type="http://schemas.openxmlformats.org/officeDocument/2006/relationships/image" Target="../media/image37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2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38.wmf"/><Relationship Id="rId5" Type="http://schemas.openxmlformats.org/officeDocument/2006/relationships/image" Target="../media/image122.wmf"/><Relationship Id="rId10" Type="http://schemas.openxmlformats.org/officeDocument/2006/relationships/image" Target="../media/image3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18" Type="http://schemas.openxmlformats.org/officeDocument/2006/relationships/image" Target="../media/image1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17" Type="http://schemas.openxmlformats.org/officeDocument/2006/relationships/image" Target="../media/image38.wmf"/><Relationship Id="rId2" Type="http://schemas.openxmlformats.org/officeDocument/2006/relationships/image" Target="../media/image128.wmf"/><Relationship Id="rId16" Type="http://schemas.openxmlformats.org/officeDocument/2006/relationships/image" Target="../media/image37.wmf"/><Relationship Id="rId20" Type="http://schemas.openxmlformats.org/officeDocument/2006/relationships/image" Target="../media/image3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19" Type="http://schemas.openxmlformats.org/officeDocument/2006/relationships/image" Target="../media/image2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3.wmf"/><Relationship Id="rId7" Type="http://schemas.openxmlformats.org/officeDocument/2006/relationships/image" Target="../media/image19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24.wmf"/><Relationship Id="rId7" Type="http://schemas.openxmlformats.org/officeDocument/2006/relationships/image" Target="../media/image2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alpha val="20000"/>
              </a:schemeClr>
            </a:gs>
            <a:gs pos="7000">
              <a:schemeClr val="bg1">
                <a:lumMod val="95000"/>
              </a:schemeClr>
            </a:gs>
            <a:gs pos="95000">
              <a:schemeClr val="bg1">
                <a:lumMod val="95000"/>
              </a:schemeClr>
            </a:gs>
            <a:gs pos="100000">
              <a:schemeClr val="tx1">
                <a:alpha val="2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.wmf"/><Relationship Id="rId9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2.wmf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png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5.png"/><Relationship Id="rId5" Type="http://schemas.openxmlformats.org/officeDocument/2006/relationships/image" Target="../media/image1.wmf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.wmf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2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6.png"/><Relationship Id="rId5" Type="http://schemas.openxmlformats.org/officeDocument/2006/relationships/image" Target="../media/image1.wmf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.wmf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8.png"/><Relationship Id="rId3" Type="http://schemas.openxmlformats.org/officeDocument/2006/relationships/image" Target="../media/image52.png"/><Relationship Id="rId7" Type="http://schemas.openxmlformats.org/officeDocument/2006/relationships/image" Target="../media/image2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6.png"/><Relationship Id="rId5" Type="http://schemas.openxmlformats.org/officeDocument/2006/relationships/image" Target="../media/image1.wmf"/><Relationship Id="rId15" Type="http://schemas.openxmlformats.org/officeDocument/2006/relationships/image" Target="../media/image51.png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.wmf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3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36.wmf"/><Relationship Id="rId22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3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4.wmf"/><Relationship Id="rId22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2.wmf"/><Relationship Id="rId26" Type="http://schemas.openxmlformats.org/officeDocument/2006/relationships/oleObject" Target="../embeddings/oleObject72.bin"/><Relationship Id="rId39" Type="http://schemas.openxmlformats.org/officeDocument/2006/relationships/image" Target="../media/image37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oleObject" Target="../embeddings/oleObject77.bin"/><Relationship Id="rId42" Type="http://schemas.openxmlformats.org/officeDocument/2006/relationships/oleObject" Target="../embeddings/oleObject25.bin"/><Relationship Id="rId47" Type="http://schemas.openxmlformats.org/officeDocument/2006/relationships/image" Target="../media/image3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7.bin"/><Relationship Id="rId25" Type="http://schemas.openxmlformats.org/officeDocument/2006/relationships/image" Target="../media/image55.wmf"/><Relationship Id="rId33" Type="http://schemas.openxmlformats.org/officeDocument/2006/relationships/oleObject" Target="../embeddings/oleObject76.bin"/><Relationship Id="rId38" Type="http://schemas.openxmlformats.org/officeDocument/2006/relationships/oleObject" Target="../embeddings/oleObject52.bin"/><Relationship Id="rId46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74.bin"/><Relationship Id="rId41" Type="http://schemas.openxmlformats.org/officeDocument/2006/relationships/image" Target="../media/image3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1.bin"/><Relationship Id="rId32" Type="http://schemas.openxmlformats.org/officeDocument/2006/relationships/image" Target="../media/image58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53.bin"/><Relationship Id="rId45" Type="http://schemas.openxmlformats.org/officeDocument/2006/relationships/image" Target="../media/image2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oleObject" Target="../embeddings/oleObject73.bin"/><Relationship Id="rId36" Type="http://schemas.openxmlformats.org/officeDocument/2006/relationships/oleObject" Target="../embeddings/oleObject78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5.bin"/><Relationship Id="rId44" Type="http://schemas.openxmlformats.org/officeDocument/2006/relationships/oleObject" Target="../embeddings/oleObject26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image" Target="../media/image56.wmf"/><Relationship Id="rId30" Type="http://schemas.openxmlformats.org/officeDocument/2006/relationships/image" Target="../media/image57.wmf"/><Relationship Id="rId35" Type="http://schemas.openxmlformats.org/officeDocument/2006/relationships/image" Target="../media/image59.wmf"/><Relationship Id="rId43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37.wmf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67.wmf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66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27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68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6.bin"/><Relationship Id="rId26" Type="http://schemas.openxmlformats.org/officeDocument/2006/relationships/oleObject" Target="../embeddings/oleObject52.bin"/><Relationship Id="rId3" Type="http://schemas.openxmlformats.org/officeDocument/2006/relationships/oleObject" Target="../embeddings/oleObject88.bin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27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29" Type="http://schemas.openxmlformats.org/officeDocument/2006/relationships/image" Target="../media/image3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99.bin"/><Relationship Id="rId32" Type="http://schemas.openxmlformats.org/officeDocument/2006/relationships/oleObject" Target="../embeddings/oleObject26.bin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53.bin"/><Relationship Id="rId10" Type="http://schemas.openxmlformats.org/officeDocument/2006/relationships/image" Target="../media/image71.wmf"/><Relationship Id="rId19" Type="http://schemas.openxmlformats.org/officeDocument/2006/relationships/image" Target="../media/image75.wmf"/><Relationship Id="rId31" Type="http://schemas.openxmlformats.org/officeDocument/2006/relationships/image" Target="../media/image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98.bin"/><Relationship Id="rId27" Type="http://schemas.openxmlformats.org/officeDocument/2006/relationships/image" Target="../media/image37.wmf"/><Relationship Id="rId30" Type="http://schemas.openxmlformats.org/officeDocument/2006/relationships/oleObject" Target="../embeddings/oleObject25.bin"/><Relationship Id="rId35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2.wmf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37.wmf"/><Relationship Id="rId23" Type="http://schemas.openxmlformats.org/officeDocument/2006/relationships/image" Target="../media/image3.wmf"/><Relationship Id="rId10" Type="http://schemas.openxmlformats.org/officeDocument/2006/relationships/image" Target="../media/image84.png"/><Relationship Id="rId19" Type="http://schemas.openxmlformats.org/officeDocument/2006/relationships/image" Target="../media/image1.wmf"/><Relationship Id="rId4" Type="http://schemas.openxmlformats.org/officeDocument/2006/relationships/image" Target="../media/image62.wmf"/><Relationship Id="rId9" Type="http://schemas.openxmlformats.org/officeDocument/2006/relationships/image" Target="../media/image83.png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3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3.wmf"/><Relationship Id="rId2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3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7.wmf"/><Relationship Id="rId22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37.wmf"/><Relationship Id="rId26" Type="http://schemas.openxmlformats.org/officeDocument/2006/relationships/image" Target="../media/image3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2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3.wmf"/><Relationship Id="rId22" Type="http://schemas.openxmlformats.org/officeDocument/2006/relationships/image" Target="../media/image1.wmf"/><Relationship Id="rId27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37.wmf"/><Relationship Id="rId26" Type="http://schemas.openxmlformats.org/officeDocument/2006/relationships/image" Target="../media/image3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2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133.png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07.wmf"/><Relationship Id="rId22" Type="http://schemas.openxmlformats.org/officeDocument/2006/relationships/image" Target="../media/image1.wmf"/><Relationship Id="rId27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16.wmf"/><Relationship Id="rId26" Type="http://schemas.openxmlformats.org/officeDocument/2006/relationships/image" Target="../media/image1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38.wmf"/><Relationship Id="rId32" Type="http://schemas.openxmlformats.org/officeDocument/2006/relationships/image" Target="../media/image133.png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2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35.bin"/><Relationship Id="rId31" Type="http://schemas.openxmlformats.org/officeDocument/2006/relationships/image" Target="../media/image128.png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25.wmf"/><Relationship Id="rId26" Type="http://schemas.openxmlformats.org/officeDocument/2006/relationships/image" Target="../media/image1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38.wmf"/><Relationship Id="rId32" Type="http://schemas.openxmlformats.org/officeDocument/2006/relationships/image" Target="../media/image133.png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2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44.bin"/><Relationship Id="rId31" Type="http://schemas.openxmlformats.org/officeDocument/2006/relationships/image" Target="../media/image128.png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9" Type="http://schemas.openxmlformats.org/officeDocument/2006/relationships/oleObject" Target="../embeddings/oleObject26.bin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37.wmf"/><Relationship Id="rId42" Type="http://schemas.openxmlformats.org/officeDocument/2006/relationships/image" Target="../media/image3.wmf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58.bin"/><Relationship Id="rId41" Type="http://schemas.openxmlformats.org/officeDocument/2006/relationships/oleObject" Target="../embeddings/oleObject27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37.wmf"/><Relationship Id="rId32" Type="http://schemas.openxmlformats.org/officeDocument/2006/relationships/image" Target="../media/image141.wmf"/><Relationship Id="rId37" Type="http://schemas.openxmlformats.org/officeDocument/2006/relationships/oleObject" Target="../embeddings/oleObject25.bin"/><Relationship Id="rId40" Type="http://schemas.openxmlformats.org/officeDocument/2006/relationships/image" Target="../media/image2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39.wmf"/><Relationship Id="rId36" Type="http://schemas.openxmlformats.org/officeDocument/2006/relationships/image" Target="../media/image38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4" Type="http://schemas.openxmlformats.org/officeDocument/2006/relationships/image" Target="../media/image133.png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40.wmf"/><Relationship Id="rId35" Type="http://schemas.openxmlformats.org/officeDocument/2006/relationships/oleObject" Target="../embeddings/oleObject53.bin"/><Relationship Id="rId43" Type="http://schemas.openxmlformats.org/officeDocument/2006/relationships/image" Target="../media/image1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6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5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64.wmf"/><Relationship Id="rId3" Type="http://schemas.openxmlformats.org/officeDocument/2006/relationships/oleObject" Target="../embeddings/oleObject178.bin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63.wmf"/><Relationship Id="rId5" Type="http://schemas.openxmlformats.org/officeDocument/2006/relationships/oleObject" Target="../embeddings/oleObject179.bin"/><Relationship Id="rId10" Type="http://schemas.openxmlformats.org/officeDocument/2006/relationships/oleObject" Target="../embeddings/oleObject182.bin"/><Relationship Id="rId4" Type="http://schemas.openxmlformats.org/officeDocument/2006/relationships/image" Target="../media/image160.wmf"/><Relationship Id="rId9" Type="http://schemas.openxmlformats.org/officeDocument/2006/relationships/image" Target="../media/image16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863" y="2059158"/>
            <a:ext cx="835825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Trigonometric</a:t>
            </a:r>
          </a:p>
          <a:p>
            <a:pPr algn="ctr"/>
            <a:r>
              <a:rPr lang="en-US" sz="8800" b="1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Functions</a:t>
            </a:r>
            <a:endParaRPr lang="en-US" sz="8800" b="1" cap="none" spc="0" dirty="0">
              <a:ln w="38100">
                <a:solidFill>
                  <a:srgbClr val="FF0000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Elephant" panose="02020904090505020303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64940" y="4955933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670" y="2059158"/>
            <a:ext cx="807464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Teachings for </a:t>
            </a:r>
          </a:p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Exercise 6B</a:t>
            </a:r>
          </a:p>
        </p:txBody>
      </p:sp>
    </p:spTree>
    <p:extLst>
      <p:ext uri="{BB962C8B-B14F-4D97-AF65-F5344CB8AC3E}">
        <p14:creationId xmlns:p14="http://schemas.microsoft.com/office/powerpoint/2010/main" val="346226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graphs of 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</a:t>
            </a:r>
            <a:r>
              <a:rPr lang="el-GR" sz="2000" b="1">
                <a:latin typeface="Comic Sans MS" pitchFamily="66" charset="0"/>
              </a:rPr>
              <a:t>θ</a:t>
            </a: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2895600" y="42592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2895600" y="4564063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35814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42672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49530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56388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5" name="Arc 45"/>
          <p:cNvSpPr>
            <a:spLocks/>
          </p:cNvSpPr>
          <p:nvPr/>
        </p:nvSpPr>
        <p:spPr bwMode="auto">
          <a:xfrm>
            <a:off x="3581400" y="4267200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6" name="Arc 46"/>
          <p:cNvSpPr>
            <a:spLocks/>
          </p:cNvSpPr>
          <p:nvPr/>
        </p:nvSpPr>
        <p:spPr bwMode="auto">
          <a:xfrm flipH="1">
            <a:off x="2897188" y="4267200"/>
            <a:ext cx="696912" cy="914400"/>
          </a:xfrm>
          <a:custGeom>
            <a:avLst/>
            <a:gdLst>
              <a:gd name="T0" fmla="*/ 0 w 16470"/>
              <a:gd name="T1" fmla="*/ 19727 h 21600"/>
              <a:gd name="T2" fmla="*/ 29489152 w 16470"/>
              <a:gd name="T3" fmla="*/ 12292076 h 21600"/>
              <a:gd name="T4" fmla="*/ 1221098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7" name="Arc 47"/>
          <p:cNvSpPr>
            <a:spLocks/>
          </p:cNvSpPr>
          <p:nvPr/>
        </p:nvSpPr>
        <p:spPr bwMode="auto">
          <a:xfrm flipH="1" flipV="1">
            <a:off x="4267200" y="3962400"/>
            <a:ext cx="687388" cy="914400"/>
          </a:xfrm>
          <a:custGeom>
            <a:avLst/>
            <a:gdLst>
              <a:gd name="T0" fmla="*/ 0 w 16234"/>
              <a:gd name="T1" fmla="*/ 8975 h 21600"/>
              <a:gd name="T2" fmla="*/ 29105720 w 16234"/>
              <a:gd name="T3" fmla="*/ 12292076 h 21600"/>
              <a:gd name="T4" fmla="*/ 799638 w 16234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lnTo>
                  <a:pt x="-1" y="4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8" name="Arc 48"/>
          <p:cNvSpPr>
            <a:spLocks/>
          </p:cNvSpPr>
          <p:nvPr/>
        </p:nvSpPr>
        <p:spPr bwMode="auto">
          <a:xfrm flipV="1">
            <a:off x="4953000" y="39624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3411538" y="46402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4038600" y="46402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4724400" y="46402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5410200" y="46402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5791200" y="441166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Sin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2590800" y="41148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2582863" y="4437063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2532063" y="4724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 flipV="1">
            <a:off x="4265613" y="366553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 flipV="1">
            <a:off x="5648325" y="36671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 flipV="1">
            <a:off x="2895600" y="366553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5" name="Arc 75"/>
          <p:cNvSpPr>
            <a:spLocks/>
          </p:cNvSpPr>
          <p:nvPr/>
        </p:nvSpPr>
        <p:spPr bwMode="auto">
          <a:xfrm rot="5400000">
            <a:off x="3119438" y="3165475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36" name="Arc 76"/>
          <p:cNvSpPr>
            <a:spLocks/>
          </p:cNvSpPr>
          <p:nvPr/>
        </p:nvSpPr>
        <p:spPr bwMode="auto">
          <a:xfrm rot="16200000" flipV="1">
            <a:off x="4503738" y="4694238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5527675" y="5749925"/>
            <a:ext cx="1077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Cosec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flipH="1">
            <a:off x="3594100" y="3041650"/>
            <a:ext cx="415925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 flipV="1">
            <a:off x="4002088" y="2173288"/>
            <a:ext cx="1773237" cy="868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5441" name="Object 81"/>
          <p:cNvGraphicFramePr>
            <a:graphicFrameLocks noChangeAspect="1"/>
          </p:cNvGraphicFramePr>
          <p:nvPr/>
        </p:nvGraphicFramePr>
        <p:xfrm>
          <a:off x="412750" y="4160838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3" imgW="939392" imgH="393529" progId="Equation.DSMT4">
                  <p:embed/>
                </p:oleObj>
              </mc:Choice>
              <mc:Fallback>
                <p:oleObj name="Equation" r:id="rId3" imgW="939392" imgH="393529" progId="Equation.DSMT4">
                  <p:embed/>
                  <p:pic>
                    <p:nvPicPr>
                      <p:cNvPr id="1544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160838"/>
                        <a:ext cx="172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5803900" y="1892300"/>
            <a:ext cx="161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At 90°, Sin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1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5811838" y="2181225"/>
            <a:ext cx="161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Cosec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1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 flipH="1">
            <a:off x="4352925" y="3448050"/>
            <a:ext cx="1158875" cy="1050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 flipV="1">
            <a:off x="5503863" y="3249613"/>
            <a:ext cx="1493837" cy="207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7024688" y="2986088"/>
            <a:ext cx="161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At 180°, Sin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0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6834188" y="3292475"/>
            <a:ext cx="2054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Cosec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undefined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6823075" y="3606800"/>
            <a:ext cx="20542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We get an asymptote wherever Sin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0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43063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5" imgW="825500" imgH="393700" progId="Equation.DSMT4">
                  <p:embed/>
                </p:oleObj>
              </mc:Choice>
              <mc:Fallback>
                <p:oleObj name="Equation" r:id="rId5" imgW="825500" imgH="3937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641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7" imgW="939392" imgH="393529" progId="Equation.DSMT4">
                  <p:embed/>
                </p:oleObj>
              </mc:Choice>
              <mc:Fallback>
                <p:oleObj name="Equation" r:id="rId7" imgW="939392" imgH="393529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8211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8" imgW="812447" imgH="393529" progId="Equation.DSMT4">
                  <p:embed/>
                </p:oleObj>
              </mc:Choice>
              <mc:Fallback>
                <p:oleObj name="Equation" r:id="rId8" imgW="812447" imgH="393529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1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9" grpId="0" animBg="1"/>
      <p:bldP spid="15400" grpId="0" animBg="1"/>
      <p:bldP spid="15401" grpId="0" animBg="1"/>
      <p:bldP spid="15402" grpId="0" animBg="1"/>
      <p:bldP spid="15403" grpId="0" animBg="1"/>
      <p:bldP spid="15404" grpId="0" animBg="1"/>
      <p:bldP spid="15405" grpId="0" animBg="1"/>
      <p:bldP spid="15406" grpId="0" animBg="1"/>
      <p:bldP spid="15407" grpId="0" animBg="1"/>
      <p:bldP spid="15408" grpId="0" animBg="1"/>
      <p:bldP spid="15409" grpId="0"/>
      <p:bldP spid="15410" grpId="0"/>
      <p:bldP spid="15411" grpId="0"/>
      <p:bldP spid="15412" grpId="0"/>
      <p:bldP spid="15413" grpId="0"/>
      <p:bldP spid="15429" grpId="0"/>
      <p:bldP spid="15430" grpId="0"/>
      <p:bldP spid="15431" grpId="0"/>
      <p:bldP spid="15432" grpId="0" animBg="1"/>
      <p:bldP spid="15433" grpId="0" animBg="1"/>
      <p:bldP spid="15434" grpId="0" animBg="1"/>
      <p:bldP spid="15435" grpId="0" animBg="1"/>
      <p:bldP spid="15436" grpId="0" animBg="1"/>
      <p:bldP spid="15437" grpId="0"/>
      <p:bldP spid="15438" grpId="0" animBg="1"/>
      <p:bldP spid="15438" grpId="1" animBg="1"/>
      <p:bldP spid="15439" grpId="0" animBg="1"/>
      <p:bldP spid="15439" grpId="1" animBg="1"/>
      <p:bldP spid="15442" grpId="0"/>
      <p:bldP spid="15442" grpId="1"/>
      <p:bldP spid="15443" grpId="0"/>
      <p:bldP spid="15443" grpId="1"/>
      <p:bldP spid="15444" grpId="0" animBg="1"/>
      <p:bldP spid="15444" grpId="1" animBg="1"/>
      <p:bldP spid="15445" grpId="0" animBg="1"/>
      <p:bldP spid="15445" grpId="1" animBg="1"/>
      <p:bldP spid="15446" grpId="0"/>
      <p:bldP spid="15446" grpId="1"/>
      <p:bldP spid="15447" grpId="0"/>
      <p:bldP spid="15447" grpId="1"/>
      <p:bldP spid="15448" grpId="0"/>
      <p:bldP spid="1544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graphs of 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</a:t>
            </a:r>
            <a:r>
              <a:rPr lang="el-GR" sz="2000" b="1">
                <a:latin typeface="Comic Sans MS" pitchFamily="66" charset="0"/>
              </a:rPr>
              <a:t>θ</a:t>
            </a: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895600" y="42592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895600" y="4564063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5814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2672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9530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638800" y="44878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8" name="Arc 14"/>
          <p:cNvSpPr>
            <a:spLocks/>
          </p:cNvSpPr>
          <p:nvPr/>
        </p:nvSpPr>
        <p:spPr bwMode="auto">
          <a:xfrm>
            <a:off x="2892425" y="4284663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Arc 15"/>
          <p:cNvSpPr>
            <a:spLocks/>
          </p:cNvSpPr>
          <p:nvPr/>
        </p:nvSpPr>
        <p:spPr bwMode="auto">
          <a:xfrm flipH="1">
            <a:off x="4943475" y="4284663"/>
            <a:ext cx="696913" cy="914400"/>
          </a:xfrm>
          <a:custGeom>
            <a:avLst/>
            <a:gdLst>
              <a:gd name="T0" fmla="*/ 0 w 16470"/>
              <a:gd name="T1" fmla="*/ 19727 h 21600"/>
              <a:gd name="T2" fmla="*/ 29489237 w 16470"/>
              <a:gd name="T3" fmla="*/ 12292076 h 21600"/>
              <a:gd name="T4" fmla="*/ 1221100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Arc 16"/>
          <p:cNvSpPr>
            <a:spLocks/>
          </p:cNvSpPr>
          <p:nvPr/>
        </p:nvSpPr>
        <p:spPr bwMode="auto">
          <a:xfrm flipH="1" flipV="1">
            <a:off x="3571875" y="3952875"/>
            <a:ext cx="709613" cy="914400"/>
          </a:xfrm>
          <a:custGeom>
            <a:avLst/>
            <a:gdLst>
              <a:gd name="T0" fmla="*/ 0 w 16738"/>
              <a:gd name="T1" fmla="*/ 37634 h 21600"/>
              <a:gd name="T2" fmla="*/ 30084276 w 16738"/>
              <a:gd name="T3" fmla="*/ 12292076 h 21600"/>
              <a:gd name="T4" fmla="*/ 1707514 w 1673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38" h="21600" fill="none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</a:path>
              <a:path w="16738" h="21600" stroke="0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  <a:lnTo>
                  <a:pt x="950" y="21600"/>
                </a:lnTo>
                <a:lnTo>
                  <a:pt x="-1" y="2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Arc 17"/>
          <p:cNvSpPr>
            <a:spLocks/>
          </p:cNvSpPr>
          <p:nvPr/>
        </p:nvSpPr>
        <p:spPr bwMode="auto">
          <a:xfrm flipV="1">
            <a:off x="4273550" y="3952875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411538" y="46402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038600" y="46402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724400" y="46402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5410200" y="46402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627688" y="415766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Cos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590800" y="41148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582863" y="4437063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532063" y="4724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V="1">
            <a:off x="3586163" y="37020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V="1">
            <a:off x="4951413" y="37115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3" name="Arc 29"/>
          <p:cNvSpPr>
            <a:spLocks/>
          </p:cNvSpPr>
          <p:nvPr/>
        </p:nvSpPr>
        <p:spPr bwMode="auto">
          <a:xfrm rot="5400000">
            <a:off x="2763838" y="3497263"/>
            <a:ext cx="914400" cy="666750"/>
          </a:xfrm>
          <a:custGeom>
            <a:avLst/>
            <a:gdLst>
              <a:gd name="T0" fmla="*/ 0 w 21600"/>
              <a:gd name="T1" fmla="*/ 0 h 22552"/>
              <a:gd name="T2" fmla="*/ 38671966 w 21600"/>
              <a:gd name="T3" fmla="*/ 19712467 h 22552"/>
              <a:gd name="T4" fmla="*/ 0 w 21600"/>
              <a:gd name="T5" fmla="*/ 18880331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Arc 30"/>
          <p:cNvSpPr>
            <a:spLocks/>
          </p:cNvSpPr>
          <p:nvPr/>
        </p:nvSpPr>
        <p:spPr bwMode="auto">
          <a:xfrm rot="16200000" flipV="1">
            <a:off x="3814763" y="4684713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540250" y="5821363"/>
            <a:ext cx="1077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Sec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385763" y="4017963"/>
          <a:ext cx="16367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164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017963"/>
                        <a:ext cx="16367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7" name="Arc 43"/>
          <p:cNvSpPr>
            <a:spLocks/>
          </p:cNvSpPr>
          <p:nvPr/>
        </p:nvSpPr>
        <p:spPr bwMode="auto">
          <a:xfrm rot="16200000" flipH="1">
            <a:off x="4854575" y="3495675"/>
            <a:ext cx="914400" cy="666750"/>
          </a:xfrm>
          <a:custGeom>
            <a:avLst/>
            <a:gdLst>
              <a:gd name="T0" fmla="*/ 0 w 21600"/>
              <a:gd name="T1" fmla="*/ 0 h 22552"/>
              <a:gd name="T2" fmla="*/ 38671966 w 21600"/>
              <a:gd name="T3" fmla="*/ 19712467 h 22552"/>
              <a:gd name="T4" fmla="*/ 0 w 21600"/>
              <a:gd name="T5" fmla="*/ 18880331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>
            <a:off x="2933700" y="2924175"/>
            <a:ext cx="425450" cy="1220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3351213" y="2389188"/>
            <a:ext cx="1630362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872038" y="2054225"/>
            <a:ext cx="161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At 0°, Cos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1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4879975" y="2343150"/>
            <a:ext cx="161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Sec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1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>
            <a:off x="3646488" y="3122613"/>
            <a:ext cx="787400" cy="136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V="1">
            <a:off x="4435475" y="2974975"/>
            <a:ext cx="2265363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6907213" y="2651125"/>
            <a:ext cx="161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At 90°, Cos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0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6751638" y="2949575"/>
            <a:ext cx="1901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Sec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undefined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6551613" y="3190875"/>
            <a:ext cx="2290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We get asymptotes wherever Cos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0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43063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5" imgW="825500" imgH="393700" progId="Equation.DSMT4">
                  <p:embed/>
                </p:oleObj>
              </mc:Choice>
              <mc:Fallback>
                <p:oleObj name="Equation" r:id="rId5" imgW="825500" imgH="3937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641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6" imgW="939392" imgH="393529" progId="Equation.DSMT4">
                  <p:embed/>
                </p:oleObj>
              </mc:Choice>
              <mc:Fallback>
                <p:oleObj name="Equation" r:id="rId6" imgW="939392" imgH="393529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8211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8" imgW="812447" imgH="393529" progId="Equation.DSMT4">
                  <p:embed/>
                </p:oleObj>
              </mc:Choice>
              <mc:Fallback>
                <p:oleObj name="Equation" r:id="rId8" imgW="812447" imgH="393529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8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/>
      <p:bldP spid="16403" grpId="0"/>
      <p:bldP spid="16404" grpId="0"/>
      <p:bldP spid="16405" grpId="0"/>
      <p:bldP spid="16406" grpId="0"/>
      <p:bldP spid="16407" grpId="0"/>
      <p:bldP spid="16408" grpId="0"/>
      <p:bldP spid="16409" grpId="0"/>
      <p:bldP spid="16410" grpId="0" animBg="1"/>
      <p:bldP spid="16411" grpId="0" animBg="1"/>
      <p:bldP spid="16413" grpId="0" animBg="1"/>
      <p:bldP spid="16414" grpId="0" animBg="1"/>
      <p:bldP spid="16415" grpId="0"/>
      <p:bldP spid="16427" grpId="0" animBg="1"/>
      <p:bldP spid="16429" grpId="0" animBg="1"/>
      <p:bldP spid="16429" grpId="1" animBg="1"/>
      <p:bldP spid="16430" grpId="0" animBg="1"/>
      <p:bldP spid="16430" grpId="1" animBg="1"/>
      <p:bldP spid="16431" grpId="0"/>
      <p:bldP spid="16431" grpId="1"/>
      <p:bldP spid="16432" grpId="0"/>
      <p:bldP spid="16432" grpId="1"/>
      <p:bldP spid="16433" grpId="0" animBg="1"/>
      <p:bldP spid="16433" grpId="1" animBg="1"/>
      <p:bldP spid="16434" grpId="0" animBg="1"/>
      <p:bldP spid="16434" grpId="1" animBg="1"/>
      <p:bldP spid="16435" grpId="0"/>
      <p:bldP spid="16435" grpId="1"/>
      <p:bldP spid="16436" grpId="0"/>
      <p:bldP spid="16436" grpId="1"/>
      <p:bldP spid="16437" grpId="0"/>
      <p:bldP spid="1643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3" name="Line 65"/>
          <p:cNvSpPr>
            <a:spLocks noChangeShapeType="1"/>
          </p:cNvSpPr>
          <p:nvPr/>
        </p:nvSpPr>
        <p:spPr bwMode="auto">
          <a:xfrm flipH="1">
            <a:off x="3240088" y="3403600"/>
            <a:ext cx="7937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8138"/>
            <a:ext cx="4343400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graphs of 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</a:t>
            </a:r>
            <a:r>
              <a:rPr lang="el-GR" sz="2000" b="1">
                <a:latin typeface="Comic Sans MS" pitchFamily="66" charset="0"/>
              </a:rPr>
              <a:t>θ</a:t>
            </a: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graphicFrame>
        <p:nvGraphicFramePr>
          <p:cNvPr id="17450" name="Object 42"/>
          <p:cNvGraphicFramePr>
            <a:graphicFrameLocks noChangeAspect="1"/>
          </p:cNvGraphicFramePr>
          <p:nvPr/>
        </p:nvGraphicFramePr>
        <p:xfrm>
          <a:off x="441325" y="4041775"/>
          <a:ext cx="15906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812447" imgH="393529" progId="Equation.DSMT4">
                  <p:embed/>
                </p:oleObj>
              </mc:Choice>
              <mc:Fallback>
                <p:oleObj name="Equation" r:id="rId3" imgW="812447" imgH="393529" progId="Equation.DSMT4">
                  <p:embed/>
                  <p:pic>
                    <p:nvPicPr>
                      <p:cNvPr id="174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041775"/>
                        <a:ext cx="15906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3241675" y="43180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3927475" y="4241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>
            <a:off x="4613275" y="4241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5299075" y="4241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5984875" y="4241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56" name="Arc 48"/>
          <p:cNvSpPr>
            <a:spLocks/>
          </p:cNvSpPr>
          <p:nvPr/>
        </p:nvSpPr>
        <p:spPr bwMode="auto">
          <a:xfrm flipV="1">
            <a:off x="3241675" y="2379663"/>
            <a:ext cx="668338" cy="1938337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5234708 h 21600"/>
              <a:gd name="T4" fmla="*/ 0 w 15788"/>
              <a:gd name="T5" fmla="*/ 17394214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57" name="Arc 49"/>
          <p:cNvSpPr>
            <a:spLocks/>
          </p:cNvSpPr>
          <p:nvPr/>
        </p:nvSpPr>
        <p:spPr bwMode="auto">
          <a:xfrm flipV="1">
            <a:off x="4613275" y="2433638"/>
            <a:ext cx="668338" cy="1884362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2201364 h 21600"/>
              <a:gd name="T4" fmla="*/ 0 w 15788"/>
              <a:gd name="T5" fmla="*/ 16438982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58" name="Arc 50"/>
          <p:cNvSpPr>
            <a:spLocks/>
          </p:cNvSpPr>
          <p:nvPr/>
        </p:nvSpPr>
        <p:spPr bwMode="auto">
          <a:xfrm flipH="1">
            <a:off x="3927475" y="4318000"/>
            <a:ext cx="668338" cy="1804988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47896276 h 21600"/>
              <a:gd name="T4" fmla="*/ 0 w 15788"/>
              <a:gd name="T5" fmla="*/ 15083248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59" name="Arc 51"/>
          <p:cNvSpPr>
            <a:spLocks/>
          </p:cNvSpPr>
          <p:nvPr/>
        </p:nvSpPr>
        <p:spPr bwMode="auto">
          <a:xfrm flipH="1">
            <a:off x="5299075" y="4318000"/>
            <a:ext cx="668338" cy="1963738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6691843 h 21600"/>
              <a:gd name="T4" fmla="*/ 0 w 15788"/>
              <a:gd name="T5" fmla="*/ 17853087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3738563" y="4348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>
            <a:off x="3241675" y="3651250"/>
            <a:ext cx="0" cy="1316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4384675" y="4340225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5060950" y="43402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5754688" y="43402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159375" y="338613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Tan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7466" name="Arc 58"/>
          <p:cNvSpPr>
            <a:spLocks/>
          </p:cNvSpPr>
          <p:nvPr/>
        </p:nvSpPr>
        <p:spPr bwMode="auto">
          <a:xfrm flipH="1" flipV="1">
            <a:off x="3267075" y="2370138"/>
            <a:ext cx="668338" cy="1938337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5234708 h 21600"/>
              <a:gd name="T4" fmla="*/ 0 w 15788"/>
              <a:gd name="T5" fmla="*/ 17394214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7" name="Arc 59"/>
          <p:cNvSpPr>
            <a:spLocks/>
          </p:cNvSpPr>
          <p:nvPr/>
        </p:nvSpPr>
        <p:spPr bwMode="auto">
          <a:xfrm flipH="1" flipV="1">
            <a:off x="4619625" y="2422525"/>
            <a:ext cx="668338" cy="1884363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2201392 h 21600"/>
              <a:gd name="T4" fmla="*/ 0 w 15788"/>
              <a:gd name="T5" fmla="*/ 1643899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8" name="Arc 60"/>
          <p:cNvSpPr>
            <a:spLocks/>
          </p:cNvSpPr>
          <p:nvPr/>
        </p:nvSpPr>
        <p:spPr bwMode="auto">
          <a:xfrm>
            <a:off x="3943350" y="4308475"/>
            <a:ext cx="668338" cy="1804988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47896276 h 21600"/>
              <a:gd name="T4" fmla="*/ 0 w 15788"/>
              <a:gd name="T5" fmla="*/ 15083248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9" name="Arc 61"/>
          <p:cNvSpPr>
            <a:spLocks/>
          </p:cNvSpPr>
          <p:nvPr/>
        </p:nvSpPr>
        <p:spPr bwMode="auto">
          <a:xfrm>
            <a:off x="5314950" y="4316413"/>
            <a:ext cx="668338" cy="1963737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6691723 h 21600"/>
              <a:gd name="T4" fmla="*/ 0 w 15788"/>
              <a:gd name="T5" fmla="*/ 17853069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6035675" y="472598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Cot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 flipH="1">
            <a:off x="4614863" y="3400425"/>
            <a:ext cx="7937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75" name="Line 67"/>
          <p:cNvSpPr>
            <a:spLocks noChangeShapeType="1"/>
          </p:cNvSpPr>
          <p:nvPr/>
        </p:nvSpPr>
        <p:spPr bwMode="auto">
          <a:xfrm flipH="1">
            <a:off x="5980113" y="3398838"/>
            <a:ext cx="7937" cy="1801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 flipH="1">
            <a:off x="3603625" y="2662238"/>
            <a:ext cx="461963" cy="139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77" name="Line 69"/>
          <p:cNvSpPr>
            <a:spLocks noChangeShapeType="1"/>
          </p:cNvSpPr>
          <p:nvPr/>
        </p:nvSpPr>
        <p:spPr bwMode="auto">
          <a:xfrm flipV="1">
            <a:off x="4073525" y="1936750"/>
            <a:ext cx="1620838" cy="725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5757863" y="1576388"/>
            <a:ext cx="1500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At 45°, tan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1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5946775" y="1846263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Cot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1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480" name="Line 72"/>
          <p:cNvSpPr>
            <a:spLocks noChangeShapeType="1"/>
          </p:cNvSpPr>
          <p:nvPr/>
        </p:nvSpPr>
        <p:spPr bwMode="auto">
          <a:xfrm flipH="1">
            <a:off x="4033838" y="3022600"/>
            <a:ext cx="625475" cy="1158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6807200" y="2200275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At 90°, tan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 undefined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482" name="Text Box 74"/>
          <p:cNvSpPr txBox="1">
            <a:spLocks noChangeArrowheads="1"/>
          </p:cNvSpPr>
          <p:nvPr/>
        </p:nvSpPr>
        <p:spPr bwMode="auto">
          <a:xfrm>
            <a:off x="7358063" y="2479675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Cot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0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483" name="Line 75"/>
          <p:cNvSpPr>
            <a:spLocks noChangeShapeType="1"/>
          </p:cNvSpPr>
          <p:nvPr/>
        </p:nvSpPr>
        <p:spPr bwMode="auto">
          <a:xfrm flipV="1">
            <a:off x="4649788" y="2633663"/>
            <a:ext cx="222885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 flipH="1" flipV="1">
            <a:off x="4721225" y="4406900"/>
            <a:ext cx="498475" cy="1149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5210175" y="5557838"/>
            <a:ext cx="1849438" cy="16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7150100" y="5548313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At 180°, tan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 0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487" name="Text Box 79"/>
          <p:cNvSpPr txBox="1">
            <a:spLocks noChangeArrowheads="1"/>
          </p:cNvSpPr>
          <p:nvPr/>
        </p:nvSpPr>
        <p:spPr bwMode="auto">
          <a:xfrm>
            <a:off x="7004050" y="5827713"/>
            <a:ext cx="191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Cot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 undefined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43063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5" imgW="825500" imgH="393700" progId="Equation.DSMT4">
                  <p:embed/>
                </p:oleObj>
              </mc:Choice>
              <mc:Fallback>
                <p:oleObj name="Equation" r:id="rId5" imgW="825500" imgH="3937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641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7" imgW="939392" imgH="393529" progId="Equation.DSMT4">
                  <p:embed/>
                </p:oleObj>
              </mc:Choice>
              <mc:Fallback>
                <p:oleObj name="Equation" r:id="rId7" imgW="939392" imgH="393529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8211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9" imgW="812447" imgH="393529" progId="Equation.DSMT4">
                  <p:embed/>
                </p:oleObj>
              </mc:Choice>
              <mc:Fallback>
                <p:oleObj name="Equation" r:id="rId9" imgW="812447" imgH="393529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2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17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3" grpId="0" animBg="1"/>
      <p:bldP spid="17451" grpId="0" animBg="1"/>
      <p:bldP spid="17452" grpId="0" animBg="1"/>
      <p:bldP spid="17453" grpId="0" animBg="1"/>
      <p:bldP spid="17454" grpId="0" animBg="1"/>
      <p:bldP spid="17455" grpId="0" animBg="1"/>
      <p:bldP spid="17456" grpId="0" animBg="1"/>
      <p:bldP spid="17457" grpId="0" animBg="1"/>
      <p:bldP spid="17458" grpId="0" animBg="1"/>
      <p:bldP spid="17459" grpId="0" animBg="1"/>
      <p:bldP spid="17460" grpId="0"/>
      <p:bldP spid="17461" grpId="0" animBg="1"/>
      <p:bldP spid="17462" grpId="0"/>
      <p:bldP spid="17463" grpId="0"/>
      <p:bldP spid="17464" grpId="0"/>
      <p:bldP spid="17465" grpId="0"/>
      <p:bldP spid="17466" grpId="0" animBg="1"/>
      <p:bldP spid="17467" grpId="0" animBg="1"/>
      <p:bldP spid="17468" grpId="0" animBg="1"/>
      <p:bldP spid="17469" grpId="0" animBg="1"/>
      <p:bldP spid="17470" grpId="0"/>
      <p:bldP spid="17474" grpId="0" animBg="1"/>
      <p:bldP spid="17475" grpId="0" animBg="1"/>
      <p:bldP spid="17476" grpId="0" animBg="1"/>
      <p:bldP spid="17476" grpId="1" animBg="1"/>
      <p:bldP spid="17477" grpId="0" animBg="1"/>
      <p:bldP spid="17477" grpId="1" animBg="1"/>
      <p:bldP spid="17478" grpId="0"/>
      <p:bldP spid="17478" grpId="1"/>
      <p:bldP spid="17479" grpId="0"/>
      <p:bldP spid="17479" grpId="1"/>
      <p:bldP spid="17480" grpId="0" animBg="1"/>
      <p:bldP spid="17480" grpId="1" animBg="1"/>
      <p:bldP spid="17481" grpId="0"/>
      <p:bldP spid="17481" grpId="1"/>
      <p:bldP spid="17482" grpId="0"/>
      <p:bldP spid="17482" grpId="1"/>
      <p:bldP spid="17483" grpId="0" animBg="1"/>
      <p:bldP spid="17483" grpId="1" animBg="1"/>
      <p:bldP spid="17484" grpId="0" animBg="1"/>
      <p:bldP spid="17484" grpId="1" animBg="1"/>
      <p:bldP spid="17485" grpId="0" animBg="1"/>
      <p:bldP spid="17485" grpId="1" animBg="1"/>
      <p:bldP spid="17486" grpId="0"/>
      <p:bldP spid="17486" grpId="1"/>
      <p:bldP spid="17487" grpId="0"/>
      <p:bldP spid="1748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608138"/>
            <a:ext cx="4343400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graphs of 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</a:t>
            </a:r>
            <a:r>
              <a:rPr lang="el-GR" sz="2000" b="1">
                <a:latin typeface="Comic Sans MS" pitchFamily="66" charset="0"/>
              </a:rPr>
              <a:t>θ</a:t>
            </a: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sp>
        <p:nvSpPr>
          <p:cNvPr id="15368" name="Line 44"/>
          <p:cNvSpPr>
            <a:spLocks noChangeShapeType="1"/>
          </p:cNvSpPr>
          <p:nvPr/>
        </p:nvSpPr>
        <p:spPr bwMode="auto">
          <a:xfrm>
            <a:off x="530225" y="2794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45"/>
          <p:cNvSpPr>
            <a:spLocks noChangeShapeType="1"/>
          </p:cNvSpPr>
          <p:nvPr/>
        </p:nvSpPr>
        <p:spPr bwMode="auto">
          <a:xfrm>
            <a:off x="530225" y="30988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46"/>
          <p:cNvSpPr>
            <a:spLocks noChangeShapeType="1"/>
          </p:cNvSpPr>
          <p:nvPr/>
        </p:nvSpPr>
        <p:spPr bwMode="auto">
          <a:xfrm>
            <a:off x="1216025" y="302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47"/>
          <p:cNvSpPr>
            <a:spLocks noChangeShapeType="1"/>
          </p:cNvSpPr>
          <p:nvPr/>
        </p:nvSpPr>
        <p:spPr bwMode="auto">
          <a:xfrm>
            <a:off x="1901825" y="302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Line 48"/>
          <p:cNvSpPr>
            <a:spLocks noChangeShapeType="1"/>
          </p:cNvSpPr>
          <p:nvPr/>
        </p:nvSpPr>
        <p:spPr bwMode="auto">
          <a:xfrm>
            <a:off x="2587625" y="302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3" name="Line 49"/>
          <p:cNvSpPr>
            <a:spLocks noChangeShapeType="1"/>
          </p:cNvSpPr>
          <p:nvPr/>
        </p:nvSpPr>
        <p:spPr bwMode="auto">
          <a:xfrm>
            <a:off x="3273425" y="302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4" name="Arc 50"/>
          <p:cNvSpPr>
            <a:spLocks/>
          </p:cNvSpPr>
          <p:nvPr/>
        </p:nvSpPr>
        <p:spPr bwMode="auto">
          <a:xfrm>
            <a:off x="1216025" y="2801938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5" name="Arc 51"/>
          <p:cNvSpPr>
            <a:spLocks/>
          </p:cNvSpPr>
          <p:nvPr/>
        </p:nvSpPr>
        <p:spPr bwMode="auto">
          <a:xfrm flipH="1">
            <a:off x="531813" y="2801938"/>
            <a:ext cx="696912" cy="914400"/>
          </a:xfrm>
          <a:custGeom>
            <a:avLst/>
            <a:gdLst>
              <a:gd name="T0" fmla="*/ 0 w 16470"/>
              <a:gd name="T1" fmla="*/ 19727 h 21600"/>
              <a:gd name="T2" fmla="*/ 29489152 w 16470"/>
              <a:gd name="T3" fmla="*/ 12292076 h 21600"/>
              <a:gd name="T4" fmla="*/ 1221098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6" name="Arc 52"/>
          <p:cNvSpPr>
            <a:spLocks/>
          </p:cNvSpPr>
          <p:nvPr/>
        </p:nvSpPr>
        <p:spPr bwMode="auto">
          <a:xfrm flipH="1" flipV="1">
            <a:off x="1901825" y="2497138"/>
            <a:ext cx="687388" cy="914400"/>
          </a:xfrm>
          <a:custGeom>
            <a:avLst/>
            <a:gdLst>
              <a:gd name="T0" fmla="*/ 0 w 16234"/>
              <a:gd name="T1" fmla="*/ 8975 h 21600"/>
              <a:gd name="T2" fmla="*/ 29105720 w 16234"/>
              <a:gd name="T3" fmla="*/ 12292076 h 21600"/>
              <a:gd name="T4" fmla="*/ 799638 w 16234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lnTo>
                  <a:pt x="-1" y="4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7" name="Arc 53"/>
          <p:cNvSpPr>
            <a:spLocks/>
          </p:cNvSpPr>
          <p:nvPr/>
        </p:nvSpPr>
        <p:spPr bwMode="auto">
          <a:xfrm flipV="1">
            <a:off x="2587625" y="2497138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8" name="Text Box 54"/>
          <p:cNvSpPr txBox="1">
            <a:spLocks noChangeArrowheads="1"/>
          </p:cNvSpPr>
          <p:nvPr/>
        </p:nvSpPr>
        <p:spPr bwMode="auto">
          <a:xfrm>
            <a:off x="1046163" y="3175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5379" name="Text Box 55"/>
          <p:cNvSpPr txBox="1">
            <a:spLocks noChangeArrowheads="1"/>
          </p:cNvSpPr>
          <p:nvPr/>
        </p:nvSpPr>
        <p:spPr bwMode="auto">
          <a:xfrm>
            <a:off x="1673225" y="3175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5380" name="Text Box 56"/>
          <p:cNvSpPr txBox="1">
            <a:spLocks noChangeArrowheads="1"/>
          </p:cNvSpPr>
          <p:nvPr/>
        </p:nvSpPr>
        <p:spPr bwMode="auto">
          <a:xfrm>
            <a:off x="2359025" y="3175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5381" name="Text Box 57"/>
          <p:cNvSpPr txBox="1">
            <a:spLocks noChangeArrowheads="1"/>
          </p:cNvSpPr>
          <p:nvPr/>
        </p:nvSpPr>
        <p:spPr bwMode="auto">
          <a:xfrm>
            <a:off x="3044825" y="3175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5382" name="Text Box 58"/>
          <p:cNvSpPr txBox="1">
            <a:spLocks noChangeArrowheads="1"/>
          </p:cNvSpPr>
          <p:nvPr/>
        </p:nvSpPr>
        <p:spPr bwMode="auto">
          <a:xfrm>
            <a:off x="3425825" y="2946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Sin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5383" name="Text Box 59"/>
          <p:cNvSpPr txBox="1">
            <a:spLocks noChangeArrowheads="1"/>
          </p:cNvSpPr>
          <p:nvPr/>
        </p:nvSpPr>
        <p:spPr bwMode="auto">
          <a:xfrm>
            <a:off x="225425" y="26495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15384" name="Text Box 60"/>
          <p:cNvSpPr txBox="1">
            <a:spLocks noChangeArrowheads="1"/>
          </p:cNvSpPr>
          <p:nvPr/>
        </p:nvSpPr>
        <p:spPr bwMode="auto">
          <a:xfrm>
            <a:off x="217488" y="29718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5385" name="Text Box 61"/>
          <p:cNvSpPr txBox="1">
            <a:spLocks noChangeArrowheads="1"/>
          </p:cNvSpPr>
          <p:nvPr/>
        </p:nvSpPr>
        <p:spPr bwMode="auto">
          <a:xfrm>
            <a:off x="166688" y="32591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15386" name="Line 70"/>
          <p:cNvSpPr>
            <a:spLocks noChangeShapeType="1"/>
          </p:cNvSpPr>
          <p:nvPr/>
        </p:nvSpPr>
        <p:spPr bwMode="auto">
          <a:xfrm>
            <a:off x="519113" y="479901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7" name="Line 71"/>
          <p:cNvSpPr>
            <a:spLocks noChangeShapeType="1"/>
          </p:cNvSpPr>
          <p:nvPr/>
        </p:nvSpPr>
        <p:spPr bwMode="auto">
          <a:xfrm>
            <a:off x="519113" y="5103813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8" name="Line 72"/>
          <p:cNvSpPr>
            <a:spLocks noChangeShapeType="1"/>
          </p:cNvSpPr>
          <p:nvPr/>
        </p:nvSpPr>
        <p:spPr bwMode="auto">
          <a:xfrm>
            <a:off x="1204913" y="50276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9" name="Line 73"/>
          <p:cNvSpPr>
            <a:spLocks noChangeShapeType="1"/>
          </p:cNvSpPr>
          <p:nvPr/>
        </p:nvSpPr>
        <p:spPr bwMode="auto">
          <a:xfrm>
            <a:off x="1890713" y="50276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0" name="Line 74"/>
          <p:cNvSpPr>
            <a:spLocks noChangeShapeType="1"/>
          </p:cNvSpPr>
          <p:nvPr/>
        </p:nvSpPr>
        <p:spPr bwMode="auto">
          <a:xfrm>
            <a:off x="2576513" y="50276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1" name="Line 75"/>
          <p:cNvSpPr>
            <a:spLocks noChangeShapeType="1"/>
          </p:cNvSpPr>
          <p:nvPr/>
        </p:nvSpPr>
        <p:spPr bwMode="auto">
          <a:xfrm>
            <a:off x="3262313" y="50276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2" name="Text Box 80"/>
          <p:cNvSpPr txBox="1">
            <a:spLocks noChangeArrowheads="1"/>
          </p:cNvSpPr>
          <p:nvPr/>
        </p:nvSpPr>
        <p:spPr bwMode="auto">
          <a:xfrm>
            <a:off x="1035050" y="518001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5393" name="Text Box 81"/>
          <p:cNvSpPr txBox="1">
            <a:spLocks noChangeArrowheads="1"/>
          </p:cNvSpPr>
          <p:nvPr/>
        </p:nvSpPr>
        <p:spPr bwMode="auto">
          <a:xfrm>
            <a:off x="1662113" y="518001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5394" name="Text Box 82"/>
          <p:cNvSpPr txBox="1">
            <a:spLocks noChangeArrowheads="1"/>
          </p:cNvSpPr>
          <p:nvPr/>
        </p:nvSpPr>
        <p:spPr bwMode="auto">
          <a:xfrm>
            <a:off x="2347913" y="51800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5395" name="Text Box 83"/>
          <p:cNvSpPr txBox="1">
            <a:spLocks noChangeArrowheads="1"/>
          </p:cNvSpPr>
          <p:nvPr/>
        </p:nvSpPr>
        <p:spPr bwMode="auto">
          <a:xfrm>
            <a:off x="3033713" y="51800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5396" name="Text Box 85"/>
          <p:cNvSpPr txBox="1">
            <a:spLocks noChangeArrowheads="1"/>
          </p:cNvSpPr>
          <p:nvPr/>
        </p:nvSpPr>
        <p:spPr bwMode="auto">
          <a:xfrm>
            <a:off x="214313" y="46545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15397" name="Text Box 86"/>
          <p:cNvSpPr txBox="1">
            <a:spLocks noChangeArrowheads="1"/>
          </p:cNvSpPr>
          <p:nvPr/>
        </p:nvSpPr>
        <p:spPr bwMode="auto">
          <a:xfrm>
            <a:off x="206375" y="4976813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5398" name="Text Box 87"/>
          <p:cNvSpPr txBox="1">
            <a:spLocks noChangeArrowheads="1"/>
          </p:cNvSpPr>
          <p:nvPr/>
        </p:nvSpPr>
        <p:spPr bwMode="auto">
          <a:xfrm>
            <a:off x="155575" y="52641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15399" name="Line 88"/>
          <p:cNvSpPr>
            <a:spLocks noChangeShapeType="1"/>
          </p:cNvSpPr>
          <p:nvPr/>
        </p:nvSpPr>
        <p:spPr bwMode="auto">
          <a:xfrm flipV="1">
            <a:off x="1889125" y="420528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0" name="Line 89"/>
          <p:cNvSpPr>
            <a:spLocks noChangeShapeType="1"/>
          </p:cNvSpPr>
          <p:nvPr/>
        </p:nvSpPr>
        <p:spPr bwMode="auto">
          <a:xfrm flipV="1">
            <a:off x="3271838" y="4206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1" name="Line 90"/>
          <p:cNvSpPr>
            <a:spLocks noChangeShapeType="1"/>
          </p:cNvSpPr>
          <p:nvPr/>
        </p:nvSpPr>
        <p:spPr bwMode="auto">
          <a:xfrm flipV="1">
            <a:off x="519113" y="420528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02" name="Arc 91"/>
          <p:cNvSpPr>
            <a:spLocks/>
          </p:cNvSpPr>
          <p:nvPr/>
        </p:nvSpPr>
        <p:spPr bwMode="auto">
          <a:xfrm rot="5400000">
            <a:off x="742950" y="3705225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3" name="Arc 92"/>
          <p:cNvSpPr>
            <a:spLocks/>
          </p:cNvSpPr>
          <p:nvPr/>
        </p:nvSpPr>
        <p:spPr bwMode="auto">
          <a:xfrm rot="16200000" flipV="1">
            <a:off x="2127250" y="5233988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4" name="Text Box 93"/>
          <p:cNvSpPr txBox="1">
            <a:spLocks noChangeArrowheads="1"/>
          </p:cNvSpPr>
          <p:nvPr/>
        </p:nvSpPr>
        <p:spPr bwMode="auto">
          <a:xfrm>
            <a:off x="3151188" y="6289675"/>
            <a:ext cx="1077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Cosec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4818063" y="4110038"/>
            <a:ext cx="2452687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Maxima/Minima at (90,1) and (270,-1)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(and every 180 from then)</a:t>
            </a:r>
          </a:p>
        </p:txBody>
      </p:sp>
      <p:sp>
        <p:nvSpPr>
          <p:cNvPr id="18529" name="Text Box 97"/>
          <p:cNvSpPr txBox="1">
            <a:spLocks noChangeArrowheads="1"/>
          </p:cNvSpPr>
          <p:nvPr/>
        </p:nvSpPr>
        <p:spPr bwMode="auto">
          <a:xfrm>
            <a:off x="4906963" y="5657850"/>
            <a:ext cx="2452687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Asymptotes at 0, 180, 360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(and every 180° from then)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43063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641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8211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8138"/>
            <a:ext cx="4343400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graphs of 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</a:t>
            </a:r>
            <a:r>
              <a:rPr lang="el-GR" sz="2000" b="1">
                <a:latin typeface="Comic Sans MS" pitchFamily="66" charset="0"/>
              </a:rPr>
              <a:t>θ</a:t>
            </a: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5187950" y="3963988"/>
            <a:ext cx="2452688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Maxima/Minima at (0,1) (180,-1) and (360,1)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(and every 180 from then)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178425" y="5457825"/>
            <a:ext cx="245268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Asymptotes at 90 and 270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(and every 180° from then)</a:t>
            </a:r>
          </a:p>
        </p:txBody>
      </p:sp>
      <p:sp>
        <p:nvSpPr>
          <p:cNvPr id="16394" name="Line 47"/>
          <p:cNvSpPr>
            <a:spLocks noChangeShapeType="1"/>
          </p:cNvSpPr>
          <p:nvPr/>
        </p:nvSpPr>
        <p:spPr bwMode="auto">
          <a:xfrm>
            <a:off x="739775" y="272891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Line 48"/>
          <p:cNvSpPr>
            <a:spLocks noChangeShapeType="1"/>
          </p:cNvSpPr>
          <p:nvPr/>
        </p:nvSpPr>
        <p:spPr bwMode="auto">
          <a:xfrm>
            <a:off x="739775" y="3033713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6" name="Line 49"/>
          <p:cNvSpPr>
            <a:spLocks noChangeShapeType="1"/>
          </p:cNvSpPr>
          <p:nvPr/>
        </p:nvSpPr>
        <p:spPr bwMode="auto">
          <a:xfrm>
            <a:off x="1425575" y="29575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7" name="Line 50"/>
          <p:cNvSpPr>
            <a:spLocks noChangeShapeType="1"/>
          </p:cNvSpPr>
          <p:nvPr/>
        </p:nvSpPr>
        <p:spPr bwMode="auto">
          <a:xfrm>
            <a:off x="2111375" y="29575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8" name="Line 51"/>
          <p:cNvSpPr>
            <a:spLocks noChangeShapeType="1"/>
          </p:cNvSpPr>
          <p:nvPr/>
        </p:nvSpPr>
        <p:spPr bwMode="auto">
          <a:xfrm>
            <a:off x="2797175" y="29575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9" name="Line 52"/>
          <p:cNvSpPr>
            <a:spLocks noChangeShapeType="1"/>
          </p:cNvSpPr>
          <p:nvPr/>
        </p:nvSpPr>
        <p:spPr bwMode="auto">
          <a:xfrm>
            <a:off x="3482975" y="29575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Arc 53"/>
          <p:cNvSpPr>
            <a:spLocks/>
          </p:cNvSpPr>
          <p:nvPr/>
        </p:nvSpPr>
        <p:spPr bwMode="auto">
          <a:xfrm>
            <a:off x="736600" y="2754313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Arc 54"/>
          <p:cNvSpPr>
            <a:spLocks/>
          </p:cNvSpPr>
          <p:nvPr/>
        </p:nvSpPr>
        <p:spPr bwMode="auto">
          <a:xfrm flipH="1">
            <a:off x="2787650" y="2754313"/>
            <a:ext cx="696913" cy="914400"/>
          </a:xfrm>
          <a:custGeom>
            <a:avLst/>
            <a:gdLst>
              <a:gd name="T0" fmla="*/ 0 w 16470"/>
              <a:gd name="T1" fmla="*/ 19727 h 21600"/>
              <a:gd name="T2" fmla="*/ 29489237 w 16470"/>
              <a:gd name="T3" fmla="*/ 12292076 h 21600"/>
              <a:gd name="T4" fmla="*/ 1221100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Arc 55"/>
          <p:cNvSpPr>
            <a:spLocks/>
          </p:cNvSpPr>
          <p:nvPr/>
        </p:nvSpPr>
        <p:spPr bwMode="auto">
          <a:xfrm flipH="1" flipV="1">
            <a:off x="1416050" y="2422525"/>
            <a:ext cx="709613" cy="914400"/>
          </a:xfrm>
          <a:custGeom>
            <a:avLst/>
            <a:gdLst>
              <a:gd name="T0" fmla="*/ 0 w 16738"/>
              <a:gd name="T1" fmla="*/ 37634 h 21600"/>
              <a:gd name="T2" fmla="*/ 30084276 w 16738"/>
              <a:gd name="T3" fmla="*/ 12292076 h 21600"/>
              <a:gd name="T4" fmla="*/ 1707514 w 1673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38" h="21600" fill="none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</a:path>
              <a:path w="16738" h="21600" stroke="0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  <a:lnTo>
                  <a:pt x="950" y="21600"/>
                </a:lnTo>
                <a:lnTo>
                  <a:pt x="-1" y="2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Arc 56"/>
          <p:cNvSpPr>
            <a:spLocks/>
          </p:cNvSpPr>
          <p:nvPr/>
        </p:nvSpPr>
        <p:spPr bwMode="auto">
          <a:xfrm flipV="1">
            <a:off x="2117725" y="2422525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Text Box 57"/>
          <p:cNvSpPr txBox="1">
            <a:spLocks noChangeArrowheads="1"/>
          </p:cNvSpPr>
          <p:nvPr/>
        </p:nvSpPr>
        <p:spPr bwMode="auto">
          <a:xfrm>
            <a:off x="1255713" y="310991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6405" name="Text Box 58"/>
          <p:cNvSpPr txBox="1">
            <a:spLocks noChangeArrowheads="1"/>
          </p:cNvSpPr>
          <p:nvPr/>
        </p:nvSpPr>
        <p:spPr bwMode="auto">
          <a:xfrm>
            <a:off x="1882775" y="310991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6406" name="Text Box 59"/>
          <p:cNvSpPr txBox="1">
            <a:spLocks noChangeArrowheads="1"/>
          </p:cNvSpPr>
          <p:nvPr/>
        </p:nvSpPr>
        <p:spPr bwMode="auto">
          <a:xfrm>
            <a:off x="2568575" y="31099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6407" name="Text Box 60"/>
          <p:cNvSpPr txBox="1">
            <a:spLocks noChangeArrowheads="1"/>
          </p:cNvSpPr>
          <p:nvPr/>
        </p:nvSpPr>
        <p:spPr bwMode="auto">
          <a:xfrm>
            <a:off x="3254375" y="31099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6408" name="Text Box 61"/>
          <p:cNvSpPr txBox="1">
            <a:spLocks noChangeArrowheads="1"/>
          </p:cNvSpPr>
          <p:nvPr/>
        </p:nvSpPr>
        <p:spPr bwMode="auto">
          <a:xfrm>
            <a:off x="3471863" y="262731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Cos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6409" name="Text Box 62"/>
          <p:cNvSpPr txBox="1">
            <a:spLocks noChangeArrowheads="1"/>
          </p:cNvSpPr>
          <p:nvPr/>
        </p:nvSpPr>
        <p:spPr bwMode="auto">
          <a:xfrm>
            <a:off x="434975" y="25844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16410" name="Text Box 63"/>
          <p:cNvSpPr txBox="1">
            <a:spLocks noChangeArrowheads="1"/>
          </p:cNvSpPr>
          <p:nvPr/>
        </p:nvSpPr>
        <p:spPr bwMode="auto">
          <a:xfrm>
            <a:off x="427038" y="2906713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6411" name="Text Box 64"/>
          <p:cNvSpPr txBox="1">
            <a:spLocks noChangeArrowheads="1"/>
          </p:cNvSpPr>
          <p:nvPr/>
        </p:nvSpPr>
        <p:spPr bwMode="auto">
          <a:xfrm>
            <a:off x="376238" y="31940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16412" name="Line 71"/>
          <p:cNvSpPr>
            <a:spLocks noChangeShapeType="1"/>
          </p:cNvSpPr>
          <p:nvPr/>
        </p:nvSpPr>
        <p:spPr bwMode="auto">
          <a:xfrm>
            <a:off x="758825" y="46751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3" name="Line 72"/>
          <p:cNvSpPr>
            <a:spLocks noChangeShapeType="1"/>
          </p:cNvSpPr>
          <p:nvPr/>
        </p:nvSpPr>
        <p:spPr bwMode="auto">
          <a:xfrm>
            <a:off x="758825" y="497998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4" name="Line 73"/>
          <p:cNvSpPr>
            <a:spLocks noChangeShapeType="1"/>
          </p:cNvSpPr>
          <p:nvPr/>
        </p:nvSpPr>
        <p:spPr bwMode="auto">
          <a:xfrm>
            <a:off x="1444625" y="4903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5" name="Line 74"/>
          <p:cNvSpPr>
            <a:spLocks noChangeShapeType="1"/>
          </p:cNvSpPr>
          <p:nvPr/>
        </p:nvSpPr>
        <p:spPr bwMode="auto">
          <a:xfrm>
            <a:off x="2130425" y="4903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6" name="Line 75"/>
          <p:cNvSpPr>
            <a:spLocks noChangeShapeType="1"/>
          </p:cNvSpPr>
          <p:nvPr/>
        </p:nvSpPr>
        <p:spPr bwMode="auto">
          <a:xfrm>
            <a:off x="2816225" y="4903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7" name="Line 76"/>
          <p:cNvSpPr>
            <a:spLocks noChangeShapeType="1"/>
          </p:cNvSpPr>
          <p:nvPr/>
        </p:nvSpPr>
        <p:spPr bwMode="auto">
          <a:xfrm>
            <a:off x="3502025" y="4903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8" name="Text Box 81"/>
          <p:cNvSpPr txBox="1">
            <a:spLocks noChangeArrowheads="1"/>
          </p:cNvSpPr>
          <p:nvPr/>
        </p:nvSpPr>
        <p:spPr bwMode="auto">
          <a:xfrm>
            <a:off x="1274763" y="505618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6419" name="Text Box 82"/>
          <p:cNvSpPr txBox="1">
            <a:spLocks noChangeArrowheads="1"/>
          </p:cNvSpPr>
          <p:nvPr/>
        </p:nvSpPr>
        <p:spPr bwMode="auto">
          <a:xfrm>
            <a:off x="1901825" y="5056188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6420" name="Text Box 83"/>
          <p:cNvSpPr txBox="1">
            <a:spLocks noChangeArrowheads="1"/>
          </p:cNvSpPr>
          <p:nvPr/>
        </p:nvSpPr>
        <p:spPr bwMode="auto">
          <a:xfrm>
            <a:off x="2587625" y="505618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6421" name="Text Box 84"/>
          <p:cNvSpPr txBox="1">
            <a:spLocks noChangeArrowheads="1"/>
          </p:cNvSpPr>
          <p:nvPr/>
        </p:nvSpPr>
        <p:spPr bwMode="auto">
          <a:xfrm>
            <a:off x="3273425" y="505618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6422" name="Text Box 86"/>
          <p:cNvSpPr txBox="1">
            <a:spLocks noChangeArrowheads="1"/>
          </p:cNvSpPr>
          <p:nvPr/>
        </p:nvSpPr>
        <p:spPr bwMode="auto">
          <a:xfrm>
            <a:off x="454025" y="4530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16423" name="Text Box 87"/>
          <p:cNvSpPr txBox="1">
            <a:spLocks noChangeArrowheads="1"/>
          </p:cNvSpPr>
          <p:nvPr/>
        </p:nvSpPr>
        <p:spPr bwMode="auto">
          <a:xfrm>
            <a:off x="446088" y="48529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6424" name="Text Box 88"/>
          <p:cNvSpPr txBox="1">
            <a:spLocks noChangeArrowheads="1"/>
          </p:cNvSpPr>
          <p:nvPr/>
        </p:nvSpPr>
        <p:spPr bwMode="auto">
          <a:xfrm>
            <a:off x="395288" y="514032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16425" name="Line 89"/>
          <p:cNvSpPr>
            <a:spLocks noChangeShapeType="1"/>
          </p:cNvSpPr>
          <p:nvPr/>
        </p:nvSpPr>
        <p:spPr bwMode="auto">
          <a:xfrm flipV="1">
            <a:off x="1449388" y="41179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6" name="Line 90"/>
          <p:cNvSpPr>
            <a:spLocks noChangeShapeType="1"/>
          </p:cNvSpPr>
          <p:nvPr/>
        </p:nvSpPr>
        <p:spPr bwMode="auto">
          <a:xfrm flipV="1">
            <a:off x="2814638" y="4127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7" name="Arc 91"/>
          <p:cNvSpPr>
            <a:spLocks/>
          </p:cNvSpPr>
          <p:nvPr/>
        </p:nvSpPr>
        <p:spPr bwMode="auto">
          <a:xfrm rot="5400000">
            <a:off x="627063" y="3913188"/>
            <a:ext cx="914400" cy="666750"/>
          </a:xfrm>
          <a:custGeom>
            <a:avLst/>
            <a:gdLst>
              <a:gd name="T0" fmla="*/ 0 w 21600"/>
              <a:gd name="T1" fmla="*/ 0 h 22552"/>
              <a:gd name="T2" fmla="*/ 38671966 w 21600"/>
              <a:gd name="T3" fmla="*/ 19712467 h 22552"/>
              <a:gd name="T4" fmla="*/ 0 w 21600"/>
              <a:gd name="T5" fmla="*/ 18880331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Arc 92"/>
          <p:cNvSpPr>
            <a:spLocks/>
          </p:cNvSpPr>
          <p:nvPr/>
        </p:nvSpPr>
        <p:spPr bwMode="auto">
          <a:xfrm rot="16200000" flipV="1">
            <a:off x="1677988" y="5100638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29" name="Text Box 93"/>
          <p:cNvSpPr txBox="1">
            <a:spLocks noChangeArrowheads="1"/>
          </p:cNvSpPr>
          <p:nvPr/>
        </p:nvSpPr>
        <p:spPr bwMode="auto">
          <a:xfrm>
            <a:off x="2403475" y="6237288"/>
            <a:ext cx="1077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Sec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6430" name="Arc 94"/>
          <p:cNvSpPr>
            <a:spLocks/>
          </p:cNvSpPr>
          <p:nvPr/>
        </p:nvSpPr>
        <p:spPr bwMode="auto">
          <a:xfrm rot="16200000" flipH="1">
            <a:off x="2717800" y="3911600"/>
            <a:ext cx="914400" cy="666750"/>
          </a:xfrm>
          <a:custGeom>
            <a:avLst/>
            <a:gdLst>
              <a:gd name="T0" fmla="*/ 0 w 21600"/>
              <a:gd name="T1" fmla="*/ 0 h 22552"/>
              <a:gd name="T2" fmla="*/ 38671966 w 21600"/>
              <a:gd name="T3" fmla="*/ 19712467 h 22552"/>
              <a:gd name="T4" fmla="*/ 0 w 21600"/>
              <a:gd name="T5" fmla="*/ 18880331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43063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641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8211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3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8138"/>
            <a:ext cx="4343400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graphs of 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</a:t>
            </a:r>
            <a:r>
              <a:rPr lang="el-GR" sz="2000" b="1">
                <a:latin typeface="Comic Sans MS" pitchFamily="66" charset="0"/>
              </a:rPr>
              <a:t>θ</a:t>
            </a: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670425" y="5024438"/>
            <a:ext cx="2795588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Asymptotes at 0, 180 and 360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(and every 180° from then)</a:t>
            </a:r>
          </a:p>
        </p:txBody>
      </p:sp>
      <p:sp>
        <p:nvSpPr>
          <p:cNvPr id="17417" name="Line 48"/>
          <p:cNvSpPr>
            <a:spLocks noChangeShapeType="1"/>
          </p:cNvSpPr>
          <p:nvPr/>
        </p:nvSpPr>
        <p:spPr bwMode="auto">
          <a:xfrm>
            <a:off x="688975" y="3457575"/>
            <a:ext cx="2762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Line 49"/>
          <p:cNvSpPr>
            <a:spLocks noChangeShapeType="1"/>
          </p:cNvSpPr>
          <p:nvPr/>
        </p:nvSpPr>
        <p:spPr bwMode="auto">
          <a:xfrm>
            <a:off x="1374775" y="33813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Line 50"/>
          <p:cNvSpPr>
            <a:spLocks noChangeShapeType="1"/>
          </p:cNvSpPr>
          <p:nvPr/>
        </p:nvSpPr>
        <p:spPr bwMode="auto">
          <a:xfrm>
            <a:off x="2060575" y="33813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51"/>
          <p:cNvSpPr>
            <a:spLocks noChangeShapeType="1"/>
          </p:cNvSpPr>
          <p:nvPr/>
        </p:nvSpPr>
        <p:spPr bwMode="auto">
          <a:xfrm>
            <a:off x="2746375" y="33813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1" name="Line 52"/>
          <p:cNvSpPr>
            <a:spLocks noChangeShapeType="1"/>
          </p:cNvSpPr>
          <p:nvPr/>
        </p:nvSpPr>
        <p:spPr bwMode="auto">
          <a:xfrm>
            <a:off x="3432175" y="33813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2" name="Arc 53"/>
          <p:cNvSpPr>
            <a:spLocks/>
          </p:cNvSpPr>
          <p:nvPr/>
        </p:nvSpPr>
        <p:spPr bwMode="auto">
          <a:xfrm flipV="1">
            <a:off x="688975" y="1519238"/>
            <a:ext cx="668338" cy="1938337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5234708 h 21600"/>
              <a:gd name="T4" fmla="*/ 0 w 15788"/>
              <a:gd name="T5" fmla="*/ 17394214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3" name="Arc 54"/>
          <p:cNvSpPr>
            <a:spLocks/>
          </p:cNvSpPr>
          <p:nvPr/>
        </p:nvSpPr>
        <p:spPr bwMode="auto">
          <a:xfrm flipV="1">
            <a:off x="2060575" y="1573213"/>
            <a:ext cx="668338" cy="1884362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2201364 h 21600"/>
              <a:gd name="T4" fmla="*/ 0 w 15788"/>
              <a:gd name="T5" fmla="*/ 16438982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4" name="Arc 55"/>
          <p:cNvSpPr>
            <a:spLocks/>
          </p:cNvSpPr>
          <p:nvPr/>
        </p:nvSpPr>
        <p:spPr bwMode="auto">
          <a:xfrm flipH="1">
            <a:off x="1374775" y="3457575"/>
            <a:ext cx="668338" cy="1804988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47896276 h 21600"/>
              <a:gd name="T4" fmla="*/ 0 w 15788"/>
              <a:gd name="T5" fmla="*/ 15083248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5" name="Arc 56"/>
          <p:cNvSpPr>
            <a:spLocks/>
          </p:cNvSpPr>
          <p:nvPr/>
        </p:nvSpPr>
        <p:spPr bwMode="auto">
          <a:xfrm flipH="1">
            <a:off x="2746375" y="3457575"/>
            <a:ext cx="668338" cy="1963738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56691843 h 21600"/>
              <a:gd name="T4" fmla="*/ 0 w 15788"/>
              <a:gd name="T5" fmla="*/ 17853087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6" name="Text Box 57"/>
          <p:cNvSpPr txBox="1">
            <a:spLocks noChangeArrowheads="1"/>
          </p:cNvSpPr>
          <p:nvPr/>
        </p:nvSpPr>
        <p:spPr bwMode="auto">
          <a:xfrm>
            <a:off x="1185863" y="34877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7427" name="Line 58"/>
          <p:cNvSpPr>
            <a:spLocks noChangeShapeType="1"/>
          </p:cNvSpPr>
          <p:nvPr/>
        </p:nvSpPr>
        <p:spPr bwMode="auto">
          <a:xfrm>
            <a:off x="688975" y="2790825"/>
            <a:ext cx="0" cy="1316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8" name="Text Box 59"/>
          <p:cNvSpPr txBox="1">
            <a:spLocks noChangeArrowheads="1"/>
          </p:cNvSpPr>
          <p:nvPr/>
        </p:nvSpPr>
        <p:spPr bwMode="auto">
          <a:xfrm>
            <a:off x="1852613" y="3481388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7429" name="Text Box 60"/>
          <p:cNvSpPr txBox="1">
            <a:spLocks noChangeArrowheads="1"/>
          </p:cNvSpPr>
          <p:nvPr/>
        </p:nvSpPr>
        <p:spPr bwMode="auto">
          <a:xfrm>
            <a:off x="2508250" y="3479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7430" name="Text Box 61"/>
          <p:cNvSpPr txBox="1">
            <a:spLocks noChangeArrowheads="1"/>
          </p:cNvSpPr>
          <p:nvPr/>
        </p:nvSpPr>
        <p:spPr bwMode="auto">
          <a:xfrm>
            <a:off x="3232150" y="34718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7431" name="Text Box 62"/>
          <p:cNvSpPr txBox="1">
            <a:spLocks noChangeArrowheads="1"/>
          </p:cNvSpPr>
          <p:nvPr/>
        </p:nvSpPr>
        <p:spPr bwMode="auto">
          <a:xfrm>
            <a:off x="2824163" y="266223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Tan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7432" name="Line 68"/>
          <p:cNvSpPr>
            <a:spLocks noChangeShapeType="1"/>
          </p:cNvSpPr>
          <p:nvPr/>
        </p:nvSpPr>
        <p:spPr bwMode="auto">
          <a:xfrm flipH="1">
            <a:off x="1365250" y="2540000"/>
            <a:ext cx="7938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3" name="Line 69"/>
          <p:cNvSpPr>
            <a:spLocks noChangeShapeType="1"/>
          </p:cNvSpPr>
          <p:nvPr/>
        </p:nvSpPr>
        <p:spPr bwMode="auto">
          <a:xfrm flipH="1">
            <a:off x="2740025" y="2538413"/>
            <a:ext cx="7938" cy="1801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4" name="Line 93"/>
          <p:cNvSpPr>
            <a:spLocks noChangeShapeType="1"/>
          </p:cNvSpPr>
          <p:nvPr/>
        </p:nvSpPr>
        <p:spPr bwMode="auto">
          <a:xfrm flipH="1">
            <a:off x="669925" y="4554538"/>
            <a:ext cx="7938" cy="1801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5" name="Line 94"/>
          <p:cNvSpPr>
            <a:spLocks noChangeShapeType="1"/>
          </p:cNvSpPr>
          <p:nvPr/>
        </p:nvSpPr>
        <p:spPr bwMode="auto">
          <a:xfrm>
            <a:off x="671513" y="546893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6" name="Line 95"/>
          <p:cNvSpPr>
            <a:spLocks noChangeShapeType="1"/>
          </p:cNvSpPr>
          <p:nvPr/>
        </p:nvSpPr>
        <p:spPr bwMode="auto">
          <a:xfrm>
            <a:off x="1357313" y="53927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7" name="Line 96"/>
          <p:cNvSpPr>
            <a:spLocks noChangeShapeType="1"/>
          </p:cNvSpPr>
          <p:nvPr/>
        </p:nvSpPr>
        <p:spPr bwMode="auto">
          <a:xfrm>
            <a:off x="2043113" y="53927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8" name="Line 97"/>
          <p:cNvSpPr>
            <a:spLocks noChangeShapeType="1"/>
          </p:cNvSpPr>
          <p:nvPr/>
        </p:nvSpPr>
        <p:spPr bwMode="auto">
          <a:xfrm>
            <a:off x="2728913" y="53927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9" name="Line 98"/>
          <p:cNvSpPr>
            <a:spLocks noChangeShapeType="1"/>
          </p:cNvSpPr>
          <p:nvPr/>
        </p:nvSpPr>
        <p:spPr bwMode="auto">
          <a:xfrm>
            <a:off x="3414713" y="53927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40" name="Text Box 103"/>
          <p:cNvSpPr txBox="1">
            <a:spLocks noChangeArrowheads="1"/>
          </p:cNvSpPr>
          <p:nvPr/>
        </p:nvSpPr>
        <p:spPr bwMode="auto">
          <a:xfrm>
            <a:off x="1168400" y="54991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7441" name="Line 104"/>
          <p:cNvSpPr>
            <a:spLocks noChangeShapeType="1"/>
          </p:cNvSpPr>
          <p:nvPr/>
        </p:nvSpPr>
        <p:spPr bwMode="auto">
          <a:xfrm>
            <a:off x="671513" y="4802188"/>
            <a:ext cx="0" cy="1316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42" name="Text Box 105"/>
          <p:cNvSpPr txBox="1">
            <a:spLocks noChangeArrowheads="1"/>
          </p:cNvSpPr>
          <p:nvPr/>
        </p:nvSpPr>
        <p:spPr bwMode="auto">
          <a:xfrm>
            <a:off x="1825625" y="5489575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7443" name="Text Box 106"/>
          <p:cNvSpPr txBox="1">
            <a:spLocks noChangeArrowheads="1"/>
          </p:cNvSpPr>
          <p:nvPr/>
        </p:nvSpPr>
        <p:spPr bwMode="auto">
          <a:xfrm>
            <a:off x="2490788" y="5491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7444" name="Text Box 107"/>
          <p:cNvSpPr txBox="1">
            <a:spLocks noChangeArrowheads="1"/>
          </p:cNvSpPr>
          <p:nvPr/>
        </p:nvSpPr>
        <p:spPr bwMode="auto">
          <a:xfrm>
            <a:off x="3176588" y="54816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7445" name="Arc 109"/>
          <p:cNvSpPr>
            <a:spLocks/>
          </p:cNvSpPr>
          <p:nvPr/>
        </p:nvSpPr>
        <p:spPr bwMode="auto">
          <a:xfrm flipH="1" flipV="1">
            <a:off x="696913" y="3521075"/>
            <a:ext cx="668337" cy="1938338"/>
          </a:xfrm>
          <a:custGeom>
            <a:avLst/>
            <a:gdLst>
              <a:gd name="T0" fmla="*/ 0 w 15788"/>
              <a:gd name="T1" fmla="*/ 0 h 21600"/>
              <a:gd name="T2" fmla="*/ 28292016 w 15788"/>
              <a:gd name="T3" fmla="*/ 55234736 h 21600"/>
              <a:gd name="T4" fmla="*/ 0 w 15788"/>
              <a:gd name="T5" fmla="*/ 17394232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6" name="Arc 110"/>
          <p:cNvSpPr>
            <a:spLocks/>
          </p:cNvSpPr>
          <p:nvPr/>
        </p:nvSpPr>
        <p:spPr bwMode="auto">
          <a:xfrm flipH="1" flipV="1">
            <a:off x="2049463" y="3573463"/>
            <a:ext cx="668337" cy="1884362"/>
          </a:xfrm>
          <a:custGeom>
            <a:avLst/>
            <a:gdLst>
              <a:gd name="T0" fmla="*/ 0 w 15788"/>
              <a:gd name="T1" fmla="*/ 0 h 21600"/>
              <a:gd name="T2" fmla="*/ 28292016 w 15788"/>
              <a:gd name="T3" fmla="*/ 52201364 h 21600"/>
              <a:gd name="T4" fmla="*/ 0 w 15788"/>
              <a:gd name="T5" fmla="*/ 16438982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Arc 111"/>
          <p:cNvSpPr>
            <a:spLocks/>
          </p:cNvSpPr>
          <p:nvPr/>
        </p:nvSpPr>
        <p:spPr bwMode="auto">
          <a:xfrm>
            <a:off x="1373188" y="5459413"/>
            <a:ext cx="668337" cy="1804987"/>
          </a:xfrm>
          <a:custGeom>
            <a:avLst/>
            <a:gdLst>
              <a:gd name="T0" fmla="*/ 0 w 15788"/>
              <a:gd name="T1" fmla="*/ 0 h 21600"/>
              <a:gd name="T2" fmla="*/ 28292016 w 15788"/>
              <a:gd name="T3" fmla="*/ 47896249 h 21600"/>
              <a:gd name="T4" fmla="*/ 0 w 15788"/>
              <a:gd name="T5" fmla="*/ 15083231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8" name="Arc 112"/>
          <p:cNvSpPr>
            <a:spLocks/>
          </p:cNvSpPr>
          <p:nvPr/>
        </p:nvSpPr>
        <p:spPr bwMode="auto">
          <a:xfrm>
            <a:off x="2744788" y="5467350"/>
            <a:ext cx="668337" cy="1963738"/>
          </a:xfrm>
          <a:custGeom>
            <a:avLst/>
            <a:gdLst>
              <a:gd name="T0" fmla="*/ 0 w 15788"/>
              <a:gd name="T1" fmla="*/ 0 h 21600"/>
              <a:gd name="T2" fmla="*/ 28292016 w 15788"/>
              <a:gd name="T3" fmla="*/ 56691843 h 21600"/>
              <a:gd name="T4" fmla="*/ 0 w 15788"/>
              <a:gd name="T5" fmla="*/ 17853087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9" name="Text Box 113"/>
          <p:cNvSpPr txBox="1">
            <a:spLocks noChangeArrowheads="1"/>
          </p:cNvSpPr>
          <p:nvPr/>
        </p:nvSpPr>
        <p:spPr bwMode="auto">
          <a:xfrm>
            <a:off x="3465513" y="5876925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Cot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17450" name="Line 114"/>
          <p:cNvSpPr>
            <a:spLocks noChangeShapeType="1"/>
          </p:cNvSpPr>
          <p:nvPr/>
        </p:nvSpPr>
        <p:spPr bwMode="auto">
          <a:xfrm flipH="1">
            <a:off x="2044700" y="4551363"/>
            <a:ext cx="7938" cy="1801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51" name="Line 115"/>
          <p:cNvSpPr>
            <a:spLocks noChangeShapeType="1"/>
          </p:cNvSpPr>
          <p:nvPr/>
        </p:nvSpPr>
        <p:spPr bwMode="auto">
          <a:xfrm flipH="1">
            <a:off x="3409950" y="4549775"/>
            <a:ext cx="7938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43063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641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8211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0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5014913" y="53784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8138"/>
            <a:ext cx="4343400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graphs of 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</a:t>
            </a:r>
            <a:r>
              <a:rPr lang="el-GR" sz="2000" b="1">
                <a:latin typeface="Comic Sans MS" pitchFamily="66" charset="0"/>
              </a:rPr>
              <a:t>θ</a:t>
            </a: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Sketch, in the interval 0 ≤ </a:t>
            </a:r>
            <a:r>
              <a:rPr lang="el-GR" sz="1600">
                <a:latin typeface="Comic Sans MS" pitchFamily="66" charset="0"/>
              </a:rPr>
              <a:t>θ</a:t>
            </a:r>
            <a:r>
              <a:rPr lang="en-GB" sz="1600">
                <a:latin typeface="Comic Sans MS" pitchFamily="66" charset="0"/>
              </a:rPr>
              <a:t> ≤ 360, the graph of:</a:t>
            </a: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graphicFrame>
        <p:nvGraphicFramePr>
          <p:cNvPr id="18441" name="Object 44"/>
          <p:cNvGraphicFramePr>
            <a:graphicFrameLocks noChangeAspect="1"/>
          </p:cNvGraphicFramePr>
          <p:nvPr/>
        </p:nvGraphicFramePr>
        <p:xfrm>
          <a:off x="1600200" y="3352800"/>
          <a:ext cx="13763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3" imgW="850531" imgH="203112" progId="Equation.DSMT4">
                  <p:embed/>
                </p:oleObj>
              </mc:Choice>
              <mc:Fallback>
                <p:oleObj name="Equation" r:id="rId3" imgW="850531" imgH="203112" progId="Equation.DSMT4">
                  <p:embed/>
                  <p:pic>
                    <p:nvPicPr>
                      <p:cNvPr id="1844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13763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5370513" y="244157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5370513" y="2746375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6056313" y="26701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>
            <a:off x="6742113" y="26701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77" name="Line 49"/>
          <p:cNvSpPr>
            <a:spLocks noChangeShapeType="1"/>
          </p:cNvSpPr>
          <p:nvPr/>
        </p:nvSpPr>
        <p:spPr bwMode="auto">
          <a:xfrm>
            <a:off x="7427913" y="26701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>
            <a:off x="8113713" y="26701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5886450" y="28225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6513513" y="2822575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7199313" y="282257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885113" y="282257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5065713" y="2297113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5057775" y="261937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5006975" y="290671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22586" name="Line 58"/>
          <p:cNvSpPr>
            <a:spLocks noChangeShapeType="1"/>
          </p:cNvSpPr>
          <p:nvPr/>
        </p:nvSpPr>
        <p:spPr bwMode="auto">
          <a:xfrm flipV="1">
            <a:off x="6061075" y="1884363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7426325" y="189388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88" name="Arc 60"/>
          <p:cNvSpPr>
            <a:spLocks/>
          </p:cNvSpPr>
          <p:nvPr/>
        </p:nvSpPr>
        <p:spPr bwMode="auto">
          <a:xfrm rot="5400000">
            <a:off x="5406231" y="1847057"/>
            <a:ext cx="579437" cy="666750"/>
          </a:xfrm>
          <a:custGeom>
            <a:avLst/>
            <a:gdLst>
              <a:gd name="T0" fmla="*/ 0 w 21600"/>
              <a:gd name="T1" fmla="*/ 0 h 22552"/>
              <a:gd name="T2" fmla="*/ 15528751 w 21600"/>
              <a:gd name="T3" fmla="*/ 19712467 h 22552"/>
              <a:gd name="T4" fmla="*/ 0 w 21600"/>
              <a:gd name="T5" fmla="*/ 18880331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89" name="Arc 61"/>
          <p:cNvSpPr>
            <a:spLocks/>
          </p:cNvSpPr>
          <p:nvPr/>
        </p:nvSpPr>
        <p:spPr bwMode="auto">
          <a:xfrm rot="16200000" flipV="1">
            <a:off x="6448425" y="2708275"/>
            <a:ext cx="596900" cy="1276350"/>
          </a:xfrm>
          <a:custGeom>
            <a:avLst/>
            <a:gdLst>
              <a:gd name="T0" fmla="*/ 0 w 21600"/>
              <a:gd name="T1" fmla="*/ 0 h 43200"/>
              <a:gd name="T2" fmla="*/ 95449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7885113" y="2146300"/>
            <a:ext cx="1077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Sec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22591" name="Arc 63"/>
          <p:cNvSpPr>
            <a:spLocks/>
          </p:cNvSpPr>
          <p:nvPr/>
        </p:nvSpPr>
        <p:spPr bwMode="auto">
          <a:xfrm rot="16200000" flipH="1">
            <a:off x="7500938" y="1849438"/>
            <a:ext cx="571500" cy="666750"/>
          </a:xfrm>
          <a:custGeom>
            <a:avLst/>
            <a:gdLst>
              <a:gd name="T0" fmla="*/ 0 w 21600"/>
              <a:gd name="T1" fmla="*/ 0 h 22552"/>
              <a:gd name="T2" fmla="*/ 15106227 w 21600"/>
              <a:gd name="T3" fmla="*/ 19712467 h 22552"/>
              <a:gd name="T4" fmla="*/ 0 w 21600"/>
              <a:gd name="T5" fmla="*/ 18880331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2592" name="Object 64"/>
          <p:cNvGraphicFramePr>
            <a:graphicFrameLocks noChangeAspect="1"/>
          </p:cNvGraphicFramePr>
          <p:nvPr/>
        </p:nvGraphicFramePr>
        <p:xfrm>
          <a:off x="381000" y="4343400"/>
          <a:ext cx="9445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2259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9445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3" name="Object 65"/>
          <p:cNvGraphicFramePr>
            <a:graphicFrameLocks noChangeAspect="1"/>
          </p:cNvGraphicFramePr>
          <p:nvPr/>
        </p:nvGraphicFramePr>
        <p:xfrm>
          <a:off x="381000" y="4876800"/>
          <a:ext cx="10683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7" imgW="660113" imgH="203112" progId="Equation.DSMT4">
                  <p:embed/>
                </p:oleObj>
              </mc:Choice>
              <mc:Fallback>
                <p:oleObj name="Equation" r:id="rId7" imgW="660113" imgH="203112" progId="Equation.DSMT4">
                  <p:embed/>
                  <p:pic>
                    <p:nvPicPr>
                      <p:cNvPr id="2259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106838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4" name="Object 66"/>
          <p:cNvGraphicFramePr>
            <a:graphicFrameLocks noChangeAspect="1"/>
          </p:cNvGraphicFramePr>
          <p:nvPr/>
        </p:nvGraphicFramePr>
        <p:xfrm>
          <a:off x="381000" y="5410200"/>
          <a:ext cx="13763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9" imgW="850531" imgH="203112" progId="Equation.DSMT4">
                  <p:embed/>
                </p:oleObj>
              </mc:Choice>
              <mc:Fallback>
                <p:oleObj name="Equation" r:id="rId9" imgW="850531" imgH="203112" progId="Equation.DSMT4">
                  <p:embed/>
                  <p:pic>
                    <p:nvPicPr>
                      <p:cNvPr id="2259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13763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2057400" y="4724400"/>
            <a:ext cx="1905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Horizontal stretch, scale factor </a:t>
            </a:r>
            <a:r>
              <a:rPr lang="en-GB" sz="1400" baseline="3000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400" baseline="-25000">
                <a:solidFill>
                  <a:srgbClr val="0000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2057400" y="5334000"/>
            <a:ext cx="1905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Vertical translation, 1 unit up</a:t>
            </a:r>
            <a:endParaRPr lang="en-GB" sz="14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5378450" y="491331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>
            <a:off x="5378450" y="5218113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6064250" y="51419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>
            <a:off x="6750050" y="51419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>
            <a:off x="7435850" y="51419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>
            <a:off x="8121650" y="51419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03" name="Text Box 75"/>
          <p:cNvSpPr txBox="1">
            <a:spLocks noChangeArrowheads="1"/>
          </p:cNvSpPr>
          <p:nvPr/>
        </p:nvSpPr>
        <p:spPr bwMode="auto">
          <a:xfrm>
            <a:off x="5894388" y="529431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22604" name="Text Box 76"/>
          <p:cNvSpPr txBox="1">
            <a:spLocks noChangeArrowheads="1"/>
          </p:cNvSpPr>
          <p:nvPr/>
        </p:nvSpPr>
        <p:spPr bwMode="auto">
          <a:xfrm>
            <a:off x="6521450" y="529431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207250" y="52943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7893050" y="52943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22607" name="Text Box 79"/>
          <p:cNvSpPr txBox="1">
            <a:spLocks noChangeArrowheads="1"/>
          </p:cNvSpPr>
          <p:nvPr/>
        </p:nvSpPr>
        <p:spPr bwMode="auto">
          <a:xfrm>
            <a:off x="5073650" y="47688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5065713" y="5091113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22610" name="Line 82"/>
          <p:cNvSpPr>
            <a:spLocks noChangeShapeType="1"/>
          </p:cNvSpPr>
          <p:nvPr/>
        </p:nvSpPr>
        <p:spPr bwMode="auto">
          <a:xfrm flipV="1">
            <a:off x="5707063" y="43465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11" name="Line 83"/>
          <p:cNvSpPr>
            <a:spLocks noChangeShapeType="1"/>
          </p:cNvSpPr>
          <p:nvPr/>
        </p:nvSpPr>
        <p:spPr bwMode="auto">
          <a:xfrm flipV="1">
            <a:off x="6411913" y="433863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12" name="Arc 84"/>
          <p:cNvSpPr>
            <a:spLocks/>
          </p:cNvSpPr>
          <p:nvPr/>
        </p:nvSpPr>
        <p:spPr bwMode="auto">
          <a:xfrm rot="5400000">
            <a:off x="5223669" y="4509294"/>
            <a:ext cx="579438" cy="285750"/>
          </a:xfrm>
          <a:custGeom>
            <a:avLst/>
            <a:gdLst>
              <a:gd name="T0" fmla="*/ 0 w 21600"/>
              <a:gd name="T1" fmla="*/ 0 h 22552"/>
              <a:gd name="T2" fmla="*/ 15528804 w 21600"/>
              <a:gd name="T3" fmla="*/ 3620657 h 22552"/>
              <a:gd name="T4" fmla="*/ 0 w 21600"/>
              <a:gd name="T5" fmla="*/ 3467810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13" name="Arc 85"/>
          <p:cNvSpPr>
            <a:spLocks/>
          </p:cNvSpPr>
          <p:nvPr/>
        </p:nvSpPr>
        <p:spPr bwMode="auto">
          <a:xfrm rot="16200000" flipV="1">
            <a:off x="5764213" y="5527675"/>
            <a:ext cx="596900" cy="615950"/>
          </a:xfrm>
          <a:custGeom>
            <a:avLst/>
            <a:gdLst>
              <a:gd name="T0" fmla="*/ 0 w 21600"/>
              <a:gd name="T1" fmla="*/ 0 h 43200"/>
              <a:gd name="T2" fmla="*/ 95449 w 21600"/>
              <a:gd name="T3" fmla="*/ 8782278 h 43200"/>
              <a:gd name="T4" fmla="*/ 0 w 21600"/>
              <a:gd name="T5" fmla="*/ 439113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7940675" y="4635500"/>
            <a:ext cx="1077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Sec2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22615" name="Arc 87"/>
          <p:cNvSpPr>
            <a:spLocks/>
          </p:cNvSpPr>
          <p:nvPr/>
        </p:nvSpPr>
        <p:spPr bwMode="auto">
          <a:xfrm rot="16200000" flipH="1">
            <a:off x="7694613" y="4506912"/>
            <a:ext cx="571500" cy="295275"/>
          </a:xfrm>
          <a:custGeom>
            <a:avLst/>
            <a:gdLst>
              <a:gd name="T0" fmla="*/ 0 w 21600"/>
              <a:gd name="T1" fmla="*/ 0 h 22552"/>
              <a:gd name="T2" fmla="*/ 15106227 w 21600"/>
              <a:gd name="T3" fmla="*/ 3866057 h 22552"/>
              <a:gd name="T4" fmla="*/ 0 w 21600"/>
              <a:gd name="T5" fmla="*/ 3702852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16" name="Line 88"/>
          <p:cNvSpPr>
            <a:spLocks noChangeShapeType="1"/>
          </p:cNvSpPr>
          <p:nvPr/>
        </p:nvSpPr>
        <p:spPr bwMode="auto">
          <a:xfrm flipV="1">
            <a:off x="7081838" y="43529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17" name="Line 89"/>
          <p:cNvSpPr>
            <a:spLocks noChangeShapeType="1"/>
          </p:cNvSpPr>
          <p:nvPr/>
        </p:nvSpPr>
        <p:spPr bwMode="auto">
          <a:xfrm flipV="1">
            <a:off x="7786688" y="434498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18" name="Arc 90"/>
          <p:cNvSpPr>
            <a:spLocks/>
          </p:cNvSpPr>
          <p:nvPr/>
        </p:nvSpPr>
        <p:spPr bwMode="auto">
          <a:xfrm rot="16200000" flipV="1">
            <a:off x="7146925" y="5526088"/>
            <a:ext cx="596900" cy="615950"/>
          </a:xfrm>
          <a:custGeom>
            <a:avLst/>
            <a:gdLst>
              <a:gd name="T0" fmla="*/ 0 w 21600"/>
              <a:gd name="T1" fmla="*/ 0 h 43200"/>
              <a:gd name="T2" fmla="*/ 95449 w 21600"/>
              <a:gd name="T3" fmla="*/ 8782278 h 43200"/>
              <a:gd name="T4" fmla="*/ 0 w 21600"/>
              <a:gd name="T5" fmla="*/ 439113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19" name="Arc 91"/>
          <p:cNvSpPr>
            <a:spLocks/>
          </p:cNvSpPr>
          <p:nvPr/>
        </p:nvSpPr>
        <p:spPr bwMode="auto">
          <a:xfrm rot="5400000">
            <a:off x="6448425" y="4348163"/>
            <a:ext cx="596900" cy="615950"/>
          </a:xfrm>
          <a:custGeom>
            <a:avLst/>
            <a:gdLst>
              <a:gd name="T0" fmla="*/ 0 w 21600"/>
              <a:gd name="T1" fmla="*/ 0 h 43200"/>
              <a:gd name="T2" fmla="*/ 95449 w 21600"/>
              <a:gd name="T3" fmla="*/ 8782278 h 43200"/>
              <a:gd name="T4" fmla="*/ 0 w 21600"/>
              <a:gd name="T5" fmla="*/ 439113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37" name="Text Box 109"/>
          <p:cNvSpPr txBox="1">
            <a:spLocks noChangeArrowheads="1"/>
          </p:cNvSpPr>
          <p:nvPr/>
        </p:nvSpPr>
        <p:spPr bwMode="auto">
          <a:xfrm>
            <a:off x="7821613" y="4073525"/>
            <a:ext cx="1322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1 + Sec2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22643" name="Arc 115"/>
          <p:cNvSpPr>
            <a:spLocks/>
          </p:cNvSpPr>
          <p:nvPr/>
        </p:nvSpPr>
        <p:spPr bwMode="auto">
          <a:xfrm rot="5400000">
            <a:off x="5223669" y="4209257"/>
            <a:ext cx="579437" cy="285750"/>
          </a:xfrm>
          <a:custGeom>
            <a:avLst/>
            <a:gdLst>
              <a:gd name="T0" fmla="*/ 0 w 21600"/>
              <a:gd name="T1" fmla="*/ 0 h 22552"/>
              <a:gd name="T2" fmla="*/ 15528751 w 21600"/>
              <a:gd name="T3" fmla="*/ 3620657 h 22552"/>
              <a:gd name="T4" fmla="*/ 0 w 21600"/>
              <a:gd name="T5" fmla="*/ 3467810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44" name="Arc 116"/>
          <p:cNvSpPr>
            <a:spLocks/>
          </p:cNvSpPr>
          <p:nvPr/>
        </p:nvSpPr>
        <p:spPr bwMode="auto">
          <a:xfrm rot="16200000" flipV="1">
            <a:off x="5764213" y="5227638"/>
            <a:ext cx="596900" cy="615950"/>
          </a:xfrm>
          <a:custGeom>
            <a:avLst/>
            <a:gdLst>
              <a:gd name="T0" fmla="*/ 0 w 21600"/>
              <a:gd name="T1" fmla="*/ 0 h 43200"/>
              <a:gd name="T2" fmla="*/ 95449 w 21600"/>
              <a:gd name="T3" fmla="*/ 8782278 h 43200"/>
              <a:gd name="T4" fmla="*/ 0 w 21600"/>
              <a:gd name="T5" fmla="*/ 439113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45" name="Arc 117"/>
          <p:cNvSpPr>
            <a:spLocks/>
          </p:cNvSpPr>
          <p:nvPr/>
        </p:nvSpPr>
        <p:spPr bwMode="auto">
          <a:xfrm rot="16200000" flipH="1">
            <a:off x="7694613" y="4206875"/>
            <a:ext cx="571500" cy="295275"/>
          </a:xfrm>
          <a:custGeom>
            <a:avLst/>
            <a:gdLst>
              <a:gd name="T0" fmla="*/ 0 w 21600"/>
              <a:gd name="T1" fmla="*/ 0 h 22552"/>
              <a:gd name="T2" fmla="*/ 15106227 w 21600"/>
              <a:gd name="T3" fmla="*/ 3866057 h 22552"/>
              <a:gd name="T4" fmla="*/ 0 w 21600"/>
              <a:gd name="T5" fmla="*/ 3702852 h 225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</a:path>
              <a:path w="21600" h="225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17"/>
                  <a:pt x="21593" y="22234"/>
                  <a:pt x="21579" y="225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46" name="Arc 118"/>
          <p:cNvSpPr>
            <a:spLocks/>
          </p:cNvSpPr>
          <p:nvPr/>
        </p:nvSpPr>
        <p:spPr bwMode="auto">
          <a:xfrm rot="16200000" flipV="1">
            <a:off x="7146925" y="5226050"/>
            <a:ext cx="596900" cy="615950"/>
          </a:xfrm>
          <a:custGeom>
            <a:avLst/>
            <a:gdLst>
              <a:gd name="T0" fmla="*/ 0 w 21600"/>
              <a:gd name="T1" fmla="*/ 0 h 43200"/>
              <a:gd name="T2" fmla="*/ 95449 w 21600"/>
              <a:gd name="T3" fmla="*/ 8782278 h 43200"/>
              <a:gd name="T4" fmla="*/ 0 w 21600"/>
              <a:gd name="T5" fmla="*/ 439113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47" name="Arc 119"/>
          <p:cNvSpPr>
            <a:spLocks/>
          </p:cNvSpPr>
          <p:nvPr/>
        </p:nvSpPr>
        <p:spPr bwMode="auto">
          <a:xfrm rot="5400000">
            <a:off x="6448425" y="4048125"/>
            <a:ext cx="596900" cy="615950"/>
          </a:xfrm>
          <a:custGeom>
            <a:avLst/>
            <a:gdLst>
              <a:gd name="T0" fmla="*/ 0 w 21600"/>
              <a:gd name="T1" fmla="*/ 0 h 43200"/>
              <a:gd name="T2" fmla="*/ 95449 w 21600"/>
              <a:gd name="T3" fmla="*/ 8782278 h 43200"/>
              <a:gd name="T4" fmla="*/ 0 w 21600"/>
              <a:gd name="T5" fmla="*/ 439113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648" name="Text Box 120"/>
          <p:cNvSpPr txBox="1">
            <a:spLocks noChangeArrowheads="1"/>
          </p:cNvSpPr>
          <p:nvPr/>
        </p:nvSpPr>
        <p:spPr bwMode="auto">
          <a:xfrm>
            <a:off x="5065713" y="4468813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</a:t>
            </a: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7503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11" imgW="825500" imgH="393700" progId="Equation.DSMT4">
                  <p:embed/>
                </p:oleObj>
              </mc:Choice>
              <mc:Fallback>
                <p:oleObj name="Equation" r:id="rId11" imgW="825500" imgH="393700" progId="Equation.DSMT4">
                  <p:embed/>
                  <p:pic>
                    <p:nvPicPr>
                      <p:cNvPr id="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28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13" imgW="939392" imgH="393529" progId="Equation.DSMT4">
                  <p:embed/>
                </p:oleObj>
              </mc:Choice>
              <mc:Fallback>
                <p:oleObj name="Equation" r:id="rId13" imgW="939392" imgH="393529" progId="Equation.DSMT4">
                  <p:embed/>
                  <p:pic>
                    <p:nvPicPr>
                      <p:cNvPr id="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335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5" imgW="812447" imgH="393529" progId="Equation.DSMT4">
                  <p:embed/>
                </p:oleObj>
              </mc:Choice>
              <mc:Fallback>
                <p:oleObj name="Equation" r:id="rId15" imgW="812447" imgH="393529" progId="Equation.DSMT4">
                  <p:embed/>
                  <p:pic>
                    <p:nvPicPr>
                      <p:cNvPr id="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3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8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1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9" grpId="0"/>
      <p:bldP spid="22573" grpId="0" animBg="1"/>
      <p:bldP spid="22574" grpId="0" animBg="1"/>
      <p:bldP spid="22575" grpId="0" animBg="1"/>
      <p:bldP spid="22576" grpId="0" animBg="1"/>
      <p:bldP spid="22577" grpId="0" animBg="1"/>
      <p:bldP spid="22578" grpId="0" animBg="1"/>
      <p:bldP spid="22579" grpId="0"/>
      <p:bldP spid="22580" grpId="0"/>
      <p:bldP spid="22581" grpId="0"/>
      <p:bldP spid="22582" grpId="0"/>
      <p:bldP spid="22583" grpId="0"/>
      <p:bldP spid="22584" grpId="0"/>
      <p:bldP spid="22585" grpId="0"/>
      <p:bldP spid="22586" grpId="0" animBg="1"/>
      <p:bldP spid="22587" grpId="0" animBg="1"/>
      <p:bldP spid="22588" grpId="0" animBg="1"/>
      <p:bldP spid="22589" grpId="0" animBg="1"/>
      <p:bldP spid="22590" grpId="0"/>
      <p:bldP spid="22591" grpId="0" animBg="1"/>
      <p:bldP spid="22595" grpId="0"/>
      <p:bldP spid="22596" grpId="0"/>
      <p:bldP spid="22597" grpId="0" animBg="1"/>
      <p:bldP spid="22598" grpId="0" animBg="1"/>
      <p:bldP spid="22599" grpId="0" animBg="1"/>
      <p:bldP spid="22600" grpId="0" animBg="1"/>
      <p:bldP spid="22601" grpId="0" animBg="1"/>
      <p:bldP spid="22602" grpId="0" animBg="1"/>
      <p:bldP spid="22603" grpId="0"/>
      <p:bldP spid="22604" grpId="0"/>
      <p:bldP spid="22605" grpId="0"/>
      <p:bldP spid="22606" grpId="0"/>
      <p:bldP spid="22607" grpId="0"/>
      <p:bldP spid="22608" grpId="0"/>
      <p:bldP spid="22610" grpId="0" animBg="1"/>
      <p:bldP spid="22611" grpId="0" animBg="1"/>
      <p:bldP spid="22612" grpId="0" animBg="1"/>
      <p:bldP spid="22612" grpId="1" animBg="1"/>
      <p:bldP spid="22613" grpId="0" animBg="1"/>
      <p:bldP spid="22613" grpId="1" animBg="1"/>
      <p:bldP spid="22614" grpId="0"/>
      <p:bldP spid="22614" grpId="1"/>
      <p:bldP spid="22615" grpId="0" animBg="1"/>
      <p:bldP spid="22615" grpId="1" animBg="1"/>
      <p:bldP spid="22616" grpId="0" animBg="1"/>
      <p:bldP spid="22617" grpId="0" animBg="1"/>
      <p:bldP spid="22618" grpId="0" animBg="1"/>
      <p:bldP spid="22618" grpId="1" animBg="1"/>
      <p:bldP spid="22619" grpId="0" animBg="1"/>
      <p:bldP spid="22619" grpId="1" animBg="1"/>
      <p:bldP spid="22637" grpId="0"/>
      <p:bldP spid="22643" grpId="0" animBg="1"/>
      <p:bldP spid="22644" grpId="0" animBg="1"/>
      <p:bldP spid="22645" grpId="0" animBg="1"/>
      <p:bldP spid="22646" grpId="0" animBg="1"/>
      <p:bldP spid="22647" grpId="0" animBg="1"/>
      <p:bldP spid="226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90"/>
          <p:cNvSpPr>
            <a:spLocks noChangeShapeType="1"/>
          </p:cNvSpPr>
          <p:nvPr/>
        </p:nvSpPr>
        <p:spPr bwMode="auto">
          <a:xfrm flipV="1">
            <a:off x="900506" y="4250405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8138"/>
                <a:ext cx="4343400" cy="4525962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2000" b="1" dirty="0">
                    <a:latin typeface="Comic Sans MS" pitchFamily="66" charset="0"/>
                  </a:rPr>
                  <a:t>You need to know the graphs of sec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r>
                  <a:rPr lang="en-GB" sz="2000" b="1" dirty="0">
                    <a:latin typeface="Comic Sans MS" pitchFamily="66" charset="0"/>
                  </a:rPr>
                  <a:t>, cosec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r>
                  <a:rPr lang="en-GB" sz="2000" b="1" dirty="0">
                    <a:latin typeface="Comic Sans MS" pitchFamily="66" charset="0"/>
                  </a:rPr>
                  <a:t> and cot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endParaRPr lang="en-GB" sz="20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20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a) Sketch the graph of: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𝑐𝑜𝑠𝑒𝑐𝑥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20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l-GR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8138"/>
                <a:ext cx="4343400" cy="4525962"/>
              </a:xfrm>
              <a:blipFill>
                <a:blip r:embed="rId3"/>
                <a:stretch>
                  <a:fillRect t="-1482" r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7503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4" imgW="825500" imgH="393700" progId="Equation.DSMT4">
                  <p:embed/>
                </p:oleObj>
              </mc:Choice>
              <mc:Fallback>
                <p:oleObj name="Equation" r:id="rId4" imgW="825500" imgH="393700" progId="Equation.DSMT4">
                  <p:embed/>
                  <p:pic>
                    <p:nvPicPr>
                      <p:cNvPr id="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28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6" imgW="939392" imgH="393529" progId="Equation.DSMT4">
                  <p:embed/>
                </p:oleObj>
              </mc:Choice>
              <mc:Fallback>
                <p:oleObj name="Equation" r:id="rId6" imgW="939392" imgH="393529" progId="Equation.DSMT4">
                  <p:embed/>
                  <p:pic>
                    <p:nvPicPr>
                      <p:cNvPr id="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335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8" imgW="812447" imgH="393529" progId="Equation.DSMT4">
                  <p:embed/>
                </p:oleObj>
              </mc:Choice>
              <mc:Fallback>
                <p:oleObj name="Equation" r:id="rId8" imgW="812447" imgH="393529" progId="Equation.DSMT4">
                  <p:embed/>
                  <p:pic>
                    <p:nvPicPr>
                      <p:cNvPr id="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Line 70"/>
          <p:cNvSpPr>
            <a:spLocks noChangeShapeType="1"/>
          </p:cNvSpPr>
          <p:nvPr/>
        </p:nvSpPr>
        <p:spPr bwMode="auto">
          <a:xfrm>
            <a:off x="899186" y="4650168"/>
            <a:ext cx="0" cy="10135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71"/>
          <p:cNvSpPr>
            <a:spLocks noChangeShapeType="1"/>
          </p:cNvSpPr>
          <p:nvPr/>
        </p:nvSpPr>
        <p:spPr bwMode="auto">
          <a:xfrm>
            <a:off x="900506" y="514893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Line 72"/>
          <p:cNvSpPr>
            <a:spLocks noChangeShapeType="1"/>
          </p:cNvSpPr>
          <p:nvPr/>
        </p:nvSpPr>
        <p:spPr bwMode="auto">
          <a:xfrm>
            <a:off x="1586306" y="507273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73"/>
          <p:cNvSpPr>
            <a:spLocks noChangeShapeType="1"/>
          </p:cNvSpPr>
          <p:nvPr/>
        </p:nvSpPr>
        <p:spPr bwMode="auto">
          <a:xfrm>
            <a:off x="2272106" y="507273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>
            <a:off x="2957906" y="507273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Line 75"/>
          <p:cNvSpPr>
            <a:spLocks noChangeShapeType="1"/>
          </p:cNvSpPr>
          <p:nvPr/>
        </p:nvSpPr>
        <p:spPr bwMode="auto">
          <a:xfrm>
            <a:off x="3643706" y="507273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80"/>
              <p:cNvSpPr txBox="1">
                <a:spLocks noChangeArrowheads="1"/>
              </p:cNvSpPr>
              <p:nvPr/>
            </p:nvSpPr>
            <p:spPr bwMode="auto">
              <a:xfrm>
                <a:off x="1405426" y="5203097"/>
                <a:ext cx="381000" cy="406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4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5426" y="5203097"/>
                <a:ext cx="381000" cy="406073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584690" y="4517965"/>
            <a:ext cx="2373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587768" y="5021930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547985" y="5518587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81" name="Line 88"/>
          <p:cNvSpPr>
            <a:spLocks noChangeShapeType="1"/>
          </p:cNvSpPr>
          <p:nvPr/>
        </p:nvSpPr>
        <p:spPr bwMode="auto">
          <a:xfrm flipV="1">
            <a:off x="2270518" y="4250405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Line 89"/>
          <p:cNvSpPr>
            <a:spLocks noChangeShapeType="1"/>
          </p:cNvSpPr>
          <p:nvPr/>
        </p:nvSpPr>
        <p:spPr bwMode="auto">
          <a:xfrm flipV="1">
            <a:off x="3653231" y="4251992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Arc 91"/>
          <p:cNvSpPr>
            <a:spLocks/>
          </p:cNvSpPr>
          <p:nvPr/>
        </p:nvSpPr>
        <p:spPr bwMode="auto">
          <a:xfrm rot="5400000">
            <a:off x="1109828" y="3576170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5" name="Arc 92"/>
          <p:cNvSpPr>
            <a:spLocks/>
          </p:cNvSpPr>
          <p:nvPr/>
        </p:nvSpPr>
        <p:spPr bwMode="auto">
          <a:xfrm rot="16200000" flipV="1">
            <a:off x="2479614" y="5482305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93"/>
              <p:cNvSpPr txBox="1">
                <a:spLocks noChangeArrowheads="1"/>
              </p:cNvSpPr>
              <p:nvPr/>
            </p:nvSpPr>
            <p:spPr bwMode="auto">
              <a:xfrm>
                <a:off x="3532581" y="6334792"/>
                <a:ext cx="107791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𝑜𝑠𝑒𝑐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l-GR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6" name="Text 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581" y="6334792"/>
                <a:ext cx="1077912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80"/>
              <p:cNvSpPr txBox="1">
                <a:spLocks noChangeArrowheads="1"/>
              </p:cNvSpPr>
              <p:nvPr/>
            </p:nvSpPr>
            <p:spPr bwMode="auto">
              <a:xfrm>
                <a:off x="2088472" y="5159029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7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8472" y="5159029"/>
                <a:ext cx="381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80"/>
              <p:cNvSpPr txBox="1">
                <a:spLocks noChangeArrowheads="1"/>
              </p:cNvSpPr>
              <p:nvPr/>
            </p:nvSpPr>
            <p:spPr bwMode="auto">
              <a:xfrm>
                <a:off x="2771517" y="5170046"/>
                <a:ext cx="381000" cy="4380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0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517" y="5170046"/>
                <a:ext cx="381000" cy="438005"/>
              </a:xfrm>
              <a:prstGeom prst="rect">
                <a:avLst/>
              </a:prstGeom>
              <a:blipFill>
                <a:blip r:embed="rId13"/>
                <a:stretch>
                  <a:fillRect b="-13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Box 80"/>
              <p:cNvSpPr txBox="1">
                <a:spLocks noChangeArrowheads="1"/>
              </p:cNvSpPr>
              <p:nvPr/>
            </p:nvSpPr>
            <p:spPr bwMode="auto">
              <a:xfrm>
                <a:off x="3465580" y="5170045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1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5580" y="5170045"/>
                <a:ext cx="38100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Line 90"/>
          <p:cNvSpPr>
            <a:spLocks noChangeShapeType="1"/>
          </p:cNvSpPr>
          <p:nvPr/>
        </p:nvSpPr>
        <p:spPr bwMode="auto">
          <a:xfrm flipV="1">
            <a:off x="5122327" y="3921209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70"/>
          <p:cNvSpPr>
            <a:spLocks noChangeShapeType="1"/>
          </p:cNvSpPr>
          <p:nvPr/>
        </p:nvSpPr>
        <p:spPr bwMode="auto">
          <a:xfrm>
            <a:off x="5121007" y="4320972"/>
            <a:ext cx="0" cy="10135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71"/>
          <p:cNvSpPr>
            <a:spLocks noChangeShapeType="1"/>
          </p:cNvSpPr>
          <p:nvPr/>
        </p:nvSpPr>
        <p:spPr bwMode="auto">
          <a:xfrm>
            <a:off x="5122327" y="4819734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72"/>
          <p:cNvSpPr>
            <a:spLocks noChangeShapeType="1"/>
          </p:cNvSpPr>
          <p:nvPr/>
        </p:nvSpPr>
        <p:spPr bwMode="auto">
          <a:xfrm>
            <a:off x="5808127" y="474353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73"/>
          <p:cNvSpPr>
            <a:spLocks noChangeShapeType="1"/>
          </p:cNvSpPr>
          <p:nvPr/>
        </p:nvSpPr>
        <p:spPr bwMode="auto">
          <a:xfrm>
            <a:off x="6493927" y="474353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74"/>
          <p:cNvSpPr>
            <a:spLocks noChangeShapeType="1"/>
          </p:cNvSpPr>
          <p:nvPr/>
        </p:nvSpPr>
        <p:spPr bwMode="auto">
          <a:xfrm>
            <a:off x="7179727" y="474353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7865527" y="474353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 Box 80"/>
              <p:cNvSpPr txBox="1">
                <a:spLocks noChangeArrowheads="1"/>
              </p:cNvSpPr>
              <p:nvPr/>
            </p:nvSpPr>
            <p:spPr bwMode="auto">
              <a:xfrm>
                <a:off x="5627247" y="4873901"/>
                <a:ext cx="381000" cy="406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9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247" y="4873901"/>
                <a:ext cx="381000" cy="406073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 Box 85"/>
          <p:cNvSpPr txBox="1">
            <a:spLocks noChangeArrowheads="1"/>
          </p:cNvSpPr>
          <p:nvPr/>
        </p:nvSpPr>
        <p:spPr bwMode="auto">
          <a:xfrm>
            <a:off x="4806511" y="4188769"/>
            <a:ext cx="2373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4</a:t>
            </a:r>
          </a:p>
        </p:txBody>
      </p:sp>
      <p:sp>
        <p:nvSpPr>
          <p:cNvPr id="101" name="Text Box 86"/>
          <p:cNvSpPr txBox="1">
            <a:spLocks noChangeArrowheads="1"/>
          </p:cNvSpPr>
          <p:nvPr/>
        </p:nvSpPr>
        <p:spPr bwMode="auto">
          <a:xfrm>
            <a:off x="4809589" y="4692734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02" name="Text Box 87"/>
          <p:cNvSpPr txBox="1">
            <a:spLocks noChangeArrowheads="1"/>
          </p:cNvSpPr>
          <p:nvPr/>
        </p:nvSpPr>
        <p:spPr bwMode="auto">
          <a:xfrm>
            <a:off x="4769806" y="5189391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-4</a:t>
            </a:r>
          </a:p>
        </p:txBody>
      </p:sp>
      <p:sp>
        <p:nvSpPr>
          <p:cNvPr id="103" name="Line 88"/>
          <p:cNvSpPr>
            <a:spLocks noChangeShapeType="1"/>
          </p:cNvSpPr>
          <p:nvPr/>
        </p:nvSpPr>
        <p:spPr bwMode="auto">
          <a:xfrm flipV="1">
            <a:off x="6492339" y="3921209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Line 89"/>
          <p:cNvSpPr>
            <a:spLocks noChangeShapeType="1"/>
          </p:cNvSpPr>
          <p:nvPr/>
        </p:nvSpPr>
        <p:spPr bwMode="auto">
          <a:xfrm flipV="1">
            <a:off x="7875052" y="3922796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Arc 91"/>
          <p:cNvSpPr>
            <a:spLocks/>
          </p:cNvSpPr>
          <p:nvPr/>
        </p:nvSpPr>
        <p:spPr bwMode="auto">
          <a:xfrm rot="5400000">
            <a:off x="5346164" y="3261489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6" name="Arc 92"/>
          <p:cNvSpPr>
            <a:spLocks/>
          </p:cNvSpPr>
          <p:nvPr/>
        </p:nvSpPr>
        <p:spPr bwMode="auto">
          <a:xfrm rot="16200000" flipV="1">
            <a:off x="6744978" y="5138595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 Box 93"/>
              <p:cNvSpPr txBox="1">
                <a:spLocks noChangeArrowheads="1"/>
              </p:cNvSpPr>
              <p:nvPr/>
            </p:nvSpPr>
            <p:spPr bwMode="auto">
              <a:xfrm>
                <a:off x="7737440" y="5839293"/>
                <a:ext cx="129044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𝑜𝑠𝑒𝑐</m:t>
                      </m:r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l-GR" sz="1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7" name="Text 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7440" y="5839293"/>
                <a:ext cx="1290446" cy="307777"/>
              </a:xfrm>
              <a:prstGeom prst="rect">
                <a:avLst/>
              </a:prstGeom>
              <a:blipFill>
                <a:blip r:embed="rId16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 Box 80"/>
              <p:cNvSpPr txBox="1">
                <a:spLocks noChangeArrowheads="1"/>
              </p:cNvSpPr>
              <p:nvPr/>
            </p:nvSpPr>
            <p:spPr bwMode="auto">
              <a:xfrm>
                <a:off x="6310293" y="4829833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8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0293" y="4829833"/>
                <a:ext cx="381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80"/>
              <p:cNvSpPr txBox="1">
                <a:spLocks noChangeArrowheads="1"/>
              </p:cNvSpPr>
              <p:nvPr/>
            </p:nvSpPr>
            <p:spPr bwMode="auto">
              <a:xfrm>
                <a:off x="6993338" y="4840850"/>
                <a:ext cx="381000" cy="4380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9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3338" y="4840850"/>
                <a:ext cx="381000" cy="438005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Box 80"/>
              <p:cNvSpPr txBox="1">
                <a:spLocks noChangeArrowheads="1"/>
              </p:cNvSpPr>
              <p:nvPr/>
            </p:nvSpPr>
            <p:spPr bwMode="auto">
              <a:xfrm>
                <a:off x="7687401" y="4840849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0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7401" y="4840849"/>
                <a:ext cx="38100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484914" y="1407886"/>
            <a:ext cx="4470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graph will be stretched vertically by a factor of 4 (y coordinates are multiplied by 4)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Remember that as this is a sketch, you can use the labelling of the axes to ‘stretch’ it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endCxn id="100" idx="1"/>
          </p:cNvCxnSpPr>
          <p:nvPr/>
        </p:nvCxnSpPr>
        <p:spPr>
          <a:xfrm>
            <a:off x="4339771" y="3962400"/>
            <a:ext cx="466740" cy="3648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352925" y="3990975"/>
            <a:ext cx="453586" cy="12792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74" grpId="0"/>
      <p:bldP spid="78" grpId="0"/>
      <p:bldP spid="79" grpId="0"/>
      <p:bldP spid="80" grpId="0"/>
      <p:bldP spid="81" grpId="0" animBg="1"/>
      <p:bldP spid="82" grpId="0" animBg="1"/>
      <p:bldP spid="84" grpId="0" animBg="1"/>
      <p:bldP spid="85" grpId="0" animBg="1"/>
      <p:bldP spid="86" grpId="0"/>
      <p:bldP spid="87" grpId="0"/>
      <p:bldP spid="90" grpId="0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09" grpId="0"/>
      <p:bldP spid="1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8138"/>
                <a:ext cx="4343400" cy="4525962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2000" b="1" dirty="0">
                    <a:latin typeface="Comic Sans MS" pitchFamily="66" charset="0"/>
                  </a:rPr>
                  <a:t>You need to know the graphs of sec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r>
                  <a:rPr lang="en-GB" sz="2000" b="1" dirty="0">
                    <a:latin typeface="Comic Sans MS" pitchFamily="66" charset="0"/>
                  </a:rPr>
                  <a:t>, cosec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r>
                  <a:rPr lang="en-GB" sz="2000" b="1" dirty="0">
                    <a:latin typeface="Comic Sans MS" pitchFamily="66" charset="0"/>
                  </a:rPr>
                  <a:t> and cot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endParaRPr lang="en-GB" sz="20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20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a) Sketch the graph of: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𝑐𝑜𝑠𝑒𝑐𝑥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b) On the same axes, sketch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l-GR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8138"/>
                <a:ext cx="4343400" cy="4525962"/>
              </a:xfrm>
              <a:blipFill>
                <a:blip r:embed="rId3"/>
                <a:stretch>
                  <a:fillRect t="-1482" r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7503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4" imgW="825500" imgH="393700" progId="Equation.DSMT4">
                  <p:embed/>
                </p:oleObj>
              </mc:Choice>
              <mc:Fallback>
                <p:oleObj name="Equation" r:id="rId4" imgW="825500" imgH="393700" progId="Equation.DSMT4">
                  <p:embed/>
                  <p:pic>
                    <p:nvPicPr>
                      <p:cNvPr id="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28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6" imgW="939392" imgH="393529" progId="Equation.DSMT4">
                  <p:embed/>
                </p:oleObj>
              </mc:Choice>
              <mc:Fallback>
                <p:oleObj name="Equation" r:id="rId6" imgW="939392" imgH="393529" progId="Equation.DSMT4">
                  <p:embed/>
                  <p:pic>
                    <p:nvPicPr>
                      <p:cNvPr id="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335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8" imgW="812447" imgH="393529" progId="Equation.DSMT4">
                  <p:embed/>
                </p:oleObj>
              </mc:Choice>
              <mc:Fallback>
                <p:oleObj name="Equation" r:id="rId8" imgW="812447" imgH="393529" progId="Equation.DSMT4">
                  <p:embed/>
                  <p:pic>
                    <p:nvPicPr>
                      <p:cNvPr id="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0"/>
          <p:cNvSpPr>
            <a:spLocks noChangeShapeType="1"/>
          </p:cNvSpPr>
          <p:nvPr/>
        </p:nvSpPr>
        <p:spPr bwMode="auto">
          <a:xfrm flipV="1">
            <a:off x="4904613" y="2760066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70"/>
          <p:cNvSpPr>
            <a:spLocks noChangeShapeType="1"/>
          </p:cNvSpPr>
          <p:nvPr/>
        </p:nvSpPr>
        <p:spPr bwMode="auto">
          <a:xfrm>
            <a:off x="4903293" y="3159829"/>
            <a:ext cx="0" cy="10135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71"/>
          <p:cNvSpPr>
            <a:spLocks noChangeShapeType="1"/>
          </p:cNvSpPr>
          <p:nvPr/>
        </p:nvSpPr>
        <p:spPr bwMode="auto">
          <a:xfrm>
            <a:off x="4904613" y="3658591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72"/>
          <p:cNvSpPr>
            <a:spLocks noChangeShapeType="1"/>
          </p:cNvSpPr>
          <p:nvPr/>
        </p:nvSpPr>
        <p:spPr bwMode="auto">
          <a:xfrm>
            <a:off x="55904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73"/>
          <p:cNvSpPr>
            <a:spLocks noChangeShapeType="1"/>
          </p:cNvSpPr>
          <p:nvPr/>
        </p:nvSpPr>
        <p:spPr bwMode="auto">
          <a:xfrm>
            <a:off x="62762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74"/>
          <p:cNvSpPr>
            <a:spLocks noChangeShapeType="1"/>
          </p:cNvSpPr>
          <p:nvPr/>
        </p:nvSpPr>
        <p:spPr bwMode="auto">
          <a:xfrm>
            <a:off x="69620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76478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 Box 80"/>
              <p:cNvSpPr txBox="1">
                <a:spLocks noChangeArrowheads="1"/>
              </p:cNvSpPr>
              <p:nvPr/>
            </p:nvSpPr>
            <p:spPr bwMode="auto">
              <a:xfrm>
                <a:off x="5409533" y="3712758"/>
                <a:ext cx="381000" cy="406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9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9533" y="3712758"/>
                <a:ext cx="381000" cy="406073"/>
              </a:xfrm>
              <a:prstGeom prst="rect">
                <a:avLst/>
              </a:prstGeom>
              <a:blipFill>
                <a:blip r:embed="rId10"/>
                <a:stretch>
                  <a:fillRect b="-1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 Box 85"/>
          <p:cNvSpPr txBox="1">
            <a:spLocks noChangeArrowheads="1"/>
          </p:cNvSpPr>
          <p:nvPr/>
        </p:nvSpPr>
        <p:spPr bwMode="auto">
          <a:xfrm>
            <a:off x="4588797" y="3027626"/>
            <a:ext cx="2373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4</a:t>
            </a:r>
          </a:p>
        </p:txBody>
      </p:sp>
      <p:sp>
        <p:nvSpPr>
          <p:cNvPr id="101" name="Text Box 86"/>
          <p:cNvSpPr txBox="1">
            <a:spLocks noChangeArrowheads="1"/>
          </p:cNvSpPr>
          <p:nvPr/>
        </p:nvSpPr>
        <p:spPr bwMode="auto">
          <a:xfrm>
            <a:off x="4591875" y="3531591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02" name="Text Box 87"/>
          <p:cNvSpPr txBox="1">
            <a:spLocks noChangeArrowheads="1"/>
          </p:cNvSpPr>
          <p:nvPr/>
        </p:nvSpPr>
        <p:spPr bwMode="auto">
          <a:xfrm>
            <a:off x="4552092" y="4028248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-4</a:t>
            </a:r>
          </a:p>
        </p:txBody>
      </p:sp>
      <p:sp>
        <p:nvSpPr>
          <p:cNvPr id="103" name="Line 88"/>
          <p:cNvSpPr>
            <a:spLocks noChangeShapeType="1"/>
          </p:cNvSpPr>
          <p:nvPr/>
        </p:nvSpPr>
        <p:spPr bwMode="auto">
          <a:xfrm flipV="1">
            <a:off x="6274625" y="2760066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Line 89"/>
          <p:cNvSpPr>
            <a:spLocks noChangeShapeType="1"/>
          </p:cNvSpPr>
          <p:nvPr/>
        </p:nvSpPr>
        <p:spPr bwMode="auto">
          <a:xfrm flipV="1">
            <a:off x="7657338" y="2761653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Arc 91"/>
          <p:cNvSpPr>
            <a:spLocks/>
          </p:cNvSpPr>
          <p:nvPr/>
        </p:nvSpPr>
        <p:spPr bwMode="auto">
          <a:xfrm rot="5400000">
            <a:off x="5128450" y="2100346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6" name="Arc 92"/>
          <p:cNvSpPr>
            <a:spLocks/>
          </p:cNvSpPr>
          <p:nvPr/>
        </p:nvSpPr>
        <p:spPr bwMode="auto">
          <a:xfrm rot="16200000" flipV="1">
            <a:off x="6527264" y="3977452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 Box 93"/>
              <p:cNvSpPr txBox="1">
                <a:spLocks noChangeArrowheads="1"/>
              </p:cNvSpPr>
              <p:nvPr/>
            </p:nvSpPr>
            <p:spPr bwMode="auto">
              <a:xfrm>
                <a:off x="7519726" y="4678150"/>
                <a:ext cx="129044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𝑜𝑠𝑒𝑐</m:t>
                      </m:r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l-GR" sz="1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7" name="Text 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726" y="4678150"/>
                <a:ext cx="1290446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 Box 80"/>
              <p:cNvSpPr txBox="1">
                <a:spLocks noChangeArrowheads="1"/>
              </p:cNvSpPr>
              <p:nvPr/>
            </p:nvSpPr>
            <p:spPr bwMode="auto">
              <a:xfrm>
                <a:off x="6092579" y="3668690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8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2579" y="3668690"/>
                <a:ext cx="381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80"/>
              <p:cNvSpPr txBox="1">
                <a:spLocks noChangeArrowheads="1"/>
              </p:cNvSpPr>
              <p:nvPr/>
            </p:nvSpPr>
            <p:spPr bwMode="auto">
              <a:xfrm>
                <a:off x="6775624" y="3679707"/>
                <a:ext cx="381000" cy="4380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9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5624" y="3679707"/>
                <a:ext cx="381000" cy="438005"/>
              </a:xfrm>
              <a:prstGeom prst="rect">
                <a:avLst/>
              </a:prstGeom>
              <a:blipFill>
                <a:blip r:embed="rId13"/>
                <a:stretch>
                  <a:fillRect b="-14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Box 80"/>
              <p:cNvSpPr txBox="1">
                <a:spLocks noChangeArrowheads="1"/>
              </p:cNvSpPr>
              <p:nvPr/>
            </p:nvSpPr>
            <p:spPr bwMode="auto">
              <a:xfrm>
                <a:off x="7469687" y="3679706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0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9687" y="3679706"/>
                <a:ext cx="38100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41829" y="4630058"/>
                <a:ext cx="3004457" cy="41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So when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etc…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9" y="4630058"/>
                <a:ext cx="3004457" cy="418961"/>
              </a:xfrm>
              <a:prstGeom prst="rect">
                <a:avLst/>
              </a:prstGeom>
              <a:blipFill>
                <a:blip r:embed="rId1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4920344" y="2627086"/>
            <a:ext cx="2786742" cy="10159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93"/>
              <p:cNvSpPr txBox="1">
                <a:spLocks noChangeArrowheads="1"/>
              </p:cNvSpPr>
              <p:nvPr/>
            </p:nvSpPr>
            <p:spPr bwMode="auto">
              <a:xfrm>
                <a:off x="7635840" y="2336800"/>
                <a:ext cx="79696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l-GR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3" name="Text 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5840" y="2336800"/>
                <a:ext cx="796960" cy="307777"/>
              </a:xfrm>
              <a:prstGeom prst="rect">
                <a:avLst/>
              </a:prstGeom>
              <a:blipFill>
                <a:blip r:embed="rId16"/>
                <a:stretch>
                  <a:fillRect b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8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−180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≤180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. Use your sketch to solve, for the given interval, the equations:</a:t>
                </a:r>
              </a:p>
              <a:p>
                <a:pPr marL="342900" indent="-342900">
                  <a:buAutoNum type="arabicParenR"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	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=−0.4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𝑠𝑖𝑛𝑥𝑐𝑜𝑠𝑥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𝑡𝑎𝑛𝑥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  <a:blipFill>
                <a:blip r:embed="rId2"/>
                <a:stretch>
                  <a:fillRect l="-1752" t="-2179" r="-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4"/>
              <p:cNvSpPr txBox="1">
                <a:spLocks/>
              </p:cNvSpPr>
              <p:nvPr/>
            </p:nvSpPr>
            <p:spPr>
              <a:xfrm>
                <a:off x="4643452" y="1687745"/>
                <a:ext cx="4099332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3) Find all the solutions in the interval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800" dirty="0">
                    <a:latin typeface="Comic Sans MS" panose="030F0702030302020204" pitchFamily="66" charset="0"/>
                  </a:rPr>
                  <a:t> to the equation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800" b="0" i="1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52" y="1687745"/>
                <a:ext cx="4099332" cy="4752528"/>
              </a:xfrm>
              <a:prstGeom prst="rect">
                <a:avLst/>
              </a:prstGeom>
              <a:blipFill>
                <a:blip r:embed="rId3"/>
                <a:stretch>
                  <a:fillRect l="-1339" t="-1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362960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53.1, 126.9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118" y="359539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-23.6, -156.4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7718" y="2928452"/>
            <a:ext cx="295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0.308, 1.26, 1.88, 2.83, 3.45, 4.40, 5.02, 5.98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8138"/>
                <a:ext cx="4343400" cy="4525962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GB" sz="2000" b="1" dirty="0">
                    <a:latin typeface="Comic Sans MS" pitchFamily="66" charset="0"/>
                  </a:rPr>
                  <a:t>You need to know the graphs of sec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r>
                  <a:rPr lang="en-GB" sz="2000" b="1" dirty="0">
                    <a:latin typeface="Comic Sans MS" pitchFamily="66" charset="0"/>
                  </a:rPr>
                  <a:t>, cosec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r>
                  <a:rPr lang="en-GB" sz="2000" b="1" dirty="0">
                    <a:latin typeface="Comic Sans MS" pitchFamily="66" charset="0"/>
                  </a:rPr>
                  <a:t> and cot</a:t>
                </a:r>
                <a:r>
                  <a:rPr lang="el-GR" sz="2000" b="1" dirty="0">
                    <a:latin typeface="Comic Sans MS" pitchFamily="66" charset="0"/>
                  </a:rPr>
                  <a:t>θ</a:t>
                </a:r>
                <a:endParaRPr lang="en-GB" sz="20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20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a) Sketch the graph of: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𝑐𝑜𝑠𝑒𝑐𝑥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b) On the same axes, sketch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b="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c) State the number of solutions to the equation: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𝑐𝑜𝑠𝑒𝑐𝑥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         0≤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l-GR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8138"/>
                <a:ext cx="4343400" cy="4525962"/>
              </a:xfrm>
              <a:blipFill>
                <a:blip r:embed="rId3"/>
                <a:stretch>
                  <a:fillRect t="-1482" r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7503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4" imgW="825500" imgH="393700" progId="Equation.DSMT4">
                  <p:embed/>
                </p:oleObj>
              </mc:Choice>
              <mc:Fallback>
                <p:oleObj name="Equation" r:id="rId4" imgW="825500" imgH="393700" progId="Equation.DSMT4">
                  <p:embed/>
                  <p:pic>
                    <p:nvPicPr>
                      <p:cNvPr id="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282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6" imgW="939392" imgH="393529" progId="Equation.DSMT4">
                  <p:embed/>
                </p:oleObj>
              </mc:Choice>
              <mc:Fallback>
                <p:oleObj name="Equation" r:id="rId6" imgW="939392" imgH="393529" progId="Equation.DSMT4">
                  <p:embed/>
                  <p:pic>
                    <p:nvPicPr>
                      <p:cNvPr id="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335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8" imgW="812447" imgH="393529" progId="Equation.DSMT4">
                  <p:embed/>
                </p:oleObj>
              </mc:Choice>
              <mc:Fallback>
                <p:oleObj name="Equation" r:id="rId8" imgW="812447" imgH="393529" progId="Equation.DSMT4">
                  <p:embed/>
                  <p:pic>
                    <p:nvPicPr>
                      <p:cNvPr id="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0"/>
          <p:cNvSpPr>
            <a:spLocks noChangeShapeType="1"/>
          </p:cNvSpPr>
          <p:nvPr/>
        </p:nvSpPr>
        <p:spPr bwMode="auto">
          <a:xfrm flipV="1">
            <a:off x="4904613" y="2760066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70"/>
          <p:cNvSpPr>
            <a:spLocks noChangeShapeType="1"/>
          </p:cNvSpPr>
          <p:nvPr/>
        </p:nvSpPr>
        <p:spPr bwMode="auto">
          <a:xfrm>
            <a:off x="4903293" y="3159829"/>
            <a:ext cx="0" cy="10135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71"/>
          <p:cNvSpPr>
            <a:spLocks noChangeShapeType="1"/>
          </p:cNvSpPr>
          <p:nvPr/>
        </p:nvSpPr>
        <p:spPr bwMode="auto">
          <a:xfrm>
            <a:off x="4904613" y="3658591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72"/>
          <p:cNvSpPr>
            <a:spLocks noChangeShapeType="1"/>
          </p:cNvSpPr>
          <p:nvPr/>
        </p:nvSpPr>
        <p:spPr bwMode="auto">
          <a:xfrm>
            <a:off x="55904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73"/>
          <p:cNvSpPr>
            <a:spLocks noChangeShapeType="1"/>
          </p:cNvSpPr>
          <p:nvPr/>
        </p:nvSpPr>
        <p:spPr bwMode="auto">
          <a:xfrm>
            <a:off x="62762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74"/>
          <p:cNvSpPr>
            <a:spLocks noChangeShapeType="1"/>
          </p:cNvSpPr>
          <p:nvPr/>
        </p:nvSpPr>
        <p:spPr bwMode="auto">
          <a:xfrm>
            <a:off x="69620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7647813" y="3582391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 Box 80"/>
              <p:cNvSpPr txBox="1">
                <a:spLocks noChangeArrowheads="1"/>
              </p:cNvSpPr>
              <p:nvPr/>
            </p:nvSpPr>
            <p:spPr bwMode="auto">
              <a:xfrm>
                <a:off x="5409533" y="3712758"/>
                <a:ext cx="381000" cy="406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9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9533" y="3712758"/>
                <a:ext cx="381000" cy="406073"/>
              </a:xfrm>
              <a:prstGeom prst="rect">
                <a:avLst/>
              </a:prstGeom>
              <a:blipFill>
                <a:blip r:embed="rId10"/>
                <a:stretch>
                  <a:fillRect b="-1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 Box 85"/>
          <p:cNvSpPr txBox="1">
            <a:spLocks noChangeArrowheads="1"/>
          </p:cNvSpPr>
          <p:nvPr/>
        </p:nvSpPr>
        <p:spPr bwMode="auto">
          <a:xfrm>
            <a:off x="4588797" y="3027626"/>
            <a:ext cx="2373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4</a:t>
            </a:r>
          </a:p>
        </p:txBody>
      </p:sp>
      <p:sp>
        <p:nvSpPr>
          <p:cNvPr id="101" name="Text Box 86"/>
          <p:cNvSpPr txBox="1">
            <a:spLocks noChangeArrowheads="1"/>
          </p:cNvSpPr>
          <p:nvPr/>
        </p:nvSpPr>
        <p:spPr bwMode="auto">
          <a:xfrm>
            <a:off x="4591875" y="3531591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102" name="Text Box 87"/>
          <p:cNvSpPr txBox="1">
            <a:spLocks noChangeArrowheads="1"/>
          </p:cNvSpPr>
          <p:nvPr/>
        </p:nvSpPr>
        <p:spPr bwMode="auto">
          <a:xfrm>
            <a:off x="4552092" y="4028248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-4</a:t>
            </a:r>
          </a:p>
        </p:txBody>
      </p:sp>
      <p:sp>
        <p:nvSpPr>
          <p:cNvPr id="103" name="Line 88"/>
          <p:cNvSpPr>
            <a:spLocks noChangeShapeType="1"/>
          </p:cNvSpPr>
          <p:nvPr/>
        </p:nvSpPr>
        <p:spPr bwMode="auto">
          <a:xfrm flipV="1">
            <a:off x="6274625" y="2760066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Line 89"/>
          <p:cNvSpPr>
            <a:spLocks noChangeShapeType="1"/>
          </p:cNvSpPr>
          <p:nvPr/>
        </p:nvSpPr>
        <p:spPr bwMode="auto">
          <a:xfrm flipV="1">
            <a:off x="7657338" y="2761653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Arc 91"/>
          <p:cNvSpPr>
            <a:spLocks/>
          </p:cNvSpPr>
          <p:nvPr/>
        </p:nvSpPr>
        <p:spPr bwMode="auto">
          <a:xfrm rot="5400000">
            <a:off x="5128450" y="2100346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6" name="Arc 92"/>
          <p:cNvSpPr>
            <a:spLocks/>
          </p:cNvSpPr>
          <p:nvPr/>
        </p:nvSpPr>
        <p:spPr bwMode="auto">
          <a:xfrm rot="16200000" flipV="1">
            <a:off x="6527264" y="3977452"/>
            <a:ext cx="914400" cy="1276350"/>
          </a:xfrm>
          <a:custGeom>
            <a:avLst/>
            <a:gdLst>
              <a:gd name="T0" fmla="*/ 0 w 21600"/>
              <a:gd name="T1" fmla="*/ 0 h 43200"/>
              <a:gd name="T2" fmla="*/ 224028 w 21600"/>
              <a:gd name="T3" fmla="*/ 37709938 h 43200"/>
              <a:gd name="T4" fmla="*/ 0 w 21600"/>
              <a:gd name="T5" fmla="*/ 1885496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80"/>
                  <a:pt x="12005" y="43130"/>
                  <a:pt x="124" y="431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 Box 93"/>
              <p:cNvSpPr txBox="1">
                <a:spLocks noChangeArrowheads="1"/>
              </p:cNvSpPr>
              <p:nvPr/>
            </p:nvSpPr>
            <p:spPr bwMode="auto">
              <a:xfrm>
                <a:off x="7519726" y="4678150"/>
                <a:ext cx="129044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𝑜𝑠𝑒𝑐</m:t>
                      </m:r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l-GR" sz="1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7" name="Text 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726" y="4678150"/>
                <a:ext cx="1290446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 Box 80"/>
              <p:cNvSpPr txBox="1">
                <a:spLocks noChangeArrowheads="1"/>
              </p:cNvSpPr>
              <p:nvPr/>
            </p:nvSpPr>
            <p:spPr bwMode="auto">
              <a:xfrm>
                <a:off x="6092579" y="3668690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8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2579" y="3668690"/>
                <a:ext cx="381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80"/>
              <p:cNvSpPr txBox="1">
                <a:spLocks noChangeArrowheads="1"/>
              </p:cNvSpPr>
              <p:nvPr/>
            </p:nvSpPr>
            <p:spPr bwMode="auto">
              <a:xfrm>
                <a:off x="6775624" y="3679707"/>
                <a:ext cx="381000" cy="4380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9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5624" y="3679707"/>
                <a:ext cx="381000" cy="438005"/>
              </a:xfrm>
              <a:prstGeom prst="rect">
                <a:avLst/>
              </a:prstGeom>
              <a:blipFill>
                <a:blip r:embed="rId13"/>
                <a:stretch>
                  <a:fillRect b="-14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Box 80"/>
              <p:cNvSpPr txBox="1">
                <a:spLocks noChangeArrowheads="1"/>
              </p:cNvSpPr>
              <p:nvPr/>
            </p:nvSpPr>
            <p:spPr bwMode="auto">
              <a:xfrm>
                <a:off x="7469687" y="3679706"/>
                <a:ext cx="3810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0" name="Text 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9687" y="3679706"/>
                <a:ext cx="38100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4920344" y="2627086"/>
            <a:ext cx="2786742" cy="10159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93"/>
              <p:cNvSpPr txBox="1">
                <a:spLocks noChangeArrowheads="1"/>
              </p:cNvSpPr>
              <p:nvPr/>
            </p:nvSpPr>
            <p:spPr bwMode="auto">
              <a:xfrm>
                <a:off x="7635840" y="2336800"/>
                <a:ext cx="79696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l-GR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3" name="Text 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5840" y="2336800"/>
                <a:ext cx="796960" cy="307777"/>
              </a:xfrm>
              <a:prstGeom prst="rect">
                <a:avLst/>
              </a:prstGeom>
              <a:blipFill>
                <a:blip r:embed="rId15"/>
                <a:stretch>
                  <a:fillRect b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9039" y="6017622"/>
                <a:ext cx="11539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𝑐𝑜𝑠𝑒𝑐𝑥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39" y="6017622"/>
                <a:ext cx="1153969" cy="246221"/>
              </a:xfrm>
              <a:prstGeom prst="rect">
                <a:avLst/>
              </a:prstGeom>
              <a:blipFill>
                <a:blip r:embed="rId16"/>
                <a:stretch>
                  <a:fillRect l="-3158" r="-157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H="1" flipV="1">
            <a:off x="653143" y="5733143"/>
            <a:ext cx="391884" cy="464457"/>
          </a:xfrm>
          <a:prstGeom prst="arc">
            <a:avLst>
              <a:gd name="adj1" fmla="val 16200000"/>
              <a:gd name="adj2" fmla="val 5364192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5669281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Add x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8160" y="554736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Since the graphs do not intersect in this region, there are no solutions to the equation 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670" y="2059158"/>
            <a:ext cx="807464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Teachings for </a:t>
            </a:r>
          </a:p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Exercise 6C</a:t>
            </a:r>
          </a:p>
        </p:txBody>
      </p:sp>
    </p:spTree>
    <p:extLst>
      <p:ext uri="{BB962C8B-B14F-4D97-AF65-F5344CB8AC3E}">
        <p14:creationId xmlns:p14="http://schemas.microsoft.com/office/powerpoint/2010/main" val="415366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4686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800" b="1" dirty="0">
                <a:latin typeface="Comic Sans MS" pitchFamily="66" charset="0"/>
              </a:rPr>
              <a:t>You need to be able to simplify expressions, prove identities and solve equations involving sec</a:t>
            </a:r>
            <a:r>
              <a:rPr lang="el-GR" sz="1800" b="1" dirty="0">
                <a:latin typeface="Comic Sans MS" pitchFamily="66" charset="0"/>
              </a:rPr>
              <a:t>θ</a:t>
            </a:r>
            <a:r>
              <a:rPr lang="en-GB" sz="1800" b="1" dirty="0">
                <a:latin typeface="Comic Sans MS" pitchFamily="66" charset="0"/>
              </a:rPr>
              <a:t>, cosec</a:t>
            </a:r>
            <a:r>
              <a:rPr lang="el-GR" sz="1800" b="1" dirty="0">
                <a:latin typeface="Comic Sans MS" pitchFamily="66" charset="0"/>
              </a:rPr>
              <a:t>θ</a:t>
            </a:r>
            <a:r>
              <a:rPr lang="en-GB" sz="1800" b="1" dirty="0">
                <a:latin typeface="Comic Sans MS" pitchFamily="66" charset="0"/>
              </a:rPr>
              <a:t> and cot</a:t>
            </a:r>
            <a:r>
              <a:rPr lang="el-GR" sz="1800" b="1" dirty="0">
                <a:latin typeface="Comic Sans MS" pitchFamily="66" charset="0"/>
              </a:rPr>
              <a:t>θ</a:t>
            </a:r>
            <a:endParaRPr lang="en-GB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 dirty="0">
                <a:latin typeface="Comic Sans MS" pitchFamily="66" charset="0"/>
              </a:rPr>
              <a:t>This is similar to the work covered in Year 12, but there are now more possibilities</a:t>
            </a:r>
          </a:p>
          <a:p>
            <a:pPr marL="0" indent="0" algn="ctr" eaLnBrk="1" hangingPunct="1">
              <a:buFontTx/>
              <a:buNone/>
            </a:pPr>
            <a:endParaRPr lang="en-GB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 dirty="0">
                <a:latin typeface="Comic Sans MS" pitchFamily="66" charset="0"/>
              </a:rPr>
              <a:t>As in Year 12, you must practice as much as possible in order to get a ‘feel’ for what to do and when…</a:t>
            </a:r>
            <a:endParaRPr lang="el-GR" sz="1600" dirty="0">
              <a:latin typeface="Comic Sans MS" pitchFamily="66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791200" y="15240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172200" y="1828800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>
                <a:latin typeface="Comic Sans MS" pitchFamily="66" charset="0"/>
              </a:rPr>
              <a:t>Simplify…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5715000" y="2286000"/>
          <a:ext cx="1866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3" imgW="964781" imgH="177723" progId="Equation.DSMT4">
                  <p:embed/>
                </p:oleObj>
              </mc:Choice>
              <mc:Fallback>
                <p:oleObj name="Equation" r:id="rId3" imgW="964781" imgH="177723" progId="Equation.DSMT4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18669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705475" y="3163888"/>
          <a:ext cx="6381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5" imgW="329914" imgH="177646" progId="Equation.DSMT4">
                  <p:embed/>
                </p:oleObj>
              </mc:Choice>
              <mc:Fallback>
                <p:oleObj name="Equation" r:id="rId5" imgW="329914" imgH="177646" progId="Equation.DSMT4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163888"/>
                        <a:ext cx="6381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6400800" y="2971800"/>
          <a:ext cx="1006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7" imgW="520474" imgH="393529" progId="Equation.DSMT4">
                  <p:embed/>
                </p:oleObj>
              </mc:Choice>
              <mc:Fallback>
                <p:oleObj name="Equation" r:id="rId7" imgW="520474" imgH="393529" progId="Equation.DSMT4">
                  <p:embed/>
                  <p:pic>
                    <p:nvPicPr>
                      <p:cNvPr id="23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10064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7543800" y="2971800"/>
          <a:ext cx="1006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9" imgW="520474" imgH="393529" progId="Equation.DSMT4">
                  <p:embed/>
                </p:oleObj>
              </mc:Choice>
              <mc:Fallback>
                <p:oleObj name="Equation" r:id="rId9" imgW="520474" imgH="393529" progId="Equation.DSMT4">
                  <p:embed/>
                  <p:pic>
                    <p:nvPicPr>
                      <p:cNvPr id="23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1800"/>
                        <a:ext cx="10064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5715000" y="4114800"/>
          <a:ext cx="1670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11" imgW="863225" imgH="393529" progId="Equation.DSMT4">
                  <p:embed/>
                </p:oleObj>
              </mc:Choice>
              <mc:Fallback>
                <p:oleObj name="Equation" r:id="rId11" imgW="863225" imgH="393529" progId="Equation.DSMT4">
                  <p:embed/>
                  <p:pic>
                    <p:nvPicPr>
                      <p:cNvPr id="23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14800"/>
                        <a:ext cx="1670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5715000" y="5334000"/>
          <a:ext cx="5159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13" imgW="266353" imgH="164885" progId="Equation.DSMT4">
                  <p:embed/>
                </p:oleObj>
              </mc:Choice>
              <mc:Fallback>
                <p:oleObj name="Equation" r:id="rId13" imgW="266353" imgH="164885" progId="Equation.DSMT4">
                  <p:embed/>
                  <p:pic>
                    <p:nvPicPr>
                      <p:cNvPr id="2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0"/>
                        <a:ext cx="5159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Arc 17"/>
          <p:cNvSpPr>
            <a:spLocks/>
          </p:cNvSpPr>
          <p:nvPr/>
        </p:nvSpPr>
        <p:spPr bwMode="auto">
          <a:xfrm flipH="1">
            <a:off x="5334000" y="2514600"/>
            <a:ext cx="274638" cy="914400"/>
          </a:xfrm>
          <a:custGeom>
            <a:avLst/>
            <a:gdLst>
              <a:gd name="T0" fmla="*/ 111977 w 22341"/>
              <a:gd name="T1" fmla="*/ 0 h 43200"/>
              <a:gd name="T2" fmla="*/ 0 w 22341"/>
              <a:gd name="T3" fmla="*/ 19348979 h 43200"/>
              <a:gd name="T4" fmla="*/ 111977 w 22341"/>
              <a:gd name="T5" fmla="*/ 9677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0" name="Arc 18"/>
          <p:cNvSpPr>
            <a:spLocks/>
          </p:cNvSpPr>
          <p:nvPr/>
        </p:nvSpPr>
        <p:spPr bwMode="auto">
          <a:xfrm flipH="1">
            <a:off x="5334000" y="3429000"/>
            <a:ext cx="274638" cy="1066800"/>
          </a:xfrm>
          <a:custGeom>
            <a:avLst/>
            <a:gdLst>
              <a:gd name="T0" fmla="*/ 111977 w 22341"/>
              <a:gd name="T1" fmla="*/ 0 h 43200"/>
              <a:gd name="T2" fmla="*/ 0 w 22341"/>
              <a:gd name="T3" fmla="*/ 26336106 h 43200"/>
              <a:gd name="T4" fmla="*/ 111977 w 22341"/>
              <a:gd name="T5" fmla="*/ 131720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1" name="Arc 19"/>
          <p:cNvSpPr>
            <a:spLocks/>
          </p:cNvSpPr>
          <p:nvPr/>
        </p:nvSpPr>
        <p:spPr bwMode="auto">
          <a:xfrm flipH="1">
            <a:off x="5334000" y="4495800"/>
            <a:ext cx="274638" cy="990600"/>
          </a:xfrm>
          <a:custGeom>
            <a:avLst/>
            <a:gdLst>
              <a:gd name="T0" fmla="*/ 111977 w 22341"/>
              <a:gd name="T1" fmla="*/ 0 h 43200"/>
              <a:gd name="T2" fmla="*/ 0 w 22341"/>
              <a:gd name="T3" fmla="*/ 22708175 h 43200"/>
              <a:gd name="T4" fmla="*/ 111977 w 22341"/>
              <a:gd name="T5" fmla="*/ 113575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3886200" y="2514600"/>
            <a:ext cx="1447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Remember how we can rewrite cot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from earlier?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03327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15" imgW="812447" imgH="393529" progId="Equation.DSMT4">
                  <p:embed/>
                </p:oleObj>
              </mc:Choice>
              <mc:Fallback>
                <p:oleObj name="Equation" r:id="rId15" imgW="812447" imgH="393529" progId="Equation.DSMT4">
                  <p:embed/>
                  <p:pic>
                    <p:nvPicPr>
                      <p:cNvPr id="235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16778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17" imgW="812447" imgH="393529" progId="Equation.DSMT4">
                  <p:embed/>
                </p:oleObj>
              </mc:Choice>
              <mc:Fallback>
                <p:oleObj name="Equation" r:id="rId17" imgW="812447" imgH="393529" progId="Equation.DSMT4">
                  <p:embed/>
                  <p:pic>
                    <p:nvPicPr>
                      <p:cNvPr id="235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886200" y="3733800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Group up as a single fraction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886200" y="4572000"/>
            <a:ext cx="1447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Numerator and denominator are equal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4188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19" imgW="825500" imgH="393700" progId="Equation.DSMT4">
                  <p:embed/>
                </p:oleObj>
              </mc:Choice>
              <mc:Fallback>
                <p:oleObj name="Equation" r:id="rId19" imgW="825500" imgH="3937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25335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21" imgW="939392" imgH="393529" progId="Equation.DSMT4">
                  <p:embed/>
                </p:oleObj>
              </mc:Choice>
              <mc:Fallback>
                <p:oleObj name="Equation" r:id="rId21" imgW="939392" imgH="393529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970436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23" imgW="812447" imgH="393529" progId="Equation.DSMT4">
                  <p:embed/>
                </p:oleObj>
              </mc:Choice>
              <mc:Fallback>
                <p:oleObj name="Equation" r:id="rId23" imgW="812447" imgH="393529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1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  <p:bldP spid="23562" grpId="0"/>
      <p:bldP spid="23569" grpId="0" animBg="1"/>
      <p:bldP spid="23570" grpId="0" animBg="1"/>
      <p:bldP spid="23571" grpId="0" animBg="1"/>
      <p:bldP spid="23572" grpId="0"/>
      <p:bldP spid="23576" grpId="0"/>
      <p:bldP spid="235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4686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800" b="1" dirty="0">
                <a:latin typeface="Comic Sans MS" pitchFamily="66" charset="0"/>
              </a:rPr>
              <a:t>You need to be able to simplify expressions, prove identities and solve equations involving sec</a:t>
            </a:r>
            <a:r>
              <a:rPr lang="el-GR" sz="1800" b="1" dirty="0">
                <a:latin typeface="Comic Sans MS" pitchFamily="66" charset="0"/>
              </a:rPr>
              <a:t>θ</a:t>
            </a:r>
            <a:r>
              <a:rPr lang="en-GB" sz="1800" b="1" dirty="0">
                <a:latin typeface="Comic Sans MS" pitchFamily="66" charset="0"/>
              </a:rPr>
              <a:t>, cosec</a:t>
            </a:r>
            <a:r>
              <a:rPr lang="el-GR" sz="1800" b="1" dirty="0">
                <a:latin typeface="Comic Sans MS" pitchFamily="66" charset="0"/>
              </a:rPr>
              <a:t>θ</a:t>
            </a:r>
            <a:r>
              <a:rPr lang="en-GB" sz="1800" b="1" dirty="0">
                <a:latin typeface="Comic Sans MS" pitchFamily="66" charset="0"/>
              </a:rPr>
              <a:t> and cot</a:t>
            </a:r>
            <a:r>
              <a:rPr lang="el-GR" sz="1800" b="1" dirty="0">
                <a:latin typeface="Comic Sans MS" pitchFamily="66" charset="0"/>
              </a:rPr>
              <a:t>θ</a:t>
            </a:r>
            <a:endParaRPr lang="en-GB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8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600" dirty="0">
                <a:latin typeface="Comic Sans MS" pitchFamily="66" charset="0"/>
              </a:rPr>
              <a:t>This is similar to the work covered in Year 12, but there are now more possibilities</a:t>
            </a:r>
          </a:p>
          <a:p>
            <a:pPr marL="0" indent="0" algn="ctr">
              <a:buNone/>
            </a:pPr>
            <a:endParaRPr lang="en-GB" sz="16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600" dirty="0">
                <a:latin typeface="Comic Sans MS" pitchFamily="66" charset="0"/>
              </a:rPr>
              <a:t>As in Year 12, you must practice as much as possible in order to get a ‘feel’ for what to do and when…</a:t>
            </a:r>
            <a:endParaRPr lang="el-GR" sz="1600" dirty="0">
              <a:latin typeface="Comic Sans MS" pitchFamily="66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943600" y="15240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324600" y="1828800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>
                <a:latin typeface="Comic Sans MS" pitchFamily="66" charset="0"/>
              </a:rPr>
              <a:t>Simplify…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410200" y="2209800"/>
          <a:ext cx="25320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3" imgW="1663700" imgH="254000" progId="Equation.DSMT4">
                  <p:embed/>
                </p:oleObj>
              </mc:Choice>
              <mc:Fallback>
                <p:oleObj name="Equation" r:id="rId3" imgW="1663700" imgH="254000" progId="Equation.DSMT4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09800"/>
                        <a:ext cx="25320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Arc 16"/>
          <p:cNvSpPr>
            <a:spLocks/>
          </p:cNvSpPr>
          <p:nvPr/>
        </p:nvSpPr>
        <p:spPr bwMode="auto">
          <a:xfrm flipH="1">
            <a:off x="5181600" y="2438400"/>
            <a:ext cx="122238" cy="5334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6584020 h 43200"/>
              <a:gd name="T4" fmla="*/ 22181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581400" y="2438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the part in brackets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5410200" y="2667000"/>
          <a:ext cx="26289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5" imgW="1727200" imgH="431800" progId="Equation.DSMT4">
                  <p:embed/>
                </p:oleObj>
              </mc:Choice>
              <mc:Fallback>
                <p:oleObj name="Equation" r:id="rId5" imgW="1727200" imgH="431800" progId="Equation.DSMT4">
                  <p:embed/>
                  <p:pic>
                    <p:nvPicPr>
                      <p:cNvPr id="246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67000"/>
                        <a:ext cx="26289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5410200" y="3429000"/>
          <a:ext cx="35766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7" imgW="2349500" imgH="431800" progId="Equation.DSMT4">
                  <p:embed/>
                </p:oleObj>
              </mc:Choice>
              <mc:Fallback>
                <p:oleObj name="Equation" r:id="rId7" imgW="2349500" imgH="431800" progId="Equation.DSMT4">
                  <p:embed/>
                  <p:pic>
                    <p:nvPicPr>
                      <p:cNvPr id="246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357663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5410200" y="4267200"/>
          <a:ext cx="2590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9" imgW="1701800" imgH="431800" progId="Equation.DSMT4">
                  <p:embed/>
                </p:oleObj>
              </mc:Choice>
              <mc:Fallback>
                <p:oleObj name="Equation" r:id="rId9" imgW="1701800" imgH="431800" progId="Equation.DSMT4">
                  <p:embed/>
                  <p:pic>
                    <p:nvPicPr>
                      <p:cNvPr id="2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67200"/>
                        <a:ext cx="25908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5410200" y="5181600"/>
          <a:ext cx="25320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11" imgW="1663700" imgH="419100" progId="Equation.DSMT4">
                  <p:embed/>
                </p:oleObj>
              </mc:Choice>
              <mc:Fallback>
                <p:oleObj name="Equation" r:id="rId11" imgW="1663700" imgH="419100" progId="Equation.DSMT4">
                  <p:embed/>
                  <p:pic>
                    <p:nvPicPr>
                      <p:cNvPr id="24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81600"/>
                        <a:ext cx="253206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5410200" y="6172200"/>
          <a:ext cx="13525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13" imgW="888614" imgH="177723" progId="Equation.DSMT4">
                  <p:embed/>
                </p:oleObj>
              </mc:Choice>
              <mc:Fallback>
                <p:oleObj name="Equation" r:id="rId13" imgW="888614" imgH="177723" progId="Equation.DSMT4">
                  <p:embed/>
                  <p:pic>
                    <p:nvPicPr>
                      <p:cNvPr id="24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172200"/>
                        <a:ext cx="13525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Arc 29"/>
          <p:cNvSpPr>
            <a:spLocks/>
          </p:cNvSpPr>
          <p:nvPr/>
        </p:nvSpPr>
        <p:spPr bwMode="auto">
          <a:xfrm flipH="1">
            <a:off x="5181600" y="2971800"/>
            <a:ext cx="122238" cy="7620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13436794 h 43200"/>
              <a:gd name="T4" fmla="*/ 22181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6" name="Arc 30"/>
          <p:cNvSpPr>
            <a:spLocks/>
          </p:cNvSpPr>
          <p:nvPr/>
        </p:nvSpPr>
        <p:spPr bwMode="auto">
          <a:xfrm flipH="1">
            <a:off x="5181600" y="3733800"/>
            <a:ext cx="122238" cy="8382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16258519 h 43200"/>
              <a:gd name="T4" fmla="*/ 22181 w 22341"/>
              <a:gd name="T5" fmla="*/ 81317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7" name="Arc 31"/>
          <p:cNvSpPr>
            <a:spLocks/>
          </p:cNvSpPr>
          <p:nvPr/>
        </p:nvSpPr>
        <p:spPr bwMode="auto">
          <a:xfrm flipH="1">
            <a:off x="5181600" y="4572000"/>
            <a:ext cx="122238" cy="9144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19348979 h 43200"/>
              <a:gd name="T4" fmla="*/ 22181 w 22341"/>
              <a:gd name="T5" fmla="*/ 9677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8" name="Arc 32"/>
          <p:cNvSpPr>
            <a:spLocks/>
          </p:cNvSpPr>
          <p:nvPr/>
        </p:nvSpPr>
        <p:spPr bwMode="auto">
          <a:xfrm flipH="1">
            <a:off x="5181600" y="5486400"/>
            <a:ext cx="122238" cy="8382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16258519 h 43200"/>
              <a:gd name="T4" fmla="*/ 22181 w 22341"/>
              <a:gd name="T5" fmla="*/ 81317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3352800" y="3048000"/>
            <a:ext cx="1905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Multiply each fraction by the opposite’s denominator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3429000" y="3810000"/>
            <a:ext cx="1905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Group up since the denominators are now the same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581400" y="4648200"/>
            <a:ext cx="167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Multiply the part on top by the part outside the bracket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3505200" y="5562600"/>
            <a:ext cx="167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Cancel the common factor to the top and bottom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5638800" y="5257800"/>
            <a:ext cx="914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V="1">
            <a:off x="6324600" y="5562600"/>
            <a:ext cx="914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3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5074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15" imgW="812447" imgH="393529" progId="Equation.DSMT4">
                  <p:embed/>
                </p:oleObj>
              </mc:Choice>
              <mc:Fallback>
                <p:oleObj name="Equation" r:id="rId15" imgW="812447" imgH="393529" progId="Equation.DSMT4">
                  <p:embed/>
                  <p:pic>
                    <p:nvPicPr>
                      <p:cNvPr id="235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44631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17" imgW="812447" imgH="393529" progId="Equation.DSMT4">
                  <p:embed/>
                </p:oleObj>
              </mc:Choice>
              <mc:Fallback>
                <p:oleObj name="Equation" r:id="rId17" imgW="812447" imgH="393529" progId="Equation.DSMT4">
                  <p:embed/>
                  <p:pic>
                    <p:nvPicPr>
                      <p:cNvPr id="235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457515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19" imgW="825500" imgH="393700" progId="Equation.DSMT4">
                  <p:embed/>
                </p:oleObj>
              </mc:Choice>
              <mc:Fallback>
                <p:oleObj name="Equation" r:id="rId19" imgW="825500" imgH="393700" progId="Equation.DSMT4">
                  <p:embed/>
                  <p:pic>
                    <p:nvPicPr>
                      <p:cNvPr id="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54007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1" imgW="939392" imgH="393529" progId="Equation.DSMT4">
                  <p:embed/>
                </p:oleObj>
              </mc:Choice>
              <mc:Fallback>
                <p:oleObj name="Equation" r:id="rId21" imgW="939392" imgH="393529" progId="Equation.DSMT4">
                  <p:embed/>
                  <p:pic>
                    <p:nvPicPr>
                      <p:cNvPr id="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361561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23" imgW="812447" imgH="393529" progId="Equation.DSMT4">
                  <p:embed/>
                </p:oleObj>
              </mc:Choice>
              <mc:Fallback>
                <p:oleObj name="Equation" r:id="rId23" imgW="812447" imgH="393529" progId="Equation.DSMT4">
                  <p:embed/>
                  <p:pic>
                    <p:nvPicPr>
                      <p:cNvPr id="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7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nimBg="1"/>
      <p:bldP spid="24595" grpId="0"/>
      <p:bldP spid="24605" grpId="0" animBg="1"/>
      <p:bldP spid="24606" grpId="0" animBg="1"/>
      <p:bldP spid="24607" grpId="0" animBg="1"/>
      <p:bldP spid="24608" grpId="0" animBg="1"/>
      <p:bldP spid="24609" grpId="0"/>
      <p:bldP spid="24610" grpId="0"/>
      <p:bldP spid="24611" grpId="0"/>
      <p:bldP spid="24612" grpId="0"/>
      <p:bldP spid="24613" grpId="0" animBg="1"/>
      <p:bldP spid="246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2286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>
                <a:latin typeface="Comic Sans MS" pitchFamily="66" charset="0"/>
              </a:rPr>
              <a:t>Show that:</a:t>
            </a:r>
          </a:p>
        </p:txBody>
      </p:sp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1371600" y="1600200"/>
          <a:ext cx="23764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3" imgW="1562100" imgH="393700" progId="Equation.DSMT4">
                  <p:embed/>
                </p:oleObj>
              </mc:Choice>
              <mc:Fallback>
                <p:oleObj name="Equation" r:id="rId3" imgW="1562100" imgH="393700" progId="Equation.DSMT4">
                  <p:embed/>
                  <p:pic>
                    <p:nvPicPr>
                      <p:cNvPr id="225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23764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Arc 11"/>
          <p:cNvSpPr>
            <a:spLocks/>
          </p:cNvSpPr>
          <p:nvPr/>
        </p:nvSpPr>
        <p:spPr bwMode="auto">
          <a:xfrm flipH="1">
            <a:off x="762000" y="3886200"/>
            <a:ext cx="122238" cy="5334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6584020 h 43200"/>
              <a:gd name="T4" fmla="*/ 22181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0" y="3962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both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2209800" y="2819400"/>
          <a:ext cx="12795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5" imgW="1040948" imgH="393529" progId="Equation.DSMT4">
                  <p:embed/>
                </p:oleObj>
              </mc:Choice>
              <mc:Fallback>
                <p:oleObj name="Equation" r:id="rId5" imgW="1040948" imgH="393529" progId="Equation.DSMT4">
                  <p:embed/>
                  <p:pic>
                    <p:nvPicPr>
                      <p:cNvPr id="256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12795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362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b="1">
                <a:latin typeface="Comic Sans MS" pitchFamily="66" charset="0"/>
              </a:rPr>
              <a:t>Left side</a:t>
            </a:r>
          </a:p>
        </p:txBody>
      </p:sp>
      <p:graphicFrame>
        <p:nvGraphicFramePr>
          <p:cNvPr id="25633" name="Object 33"/>
          <p:cNvGraphicFramePr>
            <a:graphicFrameLocks noChangeAspect="1"/>
          </p:cNvGraphicFramePr>
          <p:nvPr/>
        </p:nvGraphicFramePr>
        <p:xfrm>
          <a:off x="1066800" y="3733800"/>
          <a:ext cx="950913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7" imgW="774028" imgH="177646" progId="Equation.DSMT4">
                  <p:embed/>
                </p:oleObj>
              </mc:Choice>
              <mc:Fallback>
                <p:oleObj name="Equation" r:id="rId7" imgW="774028" imgH="177646" progId="Equation.DSMT4">
                  <p:embed/>
                  <p:pic>
                    <p:nvPicPr>
                      <p:cNvPr id="256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950913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990600" y="3429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b="1">
                <a:latin typeface="Comic Sans MS" pitchFamily="66" charset="0"/>
              </a:rPr>
              <a:t>Numerator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429000" y="34290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b="1">
                <a:latin typeface="Comic Sans MS" pitchFamily="66" charset="0"/>
              </a:rPr>
              <a:t>Denominator</a:t>
            </a:r>
          </a:p>
        </p:txBody>
      </p:sp>
      <p:graphicFrame>
        <p:nvGraphicFramePr>
          <p:cNvPr id="25636" name="Object 36"/>
          <p:cNvGraphicFramePr>
            <a:graphicFrameLocks noChangeAspect="1"/>
          </p:cNvGraphicFramePr>
          <p:nvPr/>
        </p:nvGraphicFramePr>
        <p:xfrm>
          <a:off x="914400" y="4114800"/>
          <a:ext cx="468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9" imgW="380835" imgH="393529" progId="Equation.DSMT4">
                  <p:embed/>
                </p:oleObj>
              </mc:Choice>
              <mc:Fallback>
                <p:oleObj name="Equation" r:id="rId9" imgW="380835" imgH="393529" progId="Equation.DSMT4">
                  <p:embed/>
                  <p:pic>
                    <p:nvPicPr>
                      <p:cNvPr id="256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468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37"/>
          <p:cNvGraphicFramePr>
            <a:graphicFrameLocks noChangeAspect="1"/>
          </p:cNvGraphicFramePr>
          <p:nvPr/>
        </p:nvGraphicFramePr>
        <p:xfrm>
          <a:off x="1447800" y="4114800"/>
          <a:ext cx="6556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11" imgW="533169" imgH="393529" progId="Equation.DSMT4">
                  <p:embed/>
                </p:oleObj>
              </mc:Choice>
              <mc:Fallback>
                <p:oleObj name="Equation" r:id="rId11" imgW="533169" imgH="393529" progId="Equation.DSMT4">
                  <p:embed/>
                  <p:pic>
                    <p:nvPicPr>
                      <p:cNvPr id="256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6556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8" name="Object 38"/>
          <p:cNvGraphicFramePr>
            <a:graphicFrameLocks noChangeAspect="1"/>
          </p:cNvGraphicFramePr>
          <p:nvPr/>
        </p:nvGraphicFramePr>
        <p:xfrm>
          <a:off x="914400" y="4724400"/>
          <a:ext cx="669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13" imgW="545863" imgH="393529" progId="Equation.DSMT4">
                  <p:embed/>
                </p:oleObj>
              </mc:Choice>
              <mc:Fallback>
                <p:oleObj name="Equation" r:id="rId13" imgW="545863" imgH="393529" progId="Equation.DSMT4">
                  <p:embed/>
                  <p:pic>
                    <p:nvPicPr>
                      <p:cNvPr id="256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6699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76200" y="4495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Group up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40" name="Arc 40"/>
          <p:cNvSpPr>
            <a:spLocks/>
          </p:cNvSpPr>
          <p:nvPr/>
        </p:nvSpPr>
        <p:spPr bwMode="auto">
          <a:xfrm flipH="1">
            <a:off x="762000" y="4419600"/>
            <a:ext cx="122238" cy="5334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6584020 h 43200"/>
              <a:gd name="T4" fmla="*/ 22181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641" name="Object 41"/>
          <p:cNvGraphicFramePr>
            <a:graphicFrameLocks noChangeAspect="1"/>
          </p:cNvGraphicFramePr>
          <p:nvPr/>
        </p:nvGraphicFramePr>
        <p:xfrm>
          <a:off x="3429000" y="3733800"/>
          <a:ext cx="1247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15" imgW="1016000" imgH="203200" progId="Equation.DSMT4">
                  <p:embed/>
                </p:oleObj>
              </mc:Choice>
              <mc:Fallback>
                <p:oleObj name="Equation" r:id="rId15" imgW="1016000" imgH="203200" progId="Equation.DSMT4">
                  <p:embed/>
                  <p:pic>
                    <p:nvPicPr>
                      <p:cNvPr id="256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12477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Object 42"/>
          <p:cNvGraphicFramePr>
            <a:graphicFrameLocks noChangeAspect="1"/>
          </p:cNvGraphicFramePr>
          <p:nvPr/>
        </p:nvGraphicFramePr>
        <p:xfrm>
          <a:off x="3505200" y="4191000"/>
          <a:ext cx="1169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17" imgW="952087" imgH="393529" progId="Equation.DSMT4">
                  <p:embed/>
                </p:oleObj>
              </mc:Choice>
              <mc:Fallback>
                <p:oleObj name="Equation" r:id="rId17" imgW="952087" imgH="393529" progId="Equation.DSMT4">
                  <p:embed/>
                  <p:pic>
                    <p:nvPicPr>
                      <p:cNvPr id="256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1169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3" name="Object 43"/>
          <p:cNvGraphicFramePr>
            <a:graphicFrameLocks noChangeAspect="1"/>
          </p:cNvGraphicFramePr>
          <p:nvPr/>
        </p:nvGraphicFramePr>
        <p:xfrm>
          <a:off x="3505200" y="4876800"/>
          <a:ext cx="2106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19" imgW="1714500" imgH="419100" progId="Equation.DSMT4">
                  <p:embed/>
                </p:oleObj>
              </mc:Choice>
              <mc:Fallback>
                <p:oleObj name="Equation" r:id="rId19" imgW="1714500" imgH="419100" progId="Equation.DSMT4">
                  <p:embed/>
                  <p:pic>
                    <p:nvPicPr>
                      <p:cNvPr id="256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1066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4" name="Object 44"/>
          <p:cNvGraphicFramePr>
            <a:graphicFrameLocks noChangeAspect="1"/>
          </p:cNvGraphicFramePr>
          <p:nvPr/>
        </p:nvGraphicFramePr>
        <p:xfrm>
          <a:off x="3505200" y="5638800"/>
          <a:ext cx="12969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Equation" r:id="rId21" imgW="1054100" imgH="419100" progId="Equation.DSMT4">
                  <p:embed/>
                </p:oleObj>
              </mc:Choice>
              <mc:Fallback>
                <p:oleObj name="Equation" r:id="rId21" imgW="1054100" imgH="419100" progId="Equation.DSMT4">
                  <p:embed/>
                  <p:pic>
                    <p:nvPicPr>
                      <p:cNvPr id="256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12969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6" name="Arc 46"/>
          <p:cNvSpPr>
            <a:spLocks/>
          </p:cNvSpPr>
          <p:nvPr/>
        </p:nvSpPr>
        <p:spPr bwMode="auto">
          <a:xfrm flipH="1">
            <a:off x="3276600" y="3886200"/>
            <a:ext cx="122238" cy="533400"/>
          </a:xfrm>
          <a:custGeom>
            <a:avLst/>
            <a:gdLst>
              <a:gd name="T0" fmla="*/ 22181 w 22341"/>
              <a:gd name="T1" fmla="*/ 0 h 43200"/>
              <a:gd name="T2" fmla="*/ 0 w 22341"/>
              <a:gd name="T3" fmla="*/ 6584020 h 43200"/>
              <a:gd name="T4" fmla="*/ 22181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514600" y="3962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both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2667000" y="5334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Group up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49" name="Arc 49"/>
          <p:cNvSpPr>
            <a:spLocks/>
          </p:cNvSpPr>
          <p:nvPr/>
        </p:nvSpPr>
        <p:spPr bwMode="auto">
          <a:xfrm flipH="1">
            <a:off x="3276600" y="51816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50" name="Arc 50"/>
          <p:cNvSpPr>
            <a:spLocks/>
          </p:cNvSpPr>
          <p:nvPr/>
        </p:nvSpPr>
        <p:spPr bwMode="auto">
          <a:xfrm flipH="1">
            <a:off x="3276600" y="44196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2286000" y="4419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Multiply by the opposite’s denominator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2286000" y="2819400"/>
            <a:ext cx="1066800" cy="2286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2209800" y="3048000"/>
            <a:ext cx="12954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3429000" y="3733800"/>
            <a:ext cx="12954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990600" y="3733800"/>
            <a:ext cx="1066800" cy="2286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56" name="Object 56"/>
          <p:cNvGraphicFramePr>
            <a:graphicFrameLocks noChangeAspect="1"/>
          </p:cNvGraphicFramePr>
          <p:nvPr/>
        </p:nvGraphicFramePr>
        <p:xfrm>
          <a:off x="7010400" y="1905000"/>
          <a:ext cx="12795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Equation" r:id="rId23" imgW="1040948" imgH="393529" progId="Equation.DSMT4">
                  <p:embed/>
                </p:oleObj>
              </mc:Choice>
              <mc:Fallback>
                <p:oleObj name="Equation" r:id="rId23" imgW="1040948" imgH="393529" progId="Equation.DSMT4">
                  <p:embed/>
                  <p:pic>
                    <p:nvPicPr>
                      <p:cNvPr id="2565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05000"/>
                        <a:ext cx="12795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7" name="Object 57"/>
          <p:cNvGraphicFramePr>
            <a:graphicFrameLocks noChangeAspect="1"/>
          </p:cNvGraphicFramePr>
          <p:nvPr/>
        </p:nvGraphicFramePr>
        <p:xfrm>
          <a:off x="3581400" y="6248400"/>
          <a:ext cx="11414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Equation" r:id="rId24" imgW="926698" imgH="393529" progId="Equation.DSMT4">
                  <p:embed/>
                </p:oleObj>
              </mc:Choice>
              <mc:Fallback>
                <p:oleObj name="Equation" r:id="rId24" imgW="926698" imgH="393529" progId="Equation.DSMT4">
                  <p:embed/>
                  <p:pic>
                    <p:nvPicPr>
                      <p:cNvPr id="2565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248400"/>
                        <a:ext cx="11414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8" name="Arc 58"/>
          <p:cNvSpPr>
            <a:spLocks/>
          </p:cNvSpPr>
          <p:nvPr/>
        </p:nvSpPr>
        <p:spPr bwMode="auto">
          <a:xfrm flipH="1">
            <a:off x="3276600" y="59436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59" name="Text Box 59"/>
          <p:cNvSpPr txBox="1">
            <a:spLocks noChangeArrowheads="1"/>
          </p:cNvSpPr>
          <p:nvPr/>
        </p:nvSpPr>
        <p:spPr bwMode="auto">
          <a:xfrm>
            <a:off x="1752600" y="5943600"/>
            <a:ext cx="1600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From C2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sin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+ cos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= 1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25660" name="Object 60"/>
          <p:cNvGraphicFramePr>
            <a:graphicFrameLocks noChangeAspect="1"/>
          </p:cNvGraphicFramePr>
          <p:nvPr/>
        </p:nvGraphicFramePr>
        <p:xfrm>
          <a:off x="7010400" y="2667000"/>
          <a:ext cx="11652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Equation" r:id="rId26" imgW="952087" imgH="761669" progId="Equation.DSMT4">
                  <p:embed/>
                </p:oleObj>
              </mc:Choice>
              <mc:Fallback>
                <p:oleObj name="Equation" r:id="rId26" imgW="952087" imgH="761669" progId="Equation.DSMT4">
                  <p:embed/>
                  <p:pic>
                    <p:nvPicPr>
                      <p:cNvPr id="2566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11652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2" name="Object 62"/>
          <p:cNvGraphicFramePr>
            <a:graphicFrameLocks noChangeAspect="1"/>
          </p:cNvGraphicFramePr>
          <p:nvPr/>
        </p:nvGraphicFramePr>
        <p:xfrm>
          <a:off x="7010400" y="3886200"/>
          <a:ext cx="669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7" name="Equation" r:id="rId28" imgW="545863" imgH="393529" progId="Equation.DSMT4">
                  <p:embed/>
                </p:oleObj>
              </mc:Choice>
              <mc:Fallback>
                <p:oleObj name="Equation" r:id="rId28" imgW="545863" imgH="393529" progId="Equation.DSMT4">
                  <p:embed/>
                  <p:pic>
                    <p:nvPicPr>
                      <p:cNvPr id="2566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86200"/>
                        <a:ext cx="6699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3" name="Object 63"/>
          <p:cNvGraphicFramePr>
            <a:graphicFrameLocks noChangeAspect="1"/>
          </p:cNvGraphicFramePr>
          <p:nvPr/>
        </p:nvGraphicFramePr>
        <p:xfrm>
          <a:off x="7772400" y="3886200"/>
          <a:ext cx="1235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29" imgW="1002865" imgH="393529" progId="Equation.DSMT4">
                  <p:embed/>
                </p:oleObj>
              </mc:Choice>
              <mc:Fallback>
                <p:oleObj name="Equation" r:id="rId29" imgW="1002865" imgH="393529" progId="Equation.DSMT4">
                  <p:embed/>
                  <p:pic>
                    <p:nvPicPr>
                      <p:cNvPr id="2566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886200"/>
                        <a:ext cx="12350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4" name="Object 64"/>
          <p:cNvGraphicFramePr>
            <a:graphicFrameLocks noChangeAspect="1"/>
          </p:cNvGraphicFramePr>
          <p:nvPr/>
        </p:nvGraphicFramePr>
        <p:xfrm>
          <a:off x="7772400" y="4724400"/>
          <a:ext cx="1219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tion" r:id="rId31" imgW="990600" imgH="419100" progId="Equation.DSMT4">
                  <p:embed/>
                </p:oleObj>
              </mc:Choice>
              <mc:Fallback>
                <p:oleObj name="Equation" r:id="rId31" imgW="990600" imgH="419100" progId="Equation.DSMT4">
                  <p:embed/>
                  <p:pic>
                    <p:nvPicPr>
                      <p:cNvPr id="2566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724400"/>
                        <a:ext cx="1219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5" name="Object 65"/>
          <p:cNvGraphicFramePr>
            <a:graphicFrameLocks noChangeAspect="1"/>
          </p:cNvGraphicFramePr>
          <p:nvPr/>
        </p:nvGraphicFramePr>
        <p:xfrm>
          <a:off x="7010400" y="4724400"/>
          <a:ext cx="669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Equation" r:id="rId33" imgW="545863" imgH="393529" progId="Equation.DSMT4">
                  <p:embed/>
                </p:oleObj>
              </mc:Choice>
              <mc:Fallback>
                <p:oleObj name="Equation" r:id="rId33" imgW="545863" imgH="393529" progId="Equation.DSMT4">
                  <p:embed/>
                  <p:pic>
                    <p:nvPicPr>
                      <p:cNvPr id="2566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724400"/>
                        <a:ext cx="6699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6629400" y="1600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b="1">
                <a:latin typeface="Comic Sans MS" pitchFamily="66" charset="0"/>
              </a:rPr>
              <a:t>Putting them together</a:t>
            </a:r>
          </a:p>
        </p:txBody>
      </p:sp>
      <p:sp>
        <p:nvSpPr>
          <p:cNvPr id="25667" name="Text Box 67"/>
          <p:cNvSpPr txBox="1">
            <a:spLocks noChangeArrowheads="1"/>
          </p:cNvSpPr>
          <p:nvPr/>
        </p:nvSpPr>
        <p:spPr bwMode="auto">
          <a:xfrm>
            <a:off x="5791200" y="22860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Replace numerator and denominator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68" name="Arc 68"/>
          <p:cNvSpPr>
            <a:spLocks/>
          </p:cNvSpPr>
          <p:nvPr/>
        </p:nvSpPr>
        <p:spPr bwMode="auto">
          <a:xfrm flipH="1">
            <a:off x="6781800" y="2209800"/>
            <a:ext cx="152400" cy="9144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9348979 h 43200"/>
              <a:gd name="T4" fmla="*/ 34483 w 22341"/>
              <a:gd name="T5" fmla="*/ 9677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69" name="Arc 69"/>
          <p:cNvSpPr>
            <a:spLocks/>
          </p:cNvSpPr>
          <p:nvPr/>
        </p:nvSpPr>
        <p:spPr bwMode="auto">
          <a:xfrm flipH="1">
            <a:off x="6781800" y="3124200"/>
            <a:ext cx="152400" cy="990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22708175 h 43200"/>
              <a:gd name="T4" fmla="*/ 34483 w 22341"/>
              <a:gd name="T5" fmla="*/ 113575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5791200" y="3429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This is just a division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71" name="Text Box 71"/>
          <p:cNvSpPr txBox="1">
            <a:spLocks noChangeArrowheads="1"/>
          </p:cNvSpPr>
          <p:nvPr/>
        </p:nvSpPr>
        <p:spPr bwMode="auto">
          <a:xfrm>
            <a:off x="5638800" y="4343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Change to a multiplication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72" name="Arc 72"/>
          <p:cNvSpPr>
            <a:spLocks/>
          </p:cNvSpPr>
          <p:nvPr/>
        </p:nvSpPr>
        <p:spPr bwMode="auto">
          <a:xfrm flipH="1">
            <a:off x="6781800" y="4114800"/>
            <a:ext cx="152400" cy="8382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6258519 h 43200"/>
              <a:gd name="T4" fmla="*/ 34483 w 22341"/>
              <a:gd name="T5" fmla="*/ 81317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673" name="Object 73"/>
          <p:cNvGraphicFramePr>
            <a:graphicFrameLocks noChangeAspect="1"/>
          </p:cNvGraphicFramePr>
          <p:nvPr/>
        </p:nvGraphicFramePr>
        <p:xfrm>
          <a:off x="7010400" y="5486400"/>
          <a:ext cx="1136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" name="Equation" r:id="rId34" imgW="927100" imgH="419100" progId="Equation.DSMT4">
                  <p:embed/>
                </p:oleObj>
              </mc:Choice>
              <mc:Fallback>
                <p:oleObj name="Equation" r:id="rId34" imgW="927100" imgH="419100" progId="Equation.DSMT4">
                  <p:embed/>
                  <p:pic>
                    <p:nvPicPr>
                      <p:cNvPr id="2567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486400"/>
                        <a:ext cx="11366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4" name="Object 74"/>
          <p:cNvGraphicFramePr>
            <a:graphicFrameLocks noChangeAspect="1"/>
          </p:cNvGraphicFramePr>
          <p:nvPr/>
        </p:nvGraphicFramePr>
        <p:xfrm>
          <a:off x="7010400" y="6248400"/>
          <a:ext cx="6540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Equation" r:id="rId36" imgW="533169" imgH="203112" progId="Equation.DSMT4">
                  <p:embed/>
                </p:oleObj>
              </mc:Choice>
              <mc:Fallback>
                <p:oleObj name="Equation" r:id="rId36" imgW="533169" imgH="203112" progId="Equation.DSMT4">
                  <p:embed/>
                  <p:pic>
                    <p:nvPicPr>
                      <p:cNvPr id="2567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248400"/>
                        <a:ext cx="6540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5" name="Arc 75"/>
          <p:cNvSpPr>
            <a:spLocks/>
          </p:cNvSpPr>
          <p:nvPr/>
        </p:nvSpPr>
        <p:spPr bwMode="auto">
          <a:xfrm flipH="1">
            <a:off x="6781800" y="4953000"/>
            <a:ext cx="152400" cy="8382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6258519 h 43200"/>
              <a:gd name="T4" fmla="*/ 34483 w 22341"/>
              <a:gd name="T5" fmla="*/ 81317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76" name="Arc 76"/>
          <p:cNvSpPr>
            <a:spLocks/>
          </p:cNvSpPr>
          <p:nvPr/>
        </p:nvSpPr>
        <p:spPr bwMode="auto">
          <a:xfrm flipH="1">
            <a:off x="6781800" y="57912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6096000" y="510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Group up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78" name="Text Box 78"/>
          <p:cNvSpPr txBox="1">
            <a:spLocks noChangeArrowheads="1"/>
          </p:cNvSpPr>
          <p:nvPr/>
        </p:nvSpPr>
        <p:spPr bwMode="auto">
          <a:xfrm>
            <a:off x="5943600" y="59436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79" name="Line 79"/>
          <p:cNvSpPr>
            <a:spLocks noChangeShapeType="1"/>
          </p:cNvSpPr>
          <p:nvPr/>
        </p:nvSpPr>
        <p:spPr bwMode="auto">
          <a:xfrm flipV="1">
            <a:off x="7620000" y="5562600"/>
            <a:ext cx="533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80" name="Line 80"/>
          <p:cNvSpPr>
            <a:spLocks noChangeShapeType="1"/>
          </p:cNvSpPr>
          <p:nvPr/>
        </p:nvSpPr>
        <p:spPr bwMode="auto">
          <a:xfrm flipV="1">
            <a:off x="7391400" y="5791200"/>
            <a:ext cx="533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914400" y="4724400"/>
            <a:ext cx="762000" cy="533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657600" y="6248400"/>
            <a:ext cx="1143000" cy="533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7315200" y="2590800"/>
            <a:ext cx="762000" cy="533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7086600" y="3124200"/>
            <a:ext cx="1143000" cy="533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2659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Equation" r:id="rId38" imgW="812447" imgH="393529" progId="Equation.DSMT4">
                  <p:embed/>
                </p:oleObj>
              </mc:Choice>
              <mc:Fallback>
                <p:oleObj name="Equation" r:id="rId38" imgW="812447" imgH="393529" progId="Equation.DSMT4">
                  <p:embed/>
                  <p:pic>
                    <p:nvPicPr>
                      <p:cNvPr id="3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95752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Equation" r:id="rId40" imgW="812447" imgH="393529" progId="Equation.DSMT4">
                  <p:embed/>
                </p:oleObj>
              </mc:Choice>
              <mc:Fallback>
                <p:oleObj name="Equation" r:id="rId40" imgW="812447" imgH="393529" progId="Equation.DSMT4">
                  <p:embed/>
                  <p:pic>
                    <p:nvPicPr>
                      <p:cNvPr id="3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466938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Equation" r:id="rId42" imgW="825500" imgH="393700" progId="Equation.DSMT4">
                  <p:embed/>
                </p:oleObj>
              </mc:Choice>
              <mc:Fallback>
                <p:oleObj name="Equation" r:id="rId42" imgW="825500" imgH="393700" progId="Equation.DSMT4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19334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Equation" r:id="rId44" imgW="939392" imgH="393529" progId="Equation.DSMT4">
                  <p:embed/>
                </p:oleObj>
              </mc:Choice>
              <mc:Fallback>
                <p:oleObj name="Equation" r:id="rId44" imgW="939392" imgH="393529" progId="Equation.DSMT4">
                  <p:embed/>
                  <p:pic>
                    <p:nvPicPr>
                      <p:cNvPr id="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8687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Equation" r:id="rId46" imgW="812447" imgH="393529" progId="Equation.DSMT4">
                  <p:embed/>
                </p:oleObj>
              </mc:Choice>
              <mc:Fallback>
                <p:oleObj name="Equation" r:id="rId46" imgW="812447" imgH="393529" progId="Equation.DSMT4">
                  <p:embed/>
                  <p:pic>
                    <p:nvPicPr>
                      <p:cNvPr id="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6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25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25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3" dur="500"/>
                                        <p:tgtEl>
                                          <p:spTgt spid="25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2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  <p:bldP spid="25612" grpId="0"/>
      <p:bldP spid="25632" grpId="0"/>
      <p:bldP spid="25634" grpId="0"/>
      <p:bldP spid="25635" grpId="0"/>
      <p:bldP spid="25639" grpId="0"/>
      <p:bldP spid="25640" grpId="0" animBg="1"/>
      <p:bldP spid="25646" grpId="0" animBg="1"/>
      <p:bldP spid="25647" grpId="0"/>
      <p:bldP spid="25648" grpId="0"/>
      <p:bldP spid="25649" grpId="0" animBg="1"/>
      <p:bldP spid="25650" grpId="0" animBg="1"/>
      <p:bldP spid="25651" grpId="0"/>
      <p:bldP spid="25652" grpId="0" animBg="1"/>
      <p:bldP spid="25652" grpId="1" animBg="1"/>
      <p:bldP spid="25653" grpId="0" animBg="1"/>
      <p:bldP spid="25653" grpId="1" animBg="1"/>
      <p:bldP spid="25654" grpId="0" animBg="1"/>
      <p:bldP spid="25654" grpId="1" animBg="1"/>
      <p:bldP spid="25655" grpId="0" animBg="1"/>
      <p:bldP spid="25655" grpId="1" animBg="1"/>
      <p:bldP spid="25658" grpId="0" animBg="1"/>
      <p:bldP spid="25659" grpId="0"/>
      <p:bldP spid="25666" grpId="0"/>
      <p:bldP spid="25667" grpId="0"/>
      <p:bldP spid="25668" grpId="0" animBg="1"/>
      <p:bldP spid="25669" grpId="0" animBg="1"/>
      <p:bldP spid="25670" grpId="0"/>
      <p:bldP spid="25671" grpId="0"/>
      <p:bldP spid="25672" grpId="0" animBg="1"/>
      <p:bldP spid="25675" grpId="0" animBg="1"/>
      <p:bldP spid="25676" grpId="0" animBg="1"/>
      <p:bldP spid="25677" grpId="0"/>
      <p:bldP spid="25678" grpId="0"/>
      <p:bldP spid="25679" grpId="0" animBg="1"/>
      <p:bldP spid="25680" grpId="0" animBg="1"/>
      <p:bldP spid="25681" grpId="0" animBg="1"/>
      <p:bldP spid="25681" grpId="1" animBg="1"/>
      <p:bldP spid="25682" grpId="0" animBg="1"/>
      <p:bldP spid="25682" grpId="1" animBg="1"/>
      <p:bldP spid="25683" grpId="0" animBg="1"/>
      <p:bldP spid="25683" grpId="1" animBg="1"/>
      <p:bldP spid="25684" grpId="0" animBg="1"/>
      <p:bldP spid="2568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4686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800" b="1">
                <a:latin typeface="Comic Sans MS" pitchFamily="66" charset="0"/>
              </a:rPr>
              <a:t>You need to be able to simplify expressions, prove identities and solve equations involving sec</a:t>
            </a:r>
            <a:r>
              <a:rPr lang="el-GR" sz="1800" b="1">
                <a:latin typeface="Comic Sans MS" pitchFamily="66" charset="0"/>
              </a:rPr>
              <a:t>θ</a:t>
            </a:r>
            <a:r>
              <a:rPr lang="en-GB" sz="1800" b="1">
                <a:latin typeface="Comic Sans MS" pitchFamily="66" charset="0"/>
              </a:rPr>
              <a:t>, cosec</a:t>
            </a:r>
            <a:r>
              <a:rPr lang="el-GR" sz="1800" b="1">
                <a:latin typeface="Comic Sans MS" pitchFamily="66" charset="0"/>
              </a:rPr>
              <a:t>θ</a:t>
            </a:r>
            <a:r>
              <a:rPr lang="en-GB" sz="1800" b="1">
                <a:latin typeface="Comic Sans MS" pitchFamily="66" charset="0"/>
              </a:rPr>
              <a:t> and cot</a:t>
            </a:r>
            <a:r>
              <a:rPr lang="el-GR" sz="1800" b="1">
                <a:latin typeface="Comic Sans MS" pitchFamily="66" charset="0"/>
              </a:rPr>
              <a:t>θ</a:t>
            </a:r>
            <a:endParaRPr lang="en-GB" sz="18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8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You can solve equations by rearranging them in terms of sin, cos or tan, then using their respective graphs</a:t>
            </a:r>
            <a:endParaRPr lang="el-GR" sz="1600">
              <a:latin typeface="Comic Sans MS" pitchFamily="66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143000" y="47244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 u="sng">
                <a:latin typeface="Comic Sans MS" pitchFamily="66" charset="0"/>
              </a:rPr>
              <a:t>Example Question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533400" y="50292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Solve the equation:</a:t>
            </a:r>
          </a:p>
        </p:txBody>
      </p:sp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2347913" y="5056188"/>
          <a:ext cx="10795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3" imgW="761669" imgH="177723" progId="Equation.DSMT4">
                  <p:embed/>
                </p:oleObj>
              </mc:Choice>
              <mc:Fallback>
                <p:oleObj name="Equation" r:id="rId3" imgW="761669" imgH="177723" progId="Equation.DSMT4">
                  <p:embed/>
                  <p:pic>
                    <p:nvPicPr>
                      <p:cNvPr id="26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56188"/>
                        <a:ext cx="10795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838200" y="53340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In the range:</a:t>
            </a:r>
          </a:p>
        </p:txBody>
      </p:sp>
      <p:graphicFrame>
        <p:nvGraphicFramePr>
          <p:cNvPr id="26657" name="Object 33"/>
          <p:cNvGraphicFramePr>
            <a:graphicFrameLocks noChangeAspect="1"/>
          </p:cNvGraphicFramePr>
          <p:nvPr/>
        </p:nvGraphicFramePr>
        <p:xfrm>
          <a:off x="2222500" y="5368925"/>
          <a:ext cx="10429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5" imgW="736280" imgH="177723" progId="Equation.DSMT4">
                  <p:embed/>
                </p:oleObj>
              </mc:Choice>
              <mc:Fallback>
                <p:oleObj name="Equation" r:id="rId5" imgW="736280" imgH="177723" progId="Equation.DSMT4">
                  <p:embed/>
                  <p:pic>
                    <p:nvPicPr>
                      <p:cNvPr id="2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68925"/>
                        <a:ext cx="10429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Object 34"/>
          <p:cNvGraphicFramePr>
            <a:graphicFrameLocks noChangeAspect="1"/>
          </p:cNvGraphicFramePr>
          <p:nvPr/>
        </p:nvGraphicFramePr>
        <p:xfrm>
          <a:off x="7162800" y="2057400"/>
          <a:ext cx="1133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7" imgW="799753" imgH="393529" progId="Equation.DSMT4">
                  <p:embed/>
                </p:oleObj>
              </mc:Choice>
              <mc:Fallback>
                <p:oleObj name="Equation" r:id="rId7" imgW="799753" imgH="393529" progId="Equation.DSMT4">
                  <p:embed/>
                  <p:pic>
                    <p:nvPicPr>
                      <p:cNvPr id="26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57400"/>
                        <a:ext cx="11334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Object 35"/>
          <p:cNvGraphicFramePr>
            <a:graphicFrameLocks noChangeAspect="1"/>
          </p:cNvGraphicFramePr>
          <p:nvPr/>
        </p:nvGraphicFramePr>
        <p:xfrm>
          <a:off x="7162800" y="1600200"/>
          <a:ext cx="10795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9" imgW="761669" imgH="177723" progId="Equation.DSMT4">
                  <p:embed/>
                </p:oleObj>
              </mc:Choice>
              <mc:Fallback>
                <p:oleObj name="Equation" r:id="rId9" imgW="761669" imgH="177723" progId="Equation.DSMT4">
                  <p:embed/>
                  <p:pic>
                    <p:nvPicPr>
                      <p:cNvPr id="266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00200"/>
                        <a:ext cx="10795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36"/>
          <p:cNvGraphicFramePr>
            <a:graphicFrameLocks noChangeAspect="1"/>
          </p:cNvGraphicFramePr>
          <p:nvPr/>
        </p:nvGraphicFramePr>
        <p:xfrm>
          <a:off x="7162800" y="2819400"/>
          <a:ext cx="1133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10" imgW="799753" imgH="393529" progId="Equation.DSMT4">
                  <p:embed/>
                </p:oleObj>
              </mc:Choice>
              <mc:Fallback>
                <p:oleObj name="Equation" r:id="rId10" imgW="799753" imgH="393529" progId="Equation.DSMT4">
                  <p:embed/>
                  <p:pic>
                    <p:nvPicPr>
                      <p:cNvPr id="266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819400"/>
                        <a:ext cx="11334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7162800" y="3657600"/>
          <a:ext cx="10985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12" imgW="774028" imgH="177646" progId="Equation.DSMT4">
                  <p:embed/>
                </p:oleObj>
              </mc:Choice>
              <mc:Fallback>
                <p:oleObj name="Equation" r:id="rId12" imgW="774028" imgH="177646" progId="Equation.DSMT4">
                  <p:embed/>
                  <p:pic>
                    <p:nvPicPr>
                      <p:cNvPr id="266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657600"/>
                        <a:ext cx="10985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38"/>
          <p:cNvGraphicFramePr>
            <a:graphicFrameLocks noChangeAspect="1"/>
          </p:cNvGraphicFramePr>
          <p:nvPr/>
        </p:nvGraphicFramePr>
        <p:xfrm>
          <a:off x="7467600" y="4038600"/>
          <a:ext cx="1422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14" imgW="1002865" imgH="253890" progId="Equation.DSMT4">
                  <p:embed/>
                </p:oleObj>
              </mc:Choice>
              <mc:Fallback>
                <p:oleObj name="Equation" r:id="rId14" imgW="1002865" imgH="253890" progId="Equation.DSMT4">
                  <p:embed/>
                  <p:pic>
                    <p:nvPicPr>
                      <p:cNvPr id="266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38600"/>
                        <a:ext cx="1422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5267325" y="5537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5267325" y="58420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953125" y="5765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6638925" y="5765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7324725" y="5765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8010525" y="5765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69" name="Arc 45"/>
          <p:cNvSpPr>
            <a:spLocks/>
          </p:cNvSpPr>
          <p:nvPr/>
        </p:nvSpPr>
        <p:spPr bwMode="auto">
          <a:xfrm>
            <a:off x="5264150" y="5562600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70" name="Arc 46"/>
          <p:cNvSpPr>
            <a:spLocks/>
          </p:cNvSpPr>
          <p:nvPr/>
        </p:nvSpPr>
        <p:spPr bwMode="auto">
          <a:xfrm flipH="1">
            <a:off x="7315200" y="5562600"/>
            <a:ext cx="696913" cy="914400"/>
          </a:xfrm>
          <a:custGeom>
            <a:avLst/>
            <a:gdLst>
              <a:gd name="T0" fmla="*/ 0 w 16470"/>
              <a:gd name="T1" fmla="*/ 19727 h 21600"/>
              <a:gd name="T2" fmla="*/ 29489237 w 16470"/>
              <a:gd name="T3" fmla="*/ 12292076 h 21600"/>
              <a:gd name="T4" fmla="*/ 1221100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71" name="Arc 47"/>
          <p:cNvSpPr>
            <a:spLocks/>
          </p:cNvSpPr>
          <p:nvPr/>
        </p:nvSpPr>
        <p:spPr bwMode="auto">
          <a:xfrm flipH="1" flipV="1">
            <a:off x="5943600" y="5230813"/>
            <a:ext cx="709613" cy="914400"/>
          </a:xfrm>
          <a:custGeom>
            <a:avLst/>
            <a:gdLst>
              <a:gd name="T0" fmla="*/ 0 w 16738"/>
              <a:gd name="T1" fmla="*/ 37634 h 21600"/>
              <a:gd name="T2" fmla="*/ 30084276 w 16738"/>
              <a:gd name="T3" fmla="*/ 12292076 h 21600"/>
              <a:gd name="T4" fmla="*/ 1707514 w 1673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38" h="21600" fill="none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</a:path>
              <a:path w="16738" h="21600" stroke="0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  <a:lnTo>
                  <a:pt x="950" y="21600"/>
                </a:lnTo>
                <a:lnTo>
                  <a:pt x="-1" y="2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72" name="Arc 48"/>
          <p:cNvSpPr>
            <a:spLocks/>
          </p:cNvSpPr>
          <p:nvPr/>
        </p:nvSpPr>
        <p:spPr bwMode="auto">
          <a:xfrm flipV="1">
            <a:off x="6645275" y="5230813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5783263" y="5918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6410325" y="5918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26675" name="Text Box 51"/>
          <p:cNvSpPr txBox="1">
            <a:spLocks noChangeArrowheads="1"/>
          </p:cNvSpPr>
          <p:nvPr/>
        </p:nvSpPr>
        <p:spPr bwMode="auto">
          <a:xfrm>
            <a:off x="7096125" y="5918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7781925" y="5918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7999413" y="5435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Cos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26678" name="Text Box 54"/>
          <p:cNvSpPr txBox="1">
            <a:spLocks noChangeArrowheads="1"/>
          </p:cNvSpPr>
          <p:nvPr/>
        </p:nvSpPr>
        <p:spPr bwMode="auto">
          <a:xfrm>
            <a:off x="4962525" y="53927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4954588" y="57150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26680" name="Text Box 56"/>
          <p:cNvSpPr txBox="1">
            <a:spLocks noChangeArrowheads="1"/>
          </p:cNvSpPr>
          <p:nvPr/>
        </p:nvSpPr>
        <p:spPr bwMode="auto">
          <a:xfrm>
            <a:off x="4903788" y="60023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5257800" y="5943600"/>
            <a:ext cx="2743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26683" name="Object 59"/>
          <p:cNvGraphicFramePr>
            <a:graphicFrameLocks noChangeAspect="1"/>
          </p:cNvGraphicFramePr>
          <p:nvPr/>
        </p:nvGraphicFramePr>
        <p:xfrm>
          <a:off x="7467600" y="4495800"/>
          <a:ext cx="8651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16" imgW="609336" imgH="177723" progId="Equation.DSMT4">
                  <p:embed/>
                </p:oleObj>
              </mc:Choice>
              <mc:Fallback>
                <p:oleObj name="Equation" r:id="rId16" imgW="609336" imgH="177723" progId="Equation.DSMT4">
                  <p:embed/>
                  <p:pic>
                    <p:nvPicPr>
                      <p:cNvPr id="266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95800"/>
                        <a:ext cx="8651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4" name="Object 60"/>
          <p:cNvGraphicFramePr>
            <a:graphicFrameLocks noChangeAspect="1"/>
          </p:cNvGraphicFramePr>
          <p:nvPr/>
        </p:nvGraphicFramePr>
        <p:xfrm>
          <a:off x="7467600" y="4953000"/>
          <a:ext cx="8826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18" imgW="621760" imgH="177646" progId="Equation.DSMT4">
                  <p:embed/>
                </p:oleObj>
              </mc:Choice>
              <mc:Fallback>
                <p:oleObj name="Equation" r:id="rId18" imgW="621760" imgH="177646" progId="Equation.DSMT4">
                  <p:embed/>
                  <p:pic>
                    <p:nvPicPr>
                      <p:cNvPr id="2668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953000"/>
                        <a:ext cx="8826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5867400" y="182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using cos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86" name="Arc 62"/>
          <p:cNvSpPr>
            <a:spLocks/>
          </p:cNvSpPr>
          <p:nvPr/>
        </p:nvSpPr>
        <p:spPr bwMode="auto">
          <a:xfrm flipH="1">
            <a:off x="6858000" y="17526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87" name="Arc 63"/>
          <p:cNvSpPr>
            <a:spLocks/>
          </p:cNvSpPr>
          <p:nvPr/>
        </p:nvSpPr>
        <p:spPr bwMode="auto">
          <a:xfrm flipH="1">
            <a:off x="6858000" y="23622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5867400" y="2590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Rearrange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89" name="Arc 65"/>
          <p:cNvSpPr>
            <a:spLocks/>
          </p:cNvSpPr>
          <p:nvPr/>
        </p:nvSpPr>
        <p:spPr bwMode="auto">
          <a:xfrm flipH="1">
            <a:off x="6858000" y="31242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5791200" y="3200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Work out the fraction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91" name="Arc 67"/>
          <p:cNvSpPr>
            <a:spLocks/>
          </p:cNvSpPr>
          <p:nvPr/>
        </p:nvSpPr>
        <p:spPr bwMode="auto">
          <a:xfrm flipH="1">
            <a:off x="6858000" y="3810000"/>
            <a:ext cx="152400" cy="381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3359194 h 43200"/>
              <a:gd name="T4" fmla="*/ 34483 w 22341"/>
              <a:gd name="T5" fmla="*/ 16801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5791200" y="3810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Inverse cos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93" name="Arc 69"/>
          <p:cNvSpPr>
            <a:spLocks/>
          </p:cNvSpPr>
          <p:nvPr/>
        </p:nvSpPr>
        <p:spPr bwMode="auto">
          <a:xfrm flipH="1">
            <a:off x="6858000" y="4191000"/>
            <a:ext cx="152400" cy="4572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4837240 h 43200"/>
              <a:gd name="T4" fmla="*/ 34483 w 22341"/>
              <a:gd name="T5" fmla="*/ 241935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4343400" y="4191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Work out the first answer. Add 360 if not in the range we want…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95" name="Text Box 71"/>
          <p:cNvSpPr txBox="1">
            <a:spLocks noChangeArrowheads="1"/>
          </p:cNvSpPr>
          <p:nvPr/>
        </p:nvSpPr>
        <p:spPr bwMode="auto">
          <a:xfrm>
            <a:off x="4343400" y="46482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Subtract from 360 (to find the equivalent value in the range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96" name="Arc 72"/>
          <p:cNvSpPr>
            <a:spLocks/>
          </p:cNvSpPr>
          <p:nvPr/>
        </p:nvSpPr>
        <p:spPr bwMode="auto">
          <a:xfrm flipH="1">
            <a:off x="6858000" y="4648200"/>
            <a:ext cx="152400" cy="4572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4837240 h 43200"/>
              <a:gd name="T4" fmla="*/ 34483 w 22341"/>
              <a:gd name="T5" fmla="*/ 241935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2659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20" imgW="812447" imgH="393529" progId="Equation.DSMT4">
                  <p:embed/>
                </p:oleObj>
              </mc:Choice>
              <mc:Fallback>
                <p:oleObj name="Equation" r:id="rId20" imgW="812447" imgH="393529" progId="Equation.DSMT4">
                  <p:embed/>
                  <p:pic>
                    <p:nvPicPr>
                      <p:cNvPr id="3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95752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Equation" r:id="rId22" imgW="812447" imgH="393529" progId="Equation.DSMT4">
                  <p:embed/>
                </p:oleObj>
              </mc:Choice>
              <mc:Fallback>
                <p:oleObj name="Equation" r:id="rId22" imgW="812447" imgH="393529" progId="Equation.DSMT4">
                  <p:embed/>
                  <p:pic>
                    <p:nvPicPr>
                      <p:cNvPr id="3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466938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24" imgW="825500" imgH="393700" progId="Equation.DSMT4">
                  <p:embed/>
                </p:oleObj>
              </mc:Choice>
              <mc:Fallback>
                <p:oleObj name="Equation" r:id="rId24" imgW="825500" imgH="393700" progId="Equation.DSMT4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19334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26" imgW="939392" imgH="393529" progId="Equation.DSMT4">
                  <p:embed/>
                </p:oleObj>
              </mc:Choice>
              <mc:Fallback>
                <p:oleObj name="Equation" r:id="rId26" imgW="939392" imgH="393529" progId="Equation.DSMT4">
                  <p:embed/>
                  <p:pic>
                    <p:nvPicPr>
                      <p:cNvPr id="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8687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28" imgW="812447" imgH="393529" progId="Equation.DSMT4">
                  <p:embed/>
                </p:oleObj>
              </mc:Choice>
              <mc:Fallback>
                <p:oleObj name="Equation" r:id="rId28" imgW="812447" imgH="393529" progId="Equation.DSMT4">
                  <p:embed/>
                  <p:pic>
                    <p:nvPicPr>
                      <p:cNvPr id="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0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9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54" grpId="0"/>
      <p:bldP spid="26656" grpId="0"/>
      <p:bldP spid="26663" grpId="0" animBg="1"/>
      <p:bldP spid="26664" grpId="0" animBg="1"/>
      <p:bldP spid="26665" grpId="0" animBg="1"/>
      <p:bldP spid="26666" grpId="0" animBg="1"/>
      <p:bldP spid="26667" grpId="0" animBg="1"/>
      <p:bldP spid="26668" grpId="0" animBg="1"/>
      <p:bldP spid="26669" grpId="0" animBg="1"/>
      <p:bldP spid="26670" grpId="0" animBg="1"/>
      <p:bldP spid="26671" grpId="0" animBg="1"/>
      <p:bldP spid="26672" grpId="0" animBg="1"/>
      <p:bldP spid="26673" grpId="0"/>
      <p:bldP spid="26674" grpId="0"/>
      <p:bldP spid="26675" grpId="0"/>
      <p:bldP spid="26676" grpId="0"/>
      <p:bldP spid="26677" grpId="0"/>
      <p:bldP spid="26678" grpId="0"/>
      <p:bldP spid="26679" grpId="0"/>
      <p:bldP spid="26680" grpId="0"/>
      <p:bldP spid="26682" grpId="0" animBg="1"/>
      <p:bldP spid="26685" grpId="0"/>
      <p:bldP spid="26686" grpId="0" animBg="1"/>
      <p:bldP spid="26687" grpId="0" animBg="1"/>
      <p:bldP spid="26688" grpId="0"/>
      <p:bldP spid="26689" grpId="0" animBg="1"/>
      <p:bldP spid="26690" grpId="0"/>
      <p:bldP spid="26691" grpId="0" animBg="1"/>
      <p:bldP spid="26692" grpId="0"/>
      <p:bldP spid="26693" grpId="0" animBg="1"/>
      <p:bldP spid="26694" grpId="0"/>
      <p:bldP spid="26695" grpId="0"/>
      <p:bldP spid="266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4686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800" b="1">
                <a:latin typeface="Comic Sans MS" pitchFamily="66" charset="0"/>
              </a:rPr>
              <a:t>You need to be able to simplify expressions, prove identities and solve equations involving sec</a:t>
            </a:r>
            <a:r>
              <a:rPr lang="el-GR" sz="1800" b="1">
                <a:latin typeface="Comic Sans MS" pitchFamily="66" charset="0"/>
              </a:rPr>
              <a:t>θ</a:t>
            </a:r>
            <a:r>
              <a:rPr lang="en-GB" sz="1800" b="1">
                <a:latin typeface="Comic Sans MS" pitchFamily="66" charset="0"/>
              </a:rPr>
              <a:t>, cosec</a:t>
            </a:r>
            <a:r>
              <a:rPr lang="el-GR" sz="1800" b="1">
                <a:latin typeface="Comic Sans MS" pitchFamily="66" charset="0"/>
              </a:rPr>
              <a:t>θ</a:t>
            </a:r>
            <a:r>
              <a:rPr lang="en-GB" sz="1800" b="1">
                <a:latin typeface="Comic Sans MS" pitchFamily="66" charset="0"/>
              </a:rPr>
              <a:t> and cot</a:t>
            </a:r>
            <a:r>
              <a:rPr lang="el-GR" sz="1800" b="1">
                <a:latin typeface="Comic Sans MS" pitchFamily="66" charset="0"/>
              </a:rPr>
              <a:t>θ</a:t>
            </a:r>
            <a:endParaRPr lang="en-GB" sz="18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8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You can solve equations by rearranging them in terms of sin, cos or tan, then using their respective graphs</a:t>
            </a:r>
            <a:endParaRPr lang="el-GR" sz="1600">
              <a:latin typeface="Comic Sans MS" pitchFamily="66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143000" y="45720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 u="sng">
                <a:latin typeface="Comic Sans MS" pitchFamily="66" charset="0"/>
              </a:rPr>
              <a:t>Example Question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33400" y="48768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Solve the equation:</a:t>
            </a:r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347913" y="4903788"/>
          <a:ext cx="10795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3" imgW="761669" imgH="177723" progId="Equation.DSMT4">
                  <p:embed/>
                </p:oleObj>
              </mc:Choice>
              <mc:Fallback>
                <p:oleObj name="Equation" r:id="rId3" imgW="761669" imgH="177723" progId="Equation.DSMT4">
                  <p:embed/>
                  <p:pic>
                    <p:nvPicPr>
                      <p:cNvPr id="27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903788"/>
                        <a:ext cx="10795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38200" y="5181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In the range: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2222500" y="5216525"/>
          <a:ext cx="10429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5" imgW="736280" imgH="177723" progId="Equation.DSMT4">
                  <p:embed/>
                </p:oleObj>
              </mc:Choice>
              <mc:Fallback>
                <p:oleObj name="Equation" r:id="rId5" imgW="736280" imgH="177723" progId="Equation.DSMT4">
                  <p:embed/>
                  <p:pic>
                    <p:nvPicPr>
                      <p:cNvPr id="27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216525"/>
                        <a:ext cx="10429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6400800" y="1600200"/>
          <a:ext cx="10795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7" imgW="761669" imgH="177723" progId="Equation.DSMT4">
                  <p:embed/>
                </p:oleObj>
              </mc:Choice>
              <mc:Fallback>
                <p:oleObj name="Equation" r:id="rId7" imgW="761669" imgH="177723" progId="Equation.DSMT4">
                  <p:embed/>
                  <p:pic>
                    <p:nvPicPr>
                      <p:cNvPr id="27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00200"/>
                        <a:ext cx="10795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5105400" y="182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using tan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690" name="Arc 42"/>
          <p:cNvSpPr>
            <a:spLocks/>
          </p:cNvSpPr>
          <p:nvPr/>
        </p:nvSpPr>
        <p:spPr bwMode="auto">
          <a:xfrm flipH="1">
            <a:off x="6096000" y="17526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7701" name="Object 53"/>
          <p:cNvGraphicFramePr>
            <a:graphicFrameLocks noChangeAspect="1"/>
          </p:cNvGraphicFramePr>
          <p:nvPr/>
        </p:nvGraphicFramePr>
        <p:xfrm>
          <a:off x="6400800" y="2057400"/>
          <a:ext cx="1114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9" imgW="787058" imgH="393529" progId="Equation.DSMT4">
                  <p:embed/>
                </p:oleObj>
              </mc:Choice>
              <mc:Fallback>
                <p:oleObj name="Equation" r:id="rId9" imgW="787058" imgH="393529" progId="Equation.DSMT4">
                  <p:embed/>
                  <p:pic>
                    <p:nvPicPr>
                      <p:cNvPr id="2770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57400"/>
                        <a:ext cx="11144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2" name="Object 54"/>
          <p:cNvGraphicFramePr>
            <a:graphicFrameLocks noChangeAspect="1"/>
          </p:cNvGraphicFramePr>
          <p:nvPr/>
        </p:nvGraphicFramePr>
        <p:xfrm>
          <a:off x="990600" y="5791200"/>
          <a:ext cx="10429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11" imgW="736280" imgH="177723" progId="Equation.DSMT4">
                  <p:embed/>
                </p:oleObj>
              </mc:Choice>
              <mc:Fallback>
                <p:oleObj name="Equation" r:id="rId11" imgW="736280" imgH="177723" progId="Equation.DSMT4">
                  <p:embed/>
                  <p:pic>
                    <p:nvPicPr>
                      <p:cNvPr id="2770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10429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3" name="Object 55"/>
          <p:cNvGraphicFramePr>
            <a:graphicFrameLocks noChangeAspect="1"/>
          </p:cNvGraphicFramePr>
          <p:nvPr/>
        </p:nvGraphicFramePr>
        <p:xfrm>
          <a:off x="936625" y="6172200"/>
          <a:ext cx="115093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12" imgW="812447" imgH="177723" progId="Equation.DSMT4">
                  <p:embed/>
                </p:oleObj>
              </mc:Choice>
              <mc:Fallback>
                <p:oleObj name="Equation" r:id="rId12" imgW="812447" imgH="177723" progId="Equation.DSMT4">
                  <p:embed/>
                  <p:pic>
                    <p:nvPicPr>
                      <p:cNvPr id="2770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6172200"/>
                        <a:ext cx="115093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4" name="Arc 56"/>
          <p:cNvSpPr>
            <a:spLocks/>
          </p:cNvSpPr>
          <p:nvPr/>
        </p:nvSpPr>
        <p:spPr bwMode="auto">
          <a:xfrm>
            <a:off x="2209800" y="5867400"/>
            <a:ext cx="228600" cy="457200"/>
          </a:xfrm>
          <a:custGeom>
            <a:avLst/>
            <a:gdLst>
              <a:gd name="T0" fmla="*/ 15593 w 21741"/>
              <a:gd name="T1" fmla="*/ 0 h 43200"/>
              <a:gd name="T2" fmla="*/ 0 w 21741"/>
              <a:gd name="T3" fmla="*/ 4838700 h 43200"/>
              <a:gd name="T4" fmla="*/ 15593 w 21741"/>
              <a:gd name="T5" fmla="*/ 241935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1" h="43200" fill="none" extrusionOk="0">
                <a:moveTo>
                  <a:pt x="140" y="0"/>
                </a:moveTo>
                <a:cubicBezTo>
                  <a:pt x="12070" y="0"/>
                  <a:pt x="21741" y="9670"/>
                  <a:pt x="21741" y="21600"/>
                </a:cubicBezTo>
                <a:cubicBezTo>
                  <a:pt x="21741" y="33529"/>
                  <a:pt x="12070" y="43200"/>
                  <a:pt x="141" y="43200"/>
                </a:cubicBezTo>
                <a:cubicBezTo>
                  <a:pt x="94" y="43200"/>
                  <a:pt x="47" y="43199"/>
                  <a:pt x="0" y="43199"/>
                </a:cubicBezTo>
              </a:path>
              <a:path w="21741" h="43200" stroke="0" extrusionOk="0">
                <a:moveTo>
                  <a:pt x="140" y="0"/>
                </a:moveTo>
                <a:cubicBezTo>
                  <a:pt x="12070" y="0"/>
                  <a:pt x="21741" y="9670"/>
                  <a:pt x="21741" y="21600"/>
                </a:cubicBezTo>
                <a:cubicBezTo>
                  <a:pt x="21741" y="33529"/>
                  <a:pt x="12070" y="43200"/>
                  <a:pt x="141" y="43200"/>
                </a:cubicBezTo>
                <a:cubicBezTo>
                  <a:pt x="94" y="43200"/>
                  <a:pt x="47" y="43199"/>
                  <a:pt x="0" y="43199"/>
                </a:cubicBezTo>
                <a:lnTo>
                  <a:pt x="141" y="21600"/>
                </a:lnTo>
                <a:lnTo>
                  <a:pt x="1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05" name="Text Box 57"/>
          <p:cNvSpPr txBox="1">
            <a:spLocks noChangeArrowheads="1"/>
          </p:cNvSpPr>
          <p:nvPr/>
        </p:nvSpPr>
        <p:spPr bwMode="auto">
          <a:xfrm>
            <a:off x="2438400" y="5791200"/>
            <a:ext cx="1752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Remember to adjust the acceptable range for 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graphicFrame>
        <p:nvGraphicFramePr>
          <p:cNvPr id="27706" name="Object 58"/>
          <p:cNvGraphicFramePr>
            <a:graphicFrameLocks noChangeAspect="1"/>
          </p:cNvGraphicFramePr>
          <p:nvPr/>
        </p:nvGraphicFramePr>
        <p:xfrm>
          <a:off x="6400800" y="2743200"/>
          <a:ext cx="1276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14" imgW="901309" imgH="393529" progId="Equation.DSMT4">
                  <p:embed/>
                </p:oleObj>
              </mc:Choice>
              <mc:Fallback>
                <p:oleObj name="Equation" r:id="rId14" imgW="901309" imgH="393529" progId="Equation.DSMT4">
                  <p:embed/>
                  <p:pic>
                    <p:nvPicPr>
                      <p:cNvPr id="277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43200"/>
                        <a:ext cx="12763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7" name="Arc 59"/>
          <p:cNvSpPr>
            <a:spLocks/>
          </p:cNvSpPr>
          <p:nvPr/>
        </p:nvSpPr>
        <p:spPr bwMode="auto">
          <a:xfrm flipH="1">
            <a:off x="6096000" y="23622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08" name="Text Box 60"/>
          <p:cNvSpPr txBox="1">
            <a:spLocks noChangeArrowheads="1"/>
          </p:cNvSpPr>
          <p:nvPr/>
        </p:nvSpPr>
        <p:spPr bwMode="auto">
          <a:xfrm>
            <a:off x="5029200" y="2514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Inverse tan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27709" name="Object 61"/>
          <p:cNvGraphicFramePr>
            <a:graphicFrameLocks noChangeAspect="1"/>
          </p:cNvGraphicFramePr>
          <p:nvPr/>
        </p:nvGraphicFramePr>
        <p:xfrm>
          <a:off x="6400800" y="3505200"/>
          <a:ext cx="9874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16" imgW="698197" imgH="177723" progId="Equation.DSMT4">
                  <p:embed/>
                </p:oleObj>
              </mc:Choice>
              <mc:Fallback>
                <p:oleObj name="Equation" r:id="rId16" imgW="698197" imgH="177723" progId="Equation.DSMT4">
                  <p:embed/>
                  <p:pic>
                    <p:nvPicPr>
                      <p:cNvPr id="277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9874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0" name="Arc 62"/>
          <p:cNvSpPr>
            <a:spLocks/>
          </p:cNvSpPr>
          <p:nvPr/>
        </p:nvSpPr>
        <p:spPr bwMode="auto">
          <a:xfrm flipH="1">
            <a:off x="6096000" y="29718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4114800" y="2971800"/>
            <a:ext cx="1981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Work out the first value, and others in the original range (0-360)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>
            <a:off x="4953000" y="54864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>
            <a:off x="5638800" y="5410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>
            <a:off x="6324600" y="5410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>
            <a:off x="7010400" y="5410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>
            <a:off x="7696200" y="5410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17" name="Arc 69"/>
          <p:cNvSpPr>
            <a:spLocks/>
          </p:cNvSpPr>
          <p:nvPr/>
        </p:nvSpPr>
        <p:spPr bwMode="auto">
          <a:xfrm flipV="1">
            <a:off x="4953000" y="45720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18" name="Arc 70"/>
          <p:cNvSpPr>
            <a:spLocks/>
          </p:cNvSpPr>
          <p:nvPr/>
        </p:nvSpPr>
        <p:spPr bwMode="auto">
          <a:xfrm flipV="1">
            <a:off x="6324600" y="45720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19" name="Arc 71"/>
          <p:cNvSpPr>
            <a:spLocks/>
          </p:cNvSpPr>
          <p:nvPr/>
        </p:nvSpPr>
        <p:spPr bwMode="auto">
          <a:xfrm flipH="1">
            <a:off x="5638800" y="54864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20" name="Arc 72"/>
          <p:cNvSpPr>
            <a:spLocks/>
          </p:cNvSpPr>
          <p:nvPr/>
        </p:nvSpPr>
        <p:spPr bwMode="auto">
          <a:xfrm flipH="1">
            <a:off x="7010400" y="54864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21" name="Line 73"/>
          <p:cNvSpPr>
            <a:spLocks noChangeShapeType="1"/>
          </p:cNvSpPr>
          <p:nvPr/>
        </p:nvSpPr>
        <p:spPr bwMode="auto">
          <a:xfrm>
            <a:off x="4953000" y="5181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22" name="Text Box 74"/>
          <p:cNvSpPr txBox="1">
            <a:spLocks noChangeArrowheads="1"/>
          </p:cNvSpPr>
          <p:nvPr/>
        </p:nvSpPr>
        <p:spPr bwMode="auto">
          <a:xfrm>
            <a:off x="7848600" y="5334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Tan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27723" name="Line 75"/>
          <p:cNvSpPr>
            <a:spLocks noChangeShapeType="1"/>
          </p:cNvSpPr>
          <p:nvPr/>
        </p:nvSpPr>
        <p:spPr bwMode="auto">
          <a:xfrm>
            <a:off x="4953000" y="5334000"/>
            <a:ext cx="2743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24" name="Text Box 76"/>
          <p:cNvSpPr txBox="1">
            <a:spLocks noChangeArrowheads="1"/>
          </p:cNvSpPr>
          <p:nvPr/>
        </p:nvSpPr>
        <p:spPr bwMode="auto">
          <a:xfrm>
            <a:off x="5468938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27725" name="Text Box 77"/>
          <p:cNvSpPr txBox="1">
            <a:spLocks noChangeArrowheads="1"/>
          </p:cNvSpPr>
          <p:nvPr/>
        </p:nvSpPr>
        <p:spPr bwMode="auto">
          <a:xfrm>
            <a:off x="6096000" y="54864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27726" name="Text Box 78"/>
          <p:cNvSpPr txBox="1">
            <a:spLocks noChangeArrowheads="1"/>
          </p:cNvSpPr>
          <p:nvPr/>
        </p:nvSpPr>
        <p:spPr bwMode="auto">
          <a:xfrm>
            <a:off x="6781800" y="5486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27727" name="Text Box 79"/>
          <p:cNvSpPr txBox="1">
            <a:spLocks noChangeArrowheads="1"/>
          </p:cNvSpPr>
          <p:nvPr/>
        </p:nvSpPr>
        <p:spPr bwMode="auto">
          <a:xfrm>
            <a:off x="7467600" y="5486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graphicFrame>
        <p:nvGraphicFramePr>
          <p:cNvPr id="27728" name="Object 80"/>
          <p:cNvGraphicFramePr>
            <a:graphicFrameLocks noChangeAspect="1"/>
          </p:cNvGraphicFramePr>
          <p:nvPr/>
        </p:nvGraphicFramePr>
        <p:xfrm>
          <a:off x="7418388" y="3505200"/>
          <a:ext cx="788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Equation" r:id="rId18" imgW="558558" imgH="203112" progId="Equation.DSMT4">
                  <p:embed/>
                </p:oleObj>
              </mc:Choice>
              <mc:Fallback>
                <p:oleObj name="Equation" r:id="rId18" imgW="558558" imgH="203112" progId="Equation.DSMT4">
                  <p:embed/>
                  <p:pic>
                    <p:nvPicPr>
                      <p:cNvPr id="27728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3505200"/>
                        <a:ext cx="7889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9" name="Arc 81"/>
          <p:cNvSpPr>
            <a:spLocks/>
          </p:cNvSpPr>
          <p:nvPr/>
        </p:nvSpPr>
        <p:spPr bwMode="auto">
          <a:xfrm flipH="1">
            <a:off x="6096000" y="3581400"/>
            <a:ext cx="152400" cy="381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3359194 h 43200"/>
              <a:gd name="T4" fmla="*/ 34483 w 22341"/>
              <a:gd name="T5" fmla="*/ 16801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30" name="Text Box 82"/>
          <p:cNvSpPr txBox="1">
            <a:spLocks noChangeArrowheads="1"/>
          </p:cNvSpPr>
          <p:nvPr/>
        </p:nvSpPr>
        <p:spPr bwMode="auto">
          <a:xfrm>
            <a:off x="3962400" y="3581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You can add 180 to these as the period of tan is 180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27731" name="Object 83"/>
          <p:cNvGraphicFramePr>
            <a:graphicFrameLocks noChangeAspect="1"/>
          </p:cNvGraphicFramePr>
          <p:nvPr/>
        </p:nvGraphicFramePr>
        <p:xfrm>
          <a:off x="6400800" y="3886200"/>
          <a:ext cx="111283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Equation" r:id="rId20" imgW="787058" imgH="177723" progId="Equation.DSMT4">
                  <p:embed/>
                </p:oleObj>
              </mc:Choice>
              <mc:Fallback>
                <p:oleObj name="Equation" r:id="rId20" imgW="787058" imgH="177723" progId="Equation.DSMT4">
                  <p:embed/>
                  <p:pic>
                    <p:nvPicPr>
                      <p:cNvPr id="27731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86200"/>
                        <a:ext cx="111283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2" name="Object 84"/>
          <p:cNvGraphicFramePr>
            <a:graphicFrameLocks noChangeAspect="1"/>
          </p:cNvGraphicFramePr>
          <p:nvPr/>
        </p:nvGraphicFramePr>
        <p:xfrm>
          <a:off x="7543800" y="3886200"/>
          <a:ext cx="7889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Equation" r:id="rId22" imgW="558558" imgH="203112" progId="Equation.DSMT4">
                  <p:embed/>
                </p:oleObj>
              </mc:Choice>
              <mc:Fallback>
                <p:oleObj name="Equation" r:id="rId22" imgW="558558" imgH="203112" progId="Equation.DSMT4">
                  <p:embed/>
                  <p:pic>
                    <p:nvPicPr>
                      <p:cNvPr id="2773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886200"/>
                        <a:ext cx="7889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3" name="Object 85"/>
          <p:cNvGraphicFramePr>
            <a:graphicFrameLocks noChangeAspect="1"/>
          </p:cNvGraphicFramePr>
          <p:nvPr/>
        </p:nvGraphicFramePr>
        <p:xfrm>
          <a:off x="6400800" y="4343400"/>
          <a:ext cx="21542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Equation" r:id="rId24" imgW="1524000" imgH="203200" progId="Equation.DSMT4">
                  <p:embed/>
                </p:oleObj>
              </mc:Choice>
              <mc:Fallback>
                <p:oleObj name="Equation" r:id="rId24" imgW="1524000" imgH="203200" progId="Equation.DSMT4">
                  <p:embed/>
                  <p:pic>
                    <p:nvPicPr>
                      <p:cNvPr id="27733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21542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34" name="Arc 86"/>
          <p:cNvSpPr>
            <a:spLocks/>
          </p:cNvSpPr>
          <p:nvPr/>
        </p:nvSpPr>
        <p:spPr bwMode="auto">
          <a:xfrm flipH="1">
            <a:off x="6096000" y="3962400"/>
            <a:ext cx="152400" cy="5334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6584020 h 43200"/>
              <a:gd name="T4" fmla="*/ 34483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735" name="Text Box 87"/>
          <p:cNvSpPr txBox="1">
            <a:spLocks noChangeArrowheads="1"/>
          </p:cNvSpPr>
          <p:nvPr/>
        </p:nvSpPr>
        <p:spPr bwMode="auto">
          <a:xfrm>
            <a:off x="3657600" y="41148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Divide all by 2 (answers to 3sf)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2659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26" imgW="812447" imgH="393529" progId="Equation.DSMT4">
                  <p:embed/>
                </p:oleObj>
              </mc:Choice>
              <mc:Fallback>
                <p:oleObj name="Equation" r:id="rId26" imgW="812447" imgH="393529" progId="Equation.DSMT4">
                  <p:embed/>
                  <p:pic>
                    <p:nvPicPr>
                      <p:cNvPr id="3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95752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28" imgW="812447" imgH="393529" progId="Equation.DSMT4">
                  <p:embed/>
                </p:oleObj>
              </mc:Choice>
              <mc:Fallback>
                <p:oleObj name="Equation" r:id="rId28" imgW="812447" imgH="393529" progId="Equation.DSMT4">
                  <p:embed/>
                  <p:pic>
                    <p:nvPicPr>
                      <p:cNvPr id="3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466938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30" imgW="825500" imgH="393700" progId="Equation.DSMT4">
                  <p:embed/>
                </p:oleObj>
              </mc:Choice>
              <mc:Fallback>
                <p:oleObj name="Equation" r:id="rId30" imgW="825500" imgH="393700" progId="Equation.DSMT4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19334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32" imgW="939392" imgH="393529" progId="Equation.DSMT4">
                  <p:embed/>
                </p:oleObj>
              </mc:Choice>
              <mc:Fallback>
                <p:oleObj name="Equation" r:id="rId32" imgW="939392" imgH="393529" progId="Equation.DSMT4">
                  <p:embed/>
                  <p:pic>
                    <p:nvPicPr>
                      <p:cNvPr id="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8687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34" imgW="812447" imgH="393529" progId="Equation.DSMT4">
                  <p:embed/>
                </p:oleObj>
              </mc:Choice>
              <mc:Fallback>
                <p:oleObj name="Equation" r:id="rId34" imgW="812447" imgH="393529" progId="Equation.DSMT4">
                  <p:embed/>
                  <p:pic>
                    <p:nvPicPr>
                      <p:cNvPr id="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0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/>
      <p:bldP spid="27661" grpId="0"/>
      <p:bldP spid="27689" grpId="0"/>
      <p:bldP spid="27690" grpId="0" animBg="1"/>
      <p:bldP spid="27704" grpId="0" animBg="1"/>
      <p:bldP spid="27705" grpId="0"/>
      <p:bldP spid="27707" grpId="0" animBg="1"/>
      <p:bldP spid="27708" grpId="0"/>
      <p:bldP spid="27710" grpId="0" animBg="1"/>
      <p:bldP spid="27711" grpId="0"/>
      <p:bldP spid="27712" grpId="0" animBg="1"/>
      <p:bldP spid="27713" grpId="0" animBg="1"/>
      <p:bldP spid="27714" grpId="0" animBg="1"/>
      <p:bldP spid="27715" grpId="0" animBg="1"/>
      <p:bldP spid="27716" grpId="0" animBg="1"/>
      <p:bldP spid="27717" grpId="0" animBg="1"/>
      <p:bldP spid="27718" grpId="0" animBg="1"/>
      <p:bldP spid="27719" grpId="0" animBg="1"/>
      <p:bldP spid="27720" grpId="0" animBg="1"/>
      <p:bldP spid="27721" grpId="0" animBg="1"/>
      <p:bldP spid="27722" grpId="0"/>
      <p:bldP spid="27723" grpId="0" animBg="1"/>
      <p:bldP spid="27724" grpId="0"/>
      <p:bldP spid="27725" grpId="0"/>
      <p:bldP spid="27726" grpId="0"/>
      <p:bldP spid="27727" grpId="0"/>
      <p:bldP spid="27729" grpId="0" animBg="1"/>
      <p:bldP spid="27730" grpId="0"/>
      <p:bldP spid="27734" grpId="0" animBg="1"/>
      <p:bldP spid="277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4686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800" b="1">
                <a:latin typeface="Comic Sans MS" pitchFamily="66" charset="0"/>
              </a:rPr>
              <a:t>You need to be able to simplify expressions, prove identities and solve equations involving sec</a:t>
            </a:r>
            <a:r>
              <a:rPr lang="el-GR" sz="1800" b="1">
                <a:latin typeface="Comic Sans MS" pitchFamily="66" charset="0"/>
              </a:rPr>
              <a:t>θ</a:t>
            </a:r>
            <a:r>
              <a:rPr lang="en-GB" sz="1800" b="1">
                <a:latin typeface="Comic Sans MS" pitchFamily="66" charset="0"/>
              </a:rPr>
              <a:t>, cosec</a:t>
            </a:r>
            <a:r>
              <a:rPr lang="el-GR" sz="1800" b="1">
                <a:latin typeface="Comic Sans MS" pitchFamily="66" charset="0"/>
              </a:rPr>
              <a:t>θ</a:t>
            </a:r>
            <a:r>
              <a:rPr lang="en-GB" sz="1800" b="1">
                <a:latin typeface="Comic Sans MS" pitchFamily="66" charset="0"/>
              </a:rPr>
              <a:t> and cot</a:t>
            </a:r>
            <a:r>
              <a:rPr lang="el-GR" sz="1800" b="1">
                <a:latin typeface="Comic Sans MS" pitchFamily="66" charset="0"/>
              </a:rPr>
              <a:t>θ</a:t>
            </a:r>
            <a:endParaRPr lang="en-GB" sz="18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8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You can solve equations by rearranging them in terms of sin, cos or tan, then using their respective graphs</a:t>
            </a:r>
            <a:endParaRPr lang="el-GR" sz="1600">
              <a:latin typeface="Comic Sans MS" pitchFamily="66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143000" y="45720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1" u="sng">
                <a:latin typeface="Comic Sans MS" pitchFamily="66" charset="0"/>
              </a:rPr>
              <a:t>Example Question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33400" y="4876800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Solve the equation: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838200" y="5181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In the range:</a:t>
            </a:r>
          </a:p>
        </p:txBody>
      </p:sp>
      <p:graphicFrame>
        <p:nvGraphicFramePr>
          <p:cNvPr id="25613" name="Object 14"/>
          <p:cNvGraphicFramePr>
            <a:graphicFrameLocks noChangeAspect="1"/>
          </p:cNvGraphicFramePr>
          <p:nvPr/>
        </p:nvGraphicFramePr>
        <p:xfrm>
          <a:off x="2222500" y="5216525"/>
          <a:ext cx="10429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736280" imgH="177723" progId="Equation.DSMT4">
                  <p:embed/>
                </p:oleObj>
              </mc:Choice>
              <mc:Fallback>
                <p:oleObj name="Equation" r:id="rId3" imgW="736280" imgH="177723" progId="Equation.DSMT4">
                  <p:embed/>
                  <p:pic>
                    <p:nvPicPr>
                      <p:cNvPr id="256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216525"/>
                        <a:ext cx="10429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4800600"/>
            <a:ext cx="1963038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54" name="TextBox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19800" y="1524000"/>
            <a:ext cx="1963038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55" name="TextBox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0" y="1981200"/>
            <a:ext cx="1474121" cy="612796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56" name="TextBox 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24600" y="2819400"/>
            <a:ext cx="1730602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57" name="TextBox 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81800" y="3352800"/>
            <a:ext cx="1257395" cy="6132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58" name="TextBox 5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9400" y="4114800"/>
            <a:ext cx="1327928" cy="61510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59" name="TextBox 5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9400" y="4876800"/>
            <a:ext cx="1343958" cy="369332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4724400" y="1828800"/>
            <a:ext cx="106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each side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1" name="Arc 42"/>
          <p:cNvSpPr>
            <a:spLocks/>
          </p:cNvSpPr>
          <p:nvPr/>
        </p:nvSpPr>
        <p:spPr bwMode="auto">
          <a:xfrm flipH="1">
            <a:off x="5715000" y="17526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Arc 42"/>
          <p:cNvSpPr>
            <a:spLocks/>
          </p:cNvSpPr>
          <p:nvPr/>
        </p:nvSpPr>
        <p:spPr bwMode="auto">
          <a:xfrm flipH="1">
            <a:off x="5791200" y="23622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" name="Arc 42"/>
          <p:cNvSpPr>
            <a:spLocks/>
          </p:cNvSpPr>
          <p:nvPr/>
        </p:nvSpPr>
        <p:spPr bwMode="auto">
          <a:xfrm flipH="1">
            <a:off x="5791200" y="29718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" name="Arc 42"/>
          <p:cNvSpPr>
            <a:spLocks/>
          </p:cNvSpPr>
          <p:nvPr/>
        </p:nvSpPr>
        <p:spPr bwMode="auto">
          <a:xfrm flipH="1">
            <a:off x="5791200" y="35814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" name="Arc 42"/>
          <p:cNvSpPr>
            <a:spLocks/>
          </p:cNvSpPr>
          <p:nvPr/>
        </p:nvSpPr>
        <p:spPr bwMode="auto">
          <a:xfrm flipH="1">
            <a:off x="5791200" y="43434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4724400" y="2438400"/>
            <a:ext cx="106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Cross multiply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4800600" y="3048000"/>
            <a:ext cx="106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Divide by Cos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4724400" y="38100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Divide by 2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4572000" y="4495800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the right-hand side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0" name="TextBox 6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3600" y="5486400"/>
            <a:ext cx="1247777" cy="369332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71" name="TextBox 7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5486400"/>
            <a:ext cx="1024639" cy="369332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graphicFrame>
        <p:nvGraphicFramePr>
          <p:cNvPr id="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2659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14" imgW="812447" imgH="393529" progId="Equation.DSMT4">
                  <p:embed/>
                </p:oleObj>
              </mc:Choice>
              <mc:Fallback>
                <p:oleObj name="Equation" r:id="rId14" imgW="812447" imgH="393529" progId="Equation.DSMT4">
                  <p:embed/>
                  <p:pic>
                    <p:nvPicPr>
                      <p:cNvPr id="3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95752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16" imgW="812447" imgH="393529" progId="Equation.DSMT4">
                  <p:embed/>
                </p:oleObj>
              </mc:Choice>
              <mc:Fallback>
                <p:oleObj name="Equation" r:id="rId16" imgW="812447" imgH="393529" progId="Equation.DSMT4">
                  <p:embed/>
                  <p:pic>
                    <p:nvPicPr>
                      <p:cNvPr id="3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466938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18" imgW="825500" imgH="393700" progId="Equation.DSMT4">
                  <p:embed/>
                </p:oleObj>
              </mc:Choice>
              <mc:Fallback>
                <p:oleObj name="Equation" r:id="rId18" imgW="825500" imgH="393700" progId="Equation.DSMT4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19334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20" imgW="939392" imgH="393529" progId="Equation.DSMT4">
                  <p:embed/>
                </p:oleObj>
              </mc:Choice>
              <mc:Fallback>
                <p:oleObj name="Equation" r:id="rId20" imgW="939392" imgH="393529" progId="Equation.DSMT4">
                  <p:embed/>
                  <p:pic>
                    <p:nvPicPr>
                      <p:cNvPr id="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8687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22" imgW="812447" imgH="393529" progId="Equation.DSMT4">
                  <p:embed/>
                </p:oleObj>
              </mc:Choice>
              <mc:Fallback>
                <p:oleObj name="Equation" r:id="rId22" imgW="812447" imgH="393529" progId="Equation.DSMT4">
                  <p:embed/>
                  <p:pic>
                    <p:nvPicPr>
                      <p:cNvPr id="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6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670" y="2059158"/>
            <a:ext cx="807464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Teachings for </a:t>
            </a:r>
          </a:p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Exercise 6D</a:t>
            </a:r>
          </a:p>
        </p:txBody>
      </p:sp>
    </p:spTree>
    <p:extLst>
      <p:ext uri="{BB962C8B-B14F-4D97-AF65-F5344CB8AC3E}">
        <p14:creationId xmlns:p14="http://schemas.microsoft.com/office/powerpoint/2010/main" val="228780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1050925" y="2527300"/>
          <a:ext cx="1092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3" imgW="774364" imgH="393529" progId="Equation.DSMT4">
                  <p:embed/>
                </p:oleObj>
              </mc:Choice>
              <mc:Fallback>
                <p:oleObj name="Equation" r:id="rId3" imgW="774364" imgH="393529" progId="Equation.DSMT4">
                  <p:embed/>
                  <p:pic>
                    <p:nvPicPr>
                      <p:cNvPr id="3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527300"/>
                        <a:ext cx="1092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989013" y="2209800"/>
            <a:ext cx="1239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Given that: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98450" y="3157538"/>
            <a:ext cx="2608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and A is obtuse, find the </a:t>
            </a:r>
            <a:r>
              <a:rPr lang="en-GB" sz="1600" u="sng">
                <a:latin typeface="Comic Sans MS" pitchFamily="66" charset="0"/>
              </a:rPr>
              <a:t>exact</a:t>
            </a:r>
            <a:r>
              <a:rPr lang="en-GB" sz="1600">
                <a:latin typeface="Comic Sans MS" pitchFamily="66" charset="0"/>
              </a:rPr>
              <a:t> value of secA</a:t>
            </a:r>
          </a:p>
        </p:txBody>
      </p:sp>
      <p:sp>
        <p:nvSpPr>
          <p:cNvPr id="29710" name="Text Box 27"/>
          <p:cNvSpPr txBox="1">
            <a:spLocks noChangeArrowheads="1"/>
          </p:cNvSpPr>
          <p:nvPr/>
        </p:nvSpPr>
        <p:spPr bwMode="auto">
          <a:xfrm>
            <a:off x="625475" y="1846263"/>
            <a:ext cx="199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b="1">
                <a:latin typeface="Comic Sans MS" pitchFamily="66" charset="0"/>
              </a:rPr>
              <a:t>Example Question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V="1">
            <a:off x="914400" y="4724400"/>
            <a:ext cx="1447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914400" y="5486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2362200" y="4724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2286000" y="5410200"/>
            <a:ext cx="762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Arc 32"/>
          <p:cNvSpPr>
            <a:spLocks/>
          </p:cNvSpPr>
          <p:nvPr/>
        </p:nvSpPr>
        <p:spPr bwMode="auto">
          <a:xfrm>
            <a:off x="381000" y="5314950"/>
            <a:ext cx="911225" cy="247650"/>
          </a:xfrm>
          <a:custGeom>
            <a:avLst/>
            <a:gdLst>
              <a:gd name="T0" fmla="*/ 37264924 w 21523"/>
              <a:gd name="T1" fmla="*/ 0 h 5861"/>
              <a:gd name="T2" fmla="*/ 38578776 w 21523"/>
              <a:gd name="T3" fmla="*/ 7204033 h 5861"/>
              <a:gd name="T4" fmla="*/ 0 w 21523"/>
              <a:gd name="T5" fmla="*/ 10464174 h 58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23" h="5861" fill="none" extrusionOk="0">
                <a:moveTo>
                  <a:pt x="20789" y="0"/>
                </a:moveTo>
                <a:cubicBezTo>
                  <a:pt x="21161" y="1318"/>
                  <a:pt x="21406" y="2669"/>
                  <a:pt x="21522" y="4035"/>
                </a:cubicBezTo>
              </a:path>
              <a:path w="21523" h="5861" stroke="0" extrusionOk="0">
                <a:moveTo>
                  <a:pt x="20789" y="0"/>
                </a:moveTo>
                <a:cubicBezTo>
                  <a:pt x="21161" y="1318"/>
                  <a:pt x="21406" y="2669"/>
                  <a:pt x="21522" y="4035"/>
                </a:cubicBezTo>
                <a:lnTo>
                  <a:pt x="0" y="5861"/>
                </a:lnTo>
                <a:lnTo>
                  <a:pt x="207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219200" y="52578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1200"/>
              <a:t>θ</a:t>
            </a:r>
          </a:p>
        </p:txBody>
      </p:sp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1066800" y="3810000"/>
          <a:ext cx="1111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5" imgW="787400" imgH="419100" progId="Equation.DSMT4">
                  <p:embed/>
                </p:oleObj>
              </mc:Choice>
              <mc:Fallback>
                <p:oleObj name="Equation" r:id="rId5" imgW="787400" imgH="419100" progId="Equation.DSMT4">
                  <p:embed/>
                  <p:pic>
                    <p:nvPicPr>
                      <p:cNvPr id="317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1111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15240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1447800" y="4724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13</a:t>
            </a:r>
          </a:p>
        </p:txBody>
      </p:sp>
      <p:graphicFrame>
        <p:nvGraphicFramePr>
          <p:cNvPr id="31782" name="Object 38"/>
          <p:cNvGraphicFramePr>
            <a:graphicFrameLocks noChangeAspect="1"/>
          </p:cNvGraphicFramePr>
          <p:nvPr/>
        </p:nvGraphicFramePr>
        <p:xfrm>
          <a:off x="6629400" y="1752600"/>
          <a:ext cx="1111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7" imgW="787400" imgH="419100" progId="Equation.DSMT4">
                  <p:embed/>
                </p:oleObj>
              </mc:Choice>
              <mc:Fallback>
                <p:oleObj name="Equation" r:id="rId7" imgW="787400" imgH="419100" progId="Equation.DSMT4">
                  <p:embed/>
                  <p:pic>
                    <p:nvPicPr>
                      <p:cNvPr id="317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52600"/>
                        <a:ext cx="1111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228600" y="5867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Ignore the negative, and use Pythagoras to work out the missing side…</a:t>
            </a:r>
          </a:p>
        </p:txBody>
      </p:sp>
      <p:graphicFrame>
        <p:nvGraphicFramePr>
          <p:cNvPr id="31784" name="Object 40"/>
          <p:cNvGraphicFramePr>
            <a:graphicFrameLocks noChangeAspect="1"/>
          </p:cNvGraphicFramePr>
          <p:nvPr/>
        </p:nvGraphicFramePr>
        <p:xfrm>
          <a:off x="6629400" y="2438400"/>
          <a:ext cx="9334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Equation" r:id="rId9" imgW="660113" imgH="393529" progId="Equation.DSMT4">
                  <p:embed/>
                </p:oleObj>
              </mc:Choice>
              <mc:Fallback>
                <p:oleObj name="Equation" r:id="rId9" imgW="660113" imgH="393529" progId="Equation.DSMT4">
                  <p:embed/>
                  <p:pic>
                    <p:nvPicPr>
                      <p:cNvPr id="3178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438400"/>
                        <a:ext cx="9334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5345113" y="3378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5345113" y="36830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60309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67167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74025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80883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1" name="Arc 47"/>
          <p:cNvSpPr>
            <a:spLocks/>
          </p:cNvSpPr>
          <p:nvPr/>
        </p:nvSpPr>
        <p:spPr bwMode="auto">
          <a:xfrm>
            <a:off x="5341938" y="3403600"/>
            <a:ext cx="677862" cy="914400"/>
          </a:xfrm>
          <a:custGeom>
            <a:avLst/>
            <a:gdLst>
              <a:gd name="T0" fmla="*/ 0 w 16013"/>
              <a:gd name="T1" fmla="*/ 1778 h 21600"/>
              <a:gd name="T2" fmla="*/ 28695241 w 16013"/>
              <a:gd name="T3" fmla="*/ 12292076 h 21600"/>
              <a:gd name="T4" fmla="*/ 403212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92" name="Arc 48"/>
          <p:cNvSpPr>
            <a:spLocks/>
          </p:cNvSpPr>
          <p:nvPr/>
        </p:nvSpPr>
        <p:spPr bwMode="auto">
          <a:xfrm flipH="1">
            <a:off x="7392988" y="3403600"/>
            <a:ext cx="696912" cy="914400"/>
          </a:xfrm>
          <a:custGeom>
            <a:avLst/>
            <a:gdLst>
              <a:gd name="T0" fmla="*/ 0 w 16470"/>
              <a:gd name="T1" fmla="*/ 19727 h 21600"/>
              <a:gd name="T2" fmla="*/ 29489152 w 16470"/>
              <a:gd name="T3" fmla="*/ 12292076 h 21600"/>
              <a:gd name="T4" fmla="*/ 1221098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93" name="Arc 49"/>
          <p:cNvSpPr>
            <a:spLocks/>
          </p:cNvSpPr>
          <p:nvPr/>
        </p:nvSpPr>
        <p:spPr bwMode="auto">
          <a:xfrm flipH="1" flipV="1">
            <a:off x="6021388" y="3071813"/>
            <a:ext cx="709612" cy="914400"/>
          </a:xfrm>
          <a:custGeom>
            <a:avLst/>
            <a:gdLst>
              <a:gd name="T0" fmla="*/ 0 w 16738"/>
              <a:gd name="T1" fmla="*/ 37634 h 21600"/>
              <a:gd name="T2" fmla="*/ 30084191 w 16738"/>
              <a:gd name="T3" fmla="*/ 12292076 h 21600"/>
              <a:gd name="T4" fmla="*/ 1707512 w 1673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38" h="21600" fill="none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</a:path>
              <a:path w="16738" h="21600" stroke="0" extrusionOk="0">
                <a:moveTo>
                  <a:pt x="-1" y="20"/>
                </a:moveTo>
                <a:cubicBezTo>
                  <a:pt x="316" y="6"/>
                  <a:pt x="633" y="-1"/>
                  <a:pt x="950" y="0"/>
                </a:cubicBezTo>
                <a:cubicBezTo>
                  <a:pt x="6935" y="0"/>
                  <a:pt x="12653" y="2483"/>
                  <a:pt x="16738" y="6858"/>
                </a:cubicBezTo>
                <a:lnTo>
                  <a:pt x="950" y="21600"/>
                </a:lnTo>
                <a:lnTo>
                  <a:pt x="-1" y="2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94" name="Arc 50"/>
          <p:cNvSpPr>
            <a:spLocks/>
          </p:cNvSpPr>
          <p:nvPr/>
        </p:nvSpPr>
        <p:spPr bwMode="auto">
          <a:xfrm flipV="1">
            <a:off x="6723063" y="3071813"/>
            <a:ext cx="668337" cy="914400"/>
          </a:xfrm>
          <a:custGeom>
            <a:avLst/>
            <a:gdLst>
              <a:gd name="T0" fmla="*/ 0 w 15788"/>
              <a:gd name="T1" fmla="*/ 0 h 21600"/>
              <a:gd name="T2" fmla="*/ 28292016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5861050" y="3759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6488113" y="375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7173913" y="3759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7859713" y="3759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8077200" y="3276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Cos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5040313" y="32337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5032375" y="35560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4981575" y="38433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graphicFrame>
        <p:nvGraphicFramePr>
          <p:cNvPr id="31803" name="Object 59"/>
          <p:cNvGraphicFramePr>
            <a:graphicFrameLocks noChangeAspect="1"/>
          </p:cNvGraphicFramePr>
          <p:nvPr/>
        </p:nvGraphicFramePr>
        <p:xfrm>
          <a:off x="6553200" y="4572000"/>
          <a:ext cx="10953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11" imgW="774364" imgH="393529" progId="Equation.DSMT4">
                  <p:embed/>
                </p:oleObj>
              </mc:Choice>
              <mc:Fallback>
                <p:oleObj name="Equation" r:id="rId11" imgW="774364" imgH="393529" progId="Equation.DSMT4">
                  <p:embed/>
                  <p:pic>
                    <p:nvPicPr>
                      <p:cNvPr id="3180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0"/>
                        <a:ext cx="10953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6019800" y="3475038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31805" name="Object 61"/>
          <p:cNvGraphicFramePr>
            <a:graphicFrameLocks noChangeAspect="1"/>
          </p:cNvGraphicFramePr>
          <p:nvPr/>
        </p:nvGraphicFramePr>
        <p:xfrm>
          <a:off x="6553200" y="5257800"/>
          <a:ext cx="10779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13" imgW="761669" imgH="393529" progId="Equation.DSMT4">
                  <p:embed/>
                </p:oleObj>
              </mc:Choice>
              <mc:Fallback>
                <p:oleObj name="Equation" r:id="rId13" imgW="761669" imgH="393529" progId="Equation.DSMT4">
                  <p:embed/>
                  <p:pic>
                    <p:nvPicPr>
                      <p:cNvPr id="3180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10779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4343400" y="2209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Replace A and H from the triangle…</a:t>
            </a:r>
          </a:p>
        </p:txBody>
      </p:sp>
      <p:sp>
        <p:nvSpPr>
          <p:cNvPr id="31807" name="Arc 63"/>
          <p:cNvSpPr>
            <a:spLocks/>
          </p:cNvSpPr>
          <p:nvPr/>
        </p:nvSpPr>
        <p:spPr bwMode="auto">
          <a:xfrm flipH="1">
            <a:off x="6324600" y="20574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24200" y="3276600"/>
            <a:ext cx="1981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A is obtuse (in the 2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 quadrant)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Cos is negative in this range</a:t>
            </a:r>
            <a:endParaRPr lang="en-GB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4648200" y="4191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810" name="Text Box 66"/>
          <p:cNvSpPr txBox="1">
            <a:spLocks noChangeArrowheads="1"/>
          </p:cNvSpPr>
          <p:nvPr/>
        </p:nvSpPr>
        <p:spPr bwMode="auto">
          <a:xfrm>
            <a:off x="4322763" y="50244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Flip the fraction to get Sec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1811" name="Arc 67"/>
          <p:cNvSpPr>
            <a:spLocks/>
          </p:cNvSpPr>
          <p:nvPr/>
        </p:nvSpPr>
        <p:spPr bwMode="auto">
          <a:xfrm flipH="1">
            <a:off x="6303963" y="4872038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362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15" imgW="812447" imgH="393529" progId="Equation.DSMT4">
                  <p:embed/>
                </p:oleObj>
              </mc:Choice>
              <mc:Fallback>
                <p:oleObj name="Equation" r:id="rId15" imgW="812447" imgH="393529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4787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7" imgW="812447" imgH="393529" progId="Equation.DSMT4">
                  <p:embed/>
                </p:oleObj>
              </mc:Choice>
              <mc:Fallback>
                <p:oleObj name="Equation" r:id="rId17" imgW="812447" imgH="393529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657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9" imgW="825500" imgH="393700" progId="Equation.DSMT4">
                  <p:embed/>
                </p:oleObj>
              </mc:Choice>
              <mc:Fallback>
                <p:oleObj name="Equation" r:id="rId19" imgW="825500" imgH="3937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06522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21" imgW="939392" imgH="393529" progId="Equation.DSMT4">
                  <p:embed/>
                </p:oleObj>
              </mc:Choice>
              <mc:Fallback>
                <p:oleObj name="Equation" r:id="rId21" imgW="939392" imgH="393529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529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23" imgW="812447" imgH="393529" progId="Equation.DSMT4">
                  <p:embed/>
                </p:oleObj>
              </mc:Choice>
              <mc:Fallback>
                <p:oleObj name="Equation" r:id="rId23" imgW="812447" imgH="393529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7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8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1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/>
      <p:bldP spid="31772" grpId="0" animBg="1"/>
      <p:bldP spid="31773" grpId="0" animBg="1"/>
      <p:bldP spid="31774" grpId="0" animBg="1"/>
      <p:bldP spid="31775" grpId="0" animBg="1"/>
      <p:bldP spid="31776" grpId="0" animBg="1"/>
      <p:bldP spid="31777" grpId="0"/>
      <p:bldP spid="31779" grpId="0"/>
      <p:bldP spid="31780" grpId="0"/>
      <p:bldP spid="31781" grpId="0"/>
      <p:bldP spid="31785" grpId="0" animBg="1"/>
      <p:bldP spid="31786" grpId="0" animBg="1"/>
      <p:bldP spid="31787" grpId="0" animBg="1"/>
      <p:bldP spid="31788" grpId="0" animBg="1"/>
      <p:bldP spid="31789" grpId="0" animBg="1"/>
      <p:bldP spid="31790" grpId="0" animBg="1"/>
      <p:bldP spid="31791" grpId="0" animBg="1"/>
      <p:bldP spid="31792" grpId="0" animBg="1"/>
      <p:bldP spid="31793" grpId="0" animBg="1"/>
      <p:bldP spid="31794" grpId="0" animBg="1"/>
      <p:bldP spid="31795" grpId="0"/>
      <p:bldP spid="31796" grpId="0"/>
      <p:bldP spid="31797" grpId="0"/>
      <p:bldP spid="31798" grpId="0"/>
      <p:bldP spid="31799" grpId="0"/>
      <p:bldP spid="31800" grpId="0"/>
      <p:bldP spid="31801" grpId="0"/>
      <p:bldP spid="31802" grpId="0"/>
      <p:bldP spid="31804" grpId="0" animBg="1"/>
      <p:bldP spid="31806" grpId="0"/>
      <p:bldP spid="31807" grpId="0" animBg="1"/>
      <p:bldP spid="31809" grpId="0" animBg="1"/>
      <p:bldP spid="31810" grpId="0"/>
      <p:bldP spid="318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670" y="2059158"/>
            <a:ext cx="807464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Teachings for </a:t>
            </a:r>
          </a:p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Exercise 6A</a:t>
            </a:r>
          </a:p>
        </p:txBody>
      </p:sp>
    </p:spTree>
    <p:extLst>
      <p:ext uri="{BB962C8B-B14F-4D97-AF65-F5344CB8AC3E}">
        <p14:creationId xmlns:p14="http://schemas.microsoft.com/office/powerpoint/2010/main" val="3190232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050925" y="2527300"/>
          <a:ext cx="1092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3" imgW="774364" imgH="393529" progId="Equation.DSMT4">
                  <p:embed/>
                </p:oleObj>
              </mc:Choice>
              <mc:Fallback>
                <p:oleObj name="Equation" r:id="rId3" imgW="774364" imgH="393529" progId="Equation.DSMT4">
                  <p:embed/>
                  <p:pic>
                    <p:nvPicPr>
                      <p:cNvPr id="3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527300"/>
                        <a:ext cx="1092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89013" y="2209800"/>
            <a:ext cx="1239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Given that: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98450" y="3157538"/>
            <a:ext cx="2608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and A is obtuse, find the </a:t>
            </a:r>
            <a:r>
              <a:rPr lang="en-GB" sz="1600" u="sng">
                <a:latin typeface="Comic Sans MS" pitchFamily="66" charset="0"/>
              </a:rPr>
              <a:t>exact</a:t>
            </a:r>
            <a:r>
              <a:rPr lang="en-GB" sz="1600">
                <a:latin typeface="Comic Sans MS" pitchFamily="66" charset="0"/>
              </a:rPr>
              <a:t> value of cosecA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25475" y="1846263"/>
            <a:ext cx="199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b="1">
                <a:latin typeface="Comic Sans MS" pitchFamily="66" charset="0"/>
              </a:rPr>
              <a:t>Example Question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914400" y="4724400"/>
            <a:ext cx="1447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914400" y="5486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362200" y="4724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286000" y="5410200"/>
            <a:ext cx="762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Arc 19"/>
          <p:cNvSpPr>
            <a:spLocks/>
          </p:cNvSpPr>
          <p:nvPr/>
        </p:nvSpPr>
        <p:spPr bwMode="auto">
          <a:xfrm>
            <a:off x="381000" y="5314950"/>
            <a:ext cx="911225" cy="247650"/>
          </a:xfrm>
          <a:custGeom>
            <a:avLst/>
            <a:gdLst>
              <a:gd name="T0" fmla="*/ 37264924 w 21523"/>
              <a:gd name="T1" fmla="*/ 0 h 5861"/>
              <a:gd name="T2" fmla="*/ 38578776 w 21523"/>
              <a:gd name="T3" fmla="*/ 7204033 h 5861"/>
              <a:gd name="T4" fmla="*/ 0 w 21523"/>
              <a:gd name="T5" fmla="*/ 10464174 h 58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23" h="5861" fill="none" extrusionOk="0">
                <a:moveTo>
                  <a:pt x="20789" y="0"/>
                </a:moveTo>
                <a:cubicBezTo>
                  <a:pt x="21161" y="1318"/>
                  <a:pt x="21406" y="2669"/>
                  <a:pt x="21522" y="4035"/>
                </a:cubicBezTo>
              </a:path>
              <a:path w="21523" h="5861" stroke="0" extrusionOk="0">
                <a:moveTo>
                  <a:pt x="20789" y="0"/>
                </a:moveTo>
                <a:cubicBezTo>
                  <a:pt x="21161" y="1318"/>
                  <a:pt x="21406" y="2669"/>
                  <a:pt x="21522" y="4035"/>
                </a:cubicBezTo>
                <a:lnTo>
                  <a:pt x="0" y="5861"/>
                </a:lnTo>
                <a:lnTo>
                  <a:pt x="207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219200" y="52578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1200"/>
              <a:t>θ</a:t>
            </a:r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1066800" y="3810000"/>
          <a:ext cx="1111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Equation" r:id="rId5" imgW="787400" imgH="419100" progId="Equation.DSMT4">
                  <p:embed/>
                </p:oleObj>
              </mc:Choice>
              <mc:Fallback>
                <p:oleObj name="Equation" r:id="rId5" imgW="787400" imgH="419100" progId="Equation.DSMT4">
                  <p:embed/>
                  <p:pic>
                    <p:nvPicPr>
                      <p:cNvPr id="307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1111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5240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447800" y="4724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13</a:t>
            </a:r>
          </a:p>
        </p:txBody>
      </p:sp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6646863" y="1752600"/>
          <a:ext cx="1076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7" imgW="761669" imgH="418918" progId="Equation.DSMT4">
                  <p:embed/>
                </p:oleObj>
              </mc:Choice>
              <mc:Fallback>
                <p:oleObj name="Equation" r:id="rId7" imgW="761669" imgH="418918" progId="Equation.DSMT4">
                  <p:embed/>
                  <p:pic>
                    <p:nvPicPr>
                      <p:cNvPr id="338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1752600"/>
                        <a:ext cx="10763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28600" y="5867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Ignore the negative, and use Pythagoras to work out the missing side…</a:t>
            </a:r>
          </a:p>
        </p:txBody>
      </p:sp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6646863" y="2438400"/>
          <a:ext cx="8985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Equation" r:id="rId9" imgW="634725" imgH="393529" progId="Equation.DSMT4">
                  <p:embed/>
                </p:oleObj>
              </mc:Choice>
              <mc:Fallback>
                <p:oleObj name="Equation" r:id="rId9" imgW="634725" imgH="393529" progId="Equation.DSMT4">
                  <p:embed/>
                  <p:pic>
                    <p:nvPicPr>
                      <p:cNvPr id="33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2438400"/>
                        <a:ext cx="8985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5345113" y="3378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345113" y="36830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60309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67167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4025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8088313" y="3606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5861050" y="3759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6488113" y="375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7173913" y="3759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7859713" y="3759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5040313" y="32337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5032375" y="35560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0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4981575" y="38433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-1</a:t>
            </a:r>
          </a:p>
        </p:txBody>
      </p:sp>
      <p:graphicFrame>
        <p:nvGraphicFramePr>
          <p:cNvPr id="33838" name="Object 46"/>
          <p:cNvGraphicFramePr>
            <a:graphicFrameLocks noChangeAspect="1"/>
          </p:cNvGraphicFramePr>
          <p:nvPr/>
        </p:nvGraphicFramePr>
        <p:xfrm>
          <a:off x="6651625" y="4572000"/>
          <a:ext cx="8969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Equation" r:id="rId11" imgW="634725" imgH="393529" progId="Equation.DSMT4">
                  <p:embed/>
                </p:oleObj>
              </mc:Choice>
              <mc:Fallback>
                <p:oleObj name="Equation" r:id="rId11" imgW="634725" imgH="393529" progId="Equation.DSMT4">
                  <p:embed/>
                  <p:pic>
                    <p:nvPicPr>
                      <p:cNvPr id="338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4572000"/>
                        <a:ext cx="8969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6019800" y="32766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33840" name="Object 48"/>
          <p:cNvGraphicFramePr>
            <a:graphicFrameLocks noChangeAspect="1"/>
          </p:cNvGraphicFramePr>
          <p:nvPr/>
        </p:nvGraphicFramePr>
        <p:xfrm>
          <a:off x="6634163" y="5275263"/>
          <a:ext cx="11144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Equation" r:id="rId13" imgW="787058" imgH="393529" progId="Equation.DSMT4">
                  <p:embed/>
                </p:oleObj>
              </mc:Choice>
              <mc:Fallback>
                <p:oleObj name="Equation" r:id="rId13" imgW="787058" imgH="393529" progId="Equation.DSMT4">
                  <p:embed/>
                  <p:pic>
                    <p:nvPicPr>
                      <p:cNvPr id="338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5275263"/>
                        <a:ext cx="11144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4343400" y="2209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Replace A and H from the triangle…</a:t>
            </a:r>
          </a:p>
        </p:txBody>
      </p:sp>
      <p:sp>
        <p:nvSpPr>
          <p:cNvPr id="33842" name="Arc 50"/>
          <p:cNvSpPr>
            <a:spLocks/>
          </p:cNvSpPr>
          <p:nvPr/>
        </p:nvSpPr>
        <p:spPr bwMode="auto">
          <a:xfrm flipH="1">
            <a:off x="6324600" y="20574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3124200" y="3276600"/>
            <a:ext cx="1981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A is obtuse (in the 2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 quadrant)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Sin is positive in this range</a:t>
            </a:r>
            <a:endParaRPr lang="en-GB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4648200" y="4191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4322763" y="50244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Flip the fraction to get Sec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3846" name="Arc 54"/>
          <p:cNvSpPr>
            <a:spLocks/>
          </p:cNvSpPr>
          <p:nvPr/>
        </p:nvSpPr>
        <p:spPr bwMode="auto">
          <a:xfrm flipH="1">
            <a:off x="6303963" y="4872038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7" name="Arc 55"/>
          <p:cNvSpPr>
            <a:spLocks/>
          </p:cNvSpPr>
          <p:nvPr/>
        </p:nvSpPr>
        <p:spPr bwMode="auto">
          <a:xfrm>
            <a:off x="6019800" y="3381375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8" name="Arc 56"/>
          <p:cNvSpPr>
            <a:spLocks/>
          </p:cNvSpPr>
          <p:nvPr/>
        </p:nvSpPr>
        <p:spPr bwMode="auto">
          <a:xfrm flipH="1">
            <a:off x="5335588" y="3381375"/>
            <a:ext cx="696912" cy="914400"/>
          </a:xfrm>
          <a:custGeom>
            <a:avLst/>
            <a:gdLst>
              <a:gd name="T0" fmla="*/ 0 w 16470"/>
              <a:gd name="T1" fmla="*/ 19727 h 21600"/>
              <a:gd name="T2" fmla="*/ 29489152 w 16470"/>
              <a:gd name="T3" fmla="*/ 12292076 h 21600"/>
              <a:gd name="T4" fmla="*/ 1221098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9" name="Arc 57"/>
          <p:cNvSpPr>
            <a:spLocks/>
          </p:cNvSpPr>
          <p:nvPr/>
        </p:nvSpPr>
        <p:spPr bwMode="auto">
          <a:xfrm flipH="1" flipV="1">
            <a:off x="6705600" y="3076575"/>
            <a:ext cx="687388" cy="914400"/>
          </a:xfrm>
          <a:custGeom>
            <a:avLst/>
            <a:gdLst>
              <a:gd name="T0" fmla="*/ 0 w 16234"/>
              <a:gd name="T1" fmla="*/ 8975 h 21600"/>
              <a:gd name="T2" fmla="*/ 29105720 w 16234"/>
              <a:gd name="T3" fmla="*/ 12292076 h 21600"/>
              <a:gd name="T4" fmla="*/ 799638 w 16234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lnTo>
                  <a:pt x="-1" y="4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0" name="Arc 58"/>
          <p:cNvSpPr>
            <a:spLocks/>
          </p:cNvSpPr>
          <p:nvPr/>
        </p:nvSpPr>
        <p:spPr bwMode="auto">
          <a:xfrm flipV="1">
            <a:off x="7391400" y="3076575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8229600" y="352583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Sin</a:t>
            </a:r>
            <a:r>
              <a:rPr lang="el-GR" sz="1400">
                <a:solidFill>
                  <a:srgbClr val="0000FF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>
            <a:off x="1973263" y="3711575"/>
            <a:ext cx="6524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362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Equation" r:id="rId15" imgW="812447" imgH="393529" progId="Equation.DSMT4">
                  <p:embed/>
                </p:oleObj>
              </mc:Choice>
              <mc:Fallback>
                <p:oleObj name="Equation" r:id="rId15" imgW="812447" imgH="393529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4787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8" name="Equation" r:id="rId17" imgW="812447" imgH="393529" progId="Equation.DSMT4">
                  <p:embed/>
                </p:oleObj>
              </mc:Choice>
              <mc:Fallback>
                <p:oleObj name="Equation" r:id="rId17" imgW="812447" imgH="393529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657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Equation" r:id="rId19" imgW="825500" imgH="393700" progId="Equation.DSMT4">
                  <p:embed/>
                </p:oleObj>
              </mc:Choice>
              <mc:Fallback>
                <p:oleObj name="Equation" r:id="rId19" imgW="825500" imgH="3937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06522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Equation" r:id="rId21" imgW="939392" imgH="393529" progId="Equation.DSMT4">
                  <p:embed/>
                </p:oleObj>
              </mc:Choice>
              <mc:Fallback>
                <p:oleObj name="Equation" r:id="rId21" imgW="939392" imgH="393529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529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23" imgW="812447" imgH="393529" progId="Equation.DSMT4">
                  <p:embed/>
                </p:oleObj>
              </mc:Choice>
              <mc:Fallback>
                <p:oleObj name="Equation" r:id="rId23" imgW="812447" imgH="393529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0" grpId="0" animBg="1"/>
      <p:bldP spid="33821" grpId="0" animBg="1"/>
      <p:bldP spid="33822" grpId="0" animBg="1"/>
      <p:bldP spid="33823" grpId="0" animBg="1"/>
      <p:bldP spid="33824" grpId="0" animBg="1"/>
      <p:bldP spid="33825" grpId="0" animBg="1"/>
      <p:bldP spid="33830" grpId="0"/>
      <p:bldP spid="33831" grpId="0"/>
      <p:bldP spid="33832" grpId="0"/>
      <p:bldP spid="33833" grpId="0"/>
      <p:bldP spid="33835" grpId="0"/>
      <p:bldP spid="33836" grpId="0"/>
      <p:bldP spid="33837" grpId="0"/>
      <p:bldP spid="33839" grpId="0" animBg="1"/>
      <p:bldP spid="33841" grpId="0"/>
      <p:bldP spid="33842" grpId="0" animBg="1"/>
      <p:bldP spid="33844" grpId="0" animBg="1"/>
      <p:bldP spid="33845" grpId="0"/>
      <p:bldP spid="33846" grpId="0" animBg="1"/>
      <p:bldP spid="33847" grpId="0" animBg="1"/>
      <p:bldP spid="33848" grpId="0" animBg="1"/>
      <p:bldP spid="33849" grpId="0" animBg="1"/>
      <p:bldP spid="33850" grpId="0" animBg="1"/>
      <p:bldP spid="33851" grpId="0"/>
      <p:bldP spid="338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4196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 dirty="0">
                <a:latin typeface="Comic Sans MS" pitchFamily="66" charset="0"/>
              </a:rPr>
              <a:t>You need to know and be able to use the following identities</a:t>
            </a:r>
            <a:endParaRPr lang="en-GB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800" b="1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400" dirty="0">
                <a:latin typeface="Comic Sans MS" pitchFamily="66" charset="0"/>
              </a:rPr>
              <a:t>You might be asked to show where these come from…</a:t>
            </a: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371600" y="2286000"/>
          <a:ext cx="1936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3" imgW="1104900" imgH="203200" progId="Equation.DSMT4">
                  <p:embed/>
                </p:oleObj>
              </mc:Choice>
              <mc:Fallback>
                <p:oleObj name="Equation" r:id="rId3" imgW="1104900" imgH="203200" progId="Equation.DSMT4">
                  <p:embed/>
                  <p:pic>
                    <p:nvPicPr>
                      <p:cNvPr id="30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1936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295400" y="2743200"/>
          <a:ext cx="2136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3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21367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6172200" y="1600200"/>
          <a:ext cx="1936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7" imgW="1104900" imgH="203200" progId="Equation.DSMT4">
                  <p:embed/>
                </p:oleObj>
              </mc:Choice>
              <mc:Fallback>
                <p:oleObj name="Equation" r:id="rId7" imgW="1104900" imgH="203200" progId="Equation.DSMT4">
                  <p:embed/>
                  <p:pic>
                    <p:nvPicPr>
                      <p:cNvPr id="307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0200"/>
                        <a:ext cx="1936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6062663" y="2133600"/>
          <a:ext cx="26733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9" imgW="1524000" imgH="419100" progId="Equation.DSMT4">
                  <p:embed/>
                </p:oleObj>
              </mc:Choice>
              <mc:Fallback>
                <p:oleObj name="Equation" r:id="rId9" imgW="1524000" imgH="419100" progId="Equation.DSMT4">
                  <p:embed/>
                  <p:pic>
                    <p:nvPicPr>
                      <p:cNvPr id="30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2133600"/>
                        <a:ext cx="26733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6380163" y="3105150"/>
          <a:ext cx="7175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11" imgW="406048" imgH="203024" progId="Equation.DSMT4">
                  <p:embed/>
                </p:oleObj>
              </mc:Choice>
              <mc:Fallback>
                <p:oleObj name="Equation" r:id="rId11" imgW="406048" imgH="203024" progId="Equation.DSMT4">
                  <p:embed/>
                  <p:pic>
                    <p:nvPicPr>
                      <p:cNvPr id="3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3105150"/>
                        <a:ext cx="7175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7162800" y="3149600"/>
          <a:ext cx="4270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13" imgW="241091" imgH="164957" progId="Equation.DSMT4">
                  <p:embed/>
                </p:oleObj>
              </mc:Choice>
              <mc:Fallback>
                <p:oleObj name="Equation" r:id="rId13" imgW="241091" imgH="164957" progId="Equation.DSMT4">
                  <p:embed/>
                  <p:pic>
                    <p:nvPicPr>
                      <p:cNvPr id="3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49600"/>
                        <a:ext cx="4270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7748588" y="3105150"/>
          <a:ext cx="963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15" imgW="545626" imgH="203024" progId="Equation.DSMT4">
                  <p:embed/>
                </p:oleObj>
              </mc:Choice>
              <mc:Fallback>
                <p:oleObj name="Equation" r:id="rId15" imgW="545626" imgH="203024" progId="Equation.DSMT4">
                  <p:embed/>
                  <p:pic>
                    <p:nvPicPr>
                      <p:cNvPr id="307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3105150"/>
                        <a:ext cx="9636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800600" y="1981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Divide all by cos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0738" name="Arc 18"/>
          <p:cNvSpPr>
            <a:spLocks/>
          </p:cNvSpPr>
          <p:nvPr/>
        </p:nvSpPr>
        <p:spPr bwMode="auto">
          <a:xfrm flipH="1">
            <a:off x="5867400" y="18288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9" name="Arc 19"/>
          <p:cNvSpPr>
            <a:spLocks/>
          </p:cNvSpPr>
          <p:nvPr/>
        </p:nvSpPr>
        <p:spPr bwMode="auto">
          <a:xfrm flipH="1">
            <a:off x="5867400" y="25908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4876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Simplify each part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362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17" imgW="812447" imgH="393529" progId="Equation.DSMT4">
                  <p:embed/>
                </p:oleObj>
              </mc:Choice>
              <mc:Fallback>
                <p:oleObj name="Equation" r:id="rId17" imgW="812447" imgH="393529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4787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19" imgW="812447" imgH="393529" progId="Equation.DSMT4">
                  <p:embed/>
                </p:oleObj>
              </mc:Choice>
              <mc:Fallback>
                <p:oleObj name="Equation" r:id="rId19" imgW="812447" imgH="393529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657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21" imgW="825500" imgH="393700" progId="Equation.DSMT4">
                  <p:embed/>
                </p:oleObj>
              </mc:Choice>
              <mc:Fallback>
                <p:oleObj name="Equation" r:id="rId21" imgW="825500" imgH="3937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06522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23" imgW="939392" imgH="393529" progId="Equation.DSMT4">
                  <p:embed/>
                </p:oleObj>
              </mc:Choice>
              <mc:Fallback>
                <p:oleObj name="Equation" r:id="rId23" imgW="939392" imgH="393529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529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25" imgW="812447" imgH="393529" progId="Equation.DSMT4">
                  <p:embed/>
                </p:oleObj>
              </mc:Choice>
              <mc:Fallback>
                <p:oleObj name="Equation" r:id="rId25" imgW="812447" imgH="393529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blipFill>
                <a:blip r:embed="rId27"/>
                <a:stretch>
                  <a:fillRect l="-1977" t="-2000" r="-2260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38" grpId="0" animBg="1"/>
      <p:bldP spid="30739" grpId="0" animBg="1"/>
      <p:bldP spid="30740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4196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know and be able to use the following identities</a:t>
            </a: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8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4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4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400">
                <a:latin typeface="Comic Sans MS" pitchFamily="66" charset="0"/>
              </a:rPr>
              <a:t>You might be asked to show where these come from…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371600" y="2286000"/>
          <a:ext cx="1936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3" imgW="1104900" imgH="203200" progId="Equation.DSMT4">
                  <p:embed/>
                </p:oleObj>
              </mc:Choice>
              <mc:Fallback>
                <p:oleObj name="Equation" r:id="rId3" imgW="1104900" imgH="203200" progId="Equation.DSMT4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1936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295400" y="2743200"/>
          <a:ext cx="2136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28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21367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6172200" y="1600200"/>
          <a:ext cx="1936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name="Equation" r:id="rId7" imgW="1104900" imgH="203200" progId="Equation.DSMT4">
                  <p:embed/>
                </p:oleObj>
              </mc:Choice>
              <mc:Fallback>
                <p:oleObj name="Equation" r:id="rId7" imgW="1104900" imgH="203200" progId="Equation.DSMT4">
                  <p:embed/>
                  <p:pic>
                    <p:nvPicPr>
                      <p:cNvPr id="2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0200"/>
                        <a:ext cx="1936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6096000" y="2133600"/>
          <a:ext cx="26050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Equation" r:id="rId9" imgW="1485900" imgH="419100" progId="Equation.DSMT4">
                  <p:embed/>
                </p:oleObj>
              </mc:Choice>
              <mc:Fallback>
                <p:oleObj name="Equation" r:id="rId9" imgW="1485900" imgH="419100" progId="Equation.DSMT4">
                  <p:embed/>
                  <p:pic>
                    <p:nvPicPr>
                      <p:cNvPr id="29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3600"/>
                        <a:ext cx="26050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6569075" y="3173413"/>
          <a:ext cx="1571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1" name="Equation" r:id="rId11" imgW="88707" imgH="164742" progId="Equation.DSMT4">
                  <p:embed/>
                </p:oleObj>
              </mc:Choice>
              <mc:Fallback>
                <p:oleObj name="Equation" r:id="rId11" imgW="88707" imgH="164742" progId="Equation.DSMT4">
                  <p:embed/>
                  <p:pic>
                    <p:nvPicPr>
                      <p:cNvPr id="29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3173413"/>
                        <a:ext cx="1571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6781800" y="3124200"/>
          <a:ext cx="8969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Equation" r:id="rId13" imgW="507780" imgH="203112" progId="Equation.DSMT4">
                  <p:embed/>
                </p:oleObj>
              </mc:Choice>
              <mc:Fallback>
                <p:oleObj name="Equation" r:id="rId13" imgW="507780" imgH="203112" progId="Equation.DSMT4">
                  <p:embed/>
                  <p:pic>
                    <p:nvPicPr>
                      <p:cNvPr id="29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124200"/>
                        <a:ext cx="8969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7732713" y="3124200"/>
          <a:ext cx="12112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15" imgW="685800" imgH="203200" progId="Equation.DSMT4">
                  <p:embed/>
                </p:oleObj>
              </mc:Choice>
              <mc:Fallback>
                <p:oleObj name="Equation" r:id="rId15" imgW="685800" imgH="203200" progId="Equation.DSMT4">
                  <p:embed/>
                  <p:pic>
                    <p:nvPicPr>
                      <p:cNvPr id="297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713" y="3124200"/>
                        <a:ext cx="12112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800600" y="1981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Divide all by sin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29714" name="Arc 18"/>
          <p:cNvSpPr>
            <a:spLocks/>
          </p:cNvSpPr>
          <p:nvPr/>
        </p:nvSpPr>
        <p:spPr bwMode="auto">
          <a:xfrm flipH="1">
            <a:off x="5867400" y="18288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15" name="Arc 19"/>
          <p:cNvSpPr>
            <a:spLocks/>
          </p:cNvSpPr>
          <p:nvPr/>
        </p:nvSpPr>
        <p:spPr bwMode="auto">
          <a:xfrm flipH="1">
            <a:off x="5867400" y="2590800"/>
            <a:ext cx="152400" cy="7620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3436794 h 43200"/>
              <a:gd name="T4" fmla="*/ 34483 w 22341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4876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Simplify each part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362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17" imgW="812447" imgH="393529" progId="Equation.DSMT4">
                  <p:embed/>
                </p:oleObj>
              </mc:Choice>
              <mc:Fallback>
                <p:oleObj name="Equation" r:id="rId17" imgW="812447" imgH="393529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4787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19" imgW="812447" imgH="393529" progId="Equation.DSMT4">
                  <p:embed/>
                </p:oleObj>
              </mc:Choice>
              <mc:Fallback>
                <p:oleObj name="Equation" r:id="rId19" imgW="812447" imgH="393529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657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21" imgW="825500" imgH="393700" progId="Equation.DSMT4">
                  <p:embed/>
                </p:oleObj>
              </mc:Choice>
              <mc:Fallback>
                <p:oleObj name="Equation" r:id="rId21" imgW="825500" imgH="3937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06522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23" imgW="939392" imgH="393529" progId="Equation.DSMT4">
                  <p:embed/>
                </p:oleObj>
              </mc:Choice>
              <mc:Fallback>
                <p:oleObj name="Equation" r:id="rId23" imgW="939392" imgH="393529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529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25" imgW="812447" imgH="393529" progId="Equation.DSMT4">
                  <p:embed/>
                </p:oleObj>
              </mc:Choice>
              <mc:Fallback>
                <p:oleObj name="Equation" r:id="rId25" imgW="812447" imgH="393529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blipFill>
                <a:blip r:embed="rId27"/>
                <a:stretch>
                  <a:fillRect l="-1977" t="-2000" r="-2260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blipFill>
                <a:blip r:embed="rId28"/>
                <a:stretch>
                  <a:fillRect l="-2459" t="-2000" r="-1913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8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/>
      <p:bldP spid="29714" grpId="0" animBg="1"/>
      <p:bldP spid="29715" grpId="0" animBg="1"/>
      <p:bldP spid="29716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069975" y="2173288"/>
            <a:ext cx="1239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Prove that:</a:t>
            </a:r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609600" y="1828800"/>
            <a:ext cx="199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b="1">
                <a:latin typeface="Comic Sans MS" pitchFamily="66" charset="0"/>
              </a:rPr>
              <a:t>Example Question</a:t>
            </a:r>
          </a:p>
        </p:txBody>
      </p:sp>
      <p:graphicFrame>
        <p:nvGraphicFramePr>
          <p:cNvPr id="34872" name="Object 56"/>
          <p:cNvGraphicFramePr>
            <a:graphicFrameLocks noChangeAspect="1"/>
          </p:cNvGraphicFramePr>
          <p:nvPr/>
        </p:nvGraphicFramePr>
        <p:xfrm>
          <a:off x="212725" y="2538413"/>
          <a:ext cx="27749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3" imgW="1752600" imgH="419100" progId="Equation.DSMT4">
                  <p:embed/>
                </p:oleObj>
              </mc:Choice>
              <mc:Fallback>
                <p:oleObj name="Equation" r:id="rId3" imgW="1752600" imgH="419100" progId="Equation.DSMT4">
                  <p:embed/>
                  <p:pic>
                    <p:nvPicPr>
                      <p:cNvPr id="3487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538413"/>
                        <a:ext cx="27749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3" name="Object 57"/>
          <p:cNvGraphicFramePr>
            <a:graphicFrameLocks noChangeAspect="1"/>
          </p:cNvGraphicFramePr>
          <p:nvPr/>
        </p:nvGraphicFramePr>
        <p:xfrm>
          <a:off x="5181600" y="1828800"/>
          <a:ext cx="16097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5" imgW="1016000" imgH="203200" progId="Equation.DSMT4">
                  <p:embed/>
                </p:oleObj>
              </mc:Choice>
              <mc:Fallback>
                <p:oleObj name="Equation" r:id="rId5" imgW="1016000" imgH="203200" progId="Equation.DSMT4">
                  <p:embed/>
                  <p:pic>
                    <p:nvPicPr>
                      <p:cNvPr id="3487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16097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4" name="Object 58"/>
          <p:cNvGraphicFramePr>
            <a:graphicFrameLocks noChangeAspect="1"/>
          </p:cNvGraphicFramePr>
          <p:nvPr/>
        </p:nvGraphicFramePr>
        <p:xfrm>
          <a:off x="5181600" y="2438400"/>
          <a:ext cx="3743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7" imgW="2362200" imgH="279400" progId="Equation.DSMT4">
                  <p:embed/>
                </p:oleObj>
              </mc:Choice>
              <mc:Fallback>
                <p:oleObj name="Equation" r:id="rId7" imgW="2362200" imgH="279400" progId="Equation.DSMT4">
                  <p:embed/>
                  <p:pic>
                    <p:nvPicPr>
                      <p:cNvPr id="3487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37433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6" name="Object 60"/>
          <p:cNvGraphicFramePr>
            <a:graphicFrameLocks noChangeAspect="1"/>
          </p:cNvGraphicFramePr>
          <p:nvPr/>
        </p:nvGraphicFramePr>
        <p:xfrm>
          <a:off x="5181600" y="3124200"/>
          <a:ext cx="38433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9" imgW="2425700" imgH="279400" progId="Equation.DSMT4">
                  <p:embed/>
                </p:oleObj>
              </mc:Choice>
              <mc:Fallback>
                <p:oleObj name="Equation" r:id="rId9" imgW="2425700" imgH="279400" progId="Equation.DSMT4">
                  <p:embed/>
                  <p:pic>
                    <p:nvPicPr>
                      <p:cNvPr id="3487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4200"/>
                        <a:ext cx="38433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8" name="Object 62"/>
          <p:cNvGraphicFramePr>
            <a:graphicFrameLocks noChangeAspect="1"/>
          </p:cNvGraphicFramePr>
          <p:nvPr/>
        </p:nvGraphicFramePr>
        <p:xfrm>
          <a:off x="5181600" y="3810000"/>
          <a:ext cx="19923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11" imgW="1257300" imgH="279400" progId="Equation.DSMT4">
                  <p:embed/>
                </p:oleObj>
              </mc:Choice>
              <mc:Fallback>
                <p:oleObj name="Equation" r:id="rId11" imgW="1257300" imgH="279400" progId="Equation.DSMT4">
                  <p:embed/>
                  <p:pic>
                    <p:nvPicPr>
                      <p:cNvPr id="3487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19923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9" name="Object 63"/>
          <p:cNvGraphicFramePr>
            <a:graphicFrameLocks noChangeAspect="1"/>
          </p:cNvGraphicFramePr>
          <p:nvPr/>
        </p:nvGraphicFramePr>
        <p:xfrm>
          <a:off x="5181600" y="4419600"/>
          <a:ext cx="8651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13" imgW="545863" imgH="393529" progId="Equation.DSMT4">
                  <p:embed/>
                </p:oleObj>
              </mc:Choice>
              <mc:Fallback>
                <p:oleObj name="Equation" r:id="rId13" imgW="545863" imgH="393529" progId="Equation.DSMT4">
                  <p:embed/>
                  <p:pic>
                    <p:nvPicPr>
                      <p:cNvPr id="3487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0"/>
                        <a:ext cx="86518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0" name="Object 64"/>
          <p:cNvGraphicFramePr>
            <a:graphicFrameLocks noChangeAspect="1"/>
          </p:cNvGraphicFramePr>
          <p:nvPr/>
        </p:nvGraphicFramePr>
        <p:xfrm>
          <a:off x="6069013" y="4391025"/>
          <a:ext cx="8651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15" imgW="545863" imgH="418918" progId="Equation.DSMT4">
                  <p:embed/>
                </p:oleObj>
              </mc:Choice>
              <mc:Fallback>
                <p:oleObj name="Equation" r:id="rId15" imgW="545863" imgH="418918" progId="Equation.DSMT4">
                  <p:embed/>
                  <p:pic>
                    <p:nvPicPr>
                      <p:cNvPr id="3488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4391025"/>
                        <a:ext cx="8651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1" name="Object 65"/>
          <p:cNvGraphicFramePr>
            <a:graphicFrameLocks noChangeAspect="1"/>
          </p:cNvGraphicFramePr>
          <p:nvPr/>
        </p:nvGraphicFramePr>
        <p:xfrm>
          <a:off x="5181600" y="5257800"/>
          <a:ext cx="11874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17" imgW="749300" imgH="419100" progId="Equation.DSMT4">
                  <p:embed/>
                </p:oleObj>
              </mc:Choice>
              <mc:Fallback>
                <p:oleObj name="Equation" r:id="rId17" imgW="749300" imgH="419100" progId="Equation.DSMT4">
                  <p:embed/>
                  <p:pic>
                    <p:nvPicPr>
                      <p:cNvPr id="3488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257800"/>
                        <a:ext cx="11874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3" name="Object 67"/>
          <p:cNvGraphicFramePr>
            <a:graphicFrameLocks noChangeAspect="1"/>
          </p:cNvGraphicFramePr>
          <p:nvPr/>
        </p:nvGraphicFramePr>
        <p:xfrm>
          <a:off x="5181600" y="5943600"/>
          <a:ext cx="11874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9" imgW="749300" imgH="419100" progId="Equation.DSMT4">
                  <p:embed/>
                </p:oleObj>
              </mc:Choice>
              <mc:Fallback>
                <p:oleObj name="Equation" r:id="rId19" imgW="749300" imgH="419100" progId="Equation.DSMT4">
                  <p:embed/>
                  <p:pic>
                    <p:nvPicPr>
                      <p:cNvPr id="3488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943600"/>
                        <a:ext cx="11874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84" name="Text Box 68"/>
          <p:cNvSpPr txBox="1">
            <a:spLocks noChangeArrowheads="1"/>
          </p:cNvSpPr>
          <p:nvPr/>
        </p:nvSpPr>
        <p:spPr bwMode="auto">
          <a:xfrm>
            <a:off x="3810000" y="2057400"/>
            <a:ext cx="121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Factorise into a double bracket</a:t>
            </a:r>
          </a:p>
        </p:txBody>
      </p:sp>
      <p:sp>
        <p:nvSpPr>
          <p:cNvPr id="34885" name="Arc 69"/>
          <p:cNvSpPr>
            <a:spLocks/>
          </p:cNvSpPr>
          <p:nvPr/>
        </p:nvSpPr>
        <p:spPr bwMode="auto">
          <a:xfrm flipH="1">
            <a:off x="4953000" y="20574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86" name="Text Box 70"/>
          <p:cNvSpPr txBox="1">
            <a:spLocks noChangeArrowheads="1"/>
          </p:cNvSpPr>
          <p:nvPr/>
        </p:nvSpPr>
        <p:spPr bwMode="auto">
          <a:xfrm>
            <a:off x="3962400" y="2819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Replace cosec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4887" name="Arc 71"/>
          <p:cNvSpPr>
            <a:spLocks/>
          </p:cNvSpPr>
          <p:nvPr/>
        </p:nvSpPr>
        <p:spPr bwMode="auto">
          <a:xfrm flipH="1">
            <a:off x="4953000" y="26670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88" name="Arc 72"/>
          <p:cNvSpPr>
            <a:spLocks/>
          </p:cNvSpPr>
          <p:nvPr/>
        </p:nvSpPr>
        <p:spPr bwMode="auto">
          <a:xfrm flipH="1">
            <a:off x="4953000" y="33528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89" name="Arc 73"/>
          <p:cNvSpPr>
            <a:spLocks/>
          </p:cNvSpPr>
          <p:nvPr/>
        </p:nvSpPr>
        <p:spPr bwMode="auto">
          <a:xfrm flipH="1">
            <a:off x="4953000" y="40386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90" name="Arc 74"/>
          <p:cNvSpPr>
            <a:spLocks/>
          </p:cNvSpPr>
          <p:nvPr/>
        </p:nvSpPr>
        <p:spPr bwMode="auto">
          <a:xfrm flipH="1">
            <a:off x="4953000" y="4724400"/>
            <a:ext cx="152400" cy="9144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9348979 h 43200"/>
              <a:gd name="T4" fmla="*/ 34483 w 22341"/>
              <a:gd name="T5" fmla="*/ 9677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91" name="Arc 75"/>
          <p:cNvSpPr>
            <a:spLocks/>
          </p:cNvSpPr>
          <p:nvPr/>
        </p:nvSpPr>
        <p:spPr bwMode="auto">
          <a:xfrm flipH="1">
            <a:off x="4953000" y="56388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7239000" y="28194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>
            <a:off x="7239000" y="350520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>
            <a:off x="7219950" y="3509963"/>
            <a:ext cx="1752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95" name="Text Box 79"/>
          <p:cNvSpPr txBox="1">
            <a:spLocks noChangeArrowheads="1"/>
          </p:cNvSpPr>
          <p:nvPr/>
        </p:nvSpPr>
        <p:spPr bwMode="auto">
          <a:xfrm>
            <a:off x="7924800" y="350996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4896" name="Text Box 80"/>
          <p:cNvSpPr txBox="1">
            <a:spLocks noChangeArrowheads="1"/>
          </p:cNvSpPr>
          <p:nvPr/>
        </p:nvSpPr>
        <p:spPr bwMode="auto">
          <a:xfrm>
            <a:off x="3886200" y="3429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The second bracket = 1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897" name="Text Box 81"/>
          <p:cNvSpPr txBox="1">
            <a:spLocks noChangeArrowheads="1"/>
          </p:cNvSpPr>
          <p:nvPr/>
        </p:nvSpPr>
        <p:spPr bwMode="auto">
          <a:xfrm>
            <a:off x="4953000" y="1447800"/>
            <a:ext cx="199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b="1">
                <a:latin typeface="Comic Sans MS" pitchFamily="66" charset="0"/>
              </a:rPr>
              <a:t>Left hand side</a:t>
            </a:r>
          </a:p>
        </p:txBody>
      </p: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3952875" y="42672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3886200" y="4953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Group up into 1 fraction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3886200" y="5715000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Rearrange the bottom (as in Y12)</a:t>
            </a:r>
            <a:endParaRPr lang="el-GR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362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Equation" r:id="rId21" imgW="812447" imgH="393529" progId="Equation.DSMT4">
                  <p:embed/>
                </p:oleObj>
              </mc:Choice>
              <mc:Fallback>
                <p:oleObj name="Equation" r:id="rId21" imgW="812447" imgH="393529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4787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Equation" r:id="rId23" imgW="812447" imgH="393529" progId="Equation.DSMT4">
                  <p:embed/>
                </p:oleObj>
              </mc:Choice>
              <mc:Fallback>
                <p:oleObj name="Equation" r:id="rId23" imgW="812447" imgH="393529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657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Equation" r:id="rId25" imgW="825500" imgH="393700" progId="Equation.DSMT4">
                  <p:embed/>
                </p:oleObj>
              </mc:Choice>
              <mc:Fallback>
                <p:oleObj name="Equation" r:id="rId25" imgW="825500" imgH="3937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06522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27" imgW="939392" imgH="393529" progId="Equation.DSMT4">
                  <p:embed/>
                </p:oleObj>
              </mc:Choice>
              <mc:Fallback>
                <p:oleObj name="Equation" r:id="rId27" imgW="939392" imgH="393529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529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29" imgW="812447" imgH="393529" progId="Equation.DSMT4">
                  <p:embed/>
                </p:oleObj>
              </mc:Choice>
              <mc:Fallback>
                <p:oleObj name="Equation" r:id="rId29" imgW="812447" imgH="393529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blipFill>
                <a:blip r:embed="rId31"/>
                <a:stretch>
                  <a:fillRect l="-1977" t="-2000" r="-2260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blipFill>
                <a:blip r:embed="rId32"/>
                <a:stretch>
                  <a:fillRect l="-2459" t="-2000" r="-1913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2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4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7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  <p:bldP spid="34884" grpId="0"/>
      <p:bldP spid="34885" grpId="0" animBg="1"/>
      <p:bldP spid="34886" grpId="0"/>
      <p:bldP spid="34887" grpId="0" animBg="1"/>
      <p:bldP spid="34888" grpId="0" animBg="1"/>
      <p:bldP spid="34889" grpId="0" animBg="1"/>
      <p:bldP spid="34890" grpId="0" animBg="1"/>
      <p:bldP spid="34891" grpId="0" animBg="1"/>
      <p:bldP spid="34892" grpId="0" animBg="1"/>
      <p:bldP spid="34892" grpId="1" animBg="1"/>
      <p:bldP spid="34893" grpId="0" animBg="1"/>
      <p:bldP spid="34893" grpId="1" animBg="1"/>
      <p:bldP spid="34894" grpId="0" animBg="1"/>
      <p:bldP spid="34894" grpId="1" animBg="1"/>
      <p:bldP spid="34895" grpId="0"/>
      <p:bldP spid="34895" grpId="1"/>
      <p:bldP spid="34896" grpId="0"/>
      <p:bldP spid="34898" grpId="0"/>
      <p:bldP spid="34901" grpId="0"/>
      <p:bldP spid="349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233488" y="2181225"/>
            <a:ext cx="1239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Prove that: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773113" y="1836738"/>
            <a:ext cx="199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b="1">
                <a:latin typeface="Comic Sans MS" pitchFamily="66" charset="0"/>
              </a:rPr>
              <a:t>Example Question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80975" y="2517775"/>
          <a:ext cx="3216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3" imgW="2032000" imgH="228600" progId="Equation.DSMT4">
                  <p:embed/>
                </p:oleObj>
              </mc:Choice>
              <mc:Fallback>
                <p:oleObj name="Equation" r:id="rId3" imgW="2032000" imgH="228600" progId="Equation.DSMT4">
                  <p:embed/>
                  <p:pic>
                    <p:nvPicPr>
                      <p:cNvPr id="3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517775"/>
                        <a:ext cx="32162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4" name="Object 44"/>
          <p:cNvGraphicFramePr>
            <a:graphicFrameLocks noChangeAspect="1"/>
          </p:cNvGraphicFramePr>
          <p:nvPr/>
        </p:nvGraphicFramePr>
        <p:xfrm>
          <a:off x="6019800" y="1981200"/>
          <a:ext cx="16684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5" imgW="1054100" imgH="228600" progId="Equation.DSMT4">
                  <p:embed/>
                </p:oleObj>
              </mc:Choice>
              <mc:Fallback>
                <p:oleObj name="Equation" r:id="rId5" imgW="1054100" imgH="228600" progId="Equation.DSMT4">
                  <p:embed/>
                  <p:pic>
                    <p:nvPicPr>
                      <p:cNvPr id="3588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1200"/>
                        <a:ext cx="16684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5" name="Object 45"/>
          <p:cNvGraphicFramePr>
            <a:graphicFrameLocks noChangeAspect="1"/>
          </p:cNvGraphicFramePr>
          <p:nvPr/>
        </p:nvGraphicFramePr>
        <p:xfrm>
          <a:off x="6019800" y="2514600"/>
          <a:ext cx="21923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7" imgW="1384300" imgH="203200" progId="Equation.DSMT4">
                  <p:embed/>
                </p:oleObj>
              </mc:Choice>
              <mc:Fallback>
                <p:oleObj name="Equation" r:id="rId7" imgW="1384300" imgH="203200" progId="Equation.DSMT4">
                  <p:embed/>
                  <p:pic>
                    <p:nvPicPr>
                      <p:cNvPr id="358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4600"/>
                        <a:ext cx="21923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6" name="Object 46"/>
          <p:cNvGraphicFramePr>
            <a:graphicFrameLocks noChangeAspect="1"/>
          </p:cNvGraphicFramePr>
          <p:nvPr/>
        </p:nvGraphicFramePr>
        <p:xfrm>
          <a:off x="6019800" y="2971800"/>
          <a:ext cx="22526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9" imgW="1422400" imgH="393700" progId="Equation.DSMT4">
                  <p:embed/>
                </p:oleObj>
              </mc:Choice>
              <mc:Fallback>
                <p:oleObj name="Equation" r:id="rId9" imgW="1422400" imgH="393700" progId="Equation.DSMT4">
                  <p:embed/>
                  <p:pic>
                    <p:nvPicPr>
                      <p:cNvPr id="3588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2526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7" name="Object 47"/>
          <p:cNvGraphicFramePr>
            <a:graphicFrameLocks noChangeAspect="1"/>
          </p:cNvGraphicFramePr>
          <p:nvPr/>
        </p:nvGraphicFramePr>
        <p:xfrm>
          <a:off x="6019800" y="3810000"/>
          <a:ext cx="1668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11" imgW="1054100" imgH="419100" progId="Equation.DSMT4">
                  <p:embed/>
                </p:oleObj>
              </mc:Choice>
              <mc:Fallback>
                <p:oleObj name="Equation" r:id="rId11" imgW="1054100" imgH="419100" progId="Equation.DSMT4">
                  <p:embed/>
                  <p:pic>
                    <p:nvPicPr>
                      <p:cNvPr id="3588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1668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8" name="Object 48"/>
          <p:cNvGraphicFramePr>
            <a:graphicFrameLocks noChangeAspect="1"/>
          </p:cNvGraphicFramePr>
          <p:nvPr/>
        </p:nvGraphicFramePr>
        <p:xfrm>
          <a:off x="6019800" y="4876800"/>
          <a:ext cx="16065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13" imgW="1016000" imgH="203200" progId="Equation.DSMT4">
                  <p:embed/>
                </p:oleObj>
              </mc:Choice>
              <mc:Fallback>
                <p:oleObj name="Equation" r:id="rId13" imgW="1016000" imgH="203200" progId="Equation.DSMT4">
                  <p:embed/>
                  <p:pic>
                    <p:nvPicPr>
                      <p:cNvPr id="3588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16065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9" name="Object 49"/>
          <p:cNvGraphicFramePr>
            <a:graphicFrameLocks noChangeAspect="1"/>
          </p:cNvGraphicFramePr>
          <p:nvPr/>
        </p:nvGraphicFramePr>
        <p:xfrm>
          <a:off x="6019800" y="5486400"/>
          <a:ext cx="1323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15" imgW="838200" imgH="279400" progId="Equation.DSMT4">
                  <p:embed/>
                </p:oleObj>
              </mc:Choice>
              <mc:Fallback>
                <p:oleObj name="Equation" r:id="rId15" imgW="838200" imgH="279400" progId="Equation.DSMT4">
                  <p:embed/>
                  <p:pic>
                    <p:nvPicPr>
                      <p:cNvPr id="3588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86400"/>
                        <a:ext cx="13239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0" name="Object 50"/>
          <p:cNvGraphicFramePr>
            <a:graphicFrameLocks noChangeAspect="1"/>
          </p:cNvGraphicFramePr>
          <p:nvPr/>
        </p:nvGraphicFramePr>
        <p:xfrm>
          <a:off x="7391400" y="5486400"/>
          <a:ext cx="1365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17" imgW="863225" imgH="279279" progId="Equation.DSMT4">
                  <p:embed/>
                </p:oleObj>
              </mc:Choice>
              <mc:Fallback>
                <p:oleObj name="Equation" r:id="rId17" imgW="863225" imgH="279279" progId="Equation.DSMT4">
                  <p:embed/>
                  <p:pic>
                    <p:nvPicPr>
                      <p:cNvPr id="3589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486400"/>
                        <a:ext cx="1365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1" name="Object 51"/>
          <p:cNvGraphicFramePr>
            <a:graphicFrameLocks noChangeAspect="1"/>
          </p:cNvGraphicFramePr>
          <p:nvPr/>
        </p:nvGraphicFramePr>
        <p:xfrm>
          <a:off x="6019800" y="6096000"/>
          <a:ext cx="16240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19" imgW="1028254" imgH="203112" progId="Equation.DSMT4">
                  <p:embed/>
                </p:oleObj>
              </mc:Choice>
              <mc:Fallback>
                <p:oleObj name="Equation" r:id="rId19" imgW="1028254" imgH="203112" progId="Equation.DSMT4">
                  <p:embed/>
                  <p:pic>
                    <p:nvPicPr>
                      <p:cNvPr id="3589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096000"/>
                        <a:ext cx="162401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4572000" y="2209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Multiply out the bracket</a:t>
            </a:r>
          </a:p>
        </p:txBody>
      </p:sp>
      <p:sp>
        <p:nvSpPr>
          <p:cNvPr id="35893" name="Arc 53"/>
          <p:cNvSpPr>
            <a:spLocks/>
          </p:cNvSpPr>
          <p:nvPr/>
        </p:nvSpPr>
        <p:spPr bwMode="auto">
          <a:xfrm flipH="1">
            <a:off x="5715000" y="2209800"/>
            <a:ext cx="152400" cy="5334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6584020 h 43200"/>
              <a:gd name="T4" fmla="*/ 34483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5181600" y="1447800"/>
            <a:ext cx="199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b="1">
                <a:latin typeface="Comic Sans MS" pitchFamily="66" charset="0"/>
              </a:rPr>
              <a:t>Right hand side</a:t>
            </a:r>
          </a:p>
        </p:txBody>
      </p:sp>
      <p:sp>
        <p:nvSpPr>
          <p:cNvPr id="35895" name="Arc 55"/>
          <p:cNvSpPr>
            <a:spLocks/>
          </p:cNvSpPr>
          <p:nvPr/>
        </p:nvSpPr>
        <p:spPr bwMode="auto">
          <a:xfrm flipH="1">
            <a:off x="5715000" y="2743200"/>
            <a:ext cx="152400" cy="5334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6584020 h 43200"/>
              <a:gd name="T4" fmla="*/ 34483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572000" y="28956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Replace sec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5897" name="Arc 57"/>
          <p:cNvSpPr>
            <a:spLocks/>
          </p:cNvSpPr>
          <p:nvPr/>
        </p:nvSpPr>
        <p:spPr bwMode="auto">
          <a:xfrm flipH="1">
            <a:off x="5638800" y="3276600"/>
            <a:ext cx="228600" cy="914400"/>
          </a:xfrm>
          <a:custGeom>
            <a:avLst/>
            <a:gdLst>
              <a:gd name="T0" fmla="*/ 77581 w 22341"/>
              <a:gd name="T1" fmla="*/ 0 h 43200"/>
              <a:gd name="T2" fmla="*/ 0 w 22341"/>
              <a:gd name="T3" fmla="*/ 19348979 h 43200"/>
              <a:gd name="T4" fmla="*/ 77581 w 22341"/>
              <a:gd name="T5" fmla="*/ 9677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4495800" y="3505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the second term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4495800" y="4419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Replace the fraction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900" name="Arc 60"/>
          <p:cNvSpPr>
            <a:spLocks/>
          </p:cNvSpPr>
          <p:nvPr/>
        </p:nvSpPr>
        <p:spPr bwMode="auto">
          <a:xfrm flipH="1">
            <a:off x="5638800" y="4191000"/>
            <a:ext cx="228600" cy="914400"/>
          </a:xfrm>
          <a:custGeom>
            <a:avLst/>
            <a:gdLst>
              <a:gd name="T0" fmla="*/ 77581 w 22341"/>
              <a:gd name="T1" fmla="*/ 0 h 43200"/>
              <a:gd name="T2" fmla="*/ 0 w 22341"/>
              <a:gd name="T3" fmla="*/ 19348979 h 43200"/>
              <a:gd name="T4" fmla="*/ 77581 w 22341"/>
              <a:gd name="T5" fmla="*/ 9677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1" name="Arc 61"/>
          <p:cNvSpPr>
            <a:spLocks/>
          </p:cNvSpPr>
          <p:nvPr/>
        </p:nvSpPr>
        <p:spPr bwMode="auto">
          <a:xfrm flipH="1">
            <a:off x="5638800" y="5105400"/>
            <a:ext cx="228600" cy="609600"/>
          </a:xfrm>
          <a:custGeom>
            <a:avLst/>
            <a:gdLst>
              <a:gd name="T0" fmla="*/ 77581 w 22341"/>
              <a:gd name="T1" fmla="*/ 0 h 43200"/>
              <a:gd name="T2" fmla="*/ 0 w 22341"/>
              <a:gd name="T3" fmla="*/ 8599551 h 43200"/>
              <a:gd name="T4" fmla="*/ 77581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2" name="Arc 62"/>
          <p:cNvSpPr>
            <a:spLocks/>
          </p:cNvSpPr>
          <p:nvPr/>
        </p:nvSpPr>
        <p:spPr bwMode="auto">
          <a:xfrm flipH="1">
            <a:off x="5638800" y="5715000"/>
            <a:ext cx="228600" cy="609600"/>
          </a:xfrm>
          <a:custGeom>
            <a:avLst/>
            <a:gdLst>
              <a:gd name="T0" fmla="*/ 77581 w 22341"/>
              <a:gd name="T1" fmla="*/ 0 h 43200"/>
              <a:gd name="T2" fmla="*/ 0 w 22341"/>
              <a:gd name="T3" fmla="*/ 8599551 h 43200"/>
              <a:gd name="T4" fmla="*/ 77581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4267200" y="5105400"/>
            <a:ext cx="1447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Rewrite both terms based on the inequalities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4343400" y="5867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The 1s cancel out…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911" name="Text Box 71"/>
          <p:cNvSpPr txBox="1">
            <a:spLocks noChangeArrowheads="1"/>
          </p:cNvSpPr>
          <p:nvPr/>
        </p:nvSpPr>
        <p:spPr bwMode="auto">
          <a:xfrm>
            <a:off x="542925" y="4192588"/>
            <a:ext cx="2236788" cy="1181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This requires a lot of practice and will be slow to begin with. The more questions you do, the faster you will get!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362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21" imgW="812447" imgH="393529" progId="Equation.DSMT4">
                  <p:embed/>
                </p:oleObj>
              </mc:Choice>
              <mc:Fallback>
                <p:oleObj name="Equation" r:id="rId21" imgW="812447" imgH="393529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4787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23" imgW="812447" imgH="393529" progId="Equation.DSMT4">
                  <p:embed/>
                </p:oleObj>
              </mc:Choice>
              <mc:Fallback>
                <p:oleObj name="Equation" r:id="rId23" imgW="812447" imgH="393529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657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25" imgW="825500" imgH="393700" progId="Equation.DSMT4">
                  <p:embed/>
                </p:oleObj>
              </mc:Choice>
              <mc:Fallback>
                <p:oleObj name="Equation" r:id="rId25" imgW="825500" imgH="3937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06522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27" imgW="939392" imgH="393529" progId="Equation.DSMT4">
                  <p:embed/>
                </p:oleObj>
              </mc:Choice>
              <mc:Fallback>
                <p:oleObj name="Equation" r:id="rId27" imgW="939392" imgH="393529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529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Equation" r:id="rId29" imgW="812447" imgH="393529" progId="Equation.DSMT4">
                  <p:embed/>
                </p:oleObj>
              </mc:Choice>
              <mc:Fallback>
                <p:oleObj name="Equation" r:id="rId29" imgW="812447" imgH="393529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blipFill>
                <a:blip r:embed="rId31"/>
                <a:stretch>
                  <a:fillRect l="-1977" t="-2000" r="-2260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blipFill>
                <a:blip r:embed="rId32"/>
                <a:stretch>
                  <a:fillRect l="-2459" t="-2000" r="-1913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8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  <p:bldP spid="35892" grpId="0"/>
      <p:bldP spid="35893" grpId="0" animBg="1"/>
      <p:bldP spid="35894" grpId="0"/>
      <p:bldP spid="35895" grpId="0" animBg="1"/>
      <p:bldP spid="35896" grpId="0"/>
      <p:bldP spid="35897" grpId="0" animBg="1"/>
      <p:bldP spid="35898" grpId="0"/>
      <p:bldP spid="35899" grpId="0"/>
      <p:bldP spid="35900" grpId="0" animBg="1"/>
      <p:bldP spid="35901" grpId="0" animBg="1"/>
      <p:bldP spid="35902" grpId="0" animBg="1"/>
      <p:bldP spid="35903" grpId="0"/>
      <p:bldP spid="35904" grpId="0"/>
      <p:bldP spid="359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52400" y="22098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Solve the Equation: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992188" y="1819275"/>
            <a:ext cx="199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b="1">
                <a:latin typeface="Comic Sans MS" pitchFamily="66" charset="0"/>
              </a:rPr>
              <a:t>Example Question</a:t>
            </a:r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981200" y="2173288"/>
          <a:ext cx="19891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3" imgW="1256755" imgH="203112" progId="Equation.DSMT4">
                  <p:embed/>
                </p:oleObj>
              </mc:Choice>
              <mc:Fallback>
                <p:oleObj name="Equation" r:id="rId3" imgW="1256755" imgH="203112" progId="Equation.DSMT4">
                  <p:embed/>
                  <p:pic>
                    <p:nvPicPr>
                      <p:cNvPr id="38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73288"/>
                        <a:ext cx="19891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4" name="Object 42"/>
          <p:cNvGraphicFramePr>
            <a:graphicFrameLocks noChangeAspect="1"/>
          </p:cNvGraphicFramePr>
          <p:nvPr/>
        </p:nvGraphicFramePr>
        <p:xfrm>
          <a:off x="6553200" y="1676400"/>
          <a:ext cx="19891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5" imgW="1256755" imgH="203112" progId="Equation.DSMT4">
                  <p:embed/>
                </p:oleObj>
              </mc:Choice>
              <mc:Fallback>
                <p:oleObj name="Equation" r:id="rId5" imgW="1256755" imgH="203112" progId="Equation.DSMT4">
                  <p:embed/>
                  <p:pic>
                    <p:nvPicPr>
                      <p:cNvPr id="389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76400"/>
                        <a:ext cx="19891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5" name="Object 43"/>
          <p:cNvGraphicFramePr>
            <a:graphicFrameLocks noChangeAspect="1"/>
          </p:cNvGraphicFramePr>
          <p:nvPr/>
        </p:nvGraphicFramePr>
        <p:xfrm>
          <a:off x="6248400" y="2286000"/>
          <a:ext cx="23098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name="Equation" r:id="rId7" imgW="1459866" imgH="279279" progId="Equation.DSMT4">
                  <p:embed/>
                </p:oleObj>
              </mc:Choice>
              <mc:Fallback>
                <p:oleObj name="Equation" r:id="rId7" imgW="1459866" imgH="279279" progId="Equation.DSMT4">
                  <p:embed/>
                  <p:pic>
                    <p:nvPicPr>
                      <p:cNvPr id="3895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0"/>
                        <a:ext cx="23098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6" name="Object 44"/>
          <p:cNvGraphicFramePr>
            <a:graphicFrameLocks noChangeAspect="1"/>
          </p:cNvGraphicFramePr>
          <p:nvPr/>
        </p:nvGraphicFramePr>
        <p:xfrm>
          <a:off x="6400800" y="2895600"/>
          <a:ext cx="21685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Equation" r:id="rId9" imgW="1371600" imgH="203200" progId="Equation.DSMT4">
                  <p:embed/>
                </p:oleObj>
              </mc:Choice>
              <mc:Fallback>
                <p:oleObj name="Equation" r:id="rId9" imgW="1371600" imgH="203200" progId="Equation.DSMT4">
                  <p:embed/>
                  <p:pic>
                    <p:nvPicPr>
                      <p:cNvPr id="389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21685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7" name="Object 45"/>
          <p:cNvGraphicFramePr>
            <a:graphicFrameLocks noChangeAspect="1"/>
          </p:cNvGraphicFramePr>
          <p:nvPr/>
        </p:nvGraphicFramePr>
        <p:xfrm>
          <a:off x="6096000" y="3505200"/>
          <a:ext cx="21478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Equation" r:id="rId11" imgW="1358310" imgH="203112" progId="Equation.DSMT4">
                  <p:embed/>
                </p:oleObj>
              </mc:Choice>
              <mc:Fallback>
                <p:oleObj name="Equation" r:id="rId11" imgW="1358310" imgH="203112" progId="Equation.DSMT4">
                  <p:embed/>
                  <p:pic>
                    <p:nvPicPr>
                      <p:cNvPr id="389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1478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8" name="Object 46"/>
          <p:cNvGraphicFramePr>
            <a:graphicFrameLocks noChangeAspect="1"/>
          </p:cNvGraphicFramePr>
          <p:nvPr/>
        </p:nvGraphicFramePr>
        <p:xfrm>
          <a:off x="5791200" y="4114800"/>
          <a:ext cx="24495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Equation" r:id="rId13" imgW="1548728" imgH="203112" progId="Equation.DSMT4">
                  <p:embed/>
                </p:oleObj>
              </mc:Choice>
              <mc:Fallback>
                <p:oleObj name="Equation" r:id="rId13" imgW="1548728" imgH="203112" progId="Equation.DSMT4">
                  <p:embed/>
                  <p:pic>
                    <p:nvPicPr>
                      <p:cNvPr id="3895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244951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9" name="Object 47"/>
          <p:cNvGraphicFramePr>
            <a:graphicFrameLocks noChangeAspect="1"/>
          </p:cNvGraphicFramePr>
          <p:nvPr/>
        </p:nvGraphicFramePr>
        <p:xfrm>
          <a:off x="5943600" y="4572000"/>
          <a:ext cx="9445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Equation" r:id="rId15" imgW="596641" imgH="393529" progId="Equation.DSMT4">
                  <p:embed/>
                </p:oleObj>
              </mc:Choice>
              <mc:Fallback>
                <p:oleObj name="Equation" r:id="rId15" imgW="596641" imgH="393529" progId="Equation.DSMT4">
                  <p:embed/>
                  <p:pic>
                    <p:nvPicPr>
                      <p:cNvPr id="389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572000"/>
                        <a:ext cx="9445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0" name="Object 48"/>
          <p:cNvGraphicFramePr>
            <a:graphicFrameLocks noChangeAspect="1"/>
          </p:cNvGraphicFramePr>
          <p:nvPr/>
        </p:nvGraphicFramePr>
        <p:xfrm>
          <a:off x="7391400" y="4724400"/>
          <a:ext cx="10255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Equation" r:id="rId17" imgW="647419" imgH="177723" progId="Equation.DSMT4">
                  <p:embed/>
                </p:oleObj>
              </mc:Choice>
              <mc:Fallback>
                <p:oleObj name="Equation" r:id="rId17" imgW="647419" imgH="177723" progId="Equation.DSMT4">
                  <p:embed/>
                  <p:pic>
                    <p:nvPicPr>
                      <p:cNvPr id="389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724400"/>
                        <a:ext cx="102552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6934200" y="4724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or</a:t>
            </a:r>
          </a:p>
        </p:txBody>
      </p:sp>
      <p:graphicFrame>
        <p:nvGraphicFramePr>
          <p:cNvPr id="38962" name="Object 50"/>
          <p:cNvGraphicFramePr>
            <a:graphicFrameLocks noChangeAspect="1"/>
          </p:cNvGraphicFramePr>
          <p:nvPr/>
        </p:nvGraphicFramePr>
        <p:xfrm>
          <a:off x="5951538" y="5410200"/>
          <a:ext cx="9445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1" name="Equation" r:id="rId19" imgW="596641" imgH="393529" progId="Equation.DSMT4">
                  <p:embed/>
                </p:oleObj>
              </mc:Choice>
              <mc:Fallback>
                <p:oleObj name="Equation" r:id="rId19" imgW="596641" imgH="393529" progId="Equation.DSMT4">
                  <p:embed/>
                  <p:pic>
                    <p:nvPicPr>
                      <p:cNvPr id="3896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410200"/>
                        <a:ext cx="9445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3" name="Object 51"/>
          <p:cNvGraphicFramePr>
            <a:graphicFrameLocks noChangeAspect="1"/>
          </p:cNvGraphicFramePr>
          <p:nvPr/>
        </p:nvGraphicFramePr>
        <p:xfrm>
          <a:off x="7391400" y="5562600"/>
          <a:ext cx="10255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2" name="Equation" r:id="rId21" imgW="647419" imgH="177723" progId="Equation.DSMT4">
                  <p:embed/>
                </p:oleObj>
              </mc:Choice>
              <mc:Fallback>
                <p:oleObj name="Equation" r:id="rId21" imgW="647419" imgH="177723" progId="Equation.DSMT4">
                  <p:embed/>
                  <p:pic>
                    <p:nvPicPr>
                      <p:cNvPr id="3896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562600"/>
                        <a:ext cx="102552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942138" y="5562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or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533400" y="2514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in the interval:</a:t>
            </a:r>
          </a:p>
        </p:txBody>
      </p:sp>
      <p:graphicFrame>
        <p:nvGraphicFramePr>
          <p:cNvPr id="38966" name="Object 54"/>
          <p:cNvGraphicFramePr>
            <a:graphicFrameLocks noChangeAspect="1"/>
          </p:cNvGraphicFramePr>
          <p:nvPr/>
        </p:nvGraphicFramePr>
        <p:xfrm>
          <a:off x="1981200" y="2533650"/>
          <a:ext cx="11652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3" name="Equation" r:id="rId23" imgW="736280" imgH="177723" progId="Equation.DSMT4">
                  <p:embed/>
                </p:oleObj>
              </mc:Choice>
              <mc:Fallback>
                <p:oleObj name="Equation" r:id="rId23" imgW="736280" imgH="177723" progId="Equation.DSMT4">
                  <p:embed/>
                  <p:pic>
                    <p:nvPicPr>
                      <p:cNvPr id="3896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33650"/>
                        <a:ext cx="116522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685800" y="44196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1371600" y="4343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>
            <a:off x="2057400" y="4343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>
            <a:off x="2743200" y="4343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>
            <a:off x="3429000" y="4343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2" name="Arc 60"/>
          <p:cNvSpPr>
            <a:spLocks/>
          </p:cNvSpPr>
          <p:nvPr/>
        </p:nvSpPr>
        <p:spPr bwMode="auto">
          <a:xfrm flipV="1">
            <a:off x="685800" y="35052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73" name="Arc 61"/>
          <p:cNvSpPr>
            <a:spLocks/>
          </p:cNvSpPr>
          <p:nvPr/>
        </p:nvSpPr>
        <p:spPr bwMode="auto">
          <a:xfrm flipV="1">
            <a:off x="2057400" y="35052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74" name="Arc 62"/>
          <p:cNvSpPr>
            <a:spLocks/>
          </p:cNvSpPr>
          <p:nvPr/>
        </p:nvSpPr>
        <p:spPr bwMode="auto">
          <a:xfrm flipH="1">
            <a:off x="1371600" y="44196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75" name="Arc 63"/>
          <p:cNvSpPr>
            <a:spLocks/>
          </p:cNvSpPr>
          <p:nvPr/>
        </p:nvSpPr>
        <p:spPr bwMode="auto">
          <a:xfrm flipH="1">
            <a:off x="2743200" y="44196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76" name="Line 64"/>
          <p:cNvSpPr>
            <a:spLocks noChangeShapeType="1"/>
          </p:cNvSpPr>
          <p:nvPr/>
        </p:nvSpPr>
        <p:spPr bwMode="auto">
          <a:xfrm>
            <a:off x="685800" y="4114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3429000" y="41910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y = Tan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8978" name="Line 66"/>
          <p:cNvSpPr>
            <a:spLocks noChangeShapeType="1"/>
          </p:cNvSpPr>
          <p:nvPr/>
        </p:nvSpPr>
        <p:spPr bwMode="auto">
          <a:xfrm>
            <a:off x="693738" y="4286250"/>
            <a:ext cx="2743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9" name="Text Box 67"/>
          <p:cNvSpPr txBox="1">
            <a:spLocks noChangeArrowheads="1"/>
          </p:cNvSpPr>
          <p:nvPr/>
        </p:nvSpPr>
        <p:spPr bwMode="auto">
          <a:xfrm>
            <a:off x="1201738" y="44196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38980" name="Text Box 68"/>
          <p:cNvSpPr txBox="1">
            <a:spLocks noChangeArrowheads="1"/>
          </p:cNvSpPr>
          <p:nvPr/>
        </p:nvSpPr>
        <p:spPr bwMode="auto">
          <a:xfrm>
            <a:off x="1828800" y="44196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2514600" y="44196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38982" name="Text Box 70"/>
          <p:cNvSpPr txBox="1">
            <a:spLocks noChangeArrowheads="1"/>
          </p:cNvSpPr>
          <p:nvPr/>
        </p:nvSpPr>
        <p:spPr bwMode="auto">
          <a:xfrm>
            <a:off x="3200400" y="44196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38983" name="Line 71"/>
          <p:cNvSpPr>
            <a:spLocks noChangeShapeType="1"/>
          </p:cNvSpPr>
          <p:nvPr/>
        </p:nvSpPr>
        <p:spPr bwMode="auto">
          <a:xfrm>
            <a:off x="685800" y="4627563"/>
            <a:ext cx="2743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38984" name="Object 72"/>
          <p:cNvGraphicFramePr>
            <a:graphicFrameLocks noChangeAspect="1"/>
          </p:cNvGraphicFramePr>
          <p:nvPr/>
        </p:nvGraphicFramePr>
        <p:xfrm>
          <a:off x="5943600" y="6172200"/>
          <a:ext cx="9239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4" name="Equation" r:id="rId25" imgW="583947" imgH="203112" progId="Equation.DSMT4">
                  <p:embed/>
                </p:oleObj>
              </mc:Choice>
              <mc:Fallback>
                <p:oleObj name="Equation" r:id="rId25" imgW="583947" imgH="203112" progId="Equation.DSMT4">
                  <p:embed/>
                  <p:pic>
                    <p:nvPicPr>
                      <p:cNvPr id="3898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172200"/>
                        <a:ext cx="9239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5" name="Object 73"/>
          <p:cNvGraphicFramePr>
            <a:graphicFrameLocks noChangeAspect="1"/>
          </p:cNvGraphicFramePr>
          <p:nvPr/>
        </p:nvGraphicFramePr>
        <p:xfrm>
          <a:off x="6888163" y="6175375"/>
          <a:ext cx="42386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5" name="Equation" r:id="rId27" imgW="279158" imgH="177646" progId="Equation.DSMT4">
                  <p:embed/>
                </p:oleObj>
              </mc:Choice>
              <mc:Fallback>
                <p:oleObj name="Equation" r:id="rId27" imgW="279158" imgH="177646" progId="Equation.DSMT4">
                  <p:embed/>
                  <p:pic>
                    <p:nvPicPr>
                      <p:cNvPr id="3898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6175375"/>
                        <a:ext cx="423862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6" name="Object 74"/>
          <p:cNvGraphicFramePr>
            <a:graphicFrameLocks noChangeAspect="1"/>
          </p:cNvGraphicFramePr>
          <p:nvPr/>
        </p:nvGraphicFramePr>
        <p:xfrm>
          <a:off x="7383463" y="6172200"/>
          <a:ext cx="8429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29" imgW="533169" imgH="203112" progId="Equation.DSMT4">
                  <p:embed/>
                </p:oleObj>
              </mc:Choice>
              <mc:Fallback>
                <p:oleObj name="Equation" r:id="rId29" imgW="533169" imgH="203112" progId="Equation.DSMT4">
                  <p:embed/>
                  <p:pic>
                    <p:nvPicPr>
                      <p:cNvPr id="3898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6172200"/>
                        <a:ext cx="8429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7" name="Object 75"/>
          <p:cNvGraphicFramePr>
            <a:graphicFrameLocks noChangeAspect="1"/>
          </p:cNvGraphicFramePr>
          <p:nvPr/>
        </p:nvGraphicFramePr>
        <p:xfrm>
          <a:off x="8280400" y="6173788"/>
          <a:ext cx="40481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Equation" r:id="rId31" imgW="266353" imgH="177569" progId="Equation.DSMT4">
                  <p:embed/>
                </p:oleObj>
              </mc:Choice>
              <mc:Fallback>
                <p:oleObj name="Equation" r:id="rId31" imgW="266353" imgH="177569" progId="Equation.DSMT4">
                  <p:embed/>
                  <p:pic>
                    <p:nvPicPr>
                      <p:cNvPr id="3898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6173788"/>
                        <a:ext cx="40481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88" name="Text Box 76"/>
          <p:cNvSpPr txBox="1">
            <a:spLocks noChangeArrowheads="1"/>
          </p:cNvSpPr>
          <p:nvPr/>
        </p:nvSpPr>
        <p:spPr bwMode="auto">
          <a:xfrm>
            <a:off x="4419600" y="190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Replace cosec</a:t>
            </a:r>
            <a:r>
              <a:rPr lang="en-GB" sz="1200" baseline="30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</a:p>
        </p:txBody>
      </p:sp>
      <p:sp>
        <p:nvSpPr>
          <p:cNvPr id="38989" name="Arc 77"/>
          <p:cNvSpPr>
            <a:spLocks/>
          </p:cNvSpPr>
          <p:nvPr/>
        </p:nvSpPr>
        <p:spPr bwMode="auto">
          <a:xfrm flipH="1">
            <a:off x="5486400" y="1828800"/>
            <a:ext cx="152400" cy="6858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0883805 h 43200"/>
              <a:gd name="T4" fmla="*/ 34483 w 22341"/>
              <a:gd name="T5" fmla="*/ 544353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90" name="Arc 78"/>
          <p:cNvSpPr>
            <a:spLocks/>
          </p:cNvSpPr>
          <p:nvPr/>
        </p:nvSpPr>
        <p:spPr bwMode="auto">
          <a:xfrm flipH="1">
            <a:off x="5486400" y="25146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91" name="Arc 79"/>
          <p:cNvSpPr>
            <a:spLocks/>
          </p:cNvSpPr>
          <p:nvPr/>
        </p:nvSpPr>
        <p:spPr bwMode="auto">
          <a:xfrm flipH="1">
            <a:off x="5486400" y="3124200"/>
            <a:ext cx="152400" cy="5334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6584020 h 43200"/>
              <a:gd name="T4" fmla="*/ 34483 w 22341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92" name="Arc 80"/>
          <p:cNvSpPr>
            <a:spLocks/>
          </p:cNvSpPr>
          <p:nvPr/>
        </p:nvSpPr>
        <p:spPr bwMode="auto">
          <a:xfrm flipH="1">
            <a:off x="5486400" y="36576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93" name="Arc 81"/>
          <p:cNvSpPr>
            <a:spLocks/>
          </p:cNvSpPr>
          <p:nvPr/>
        </p:nvSpPr>
        <p:spPr bwMode="auto">
          <a:xfrm flipH="1">
            <a:off x="5486400" y="42672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94" name="Arc 82"/>
          <p:cNvSpPr>
            <a:spLocks/>
          </p:cNvSpPr>
          <p:nvPr/>
        </p:nvSpPr>
        <p:spPr bwMode="auto">
          <a:xfrm flipH="1">
            <a:off x="5494338" y="4876800"/>
            <a:ext cx="152400" cy="8382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16258519 h 43200"/>
              <a:gd name="T4" fmla="*/ 34483 w 22341"/>
              <a:gd name="T5" fmla="*/ 81317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95" name="Arc 83"/>
          <p:cNvSpPr>
            <a:spLocks/>
          </p:cNvSpPr>
          <p:nvPr/>
        </p:nvSpPr>
        <p:spPr bwMode="auto">
          <a:xfrm flipH="1">
            <a:off x="5486400" y="5715000"/>
            <a:ext cx="152400" cy="609600"/>
          </a:xfrm>
          <a:custGeom>
            <a:avLst/>
            <a:gdLst>
              <a:gd name="T0" fmla="*/ 34483 w 22341"/>
              <a:gd name="T1" fmla="*/ 0 h 43200"/>
              <a:gd name="T2" fmla="*/ 0 w 22341"/>
              <a:gd name="T3" fmla="*/ 8599551 h 43200"/>
              <a:gd name="T4" fmla="*/ 34483 w 22341"/>
              <a:gd name="T5" fmla="*/ 430106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41" h="43200" fill="none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</a:path>
              <a:path w="22341" h="43200" stroke="0" extrusionOk="0">
                <a:moveTo>
                  <a:pt x="740" y="0"/>
                </a:moveTo>
                <a:cubicBezTo>
                  <a:pt x="12670" y="0"/>
                  <a:pt x="22341" y="9670"/>
                  <a:pt x="22341" y="21600"/>
                </a:cubicBezTo>
                <a:cubicBezTo>
                  <a:pt x="22341" y="33529"/>
                  <a:pt x="12670" y="43200"/>
                  <a:pt x="741" y="43200"/>
                </a:cubicBezTo>
                <a:cubicBezTo>
                  <a:pt x="493" y="43200"/>
                  <a:pt x="246" y="43195"/>
                  <a:pt x="-1" y="43187"/>
                </a:cubicBezTo>
                <a:lnTo>
                  <a:pt x="741" y="21600"/>
                </a:lnTo>
                <a:lnTo>
                  <a:pt x="74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96" name="Text Box 84"/>
          <p:cNvSpPr txBox="1">
            <a:spLocks noChangeArrowheads="1"/>
          </p:cNvSpPr>
          <p:nvPr/>
        </p:nvSpPr>
        <p:spPr bwMode="auto">
          <a:xfrm>
            <a:off x="287338" y="4143375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200" baseline="-25000">
                <a:solidFill>
                  <a:srgbClr val="0000FF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38997" name="Text Box 85"/>
          <p:cNvSpPr txBox="1">
            <a:spLocks noChangeArrowheads="1"/>
          </p:cNvSpPr>
          <p:nvPr/>
        </p:nvSpPr>
        <p:spPr bwMode="auto">
          <a:xfrm>
            <a:off x="287338" y="4524375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228600" y="3048000"/>
            <a:ext cx="3581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A general strategy is to replace terms until they are all of the same type (eg cos</a:t>
            </a:r>
            <a:r>
              <a:rPr lang="el-GR" sz="1400">
                <a:latin typeface="Comic Sans MS" pitchFamily="66" charset="0"/>
              </a:rPr>
              <a:t>θ</a:t>
            </a:r>
            <a:r>
              <a:rPr lang="en-GB" sz="1400">
                <a:latin typeface="Comic Sans MS" pitchFamily="66" charset="0"/>
              </a:rPr>
              <a:t>, cot</a:t>
            </a:r>
            <a:r>
              <a:rPr lang="el-GR" sz="1400">
                <a:latin typeface="Comic Sans MS" pitchFamily="66" charset="0"/>
              </a:rPr>
              <a:t>θ</a:t>
            </a:r>
            <a:r>
              <a:rPr lang="en-GB" sz="1400">
                <a:latin typeface="Comic Sans MS" pitchFamily="66" charset="0"/>
              </a:rPr>
              <a:t> etc…)</a:t>
            </a:r>
            <a:endParaRPr lang="el-GR" sz="1400">
              <a:latin typeface="Comic Sans MS" pitchFamily="66" charset="0"/>
            </a:endParaRPr>
          </a:p>
        </p:txBody>
      </p:sp>
      <p:sp>
        <p:nvSpPr>
          <p:cNvPr id="39000" name="Text Box 88"/>
          <p:cNvSpPr txBox="1">
            <a:spLocks noChangeArrowheads="1"/>
          </p:cNvSpPr>
          <p:nvPr/>
        </p:nvSpPr>
        <p:spPr bwMode="auto">
          <a:xfrm>
            <a:off x="43434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Multiply out the bracket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001" name="Text Box 89"/>
          <p:cNvSpPr txBox="1">
            <a:spLocks noChangeArrowheads="1"/>
          </p:cNvSpPr>
          <p:nvPr/>
        </p:nvSpPr>
        <p:spPr bwMode="auto">
          <a:xfrm>
            <a:off x="4191000" y="3124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Group terms on the left side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002" name="Text Box 90"/>
          <p:cNvSpPr txBox="1">
            <a:spLocks noChangeArrowheads="1"/>
          </p:cNvSpPr>
          <p:nvPr/>
        </p:nvSpPr>
        <p:spPr bwMode="auto">
          <a:xfrm>
            <a:off x="4495800" y="38100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003" name="Text Box 91"/>
          <p:cNvSpPr txBox="1">
            <a:spLocks noChangeArrowheads="1"/>
          </p:cNvSpPr>
          <p:nvPr/>
        </p:nvSpPr>
        <p:spPr bwMode="auto">
          <a:xfrm>
            <a:off x="4648200" y="44196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Solve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004" name="Text Box 92"/>
          <p:cNvSpPr txBox="1">
            <a:spLocks noChangeArrowheads="1"/>
          </p:cNvSpPr>
          <p:nvPr/>
        </p:nvSpPr>
        <p:spPr bwMode="auto">
          <a:xfrm>
            <a:off x="4198938" y="4953000"/>
            <a:ext cx="1295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Invert so we can use the tan graph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005" name="Text Box 93"/>
          <p:cNvSpPr txBox="1">
            <a:spLocks noChangeArrowheads="1"/>
          </p:cNvSpPr>
          <p:nvPr/>
        </p:nvSpPr>
        <p:spPr bwMode="auto">
          <a:xfrm>
            <a:off x="3048000" y="5715000"/>
            <a:ext cx="2438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Use a calculator for the first answer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Be sure to check for others in the given range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7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362"/>
              </p:ext>
            </p:extLst>
          </p:nvPr>
        </p:nvGraphicFramePr>
        <p:xfrm>
          <a:off x="67360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8" name="Equation" r:id="rId33" imgW="812447" imgH="393529" progId="Equation.DSMT4">
                  <p:embed/>
                </p:oleObj>
              </mc:Choice>
              <mc:Fallback>
                <p:oleObj name="Equation" r:id="rId33" imgW="812447" imgH="393529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4787"/>
              </p:ext>
            </p:extLst>
          </p:nvPr>
        </p:nvGraphicFramePr>
        <p:xfrm>
          <a:off x="7955280" y="0"/>
          <a:ext cx="1054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9" name="Equation" r:id="rId35" imgW="812447" imgH="393529" progId="Equation.DSMT4">
                  <p:embed/>
                </p:oleObj>
              </mc:Choice>
              <mc:Fallback>
                <p:oleObj name="Equation" r:id="rId35" imgW="812447" imgH="393529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80" y="0"/>
                        <a:ext cx="1054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65700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Equation" r:id="rId37" imgW="825500" imgH="393700" progId="Equation.DSMT4">
                  <p:embed/>
                </p:oleObj>
              </mc:Choice>
              <mc:Fallback>
                <p:oleObj name="Equation" r:id="rId37" imgW="825500" imgH="3937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06522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Equation" r:id="rId39" imgW="939392" imgH="393529" progId="Equation.DSMT4">
                  <p:embed/>
                </p:oleObj>
              </mc:Choice>
              <mc:Fallback>
                <p:oleObj name="Equation" r:id="rId39" imgW="939392" imgH="393529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25292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name="Equation" r:id="rId41" imgW="812447" imgH="393529" progId="Equation.DSMT4">
                  <p:embed/>
                </p:oleObj>
              </mc:Choice>
              <mc:Fallback>
                <p:oleObj name="Equation" r:id="rId41" imgW="812447" imgH="393529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0"/>
                <a:ext cx="2156296" cy="307777"/>
              </a:xfrm>
              <a:prstGeom prst="rect">
                <a:avLst/>
              </a:prstGeom>
              <a:blipFill>
                <a:blip r:embed="rId43"/>
                <a:stretch>
                  <a:fillRect l="-1977" t="-2000" r="-2260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0"/>
                <a:ext cx="2234201" cy="307777"/>
              </a:xfrm>
              <a:prstGeom prst="rect">
                <a:avLst/>
              </a:prstGeom>
              <a:blipFill>
                <a:blip r:embed="rId44"/>
                <a:stretch>
                  <a:fillRect l="-2459" t="-2000" r="-1913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9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7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2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3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/>
      <p:bldP spid="38961" grpId="0"/>
      <p:bldP spid="38964" grpId="0"/>
      <p:bldP spid="38965" grpId="0"/>
      <p:bldP spid="38967" grpId="0" animBg="1"/>
      <p:bldP spid="38968" grpId="0" animBg="1"/>
      <p:bldP spid="38969" grpId="0" animBg="1"/>
      <p:bldP spid="38970" grpId="0" animBg="1"/>
      <p:bldP spid="38971" grpId="0" animBg="1"/>
      <p:bldP spid="38972" grpId="0" animBg="1"/>
      <p:bldP spid="38973" grpId="0" animBg="1"/>
      <p:bldP spid="38974" grpId="0" animBg="1"/>
      <p:bldP spid="38975" grpId="0" animBg="1"/>
      <p:bldP spid="38976" grpId="0" animBg="1"/>
      <p:bldP spid="38977" grpId="0"/>
      <p:bldP spid="38978" grpId="0" animBg="1"/>
      <p:bldP spid="38979" grpId="0"/>
      <p:bldP spid="38980" grpId="0"/>
      <p:bldP spid="38981" grpId="0"/>
      <p:bldP spid="38982" grpId="0"/>
      <p:bldP spid="38983" grpId="0" animBg="1"/>
      <p:bldP spid="38988" grpId="0"/>
      <p:bldP spid="38989" grpId="0" animBg="1"/>
      <p:bldP spid="38990" grpId="0" animBg="1"/>
      <p:bldP spid="38991" grpId="0" animBg="1"/>
      <p:bldP spid="38992" grpId="0" animBg="1"/>
      <p:bldP spid="38993" grpId="0" animBg="1"/>
      <p:bldP spid="38994" grpId="0" animBg="1"/>
      <p:bldP spid="38995" grpId="0" animBg="1"/>
      <p:bldP spid="38996" grpId="0"/>
      <p:bldP spid="38997" grpId="0"/>
      <p:bldP spid="39000" grpId="0"/>
      <p:bldP spid="39001" grpId="0"/>
      <p:bldP spid="39002" grpId="0"/>
      <p:bldP spid="39003" grpId="0"/>
      <p:bldP spid="390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670" y="2059158"/>
            <a:ext cx="807464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Teachings for </a:t>
            </a:r>
          </a:p>
          <a:p>
            <a:pPr algn="ctr"/>
            <a:r>
              <a:rPr lang="en-US" sz="8800" b="1" cap="none" spc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Elephant" panose="02020904090505020303" pitchFamily="18" charset="0"/>
              </a:rPr>
              <a:t>Exercise 6E</a:t>
            </a:r>
          </a:p>
        </p:txBody>
      </p:sp>
    </p:spTree>
    <p:extLst>
      <p:ext uri="{BB962C8B-B14F-4D97-AF65-F5344CB8AC3E}">
        <p14:creationId xmlns:p14="http://schemas.microsoft.com/office/powerpoint/2010/main" val="280588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845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be able to use the inverse trigonometric functions, arcsinx, arccosx and arctanx</a:t>
            </a: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These are the inverse functions of sin, cos and tan respectively</a:t>
            </a: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However, an inverse function can only be drawn for a one-to-one function</a:t>
            </a: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(when reflected in y = x, a many-to-one function would become one-to many, hence not a function)</a:t>
            </a:r>
            <a:endParaRPr lang="en-GB" sz="1600" b="1">
              <a:latin typeface="Comic Sans MS" pitchFamily="66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6629400" y="23622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rot="5400000" flipV="1">
            <a:off x="6591300" y="24003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54" name="Arc 18"/>
          <p:cNvSpPr>
            <a:spLocks noChangeAspect="1"/>
          </p:cNvSpPr>
          <p:nvPr/>
        </p:nvSpPr>
        <p:spPr bwMode="auto">
          <a:xfrm flipH="1">
            <a:off x="6629400" y="30480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55" name="Arc 19"/>
          <p:cNvSpPr>
            <a:spLocks noChangeAspect="1"/>
          </p:cNvSpPr>
          <p:nvPr/>
        </p:nvSpPr>
        <p:spPr bwMode="auto">
          <a:xfrm flipV="1">
            <a:off x="5486400" y="22860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56" name="Arc 20"/>
          <p:cNvSpPr>
            <a:spLocks noChangeAspect="1"/>
          </p:cNvSpPr>
          <p:nvPr/>
        </p:nvSpPr>
        <p:spPr bwMode="auto">
          <a:xfrm rot="-5400000" flipH="1" flipV="1">
            <a:off x="5667375" y="21050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57" name="Arc 21"/>
          <p:cNvSpPr>
            <a:spLocks noChangeAspect="1"/>
          </p:cNvSpPr>
          <p:nvPr/>
        </p:nvSpPr>
        <p:spPr bwMode="auto">
          <a:xfrm rot="-5400000">
            <a:off x="6429375" y="32480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7620000" y="3657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105400" y="3657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6553200" y="4191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553200" y="2819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086600" y="3657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629400" y="2362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6553200" y="4648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5791200" y="3657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7848600" y="2895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sinx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6858000" y="22098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arcsinx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419600" y="5257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="1" u="sng">
                <a:solidFill>
                  <a:srgbClr val="FF0000"/>
                </a:solidFill>
                <a:latin typeface="Comic Sans MS" pitchFamily="66" charset="0"/>
              </a:rPr>
              <a:t>y = sinx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3733800" y="56388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Domain: -</a:t>
            </a:r>
            <a:r>
              <a:rPr lang="el-GR" sz="1600" baseline="3000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 ≤ x ≤ </a:t>
            </a:r>
            <a:r>
              <a:rPr lang="el-GR" sz="1600" baseline="3000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l-GR" sz="16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3886200" y="60198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Range: -1 ≤ sinx ≤ 1</a:t>
            </a:r>
            <a:endParaRPr lang="el-GR" sz="16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858000" y="52578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="1" u="sng">
                <a:solidFill>
                  <a:srgbClr val="0000FF"/>
                </a:solidFill>
                <a:latin typeface="Comic Sans MS" pitchFamily="66" charset="0"/>
              </a:rPr>
              <a:t>y = arcsinx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629400" y="56388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Domain: -1 ≤ x ≤ 1</a:t>
            </a:r>
            <a:endParaRPr lang="el-GR" sz="16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248400" y="6019800"/>
            <a:ext cx="274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Range: -</a:t>
            </a:r>
            <a:r>
              <a:rPr lang="el-GR" sz="16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 ≤ arcsinx ≤ </a:t>
            </a:r>
            <a:r>
              <a:rPr lang="el-GR" sz="16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l-GR" sz="16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9976" name="Line 40"/>
          <p:cNvSpPr>
            <a:spLocks noChangeAspect="1" noChangeShapeType="1"/>
          </p:cNvSpPr>
          <p:nvPr/>
        </p:nvSpPr>
        <p:spPr bwMode="auto">
          <a:xfrm flipV="1">
            <a:off x="5410200" y="2209800"/>
            <a:ext cx="266700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8001000" y="1981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x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304800" y="5638800"/>
            <a:ext cx="3276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Remember that from a function to its inverse, the domain and range swap round (as do all co-ordinates)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3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nimBg="1"/>
      <p:bldP spid="39951" grpId="0" animBg="1"/>
      <p:bldP spid="39954" grpId="0" animBg="1"/>
      <p:bldP spid="39955" grpId="0" animBg="1"/>
      <p:bldP spid="39956" grpId="0" animBg="1"/>
      <p:bldP spid="39957" grpId="0" animBg="1"/>
      <p:bldP spid="39959" grpId="0"/>
      <p:bldP spid="39960" grpId="0"/>
      <p:bldP spid="39961" grpId="0"/>
      <p:bldP spid="39962" grpId="0"/>
      <p:bldP spid="39963" grpId="0"/>
      <p:bldP spid="39964" grpId="0"/>
      <p:bldP spid="39965" grpId="0"/>
      <p:bldP spid="39966" grpId="0"/>
      <p:bldP spid="39967" grpId="0"/>
      <p:bldP spid="39968" grpId="0"/>
      <p:bldP spid="39969" grpId="0"/>
      <p:bldP spid="39970" grpId="0"/>
      <p:bldP spid="39971" grpId="0"/>
      <p:bldP spid="39972" grpId="0"/>
      <p:bldP spid="39973" grpId="0"/>
      <p:bldP spid="39974" grpId="0"/>
      <p:bldP spid="39976" grpId="0" animBg="1"/>
      <p:bldP spid="399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845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be able to use the inverse trigonometric functions, arcsinx, arccosx and arctanx</a:t>
            </a: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These are the inverse functions of sin, cos and tan respectively</a:t>
            </a: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However, an inverse function can only be drawn for a one-to-one function</a:t>
            </a: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(when reflected in y = x, a many-to-one function would become one-to many, hence not a function)</a:t>
            </a:r>
            <a:endParaRPr lang="en-GB" sz="1600" b="1">
              <a:latin typeface="Comic Sans MS" pitchFamily="66" charset="0"/>
            </a:endParaRP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6629400" y="1295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rot="5400000" flipV="1">
            <a:off x="7124700" y="18669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5" name="Arc 7"/>
          <p:cNvSpPr>
            <a:spLocks noChangeAspect="1"/>
          </p:cNvSpPr>
          <p:nvPr/>
        </p:nvSpPr>
        <p:spPr bwMode="auto">
          <a:xfrm flipH="1" flipV="1">
            <a:off x="7772400" y="22860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6" name="Arc 8"/>
          <p:cNvSpPr>
            <a:spLocks noChangeAspect="1"/>
          </p:cNvSpPr>
          <p:nvPr/>
        </p:nvSpPr>
        <p:spPr bwMode="auto">
          <a:xfrm>
            <a:off x="6629400" y="30480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7" name="Arc 9"/>
          <p:cNvSpPr>
            <a:spLocks noChangeAspect="1"/>
          </p:cNvSpPr>
          <p:nvPr/>
        </p:nvSpPr>
        <p:spPr bwMode="auto">
          <a:xfrm rot="5400000" flipH="1">
            <a:off x="5667375" y="21050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8" name="Arc 10"/>
          <p:cNvSpPr>
            <a:spLocks noChangeAspect="1"/>
          </p:cNvSpPr>
          <p:nvPr/>
        </p:nvSpPr>
        <p:spPr bwMode="auto">
          <a:xfrm rot="5400000" flipV="1">
            <a:off x="6429375" y="9620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7543800" y="3657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791200" y="3657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6324600" y="2895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8686800" y="3657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>
                <a:latin typeface="Comic Sans MS" pitchFamily="66" charset="0"/>
              </a:rPr>
              <a:t>π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6324600" y="4191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8229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cosx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4724400" y="12954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arccosx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4419600" y="5257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="1" u="sng">
                <a:solidFill>
                  <a:srgbClr val="FF0000"/>
                </a:solidFill>
                <a:latin typeface="Comic Sans MS" pitchFamily="66" charset="0"/>
              </a:rPr>
              <a:t>y = cosx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3962400" y="56388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Domain: 0 ≤ x ≤ </a:t>
            </a:r>
            <a:r>
              <a:rPr lang="el-GR" sz="1600">
                <a:solidFill>
                  <a:srgbClr val="FF0000"/>
                </a:solidFill>
                <a:latin typeface="Comic Sans MS" pitchFamily="66" charset="0"/>
              </a:rPr>
              <a:t>π</a:t>
            </a:r>
            <a:endParaRPr lang="el-GR" sz="16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3886200" y="60198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Range: -1 ≤ cosx ≤ 1</a:t>
            </a:r>
            <a:endParaRPr lang="el-GR" sz="16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6858000" y="52578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="1" u="sng">
                <a:solidFill>
                  <a:srgbClr val="0000FF"/>
                </a:solidFill>
                <a:latin typeface="Comic Sans MS" pitchFamily="66" charset="0"/>
              </a:rPr>
              <a:t>y = arccosx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629400" y="56388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Domain: -1 ≤ x ≤ 1</a:t>
            </a:r>
            <a:endParaRPr lang="el-GR" sz="16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6400800" y="601980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Range: 0 ≤ arccosx ≤ </a:t>
            </a:r>
            <a:r>
              <a:rPr lang="el-GR" sz="1600">
                <a:solidFill>
                  <a:srgbClr val="0000FF"/>
                </a:solidFill>
                <a:latin typeface="Comic Sans MS" pitchFamily="66" charset="0"/>
              </a:rPr>
              <a:t>π</a:t>
            </a:r>
            <a:endParaRPr lang="el-GR" sz="16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3035" name="Line 27"/>
          <p:cNvSpPr>
            <a:spLocks noChangeAspect="1" noChangeShapeType="1"/>
          </p:cNvSpPr>
          <p:nvPr/>
        </p:nvSpPr>
        <p:spPr bwMode="auto">
          <a:xfrm flipV="1">
            <a:off x="5410200" y="2209800"/>
            <a:ext cx="266700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8001000" y="1981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x</a:t>
            </a:r>
          </a:p>
        </p:txBody>
      </p:sp>
      <p:sp>
        <p:nvSpPr>
          <p:cNvPr id="38938" name="Text Box 29"/>
          <p:cNvSpPr txBox="1">
            <a:spLocks noChangeArrowheads="1"/>
          </p:cNvSpPr>
          <p:nvPr/>
        </p:nvSpPr>
        <p:spPr bwMode="auto">
          <a:xfrm>
            <a:off x="304800" y="5638800"/>
            <a:ext cx="3276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Remember that from a function to its inverse, the domain and range swap round (as do all co-ordinates)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6629400" y="2362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6553200" y="1219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>
                <a:latin typeface="Comic Sans MS" pitchFamily="66" charset="0"/>
              </a:rPr>
              <a:t>π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7086600" y="3657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3880338" y="2327031"/>
            <a:ext cx="1565031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We can’t use –</a:t>
            </a:r>
            <a:r>
              <a:rPr lang="el-GR" sz="1400" baseline="30000" dirty="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4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≤ x ≤ </a:t>
            </a:r>
            <a:r>
              <a:rPr lang="el-GR" sz="1400" baseline="30000" dirty="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4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as the domain for cos, since it is many-to-one…</a:t>
            </a:r>
          </a:p>
        </p:txBody>
      </p:sp>
      <p:sp>
        <p:nvSpPr>
          <p:cNvPr id="43043" name="Arc 35"/>
          <p:cNvSpPr>
            <a:spLocks/>
          </p:cNvSpPr>
          <p:nvPr/>
        </p:nvSpPr>
        <p:spPr bwMode="auto">
          <a:xfrm>
            <a:off x="4161692" y="3704492"/>
            <a:ext cx="1057275" cy="365125"/>
          </a:xfrm>
          <a:custGeom>
            <a:avLst/>
            <a:gdLst>
              <a:gd name="T0" fmla="*/ 0 w 42822"/>
              <a:gd name="T1" fmla="*/ 5499983 h 21600"/>
              <a:gd name="T2" fmla="*/ 26104115 w 42822"/>
              <a:gd name="T3" fmla="*/ 5234811 h 21600"/>
              <a:gd name="T4" fmla="*/ 13089253 w 42822"/>
              <a:gd name="T5" fmla="*/ 617204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822" h="21600" fill="none" extrusionOk="0">
                <a:moveTo>
                  <a:pt x="0" y="19248"/>
                </a:moveTo>
                <a:cubicBezTo>
                  <a:pt x="1200" y="8294"/>
                  <a:pt x="10452" y="-1"/>
                  <a:pt x="21472" y="0"/>
                </a:cubicBezTo>
                <a:cubicBezTo>
                  <a:pt x="32134" y="0"/>
                  <a:pt x="41202" y="7780"/>
                  <a:pt x="42821" y="18320"/>
                </a:cubicBezTo>
              </a:path>
              <a:path w="42822" h="21600" stroke="0" extrusionOk="0">
                <a:moveTo>
                  <a:pt x="0" y="19248"/>
                </a:moveTo>
                <a:cubicBezTo>
                  <a:pt x="1200" y="8294"/>
                  <a:pt x="10452" y="-1"/>
                  <a:pt x="21472" y="0"/>
                </a:cubicBezTo>
                <a:cubicBezTo>
                  <a:pt x="32134" y="0"/>
                  <a:pt x="41202" y="7780"/>
                  <a:pt x="42821" y="18320"/>
                </a:cubicBezTo>
                <a:lnTo>
                  <a:pt x="21472" y="21600"/>
                </a:lnTo>
                <a:lnTo>
                  <a:pt x="0" y="1924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4085493" y="356381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 animBg="1"/>
      <p:bldP spid="43019" grpId="0"/>
      <p:bldP spid="43021" grpId="0"/>
      <p:bldP spid="43023" grpId="0"/>
      <p:bldP spid="43024" grpId="0"/>
      <p:bldP spid="43026" grpId="0"/>
      <p:bldP spid="43027" grpId="0"/>
      <p:bldP spid="43028" grpId="0"/>
      <p:bldP spid="43029" grpId="0"/>
      <p:bldP spid="43030" grpId="0"/>
      <p:bldP spid="43031" grpId="0"/>
      <p:bldP spid="43032" grpId="0"/>
      <p:bldP spid="43033" grpId="0"/>
      <p:bldP spid="43034" grpId="0"/>
      <p:bldP spid="43035" grpId="0" animBg="1"/>
      <p:bldP spid="43036" grpId="0"/>
      <p:bldP spid="43038" grpId="0"/>
      <p:bldP spid="43039" grpId="0"/>
      <p:bldP spid="43040" grpId="0"/>
      <p:bldP spid="43041" grpId="0" animBg="1"/>
      <p:bldP spid="43043" grpId="0" animBg="1"/>
      <p:bldP spid="43043" grpId="1" animBg="1"/>
      <p:bldP spid="43044" grpId="0" animBg="1"/>
      <p:bldP spid="4304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845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be able to use the inverse trigonometric functions, arcsinx, arccosx and arctanx</a:t>
            </a: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These are the inverse functions of sin, cos and tan respectively</a:t>
            </a: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However, an inverse function can only be drawn for a one-to-one function</a:t>
            </a:r>
          </a:p>
          <a:p>
            <a:pPr marL="0" indent="0" algn="ctr" eaLnBrk="1" hangingPunct="1">
              <a:buFontTx/>
              <a:buNone/>
            </a:pPr>
            <a:endParaRPr lang="en-GB" sz="16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(when reflected in y = x, a many-to-one function would become one-to many, hence not a function)</a:t>
            </a:r>
            <a:endParaRPr lang="en-GB" sz="1600" b="1">
              <a:latin typeface="Comic Sans MS" pitchFamily="66" charset="0"/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6629400" y="21336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rot="5400000" flipV="1">
            <a:off x="6591300" y="21717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4419600" y="5257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="1" u="sng">
                <a:solidFill>
                  <a:srgbClr val="FF0000"/>
                </a:solidFill>
                <a:latin typeface="Comic Sans MS" pitchFamily="66" charset="0"/>
              </a:rPr>
              <a:t>y = tanx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3733800" y="56388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Domain: -</a:t>
            </a:r>
            <a:r>
              <a:rPr lang="el-GR" sz="1600" baseline="3000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 &lt; x &lt; </a:t>
            </a:r>
            <a:r>
              <a:rPr lang="el-GR" sz="1600" baseline="3000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l-GR" sz="16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191000" y="60198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Range: x </a:t>
            </a:r>
            <a:r>
              <a:rPr lang="el-GR" sz="1600">
                <a:solidFill>
                  <a:srgbClr val="FF0000"/>
                </a:solidFill>
                <a:latin typeface="Comic Sans MS" pitchFamily="66" charset="0"/>
              </a:rPr>
              <a:t>ε</a:t>
            </a:r>
            <a:r>
              <a:rPr lang="en-GB" sz="1600">
                <a:solidFill>
                  <a:srgbClr val="FF0000"/>
                </a:solidFill>
                <a:latin typeface="Comic Sans MS" pitchFamily="66" charset="0"/>
              </a:rPr>
              <a:t> R</a:t>
            </a:r>
            <a:endParaRPr lang="el-GR" sz="16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6858000" y="52578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="1" u="sng">
                <a:solidFill>
                  <a:srgbClr val="0000FF"/>
                </a:solidFill>
                <a:latin typeface="Comic Sans MS" pitchFamily="66" charset="0"/>
              </a:rPr>
              <a:t>y = arctanx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6781800" y="56388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Domain: x </a:t>
            </a:r>
            <a:r>
              <a:rPr lang="el-GR" sz="1600">
                <a:solidFill>
                  <a:srgbClr val="0000FF"/>
                </a:solidFill>
                <a:latin typeface="Comic Sans MS" pitchFamily="66" charset="0"/>
              </a:rPr>
              <a:t>ε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 R</a:t>
            </a:r>
            <a:endParaRPr lang="el-GR" sz="16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6248400" y="6019800"/>
            <a:ext cx="274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Range: -</a:t>
            </a:r>
            <a:r>
              <a:rPr lang="el-GR" sz="16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 &lt; arctanx &lt; </a:t>
            </a:r>
            <a:r>
              <a:rPr lang="el-GR" sz="16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l-GR" sz="16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7135" name="Arc 31"/>
          <p:cNvSpPr>
            <a:spLocks/>
          </p:cNvSpPr>
          <p:nvPr/>
        </p:nvSpPr>
        <p:spPr bwMode="auto">
          <a:xfrm rot="5400000">
            <a:off x="6286500" y="2171700"/>
            <a:ext cx="1600200" cy="914400"/>
          </a:xfrm>
          <a:custGeom>
            <a:avLst/>
            <a:gdLst>
              <a:gd name="T0" fmla="*/ 0 w 21600"/>
              <a:gd name="T1" fmla="*/ 0 h 21600"/>
              <a:gd name="T2" fmla="*/ 118548150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36" name="Arc 32"/>
          <p:cNvSpPr>
            <a:spLocks/>
          </p:cNvSpPr>
          <p:nvPr/>
        </p:nvSpPr>
        <p:spPr bwMode="auto">
          <a:xfrm rot="5400000" flipH="1" flipV="1">
            <a:off x="5372100" y="3771900"/>
            <a:ext cx="1600200" cy="914400"/>
          </a:xfrm>
          <a:custGeom>
            <a:avLst/>
            <a:gdLst>
              <a:gd name="T0" fmla="*/ 0 w 21600"/>
              <a:gd name="T1" fmla="*/ 0 h 21600"/>
              <a:gd name="T2" fmla="*/ 118548150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37" name="Arc 33"/>
          <p:cNvSpPr>
            <a:spLocks/>
          </p:cNvSpPr>
          <p:nvPr/>
        </p:nvSpPr>
        <p:spPr bwMode="auto">
          <a:xfrm rot="10800000" flipV="1">
            <a:off x="6629400" y="2514600"/>
            <a:ext cx="1600200" cy="914400"/>
          </a:xfrm>
          <a:custGeom>
            <a:avLst/>
            <a:gdLst>
              <a:gd name="T0" fmla="*/ 0 w 21600"/>
              <a:gd name="T1" fmla="*/ 0 h 21600"/>
              <a:gd name="T2" fmla="*/ 118548150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38" name="Arc 34"/>
          <p:cNvSpPr>
            <a:spLocks/>
          </p:cNvSpPr>
          <p:nvPr/>
        </p:nvSpPr>
        <p:spPr bwMode="auto">
          <a:xfrm rot="10800000" flipH="1">
            <a:off x="5029200" y="3429000"/>
            <a:ext cx="1600200" cy="914400"/>
          </a:xfrm>
          <a:custGeom>
            <a:avLst/>
            <a:gdLst>
              <a:gd name="T0" fmla="*/ 0 w 21600"/>
              <a:gd name="T1" fmla="*/ 0 h 21600"/>
              <a:gd name="T2" fmla="*/ 118548150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6705600" y="1828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tanx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7924800" y="259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arctanx</a:t>
            </a: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V="1">
            <a:off x="7620000" y="1371600"/>
            <a:ext cx="0" cy="3657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638800" y="1371600"/>
            <a:ext cx="0" cy="3657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7391400" y="3429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5334000" y="3429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rot="5400000" flipV="1">
            <a:off x="6629400" y="6096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 rot="5400000" flipV="1">
            <a:off x="6629400" y="25908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6629400" y="2209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6629400" y="4191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457200" y="5486400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Subtle differences…</a:t>
            </a: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Char char="à"/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The domain for tanx cannot equal </a:t>
            </a:r>
            <a:r>
              <a:rPr lang="el-GR" sz="1200" baseline="30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π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GB" sz="1200" baseline="-25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or –</a:t>
            </a:r>
            <a:r>
              <a:rPr lang="el-GR" sz="1200" baseline="30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π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GB" sz="1200" baseline="-25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2</a:t>
            </a:r>
            <a:endParaRPr lang="en-GB" sz="120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Char char="à"/>
            </a:pPr>
            <a:r>
              <a:rPr lang="en-GB" sz="1200" baseline="-250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The range can be any real number!</a:t>
            </a:r>
            <a:endParaRPr lang="el-GR" sz="12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4953000" y="5638800"/>
            <a:ext cx="6096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7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7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8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3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  <p:bldP spid="47125" grpId="0"/>
      <p:bldP spid="47126" grpId="0"/>
      <p:bldP spid="47127" grpId="0"/>
      <p:bldP spid="47128" grpId="0"/>
      <p:bldP spid="47129" grpId="0"/>
      <p:bldP spid="47130" grpId="0"/>
      <p:bldP spid="47135" grpId="0" animBg="1"/>
      <p:bldP spid="47136" grpId="0" animBg="1"/>
      <p:bldP spid="47137" grpId="0" animBg="1"/>
      <p:bldP spid="47138" grpId="0" animBg="1"/>
      <p:bldP spid="47139" grpId="0"/>
      <p:bldP spid="47141" grpId="0" animBg="1"/>
      <p:bldP spid="47142" grpId="0" animBg="1"/>
      <p:bldP spid="47144" grpId="0"/>
      <p:bldP spid="47145" grpId="0"/>
      <p:bldP spid="47146" grpId="0" animBg="1"/>
      <p:bldP spid="47147" grpId="0" animBg="1"/>
      <p:bldP spid="47148" grpId="0"/>
      <p:bldP spid="47149" grpId="0"/>
      <p:bldP spid="47151" grpId="0" animBg="1"/>
      <p:bldP spid="471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 dirty="0">
                <a:latin typeface="Comic Sans MS" pitchFamily="66" charset="0"/>
              </a:rPr>
              <a:t>You need to know the functions secant</a:t>
            </a:r>
            <a:r>
              <a:rPr lang="el-GR" sz="2000" b="1" dirty="0">
                <a:latin typeface="Comic Sans MS" pitchFamily="66" charset="0"/>
              </a:rPr>
              <a:t>θ</a:t>
            </a:r>
            <a:r>
              <a:rPr lang="en-GB" sz="2000" b="1" dirty="0">
                <a:latin typeface="Comic Sans MS" pitchFamily="66" charset="0"/>
              </a:rPr>
              <a:t>, cosecant</a:t>
            </a:r>
            <a:r>
              <a:rPr lang="el-GR" sz="2000" b="1" dirty="0">
                <a:latin typeface="Comic Sans MS" pitchFamily="66" charset="0"/>
              </a:rPr>
              <a:t>θ</a:t>
            </a:r>
            <a:r>
              <a:rPr lang="en-GB" sz="2000" b="1" dirty="0">
                <a:latin typeface="Comic Sans MS" pitchFamily="66" charset="0"/>
              </a:rPr>
              <a:t> and cotangent</a:t>
            </a:r>
            <a:r>
              <a:rPr lang="el-GR" sz="2000" b="1" dirty="0">
                <a:latin typeface="Comic Sans MS" pitchFamily="66" charset="0"/>
              </a:rPr>
              <a:t>θ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04800" y="28194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04800" y="3886200"/>
          <a:ext cx="1820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1820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04800" y="5029200"/>
          <a:ext cx="15763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15763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667000" y="28194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667000" y="57912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2895600" y="2819400"/>
            <a:ext cx="0" cy="297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895600" y="3657600"/>
            <a:ext cx="1524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All 3 are undefined if cos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, sin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or tan</a:t>
            </a:r>
            <a:r>
              <a:rPr lang="el-GR" sz="14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 = 0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7315200" y="1676400"/>
          <a:ext cx="935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9" imgW="482391" imgH="393529" progId="Equation.DSMT4">
                  <p:embed/>
                </p:oleObj>
              </mc:Choice>
              <mc:Fallback>
                <p:oleObj name="Equation" r:id="rId9" imgW="482391" imgH="393529" progId="Equation.DSMT4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676400"/>
                        <a:ext cx="9350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7010400" y="2819400"/>
          <a:ext cx="1771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11" imgW="914400" imgH="393700" progId="Equation.DSMT4">
                  <p:embed/>
                </p:oleObj>
              </mc:Choice>
              <mc:Fallback>
                <p:oleObj name="Equation" r:id="rId11" imgW="914400" imgH="393700" progId="Equation.DSMT4">
                  <p:embed/>
                  <p:pic>
                    <p:nvPicPr>
                      <p:cNvPr id="7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819400"/>
                        <a:ext cx="1771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4800600" y="1828800"/>
            <a:ext cx="236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You should remember the index law: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800600" y="2971800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It is NOT written like this in Trigonometry</a:t>
            </a: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7010400" y="3886200"/>
          <a:ext cx="1698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13" imgW="876300" imgH="203200" progId="Equation.DSMT4">
                  <p:embed/>
                </p:oleObj>
              </mc:Choice>
              <mc:Fallback>
                <p:oleObj name="Equation" r:id="rId13" imgW="876300" imgH="203200" progId="Equation.DSMT4">
                  <p:embed/>
                  <p:pic>
                    <p:nvPicPr>
                      <p:cNvPr id="71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86200"/>
                        <a:ext cx="1698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4343400" y="5638800"/>
          <a:ext cx="160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15" imgW="825500" imgH="393700" progId="Equation.DSMT4">
                  <p:embed/>
                </p:oleObj>
              </mc:Choice>
              <mc:Fallback>
                <p:oleObj name="Equation" r:id="rId15" imgW="825500" imgH="393700" progId="Equation.DSMT4">
                  <p:embed/>
                  <p:pic>
                    <p:nvPicPr>
                      <p:cNvPr id="71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1601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6781800" y="5638800"/>
          <a:ext cx="160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17" imgW="825500" imgH="393700" progId="Equation.DSMT4">
                  <p:embed/>
                </p:oleObj>
              </mc:Choice>
              <mc:Fallback>
                <p:oleObj name="Equation" r:id="rId17" imgW="825500" imgH="393700" progId="Equation.DSMT4">
                  <p:embed/>
                  <p:pic>
                    <p:nvPicPr>
                      <p:cNvPr id="71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38800"/>
                        <a:ext cx="1601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172200" y="5867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so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810000" y="518160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Something which will be VERY useful later in the chapter…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7177" grpId="0" animBg="1"/>
      <p:bldP spid="7178" grpId="0" animBg="1"/>
      <p:bldP spid="7184" grpId="0"/>
      <p:bldP spid="7185" grpId="0"/>
      <p:bldP spid="7189" grpId="0"/>
      <p:bldP spid="719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Line 30"/>
          <p:cNvSpPr>
            <a:spLocks noChangeShapeType="1"/>
          </p:cNvSpPr>
          <p:nvPr/>
        </p:nvSpPr>
        <p:spPr bwMode="auto">
          <a:xfrm flipV="1">
            <a:off x="1676400" y="39624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6" name="Line 31"/>
          <p:cNvSpPr>
            <a:spLocks noChangeShapeType="1"/>
          </p:cNvSpPr>
          <p:nvPr/>
        </p:nvSpPr>
        <p:spPr bwMode="auto">
          <a:xfrm rot="5400000" flipV="1">
            <a:off x="1638300" y="40005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7" name="Arc 34"/>
          <p:cNvSpPr>
            <a:spLocks noChangeAspect="1"/>
          </p:cNvSpPr>
          <p:nvPr/>
        </p:nvSpPr>
        <p:spPr bwMode="auto">
          <a:xfrm rot="-5400000" flipH="1" flipV="1">
            <a:off x="714375" y="37052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68" name="Arc 35"/>
          <p:cNvSpPr>
            <a:spLocks noChangeAspect="1"/>
          </p:cNvSpPr>
          <p:nvPr/>
        </p:nvSpPr>
        <p:spPr bwMode="auto">
          <a:xfrm rot="-5400000">
            <a:off x="1476375" y="48482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69" name="Text Box 40"/>
          <p:cNvSpPr txBox="1">
            <a:spLocks noChangeArrowheads="1"/>
          </p:cNvSpPr>
          <p:nvPr/>
        </p:nvSpPr>
        <p:spPr bwMode="auto">
          <a:xfrm>
            <a:off x="2133600" y="5257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40970" name="Text Box 42"/>
          <p:cNvSpPr txBox="1">
            <a:spLocks noChangeArrowheads="1"/>
          </p:cNvSpPr>
          <p:nvPr/>
        </p:nvSpPr>
        <p:spPr bwMode="auto">
          <a:xfrm>
            <a:off x="1600200" y="6248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0971" name="Text Box 43"/>
          <p:cNvSpPr txBox="1">
            <a:spLocks noChangeArrowheads="1"/>
          </p:cNvSpPr>
          <p:nvPr/>
        </p:nvSpPr>
        <p:spPr bwMode="auto">
          <a:xfrm>
            <a:off x="838200" y="5257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40972" name="Text Box 45"/>
          <p:cNvSpPr txBox="1">
            <a:spLocks noChangeArrowheads="1"/>
          </p:cNvSpPr>
          <p:nvPr/>
        </p:nvSpPr>
        <p:spPr bwMode="auto">
          <a:xfrm>
            <a:off x="1905000" y="38100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arcsinx</a:t>
            </a:r>
          </a:p>
        </p:txBody>
      </p:sp>
      <p:sp>
        <p:nvSpPr>
          <p:cNvPr id="40973" name="Line 48"/>
          <p:cNvSpPr>
            <a:spLocks noChangeShapeType="1"/>
          </p:cNvSpPr>
          <p:nvPr/>
        </p:nvSpPr>
        <p:spPr bwMode="auto">
          <a:xfrm flipV="1">
            <a:off x="4572000" y="1371600"/>
            <a:ext cx="0" cy="236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4" name="Line 49"/>
          <p:cNvSpPr>
            <a:spLocks noChangeShapeType="1"/>
          </p:cNvSpPr>
          <p:nvPr/>
        </p:nvSpPr>
        <p:spPr bwMode="auto">
          <a:xfrm rot="5400000" flipV="1">
            <a:off x="4610100" y="24003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5" name="Arc 52"/>
          <p:cNvSpPr>
            <a:spLocks noChangeAspect="1"/>
          </p:cNvSpPr>
          <p:nvPr/>
        </p:nvSpPr>
        <p:spPr bwMode="auto">
          <a:xfrm rot="5400000" flipH="1">
            <a:off x="3609975" y="21812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6" name="Arc 53"/>
          <p:cNvSpPr>
            <a:spLocks noChangeAspect="1"/>
          </p:cNvSpPr>
          <p:nvPr/>
        </p:nvSpPr>
        <p:spPr bwMode="auto">
          <a:xfrm rot="5400000" flipV="1">
            <a:off x="4371975" y="1038225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7" name="Text Box 55"/>
          <p:cNvSpPr txBox="1">
            <a:spLocks noChangeArrowheads="1"/>
          </p:cNvSpPr>
          <p:nvPr/>
        </p:nvSpPr>
        <p:spPr bwMode="auto">
          <a:xfrm>
            <a:off x="37338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40978" name="Text Box 60"/>
          <p:cNvSpPr txBox="1">
            <a:spLocks noChangeArrowheads="1"/>
          </p:cNvSpPr>
          <p:nvPr/>
        </p:nvSpPr>
        <p:spPr bwMode="auto">
          <a:xfrm>
            <a:off x="2667000" y="1371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arccosx</a:t>
            </a:r>
          </a:p>
        </p:txBody>
      </p:sp>
      <p:sp>
        <p:nvSpPr>
          <p:cNvPr id="40979" name="Text Box 63"/>
          <p:cNvSpPr txBox="1">
            <a:spLocks noChangeArrowheads="1"/>
          </p:cNvSpPr>
          <p:nvPr/>
        </p:nvSpPr>
        <p:spPr bwMode="auto">
          <a:xfrm>
            <a:off x="4572000" y="2438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0980" name="Text Box 64"/>
          <p:cNvSpPr txBox="1">
            <a:spLocks noChangeArrowheads="1"/>
          </p:cNvSpPr>
          <p:nvPr/>
        </p:nvSpPr>
        <p:spPr bwMode="auto">
          <a:xfrm>
            <a:off x="4495800" y="129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>
                <a:latin typeface="Comic Sans MS" pitchFamily="66" charset="0"/>
              </a:rPr>
              <a:t>π</a:t>
            </a:r>
          </a:p>
        </p:txBody>
      </p:sp>
      <p:sp>
        <p:nvSpPr>
          <p:cNvPr id="40981" name="Text Box 65"/>
          <p:cNvSpPr txBox="1">
            <a:spLocks noChangeArrowheads="1"/>
          </p:cNvSpPr>
          <p:nvPr/>
        </p:nvSpPr>
        <p:spPr bwMode="auto">
          <a:xfrm>
            <a:off x="50292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40982" name="Line 66"/>
          <p:cNvSpPr>
            <a:spLocks noChangeShapeType="1"/>
          </p:cNvSpPr>
          <p:nvPr/>
        </p:nvSpPr>
        <p:spPr bwMode="auto">
          <a:xfrm flipV="1">
            <a:off x="6934200" y="39624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83" name="Line 67"/>
          <p:cNvSpPr>
            <a:spLocks noChangeShapeType="1"/>
          </p:cNvSpPr>
          <p:nvPr/>
        </p:nvSpPr>
        <p:spPr bwMode="auto">
          <a:xfrm rot="5400000" flipV="1">
            <a:off x="6896100" y="40005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84" name="Arc 70"/>
          <p:cNvSpPr>
            <a:spLocks/>
          </p:cNvSpPr>
          <p:nvPr/>
        </p:nvSpPr>
        <p:spPr bwMode="auto">
          <a:xfrm rot="10800000" flipV="1">
            <a:off x="6934200" y="4343400"/>
            <a:ext cx="1600200" cy="914400"/>
          </a:xfrm>
          <a:custGeom>
            <a:avLst/>
            <a:gdLst>
              <a:gd name="T0" fmla="*/ 0 w 21600"/>
              <a:gd name="T1" fmla="*/ 0 h 21600"/>
              <a:gd name="T2" fmla="*/ 118548150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5" name="Arc 71"/>
          <p:cNvSpPr>
            <a:spLocks/>
          </p:cNvSpPr>
          <p:nvPr/>
        </p:nvSpPr>
        <p:spPr bwMode="auto">
          <a:xfrm rot="10800000" flipH="1">
            <a:off x="5334000" y="5257800"/>
            <a:ext cx="1600200" cy="914400"/>
          </a:xfrm>
          <a:custGeom>
            <a:avLst/>
            <a:gdLst>
              <a:gd name="T0" fmla="*/ 0 w 21600"/>
              <a:gd name="T1" fmla="*/ 0 h 21600"/>
              <a:gd name="T2" fmla="*/ 118548150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6" name="Text Box 73"/>
          <p:cNvSpPr txBox="1">
            <a:spLocks noChangeArrowheads="1"/>
          </p:cNvSpPr>
          <p:nvPr/>
        </p:nvSpPr>
        <p:spPr bwMode="auto">
          <a:xfrm>
            <a:off x="7924800" y="4419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arctanx</a:t>
            </a:r>
          </a:p>
        </p:txBody>
      </p:sp>
      <p:sp>
        <p:nvSpPr>
          <p:cNvPr id="40987" name="Line 76"/>
          <p:cNvSpPr>
            <a:spLocks noChangeShapeType="1"/>
          </p:cNvSpPr>
          <p:nvPr/>
        </p:nvSpPr>
        <p:spPr bwMode="auto">
          <a:xfrm rot="5400000" flipV="1">
            <a:off x="6934200" y="24384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88" name="Line 77"/>
          <p:cNvSpPr>
            <a:spLocks noChangeShapeType="1"/>
          </p:cNvSpPr>
          <p:nvPr/>
        </p:nvSpPr>
        <p:spPr bwMode="auto">
          <a:xfrm rot="5400000" flipV="1">
            <a:off x="6934200" y="44196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89" name="Text Box 78"/>
          <p:cNvSpPr txBox="1">
            <a:spLocks noChangeArrowheads="1"/>
          </p:cNvSpPr>
          <p:nvPr/>
        </p:nvSpPr>
        <p:spPr bwMode="auto">
          <a:xfrm>
            <a:off x="6934200" y="4038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0990" name="Text Box 79"/>
          <p:cNvSpPr txBox="1">
            <a:spLocks noChangeArrowheads="1"/>
          </p:cNvSpPr>
          <p:nvPr/>
        </p:nvSpPr>
        <p:spPr bwMode="auto">
          <a:xfrm>
            <a:off x="6934200" y="6019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40991" name="Text Box 81"/>
          <p:cNvSpPr txBox="1">
            <a:spLocks noChangeArrowheads="1"/>
          </p:cNvSpPr>
          <p:nvPr/>
        </p:nvSpPr>
        <p:spPr bwMode="auto">
          <a:xfrm>
            <a:off x="1524000" y="3810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88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845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be able to use the inverse trigonometric functions, arcsinx, arccosx and arctanx</a:t>
            </a:r>
          </a:p>
          <a:p>
            <a:pPr marL="0" indent="0" algn="ctr" eaLnBrk="1" hangingPunct="1">
              <a:buFontTx/>
              <a:buNone/>
            </a:pPr>
            <a:endParaRPr lang="en-GB" sz="16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Work out, in radians, the value of:</a:t>
            </a:r>
          </a:p>
        </p:txBody>
      </p:sp>
      <p:graphicFrame>
        <p:nvGraphicFramePr>
          <p:cNvPr id="41990" name="Object 30"/>
          <p:cNvGraphicFramePr>
            <a:graphicFrameLocks noChangeAspect="1"/>
          </p:cNvGraphicFramePr>
          <p:nvPr/>
        </p:nvGraphicFramePr>
        <p:xfrm>
          <a:off x="1371600" y="3076575"/>
          <a:ext cx="10731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698197" imgH="203112" progId="Equation.DSMT4">
                  <p:embed/>
                </p:oleObj>
              </mc:Choice>
              <mc:Fallback>
                <p:oleObj name="Equation" r:id="rId3" imgW="698197" imgH="203112" progId="Equation.DSMT4">
                  <p:embed/>
                  <p:pic>
                    <p:nvPicPr>
                      <p:cNvPr id="419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76575"/>
                        <a:ext cx="10731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6943725" y="2066925"/>
          <a:ext cx="11509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491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2066925"/>
                        <a:ext cx="11509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6934200" y="1628775"/>
          <a:ext cx="10731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491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28775"/>
                        <a:ext cx="10731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6934200" y="2514600"/>
          <a:ext cx="447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9" imgW="291973" imgH="393529" progId="Equation.DSMT4">
                  <p:embed/>
                </p:oleObj>
              </mc:Choice>
              <mc:Fallback>
                <p:oleObj name="Equation" r:id="rId9" imgW="291973" imgH="393529" progId="Equation.DSMT4">
                  <p:embed/>
                  <p:pic>
                    <p:nvPicPr>
                      <p:cNvPr id="491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4476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6" name="Object 34"/>
          <p:cNvGraphicFramePr>
            <a:graphicFrameLocks noChangeAspect="1"/>
          </p:cNvGraphicFramePr>
          <p:nvPr/>
        </p:nvGraphicFramePr>
        <p:xfrm>
          <a:off x="7543800" y="2590800"/>
          <a:ext cx="563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11" imgW="368300" imgH="279400" progId="Equation.DSMT4">
                  <p:embed/>
                </p:oleObj>
              </mc:Choice>
              <mc:Fallback>
                <p:oleObj name="Equation" r:id="rId11" imgW="368300" imgH="279400" progId="Equation.DSMT4">
                  <p:embed/>
                  <p:pic>
                    <p:nvPicPr>
                      <p:cNvPr id="491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90800"/>
                        <a:ext cx="5635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Arc 35"/>
          <p:cNvSpPr>
            <a:spLocks/>
          </p:cNvSpPr>
          <p:nvPr/>
        </p:nvSpPr>
        <p:spPr bwMode="auto">
          <a:xfrm flipH="1">
            <a:off x="6477000" y="1752600"/>
            <a:ext cx="228600" cy="4572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4839036 h 43197"/>
              <a:gd name="T4" fmla="*/ 0 w 21600"/>
              <a:gd name="T5" fmla="*/ 2419687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88" name="Arc 36"/>
          <p:cNvSpPr>
            <a:spLocks/>
          </p:cNvSpPr>
          <p:nvPr/>
        </p:nvSpPr>
        <p:spPr bwMode="auto">
          <a:xfrm flipH="1">
            <a:off x="6477000" y="2209800"/>
            <a:ext cx="228600" cy="6096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8602731 h 43197"/>
              <a:gd name="T4" fmla="*/ 0 w 21600"/>
              <a:gd name="T5" fmla="*/ 4301662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50292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Arcsin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just means inverse sin…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4800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Remember the exact values from earlier…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7" grpId="0" animBg="1"/>
      <p:bldP spid="49188" grpId="0" animBg="1"/>
      <p:bldP spid="49189" grpId="0"/>
      <p:bldP spid="491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845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be able to use the inverse trigonometric functions, arcsinx, arccosx and arctanx</a:t>
            </a:r>
          </a:p>
          <a:p>
            <a:pPr marL="0" indent="0" algn="ctr" eaLnBrk="1" hangingPunct="1">
              <a:buFontTx/>
              <a:buNone/>
            </a:pPr>
            <a:endParaRPr lang="en-GB" sz="16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Work out, in radians, the value of: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371600" y="3019425"/>
          <a:ext cx="10731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" imgW="698500" imgH="241300" progId="Equation.DSMT4">
                  <p:embed/>
                </p:oleObj>
              </mc:Choice>
              <mc:Fallback>
                <p:oleObj name="Equation" r:id="rId3" imgW="698500" imgH="241300" progId="Equation.DSMT4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19425"/>
                        <a:ext cx="10731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6924675" y="2047875"/>
          <a:ext cx="11699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5" imgW="761669" imgH="241195" progId="Equation.DSMT4">
                  <p:embed/>
                </p:oleObj>
              </mc:Choice>
              <mc:Fallback>
                <p:oleObj name="Equation" r:id="rId5" imgW="761669" imgH="241195" progId="Equation.DSMT4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2047875"/>
                        <a:ext cx="11699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6934200" y="1571625"/>
          <a:ext cx="10731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7" imgW="698500" imgH="241300" progId="Equation.DSMT4">
                  <p:embed/>
                </p:oleObj>
              </mc:Choice>
              <mc:Fallback>
                <p:oleObj name="Equation" r:id="rId7" imgW="698500" imgH="241300" progId="Equation.DSMT4">
                  <p:embed/>
                  <p:pic>
                    <p:nvPicPr>
                      <p:cNvPr id="51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71625"/>
                        <a:ext cx="10731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934200" y="2514600"/>
          <a:ext cx="447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9" imgW="291973" imgH="393529" progId="Equation.DSMT4">
                  <p:embed/>
                </p:oleObj>
              </mc:Choice>
              <mc:Fallback>
                <p:oleObj name="Equation" r:id="rId9" imgW="291973" imgH="393529" progId="Equation.DSMT4">
                  <p:embed/>
                  <p:pic>
                    <p:nvPicPr>
                      <p:cNvPr id="5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4476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7543800" y="2590800"/>
          <a:ext cx="563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11" imgW="368300" imgH="279400" progId="Equation.DSMT4">
                  <p:embed/>
                </p:oleObj>
              </mc:Choice>
              <mc:Fallback>
                <p:oleObj name="Equation" r:id="rId11" imgW="368300" imgH="279400" progId="Equation.DSMT4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90800"/>
                        <a:ext cx="5635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Arc 11"/>
          <p:cNvSpPr>
            <a:spLocks/>
          </p:cNvSpPr>
          <p:nvPr/>
        </p:nvSpPr>
        <p:spPr bwMode="auto">
          <a:xfrm flipH="1">
            <a:off x="6477000" y="1752600"/>
            <a:ext cx="228600" cy="4572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4839036 h 43197"/>
              <a:gd name="T4" fmla="*/ 0 w 21600"/>
              <a:gd name="T5" fmla="*/ 2419687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12" name="Arc 12"/>
          <p:cNvSpPr>
            <a:spLocks/>
          </p:cNvSpPr>
          <p:nvPr/>
        </p:nvSpPr>
        <p:spPr bwMode="auto">
          <a:xfrm flipH="1">
            <a:off x="6477000" y="2209800"/>
            <a:ext cx="228600" cy="6096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8602731 h 43197"/>
              <a:gd name="T4" fmla="*/ 0 w 21600"/>
              <a:gd name="T5" fmla="*/ 4301662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0292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Arctan just means inverse tan…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800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Remember the exact values from earlier…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 animBg="1"/>
      <p:bldP spid="51212" grpId="0" animBg="1"/>
      <p:bldP spid="51213" grpId="0"/>
      <p:bldP spid="512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845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be able to use the inverse trigonometric functions, arcsinx, arccosx and arctanx</a:t>
            </a:r>
          </a:p>
          <a:p>
            <a:pPr marL="0" indent="0" algn="ctr" eaLnBrk="1" hangingPunct="1">
              <a:buFontTx/>
              <a:buNone/>
            </a:pPr>
            <a:endParaRPr lang="en-GB" sz="16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Work out, in radians, the value of: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6780213" y="1371600"/>
          <a:ext cx="13843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3" imgW="901700" imgH="508000" progId="Equation.DSMT4">
                  <p:embed/>
                </p:oleObj>
              </mc:Choice>
              <mc:Fallback>
                <p:oleObj name="Equation" r:id="rId3" imgW="901700" imgH="508000" progId="Equation.DSMT4">
                  <p:embed/>
                  <p:pic>
                    <p:nvPicPr>
                      <p:cNvPr id="501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1371600"/>
                        <a:ext cx="13843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Arc 11"/>
          <p:cNvSpPr>
            <a:spLocks/>
          </p:cNvSpPr>
          <p:nvPr/>
        </p:nvSpPr>
        <p:spPr bwMode="auto">
          <a:xfrm flipH="1">
            <a:off x="6475413" y="1752600"/>
            <a:ext cx="228600" cy="9144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19356144 h 43197"/>
              <a:gd name="T4" fmla="*/ 0 w 21600"/>
              <a:gd name="T5" fmla="*/ 9678749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8" name="Arc 12"/>
          <p:cNvSpPr>
            <a:spLocks/>
          </p:cNvSpPr>
          <p:nvPr/>
        </p:nvSpPr>
        <p:spPr bwMode="auto">
          <a:xfrm flipH="1">
            <a:off x="6477000" y="2667000"/>
            <a:ext cx="228600" cy="9144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19356144 h 43197"/>
              <a:gd name="T4" fmla="*/ 0 w 21600"/>
              <a:gd name="T5" fmla="*/ 9678749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5027613" y="1981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Arcsin just means inverse sin…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191000" y="2819400"/>
            <a:ext cx="2286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Ignore the negative for now, and remember the values from earlier…</a:t>
            </a:r>
          </a:p>
        </p:txBody>
      </p:sp>
      <p:graphicFrame>
        <p:nvGraphicFramePr>
          <p:cNvPr id="44043" name="Object 15"/>
          <p:cNvGraphicFramePr>
            <a:graphicFrameLocks noChangeAspect="1"/>
          </p:cNvGraphicFramePr>
          <p:nvPr/>
        </p:nvGraphicFramePr>
        <p:xfrm>
          <a:off x="1219200" y="3048000"/>
          <a:ext cx="13843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5" imgW="901700" imgH="508000" progId="Equation.DSMT4">
                  <p:embed/>
                </p:oleObj>
              </mc:Choice>
              <mc:Fallback>
                <p:oleObj name="Equation" r:id="rId5" imgW="901700" imgH="508000" progId="Equation.DSMT4">
                  <p:embed/>
                  <p:pic>
                    <p:nvPicPr>
                      <p:cNvPr id="440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13843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6780213" y="2286000"/>
          <a:ext cx="12668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7" imgW="825500" imgH="508000" progId="Equation.DSMT4">
                  <p:embed/>
                </p:oleObj>
              </mc:Choice>
              <mc:Fallback>
                <p:oleObj name="Equation" r:id="rId7" imgW="825500" imgH="508000" progId="Equation.DSMT4">
                  <p:embed/>
                  <p:pic>
                    <p:nvPicPr>
                      <p:cNvPr id="501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2286000"/>
                        <a:ext cx="12668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2" name="Object 36"/>
          <p:cNvGraphicFramePr>
            <a:graphicFrameLocks noChangeAspect="1"/>
          </p:cNvGraphicFramePr>
          <p:nvPr/>
        </p:nvGraphicFramePr>
        <p:xfrm>
          <a:off x="6781800" y="3200400"/>
          <a:ext cx="11112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9" imgW="723586" imgH="507780" progId="Equation.DSMT4">
                  <p:embed/>
                </p:oleObj>
              </mc:Choice>
              <mc:Fallback>
                <p:oleObj name="Equation" r:id="rId9" imgW="723586" imgH="507780" progId="Equation.DSMT4">
                  <p:embed/>
                  <p:pic>
                    <p:nvPicPr>
                      <p:cNvPr id="502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11112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3" name="Object 37"/>
          <p:cNvGraphicFramePr>
            <a:graphicFrameLocks noChangeAspect="1"/>
          </p:cNvGraphicFramePr>
          <p:nvPr/>
        </p:nvGraphicFramePr>
        <p:xfrm>
          <a:off x="7848600" y="3276600"/>
          <a:ext cx="4492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11" imgW="291973" imgH="393529" progId="Equation.DSMT4">
                  <p:embed/>
                </p:oleObj>
              </mc:Choice>
              <mc:Fallback>
                <p:oleObj name="Equation" r:id="rId11" imgW="291973" imgH="393529" progId="Equation.DSMT4">
                  <p:embed/>
                  <p:pic>
                    <p:nvPicPr>
                      <p:cNvPr id="502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76600"/>
                        <a:ext cx="4492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4" name="Object 38"/>
          <p:cNvGraphicFramePr>
            <a:graphicFrameLocks noChangeAspect="1"/>
          </p:cNvGraphicFramePr>
          <p:nvPr/>
        </p:nvGraphicFramePr>
        <p:xfrm>
          <a:off x="6781800" y="4114800"/>
          <a:ext cx="12668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13" imgW="825500" imgH="508000" progId="Equation.DSMT4">
                  <p:embed/>
                </p:oleObj>
              </mc:Choice>
              <mc:Fallback>
                <p:oleObj name="Equation" r:id="rId13" imgW="825500" imgH="508000" progId="Equation.DSMT4">
                  <p:embed/>
                  <p:pic>
                    <p:nvPicPr>
                      <p:cNvPr id="5021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12668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5" name="Object 39"/>
          <p:cNvGraphicFramePr>
            <a:graphicFrameLocks noChangeAspect="1"/>
          </p:cNvGraphicFramePr>
          <p:nvPr/>
        </p:nvGraphicFramePr>
        <p:xfrm>
          <a:off x="8001000" y="4191000"/>
          <a:ext cx="604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15" imgW="393529" imgH="393529" progId="Equation.DSMT4">
                  <p:embed/>
                </p:oleObj>
              </mc:Choice>
              <mc:Fallback>
                <p:oleObj name="Equation" r:id="rId15" imgW="393529" imgH="393529" progId="Equation.DSMT4">
                  <p:embed/>
                  <p:pic>
                    <p:nvPicPr>
                      <p:cNvPr id="502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91000"/>
                        <a:ext cx="6048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6" name="Object 40"/>
          <p:cNvGraphicFramePr>
            <a:graphicFrameLocks noChangeAspect="1"/>
          </p:cNvGraphicFramePr>
          <p:nvPr/>
        </p:nvGraphicFramePr>
        <p:xfrm>
          <a:off x="8001000" y="5029200"/>
          <a:ext cx="679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17" imgW="444307" imgH="279279" progId="Equation.DSMT4">
                  <p:embed/>
                </p:oleObj>
              </mc:Choice>
              <mc:Fallback>
                <p:oleObj name="Equation" r:id="rId17" imgW="444307" imgH="279279" progId="Equation.DSMT4">
                  <p:embed/>
                  <p:pic>
                    <p:nvPicPr>
                      <p:cNvPr id="5021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029200"/>
                        <a:ext cx="6794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7" name="Arc 41"/>
          <p:cNvSpPr>
            <a:spLocks/>
          </p:cNvSpPr>
          <p:nvPr/>
        </p:nvSpPr>
        <p:spPr bwMode="auto">
          <a:xfrm flipH="1">
            <a:off x="6477000" y="3581400"/>
            <a:ext cx="228600" cy="9144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19356144 h 43197"/>
              <a:gd name="T4" fmla="*/ 0 w 21600"/>
              <a:gd name="T5" fmla="*/ 9678749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4191000" y="3733800"/>
            <a:ext cx="2286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Sin(-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) = -Sin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200">
              <a:solidFill>
                <a:srgbClr val="FF0000"/>
              </a:solidFill>
              <a:latin typeface="Comic Sans MS" pitchFamily="66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(or imagine the Sine graph…)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 flipV="1">
            <a:off x="1981200" y="40386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 rot="5400000" flipV="1">
            <a:off x="1943100" y="40767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21" name="Arc 45"/>
          <p:cNvSpPr>
            <a:spLocks noChangeAspect="1"/>
          </p:cNvSpPr>
          <p:nvPr/>
        </p:nvSpPr>
        <p:spPr bwMode="auto">
          <a:xfrm flipH="1">
            <a:off x="1981200" y="47244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222" name="Arc 46"/>
          <p:cNvSpPr>
            <a:spLocks noChangeAspect="1"/>
          </p:cNvSpPr>
          <p:nvPr/>
        </p:nvSpPr>
        <p:spPr bwMode="auto">
          <a:xfrm flipV="1">
            <a:off x="838200" y="39624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2971800" y="5334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457200" y="5334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1905000" y="5867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50228" name="Text Box 52"/>
          <p:cNvSpPr txBox="1">
            <a:spLocks noChangeArrowheads="1"/>
          </p:cNvSpPr>
          <p:nvPr/>
        </p:nvSpPr>
        <p:spPr bwMode="auto">
          <a:xfrm>
            <a:off x="1905000" y="4495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50233" name="Text Box 57"/>
          <p:cNvSpPr txBox="1">
            <a:spLocks noChangeArrowheads="1"/>
          </p:cNvSpPr>
          <p:nvPr/>
        </p:nvSpPr>
        <p:spPr bwMode="auto">
          <a:xfrm>
            <a:off x="3200400" y="4572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sinx</a:t>
            </a:r>
          </a:p>
        </p:txBody>
      </p:sp>
      <p:sp>
        <p:nvSpPr>
          <p:cNvPr id="50238" name="Line 62"/>
          <p:cNvSpPr>
            <a:spLocks noChangeShapeType="1"/>
          </p:cNvSpPr>
          <p:nvPr/>
        </p:nvSpPr>
        <p:spPr bwMode="auto">
          <a:xfrm>
            <a:off x="1981200" y="48768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39" name="Line 63"/>
          <p:cNvSpPr>
            <a:spLocks noChangeShapeType="1"/>
          </p:cNvSpPr>
          <p:nvPr/>
        </p:nvSpPr>
        <p:spPr bwMode="auto">
          <a:xfrm>
            <a:off x="1447800" y="57912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41" name="Line 65"/>
          <p:cNvSpPr>
            <a:spLocks noChangeShapeType="1"/>
          </p:cNvSpPr>
          <p:nvPr/>
        </p:nvSpPr>
        <p:spPr bwMode="auto">
          <a:xfrm flipV="1">
            <a:off x="2514600" y="4876800"/>
            <a:ext cx="0" cy="4572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42" name="Line 66"/>
          <p:cNvSpPr>
            <a:spLocks noChangeShapeType="1"/>
          </p:cNvSpPr>
          <p:nvPr/>
        </p:nvSpPr>
        <p:spPr bwMode="auto">
          <a:xfrm flipV="1">
            <a:off x="1447800" y="5334000"/>
            <a:ext cx="0" cy="4572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43" name="Text Box 67"/>
          <p:cNvSpPr txBox="1">
            <a:spLocks noChangeArrowheads="1"/>
          </p:cNvSpPr>
          <p:nvPr/>
        </p:nvSpPr>
        <p:spPr bwMode="auto">
          <a:xfrm>
            <a:off x="1447800" y="4724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30000">
                <a:solidFill>
                  <a:srgbClr val="0000FF"/>
                </a:solidFill>
                <a:latin typeface="Comic Sans MS" pitchFamily="66" charset="0"/>
              </a:rPr>
              <a:t>√2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50244" name="Text Box 68"/>
          <p:cNvSpPr txBox="1">
            <a:spLocks noChangeArrowheads="1"/>
          </p:cNvSpPr>
          <p:nvPr/>
        </p:nvSpPr>
        <p:spPr bwMode="auto">
          <a:xfrm>
            <a:off x="1905000" y="5638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n-GB" sz="1600" baseline="30000">
                <a:solidFill>
                  <a:srgbClr val="0000FF"/>
                </a:solidFill>
                <a:latin typeface="Comic Sans MS" pitchFamily="66" charset="0"/>
              </a:rPr>
              <a:t>√2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50245" name="Text Box 69"/>
          <p:cNvSpPr txBox="1">
            <a:spLocks noChangeArrowheads="1"/>
          </p:cNvSpPr>
          <p:nvPr/>
        </p:nvSpPr>
        <p:spPr bwMode="auto">
          <a:xfrm>
            <a:off x="2286000" y="53340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16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l-GR" sz="16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0246" name="Text Box 70"/>
          <p:cNvSpPr txBox="1">
            <a:spLocks noChangeArrowheads="1"/>
          </p:cNvSpPr>
          <p:nvPr/>
        </p:nvSpPr>
        <p:spPr bwMode="auto">
          <a:xfrm>
            <a:off x="1143000" y="50292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el-GR" sz="16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6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600" baseline="-25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l-GR" sz="16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6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 animBg="1"/>
      <p:bldP spid="50188" grpId="0" animBg="1"/>
      <p:bldP spid="50189" grpId="0"/>
      <p:bldP spid="50190" grpId="0"/>
      <p:bldP spid="50217" grpId="0" animBg="1"/>
      <p:bldP spid="50219" grpId="0" animBg="1"/>
      <p:bldP spid="50220" grpId="0" animBg="1"/>
      <p:bldP spid="50221" grpId="0" animBg="1"/>
      <p:bldP spid="50222" grpId="0" animBg="1"/>
      <p:bldP spid="50225" grpId="0"/>
      <p:bldP spid="50226" grpId="0"/>
      <p:bldP spid="50227" grpId="0"/>
      <p:bldP spid="50228" grpId="0"/>
      <p:bldP spid="50233" grpId="0"/>
      <p:bldP spid="50238" grpId="0" animBg="1"/>
      <p:bldP spid="50239" grpId="0" animBg="1"/>
      <p:bldP spid="50241" grpId="0" animBg="1"/>
      <p:bldP spid="50242" grpId="0" animBg="1"/>
      <p:bldP spid="50243" grpId="0"/>
      <p:bldP spid="50244" grpId="0"/>
      <p:bldP spid="50245" grpId="0"/>
      <p:bldP spid="502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684588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600" b="1">
                <a:latin typeface="Comic Sans MS" pitchFamily="66" charset="0"/>
              </a:rPr>
              <a:t>You need to be able to use the inverse trigonometric functions, arcsinx, arccosx and arctanx</a:t>
            </a:r>
          </a:p>
          <a:p>
            <a:pPr marL="0" indent="0" algn="ctr" eaLnBrk="1" hangingPunct="1">
              <a:buFontTx/>
              <a:buNone/>
            </a:pPr>
            <a:endParaRPr lang="en-GB" sz="16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sz="1600">
                <a:latin typeface="Comic Sans MS" pitchFamily="66" charset="0"/>
              </a:rPr>
              <a:t>Work out, in radians, the value of:</a:t>
            </a:r>
          </a:p>
        </p:txBody>
      </p:sp>
      <p:sp>
        <p:nvSpPr>
          <p:cNvPr id="52231" name="Arc 7"/>
          <p:cNvSpPr>
            <a:spLocks/>
          </p:cNvSpPr>
          <p:nvPr/>
        </p:nvSpPr>
        <p:spPr bwMode="auto">
          <a:xfrm flipH="1">
            <a:off x="7086600" y="1752600"/>
            <a:ext cx="228600" cy="8382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16264538 h 43197"/>
              <a:gd name="T4" fmla="*/ 0 w 21600"/>
              <a:gd name="T5" fmla="*/ 8132832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562600" y="190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Arcsin just means inverse sin…</a:t>
            </a:r>
          </a:p>
        </p:txBody>
      </p:sp>
      <p:graphicFrame>
        <p:nvGraphicFramePr>
          <p:cNvPr id="45064" name="Object 11"/>
          <p:cNvGraphicFramePr>
            <a:graphicFrameLocks noChangeAspect="1"/>
          </p:cNvGraphicFramePr>
          <p:nvPr/>
        </p:nvGraphicFramePr>
        <p:xfrm>
          <a:off x="1066800" y="3124200"/>
          <a:ext cx="16176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3" imgW="1054100" imgH="279400" progId="Equation.DSMT4">
                  <p:embed/>
                </p:oleObj>
              </mc:Choice>
              <mc:Fallback>
                <p:oleObj name="Equation" r:id="rId3" imgW="1054100" imgH="279400" progId="Equation.DSMT4">
                  <p:embed/>
                  <p:pic>
                    <p:nvPicPr>
                      <p:cNvPr id="4506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16176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7391400" y="1524000"/>
          <a:ext cx="16176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5" imgW="1054100" imgH="279400" progId="Equation.DSMT4">
                  <p:embed/>
                </p:oleObj>
              </mc:Choice>
              <mc:Fallback>
                <p:oleObj name="Equation" r:id="rId5" imgW="1054100" imgH="279400" progId="Equation.DSMT4">
                  <p:embed/>
                  <p:pic>
                    <p:nvPicPr>
                      <p:cNvPr id="522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24000"/>
                        <a:ext cx="16176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/>
          <p:cNvGraphicFramePr>
            <a:graphicFrameLocks noChangeAspect="1"/>
          </p:cNvGraphicFramePr>
          <p:nvPr/>
        </p:nvGraphicFramePr>
        <p:xfrm>
          <a:off x="7391400" y="2362200"/>
          <a:ext cx="1501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6" imgW="977900" imgH="279400" progId="Equation.DSMT4">
                  <p:embed/>
                </p:oleObj>
              </mc:Choice>
              <mc:Fallback>
                <p:oleObj name="Equation" r:id="rId6" imgW="977900" imgH="279400" progId="Equation.DSMT4">
                  <p:embed/>
                  <p:pic>
                    <p:nvPicPr>
                      <p:cNvPr id="5226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362200"/>
                        <a:ext cx="1501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4" name="Object 40"/>
          <p:cNvGraphicFramePr>
            <a:graphicFrameLocks noChangeAspect="1"/>
          </p:cNvGraphicFramePr>
          <p:nvPr/>
        </p:nvGraphicFramePr>
        <p:xfrm>
          <a:off x="7391400" y="3048000"/>
          <a:ext cx="974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8" imgW="634725" imgH="431613" progId="Equation.DSMT4">
                  <p:embed/>
                </p:oleObj>
              </mc:Choice>
              <mc:Fallback>
                <p:oleObj name="Equation" r:id="rId8" imgW="634725" imgH="431613" progId="Equation.DSMT4">
                  <p:embed/>
                  <p:pic>
                    <p:nvPicPr>
                      <p:cNvPr id="5226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9747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5" name="Object 41"/>
          <p:cNvGraphicFramePr>
            <a:graphicFrameLocks noChangeAspect="1"/>
          </p:cNvGraphicFramePr>
          <p:nvPr/>
        </p:nvGraphicFramePr>
        <p:xfrm>
          <a:off x="7391400" y="3886200"/>
          <a:ext cx="819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0" imgW="533169" imgH="431613" progId="Equation.DSMT4">
                  <p:embed/>
                </p:oleObj>
              </mc:Choice>
              <mc:Fallback>
                <p:oleObj name="Equation" r:id="rId10" imgW="533169" imgH="431613" progId="Equation.DSMT4">
                  <p:embed/>
                  <p:pic>
                    <p:nvPicPr>
                      <p:cNvPr id="522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86200"/>
                        <a:ext cx="819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6" name="Object 42"/>
          <p:cNvGraphicFramePr>
            <a:graphicFrameLocks noChangeAspect="1"/>
          </p:cNvGraphicFramePr>
          <p:nvPr/>
        </p:nvGraphicFramePr>
        <p:xfrm>
          <a:off x="7467600" y="4800600"/>
          <a:ext cx="3698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12" imgW="241091" imgH="177646" progId="Equation.DSMT4">
                  <p:embed/>
                </p:oleObj>
              </mc:Choice>
              <mc:Fallback>
                <p:oleObj name="Equation" r:id="rId12" imgW="241091" imgH="177646" progId="Equation.DSMT4">
                  <p:embed/>
                  <p:pic>
                    <p:nvPicPr>
                      <p:cNvPr id="522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36988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7" name="Arc 43"/>
          <p:cNvSpPr>
            <a:spLocks/>
          </p:cNvSpPr>
          <p:nvPr/>
        </p:nvSpPr>
        <p:spPr bwMode="auto">
          <a:xfrm flipH="1">
            <a:off x="7086600" y="2590800"/>
            <a:ext cx="228600" cy="8382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16264538 h 43197"/>
              <a:gd name="T4" fmla="*/ 0 w 21600"/>
              <a:gd name="T5" fmla="*/ 8132832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68" name="Arc 44"/>
          <p:cNvSpPr>
            <a:spLocks/>
          </p:cNvSpPr>
          <p:nvPr/>
        </p:nvSpPr>
        <p:spPr bwMode="auto">
          <a:xfrm flipH="1">
            <a:off x="7086600" y="3429000"/>
            <a:ext cx="228600" cy="7620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13441767 h 43197"/>
              <a:gd name="T4" fmla="*/ 0 w 21600"/>
              <a:gd name="T5" fmla="*/ 6721342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69" name="Arc 45"/>
          <p:cNvSpPr>
            <a:spLocks/>
          </p:cNvSpPr>
          <p:nvPr/>
        </p:nvSpPr>
        <p:spPr bwMode="auto">
          <a:xfrm flipH="1">
            <a:off x="7086600" y="4191000"/>
            <a:ext cx="228600" cy="762000"/>
          </a:xfrm>
          <a:custGeom>
            <a:avLst/>
            <a:gdLst>
              <a:gd name="T0" fmla="*/ 0 w 21600"/>
              <a:gd name="T1" fmla="*/ 0 h 43197"/>
              <a:gd name="T2" fmla="*/ 38640 w 21600"/>
              <a:gd name="T3" fmla="*/ 13441767 h 43197"/>
              <a:gd name="T4" fmla="*/ 0 w 21600"/>
              <a:gd name="T5" fmla="*/ 6721342 h 43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</a:path>
              <a:path w="21600" h="4319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94"/>
                  <a:pt x="12138" y="43008"/>
                  <a:pt x="345" y="431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5562600" y="2667000"/>
            <a:ext cx="152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Think about what value you need for x to get Sin x =  –1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 flipV="1">
            <a:off x="1447800" y="39624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rot="5400000" flipV="1">
            <a:off x="1409700" y="40005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73" name="Arc 49"/>
          <p:cNvSpPr>
            <a:spLocks noChangeAspect="1"/>
          </p:cNvSpPr>
          <p:nvPr/>
        </p:nvSpPr>
        <p:spPr bwMode="auto">
          <a:xfrm flipH="1">
            <a:off x="1447800" y="46482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74" name="Arc 50"/>
          <p:cNvSpPr>
            <a:spLocks noChangeAspect="1"/>
          </p:cNvSpPr>
          <p:nvPr/>
        </p:nvSpPr>
        <p:spPr bwMode="auto">
          <a:xfrm flipV="1">
            <a:off x="304800" y="38862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75" name="Text Box 51"/>
          <p:cNvSpPr txBox="1">
            <a:spLocks noChangeArrowheads="1"/>
          </p:cNvSpPr>
          <p:nvPr/>
        </p:nvSpPr>
        <p:spPr bwMode="auto">
          <a:xfrm>
            <a:off x="2362200" y="5257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0" y="5257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1371600" y="5791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52278" name="Text Box 54"/>
          <p:cNvSpPr txBox="1">
            <a:spLocks noChangeArrowheads="1"/>
          </p:cNvSpPr>
          <p:nvPr/>
        </p:nvSpPr>
        <p:spPr bwMode="auto">
          <a:xfrm>
            <a:off x="1371600" y="4419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2133600" y="4343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y = sinx</a:t>
            </a:r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 flipV="1">
            <a:off x="304800" y="52578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89" name="Text Box 65"/>
          <p:cNvSpPr txBox="1">
            <a:spLocks noChangeArrowheads="1"/>
          </p:cNvSpPr>
          <p:nvPr/>
        </p:nvSpPr>
        <p:spPr bwMode="auto">
          <a:xfrm>
            <a:off x="5638800" y="37338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Cos(-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) = Cos(</a:t>
            </a:r>
            <a:r>
              <a:rPr lang="el-GR" sz="120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l-GR" sz="12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 flipV="1">
            <a:off x="4572000" y="39624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91" name="Line 67"/>
          <p:cNvSpPr>
            <a:spLocks noChangeShapeType="1"/>
          </p:cNvSpPr>
          <p:nvPr/>
        </p:nvSpPr>
        <p:spPr bwMode="auto">
          <a:xfrm rot="5400000" flipV="1">
            <a:off x="4533900" y="40005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92" name="Arc 68"/>
          <p:cNvSpPr>
            <a:spLocks noChangeAspect="1"/>
          </p:cNvSpPr>
          <p:nvPr/>
        </p:nvSpPr>
        <p:spPr bwMode="auto">
          <a:xfrm flipH="1">
            <a:off x="3429000" y="46482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5486400" y="5257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3124200" y="5257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</a:t>
            </a:r>
            <a:r>
              <a:rPr lang="el-GR" sz="1400" baseline="30000">
                <a:latin typeface="Comic Sans MS" pitchFamily="66" charset="0"/>
              </a:rPr>
              <a:t>π</a:t>
            </a:r>
            <a:r>
              <a:rPr lang="en-GB" sz="1400">
                <a:latin typeface="Comic Sans MS" pitchFamily="66" charset="0"/>
              </a:rPr>
              <a:t>/</a:t>
            </a:r>
            <a:r>
              <a:rPr lang="en-GB" sz="1400" baseline="-25000">
                <a:latin typeface="Comic Sans MS" pitchFamily="66" charset="0"/>
              </a:rPr>
              <a:t>2</a:t>
            </a:r>
            <a:endParaRPr lang="el-GR" sz="1400" baseline="-25000">
              <a:latin typeface="Comic Sans MS" pitchFamily="66" charset="0"/>
            </a:endParaRPr>
          </a:p>
        </p:txBody>
      </p:sp>
      <p:sp>
        <p:nvSpPr>
          <p:cNvPr id="52296" name="Text Box 72"/>
          <p:cNvSpPr txBox="1">
            <a:spLocks noChangeArrowheads="1"/>
          </p:cNvSpPr>
          <p:nvPr/>
        </p:nvSpPr>
        <p:spPr bwMode="auto">
          <a:xfrm>
            <a:off x="4495800" y="5791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-1</a:t>
            </a:r>
          </a:p>
        </p:txBody>
      </p:sp>
      <p:sp>
        <p:nvSpPr>
          <p:cNvPr id="52297" name="Text Box 73"/>
          <p:cNvSpPr txBox="1">
            <a:spLocks noChangeArrowheads="1"/>
          </p:cNvSpPr>
          <p:nvPr/>
        </p:nvSpPr>
        <p:spPr bwMode="auto">
          <a:xfrm>
            <a:off x="4495800" y="4419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</a:t>
            </a:r>
          </a:p>
        </p:txBody>
      </p:sp>
      <p:sp>
        <p:nvSpPr>
          <p:cNvPr id="52298" name="Text Box 74"/>
          <p:cNvSpPr txBox="1">
            <a:spLocks noChangeArrowheads="1"/>
          </p:cNvSpPr>
          <p:nvPr/>
        </p:nvSpPr>
        <p:spPr bwMode="auto">
          <a:xfrm>
            <a:off x="5943600" y="4267200"/>
            <a:ext cx="121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Remember it, or read from the graph…</a:t>
            </a:r>
          </a:p>
        </p:txBody>
      </p:sp>
      <p:sp>
        <p:nvSpPr>
          <p:cNvPr id="52300" name="Arc 76"/>
          <p:cNvSpPr>
            <a:spLocks noChangeAspect="1"/>
          </p:cNvSpPr>
          <p:nvPr/>
        </p:nvSpPr>
        <p:spPr bwMode="auto">
          <a:xfrm>
            <a:off x="4572000" y="4648200"/>
            <a:ext cx="1162050" cy="1981200"/>
          </a:xfrm>
          <a:custGeom>
            <a:avLst/>
            <a:gdLst>
              <a:gd name="T0" fmla="*/ 0 w 16470"/>
              <a:gd name="T1" fmla="*/ 92548 h 21600"/>
              <a:gd name="T2" fmla="*/ 81989083 w 16470"/>
              <a:gd name="T3" fmla="*/ 57704560 h 21600"/>
              <a:gd name="T4" fmla="*/ 3395063 w 16470"/>
              <a:gd name="T5" fmla="*/ 181720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301" name="Text Box 77"/>
          <p:cNvSpPr txBox="1">
            <a:spLocks noChangeArrowheads="1"/>
          </p:cNvSpPr>
          <p:nvPr/>
        </p:nvSpPr>
        <p:spPr bwMode="auto">
          <a:xfrm>
            <a:off x="4876800" y="4419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FF"/>
                </a:solidFill>
                <a:latin typeface="Comic Sans MS" pitchFamily="66" charset="0"/>
              </a:rPr>
              <a:t>y = cosx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  <p:bldP spid="52233" grpId="0"/>
      <p:bldP spid="52267" grpId="0" animBg="1"/>
      <p:bldP spid="52268" grpId="0" animBg="1"/>
      <p:bldP spid="52269" grpId="0" animBg="1"/>
      <p:bldP spid="52270" grpId="0"/>
      <p:bldP spid="52271" grpId="0" animBg="1"/>
      <p:bldP spid="52272" grpId="0" animBg="1"/>
      <p:bldP spid="52273" grpId="0" animBg="1"/>
      <p:bldP spid="52274" grpId="0" animBg="1"/>
      <p:bldP spid="52275" grpId="0"/>
      <p:bldP spid="52276" grpId="0"/>
      <p:bldP spid="52277" grpId="0"/>
      <p:bldP spid="52278" grpId="0"/>
      <p:bldP spid="52279" grpId="0"/>
      <p:bldP spid="52288" grpId="0" animBg="1"/>
      <p:bldP spid="52289" grpId="0"/>
      <p:bldP spid="52290" grpId="0" animBg="1"/>
      <p:bldP spid="52291" grpId="0" animBg="1"/>
      <p:bldP spid="52292" grpId="0" animBg="1"/>
      <p:bldP spid="52294" grpId="0"/>
      <p:bldP spid="52295" grpId="0"/>
      <p:bldP spid="52296" grpId="0"/>
      <p:bldP spid="52297" grpId="0"/>
      <p:bldP spid="52298" grpId="0"/>
      <p:bldP spid="52300" grpId="0" animBg="1"/>
      <p:bldP spid="523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6553200" y="3581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181600" y="36576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functions 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cotangent</a:t>
            </a:r>
            <a:r>
              <a:rPr lang="el-GR" sz="2000" b="1">
                <a:latin typeface="Comic Sans MS" pitchFamily="66" charset="0"/>
              </a:rPr>
              <a:t>θ</a:t>
            </a:r>
            <a:endParaRPr lang="en-GB" sz="20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graphicFrame>
        <p:nvGraphicFramePr>
          <p:cNvPr id="6151" name="Object 17"/>
          <p:cNvGraphicFramePr>
            <a:graphicFrameLocks noChangeAspect="1"/>
          </p:cNvGraphicFramePr>
          <p:nvPr/>
        </p:nvGraphicFramePr>
        <p:xfrm>
          <a:off x="1371600" y="28194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615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8"/>
          <p:cNvGraphicFramePr>
            <a:graphicFrameLocks noChangeAspect="1"/>
          </p:cNvGraphicFramePr>
          <p:nvPr/>
        </p:nvGraphicFramePr>
        <p:xfrm>
          <a:off x="1371600" y="3886200"/>
          <a:ext cx="1820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615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1820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9"/>
          <p:cNvGraphicFramePr>
            <a:graphicFrameLocks noChangeAspect="1"/>
          </p:cNvGraphicFramePr>
          <p:nvPr/>
        </p:nvGraphicFramePr>
        <p:xfrm>
          <a:off x="1371600" y="5029200"/>
          <a:ext cx="15763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615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15763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20"/>
          <p:cNvSpPr txBox="1">
            <a:spLocks noChangeArrowheads="1"/>
          </p:cNvSpPr>
          <p:nvPr/>
        </p:nvSpPr>
        <p:spPr bwMode="auto">
          <a:xfrm>
            <a:off x="5715000" y="16002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4800600" y="19050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Will cosec200 be positive or negative?</a:t>
            </a: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5638800" y="2286000"/>
          <a:ext cx="2098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9" imgW="1218671" imgH="393529" progId="Equation.DSMT4">
                  <p:embed/>
                </p:oleObj>
              </mc:Choice>
              <mc:Fallback>
                <p:oleObj name="Equation" r:id="rId9" imgW="1218671" imgH="393529" progId="Equation.DSMT4">
                  <p:embed/>
                  <p:pic>
                    <p:nvPicPr>
                      <p:cNvPr id="82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20986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5181600" y="3352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867400" y="3581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7239000" y="3581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7924800" y="3581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2" name="Arc 30"/>
          <p:cNvSpPr>
            <a:spLocks/>
          </p:cNvSpPr>
          <p:nvPr/>
        </p:nvSpPr>
        <p:spPr bwMode="auto">
          <a:xfrm>
            <a:off x="5867400" y="3352800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3" name="Arc 31"/>
          <p:cNvSpPr>
            <a:spLocks/>
          </p:cNvSpPr>
          <p:nvPr/>
        </p:nvSpPr>
        <p:spPr bwMode="auto">
          <a:xfrm flipH="1">
            <a:off x="5183188" y="3352800"/>
            <a:ext cx="696912" cy="914400"/>
          </a:xfrm>
          <a:custGeom>
            <a:avLst/>
            <a:gdLst>
              <a:gd name="T0" fmla="*/ 0 w 16470"/>
              <a:gd name="T1" fmla="*/ 19727 h 21600"/>
              <a:gd name="T2" fmla="*/ 29489152 w 16470"/>
              <a:gd name="T3" fmla="*/ 12292076 h 21600"/>
              <a:gd name="T4" fmla="*/ 1221098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Arc 32"/>
          <p:cNvSpPr>
            <a:spLocks/>
          </p:cNvSpPr>
          <p:nvPr/>
        </p:nvSpPr>
        <p:spPr bwMode="auto">
          <a:xfrm flipH="1" flipV="1">
            <a:off x="6553200" y="3048000"/>
            <a:ext cx="687388" cy="914400"/>
          </a:xfrm>
          <a:custGeom>
            <a:avLst/>
            <a:gdLst>
              <a:gd name="T0" fmla="*/ 0 w 16234"/>
              <a:gd name="T1" fmla="*/ 8975 h 21600"/>
              <a:gd name="T2" fmla="*/ 29105720 w 16234"/>
              <a:gd name="T3" fmla="*/ 12292076 h 21600"/>
              <a:gd name="T4" fmla="*/ 799638 w 16234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lnTo>
                  <a:pt x="-1" y="4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5" name="Arc 33"/>
          <p:cNvSpPr>
            <a:spLocks/>
          </p:cNvSpPr>
          <p:nvPr/>
        </p:nvSpPr>
        <p:spPr bwMode="auto">
          <a:xfrm flipV="1">
            <a:off x="7239000" y="30480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5715000" y="3733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6324600" y="37338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7010400" y="3733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7696200" y="3733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8077200" y="3505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Sin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876800" y="4495800"/>
            <a:ext cx="3886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As sin200 is negative, cosec200 will be as well!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9" grpId="0" animBg="1"/>
      <p:bldP spid="8217" grpId="0" animBg="1"/>
      <p:bldP spid="8214" grpId="0"/>
      <p:bldP spid="8216" grpId="0" animBg="1"/>
      <p:bldP spid="8218" grpId="0" animBg="1"/>
      <p:bldP spid="8220" grpId="0" animBg="1"/>
      <p:bldP spid="8221" grpId="0" animBg="1"/>
      <p:bldP spid="8222" grpId="0" animBg="1"/>
      <p:bldP spid="8223" grpId="0" animBg="1"/>
      <p:bldP spid="8224" grpId="0" animBg="1"/>
      <p:bldP spid="8225" grpId="0" animBg="1"/>
      <p:bldP spid="8226" grpId="0"/>
      <p:bldP spid="8227" grpId="0"/>
      <p:bldP spid="8228" grpId="0"/>
      <p:bldP spid="8229" grpId="0"/>
      <p:bldP spid="8230" grpId="0"/>
      <p:bldP spid="82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functions 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cotangent</a:t>
            </a:r>
            <a:r>
              <a:rPr lang="el-GR" sz="2000" b="1">
                <a:latin typeface="Comic Sans MS" pitchFamily="66" charset="0"/>
              </a:rPr>
              <a:t>θ</a:t>
            </a:r>
            <a:endParaRPr lang="en-GB" sz="20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371600" y="28194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371600" y="3886200"/>
          <a:ext cx="1820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1820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371600" y="5029200"/>
          <a:ext cx="15763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15763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638800" y="16002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715000" y="19812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Find the value of: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96000" y="2667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to 2dp</a:t>
            </a:r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6248400" y="2362200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9" imgW="482181" imgH="177646" progId="Equation.DSMT4">
                  <p:embed/>
                </p:oleObj>
              </mc:Choice>
              <mc:Fallback>
                <p:oleObj name="Equation" r:id="rId9" imgW="482181" imgH="177646" progId="Equation.DSMT4">
                  <p:embed/>
                  <p:pic>
                    <p:nvPicPr>
                      <p:cNvPr id="92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762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4953000" y="3505200"/>
          <a:ext cx="18827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11" imgW="1117115" imgH="393529" progId="Equation.DSMT4">
                  <p:embed/>
                </p:oleObj>
              </mc:Choice>
              <mc:Fallback>
                <p:oleObj name="Equation" r:id="rId11" imgW="1117115" imgH="393529" progId="Equation.DSMT4">
                  <p:embed/>
                  <p:pic>
                    <p:nvPicPr>
                      <p:cNvPr id="92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18827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4953000" y="4648200"/>
          <a:ext cx="15192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13" imgW="901309" imgH="177723" progId="Equation.DSMT4">
                  <p:embed/>
                </p:oleObj>
              </mc:Choice>
              <mc:Fallback>
                <p:oleObj name="Equation" r:id="rId13" imgW="901309" imgH="177723" progId="Equation.DSMT4">
                  <p:embed/>
                  <p:pic>
                    <p:nvPicPr>
                      <p:cNvPr id="92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5192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Arc 31"/>
          <p:cNvSpPr>
            <a:spLocks/>
          </p:cNvSpPr>
          <p:nvPr/>
        </p:nvSpPr>
        <p:spPr bwMode="auto">
          <a:xfrm>
            <a:off x="6934200" y="3810000"/>
            <a:ext cx="304800" cy="990600"/>
          </a:xfrm>
          <a:custGeom>
            <a:avLst/>
            <a:gdLst>
              <a:gd name="T0" fmla="*/ 0 w 21600"/>
              <a:gd name="T1" fmla="*/ 0 h 43194"/>
              <a:gd name="T2" fmla="*/ 97169 w 21600"/>
              <a:gd name="T3" fmla="*/ 22718164 h 43194"/>
              <a:gd name="T4" fmla="*/ 0 w 21600"/>
              <a:gd name="T5" fmla="*/ 11360664 h 43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</a:path>
              <a:path w="21600" h="431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7239000" y="4038600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Just use your calculator!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3" grpId="0"/>
      <p:bldP spid="9247" grpId="0" animBg="1"/>
      <p:bldP spid="92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functions 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cotangent</a:t>
            </a:r>
            <a:r>
              <a:rPr lang="el-GR" sz="2000" b="1">
                <a:latin typeface="Comic Sans MS" pitchFamily="66" charset="0"/>
              </a:rPr>
              <a:t>θ</a:t>
            </a:r>
            <a:endParaRPr lang="en-GB" sz="20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371600" y="28194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371600" y="3886200"/>
          <a:ext cx="1820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1820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371600" y="5029200"/>
          <a:ext cx="15763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15763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638800" y="16002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715000" y="19812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Find the value of: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0" y="2667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to 2dp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257925" y="2362200"/>
          <a:ext cx="7429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9" imgW="469696" imgH="177723" progId="Equation.DSMT4">
                  <p:embed/>
                </p:oleObj>
              </mc:Choice>
              <mc:Fallback>
                <p:oleObj name="Equation" r:id="rId9" imgW="469696" imgH="177723" progId="Equation.DSMT4">
                  <p:embed/>
                  <p:pic>
                    <p:nvPicPr>
                      <p:cNvPr id="10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2362200"/>
                        <a:ext cx="7429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876800" y="3505200"/>
          <a:ext cx="17970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1" imgW="1066337" imgH="393529" progId="Equation.DSMT4">
                  <p:embed/>
                </p:oleObj>
              </mc:Choice>
              <mc:Fallback>
                <p:oleObj name="Equation" r:id="rId11" imgW="1066337" imgH="393529" progId="Equation.DSMT4">
                  <p:embed/>
                  <p:pic>
                    <p:nvPicPr>
                      <p:cNvPr id="10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05200"/>
                        <a:ext cx="17970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4876800" y="4648200"/>
          <a:ext cx="16256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13" imgW="964781" imgH="177723" progId="Equation.DSMT4">
                  <p:embed/>
                </p:oleObj>
              </mc:Choice>
              <mc:Fallback>
                <p:oleObj name="Equation" r:id="rId13" imgW="964781" imgH="177723" progId="Equation.DSMT4">
                  <p:embed/>
                  <p:pic>
                    <p:nvPicPr>
                      <p:cNvPr id="10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16256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Arc 14"/>
          <p:cNvSpPr>
            <a:spLocks/>
          </p:cNvSpPr>
          <p:nvPr/>
        </p:nvSpPr>
        <p:spPr bwMode="auto">
          <a:xfrm>
            <a:off x="6934200" y="3810000"/>
            <a:ext cx="304800" cy="990600"/>
          </a:xfrm>
          <a:custGeom>
            <a:avLst/>
            <a:gdLst>
              <a:gd name="T0" fmla="*/ 0 w 21600"/>
              <a:gd name="T1" fmla="*/ 0 h 43194"/>
              <a:gd name="T2" fmla="*/ 97169 w 21600"/>
              <a:gd name="T3" fmla="*/ 22718164 h 43194"/>
              <a:gd name="T4" fmla="*/ 0 w 21600"/>
              <a:gd name="T5" fmla="*/ 11360664 h 43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</a:path>
              <a:path w="21600" h="431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239000" y="4038600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Just use your calculator!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4" grpId="0" animBg="1"/>
      <p:bldP spid="10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4953000" y="25908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-60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>
                <a:latin typeface="Comic Sans MS" pitchFamily="66" charset="0"/>
              </a:rPr>
              <a:t>You need to know the functions 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, cosecant</a:t>
            </a:r>
            <a:r>
              <a:rPr lang="el-GR" sz="2000" b="1">
                <a:latin typeface="Comic Sans MS" pitchFamily="66" charset="0"/>
              </a:rPr>
              <a:t>θ</a:t>
            </a:r>
            <a:r>
              <a:rPr lang="en-GB" sz="2000" b="1">
                <a:latin typeface="Comic Sans MS" pitchFamily="66" charset="0"/>
              </a:rPr>
              <a:t> and cotangent</a:t>
            </a:r>
            <a:r>
              <a:rPr lang="el-GR" sz="2000" b="1">
                <a:latin typeface="Comic Sans MS" pitchFamily="66" charset="0"/>
              </a:rPr>
              <a:t>θ</a:t>
            </a:r>
            <a:endParaRPr lang="en-GB" sz="2000" b="1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200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>
              <a:latin typeface="Comic Sans MS" pitchFamily="66" charset="0"/>
            </a:endParaRP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581652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92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97918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92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22517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7" imgW="812447" imgH="393529" progId="Equation.DSMT4">
                  <p:embed/>
                </p:oleObj>
              </mc:Choice>
              <mc:Fallback>
                <p:oleObj name="Equation" r:id="rId7" imgW="812447" imgH="393529" progId="Equation.DSMT4">
                  <p:embed/>
                  <p:pic>
                    <p:nvPicPr>
                      <p:cNvPr id="92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219200" y="28956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685800" y="3276600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Work out the </a:t>
            </a:r>
            <a:r>
              <a:rPr lang="en-GB" sz="1600" u="sng">
                <a:latin typeface="Comic Sans MS" pitchFamily="66" charset="0"/>
              </a:rPr>
              <a:t>exact</a:t>
            </a:r>
            <a:r>
              <a:rPr lang="en-GB" sz="1600">
                <a:latin typeface="Comic Sans MS" pitchFamily="66" charset="0"/>
              </a:rPr>
              <a:t> value of:</a:t>
            </a:r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685800" y="4038600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(you may need to use surds…)</a:t>
            </a:r>
          </a:p>
        </p:txBody>
      </p:sp>
      <p:graphicFrame>
        <p:nvGraphicFramePr>
          <p:cNvPr id="9228" name="Object 17"/>
          <p:cNvGraphicFramePr>
            <a:graphicFrameLocks noChangeAspect="1"/>
          </p:cNvGraphicFramePr>
          <p:nvPr/>
        </p:nvGraphicFramePr>
        <p:xfrm>
          <a:off x="1828800" y="36576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9" imgW="482181" imgH="177646" progId="Equation.DSMT4">
                  <p:embed/>
                </p:oleObj>
              </mc:Choice>
              <mc:Fallback>
                <p:oleObj name="Equation" r:id="rId9" imgW="482181" imgH="177646" progId="Equation.DSMT4">
                  <p:embed/>
                  <p:pic>
                    <p:nvPicPr>
                      <p:cNvPr id="92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8382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486400" y="1524000"/>
          <a:ext cx="17303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11" imgW="1117115" imgH="393529" progId="Equation.DSMT4">
                  <p:embed/>
                </p:oleObj>
              </mc:Choice>
              <mc:Fallback>
                <p:oleObj name="Equation" r:id="rId11" imgW="1117115" imgH="393529" progId="Equation.DSMT4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0"/>
                        <a:ext cx="17303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4953000" y="28194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6388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63246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010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76962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8" name="Arc 24"/>
          <p:cNvSpPr>
            <a:spLocks/>
          </p:cNvSpPr>
          <p:nvPr/>
        </p:nvSpPr>
        <p:spPr bwMode="auto">
          <a:xfrm>
            <a:off x="4953000" y="25146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9" name="Arc 25"/>
          <p:cNvSpPr>
            <a:spLocks/>
          </p:cNvSpPr>
          <p:nvPr/>
        </p:nvSpPr>
        <p:spPr bwMode="auto">
          <a:xfrm flipH="1" flipV="1">
            <a:off x="5640388" y="2209800"/>
            <a:ext cx="688975" cy="914400"/>
          </a:xfrm>
          <a:custGeom>
            <a:avLst/>
            <a:gdLst>
              <a:gd name="T0" fmla="*/ 0 w 16272"/>
              <a:gd name="T1" fmla="*/ 8975 h 21600"/>
              <a:gd name="T2" fmla="*/ 29171986 w 16272"/>
              <a:gd name="T3" fmla="*/ 12292076 h 21600"/>
              <a:gd name="T4" fmla="*/ 867697 w 16272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72" h="21600" fill="none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</a:path>
              <a:path w="16272" h="21600" stroke="0" extrusionOk="0">
                <a:moveTo>
                  <a:pt x="0" y="5"/>
                </a:moveTo>
                <a:cubicBezTo>
                  <a:pt x="161" y="1"/>
                  <a:pt x="322" y="-1"/>
                  <a:pt x="484" y="0"/>
                </a:cubicBezTo>
                <a:cubicBezTo>
                  <a:pt x="6469" y="0"/>
                  <a:pt x="12187" y="2483"/>
                  <a:pt x="16272" y="6858"/>
                </a:cubicBezTo>
                <a:lnTo>
                  <a:pt x="484" y="21600"/>
                </a:lnTo>
                <a:lnTo>
                  <a:pt x="0" y="5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0" name="Arc 26"/>
          <p:cNvSpPr>
            <a:spLocks/>
          </p:cNvSpPr>
          <p:nvPr/>
        </p:nvSpPr>
        <p:spPr bwMode="auto">
          <a:xfrm flipH="1">
            <a:off x="7010400" y="25146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1" name="Arc 27"/>
          <p:cNvSpPr>
            <a:spLocks/>
          </p:cNvSpPr>
          <p:nvPr/>
        </p:nvSpPr>
        <p:spPr bwMode="auto">
          <a:xfrm flipV="1">
            <a:off x="6324600" y="2209800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953000" y="2514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7848600" y="2667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Cos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410200" y="2819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90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6096000" y="28194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180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6781800" y="2819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270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7467600" y="2819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360</a:t>
            </a: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6553200" y="2819400"/>
            <a:ext cx="3810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5181600" y="2590800"/>
            <a:ext cx="3810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6477000" y="3048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210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5029200" y="2286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30</a:t>
            </a: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4962525" y="3074988"/>
            <a:ext cx="1639888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953000" y="2574925"/>
            <a:ext cx="33655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6477000" y="25908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-60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4191000" y="3429000"/>
            <a:ext cx="44735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By symmetry, we will get the same value for cos210 at cos30 (but with the reversed sign)</a:t>
            </a:r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5476875" y="3987800"/>
          <a:ext cx="17510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13" imgW="1129810" imgH="393529" progId="Equation.DSMT4">
                  <p:embed/>
                </p:oleObj>
              </mc:Choice>
              <mc:Fallback>
                <p:oleObj name="Equation" r:id="rId13" imgW="1129810" imgH="393529" progId="Equation.DSMT4">
                  <p:embed/>
                  <p:pic>
                    <p:nvPicPr>
                      <p:cNvPr id="113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987800"/>
                        <a:ext cx="17510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5478463" y="4854575"/>
          <a:ext cx="15144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15" imgW="977900" imgH="609600" progId="Equation.DSMT4">
                  <p:embed/>
                </p:oleObj>
              </mc:Choice>
              <mc:Fallback>
                <p:oleObj name="Equation" r:id="rId15" imgW="977900" imgH="609600" progId="Equation.DSMT4">
                  <p:embed/>
                  <p:pic>
                    <p:nvPicPr>
                      <p:cNvPr id="113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854575"/>
                        <a:ext cx="151447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0" name="Object 46"/>
          <p:cNvGraphicFramePr>
            <a:graphicFrameLocks noChangeAspect="1"/>
          </p:cNvGraphicFramePr>
          <p:nvPr/>
        </p:nvGraphicFramePr>
        <p:xfrm>
          <a:off x="5499100" y="6002338"/>
          <a:ext cx="1476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7" imgW="952087" imgH="418918" progId="Equation.DSMT4">
                  <p:embed/>
                </p:oleObj>
              </mc:Choice>
              <mc:Fallback>
                <p:oleObj name="Equation" r:id="rId17" imgW="952087" imgH="418918" progId="Equation.DSMT4">
                  <p:embed/>
                  <p:pic>
                    <p:nvPicPr>
                      <p:cNvPr id="113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6002338"/>
                        <a:ext cx="14763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1" name="Object 47"/>
          <p:cNvGraphicFramePr>
            <a:graphicFrameLocks noChangeAspect="1"/>
          </p:cNvGraphicFramePr>
          <p:nvPr/>
        </p:nvGraphicFramePr>
        <p:xfrm>
          <a:off x="7110413" y="5970588"/>
          <a:ext cx="1041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19" imgW="672808" imgH="431613" progId="Equation.DSMT4">
                  <p:embed/>
                </p:oleObj>
              </mc:Choice>
              <mc:Fallback>
                <p:oleObj name="Equation" r:id="rId19" imgW="672808" imgH="431613" progId="Equation.DSMT4">
                  <p:embed/>
                  <p:pic>
                    <p:nvPicPr>
                      <p:cNvPr id="1131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3" y="5970588"/>
                        <a:ext cx="1041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Arc 49"/>
          <p:cNvSpPr>
            <a:spLocks/>
          </p:cNvSpPr>
          <p:nvPr/>
        </p:nvSpPr>
        <p:spPr bwMode="auto">
          <a:xfrm flipH="1">
            <a:off x="5105400" y="4343400"/>
            <a:ext cx="228600" cy="838200"/>
          </a:xfrm>
          <a:custGeom>
            <a:avLst/>
            <a:gdLst>
              <a:gd name="T0" fmla="*/ 0 w 21600"/>
              <a:gd name="T1" fmla="*/ 0 h 43194"/>
              <a:gd name="T2" fmla="*/ 54663 w 21600"/>
              <a:gd name="T3" fmla="*/ 16265667 h 43194"/>
              <a:gd name="T4" fmla="*/ 0 w 21600"/>
              <a:gd name="T5" fmla="*/ 8133959 h 43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</a:path>
              <a:path w="21600" h="431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733800" y="46482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Cos30 = </a:t>
            </a:r>
            <a:r>
              <a:rPr lang="en-GB" sz="1400" baseline="30000">
                <a:solidFill>
                  <a:srgbClr val="FF0000"/>
                </a:solidFill>
                <a:latin typeface="Comic Sans MS" pitchFamily="66" charset="0"/>
              </a:rPr>
              <a:t>√3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4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1315" name="Arc 51"/>
          <p:cNvSpPr>
            <a:spLocks/>
          </p:cNvSpPr>
          <p:nvPr/>
        </p:nvSpPr>
        <p:spPr bwMode="auto">
          <a:xfrm flipH="1">
            <a:off x="5105400" y="5181600"/>
            <a:ext cx="228600" cy="1143000"/>
          </a:xfrm>
          <a:custGeom>
            <a:avLst/>
            <a:gdLst>
              <a:gd name="T0" fmla="*/ 0 w 21600"/>
              <a:gd name="T1" fmla="*/ 0 h 43194"/>
              <a:gd name="T2" fmla="*/ 54663 w 21600"/>
              <a:gd name="T3" fmla="*/ 30246076 h 43194"/>
              <a:gd name="T4" fmla="*/ 0 w 21600"/>
              <a:gd name="T5" fmla="*/ 15125128 h 43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</a:path>
              <a:path w="21600" h="431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3581400" y="5562600"/>
            <a:ext cx="1635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Flip the denominator</a:t>
            </a:r>
            <a:endParaRPr lang="en-GB" sz="14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/>
      <p:bldP spid="11294" grpId="0"/>
      <p:bldP spid="11295" grpId="0"/>
      <p:bldP spid="11296" grpId="0"/>
      <p:bldP spid="11297" grpId="0"/>
      <p:bldP spid="11298" grpId="0" animBg="1"/>
      <p:bldP spid="11299" grpId="0" animBg="1"/>
      <p:bldP spid="11301" grpId="0"/>
      <p:bldP spid="11302" grpId="0"/>
      <p:bldP spid="11303" grpId="0" animBg="1"/>
      <p:bldP spid="11304" grpId="0" animBg="1"/>
      <p:bldP spid="11305" grpId="0"/>
      <p:bldP spid="11307" grpId="0"/>
      <p:bldP spid="11313" grpId="0" animBg="1"/>
      <p:bldP spid="11314" grpId="0"/>
      <p:bldP spid="11315" grpId="0" animBg="1"/>
      <p:bldP spid="113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2000" b="1" dirty="0">
                <a:latin typeface="Comic Sans MS" pitchFamily="66" charset="0"/>
              </a:rPr>
              <a:t>You need to know the functions secant</a:t>
            </a:r>
            <a:r>
              <a:rPr lang="el-GR" sz="2000" b="1" dirty="0">
                <a:latin typeface="Comic Sans MS" pitchFamily="66" charset="0"/>
              </a:rPr>
              <a:t>θ</a:t>
            </a:r>
            <a:r>
              <a:rPr lang="en-GB" sz="2000" b="1" dirty="0">
                <a:latin typeface="Comic Sans MS" pitchFamily="66" charset="0"/>
              </a:rPr>
              <a:t>, cosecant</a:t>
            </a:r>
            <a:r>
              <a:rPr lang="el-GR" sz="2000" b="1" dirty="0">
                <a:latin typeface="Comic Sans MS" pitchFamily="66" charset="0"/>
              </a:rPr>
              <a:t>θ</a:t>
            </a:r>
            <a:r>
              <a:rPr lang="en-GB" sz="2000" b="1" dirty="0">
                <a:latin typeface="Comic Sans MS" pitchFamily="66" charset="0"/>
              </a:rPr>
              <a:t> and cotangent</a:t>
            </a:r>
            <a:r>
              <a:rPr lang="el-GR" sz="2000" b="1" dirty="0">
                <a:latin typeface="Comic Sans MS" pitchFamily="66" charset="0"/>
              </a:rPr>
              <a:t>θ</a:t>
            </a:r>
            <a:endParaRPr lang="en-GB" sz="2000" b="1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sz="20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l-GR" sz="2000" dirty="0">
              <a:latin typeface="Comic Sans MS" pitchFamily="66" charset="0"/>
            </a:endParaRP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219200" y="28956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685800" y="3276600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Work out the </a:t>
            </a:r>
            <a:r>
              <a:rPr lang="en-GB" sz="1600" u="sng">
                <a:latin typeface="Comic Sans MS" pitchFamily="66" charset="0"/>
              </a:rPr>
              <a:t>exact</a:t>
            </a:r>
            <a:r>
              <a:rPr lang="en-GB" sz="1600">
                <a:latin typeface="Comic Sans MS" pitchFamily="66" charset="0"/>
              </a:rPr>
              <a:t> value of:</a:t>
            </a: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685800" y="4219575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600">
                <a:latin typeface="Comic Sans MS" pitchFamily="66" charset="0"/>
              </a:rPr>
              <a:t>(you may need to use surds…)</a:t>
            </a:r>
          </a:p>
        </p:txBody>
      </p:sp>
      <p:graphicFrame>
        <p:nvGraphicFramePr>
          <p:cNvPr id="10251" name="Object 12"/>
          <p:cNvGraphicFramePr>
            <a:graphicFrameLocks noChangeAspect="1"/>
          </p:cNvGraphicFramePr>
          <p:nvPr/>
        </p:nvGraphicFramePr>
        <p:xfrm>
          <a:off x="1720850" y="3554413"/>
          <a:ext cx="10366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3" imgW="596641" imgH="393529" progId="Equation.DSMT4">
                  <p:embed/>
                </p:oleObj>
              </mc:Choice>
              <mc:Fallback>
                <p:oleObj name="Equation" r:id="rId3" imgW="596641" imgH="393529" progId="Equation.DSMT4">
                  <p:embed/>
                  <p:pic>
                    <p:nvPicPr>
                      <p:cNvPr id="102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554413"/>
                        <a:ext cx="103663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5338763" y="1347788"/>
          <a:ext cx="20256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5" imgW="1307532" imgH="622030" progId="Equation.DSMT4">
                  <p:embed/>
                </p:oleObj>
              </mc:Choice>
              <mc:Fallback>
                <p:oleObj name="Equation" r:id="rId5" imgW="1307532" imgH="622030" progId="Equation.DSMT4">
                  <p:embed/>
                  <p:pic>
                    <p:nvPicPr>
                      <p:cNvPr id="1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347788"/>
                        <a:ext cx="20256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5826125" y="21463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l-GR" sz="12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200" baseline="-25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l-GR" sz="12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>
            <a:off x="4940300" y="2420938"/>
            <a:ext cx="10033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4191000" y="3200400"/>
            <a:ext cx="446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 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Sin(</a:t>
            </a:r>
            <a:r>
              <a:rPr lang="en-GB" sz="1400" baseline="300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l-GR" sz="1400" baseline="3000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4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) = Sin(</a:t>
            </a:r>
            <a:r>
              <a:rPr lang="el-GR" sz="1400" baseline="3000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4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l-GR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4114800" y="4114800"/>
            <a:ext cx="163512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Sin(</a:t>
            </a:r>
            <a:r>
              <a:rPr lang="el-GR" sz="1400" baseline="30000">
                <a:solidFill>
                  <a:srgbClr val="FF0000"/>
                </a:solidFill>
                <a:latin typeface="Comic Sans MS" pitchFamily="66" charset="0"/>
              </a:rPr>
              <a:t>π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4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) = Sin45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400" baseline="30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1</a:t>
            </a:r>
            <a:r>
              <a:rPr lang="en-GB" sz="14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GB" sz="1400" baseline="-25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√2</a:t>
            </a:r>
            <a:endParaRPr lang="en-GB" sz="1400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>
            <a:off x="4953000" y="2362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4953000" y="26670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>
            <a:off x="56388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63246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>
            <a:off x="7010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76962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9" name="Arc 51"/>
          <p:cNvSpPr>
            <a:spLocks/>
          </p:cNvSpPr>
          <p:nvPr/>
        </p:nvSpPr>
        <p:spPr bwMode="auto">
          <a:xfrm>
            <a:off x="5638800" y="2370138"/>
            <a:ext cx="677863" cy="914400"/>
          </a:xfrm>
          <a:custGeom>
            <a:avLst/>
            <a:gdLst>
              <a:gd name="T0" fmla="*/ 0 w 16013"/>
              <a:gd name="T1" fmla="*/ 1778 h 21600"/>
              <a:gd name="T2" fmla="*/ 28695325 w 16013"/>
              <a:gd name="T3" fmla="*/ 12292076 h 21600"/>
              <a:gd name="T4" fmla="*/ 403213 w 16013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40" name="Arc 52"/>
          <p:cNvSpPr>
            <a:spLocks/>
          </p:cNvSpPr>
          <p:nvPr/>
        </p:nvSpPr>
        <p:spPr bwMode="auto">
          <a:xfrm flipH="1">
            <a:off x="4954588" y="2370138"/>
            <a:ext cx="696912" cy="914400"/>
          </a:xfrm>
          <a:custGeom>
            <a:avLst/>
            <a:gdLst>
              <a:gd name="T0" fmla="*/ 0 w 16470"/>
              <a:gd name="T1" fmla="*/ 19727 h 21600"/>
              <a:gd name="T2" fmla="*/ 29489152 w 16470"/>
              <a:gd name="T3" fmla="*/ 12292076 h 21600"/>
              <a:gd name="T4" fmla="*/ 1221098 w 1647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lnTo>
                  <a:pt x="-1" y="1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41" name="Arc 53"/>
          <p:cNvSpPr>
            <a:spLocks/>
          </p:cNvSpPr>
          <p:nvPr/>
        </p:nvSpPr>
        <p:spPr bwMode="auto">
          <a:xfrm flipH="1" flipV="1">
            <a:off x="6324600" y="2065338"/>
            <a:ext cx="687388" cy="914400"/>
          </a:xfrm>
          <a:custGeom>
            <a:avLst/>
            <a:gdLst>
              <a:gd name="T0" fmla="*/ 0 w 16234"/>
              <a:gd name="T1" fmla="*/ 8975 h 21600"/>
              <a:gd name="T2" fmla="*/ 29105720 w 16234"/>
              <a:gd name="T3" fmla="*/ 12292076 h 21600"/>
              <a:gd name="T4" fmla="*/ 799638 w 16234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lnTo>
                  <a:pt x="-1" y="4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42" name="Arc 54"/>
          <p:cNvSpPr>
            <a:spLocks/>
          </p:cNvSpPr>
          <p:nvPr/>
        </p:nvSpPr>
        <p:spPr bwMode="auto">
          <a:xfrm flipV="1">
            <a:off x="7010400" y="2065338"/>
            <a:ext cx="668338" cy="914400"/>
          </a:xfrm>
          <a:custGeom>
            <a:avLst/>
            <a:gdLst>
              <a:gd name="T0" fmla="*/ 0 w 15788"/>
              <a:gd name="T1" fmla="*/ 0 h 21600"/>
              <a:gd name="T2" fmla="*/ 28292100 w 15788"/>
              <a:gd name="T3" fmla="*/ 12292076 h 21600"/>
              <a:gd name="T4" fmla="*/ 0 w 15788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432425" y="2743200"/>
            <a:ext cx="4079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1200" baseline="30000">
                <a:latin typeface="Comic Sans MS" pitchFamily="66" charset="0"/>
              </a:rPr>
              <a:t>π</a:t>
            </a:r>
            <a:r>
              <a:rPr lang="en-GB" sz="1200">
                <a:latin typeface="Comic Sans MS" pitchFamily="66" charset="0"/>
              </a:rPr>
              <a:t>/</a:t>
            </a:r>
            <a:r>
              <a:rPr lang="en-GB" sz="1200" baseline="-25000">
                <a:latin typeface="Comic Sans MS" pitchFamily="66" charset="0"/>
              </a:rPr>
              <a:t>2</a:t>
            </a:r>
            <a:endParaRPr lang="el-GR" sz="1200" baseline="-25000">
              <a:latin typeface="Comic Sans MS" pitchFamily="66" charset="0"/>
            </a:endParaRP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6178550" y="2743200"/>
            <a:ext cx="320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1200">
                <a:latin typeface="Comic Sans MS" pitchFamily="66" charset="0"/>
              </a:rPr>
              <a:t>π</a:t>
            </a:r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67818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baseline="30000">
                <a:latin typeface="Comic Sans MS" pitchFamily="66" charset="0"/>
              </a:rPr>
              <a:t>3</a:t>
            </a:r>
            <a:r>
              <a:rPr lang="el-GR" sz="1200" baseline="30000">
                <a:latin typeface="Comic Sans MS" pitchFamily="66" charset="0"/>
              </a:rPr>
              <a:t>π</a:t>
            </a:r>
            <a:r>
              <a:rPr lang="en-GB" sz="1200">
                <a:latin typeface="Comic Sans MS" pitchFamily="66" charset="0"/>
              </a:rPr>
              <a:t>/</a:t>
            </a:r>
            <a:r>
              <a:rPr lang="en-GB" sz="1200" baseline="-25000">
                <a:latin typeface="Comic Sans MS" pitchFamily="66" charset="0"/>
              </a:rPr>
              <a:t>2</a:t>
            </a:r>
            <a:endParaRPr lang="el-GR" sz="1200" baseline="-25000">
              <a:latin typeface="Comic Sans MS" pitchFamily="66" charset="0"/>
            </a:endParaRP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74676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Comic Sans MS" pitchFamily="66" charset="0"/>
              </a:rPr>
              <a:t>2</a:t>
            </a:r>
            <a:r>
              <a:rPr lang="el-GR" sz="1200">
                <a:latin typeface="Comic Sans MS" pitchFamily="66" charset="0"/>
              </a:rPr>
              <a:t>π</a:t>
            </a: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7848600" y="2514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y = Sin</a:t>
            </a:r>
            <a:r>
              <a:rPr lang="el-GR" sz="1400">
                <a:latin typeface="Comic Sans MS" pitchFamily="66" charset="0"/>
              </a:rPr>
              <a:t>θ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5089525" y="21256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1200" baseline="30000">
                <a:solidFill>
                  <a:srgbClr val="0000FF"/>
                </a:solidFill>
                <a:latin typeface="Comic Sans MS" pitchFamily="66" charset="0"/>
              </a:rPr>
              <a:t>π</a:t>
            </a:r>
            <a:r>
              <a:rPr lang="en-GB" sz="120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GB" sz="1200" baseline="-25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l-GR" sz="1200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2349" name="Object 61"/>
          <p:cNvGraphicFramePr>
            <a:graphicFrameLocks noChangeAspect="1"/>
          </p:cNvGraphicFramePr>
          <p:nvPr/>
        </p:nvGraphicFramePr>
        <p:xfrm>
          <a:off x="6019800" y="3657600"/>
          <a:ext cx="16906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7" imgW="1091726" imgH="583947" progId="Equation.DSMT4">
                  <p:embed/>
                </p:oleObj>
              </mc:Choice>
              <mc:Fallback>
                <p:oleObj name="Equation" r:id="rId7" imgW="1091726" imgH="583947" progId="Equation.DSMT4">
                  <p:embed/>
                  <p:pic>
                    <p:nvPicPr>
                      <p:cNvPr id="1234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657600"/>
                        <a:ext cx="16906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0" name="Object 62"/>
          <p:cNvGraphicFramePr>
            <a:graphicFrameLocks noChangeAspect="1"/>
          </p:cNvGraphicFramePr>
          <p:nvPr/>
        </p:nvGraphicFramePr>
        <p:xfrm>
          <a:off x="6019800" y="4724400"/>
          <a:ext cx="1514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9" imgW="977900" imgH="609600" progId="Equation.DSMT4">
                  <p:embed/>
                </p:oleObj>
              </mc:Choice>
              <mc:Fallback>
                <p:oleObj name="Equation" r:id="rId9" imgW="977900" imgH="609600" progId="Equation.DSMT4">
                  <p:embed/>
                  <p:pic>
                    <p:nvPicPr>
                      <p:cNvPr id="1235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5144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1" name="Object 63"/>
          <p:cNvGraphicFramePr>
            <a:graphicFrameLocks noChangeAspect="1"/>
          </p:cNvGraphicFramePr>
          <p:nvPr/>
        </p:nvGraphicFramePr>
        <p:xfrm>
          <a:off x="6019800" y="5943600"/>
          <a:ext cx="14557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11" imgW="939392" imgH="393529" progId="Equation.DSMT4">
                  <p:embed/>
                </p:oleObj>
              </mc:Choice>
              <mc:Fallback>
                <p:oleObj name="Equation" r:id="rId11" imgW="939392" imgH="393529" progId="Equation.DSMT4">
                  <p:embed/>
                  <p:pic>
                    <p:nvPicPr>
                      <p:cNvPr id="1235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943600"/>
                        <a:ext cx="14557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2" name="Arc 64"/>
          <p:cNvSpPr>
            <a:spLocks/>
          </p:cNvSpPr>
          <p:nvPr/>
        </p:nvSpPr>
        <p:spPr bwMode="auto">
          <a:xfrm flipH="1">
            <a:off x="5715000" y="3962400"/>
            <a:ext cx="228600" cy="1066800"/>
          </a:xfrm>
          <a:custGeom>
            <a:avLst/>
            <a:gdLst>
              <a:gd name="T0" fmla="*/ 0 w 21600"/>
              <a:gd name="T1" fmla="*/ 0 h 43194"/>
              <a:gd name="T2" fmla="*/ 54663 w 21600"/>
              <a:gd name="T3" fmla="*/ 26347693 h 43194"/>
              <a:gd name="T4" fmla="*/ 0 w 21600"/>
              <a:gd name="T5" fmla="*/ 13175674 h 43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</a:path>
              <a:path w="21600" h="431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54" name="Arc 66"/>
          <p:cNvSpPr>
            <a:spLocks/>
          </p:cNvSpPr>
          <p:nvPr/>
        </p:nvSpPr>
        <p:spPr bwMode="auto">
          <a:xfrm flipH="1">
            <a:off x="5715000" y="5029200"/>
            <a:ext cx="228600" cy="1219200"/>
          </a:xfrm>
          <a:custGeom>
            <a:avLst/>
            <a:gdLst>
              <a:gd name="T0" fmla="*/ 0 w 21600"/>
              <a:gd name="T1" fmla="*/ 0 h 43194"/>
              <a:gd name="T2" fmla="*/ 54663 w 21600"/>
              <a:gd name="T3" fmla="*/ 34413313 h 43194"/>
              <a:gd name="T4" fmla="*/ 0 w 21600"/>
              <a:gd name="T5" fmla="*/ 17209056 h 43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</a:path>
              <a:path w="21600" h="431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39"/>
                  <a:pt x="12224" y="42929"/>
                  <a:pt x="488" y="431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4191000" y="5486400"/>
            <a:ext cx="1635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400">
                <a:solidFill>
                  <a:srgbClr val="FF0000"/>
                </a:solidFill>
                <a:latin typeface="Comic Sans MS" pitchFamily="66" charset="0"/>
              </a:rPr>
              <a:t>Flip the denominator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Trigonometric Functions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6B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25043"/>
              </p:ext>
            </p:extLst>
          </p:nvPr>
        </p:nvGraphicFramePr>
        <p:xfrm>
          <a:off x="92725" y="1110867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13" imgW="825500" imgH="393700" progId="Equation.DSMT4">
                  <p:embed/>
                </p:oleObj>
              </mc:Choice>
              <mc:Fallback>
                <p:oleObj name="Equation" r:id="rId13" imgW="825500" imgH="393700" progId="Equation.DSMT4">
                  <p:embed/>
                  <p:pic>
                    <p:nvPicPr>
                      <p:cNvPr id="92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" y="1110867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38359"/>
              </p:ext>
            </p:extLst>
          </p:nvPr>
        </p:nvGraphicFramePr>
        <p:xfrm>
          <a:off x="0" y="58573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15" imgW="939392" imgH="393529" progId="Equation.DSMT4">
                  <p:embed/>
                </p:oleObj>
              </mc:Choice>
              <mc:Fallback>
                <p:oleObj name="Equation" r:id="rId15" imgW="939392" imgH="393529" progId="Equation.DSMT4">
                  <p:embed/>
                  <p:pic>
                    <p:nvPicPr>
                      <p:cNvPr id="92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3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26084"/>
              </p:ext>
            </p:extLst>
          </p:nvPr>
        </p:nvGraphicFramePr>
        <p:xfrm>
          <a:off x="86299" y="86299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17" imgW="812447" imgH="393529" progId="Equation.DSMT4">
                  <p:embed/>
                </p:oleObj>
              </mc:Choice>
              <mc:Fallback>
                <p:oleObj name="Equation" r:id="rId17" imgW="812447" imgH="393529" progId="Equation.DSMT4">
                  <p:embed/>
                  <p:pic>
                    <p:nvPicPr>
                      <p:cNvPr id="92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9" y="86299"/>
                        <a:ext cx="990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8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" grpId="0"/>
      <p:bldP spid="12321" grpId="0" animBg="1"/>
      <p:bldP spid="12324" grpId="0"/>
      <p:bldP spid="12333" grpId="0" animBg="1"/>
      <p:bldP spid="12334" grpId="0" animBg="1"/>
      <p:bldP spid="12335" grpId="0" animBg="1"/>
      <p:bldP spid="12336" grpId="0" animBg="1"/>
      <p:bldP spid="12337" grpId="0" animBg="1"/>
      <p:bldP spid="12338" grpId="0" animBg="1"/>
      <p:bldP spid="12339" grpId="0" animBg="1"/>
      <p:bldP spid="12340" grpId="0" animBg="1"/>
      <p:bldP spid="12341" grpId="0" animBg="1"/>
      <p:bldP spid="12342" grpId="0" animBg="1"/>
      <p:bldP spid="12343" grpId="0"/>
      <p:bldP spid="12344" grpId="0"/>
      <p:bldP spid="12345" grpId="0"/>
      <p:bldP spid="12346" grpId="0"/>
      <p:bldP spid="12347" grpId="0"/>
      <p:bldP spid="12348" grpId="0"/>
      <p:bldP spid="12352" grpId="0" animBg="1"/>
      <p:bldP spid="12354" grpId="0" animBg="1"/>
      <p:bldP spid="1235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3047</Words>
  <Application>Microsoft Office PowerPoint</Application>
  <PresentationFormat>画面に合わせる (4:3)</PresentationFormat>
  <Paragraphs>675</Paragraphs>
  <Slides>44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Elephant</vt:lpstr>
      <vt:lpstr>Arial</vt:lpstr>
      <vt:lpstr>Arial Black</vt:lpstr>
      <vt:lpstr>Calibri</vt:lpstr>
      <vt:lpstr>Calibri Light</vt:lpstr>
      <vt:lpstr>Cambria Math</vt:lpstr>
      <vt:lpstr>Comic Sans MS</vt:lpstr>
      <vt:lpstr>Wingdings</vt:lpstr>
      <vt:lpstr>Office Theme</vt:lpstr>
      <vt:lpstr>Equation</vt:lpstr>
      <vt:lpstr>PowerPoint プレゼンテーション</vt:lpstr>
      <vt:lpstr>Prior Knowledge Check</vt:lpstr>
      <vt:lpstr>PowerPoint プレゼンテーション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PowerPoint プレゼンテーション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PowerPoint プレゼンテーション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PowerPoint プレゼンテーション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PowerPoint プレゼンテーション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Trigonometric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Mike Pye</cp:lastModifiedBy>
  <cp:revision>338</cp:revision>
  <dcterms:created xsi:type="dcterms:W3CDTF">2018-04-30T00:32:33Z</dcterms:created>
  <dcterms:modified xsi:type="dcterms:W3CDTF">2018-08-13T23:57:13Z</dcterms:modified>
</cp:coreProperties>
</file>