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9" r:id="rId4"/>
    <p:sldId id="348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5" r:id="rId19"/>
    <p:sldId id="349" r:id="rId20"/>
    <p:sldId id="376" r:id="rId21"/>
    <p:sldId id="377" r:id="rId22"/>
    <p:sldId id="378" r:id="rId23"/>
    <p:sldId id="351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53" r:id="rId35"/>
    <p:sldId id="354" r:id="rId36"/>
    <p:sldId id="390" r:id="rId37"/>
    <p:sldId id="389" r:id="rId38"/>
    <p:sldId id="391" r:id="rId39"/>
    <p:sldId id="392" r:id="rId40"/>
    <p:sldId id="393" r:id="rId41"/>
    <p:sldId id="394" r:id="rId42"/>
    <p:sldId id="395" r:id="rId43"/>
    <p:sldId id="35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357" r:id="rId52"/>
    <p:sldId id="358" r:id="rId53"/>
    <p:sldId id="403" r:id="rId54"/>
    <p:sldId id="404" r:id="rId55"/>
    <p:sldId id="405" r:id="rId56"/>
    <p:sldId id="359" r:id="rId57"/>
    <p:sldId id="360" r:id="rId58"/>
    <p:sldId id="406" r:id="rId59"/>
    <p:sldId id="407" r:id="rId60"/>
    <p:sldId id="40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637DA-1701-4501-ACCE-42DE628B06F4}" type="slidenum">
              <a:rPr lang="en-GB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4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637DA-1701-4501-ACCE-42DE628B06F4}" type="slidenum">
              <a:rPr lang="en-GB"/>
              <a:pPr eaLnBrk="1" hangingPunct="1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9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637DA-1701-4501-ACCE-42DE628B06F4}" type="slidenum">
              <a:rPr lang="en-GB"/>
              <a:pPr eaLnBrk="1" hangingPunct="1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8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637DA-1701-4501-ACCE-42DE628B06F4}" type="slidenum">
              <a:rPr lang="en-GB"/>
              <a:pPr eaLnBrk="1" hangingPunct="1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000">
              <a:schemeClr val="accent2">
                <a:lumMod val="20000"/>
                <a:lumOff val="80000"/>
              </a:schemeClr>
            </a:gs>
            <a:gs pos="95000">
              <a:schemeClr val="accent2">
                <a:lumMod val="20000"/>
                <a:lumOff val="80000"/>
              </a:schemeClr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50.png"/><Relationship Id="rId3" Type="http://schemas.openxmlformats.org/officeDocument/2006/relationships/image" Target="../media/image9.png"/><Relationship Id="rId21" Type="http://schemas.openxmlformats.org/officeDocument/2006/relationships/image" Target="../media/image53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10" Type="http://schemas.openxmlformats.org/officeDocument/2006/relationships/image" Target="../media/image16.png"/><Relationship Id="rId19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Relationship Id="rId22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3" Type="http://schemas.openxmlformats.org/officeDocument/2006/relationships/image" Target="../media/image9.png"/><Relationship Id="rId21" Type="http://schemas.openxmlformats.org/officeDocument/2006/relationships/image" Target="../media/image5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61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23" Type="http://schemas.openxmlformats.org/officeDocument/2006/relationships/image" Target="../media/image60.png"/><Relationship Id="rId10" Type="http://schemas.openxmlformats.org/officeDocument/2006/relationships/image" Target="../media/image16.png"/><Relationship Id="rId19" Type="http://schemas.openxmlformats.org/officeDocument/2006/relationships/image" Target="../media/image5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Relationship Id="rId22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3" Type="http://schemas.openxmlformats.org/officeDocument/2006/relationships/image" Target="../media/image9.png"/><Relationship Id="rId21" Type="http://schemas.openxmlformats.org/officeDocument/2006/relationships/image" Target="../media/image64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10" Type="http://schemas.openxmlformats.org/officeDocument/2006/relationships/image" Target="../media/image16.png"/><Relationship Id="rId19" Type="http://schemas.openxmlformats.org/officeDocument/2006/relationships/image" Target="../media/image6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Relationship Id="rId22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3" Type="http://schemas.openxmlformats.org/officeDocument/2006/relationships/image" Target="../media/image66.png"/><Relationship Id="rId21" Type="http://schemas.openxmlformats.org/officeDocument/2006/relationships/image" Target="../media/image57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49.png"/><Relationship Id="rId25" Type="http://schemas.openxmlformats.org/officeDocument/2006/relationships/image" Target="../media/image71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70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23" Type="http://schemas.openxmlformats.org/officeDocument/2006/relationships/image" Target="../media/image69.png"/><Relationship Id="rId10" Type="http://schemas.openxmlformats.org/officeDocument/2006/relationships/image" Target="../media/image16.png"/><Relationship Id="rId19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Relationship Id="rId22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3" Type="http://schemas.openxmlformats.org/officeDocument/2006/relationships/image" Target="../media/image66.png"/><Relationship Id="rId21" Type="http://schemas.openxmlformats.org/officeDocument/2006/relationships/image" Target="../media/image73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23" Type="http://schemas.openxmlformats.org/officeDocument/2006/relationships/image" Target="../media/image75.png"/><Relationship Id="rId10" Type="http://schemas.openxmlformats.org/officeDocument/2006/relationships/image" Target="../media/image16.png"/><Relationship Id="rId19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Relationship Id="rId22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65.png"/><Relationship Id="rId21" Type="http://schemas.openxmlformats.org/officeDocument/2006/relationships/image" Target="../media/image9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75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65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9.png"/><Relationship Id="rId5" Type="http://schemas.openxmlformats.org/officeDocument/2006/relationships/image" Target="../media/image75.png"/><Relationship Id="rId10" Type="http://schemas.openxmlformats.org/officeDocument/2006/relationships/image" Target="../media/image98.png"/><Relationship Id="rId4" Type="http://schemas.openxmlformats.org/officeDocument/2006/relationships/image" Target="../media/image91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65.png"/><Relationship Id="rId7" Type="http://schemas.openxmlformats.org/officeDocument/2006/relationships/image" Target="../media/image100.png"/><Relationship Id="rId12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6.png"/><Relationship Id="rId5" Type="http://schemas.openxmlformats.org/officeDocument/2006/relationships/image" Target="../media/image75.png"/><Relationship Id="rId10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133.png"/><Relationship Id="rId3" Type="http://schemas.openxmlformats.org/officeDocument/2006/relationships/image" Target="../media/image136.png"/><Relationship Id="rId21" Type="http://schemas.openxmlformats.org/officeDocument/2006/relationships/image" Target="../media/image109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80.png"/><Relationship Id="rId15" Type="http://schemas.openxmlformats.org/officeDocument/2006/relationships/image" Target="../media/image620.png"/><Relationship Id="rId10" Type="http://schemas.openxmlformats.org/officeDocument/2006/relationships/image" Target="../media/image570.png"/><Relationship Id="rId19" Type="http://schemas.openxmlformats.org/officeDocument/2006/relationships/image" Target="../media/image134.png"/><Relationship Id="rId4" Type="http://schemas.openxmlformats.org/officeDocument/2006/relationships/image" Target="../media/image137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18" Type="http://schemas.openxmlformats.org/officeDocument/2006/relationships/image" Target="../media/image132.png"/><Relationship Id="rId3" Type="http://schemas.openxmlformats.org/officeDocument/2006/relationships/image" Target="../media/image138.png"/><Relationship Id="rId21" Type="http://schemas.openxmlformats.org/officeDocument/2006/relationships/image" Target="../media/image135.png"/><Relationship Id="rId12" Type="http://schemas.openxmlformats.org/officeDocument/2006/relationships/image" Target="../media/image720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0.png"/><Relationship Id="rId5" Type="http://schemas.openxmlformats.org/officeDocument/2006/relationships/image" Target="../media/image14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133.png"/><Relationship Id="rId4" Type="http://schemas.openxmlformats.org/officeDocument/2006/relationships/image" Target="../media/image139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Relationship Id="rId22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0.png"/><Relationship Id="rId18" Type="http://schemas.openxmlformats.org/officeDocument/2006/relationships/image" Target="../media/image131.png"/><Relationship Id="rId21" Type="http://schemas.openxmlformats.org/officeDocument/2006/relationships/image" Target="../media/image134.png"/><Relationship Id="rId12" Type="http://schemas.openxmlformats.org/officeDocument/2006/relationships/image" Target="../media/image810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0.png"/><Relationship Id="rId15" Type="http://schemas.openxmlformats.org/officeDocument/2006/relationships/image" Target="../media/image138.png"/><Relationship Id="rId23" Type="http://schemas.openxmlformats.org/officeDocument/2006/relationships/image" Target="../media/image109.png"/><Relationship Id="rId10" Type="http://schemas.openxmlformats.org/officeDocument/2006/relationships/image" Target="../media/image790.png"/><Relationship Id="rId19" Type="http://schemas.openxmlformats.org/officeDocument/2006/relationships/image" Target="../media/image132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Relationship Id="rId22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44.png"/><Relationship Id="rId5" Type="http://schemas.openxmlformats.org/officeDocument/2006/relationships/image" Target="../media/image1070.png"/><Relationship Id="rId10" Type="http://schemas.openxmlformats.org/officeDocument/2006/relationships/image" Target="../media/image143.png"/><Relationship Id="rId4" Type="http://schemas.openxmlformats.org/officeDocument/2006/relationships/image" Target="../media/image1060.png"/><Relationship Id="rId9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0.png"/><Relationship Id="rId13" Type="http://schemas.openxmlformats.org/officeDocument/2006/relationships/image" Target="../media/image144.png"/><Relationship Id="rId3" Type="http://schemas.openxmlformats.org/officeDocument/2006/relationships/image" Target="../media/image1110.png"/><Relationship Id="rId7" Type="http://schemas.openxmlformats.org/officeDocument/2006/relationships/image" Target="../media/image1150.png"/><Relationship Id="rId12" Type="http://schemas.openxmlformats.org/officeDocument/2006/relationships/image" Target="../media/image143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0.png"/><Relationship Id="rId11" Type="http://schemas.openxmlformats.org/officeDocument/2006/relationships/image" Target="../media/image142.png"/><Relationship Id="rId5" Type="http://schemas.openxmlformats.org/officeDocument/2006/relationships/image" Target="../media/image1130.png"/><Relationship Id="rId10" Type="http://schemas.openxmlformats.org/officeDocument/2006/relationships/image" Target="../media/image141.png"/><Relationship Id="rId4" Type="http://schemas.openxmlformats.org/officeDocument/2006/relationships/image" Target="../media/image1120.png"/><Relationship Id="rId9" Type="http://schemas.openxmlformats.org/officeDocument/2006/relationships/image" Target="../media/image1170.png"/><Relationship Id="rId14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50.png"/><Relationship Id="rId5" Type="http://schemas.openxmlformats.org/officeDocument/2006/relationships/image" Target="../media/image143.png"/><Relationship Id="rId10" Type="http://schemas.openxmlformats.org/officeDocument/2006/relationships/image" Target="../media/image149.png"/><Relationship Id="rId4" Type="http://schemas.openxmlformats.org/officeDocument/2006/relationships/image" Target="../media/image142.png"/><Relationship Id="rId9" Type="http://schemas.openxmlformats.org/officeDocument/2006/relationships/image" Target="../media/image1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55.png"/><Relationship Id="rId5" Type="http://schemas.openxmlformats.org/officeDocument/2006/relationships/image" Target="../media/image143.png"/><Relationship Id="rId10" Type="http://schemas.openxmlformats.org/officeDocument/2006/relationships/image" Target="../media/image154.png"/><Relationship Id="rId4" Type="http://schemas.openxmlformats.org/officeDocument/2006/relationships/image" Target="../media/image142.png"/><Relationship Id="rId9" Type="http://schemas.openxmlformats.org/officeDocument/2006/relationships/image" Target="../media/image1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60.png"/><Relationship Id="rId5" Type="http://schemas.openxmlformats.org/officeDocument/2006/relationships/image" Target="../media/image143.png"/><Relationship Id="rId10" Type="http://schemas.openxmlformats.org/officeDocument/2006/relationships/image" Target="../media/image159.png"/><Relationship Id="rId4" Type="http://schemas.openxmlformats.org/officeDocument/2006/relationships/image" Target="../media/image142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image" Target="../media/image164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68.png"/><Relationship Id="rId5" Type="http://schemas.openxmlformats.org/officeDocument/2006/relationships/image" Target="../media/image143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142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42.png"/><Relationship Id="rId3" Type="http://schemas.openxmlformats.org/officeDocument/2006/relationships/image" Target="../media/image1320.png"/><Relationship Id="rId7" Type="http://schemas.openxmlformats.org/officeDocument/2006/relationships/image" Target="../media/image1360.png"/><Relationship Id="rId12" Type="http://schemas.openxmlformats.org/officeDocument/2006/relationships/image" Target="../media/image1410.png"/><Relationship Id="rId2" Type="http://schemas.openxmlformats.org/officeDocument/2006/relationships/image" Target="../media/image1310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11" Type="http://schemas.openxmlformats.org/officeDocument/2006/relationships/image" Target="../media/image1400.png"/><Relationship Id="rId5" Type="http://schemas.openxmlformats.org/officeDocument/2006/relationships/image" Target="../media/image1340.png"/><Relationship Id="rId15" Type="http://schemas.openxmlformats.org/officeDocument/2006/relationships/image" Target="../media/image144.png"/><Relationship Id="rId10" Type="http://schemas.openxmlformats.org/officeDocument/2006/relationships/image" Target="../media/image1390.png"/><Relationship Id="rId4" Type="http://schemas.openxmlformats.org/officeDocument/2006/relationships/image" Target="../media/image1330.png"/><Relationship Id="rId9" Type="http://schemas.openxmlformats.org/officeDocument/2006/relationships/image" Target="../media/image1380.png"/><Relationship Id="rId14" Type="http://schemas.openxmlformats.org/officeDocument/2006/relationships/image" Target="../media/image1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0.png"/><Relationship Id="rId13" Type="http://schemas.openxmlformats.org/officeDocument/2006/relationships/image" Target="../media/image1480.png"/><Relationship Id="rId3" Type="http://schemas.openxmlformats.org/officeDocument/2006/relationships/image" Target="../media/image1320.png"/><Relationship Id="rId7" Type="http://schemas.openxmlformats.org/officeDocument/2006/relationships/image" Target="../media/image1430.png"/><Relationship Id="rId12" Type="http://schemas.openxmlformats.org/officeDocument/2006/relationships/image" Target="../media/image147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11" Type="http://schemas.openxmlformats.org/officeDocument/2006/relationships/image" Target="../media/image1460.png"/><Relationship Id="rId5" Type="http://schemas.openxmlformats.org/officeDocument/2006/relationships/image" Target="../media/image1340.png"/><Relationship Id="rId10" Type="http://schemas.openxmlformats.org/officeDocument/2006/relationships/image" Target="../media/image1450.png"/><Relationship Id="rId4" Type="http://schemas.openxmlformats.org/officeDocument/2006/relationships/image" Target="../media/image1420.png"/><Relationship Id="rId9" Type="http://schemas.openxmlformats.org/officeDocument/2006/relationships/image" Target="../media/image1380.png"/><Relationship Id="rId14" Type="http://schemas.openxmlformats.org/officeDocument/2006/relationships/image" Target="../media/image1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08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31.png"/><Relationship Id="rId21" Type="http://schemas.openxmlformats.org/officeDocument/2006/relationships/image" Target="../media/image192.png"/><Relationship Id="rId7" Type="http://schemas.openxmlformats.org/officeDocument/2006/relationships/image" Target="../media/image135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9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82.png"/><Relationship Id="rId5" Type="http://schemas.openxmlformats.org/officeDocument/2006/relationships/image" Target="../media/image133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32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96.png"/><Relationship Id="rId5" Type="http://schemas.openxmlformats.org/officeDocument/2006/relationships/image" Target="../media/image133.png"/><Relationship Id="rId10" Type="http://schemas.openxmlformats.org/officeDocument/2006/relationships/image" Target="../media/image195.png"/><Relationship Id="rId4" Type="http://schemas.openxmlformats.org/officeDocument/2006/relationships/image" Target="../media/image132.png"/><Relationship Id="rId9" Type="http://schemas.openxmlformats.org/officeDocument/2006/relationships/image" Target="../media/image19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20.png"/><Relationship Id="rId5" Type="http://schemas.openxmlformats.org/officeDocument/2006/relationships/image" Target="../media/image200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4" Type="http://schemas.openxmlformats.org/officeDocument/2006/relationships/image" Target="../media/image199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32.png"/><Relationship Id="rId2" Type="http://schemas.openxmlformats.org/officeDocument/2006/relationships/image" Target="../media/image216.png"/><Relationship Id="rId16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31.png"/><Relationship Id="rId5" Type="http://schemas.openxmlformats.org/officeDocument/2006/relationships/image" Target="../media/image200.png"/><Relationship Id="rId15" Type="http://schemas.openxmlformats.org/officeDocument/2006/relationships/image" Target="../media/image235.png"/><Relationship Id="rId10" Type="http://schemas.openxmlformats.org/officeDocument/2006/relationships/image" Target="../media/image230.png"/><Relationship Id="rId4" Type="http://schemas.openxmlformats.org/officeDocument/2006/relationships/image" Target="../media/image199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3.png"/><Relationship Id="rId18" Type="http://schemas.openxmlformats.org/officeDocument/2006/relationships/image" Target="../media/image248.png"/><Relationship Id="rId3" Type="http://schemas.openxmlformats.org/officeDocument/2006/relationships/image" Target="../media/image198.png"/><Relationship Id="rId21" Type="http://schemas.openxmlformats.org/officeDocument/2006/relationships/image" Target="../media/image251.png"/><Relationship Id="rId7" Type="http://schemas.openxmlformats.org/officeDocument/2006/relationships/image" Target="../media/image202.png"/><Relationship Id="rId12" Type="http://schemas.openxmlformats.org/officeDocument/2006/relationships/image" Target="../media/image242.png"/><Relationship Id="rId17" Type="http://schemas.openxmlformats.org/officeDocument/2006/relationships/image" Target="../media/image247.png"/><Relationship Id="rId2" Type="http://schemas.openxmlformats.org/officeDocument/2006/relationships/image" Target="../media/image237.png"/><Relationship Id="rId16" Type="http://schemas.openxmlformats.org/officeDocument/2006/relationships/image" Target="../media/image246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41.png"/><Relationship Id="rId5" Type="http://schemas.openxmlformats.org/officeDocument/2006/relationships/image" Target="../media/image200.png"/><Relationship Id="rId15" Type="http://schemas.openxmlformats.org/officeDocument/2006/relationships/image" Target="../media/image245.png"/><Relationship Id="rId23" Type="http://schemas.openxmlformats.org/officeDocument/2006/relationships/image" Target="../media/image253.png"/><Relationship Id="rId10" Type="http://schemas.openxmlformats.org/officeDocument/2006/relationships/image" Target="../media/image240.png"/><Relationship Id="rId19" Type="http://schemas.openxmlformats.org/officeDocument/2006/relationships/image" Target="../media/image249.png"/><Relationship Id="rId4" Type="http://schemas.openxmlformats.org/officeDocument/2006/relationships/image" Target="../media/image199.png"/><Relationship Id="rId9" Type="http://schemas.openxmlformats.org/officeDocument/2006/relationships/image" Target="../media/image239.png"/><Relationship Id="rId14" Type="http://schemas.openxmlformats.org/officeDocument/2006/relationships/image" Target="../media/image244.png"/><Relationship Id="rId22" Type="http://schemas.openxmlformats.org/officeDocument/2006/relationships/image" Target="../media/image2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" Type="http://schemas.openxmlformats.org/officeDocument/2006/relationships/image" Target="../media/image254.png"/><Relationship Id="rId16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58.png"/><Relationship Id="rId5" Type="http://schemas.openxmlformats.org/officeDocument/2006/relationships/image" Target="../media/image200.png"/><Relationship Id="rId15" Type="http://schemas.openxmlformats.org/officeDocument/2006/relationships/image" Target="../media/image262.png"/><Relationship Id="rId10" Type="http://schemas.openxmlformats.org/officeDocument/2006/relationships/image" Target="../media/image257.png"/><Relationship Id="rId19" Type="http://schemas.openxmlformats.org/officeDocument/2006/relationships/image" Target="../media/image266.png"/><Relationship Id="rId4" Type="http://schemas.openxmlformats.org/officeDocument/2006/relationships/image" Target="../media/image199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18" Type="http://schemas.openxmlformats.org/officeDocument/2006/relationships/image" Target="../media/image277.png"/><Relationship Id="rId26" Type="http://schemas.openxmlformats.org/officeDocument/2006/relationships/image" Target="../media/image285.png"/><Relationship Id="rId3" Type="http://schemas.openxmlformats.org/officeDocument/2006/relationships/image" Target="../media/image198.png"/><Relationship Id="rId21" Type="http://schemas.openxmlformats.org/officeDocument/2006/relationships/image" Target="../media/image280.png"/><Relationship Id="rId7" Type="http://schemas.openxmlformats.org/officeDocument/2006/relationships/image" Target="../media/image202.png"/><Relationship Id="rId12" Type="http://schemas.openxmlformats.org/officeDocument/2006/relationships/image" Target="../media/image271.png"/><Relationship Id="rId17" Type="http://schemas.openxmlformats.org/officeDocument/2006/relationships/image" Target="../media/image276.png"/><Relationship Id="rId25" Type="http://schemas.openxmlformats.org/officeDocument/2006/relationships/image" Target="../media/image284.png"/><Relationship Id="rId2" Type="http://schemas.openxmlformats.org/officeDocument/2006/relationships/image" Target="../media/image254.png"/><Relationship Id="rId16" Type="http://schemas.openxmlformats.org/officeDocument/2006/relationships/image" Target="../media/image275.png"/><Relationship Id="rId20" Type="http://schemas.openxmlformats.org/officeDocument/2006/relationships/image" Target="../media/image279.png"/><Relationship Id="rId29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70.png"/><Relationship Id="rId24" Type="http://schemas.openxmlformats.org/officeDocument/2006/relationships/image" Target="../media/image283.png"/><Relationship Id="rId32" Type="http://schemas.openxmlformats.org/officeDocument/2006/relationships/image" Target="../media/image291.png"/><Relationship Id="rId5" Type="http://schemas.openxmlformats.org/officeDocument/2006/relationships/image" Target="../media/image200.png"/><Relationship Id="rId15" Type="http://schemas.openxmlformats.org/officeDocument/2006/relationships/image" Target="../media/image274.png"/><Relationship Id="rId23" Type="http://schemas.openxmlformats.org/officeDocument/2006/relationships/image" Target="../media/image282.png"/><Relationship Id="rId28" Type="http://schemas.openxmlformats.org/officeDocument/2006/relationships/image" Target="../media/image287.png"/><Relationship Id="rId10" Type="http://schemas.openxmlformats.org/officeDocument/2006/relationships/image" Target="../media/image269.png"/><Relationship Id="rId19" Type="http://schemas.openxmlformats.org/officeDocument/2006/relationships/image" Target="../media/image278.png"/><Relationship Id="rId31" Type="http://schemas.openxmlformats.org/officeDocument/2006/relationships/image" Target="../media/image290.png"/><Relationship Id="rId4" Type="http://schemas.openxmlformats.org/officeDocument/2006/relationships/image" Target="../media/image199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Relationship Id="rId22" Type="http://schemas.openxmlformats.org/officeDocument/2006/relationships/image" Target="../media/image281.png"/><Relationship Id="rId27" Type="http://schemas.openxmlformats.org/officeDocument/2006/relationships/image" Target="../media/image286.png"/><Relationship Id="rId30" Type="http://schemas.openxmlformats.org/officeDocument/2006/relationships/image" Target="../media/image28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2190.png"/><Relationship Id="rId18" Type="http://schemas.openxmlformats.org/officeDocument/2006/relationships/image" Target="../media/image2240.png"/><Relationship Id="rId26" Type="http://schemas.openxmlformats.org/officeDocument/2006/relationships/image" Target="../media/image2320.png"/><Relationship Id="rId3" Type="http://schemas.openxmlformats.org/officeDocument/2006/relationships/image" Target="../media/image2090.png"/><Relationship Id="rId21" Type="http://schemas.openxmlformats.org/officeDocument/2006/relationships/image" Target="../media/image2270.png"/><Relationship Id="rId7" Type="http://schemas.openxmlformats.org/officeDocument/2006/relationships/image" Target="../media/image2130.png"/><Relationship Id="rId12" Type="http://schemas.openxmlformats.org/officeDocument/2006/relationships/image" Target="../media/image2180.png"/><Relationship Id="rId17" Type="http://schemas.openxmlformats.org/officeDocument/2006/relationships/image" Target="../media/image2230.png"/><Relationship Id="rId25" Type="http://schemas.openxmlformats.org/officeDocument/2006/relationships/image" Target="../media/image2310.png"/><Relationship Id="rId2" Type="http://schemas.openxmlformats.org/officeDocument/2006/relationships/image" Target="../media/image2080.png"/><Relationship Id="rId16" Type="http://schemas.openxmlformats.org/officeDocument/2006/relationships/image" Target="../media/image2220.png"/><Relationship Id="rId20" Type="http://schemas.openxmlformats.org/officeDocument/2006/relationships/image" Target="../media/image2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0.png"/><Relationship Id="rId11" Type="http://schemas.openxmlformats.org/officeDocument/2006/relationships/image" Target="../media/image2170.png"/><Relationship Id="rId24" Type="http://schemas.openxmlformats.org/officeDocument/2006/relationships/image" Target="../media/image2300.png"/><Relationship Id="rId5" Type="http://schemas.openxmlformats.org/officeDocument/2006/relationships/image" Target="../media/image2110.png"/><Relationship Id="rId15" Type="http://schemas.openxmlformats.org/officeDocument/2006/relationships/image" Target="../media/image2210.png"/><Relationship Id="rId23" Type="http://schemas.openxmlformats.org/officeDocument/2006/relationships/image" Target="../media/image2290.png"/><Relationship Id="rId10" Type="http://schemas.openxmlformats.org/officeDocument/2006/relationships/image" Target="../media/image2160.png"/><Relationship Id="rId19" Type="http://schemas.openxmlformats.org/officeDocument/2006/relationships/image" Target="../media/image2250.png"/><Relationship Id="rId4" Type="http://schemas.openxmlformats.org/officeDocument/2006/relationships/image" Target="../media/image2100.png"/><Relationship Id="rId9" Type="http://schemas.openxmlformats.org/officeDocument/2006/relationships/image" Target="../media/image2150.png"/><Relationship Id="rId14" Type="http://schemas.openxmlformats.org/officeDocument/2006/relationships/image" Target="../media/image2200.png"/><Relationship Id="rId22" Type="http://schemas.openxmlformats.org/officeDocument/2006/relationships/image" Target="../media/image2280.png"/><Relationship Id="rId27" Type="http://schemas.openxmlformats.org/officeDocument/2006/relationships/image" Target="../media/image233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0.png"/><Relationship Id="rId13" Type="http://schemas.openxmlformats.org/officeDocument/2006/relationships/image" Target="../media/image2450.png"/><Relationship Id="rId18" Type="http://schemas.openxmlformats.org/officeDocument/2006/relationships/image" Target="../media/image2500.png"/><Relationship Id="rId3" Type="http://schemas.openxmlformats.org/officeDocument/2006/relationships/image" Target="../media/image293.png"/><Relationship Id="rId7" Type="http://schemas.openxmlformats.org/officeDocument/2006/relationships/image" Target="../media/image2390.png"/><Relationship Id="rId12" Type="http://schemas.openxmlformats.org/officeDocument/2006/relationships/image" Target="../media/image2440.png"/><Relationship Id="rId17" Type="http://schemas.openxmlformats.org/officeDocument/2006/relationships/image" Target="../media/image2490.png"/><Relationship Id="rId2" Type="http://schemas.openxmlformats.org/officeDocument/2006/relationships/image" Target="../media/image292.png"/><Relationship Id="rId16" Type="http://schemas.openxmlformats.org/officeDocument/2006/relationships/image" Target="../media/image2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0.png"/><Relationship Id="rId11" Type="http://schemas.openxmlformats.org/officeDocument/2006/relationships/image" Target="../media/image2430.png"/><Relationship Id="rId5" Type="http://schemas.openxmlformats.org/officeDocument/2006/relationships/image" Target="../media/image2370.png"/><Relationship Id="rId15" Type="http://schemas.openxmlformats.org/officeDocument/2006/relationships/image" Target="../media/image2470.png"/><Relationship Id="rId10" Type="http://schemas.openxmlformats.org/officeDocument/2006/relationships/image" Target="../media/image2420.png"/><Relationship Id="rId19" Type="http://schemas.openxmlformats.org/officeDocument/2006/relationships/image" Target="../media/image2510.png"/><Relationship Id="rId4" Type="http://schemas.openxmlformats.org/officeDocument/2006/relationships/image" Target="../media/image294.png"/><Relationship Id="rId9" Type="http://schemas.openxmlformats.org/officeDocument/2006/relationships/image" Target="../media/image2410.png"/><Relationship Id="rId14" Type="http://schemas.openxmlformats.org/officeDocument/2006/relationships/image" Target="../media/image24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0.png"/><Relationship Id="rId13" Type="http://schemas.openxmlformats.org/officeDocument/2006/relationships/image" Target="../media/image296.png"/><Relationship Id="rId7" Type="http://schemas.openxmlformats.org/officeDocument/2006/relationships/image" Target="../media/image2540.png"/><Relationship Id="rId12" Type="http://schemas.openxmlformats.org/officeDocument/2006/relationships/image" Target="../media/image295.png"/><Relationship Id="rId16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80.png"/><Relationship Id="rId15" Type="http://schemas.openxmlformats.org/officeDocument/2006/relationships/image" Target="../media/image293.png"/><Relationship Id="rId10" Type="http://schemas.openxmlformats.org/officeDocument/2006/relationships/image" Target="../media/image2570.png"/><Relationship Id="rId9" Type="http://schemas.openxmlformats.org/officeDocument/2006/relationships/image" Target="../media/image2560.png"/><Relationship Id="rId14" Type="http://schemas.openxmlformats.org/officeDocument/2006/relationships/image" Target="../media/image2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0.png"/><Relationship Id="rId13" Type="http://schemas.openxmlformats.org/officeDocument/2006/relationships/image" Target="../media/image2720.png"/><Relationship Id="rId18" Type="http://schemas.openxmlformats.org/officeDocument/2006/relationships/image" Target="../media/image2770.png"/><Relationship Id="rId3" Type="http://schemas.openxmlformats.org/officeDocument/2006/relationships/image" Target="../media/image298.png"/><Relationship Id="rId7" Type="http://schemas.openxmlformats.org/officeDocument/2006/relationships/image" Target="../media/image2660.png"/><Relationship Id="rId12" Type="http://schemas.openxmlformats.org/officeDocument/2006/relationships/image" Target="../media/image2710.png"/><Relationship Id="rId17" Type="http://schemas.openxmlformats.org/officeDocument/2006/relationships/image" Target="../media/image2760.png"/><Relationship Id="rId2" Type="http://schemas.openxmlformats.org/officeDocument/2006/relationships/image" Target="../media/image297.png"/><Relationship Id="rId16" Type="http://schemas.openxmlformats.org/officeDocument/2006/relationships/image" Target="../media/image2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0.png"/><Relationship Id="rId11" Type="http://schemas.openxmlformats.org/officeDocument/2006/relationships/image" Target="../media/image2700.png"/><Relationship Id="rId5" Type="http://schemas.openxmlformats.org/officeDocument/2006/relationships/image" Target="../media/image2640.png"/><Relationship Id="rId15" Type="http://schemas.openxmlformats.org/officeDocument/2006/relationships/image" Target="../media/image2740.png"/><Relationship Id="rId10" Type="http://schemas.openxmlformats.org/officeDocument/2006/relationships/image" Target="../media/image2690.png"/><Relationship Id="rId19" Type="http://schemas.openxmlformats.org/officeDocument/2006/relationships/image" Target="../media/image2780.png"/><Relationship Id="rId4" Type="http://schemas.openxmlformats.org/officeDocument/2006/relationships/image" Target="../media/image299.png"/><Relationship Id="rId9" Type="http://schemas.openxmlformats.org/officeDocument/2006/relationships/image" Target="../media/image2680.png"/><Relationship Id="rId14" Type="http://schemas.openxmlformats.org/officeDocument/2006/relationships/image" Target="../media/image27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0.png"/><Relationship Id="rId13" Type="http://schemas.openxmlformats.org/officeDocument/2006/relationships/image" Target="../media/image2900.png"/><Relationship Id="rId3" Type="http://schemas.openxmlformats.org/officeDocument/2006/relationships/image" Target="../media/image2800.png"/><Relationship Id="rId7" Type="http://schemas.openxmlformats.org/officeDocument/2006/relationships/image" Target="../media/image2840.png"/><Relationship Id="rId12" Type="http://schemas.openxmlformats.org/officeDocument/2006/relationships/image" Target="../media/image2890.png"/><Relationship Id="rId2" Type="http://schemas.openxmlformats.org/officeDocument/2006/relationships/image" Target="../media/image2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0.png"/><Relationship Id="rId11" Type="http://schemas.openxmlformats.org/officeDocument/2006/relationships/image" Target="../media/image2880.png"/><Relationship Id="rId5" Type="http://schemas.openxmlformats.org/officeDocument/2006/relationships/image" Target="../media/image2820.png"/><Relationship Id="rId15" Type="http://schemas.openxmlformats.org/officeDocument/2006/relationships/image" Target="../media/image2920.png"/><Relationship Id="rId10" Type="http://schemas.openxmlformats.org/officeDocument/2006/relationships/image" Target="../media/image2870.png"/><Relationship Id="rId4" Type="http://schemas.openxmlformats.org/officeDocument/2006/relationships/image" Target="../media/image2810.png"/><Relationship Id="rId9" Type="http://schemas.openxmlformats.org/officeDocument/2006/relationships/image" Target="../media/image2860.png"/><Relationship Id="rId14" Type="http://schemas.openxmlformats.org/officeDocument/2006/relationships/image" Target="../media/image29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0.png"/><Relationship Id="rId13" Type="http://schemas.openxmlformats.org/officeDocument/2006/relationships/image" Target="../media/image303.png"/><Relationship Id="rId18" Type="http://schemas.openxmlformats.org/officeDocument/2006/relationships/image" Target="../media/image308.png"/><Relationship Id="rId3" Type="http://schemas.openxmlformats.org/officeDocument/2006/relationships/image" Target="../media/image2640.png"/><Relationship Id="rId21" Type="http://schemas.openxmlformats.org/officeDocument/2006/relationships/image" Target="../media/image311.png"/><Relationship Id="rId7" Type="http://schemas.openxmlformats.org/officeDocument/2006/relationships/image" Target="../media/image2970.png"/><Relationship Id="rId12" Type="http://schemas.openxmlformats.org/officeDocument/2006/relationships/image" Target="../media/image302.png"/><Relationship Id="rId17" Type="http://schemas.openxmlformats.org/officeDocument/2006/relationships/image" Target="../media/image307.png"/><Relationship Id="rId2" Type="http://schemas.openxmlformats.org/officeDocument/2006/relationships/image" Target="../media/image2930.png"/><Relationship Id="rId16" Type="http://schemas.openxmlformats.org/officeDocument/2006/relationships/image" Target="../media/image306.png"/><Relationship Id="rId20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0.png"/><Relationship Id="rId11" Type="http://schemas.openxmlformats.org/officeDocument/2006/relationships/image" Target="../media/image301.png"/><Relationship Id="rId5" Type="http://schemas.openxmlformats.org/officeDocument/2006/relationships/image" Target="../media/image2950.png"/><Relationship Id="rId15" Type="http://schemas.openxmlformats.org/officeDocument/2006/relationships/image" Target="../media/image305.png"/><Relationship Id="rId10" Type="http://schemas.openxmlformats.org/officeDocument/2006/relationships/image" Target="../media/image300.png"/><Relationship Id="rId19" Type="http://schemas.openxmlformats.org/officeDocument/2006/relationships/image" Target="../media/image309.png"/><Relationship Id="rId4" Type="http://schemas.openxmlformats.org/officeDocument/2006/relationships/image" Target="../media/image2940.png"/><Relationship Id="rId9" Type="http://schemas.openxmlformats.org/officeDocument/2006/relationships/image" Target="../media/image2990.png"/><Relationship Id="rId14" Type="http://schemas.openxmlformats.org/officeDocument/2006/relationships/image" Target="../media/image30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18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327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12" Type="http://schemas.openxmlformats.org/officeDocument/2006/relationships/image" Target="../media/image326.png"/><Relationship Id="rId2" Type="http://schemas.openxmlformats.org/officeDocument/2006/relationships/image" Target="../media/image316.png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25.png"/><Relationship Id="rId5" Type="http://schemas.openxmlformats.org/officeDocument/2006/relationships/image" Target="../media/image319.png"/><Relationship Id="rId15" Type="http://schemas.openxmlformats.org/officeDocument/2006/relationships/image" Target="../media/image329.png"/><Relationship Id="rId10" Type="http://schemas.openxmlformats.org/officeDocument/2006/relationships/image" Target="../media/image324.png"/><Relationship Id="rId4" Type="http://schemas.openxmlformats.org/officeDocument/2006/relationships/image" Target="../media/image318.png"/><Relationship Id="rId9" Type="http://schemas.openxmlformats.org/officeDocument/2006/relationships/image" Target="../media/image323.png"/><Relationship Id="rId14" Type="http://schemas.openxmlformats.org/officeDocument/2006/relationships/image" Target="../media/image3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336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12" Type="http://schemas.openxmlformats.org/officeDocument/2006/relationships/image" Target="../media/image335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34.png"/><Relationship Id="rId5" Type="http://schemas.openxmlformats.org/officeDocument/2006/relationships/image" Target="../media/image319.png"/><Relationship Id="rId10" Type="http://schemas.openxmlformats.org/officeDocument/2006/relationships/image" Target="../media/image333.png"/><Relationship Id="rId4" Type="http://schemas.openxmlformats.org/officeDocument/2006/relationships/image" Target="../media/image318.png"/><Relationship Id="rId9" Type="http://schemas.openxmlformats.org/officeDocument/2006/relationships/image" Target="../media/image332.png"/><Relationship Id="rId14" Type="http://schemas.openxmlformats.org/officeDocument/2006/relationships/image" Target="../media/image3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343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12" Type="http://schemas.openxmlformats.org/officeDocument/2006/relationships/image" Target="../media/image342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41.png"/><Relationship Id="rId5" Type="http://schemas.openxmlformats.org/officeDocument/2006/relationships/image" Target="../media/image319.png"/><Relationship Id="rId10" Type="http://schemas.openxmlformats.org/officeDocument/2006/relationships/image" Target="../media/image340.png"/><Relationship Id="rId4" Type="http://schemas.openxmlformats.org/officeDocument/2006/relationships/image" Target="../media/image318.png"/><Relationship Id="rId9" Type="http://schemas.openxmlformats.org/officeDocument/2006/relationships/image" Target="../media/image339.png"/><Relationship Id="rId14" Type="http://schemas.openxmlformats.org/officeDocument/2006/relationships/image" Target="../media/image34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350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12" Type="http://schemas.openxmlformats.org/officeDocument/2006/relationships/image" Target="../media/image349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48.png"/><Relationship Id="rId5" Type="http://schemas.openxmlformats.org/officeDocument/2006/relationships/image" Target="../media/image319.png"/><Relationship Id="rId10" Type="http://schemas.openxmlformats.org/officeDocument/2006/relationships/image" Target="../media/image347.png"/><Relationship Id="rId4" Type="http://schemas.openxmlformats.org/officeDocument/2006/relationships/image" Target="../media/image318.png"/><Relationship Id="rId9" Type="http://schemas.openxmlformats.org/officeDocument/2006/relationships/image" Target="../media/image3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13" Type="http://schemas.openxmlformats.org/officeDocument/2006/relationships/image" Target="../media/image362.png"/><Relationship Id="rId3" Type="http://schemas.openxmlformats.org/officeDocument/2006/relationships/image" Target="../media/image352.png"/><Relationship Id="rId7" Type="http://schemas.openxmlformats.org/officeDocument/2006/relationships/image" Target="../media/image356.png"/><Relationship Id="rId12" Type="http://schemas.openxmlformats.org/officeDocument/2006/relationships/image" Target="../media/image361.png"/><Relationship Id="rId17" Type="http://schemas.openxmlformats.org/officeDocument/2006/relationships/image" Target="../media/image366.png"/><Relationship Id="rId2" Type="http://schemas.openxmlformats.org/officeDocument/2006/relationships/image" Target="../media/image351.png"/><Relationship Id="rId16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image" Target="../media/image360.png"/><Relationship Id="rId5" Type="http://schemas.openxmlformats.org/officeDocument/2006/relationships/image" Target="../media/image354.png"/><Relationship Id="rId15" Type="http://schemas.openxmlformats.org/officeDocument/2006/relationships/image" Target="../media/image364.png"/><Relationship Id="rId10" Type="http://schemas.openxmlformats.org/officeDocument/2006/relationships/image" Target="../media/image359.png"/><Relationship Id="rId4" Type="http://schemas.openxmlformats.org/officeDocument/2006/relationships/image" Target="../media/image353.png"/><Relationship Id="rId9" Type="http://schemas.openxmlformats.org/officeDocument/2006/relationships/image" Target="../media/image358.png"/><Relationship Id="rId14" Type="http://schemas.openxmlformats.org/officeDocument/2006/relationships/image" Target="../media/image36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13" Type="http://schemas.openxmlformats.org/officeDocument/2006/relationships/image" Target="../media/image370.png"/><Relationship Id="rId3" Type="http://schemas.openxmlformats.org/officeDocument/2006/relationships/image" Target="../media/image352.png"/><Relationship Id="rId7" Type="http://schemas.openxmlformats.org/officeDocument/2006/relationships/image" Target="../media/image356.png"/><Relationship Id="rId12" Type="http://schemas.openxmlformats.org/officeDocument/2006/relationships/image" Target="../media/image369.png"/><Relationship Id="rId17" Type="http://schemas.openxmlformats.org/officeDocument/2006/relationships/image" Target="../media/image374.png"/><Relationship Id="rId2" Type="http://schemas.openxmlformats.org/officeDocument/2006/relationships/image" Target="../media/image367.png"/><Relationship Id="rId16" Type="http://schemas.openxmlformats.org/officeDocument/2006/relationships/image" Target="../media/image3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image" Target="../media/image368.png"/><Relationship Id="rId5" Type="http://schemas.openxmlformats.org/officeDocument/2006/relationships/image" Target="../media/image354.png"/><Relationship Id="rId15" Type="http://schemas.openxmlformats.org/officeDocument/2006/relationships/image" Target="../media/image372.png"/><Relationship Id="rId10" Type="http://schemas.openxmlformats.org/officeDocument/2006/relationships/image" Target="../media/image366.png"/><Relationship Id="rId4" Type="http://schemas.openxmlformats.org/officeDocument/2006/relationships/image" Target="../media/image353.png"/><Relationship Id="rId9" Type="http://schemas.openxmlformats.org/officeDocument/2006/relationships/image" Target="../media/image365.png"/><Relationship Id="rId14" Type="http://schemas.openxmlformats.org/officeDocument/2006/relationships/image" Target="../media/image37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13" Type="http://schemas.openxmlformats.org/officeDocument/2006/relationships/image" Target="../media/image378.png"/><Relationship Id="rId3" Type="http://schemas.openxmlformats.org/officeDocument/2006/relationships/image" Target="../media/image352.png"/><Relationship Id="rId7" Type="http://schemas.openxmlformats.org/officeDocument/2006/relationships/image" Target="../media/image356.png"/><Relationship Id="rId12" Type="http://schemas.openxmlformats.org/officeDocument/2006/relationships/image" Target="../media/image377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image" Target="../media/image376.png"/><Relationship Id="rId5" Type="http://schemas.openxmlformats.org/officeDocument/2006/relationships/image" Target="../media/image354.png"/><Relationship Id="rId4" Type="http://schemas.openxmlformats.org/officeDocument/2006/relationships/image" Target="../media/image353.png"/><Relationship Id="rId14" Type="http://schemas.openxmlformats.org/officeDocument/2006/relationships/image" Target="../media/image3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3" Type="http://schemas.openxmlformats.org/officeDocument/2006/relationships/image" Target="../media/image352.png"/><Relationship Id="rId21" Type="http://schemas.openxmlformats.org/officeDocument/2006/relationships/image" Target="../media/image391.png"/><Relationship Id="rId7" Type="http://schemas.openxmlformats.org/officeDocument/2006/relationships/image" Target="../media/image356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2" Type="http://schemas.openxmlformats.org/officeDocument/2006/relationships/image" Target="../media/image380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5" Type="http://schemas.openxmlformats.org/officeDocument/2006/relationships/image" Target="../media/image354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19" Type="http://schemas.openxmlformats.org/officeDocument/2006/relationships/image" Target="../media/image389.png"/><Relationship Id="rId4" Type="http://schemas.openxmlformats.org/officeDocument/2006/relationships/image" Target="../media/image353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37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image" Target="../media/image3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10" Type="http://schemas.openxmlformats.org/officeDocument/2006/relationships/image" Target="../media/image16.png"/><Relationship Id="rId19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18" Type="http://schemas.openxmlformats.org/officeDocument/2006/relationships/image" Target="../media/image45.png"/><Relationship Id="rId3" Type="http://schemas.openxmlformats.org/officeDocument/2006/relationships/image" Target="../media/image9.png"/><Relationship Id="rId21" Type="http://schemas.openxmlformats.org/officeDocument/2006/relationships/image" Target="../media/image4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10" Type="http://schemas.openxmlformats.org/officeDocument/2006/relationships/image" Target="../media/image16.png"/><Relationship Id="rId19" Type="http://schemas.openxmlformats.org/officeDocument/2006/relationships/image" Target="../media/image4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5024" y="1973433"/>
            <a:ext cx="81259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Trigonometry and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Modelling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91573" y="5106854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16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blipFill>
                <a:blip r:embed="rId17"/>
                <a:stretch>
                  <a:fillRect l="-5556" r="-555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34938" y="4217670"/>
                <a:ext cx="4734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38" y="4217670"/>
                <a:ext cx="4734373" cy="276999"/>
              </a:xfrm>
              <a:prstGeom prst="rect">
                <a:avLst/>
              </a:prstGeom>
              <a:blipFill>
                <a:blip r:embed="rId18"/>
                <a:stretch>
                  <a:fillRect l="-2960" t="-28889" r="-1287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18708" y="4592955"/>
                <a:ext cx="521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𝐴𝐶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08" y="4592955"/>
                <a:ext cx="5212080" cy="584775"/>
              </a:xfrm>
              <a:prstGeom prst="rect">
                <a:avLst/>
              </a:prstGeom>
              <a:blipFill>
                <a:blip r:embed="rId19"/>
                <a:stretch>
                  <a:fillRect t="-3125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92263" y="5236845"/>
                <a:ext cx="201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63" y="5236845"/>
                <a:ext cx="2016899" cy="276999"/>
              </a:xfrm>
              <a:prstGeom prst="rect">
                <a:avLst/>
              </a:prstGeom>
              <a:blipFill>
                <a:blip r:embed="rId20"/>
                <a:stretch>
                  <a:fillRect l="-3625" t="-2174" r="-3625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92263" y="5713095"/>
                <a:ext cx="1742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63" y="5713095"/>
                <a:ext cx="1742208" cy="276999"/>
              </a:xfrm>
              <a:prstGeom prst="rect">
                <a:avLst/>
              </a:prstGeom>
              <a:blipFill>
                <a:blip r:embed="rId21"/>
                <a:stretch>
                  <a:fillRect l="-4196" t="-2174" r="-41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blipFill>
                <a:blip r:embed="rId22"/>
                <a:stretch>
                  <a:fillRect l="-2703" r="-608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5" grpId="0"/>
      <p:bldP spid="25" grpId="1"/>
      <p:bldP spid="26" grpId="0"/>
      <p:bldP spid="26" grpId="1"/>
      <p:bldP spid="37" grpId="0"/>
      <p:bldP spid="37" grpId="1"/>
      <p:bldP spid="60" grpId="0"/>
      <p:bldP spid="60" grpId="1"/>
      <p:bldP spid="46" grpId="0"/>
      <p:bldP spid="46" grpId="1"/>
      <p:bldP spid="39" grpId="1"/>
      <p:bldP spid="45" grpId="1"/>
      <p:bldP spid="47" grpId="0"/>
      <p:bldP spid="48" grpId="0"/>
      <p:bldP spid="54" grpId="0"/>
      <p:bldP spid="5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16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blipFill>
                <a:blip r:embed="rId17"/>
                <a:stretch>
                  <a:fillRect l="-5556" r="-555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blipFill>
                <a:blip r:embed="rId18"/>
                <a:stretch>
                  <a:fillRect l="-2703" r="-608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08811" y="4121876"/>
                <a:ext cx="4742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11" y="4121876"/>
                <a:ext cx="4742837" cy="276999"/>
              </a:xfrm>
              <a:prstGeom prst="rect">
                <a:avLst/>
              </a:prstGeom>
              <a:blipFill>
                <a:blip r:embed="rId19"/>
                <a:stretch>
                  <a:fillRect l="-2956" t="-28261" r="-14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27416" y="4497161"/>
                <a:ext cx="5212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𝐴𝐸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6" y="4497161"/>
                <a:ext cx="5212080" cy="523220"/>
              </a:xfrm>
              <a:prstGeom prst="rect">
                <a:avLst/>
              </a:prstGeom>
              <a:blipFill>
                <a:blip r:embed="rId20"/>
                <a:stretch>
                  <a:fillRect t="-2326" r="-117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80112" y="5013176"/>
                <a:ext cx="2256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013176"/>
                <a:ext cx="2256964" cy="276999"/>
              </a:xfrm>
              <a:prstGeom prst="rect">
                <a:avLst/>
              </a:prstGeom>
              <a:blipFill>
                <a:blip r:embed="rId21"/>
                <a:stretch>
                  <a:fillRect l="-2965" t="-2174" r="-188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580112" y="5373216"/>
                <a:ext cx="186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373216"/>
                <a:ext cx="1861022" cy="276999"/>
              </a:xfrm>
              <a:prstGeom prst="rect">
                <a:avLst/>
              </a:prstGeom>
              <a:blipFill>
                <a:blip r:embed="rId22"/>
                <a:stretch>
                  <a:fillRect l="-3595" t="-2174" r="-392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31920" y="5661248"/>
                <a:ext cx="5212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However, we also know that the Opposite side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𝑐𝑜𝑠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𝑐𝑜𝑠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5661248"/>
                <a:ext cx="5212080" cy="523220"/>
              </a:xfrm>
              <a:prstGeom prst="rect">
                <a:avLst/>
              </a:prstGeom>
              <a:blipFill>
                <a:blip r:embed="rId23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5508104" y="3645024"/>
            <a:ext cx="15121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076056" y="6165304"/>
                <a:ext cx="2915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165304"/>
                <a:ext cx="2915029" cy="276999"/>
              </a:xfrm>
              <a:prstGeom prst="rect">
                <a:avLst/>
              </a:prstGeom>
              <a:blipFill>
                <a:blip r:embed="rId24"/>
                <a:stretch>
                  <a:fillRect l="-2301" t="-2174" r="-230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4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7" grpId="0"/>
      <p:bldP spid="27" grpId="1"/>
      <p:bldP spid="29" grpId="0"/>
      <p:bldP spid="29" grpId="1"/>
      <p:bldP spid="34" grpId="0"/>
      <p:bldP spid="34" grpId="1"/>
      <p:bldP spid="37" grpId="0"/>
      <p:bldP spid="37" grpId="1"/>
      <p:bldP spid="38" grpId="0"/>
      <p:bldP spid="38" grpId="1"/>
      <p:bldP spid="49" grpId="0"/>
      <p:bldP spid="49" grpId="1"/>
      <p:bldP spid="46" grpId="0"/>
      <p:bldP spid="46" grpId="1"/>
      <p:bldP spid="45" grpId="0"/>
      <p:bldP spid="47" grpId="0"/>
      <p:bldP spid="48" grpId="0"/>
      <p:bldP spid="55" grpId="0"/>
      <p:bldP spid="56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16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blipFill>
                <a:blip r:embed="rId17"/>
                <a:stretch>
                  <a:fillRect l="-5556" r="-555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blipFill>
                <a:blip r:embed="rId18"/>
                <a:stretch>
                  <a:fillRect l="-2703" r="-608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923928" y="4365104"/>
                <a:ext cx="186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65104"/>
                <a:ext cx="1861022" cy="276999"/>
              </a:xfrm>
              <a:prstGeom prst="rect">
                <a:avLst/>
              </a:prstGeom>
              <a:blipFill>
                <a:blip r:embed="rId19"/>
                <a:stretch>
                  <a:fillRect l="-3607" t="-2222" r="-393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292080" y="4869160"/>
            <a:ext cx="229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Therefore…</a:t>
            </a:r>
            <a:endParaRPr lang="en-GB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508104" y="3645024"/>
            <a:ext cx="15121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84168" y="4365104"/>
                <a:ext cx="2915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365104"/>
                <a:ext cx="2915029" cy="276999"/>
              </a:xfrm>
              <a:prstGeom prst="rect">
                <a:avLst/>
              </a:prstGeom>
              <a:blipFill>
                <a:blip r:embed="rId20"/>
                <a:stretch>
                  <a:fillRect l="-2092" t="-2222" r="-230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99992" y="5445224"/>
                <a:ext cx="3577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445224"/>
                <a:ext cx="3577005" cy="276999"/>
              </a:xfrm>
              <a:prstGeom prst="rect">
                <a:avLst/>
              </a:prstGeom>
              <a:blipFill>
                <a:blip r:embed="rId21"/>
                <a:stretch>
                  <a:fillRect l="-511" t="-2174" r="-170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22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16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blipFill>
                <a:blip r:embed="rId17"/>
                <a:stretch>
                  <a:fillRect l="-5556" r="-555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blipFill>
                <a:blip r:embed="rId18"/>
                <a:stretch>
                  <a:fillRect l="-2703" r="-608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5508104" y="3645024"/>
            <a:ext cx="15121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19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08811" y="4121876"/>
                <a:ext cx="4734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11" y="4121876"/>
                <a:ext cx="4734373" cy="276999"/>
              </a:xfrm>
              <a:prstGeom prst="rect">
                <a:avLst/>
              </a:prstGeom>
              <a:blipFill>
                <a:blip r:embed="rId20"/>
                <a:stretch>
                  <a:fillRect l="-2960" t="-28261" r="-1287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27416" y="4497161"/>
                <a:ext cx="5212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𝐴𝐸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6" y="4497161"/>
                <a:ext cx="5212080" cy="523220"/>
              </a:xfrm>
              <a:prstGeom prst="rect">
                <a:avLst/>
              </a:prstGeom>
              <a:blipFill>
                <a:blip r:embed="rId21"/>
                <a:stretch>
                  <a:fillRect t="-2326" r="-117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580112" y="5013176"/>
                <a:ext cx="2249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013176"/>
                <a:ext cx="2249270" cy="276999"/>
              </a:xfrm>
              <a:prstGeom prst="rect">
                <a:avLst/>
              </a:prstGeom>
              <a:blipFill>
                <a:blip r:embed="rId22"/>
                <a:stretch>
                  <a:fillRect l="-3252" t="-2174" r="-216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580112" y="5373216"/>
                <a:ext cx="1853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373216"/>
                <a:ext cx="1853328" cy="276999"/>
              </a:xfrm>
              <a:prstGeom prst="rect">
                <a:avLst/>
              </a:prstGeom>
              <a:blipFill>
                <a:blip r:embed="rId23"/>
                <a:stretch>
                  <a:fillRect l="-3947" t="-2174" r="-427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31920" y="5661248"/>
                <a:ext cx="5212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However, we also know that the Adjacent side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𝑐𝑜𝑠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5661248"/>
                <a:ext cx="5212080" cy="523220"/>
              </a:xfrm>
              <a:prstGeom prst="rect">
                <a:avLst/>
              </a:prstGeom>
              <a:blipFill>
                <a:blip r:embed="rId2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76056" y="6165304"/>
                <a:ext cx="2866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165304"/>
                <a:ext cx="2866490" cy="276999"/>
              </a:xfrm>
              <a:prstGeom prst="rect">
                <a:avLst/>
              </a:prstGeom>
              <a:blipFill>
                <a:blip r:embed="rId25"/>
                <a:stretch>
                  <a:fillRect l="-2553" t="-2174" r="-2340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7" grpId="0"/>
      <p:bldP spid="27" grpId="1"/>
      <p:bldP spid="29" grpId="0"/>
      <p:bldP spid="29" grpId="1"/>
      <p:bldP spid="34" grpId="0"/>
      <p:bldP spid="34" grpId="1"/>
      <p:bldP spid="37" grpId="0"/>
      <p:bldP spid="37" grpId="1"/>
      <p:bldP spid="38" grpId="0"/>
      <p:bldP spid="38" grpId="1"/>
      <p:bldP spid="57" grpId="0"/>
      <p:bldP spid="54" grpId="0"/>
      <p:bldP spid="47" grpId="0"/>
      <p:bldP spid="48" grpId="0"/>
      <p:bldP spid="64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16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blipFill>
                <a:blip r:embed="rId17"/>
                <a:stretch>
                  <a:fillRect l="-5556" r="-555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52" y="3794994"/>
                <a:ext cx="897490" cy="246221"/>
              </a:xfrm>
              <a:prstGeom prst="rect">
                <a:avLst/>
              </a:prstGeom>
              <a:blipFill>
                <a:blip r:embed="rId18"/>
                <a:stretch>
                  <a:fillRect l="-2703" r="-608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5508104" y="3645024"/>
            <a:ext cx="15121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19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923928" y="4365104"/>
                <a:ext cx="1874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65104"/>
                <a:ext cx="1874296" cy="276999"/>
              </a:xfrm>
              <a:prstGeom prst="rect">
                <a:avLst/>
              </a:prstGeom>
              <a:blipFill>
                <a:blip r:embed="rId20"/>
                <a:stretch>
                  <a:fillRect l="-2606" t="-2222" r="-293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292080" y="4869160"/>
            <a:ext cx="229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Therefore…</a:t>
            </a:r>
            <a:endParaRPr lang="en-GB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84168" y="4365104"/>
                <a:ext cx="2866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365104"/>
                <a:ext cx="2866490" cy="276999"/>
              </a:xfrm>
              <a:prstGeom prst="rect">
                <a:avLst/>
              </a:prstGeom>
              <a:blipFill>
                <a:blip r:embed="rId21"/>
                <a:stretch>
                  <a:fillRect l="-2553" t="-2222" r="-2340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99992" y="5445224"/>
                <a:ext cx="3600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445224"/>
                <a:ext cx="3600216" cy="276999"/>
              </a:xfrm>
              <a:prstGeom prst="rect">
                <a:avLst/>
              </a:prstGeom>
              <a:blipFill>
                <a:blip r:embed="rId22"/>
                <a:stretch>
                  <a:fillRect l="-508" t="-2174" r="-169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23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555504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Use the results above to show that: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𝑐𝑜𝑠𝐴𝑐𝑜𝑠𝐵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𝑠𝑖𝑛𝐴𝑠𝑖𝑛𝐵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555504" cy="4525963"/>
              </a:xfrm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67944" y="1628800"/>
                <a:ext cx="2799804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28800"/>
                <a:ext cx="2799804" cy="215444"/>
              </a:xfrm>
              <a:prstGeom prst="rect">
                <a:avLst/>
              </a:prstGeom>
              <a:blipFill>
                <a:blip r:embed="rId4"/>
                <a:stretch>
                  <a:fillRect l="-435" r="-1304" b="-30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7944" y="2204864"/>
                <a:ext cx="2842252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𝑠𝑖𝑛𝐴𝑠𝑖𝑛𝐵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204864"/>
                <a:ext cx="2842252" cy="215444"/>
              </a:xfrm>
              <a:prstGeom prst="rect">
                <a:avLst/>
              </a:prstGeom>
              <a:blipFill>
                <a:blip r:embed="rId5"/>
                <a:stretch>
                  <a:fillRect l="-428" r="-428" b="-571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79912" y="2780928"/>
                <a:ext cx="3695371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𝑠𝑖𝑛𝐴𝑠𝑖𝑛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780928"/>
                <a:ext cx="3695371" cy="215444"/>
              </a:xfrm>
              <a:prstGeom prst="rect">
                <a:avLst/>
              </a:prstGeom>
              <a:blipFill>
                <a:blip r:embed="rId6"/>
                <a:stretch>
                  <a:fillRect l="-165" r="-1320" b="-30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067944" y="3356992"/>
                <a:ext cx="108012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356992"/>
                <a:ext cx="1080120" cy="215444"/>
              </a:xfrm>
              <a:prstGeom prst="rect">
                <a:avLst/>
              </a:prstGeom>
              <a:blipFill>
                <a:blip r:embed="rId7"/>
                <a:stretch>
                  <a:fillRect l="-2260" r="-2260" b="-571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76056" y="3356992"/>
                <a:ext cx="108012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6992"/>
                <a:ext cx="1080120" cy="215444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012160" y="3356992"/>
                <a:ext cx="108012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356992"/>
                <a:ext cx="1080120" cy="215444"/>
              </a:xfrm>
              <a:prstGeom prst="rect">
                <a:avLst/>
              </a:prstGeom>
              <a:blipFill>
                <a:blip r:embed="rId9"/>
                <a:stretch>
                  <a:fillRect l="-2825" r="-16384" b="-314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67944" y="3933056"/>
                <a:ext cx="108012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933056"/>
                <a:ext cx="1080120" cy="215444"/>
              </a:xfrm>
              <a:prstGeom prst="rect">
                <a:avLst/>
              </a:prstGeom>
              <a:blipFill>
                <a:blip r:embed="rId10"/>
                <a:stretch>
                  <a:fillRect l="-2260" r="-2260" b="-277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76056" y="3933056"/>
                <a:ext cx="108012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3056"/>
                <a:ext cx="1080120" cy="215444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40152" y="3933056"/>
                <a:ext cx="108012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𝑠𝑖𝑛𝐴𝑠𝑖𝑛𝐵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33056"/>
                <a:ext cx="1080120" cy="215444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flipV="1">
            <a:off x="6804248" y="1772816"/>
            <a:ext cx="234727" cy="551284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01780" y="1772816"/>
                <a:ext cx="17183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780" y="1772816"/>
                <a:ext cx="1718345" cy="523220"/>
              </a:xfrm>
              <a:prstGeom prst="rect">
                <a:avLst/>
              </a:prstGeom>
              <a:blipFill>
                <a:blip r:embed="rId1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385645" y="2351931"/>
                <a:ext cx="1368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45" y="2351931"/>
                <a:ext cx="1368152" cy="523220"/>
              </a:xfrm>
              <a:prstGeom prst="rect">
                <a:avLst/>
              </a:prstGeom>
              <a:blipFill>
                <a:blip r:embed="rId13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479754" y="2875037"/>
            <a:ext cx="179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You can use some trig relationships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Arc 76"/>
          <p:cNvSpPr/>
          <p:nvPr/>
        </p:nvSpPr>
        <p:spPr>
          <a:xfrm flipV="1">
            <a:off x="7337648" y="2353841"/>
            <a:ext cx="234727" cy="551284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c 77"/>
          <p:cNvSpPr/>
          <p:nvPr/>
        </p:nvSpPr>
        <p:spPr>
          <a:xfrm flipV="1">
            <a:off x="7366223" y="2906291"/>
            <a:ext cx="234727" cy="551284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/>
          <p:cNvSpPr/>
          <p:nvPr/>
        </p:nvSpPr>
        <p:spPr>
          <a:xfrm flipV="1">
            <a:off x="7137623" y="3487316"/>
            <a:ext cx="234727" cy="551284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5787" y="4424362"/>
                <a:ext cx="1670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" y="4424362"/>
                <a:ext cx="1670907" cy="276999"/>
              </a:xfrm>
              <a:prstGeom prst="rect">
                <a:avLst/>
              </a:prstGeom>
              <a:blipFill>
                <a:blip r:embed="rId14"/>
                <a:stretch>
                  <a:fillRect l="-1460" t="-2222" r="-4745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61962" y="4910137"/>
                <a:ext cx="1910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⁡(−20)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4910137"/>
                <a:ext cx="1910716" cy="276999"/>
              </a:xfrm>
              <a:prstGeom prst="rect">
                <a:avLst/>
              </a:prstGeom>
              <a:blipFill>
                <a:blip r:embed="rId15"/>
                <a:stretch>
                  <a:fillRect l="-1278" t="-2174" r="-447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/>
          <p:cNvSpPr/>
          <p:nvPr/>
        </p:nvSpPr>
        <p:spPr>
          <a:xfrm flipV="1">
            <a:off x="2337023" y="4563641"/>
            <a:ext cx="234727" cy="551284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2441029" y="4551437"/>
            <a:ext cx="11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For example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14362" y="5491162"/>
                <a:ext cx="142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" y="5491162"/>
                <a:ext cx="1428917" cy="276999"/>
              </a:xfrm>
              <a:prstGeom prst="rect">
                <a:avLst/>
              </a:prstGeom>
              <a:blipFill>
                <a:blip r:embed="rId16"/>
                <a:stretch>
                  <a:fillRect l="-3846" r="-384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90537" y="5976937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" y="5976937"/>
                <a:ext cx="1668727" cy="276999"/>
              </a:xfrm>
              <a:prstGeom prst="rect">
                <a:avLst/>
              </a:prstGeom>
              <a:blipFill>
                <a:blip r:embed="rId17"/>
                <a:stretch>
                  <a:fillRect l="-2920" r="-328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/>
          <p:cNvSpPr/>
          <p:nvPr/>
        </p:nvSpPr>
        <p:spPr>
          <a:xfrm flipV="1">
            <a:off x="2222723" y="5592341"/>
            <a:ext cx="234727" cy="551284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2326729" y="5580137"/>
            <a:ext cx="11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For example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08304" y="3608462"/>
            <a:ext cx="93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" y="4391025"/>
            <a:ext cx="1685925" cy="3333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53075" y="2743200"/>
            <a:ext cx="657225" cy="2952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5581651" y="3314700"/>
            <a:ext cx="438150" cy="2952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6781800" y="2743200"/>
            <a:ext cx="628649" cy="2952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6543675" y="3305175"/>
            <a:ext cx="628649" cy="2952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600076" y="5467350"/>
            <a:ext cx="1504950" cy="33337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18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19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831803" y="4713362"/>
                <a:ext cx="3159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similar process can be followed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!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03" y="4713362"/>
                <a:ext cx="3159671" cy="646331"/>
              </a:xfrm>
              <a:prstGeom prst="rect">
                <a:avLst/>
              </a:prstGeom>
              <a:blipFill>
                <a:blip r:embed="rId20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21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2" grpId="0" animBg="1"/>
      <p:bldP spid="4" grpId="0"/>
      <p:bldP spid="75" grpId="0"/>
      <p:bldP spid="76" grpId="0"/>
      <p:bldP spid="77" grpId="0" animBg="1"/>
      <p:bldP spid="78" grpId="0" animBg="1"/>
      <p:bldP spid="79" grpId="0" animBg="1"/>
      <p:bldP spid="6" grpId="0"/>
      <p:bldP spid="80" grpId="0"/>
      <p:bldP spid="81" grpId="0" animBg="1"/>
      <p:bldP spid="82" grpId="0"/>
      <p:bldP spid="83" grpId="0"/>
      <p:bldP spid="84" grpId="0"/>
      <p:bldP spid="85" grpId="0" animBg="1"/>
      <p:bldP spid="86" grpId="0"/>
      <p:bldP spid="87" grpId="0"/>
      <p:bldP spid="7" grpId="0" animBg="1"/>
      <p:bldP spid="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5" grpId="0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555504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Use the results above to show that: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555504" cy="4525963"/>
              </a:xfrm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27714" y="1537062"/>
                <a:ext cx="2021451" cy="45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4" y="1537062"/>
                <a:ext cx="2021451" cy="453779"/>
              </a:xfrm>
              <a:prstGeom prst="rect">
                <a:avLst/>
              </a:prstGeom>
              <a:blipFill>
                <a:blip r:embed="rId7"/>
                <a:stretch>
                  <a:fillRect l="-1511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05942" y="2290354"/>
                <a:ext cx="2851293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𝑠𝑖𝑛𝐴𝑐𝑜𝑠𝐵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𝑐𝑜𝑠𝐴𝑠𝑖𝑛𝐵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𝑐𝑜𝑠𝐴𝑐𝑜𝑠𝐵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𝑠𝑖𝑛𝐴𝑠𝑖𝑛𝐵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2" y="2290354"/>
                <a:ext cx="2851293" cy="404791"/>
              </a:xfrm>
              <a:prstGeom prst="rect">
                <a:avLst/>
              </a:prstGeom>
              <a:blipFill>
                <a:blip r:embed="rId8"/>
                <a:stretch>
                  <a:fillRect l="-641" t="-3030" r="-641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2879" y="2991394"/>
                <a:ext cx="2892971" cy="73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𝑠𝑖𝑛𝐴𝑐𝑜𝑠𝐵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𝑐𝑜𝑠𝐴𝑐𝑜𝑠𝐵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𝑐𝑜𝑠𝐴𝑠𝑖𝑛𝐵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𝑐𝑜𝑠𝐴𝑐𝑜𝑠𝐵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𝑐𝑜𝑠𝐴𝑐𝑜𝑠𝐵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𝑐𝑜𝑠𝐴𝑐𝑜𝑠𝐵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𝑠𝑖𝑛𝐴𝑠𝑖𝑛𝐵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𝑐𝑜𝑠𝐴𝑐𝑜𝑠𝐵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79" y="2991394"/>
                <a:ext cx="2892971" cy="733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05942" y="4145280"/>
                <a:ext cx="224856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2" y="4145280"/>
                <a:ext cx="2248564" cy="404726"/>
              </a:xfrm>
              <a:prstGeom prst="rect">
                <a:avLst/>
              </a:prstGeom>
              <a:blipFill>
                <a:blip r:embed="rId10"/>
                <a:stretch>
                  <a:fillRect l="-1084" r="-813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 flipV="1">
            <a:off x="6821665" y="1820091"/>
            <a:ext cx="214861" cy="678180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958149" y="1894736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Replace using the relationships above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Arc 15"/>
          <p:cNvSpPr/>
          <p:nvPr/>
        </p:nvSpPr>
        <p:spPr>
          <a:xfrm flipV="1">
            <a:off x="6834727" y="2651760"/>
            <a:ext cx="214861" cy="678180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01840" y="2735113"/>
                <a:ext cx="1746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all terms by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𝑐𝑜𝑠𝐴𝑐𝑜𝑠𝐵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40" y="2735113"/>
                <a:ext cx="1746069" cy="523220"/>
              </a:xfrm>
              <a:prstGeom prst="rect">
                <a:avLst/>
              </a:prstGeom>
              <a:blipFill>
                <a:blip r:embed="rId11"/>
                <a:stretch>
                  <a:fillRect l="-699" t="-2326" r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 flipV="1">
            <a:off x="6856499" y="3500845"/>
            <a:ext cx="214861" cy="678180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036527" y="3584198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 each term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86400" y="3013166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90754" y="3200400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00354" y="3026228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104708" y="3213462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120640" y="3405051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24994" y="3592285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16880" y="3391988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21234" y="3579222"/>
            <a:ext cx="348343" cy="13062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11931" y="2995748"/>
            <a:ext cx="383178" cy="3483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457406" y="3000102"/>
            <a:ext cx="383178" cy="3483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078583" y="3370216"/>
            <a:ext cx="383178" cy="3483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457406" y="3374570"/>
            <a:ext cx="383178" cy="3483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12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13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53426" y="5174917"/>
                <a:ext cx="3159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similar process can be followed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26" y="5174917"/>
                <a:ext cx="3159671" cy="646331"/>
              </a:xfrm>
              <a:prstGeom prst="rect">
                <a:avLst/>
              </a:prstGeom>
              <a:blipFill>
                <a:blip r:embed="rId1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6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555504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Prove that: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𝑠𝑖𝑛𝐵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𝑐𝑜𝑠𝐵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𝑠𝑖𝑛𝐵𝑐𝑜𝑠𝐵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555504" cy="4525963"/>
              </a:xfrm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91474" y="2174032"/>
                <a:ext cx="1019253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𝑐𝑜𝑠𝐴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𝑠𝑖𝑛𝐵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𝑠𝑖𝑛𝐴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474" y="2174032"/>
                <a:ext cx="1019253" cy="404791"/>
              </a:xfrm>
              <a:prstGeom prst="rect">
                <a:avLst/>
              </a:prstGeom>
              <a:blipFill>
                <a:blip r:embed="rId9"/>
                <a:stretch>
                  <a:fillRect l="-3593" t="-3030" r="-239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9310" y="2811623"/>
                <a:ext cx="1949060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𝑐𝑜𝑠𝐵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𝑐𝑜𝑠𝐵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𝑠𝑖𝑛𝐵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2811623"/>
                <a:ext cx="1949060" cy="404791"/>
              </a:xfrm>
              <a:prstGeom prst="rect">
                <a:avLst/>
              </a:prstGeom>
              <a:blipFill>
                <a:blip r:embed="rId10"/>
                <a:stretch>
                  <a:fillRect l="-313" t="-1493" r="-1250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01750" y="3458545"/>
                <a:ext cx="1923412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𝑠𝑖𝑛𝐴𝑠𝑖𝑛𝐵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50" y="3458545"/>
                <a:ext cx="1923412" cy="404791"/>
              </a:xfrm>
              <a:prstGeom prst="rect">
                <a:avLst/>
              </a:prstGeom>
              <a:blipFill>
                <a:blip r:embed="rId11"/>
                <a:stretch>
                  <a:fillRect l="-316" t="-1493" r="-1266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04861" y="4152120"/>
                <a:ext cx="1092029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𝑠𝑖𝑛𝐵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1" y="4152120"/>
                <a:ext cx="1092029" cy="410433"/>
              </a:xfrm>
              <a:prstGeom prst="rect">
                <a:avLst/>
              </a:prstGeom>
              <a:blipFill>
                <a:blip r:embed="rId12"/>
                <a:stretch>
                  <a:fillRect l="-1676" t="-2985" r="-5028" b="-149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flipV="1">
            <a:off x="5886116" y="2425958"/>
            <a:ext cx="197443" cy="605401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88863" y="2427203"/>
            <a:ext cx="220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to make the denominators equal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Arc 16"/>
          <p:cNvSpPr/>
          <p:nvPr/>
        </p:nvSpPr>
        <p:spPr>
          <a:xfrm flipV="1">
            <a:off x="5898557" y="3072880"/>
            <a:ext cx="197443" cy="605401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/>
          <p:cNvSpPr/>
          <p:nvPr/>
        </p:nvSpPr>
        <p:spPr>
          <a:xfrm flipV="1">
            <a:off x="5743047" y="3738464"/>
            <a:ext cx="197443" cy="605401"/>
          </a:xfrm>
          <a:prstGeom prst="arc">
            <a:avLst>
              <a:gd name="adj1" fmla="val 16200000"/>
              <a:gd name="adj2" fmla="val 5499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056814" y="3201643"/>
            <a:ext cx="151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Group together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2208" y="3798802"/>
            <a:ext cx="281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top can be replaced using one of the identities above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8119" y="2809135"/>
            <a:ext cx="383178" cy="41925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432282" y="2812245"/>
            <a:ext cx="383178" cy="41925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 animBg="1"/>
      <p:bldP spid="21" grpId="1" animBg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44150" y="1395523"/>
                <a:ext cx="4087156" cy="115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sz="1600" b="0" dirty="0">
                    <a:latin typeface="Comic Sans MS" panose="030F0702030302020204" pitchFamily="66" charset="0"/>
                  </a:rPr>
                  <a:t>Given that: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sz="1600" b="0" i="1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0" i="1" smtClean="0">
                            <a:latin typeface="Cambria Math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/>
                      </a:rPr>
                      <m:t>=3</m:t>
                    </m:r>
                    <m:r>
                      <a:rPr lang="en-GB" sz="1600" b="0" i="1" smtClean="0">
                        <a:latin typeface="Cambria Math"/>
                      </a:rPr>
                      <m:t>𝑐𝑜𝑠</m:t>
                    </m:r>
                    <m:r>
                      <a:rPr lang="en-GB" sz="1600" b="0" i="1" smtClean="0">
                        <a:latin typeface="Cambria Math"/>
                      </a:rPr>
                      <m:t>⁡(</m:t>
                    </m:r>
                    <m:r>
                      <a:rPr lang="en-GB" sz="1600" b="0" i="1" smtClean="0">
                        <a:latin typeface="Cambria Math"/>
                      </a:rPr>
                      <m:t>𝑥</m:t>
                    </m:r>
                    <m:r>
                      <a:rPr lang="en-GB" sz="1600" b="0" i="1" smtClean="0">
                        <a:latin typeface="Cambria Math"/>
                      </a:rPr>
                      <m:t>−</m:t>
                    </m:r>
                    <m:r>
                      <a:rPr lang="en-GB" sz="1600" b="0" i="1" smtClean="0">
                        <a:latin typeface="Cambria Math"/>
                      </a:rPr>
                      <m:t>𝑦</m:t>
                    </m:r>
                    <m:r>
                      <a:rPr lang="en-GB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1600" i="1" dirty="0">
                  <a:latin typeface="Comic Sans MS" pitchFamily="66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1600" dirty="0">
                    <a:latin typeface="Comic Sans MS" pitchFamily="66" charset="0"/>
                  </a:rPr>
                  <a:t>Express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𝑡𝑎𝑛𝑥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𝑡𝑎𝑛𝑦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150" y="1395523"/>
                <a:ext cx="4087156" cy="1159420"/>
              </a:xfrm>
              <a:prstGeom prst="rect">
                <a:avLst/>
              </a:prstGeom>
              <a:blipFill>
                <a:blip r:embed="rId3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537" y="2682573"/>
                <a:ext cx="2657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/>
                        </a:rPr>
                        <m:t>=3</m:t>
                      </m:r>
                      <m:r>
                        <a:rPr lang="en-GB" sz="1600" b="0" i="1" smtClean="0">
                          <a:latin typeface="Cambria Math"/>
                        </a:rPr>
                        <m:t>𝑐𝑜𝑠</m:t>
                      </m:r>
                      <m:r>
                        <a:rPr lang="en-GB" sz="1600" b="0" i="1" smtClean="0">
                          <a:latin typeface="Cambria Math"/>
                        </a:rPr>
                        <m:t>⁡(</m:t>
                      </m:r>
                      <m:r>
                        <a:rPr lang="en-GB" sz="1600" b="0" i="1" smtClean="0">
                          <a:latin typeface="Cambria Math"/>
                        </a:rPr>
                        <m:t>𝑥</m:t>
                      </m:r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" y="2682573"/>
                <a:ext cx="2657202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2537" y="3150625"/>
                <a:ext cx="2381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𝑠𝑖𝑛𝑥𝑐𝑜𝑠𝑦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𝑐𝑜𝑠𝑥𝑠𝑖𝑛𝑦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" y="3150625"/>
                <a:ext cx="2381229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58781" y="3150625"/>
                <a:ext cx="26370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𝑐𝑜𝑠𝑥𝑐𝑜𝑠𝑦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𝑠𝑖𝑛𝑥𝑠𝑖𝑛𝑦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81" y="3150625"/>
                <a:ext cx="2637004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1022" y="3618677"/>
                <a:ext cx="24442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𝑠𝑖𝑛𝑥𝑐𝑜𝑠𝑦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𝑐𝑜𝑠𝑥𝑠𝑖𝑛𝑦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22" y="3618677"/>
                <a:ext cx="2444259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69746" y="3618677"/>
                <a:ext cx="26150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𝑐𝑜𝑠𝑥𝑐𝑜𝑠𝑦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𝑠𝑖𝑛𝑥𝑠𝑖𝑛𝑦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46" y="3618677"/>
                <a:ext cx="2615075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6533" y="4122733"/>
                <a:ext cx="24442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𝑠𝑖𝑛𝑥𝑐𝑜𝑠𝑦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𝑐𝑜𝑠𝑥𝑠𝑖𝑛𝑦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3" y="4122733"/>
                <a:ext cx="2444259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65257" y="4122733"/>
                <a:ext cx="26150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𝑐𝑜𝑠𝑥𝑐𝑜𝑠𝑦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𝑠𝑖𝑛𝑥𝑠𝑖𝑛𝑦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57" y="4122733"/>
                <a:ext cx="2615075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4545" y="4374761"/>
                <a:ext cx="1069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𝑐𝑜𝑠𝑥𝑐𝑜𝑠𝑦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5" y="4374761"/>
                <a:ext cx="1069845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2677" y="4374761"/>
                <a:ext cx="1069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𝑐𝑜𝑠𝑥𝑐𝑜𝑠𝑦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77" y="4374761"/>
                <a:ext cx="1069845" cy="338554"/>
              </a:xfrm>
              <a:prstGeom prst="rect">
                <a:avLst/>
              </a:prstGeom>
              <a:blipFill>
                <a:blip r:embed="rId1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82817" y="4374761"/>
                <a:ext cx="1069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𝑐𝑜𝑠𝑥𝑐𝑜𝑠𝑦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17" y="4374761"/>
                <a:ext cx="1069845" cy="338554"/>
              </a:xfrm>
              <a:prstGeom prst="rect">
                <a:avLst/>
              </a:prstGeom>
              <a:blipFill>
                <a:blip r:embed="rId1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70949" y="4374761"/>
                <a:ext cx="1069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𝑐𝑜𝑠𝑥𝑐𝑜𝑠𝑦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49" y="4374761"/>
                <a:ext cx="1069845" cy="338554"/>
              </a:xfrm>
              <a:prstGeom prst="rect">
                <a:avLst/>
              </a:prstGeom>
              <a:blipFill>
                <a:blip r:embed="rId1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70549" y="4446769"/>
            <a:ext cx="97210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86673" y="4446769"/>
            <a:ext cx="97210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54825" y="4446769"/>
            <a:ext cx="97210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70949" y="4446769"/>
            <a:ext cx="97210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10609" y="4158737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10609" y="4410765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66693" y="4158737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630689" y="4410765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2837" y="4194741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2837" y="4374761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94885" y="4194741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94885" y="4374761"/>
            <a:ext cx="324036" cy="288032"/>
          </a:xfrm>
          <a:prstGeom prst="lin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82617" y="4806809"/>
                <a:ext cx="1611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𝑡𝑎𝑛𝑥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17" y="4806809"/>
                <a:ext cx="1611788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458781" y="4806809"/>
                <a:ext cx="17701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𝑡𝑎𝑛𝑥𝑡𝑎𝑛𝑦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81" y="4806809"/>
                <a:ext cx="1770165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0569" y="5238857"/>
                <a:ext cx="2033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𝑡𝑎𝑛𝑥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𝑡𝑎𝑛𝑥𝑡𝑎𝑛𝑦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9" y="5238857"/>
                <a:ext cx="2033377" cy="338554"/>
              </a:xfrm>
              <a:prstGeom prst="rect">
                <a:avLst/>
              </a:prstGeom>
              <a:blipFill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58781" y="5238857"/>
                <a:ext cx="1348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81" y="5238857"/>
                <a:ext cx="1348574" cy="338554"/>
              </a:xfrm>
              <a:prstGeom prst="rect">
                <a:avLst/>
              </a:prstGeom>
              <a:blipFill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02597" y="5634901"/>
                <a:ext cx="17475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𝑡𝑎𝑛𝑥</m:t>
                      </m:r>
                      <m:r>
                        <a:rPr lang="en-GB" sz="1600" b="0" i="1" smtClean="0">
                          <a:latin typeface="Cambria Math"/>
                        </a:rPr>
                        <m:t>(2−3</m:t>
                      </m:r>
                      <m:r>
                        <a:rPr lang="en-GB" sz="1600" b="0" i="1" smtClean="0">
                          <a:latin typeface="Cambria Math"/>
                        </a:rPr>
                        <m:t>𝑡𝑎𝑛𝑦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97" y="5634901"/>
                <a:ext cx="1747530" cy="338554"/>
              </a:xfrm>
              <a:prstGeom prst="rect">
                <a:avLst/>
              </a:prstGeom>
              <a:blipFill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58781" y="5634901"/>
                <a:ext cx="1348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81" y="5634901"/>
                <a:ext cx="1348574" cy="338554"/>
              </a:xfrm>
              <a:prstGeom prst="rect">
                <a:avLst/>
              </a:prstGeom>
              <a:blipFill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82717" y="6072059"/>
                <a:ext cx="673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𝑡𝑎𝑛𝑥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717" y="6072059"/>
                <a:ext cx="67338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58781" y="6072059"/>
                <a:ext cx="1348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= 3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81" y="6072059"/>
                <a:ext cx="134857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10809" y="6354193"/>
                <a:ext cx="10928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𝑡𝑎𝑛𝑦</m:t>
                          </m:r>
                        </m:e>
                      </m:func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09" y="6354193"/>
                <a:ext cx="1092800" cy="338554"/>
              </a:xfrm>
              <a:prstGeom prst="rect">
                <a:avLst/>
              </a:prstGeom>
              <a:blipFill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2746813" y="6396095"/>
            <a:ext cx="97210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4871049" y="2862593"/>
            <a:ext cx="396044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159081" y="2934601"/>
            <a:ext cx="248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Rewrite the sin and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parts</a:t>
            </a:r>
          </a:p>
        </p:txBody>
      </p:sp>
      <p:sp>
        <p:nvSpPr>
          <p:cNvPr id="55" name="Arc 54"/>
          <p:cNvSpPr/>
          <p:nvPr/>
        </p:nvSpPr>
        <p:spPr>
          <a:xfrm>
            <a:off x="4871049" y="3330645"/>
            <a:ext cx="396044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>
            <a:off x="4871049" y="3798697"/>
            <a:ext cx="432048" cy="64807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>
            <a:off x="4871049" y="4446769"/>
            <a:ext cx="468052" cy="5400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4871049" y="4986829"/>
            <a:ext cx="468052" cy="432048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>
            <a:off x="4871049" y="5418877"/>
            <a:ext cx="468052" cy="432048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>
            <a:off x="4871049" y="5850925"/>
            <a:ext cx="468052" cy="432048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5195085" y="340265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out the brackets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67093" y="397871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all by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cosxcosy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7093" y="45547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95085" y="49508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Subtract 3tanxtany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Subtract 2tany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101" y="549088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Factorise the left side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03097" y="595893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(2 – 3tany)</a:t>
            </a:r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24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2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26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27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28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29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19" grpId="0"/>
      <p:bldP spid="2" grpId="0"/>
      <p:bldP spid="24" grpId="0"/>
      <p:bldP spid="25" grpId="0"/>
      <p:bldP spid="26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 animBg="1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7B</a:t>
            </a:r>
          </a:p>
        </p:txBody>
      </p:sp>
    </p:spTree>
    <p:extLst>
      <p:ext uri="{BB962C8B-B14F-4D97-AF65-F5344CB8AC3E}">
        <p14:creationId xmlns:p14="http://schemas.microsoft.com/office/powerpoint/2010/main" val="332961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Find the exact values of:</a:t>
                </a:r>
              </a:p>
              <a:p>
                <a:pPr marL="342900" indent="-342900">
                  <a:buAutoNum type="arabicParenR"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		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𝑡𝑎𝑛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Solve the following equations in the interval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  <a:blipFill>
                <a:blip r:embed="rId2"/>
                <a:stretch>
                  <a:fillRect l="-1752" t="-2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/>
              <p:cNvSpPr txBox="1">
                <a:spLocks/>
              </p:cNvSpPr>
              <p:nvPr/>
            </p:nvSpPr>
            <p:spPr>
              <a:xfrm>
                <a:off x="4643452" y="1687745"/>
                <a:ext cx="4099332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3) Prove the following: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𝑠𝑖𝑛𝑥𝑡𝑎𝑛𝑥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𝑠𝑒𝑐𝑥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𝑐𝑜𝑡𝑥𝑠𝑒𝑐𝑥𝑠𝑖𝑛𝑥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𝑐𝑜𝑡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52" y="1687745"/>
                <a:ext cx="4099332" cy="4752528"/>
              </a:xfrm>
              <a:prstGeom prst="rect">
                <a:avLst/>
              </a:prstGeom>
              <a:blipFill>
                <a:blip r:embed="rId3"/>
                <a:stretch>
                  <a:fillRect l="-1339" t="-1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71451" y="2368732"/>
                <a:ext cx="883127" cy="484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1" y="2368732"/>
                <a:ext cx="883127" cy="48455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78480" y="2346960"/>
                <a:ext cx="494174" cy="609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2346960"/>
                <a:ext cx="494174" cy="609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6137" y="2982686"/>
                <a:ext cx="494174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137" y="2982686"/>
                <a:ext cx="494174" cy="367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2389" y="4706983"/>
                <a:ext cx="1315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194.2, 245.8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9" y="4706983"/>
                <a:ext cx="131529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34343" y="5159829"/>
                <a:ext cx="17250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45, 165, 225, 345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3" y="5159829"/>
                <a:ext cx="172508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1395" y="5708469"/>
                <a:ext cx="587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270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95" y="5708469"/>
                <a:ext cx="58702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557338"/>
            <a:ext cx="35052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1600" b="1" dirty="0">
                <a:latin typeface="Comic Sans MS" pitchFamily="66" charset="0"/>
              </a:rPr>
              <a:t>You need to be able to use the addition formulae</a:t>
            </a:r>
          </a:p>
          <a:p>
            <a:pPr marL="0" indent="0" algn="ctr" eaLnBrk="1" hangingPunct="1">
              <a:buFontTx/>
              <a:buNone/>
            </a:pPr>
            <a:endParaRPr lang="en-US" sz="1600" b="1" u="sng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Show, using the formula for Sin(A – B), that:</a:t>
            </a: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algn="ctr" eaLnBrk="1" hangingPunct="1">
              <a:buFont typeface="Wingdings" panose="05000000000000000000" pitchFamily="2" charset="2"/>
              <a:buChar char="à"/>
            </a:pPr>
            <a:r>
              <a:rPr lang="en-US" sz="1400" dirty="0">
                <a:latin typeface="Comic Sans MS" pitchFamily="66" charset="0"/>
                <a:sym typeface="Wingdings" panose="05000000000000000000" pitchFamily="2" charset="2"/>
              </a:rPr>
              <a:t>Think about how you could write 15˚ using angles that can be expressed exactly…</a:t>
            </a:r>
          </a:p>
          <a:p>
            <a:pPr algn="ctr" eaLnBrk="1" hangingPunct="1">
              <a:buFont typeface="Wingdings" panose="05000000000000000000" pitchFamily="2" charset="2"/>
              <a:buChar char="à"/>
            </a:pPr>
            <a:endParaRPr lang="en-US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548" y="2994369"/>
                <a:ext cx="1975413" cy="67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𝑆𝑖𝑛</m:t>
                      </m:r>
                      <m:r>
                        <a:rPr lang="en-GB" b="0" i="1" smtClean="0">
                          <a:latin typeface="Cambria Math"/>
                        </a:rPr>
                        <m:t>15=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48" y="2994369"/>
                <a:ext cx="1975413" cy="67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9759" y="4723180"/>
                <a:ext cx="245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𝑆𝑖𝑛</m:t>
                      </m:r>
                      <m:r>
                        <a:rPr lang="en-GB" b="0" i="1" smtClean="0">
                          <a:latin typeface="Cambria Math"/>
                        </a:rPr>
                        <m:t>15=</m:t>
                      </m:r>
                      <m:r>
                        <a:rPr lang="en-GB" b="0" i="1" smtClean="0">
                          <a:latin typeface="Cambria Math"/>
                        </a:rPr>
                        <m:t>𝑆𝑖𝑛</m:t>
                      </m:r>
                      <m:r>
                        <a:rPr lang="en-GB" b="0" i="1" smtClean="0">
                          <a:latin typeface="Cambria Math"/>
                        </a:rPr>
                        <m:t>(45−30)</m:t>
                      </m:r>
                    </m:oMath>
                  </m:oMathPara>
                </a14:m>
                <a:endParaRPr lang="en-GB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59" y="4723180"/>
                <a:ext cx="245368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59932" y="2420888"/>
            <a:ext cx="311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Sin(A - B) ≡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SinACosB</a:t>
            </a:r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 -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CosASinB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7924" y="3068960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Sin(45 - 30) ≡ Sin45Cos30 – Cos45Sin30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5936" y="3717032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Sin(45 - 30) 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092" y="3609020"/>
                <a:ext cx="454868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3609020"/>
                <a:ext cx="454868" cy="5448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04148" y="3609020"/>
                <a:ext cx="454868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8" y="3609020"/>
                <a:ext cx="454868" cy="5448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16216" y="3609020"/>
                <a:ext cx="454868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609020"/>
                <a:ext cx="454868" cy="54482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56276" y="3645024"/>
                <a:ext cx="33695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3645024"/>
                <a:ext cx="336952" cy="495649"/>
              </a:xfrm>
              <a:prstGeom prst="rect">
                <a:avLst/>
              </a:prstGeom>
              <a:blipFill rotWithShape="1">
                <a:blip r:embed="rId1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88124" y="3753036"/>
                <a:ext cx="387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753036"/>
                <a:ext cx="387660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04248" y="3753036"/>
                <a:ext cx="387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53036"/>
                <a:ext cx="387660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28184" y="3753036"/>
                <a:ext cx="387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753036"/>
                <a:ext cx="38766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995936" y="4437112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Sin(45 - 30) 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36096" y="4365104"/>
                <a:ext cx="454868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365104"/>
                <a:ext cx="454868" cy="54482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84168" y="4365104"/>
                <a:ext cx="454868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365104"/>
                <a:ext cx="454868" cy="54482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6136" y="4509120"/>
                <a:ext cx="387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509120"/>
                <a:ext cx="38766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995936" y="5301208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Sin(15) 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76056" y="5157192"/>
                <a:ext cx="886588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157192"/>
                <a:ext cx="886588" cy="54482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884368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A=45, B=30</a:t>
            </a:r>
          </a:p>
        </p:txBody>
      </p:sp>
      <p:sp>
        <p:nvSpPr>
          <p:cNvPr id="33" name="Arc 32"/>
          <p:cNvSpPr/>
          <p:nvPr/>
        </p:nvSpPr>
        <p:spPr>
          <a:xfrm>
            <a:off x="7416316" y="2564904"/>
            <a:ext cx="540060" cy="68407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/>
          <p:cNvSpPr/>
          <p:nvPr/>
        </p:nvSpPr>
        <p:spPr>
          <a:xfrm>
            <a:off x="7416316" y="3248980"/>
            <a:ext cx="540060" cy="68407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/>
          <p:cNvSpPr/>
          <p:nvPr/>
        </p:nvSpPr>
        <p:spPr>
          <a:xfrm>
            <a:off x="7416316" y="3933056"/>
            <a:ext cx="540060" cy="68407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6516216" y="4689140"/>
            <a:ext cx="504056" cy="75608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884368" y="3248980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These can be written as surds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20372" y="4041068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each pair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4268" y="4833156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Group the fractions up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1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17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18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19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20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21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5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772816"/>
            <a:ext cx="3505200" cy="4525962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b="1" dirty="0">
                <a:latin typeface="Comic Sans MS" pitchFamily="66" charset="0"/>
              </a:rPr>
              <a:t>You need to be able to use the addition formulae</a:t>
            </a:r>
          </a:p>
          <a:p>
            <a:pPr marL="0" indent="0" algn="ctr" eaLnBrk="1" hangingPunct="1">
              <a:buFontTx/>
              <a:buNone/>
            </a:pPr>
            <a:endParaRPr lang="en-US" sz="600" b="1" u="sng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Given that:</a:t>
            </a: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Find the value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2888940"/>
                <a:ext cx="2823209" cy="44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/>
                      </a:rPr>
                      <m:t>SinA</m:t>
                    </m:r>
                    <m:r>
                      <a:rPr lang="en-GB" sz="1600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sz="1600" b="0" i="0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GB" sz="1600" b="0" i="0" smtClean="0">
                        <a:latin typeface="Cambria Math"/>
                      </a:rPr>
                      <m:t>     </m:t>
                    </m:r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180˚</m:t>
                    </m:r>
                  </m:oMath>
                </a14:m>
                <a:r>
                  <a:rPr lang="en-GB" sz="1600" dirty="0">
                    <a:latin typeface="Cambria Math" pitchFamily="18" charset="0"/>
                    <a:ea typeface="Cambria Math" pitchFamily="18" charset="0"/>
                  </a:rPr>
                  <a:t> &lt; A &lt; 270˚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88940"/>
                <a:ext cx="2823209" cy="44204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5536" y="3392996"/>
                <a:ext cx="2568524" cy="44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0" dirty="0">
                    <a:latin typeface="Cambria Math" pitchFamily="18" charset="0"/>
                    <a:ea typeface="Cambria Math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B</m:t>
                    </m:r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=−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GB" sz="1600" b="0" i="0" smtClean="0">
                            <a:latin typeface="Cambria Math" pitchFamily="18" charset="0"/>
                            <a:ea typeface="Cambria Math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1600" b="0" i="0" smtClean="0">
                            <a:latin typeface="Cambria Math" pitchFamily="18" charset="0"/>
                            <a:ea typeface="Cambria Math" pitchFamily="18" charset="0"/>
                          </a:rPr>
                          <m:t>13</m:t>
                        </m:r>
                      </m:den>
                    </m:f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B</m:t>
                    </m:r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Obtuse</m:t>
                    </m:r>
                  </m:oMath>
                </a14:m>
                <a:endParaRPr lang="en-GB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2996"/>
                <a:ext cx="2568524" cy="441788"/>
              </a:xfrm>
              <a:prstGeom prst="rect">
                <a:avLst/>
              </a:prstGeom>
              <a:blipFill>
                <a:blip r:embed="rId4"/>
                <a:stretch>
                  <a:fillRect l="-238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45560" y="4350337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0" i="1" dirty="0">
                <a:latin typeface="Cambria Math" pitchFamily="18" charset="0"/>
                <a:ea typeface="Cambria Math" pitchFamily="18" charset="0"/>
              </a:rPr>
              <a:t>Tan(A+B)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5576" y="4802231"/>
                <a:ext cx="2484276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𝑇𝑎𝑛𝐵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𝑇𝑎𝑛𝐴𝑇𝑎𝑛𝐵</m:t>
                        </m:r>
                      </m:den>
                    </m:f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02231"/>
                <a:ext cx="2484276" cy="44319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5112060" y="2384884"/>
            <a:ext cx="1800200" cy="1274440"/>
            <a:chOff x="5112060" y="2384884"/>
            <a:chExt cx="1800200" cy="127444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616116" y="2384884"/>
              <a:ext cx="1296144" cy="792088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912260" y="2384884"/>
              <a:ext cx="0" cy="792088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16116" y="3176972"/>
              <a:ext cx="1296144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6768244" y="3032956"/>
              <a:ext cx="144016" cy="144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c 44"/>
            <p:cNvSpPr/>
            <p:nvPr/>
          </p:nvSpPr>
          <p:spPr>
            <a:xfrm>
              <a:off x="5112060" y="2744924"/>
              <a:ext cx="914400" cy="914400"/>
            </a:xfrm>
            <a:prstGeom prst="arc">
              <a:avLst>
                <a:gd name="adj1" fmla="val 19623044"/>
                <a:gd name="adj2" fmla="val 21396233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40152" y="2888940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A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01529" y="4401108"/>
            <a:ext cx="1800200" cy="1274440"/>
            <a:chOff x="5184068" y="3753036"/>
            <a:chExt cx="1800200" cy="1274440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688124" y="3753036"/>
              <a:ext cx="1296144" cy="792088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6984268" y="3753036"/>
              <a:ext cx="0" cy="792088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88124" y="4545124"/>
              <a:ext cx="1296144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6840252" y="4401108"/>
              <a:ext cx="144016" cy="144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c 60"/>
            <p:cNvSpPr/>
            <p:nvPr/>
          </p:nvSpPr>
          <p:spPr>
            <a:xfrm>
              <a:off x="5184068" y="4113076"/>
              <a:ext cx="914400" cy="914400"/>
            </a:xfrm>
            <a:prstGeom prst="arc">
              <a:avLst>
                <a:gd name="adj1" fmla="val 19623044"/>
                <a:gd name="adj2" fmla="val 21396233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2160" y="4257092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76256" y="263691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2160" y="245689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20172" y="317697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73637" y="519319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65625" y="45091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031940" y="2132856"/>
                <a:ext cx="1163587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𝑆𝑖𝑛𝐴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40" y="2132856"/>
                <a:ext cx="1163587" cy="533864"/>
              </a:xfrm>
              <a:prstGeom prst="rect">
                <a:avLst/>
              </a:prstGeom>
              <a:blipFill rotWithShape="1">
                <a:blip r:embed="rId8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31940" y="2672916"/>
                <a:ext cx="1104790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𝑆𝑖𝑛𝐴</m:t>
                      </m:r>
                      <m:r>
                        <a:rPr lang="en-GB" sz="1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40" y="2672916"/>
                <a:ext cx="1104790" cy="497059"/>
              </a:xfrm>
              <a:prstGeom prst="rect">
                <a:avLst/>
              </a:prstGeom>
              <a:blipFill rotWithShape="1"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021409" y="4473116"/>
                <a:ext cx="1216359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𝐴𝑑𝑗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09" y="4473116"/>
                <a:ext cx="1216359" cy="552459"/>
              </a:xfrm>
              <a:prstGeom prst="rect">
                <a:avLst/>
              </a:prstGeom>
              <a:blipFill rotWithShape="1"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6829721" y="46531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460271" y="2096852"/>
                <a:ext cx="1219693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𝑇𝑎𝑛𝐴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𝐴𝑑𝑗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271" y="2096852"/>
                <a:ext cx="1219693" cy="534826"/>
              </a:xfrm>
              <a:prstGeom prst="rect">
                <a:avLst/>
              </a:prstGeom>
              <a:blipFill rotWithShape="1"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88324" y="2636912"/>
                <a:ext cx="99629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𝑇𝑎𝑛𝐴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24" y="2636912"/>
                <a:ext cx="996298" cy="495649"/>
              </a:xfrm>
              <a:prstGeom prst="rect">
                <a:avLst/>
              </a:prstGeom>
              <a:blipFill rotWithShape="1">
                <a:blip r:embed="rId1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452320" y="4221088"/>
                <a:ext cx="1227579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𝑇𝑎𝑛𝐵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𝐴𝑑𝑗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221088"/>
                <a:ext cx="1227579" cy="534826"/>
              </a:xfrm>
              <a:prstGeom prst="rect">
                <a:avLst/>
              </a:prstGeom>
              <a:blipFill rotWithShape="1"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457739" y="4797152"/>
                <a:ext cx="1103572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 pitchFamily="18" charset="0"/>
                        </a:rPr>
                        <m:t>𝑇𝑎𝑛𝐵</m:t>
                      </m:r>
                      <m:r>
                        <a:rPr lang="en-GB" sz="14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739" y="4797152"/>
                <a:ext cx="1103572" cy="500009"/>
              </a:xfrm>
              <a:prstGeom prst="rect">
                <a:avLst/>
              </a:prstGeom>
              <a:blipFill rotWithShape="1"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021409" y="5049180"/>
                <a:ext cx="1245726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𝐶𝑜𝑠𝐵</m:t>
                      </m:r>
                      <m:r>
                        <a:rPr lang="en-GB" sz="1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09" y="5049180"/>
                <a:ext cx="1245726" cy="4970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484316" y="5373216"/>
                <a:ext cx="1268168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 pitchFamily="18" charset="0"/>
                        </a:rPr>
                        <m:t>𝑇𝑎𝑛𝐵</m:t>
                      </m:r>
                      <m:r>
                        <a:rPr lang="en-GB" sz="14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16" y="5373216"/>
                <a:ext cx="1268168" cy="500009"/>
              </a:xfrm>
              <a:prstGeom prst="rect">
                <a:avLst/>
              </a:prstGeom>
              <a:blipFill rotWithShape="1">
                <a:blip r:embed="rId1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995935" y="3537012"/>
            <a:ext cx="50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Pythagoras’ to find the missing side (ignore negatives)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95936" y="389705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Tan is positive in the range 180˚ - 270˚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67944" y="5841268"/>
            <a:ext cx="507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Pythagoras’ to find the missing side (ignore negatives)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95936" y="620130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Tan is negative in the range 90˚ - 180˚</a:t>
            </a:r>
          </a:p>
        </p:txBody>
      </p:sp>
      <p:sp>
        <p:nvSpPr>
          <p:cNvPr id="85" name="Line 51"/>
          <p:cNvSpPr>
            <a:spLocks noChangeShapeType="1"/>
          </p:cNvSpPr>
          <p:nvPr/>
        </p:nvSpPr>
        <p:spPr bwMode="auto">
          <a:xfrm>
            <a:off x="172941" y="5938337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Line 52"/>
          <p:cNvSpPr>
            <a:spLocks noChangeShapeType="1"/>
          </p:cNvSpPr>
          <p:nvPr/>
        </p:nvSpPr>
        <p:spPr bwMode="auto">
          <a:xfrm>
            <a:off x="858741" y="586213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Line 53"/>
          <p:cNvSpPr>
            <a:spLocks noChangeShapeType="1"/>
          </p:cNvSpPr>
          <p:nvPr/>
        </p:nvSpPr>
        <p:spPr bwMode="auto">
          <a:xfrm>
            <a:off x="1544541" y="586213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Line 54"/>
          <p:cNvSpPr>
            <a:spLocks noChangeShapeType="1"/>
          </p:cNvSpPr>
          <p:nvPr/>
        </p:nvSpPr>
        <p:spPr bwMode="auto">
          <a:xfrm>
            <a:off x="2230341" y="586213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2916141" y="586213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Text Box 69"/>
          <p:cNvSpPr txBox="1">
            <a:spLocks noChangeArrowheads="1"/>
          </p:cNvSpPr>
          <p:nvPr/>
        </p:nvSpPr>
        <p:spPr bwMode="auto">
          <a:xfrm>
            <a:off x="700314" y="6001961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90</a:t>
            </a:r>
          </a:p>
        </p:txBody>
      </p:sp>
      <p:sp>
        <p:nvSpPr>
          <p:cNvPr id="91" name="Line 70"/>
          <p:cNvSpPr>
            <a:spLocks noChangeShapeType="1"/>
          </p:cNvSpPr>
          <p:nvPr/>
        </p:nvSpPr>
        <p:spPr bwMode="auto">
          <a:xfrm>
            <a:off x="172941" y="5633537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Text Box 72"/>
          <p:cNvSpPr txBox="1">
            <a:spLocks noChangeArrowheads="1"/>
          </p:cNvSpPr>
          <p:nvPr/>
        </p:nvSpPr>
        <p:spPr bwMode="auto">
          <a:xfrm>
            <a:off x="1336901" y="6001961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93" name="Text Box 73"/>
          <p:cNvSpPr txBox="1">
            <a:spLocks noChangeArrowheads="1"/>
          </p:cNvSpPr>
          <p:nvPr/>
        </p:nvSpPr>
        <p:spPr bwMode="auto">
          <a:xfrm>
            <a:off x="2022701" y="6001961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94" name="Text Box 74"/>
          <p:cNvSpPr txBox="1">
            <a:spLocks noChangeArrowheads="1"/>
          </p:cNvSpPr>
          <p:nvPr/>
        </p:nvSpPr>
        <p:spPr bwMode="auto">
          <a:xfrm>
            <a:off x="2708501" y="6001961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95" name="Text Box 77"/>
          <p:cNvSpPr txBox="1">
            <a:spLocks noChangeArrowheads="1"/>
          </p:cNvSpPr>
          <p:nvPr/>
        </p:nvSpPr>
        <p:spPr bwMode="auto">
          <a:xfrm>
            <a:off x="3068541" y="578593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Tan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96" name="Arc 65"/>
          <p:cNvSpPr>
            <a:spLocks/>
          </p:cNvSpPr>
          <p:nvPr/>
        </p:nvSpPr>
        <p:spPr bwMode="auto">
          <a:xfrm flipV="1">
            <a:off x="196696" y="5029200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" name="Arc 66"/>
          <p:cNvSpPr>
            <a:spLocks/>
          </p:cNvSpPr>
          <p:nvPr/>
        </p:nvSpPr>
        <p:spPr bwMode="auto">
          <a:xfrm flipV="1">
            <a:off x="1568296" y="5029200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8" name="Arc 67"/>
          <p:cNvSpPr>
            <a:spLocks/>
          </p:cNvSpPr>
          <p:nvPr/>
        </p:nvSpPr>
        <p:spPr bwMode="auto">
          <a:xfrm flipH="1">
            <a:off x="882496" y="5943600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" name="Arc 68"/>
          <p:cNvSpPr>
            <a:spLocks/>
          </p:cNvSpPr>
          <p:nvPr/>
        </p:nvSpPr>
        <p:spPr bwMode="auto">
          <a:xfrm flipH="1">
            <a:off x="2254096" y="5943600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1555846" y="5520235"/>
            <a:ext cx="696035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862085" y="5508862"/>
            <a:ext cx="696035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7508545" y="2629184"/>
            <a:ext cx="953067" cy="56439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7538115" y="5347363"/>
            <a:ext cx="1155509" cy="56439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798396" y="4755384"/>
            <a:ext cx="2422476" cy="56439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17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18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19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20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21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22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4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42" grpId="0"/>
      <p:bldP spid="50" grpId="0"/>
      <p:bldP spid="66" grpId="0"/>
      <p:bldP spid="67" grpId="0"/>
      <p:bldP spid="68" grpId="0"/>
      <p:bldP spid="69" grpId="0"/>
      <p:bldP spid="63" grpId="0"/>
      <p:bldP spid="71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64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/>
      <p:bldP spid="93" grpId="0"/>
      <p:bldP spid="94" grpId="0"/>
      <p:bldP spid="95" grpId="0"/>
      <p:bldP spid="96" grpId="0" animBg="1"/>
      <p:bldP spid="97" grpId="0" animBg="1"/>
      <p:bldP spid="98" grpId="0" animBg="1"/>
      <p:bldP spid="99" grpId="0" animBg="1"/>
      <p:bldP spid="65" grpId="0" animBg="1"/>
      <p:bldP spid="65" grpId="1" animBg="1"/>
      <p:bldP spid="101" grpId="0" animBg="1"/>
      <p:bldP spid="101" grpId="1" animBg="1"/>
      <p:bldP spid="102" grpId="0" animBg="1"/>
      <p:bldP spid="103" grpId="0" animBg="1"/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923928" y="2384884"/>
                <a:ext cx="2484276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𝑇𝑎𝑛𝐵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𝑇𝑎𝑛𝐴𝑇𝑎𝑛𝐵</m:t>
                        </m:r>
                      </m:den>
                    </m:f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384884"/>
                <a:ext cx="2484276" cy="443198"/>
              </a:xfrm>
              <a:prstGeom prst="rect">
                <a:avLst/>
              </a:prstGeom>
              <a:blipFill rotWithShape="1">
                <a:blip r:embed="rId8"/>
                <a:stretch>
                  <a:fillRect l="-246" b="-27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83568" y="5409220"/>
                <a:ext cx="99629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𝑇𝑎𝑛𝐴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09220"/>
                <a:ext cx="996298" cy="49564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015716" y="5409220"/>
                <a:ext cx="1268168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 pitchFamily="18" charset="0"/>
                        </a:rPr>
                        <m:t>𝑇𝑎𝑛𝐵</m:t>
                      </m:r>
                      <m:r>
                        <a:rPr lang="en-GB" sz="14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5409220"/>
                <a:ext cx="1268168" cy="500009"/>
              </a:xfrm>
              <a:prstGeom prst="rect">
                <a:avLst/>
              </a:prstGeom>
              <a:blipFill rotWithShape="1"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959932" y="3032956"/>
                <a:ext cx="2484276" cy="81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2" y="3032956"/>
                <a:ext cx="2484276" cy="819070"/>
              </a:xfrm>
              <a:prstGeom prst="rect">
                <a:avLst/>
              </a:prstGeom>
              <a:blipFill rotWithShape="1">
                <a:blip r:embed="rId11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923928" y="3969060"/>
                <a:ext cx="1800200" cy="801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63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48</m:t>
                            </m:r>
                          </m:den>
                        </m:f>
                      </m:den>
                    </m:f>
                  </m:oMath>
                </a14:m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969060"/>
                <a:ext cx="1800200" cy="8011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923928" y="4905164"/>
                <a:ext cx="2052228" cy="44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GB" sz="16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48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63</m:t>
                        </m:r>
                      </m:den>
                    </m:f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05164"/>
                <a:ext cx="2052228" cy="442044"/>
              </a:xfrm>
              <a:prstGeom prst="rect">
                <a:avLst/>
              </a:prstGeom>
              <a:blipFill rotWithShape="1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743908" y="5589240"/>
                <a:ext cx="2052228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63</m:t>
                        </m:r>
                      </m:den>
                    </m:f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5589240"/>
                <a:ext cx="2052228" cy="441275"/>
              </a:xfrm>
              <a:prstGeom prst="rect">
                <a:avLst/>
              </a:prstGeom>
              <a:blipFill rotWithShape="1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>
            <a:off x="6300192" y="2636912"/>
            <a:ext cx="468052" cy="82809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732240" y="2744924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Substitute in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TanA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TanB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1" name="Arc 110"/>
          <p:cNvSpPr/>
          <p:nvPr/>
        </p:nvSpPr>
        <p:spPr>
          <a:xfrm>
            <a:off x="6300192" y="3465004"/>
            <a:ext cx="468052" cy="82809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/>
          <p:cNvSpPr/>
          <p:nvPr/>
        </p:nvSpPr>
        <p:spPr>
          <a:xfrm>
            <a:off x="6300192" y="4293096"/>
            <a:ext cx="468052" cy="82809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c 112"/>
          <p:cNvSpPr/>
          <p:nvPr/>
        </p:nvSpPr>
        <p:spPr>
          <a:xfrm>
            <a:off x="6300192" y="5085184"/>
            <a:ext cx="468052" cy="82809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6660232" y="350100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the Numerator and Denominator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68244" y="4473116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Leave, Change and Flip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44208" y="53372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79912" y="6093296"/>
            <a:ext cx="4284476" cy="646331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Although you could just type the whole thing into your calculator, you still need to show the stages for the workings marks…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5536" y="2888940"/>
                <a:ext cx="2823209" cy="44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/>
                      </a:rPr>
                      <m:t>SinA</m:t>
                    </m:r>
                    <m:r>
                      <a:rPr lang="en-GB" sz="1600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sz="1600" b="0" i="0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GB" sz="1600" b="0" i="0" smtClean="0">
                        <a:latin typeface="Cambria Math"/>
                      </a:rPr>
                      <m:t>     </m:t>
                    </m:r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180˚</m:t>
                    </m:r>
                  </m:oMath>
                </a14:m>
                <a:r>
                  <a:rPr lang="en-GB" sz="1600" dirty="0">
                    <a:latin typeface="Cambria Math" pitchFamily="18" charset="0"/>
                    <a:ea typeface="Cambria Math" pitchFamily="18" charset="0"/>
                  </a:rPr>
                  <a:t> &lt; A &lt; 270˚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88940"/>
                <a:ext cx="2823209" cy="442044"/>
              </a:xfrm>
              <a:prstGeom prst="rect">
                <a:avLst/>
              </a:prstGeom>
              <a:blipFill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5536" y="3392996"/>
                <a:ext cx="2568524" cy="44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0" dirty="0">
                    <a:latin typeface="Cambria Math" pitchFamily="18" charset="0"/>
                    <a:ea typeface="Cambria Math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B</m:t>
                    </m:r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=−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GB" sz="1600" b="0" i="0" smtClean="0">
                            <a:latin typeface="Cambria Math" pitchFamily="18" charset="0"/>
                            <a:ea typeface="Cambria Math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1600" b="0" i="0" smtClean="0">
                            <a:latin typeface="Cambria Math" pitchFamily="18" charset="0"/>
                            <a:ea typeface="Cambria Math" pitchFamily="18" charset="0"/>
                          </a:rPr>
                          <m:t>13</m:t>
                        </m:r>
                      </m:den>
                    </m:f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B</m:t>
                    </m:r>
                    <m: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itchFamily="18" charset="0"/>
                        <a:ea typeface="Cambria Math" pitchFamily="18" charset="0"/>
                      </a:rPr>
                      <m:t>Obtuse</m:t>
                    </m:r>
                  </m:oMath>
                </a14:m>
                <a:endParaRPr lang="en-GB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2996"/>
                <a:ext cx="2568524" cy="441788"/>
              </a:xfrm>
              <a:prstGeom prst="rect">
                <a:avLst/>
              </a:prstGeom>
              <a:blipFill>
                <a:blip r:embed="rId16"/>
                <a:stretch>
                  <a:fillRect l="-238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445560" y="4350337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0" i="1" dirty="0">
                <a:latin typeface="Cambria Math" pitchFamily="18" charset="0"/>
                <a:ea typeface="Cambria Math" pitchFamily="18" charset="0"/>
              </a:rPr>
              <a:t>Tan(A+B)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5576" y="4802231"/>
                <a:ext cx="2484276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𝑇𝑎𝑛𝐵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𝑇𝑎𝑛𝐴𝑇𝑎𝑛𝐵</m:t>
                        </m:r>
                      </m:den>
                    </m:f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02231"/>
                <a:ext cx="2484276" cy="443198"/>
              </a:xfrm>
              <a:prstGeom prst="rect">
                <a:avLst/>
              </a:prstGeom>
              <a:blipFill>
                <a:blip r:embed="rId1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87524" y="1772816"/>
            <a:ext cx="35052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itchFamily="66" charset="0"/>
              </a:rPr>
              <a:t>You need to be able to use the addition formulae</a:t>
            </a:r>
          </a:p>
          <a:p>
            <a:pPr marL="0" indent="0" algn="ctr">
              <a:buFontTx/>
              <a:buNone/>
            </a:pPr>
            <a:endParaRPr lang="en-US" sz="600" b="1" u="sng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r>
              <a:rPr lang="en-US" sz="1400">
                <a:latin typeface="Comic Sans MS" pitchFamily="66" charset="0"/>
              </a:rPr>
              <a:t>Given that:</a:t>
            </a:r>
          </a:p>
          <a:p>
            <a:pPr marL="0" indent="0" algn="ctr">
              <a:buFontTx/>
              <a:buNone/>
            </a:pPr>
            <a:endParaRPr lang="en-US" sz="14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endParaRPr lang="en-US" sz="14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endParaRPr lang="en-US" sz="14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endParaRPr lang="en-US" sz="14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r>
              <a:rPr lang="en-US" sz="1400">
                <a:latin typeface="Comic Sans MS" pitchFamily="66" charset="0"/>
              </a:rPr>
              <a:t>Find the value of: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18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19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20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21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22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23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3" grpId="0"/>
      <p:bldP spid="81" grpId="0"/>
      <p:bldP spid="100" grpId="0"/>
      <p:bldP spid="106" grpId="0"/>
      <p:bldP spid="107" grpId="0"/>
      <p:bldP spid="108" grpId="0"/>
      <p:bldP spid="109" grpId="0" animBg="1"/>
      <p:bldP spid="110" grpId="0"/>
      <p:bldP spid="111" grpId="0" animBg="1"/>
      <p:bldP spid="112" grpId="0" animBg="1"/>
      <p:bldP spid="113" grpId="0" animBg="1"/>
      <p:bldP spid="114" grpId="0"/>
      <p:bldP spid="115" grpId="0"/>
      <p:bldP spid="116" grpId="0"/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7C</a:t>
            </a:r>
          </a:p>
        </p:txBody>
      </p:sp>
    </p:spTree>
    <p:extLst>
      <p:ext uri="{BB962C8B-B14F-4D97-AF65-F5344CB8AC3E}">
        <p14:creationId xmlns:p14="http://schemas.microsoft.com/office/powerpoint/2010/main" val="46472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808820"/>
            <a:ext cx="382676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>
                <a:latin typeface="Comic Sans MS" pitchFamily="66" charset="0"/>
              </a:rPr>
              <a:t>You can express sin2A, cos2A and tan2A in terms of angle A, using the double angle formulae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540" y="2888940"/>
            <a:ext cx="328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Sin(A + B) ≡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SinACosB</a:t>
            </a:r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CosASinB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540" y="3356992"/>
            <a:ext cx="328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Sin(A + A) ≡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SinACosA</a:t>
            </a:r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CosASinA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825044"/>
            <a:ext cx="189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Sin2A ≡ 2SinACosA</a:t>
            </a:r>
          </a:p>
        </p:txBody>
      </p:sp>
      <p:sp>
        <p:nvSpPr>
          <p:cNvPr id="15" name="Arc 14"/>
          <p:cNvSpPr/>
          <p:nvPr/>
        </p:nvSpPr>
        <p:spPr>
          <a:xfrm>
            <a:off x="3599892" y="3068960"/>
            <a:ext cx="396044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959932" y="3140968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B with A</a:t>
            </a:r>
          </a:p>
        </p:txBody>
      </p:sp>
      <p:sp>
        <p:nvSpPr>
          <p:cNvPr id="17" name="Arc 16"/>
          <p:cNvSpPr/>
          <p:nvPr/>
        </p:nvSpPr>
        <p:spPr>
          <a:xfrm>
            <a:off x="3599892" y="3537012"/>
            <a:ext cx="396044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959932" y="360902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71900" y="5517232"/>
            <a:ext cx="189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Sin2A ≡ 2SinACosA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6076" y="4581128"/>
            <a:ext cx="2125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Sin4A ≡ 2Sin2ACos2A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30817" y="4509120"/>
                <a:ext cx="1870898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Sin2A ≡ </a:t>
                </a:r>
                <a:r>
                  <a:rPr lang="en-GB" sz="1600" i="1" dirty="0" err="1">
                    <a:latin typeface="Cambria Math" pitchFamily="18" charset="0"/>
                    <a:ea typeface="Cambria Math" pitchFamily="18" charset="0"/>
                  </a:rPr>
                  <a:t>SinACosA</a:t>
                </a:r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17" y="4509120"/>
                <a:ext cx="1870898" cy="439992"/>
              </a:xfrm>
              <a:prstGeom prst="rect">
                <a:avLst/>
              </a:prstGeom>
              <a:blipFill rotWithShape="1">
                <a:blip r:embed="rId2"/>
                <a:stretch>
                  <a:fillRect r="-977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400092" y="6417332"/>
            <a:ext cx="208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Sin60 ≡ 2Sin30Cos30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7724" y="6417332"/>
            <a:ext cx="201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3Sin2A ≡ 6SinACosA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635896" y="4941168"/>
            <a:ext cx="576064" cy="576064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40052" y="4941168"/>
            <a:ext cx="576064" cy="576064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76056" y="5841268"/>
            <a:ext cx="576064" cy="601325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91880" y="5841268"/>
            <a:ext cx="648072" cy="61206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79912" y="5517232"/>
            <a:ext cx="1764196" cy="3240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3455876" y="512118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÷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00092" y="50851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2A </a:t>
            </a:r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 4A</a:t>
            </a:r>
            <a:endParaRPr lang="en-GB" sz="1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1860" y="59492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x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64088" y="5985284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2A = 60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3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4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37" grpId="0" animBg="1"/>
      <p:bldP spid="38" grpId="0"/>
      <p:bldP spid="39" grpId="0"/>
      <p:bldP spid="40" grpId="0"/>
      <p:bldP spid="41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808820"/>
            <a:ext cx="382676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>
                <a:latin typeface="Comic Sans MS" pitchFamily="66" charset="0"/>
              </a:rPr>
              <a:t>You can express sin2A, cos2A and tan2A in terms of angle A, using the double angle formulae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784" y="2888940"/>
            <a:ext cx="3240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Cos(A + B) ≡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CosACosB</a:t>
            </a:r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 -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SinASinB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76" y="3356992"/>
            <a:ext cx="3249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Cos(A + A) ≡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CosACosA</a:t>
            </a:r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 - </a:t>
            </a:r>
            <a:r>
              <a:rPr lang="en-GB" sz="1600" i="1" dirty="0" err="1">
                <a:latin typeface="Cambria Math" pitchFamily="18" charset="0"/>
                <a:ea typeface="Cambria Math" pitchFamily="18" charset="0"/>
              </a:rPr>
              <a:t>SinASinA</a:t>
            </a:r>
            <a:endParaRPr lang="en-GB" sz="1600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544" y="3825044"/>
                <a:ext cx="23573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Cos2A ≡ Co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 −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𝑆𝑖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825044"/>
                <a:ext cx="2357313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1295" t="-7143"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3599892" y="3068960"/>
            <a:ext cx="396044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959932" y="3140968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B with A</a:t>
            </a:r>
          </a:p>
        </p:txBody>
      </p:sp>
      <p:sp>
        <p:nvSpPr>
          <p:cNvPr id="17" name="Arc 16"/>
          <p:cNvSpPr/>
          <p:nvPr/>
        </p:nvSpPr>
        <p:spPr>
          <a:xfrm>
            <a:off x="3599892" y="3537012"/>
            <a:ext cx="396044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959932" y="360902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11860" y="4401108"/>
                <a:ext cx="23573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Cos2A ≡ Co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 −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𝑆𝑖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4401108"/>
                <a:ext cx="2357313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034" t="-7143"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63588" y="5373216"/>
                <a:ext cx="2723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Cos2A ≡ (1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𝑆𝑖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)−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𝑆𝑖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5373216"/>
                <a:ext cx="2723118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97" t="-7143"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72100" y="5373216"/>
                <a:ext cx="28266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Cos2A ≡ Co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 −(</m:t>
                    </m:r>
                  </m:oMath>
                </a14:m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1 - Co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5373216"/>
                <a:ext cx="2826671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64" t="-7143"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4708" y="5877272"/>
                <a:ext cx="1982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Cos2A ≡ 1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 − 2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𝑆𝑖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8" y="5877272"/>
                <a:ext cx="1982979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31" t="-7143"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90754" y="5877272"/>
                <a:ext cx="2056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Cos2A ≡ 2Co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 −1</m:t>
                    </m:r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4" y="5877272"/>
                <a:ext cx="205620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484" t="-7143"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5184068" y="4761148"/>
            <a:ext cx="1008112" cy="61206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0132" y="4905164"/>
            <a:ext cx="320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Replace Sin</a:t>
            </a:r>
            <a:r>
              <a:rPr lang="en-GB" sz="1400" b="1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A with (1 – Cos</a:t>
            </a:r>
            <a:r>
              <a:rPr lang="en-GB" sz="1400" b="1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A)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879812" y="4761148"/>
            <a:ext cx="1008112" cy="61206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0020" y="4905164"/>
            <a:ext cx="320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Replace Cos</a:t>
            </a:r>
            <a:r>
              <a:rPr lang="en-GB" sz="1400" b="1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A with (1 – Sin</a:t>
            </a:r>
            <a:r>
              <a:rPr lang="en-GB" sz="1400" b="1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3868" y="4401108"/>
            <a:ext cx="2268252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935596" y="5877272"/>
            <a:ext cx="1908212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544108" y="5877272"/>
            <a:ext cx="1980220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8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9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10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11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 animBg="1"/>
      <p:bldP spid="18" grpId="0"/>
      <p:bldP spid="26" grpId="0"/>
      <p:bldP spid="27" grpId="0"/>
      <p:bldP spid="30" grpId="0"/>
      <p:bldP spid="32" grpId="0"/>
      <p:bldP spid="34" grpId="0"/>
      <p:bldP spid="43" grpId="0"/>
      <p:bldP spid="45" grpId="0"/>
      <p:bldP spid="6" grpId="0" animBg="1"/>
      <p:bldP spid="46" grpId="0" animBg="1"/>
      <p:bldP spid="47" grpId="0" animBg="1"/>
      <p:bldP spid="31" grpId="0" animBg="1"/>
      <p:bldP spid="33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808820"/>
            <a:ext cx="382676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>
                <a:latin typeface="Comic Sans MS" pitchFamily="66" charset="0"/>
              </a:rPr>
              <a:t>You can express sin2A, cos2A and tan2A in terms of angle A, using the double angle formulae</a:t>
            </a:r>
          </a:p>
        </p:txBody>
      </p:sp>
      <p:sp>
        <p:nvSpPr>
          <p:cNvPr id="15" name="Arc 14"/>
          <p:cNvSpPr/>
          <p:nvPr/>
        </p:nvSpPr>
        <p:spPr>
          <a:xfrm>
            <a:off x="3311860" y="2996952"/>
            <a:ext cx="324036" cy="72008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599892" y="3212976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B with A</a:t>
            </a:r>
          </a:p>
        </p:txBody>
      </p:sp>
      <p:sp>
        <p:nvSpPr>
          <p:cNvPr id="17" name="Arc 16"/>
          <p:cNvSpPr/>
          <p:nvPr/>
        </p:nvSpPr>
        <p:spPr>
          <a:xfrm>
            <a:off x="3275856" y="3681028"/>
            <a:ext cx="396044" cy="68407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599892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9532" y="2780928"/>
                <a:ext cx="2916324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(A + B)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𝑇𝑎𝑛𝐵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𝑇𝑎𝑛𝐴𝑇𝑎𝑛𝐵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780928"/>
                <a:ext cx="2916324" cy="487056"/>
              </a:xfrm>
              <a:prstGeom prst="rect">
                <a:avLst/>
              </a:prstGeom>
              <a:blipFill rotWithShape="1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9532" y="3465004"/>
                <a:ext cx="2916324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(A + A)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𝑇𝑎𝑛𝐴𝑇𝑎𝑛𝐴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3465004"/>
                <a:ext cx="2916324" cy="487056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7544" y="4077072"/>
                <a:ext cx="1944216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2A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77072"/>
                <a:ext cx="1944216" cy="487056"/>
              </a:xfrm>
              <a:prstGeom prst="rect">
                <a:avLst/>
              </a:prstGeom>
              <a:blipFill rotWithShape="1">
                <a:blip r:embed="rId4"/>
                <a:stretch>
                  <a:fillRect l="-125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11860" y="5481228"/>
                <a:ext cx="1944216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2A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5481228"/>
                <a:ext cx="1944216" cy="487056"/>
              </a:xfrm>
              <a:prstGeom prst="rect">
                <a:avLst/>
              </a:prstGeom>
              <a:blipFill rotWithShape="1">
                <a:blip r:embed="rId5"/>
                <a:stretch>
                  <a:fillRect l="-94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0112" y="4905164"/>
                <a:ext cx="226825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60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30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30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05164"/>
                <a:ext cx="2268252" cy="485902"/>
              </a:xfrm>
              <a:prstGeom prst="rect">
                <a:avLst/>
              </a:prstGeom>
              <a:blipFill rotWithShape="1"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1580" y="4905164"/>
                <a:ext cx="2268252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2A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4905164"/>
                <a:ext cx="2268252" cy="487056"/>
              </a:xfrm>
              <a:prstGeom prst="rect">
                <a:avLst/>
              </a:prstGeom>
              <a:blipFill rotWithShape="1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7564" y="6129300"/>
                <a:ext cx="2520280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2Tan 2A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𝑇𝑎𝑛𝐴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6129300"/>
                <a:ext cx="2520280" cy="487056"/>
              </a:xfrm>
              <a:prstGeom prst="rect">
                <a:avLst/>
              </a:prstGeom>
              <a:blipFill rotWithShape="1"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44108" y="5985284"/>
                <a:ext cx="2304256" cy="738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5985284"/>
                <a:ext cx="2304256" cy="7386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3023828" y="5229200"/>
            <a:ext cx="432048" cy="28803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48064" y="5229200"/>
            <a:ext cx="504056" cy="28803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59832" y="5949280"/>
            <a:ext cx="432048" cy="28803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84068" y="5949280"/>
            <a:ext cx="504056" cy="28803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3848" y="512118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÷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27984" y="5121188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2A = 60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71800" y="58412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x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996" y="6093296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mic Sans MS" pitchFamily="66" charset="0"/>
              </a:rPr>
              <a:t>2A =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5876" y="5517232"/>
            <a:ext cx="1728192" cy="43204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10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11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12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13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5" grpId="0"/>
      <p:bldP spid="28" grpId="0"/>
      <p:bldP spid="29" grpId="0"/>
      <p:bldP spid="31" grpId="0"/>
      <p:bldP spid="14" grpId="0"/>
      <p:bldP spid="19" grpId="0"/>
      <p:bldP spid="20" grpId="0"/>
      <p:bldP spid="11" grpId="0"/>
      <p:bldP spid="32" grpId="0"/>
      <p:bldP spid="33" grpId="0"/>
      <p:bldP spid="34" grpId="0"/>
      <p:bldP spid="12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express sin2A, cos2A and tan2A in terms of angle A, using the double angle formulae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Use the double angle formulae to write the following expression as a single trigonometric ratio: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  <a:blipFill>
                <a:blip r:embed="rId2"/>
                <a:stretch>
                  <a:fillRect t="-809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3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4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5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6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37949" y="1805664"/>
                <a:ext cx="249818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49" y="1805664"/>
                <a:ext cx="2498184" cy="276999"/>
              </a:xfrm>
              <a:prstGeom prst="rect">
                <a:avLst/>
              </a:prstGeom>
              <a:blipFill>
                <a:blip r:embed="rId8"/>
                <a:stretch>
                  <a:fillRect l="-1951" t="-4348" r="-1707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36961" y="2332637"/>
                <a:ext cx="2823273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961" y="2332637"/>
                <a:ext cx="2823273" cy="276999"/>
              </a:xfrm>
              <a:prstGeom prst="rect">
                <a:avLst/>
              </a:prstGeom>
              <a:blipFill>
                <a:blip r:embed="rId9"/>
                <a:stretch>
                  <a:fillRect l="-1512" t="-4444" r="-1944" b="-888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7268838" y="1961366"/>
            <a:ext cx="321784" cy="53946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12803" y="2089254"/>
                <a:ext cx="11795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03" y="2089254"/>
                <a:ext cx="1179505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64782" y="2991813"/>
                <a:ext cx="2978380" cy="5539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expression given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82" y="2991813"/>
                <a:ext cx="2978380" cy="553998"/>
              </a:xfrm>
              <a:prstGeom prst="rect">
                <a:avLst/>
              </a:prstGeom>
              <a:blipFill>
                <a:blip r:embed="rId11"/>
                <a:stretch>
                  <a:fillRect l="-1431" t="-13187" r="-3476" b="-2527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express sin2A, cos2A and tan2A in terms of angle A, using the double angle formulae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Use the double angle formulae to write the following expression as a single trigonometric ratio: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  <a:blipFill>
                <a:blip r:embed="rId2"/>
                <a:stretch>
                  <a:fillRect t="-809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3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4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5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6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82016" y="1673462"/>
                <a:ext cx="2092303" cy="5203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16" y="1673462"/>
                <a:ext cx="2092303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6894264" y="2016451"/>
            <a:ext cx="321784" cy="90301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281448" y="2199422"/>
                <a:ext cx="1179505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0000"/>
                    </a:solidFill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48" y="2199422"/>
                <a:ext cx="1179505" cy="461473"/>
              </a:xfrm>
              <a:prstGeom prst="rect">
                <a:avLst/>
              </a:prstGeom>
              <a:blipFill>
                <a:blip r:embed="rId9"/>
                <a:stretch>
                  <a:fillRect l="-4124"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52069" y="3740960"/>
                <a:ext cx="2978380" cy="644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expression given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𝑇𝑎𝑛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69" y="3740960"/>
                <a:ext cx="2978380" cy="644407"/>
              </a:xfrm>
              <a:prstGeom prst="rect">
                <a:avLst/>
              </a:prstGeom>
              <a:blipFill>
                <a:blip r:embed="rId10"/>
                <a:stretch>
                  <a:fillRect l="-1431" t="-11429" r="-3476" b="-1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7099" y="2499728"/>
                <a:ext cx="2101537" cy="8473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𝑇𝑎𝑛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99" y="2499728"/>
                <a:ext cx="2101537" cy="8473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/>
      <p:bldP spid="46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express sin2A, cos2A and tan2A in terms of angle A, using the double angle formulae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Use the double angle formulae to write the following expression as a single trigonometric ratio: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  <a:blipFill>
                <a:blip r:embed="rId2"/>
                <a:stretch>
                  <a:fillRect t="-809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3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4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5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6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25235" y="1684479"/>
                <a:ext cx="751809" cy="52046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35" y="1684479"/>
                <a:ext cx="751809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6123083" y="1983036"/>
            <a:ext cx="277717" cy="6389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367048" y="2100270"/>
            <a:ext cx="132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Rearrange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81027" y="2497891"/>
                <a:ext cx="158216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27" y="2497891"/>
                <a:ext cx="1582164" cy="276999"/>
              </a:xfrm>
              <a:prstGeom prst="rect">
                <a:avLst/>
              </a:prstGeom>
              <a:blipFill>
                <a:blip r:embed="rId9"/>
                <a:stretch>
                  <a:fillRect l="-1154" r="-3462" b="-888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83016" y="3492347"/>
                <a:ext cx="2032288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016" y="3492347"/>
                <a:ext cx="2032288" cy="276999"/>
              </a:xfrm>
              <a:prstGeom prst="rect">
                <a:avLst/>
              </a:prstGeom>
              <a:blipFill>
                <a:blip r:embed="rId10"/>
                <a:stretch>
                  <a:fillRect l="-2402" r="-2703" b="-888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93046" y="4030338"/>
                <a:ext cx="2359620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140≡2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46" y="4030338"/>
                <a:ext cx="2359620" cy="276999"/>
              </a:xfrm>
              <a:prstGeom prst="rect">
                <a:avLst/>
              </a:prstGeom>
              <a:blipFill>
                <a:blip r:embed="rId11"/>
                <a:stretch>
                  <a:fillRect l="-2067" r="-2326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6782259" y="3644747"/>
            <a:ext cx="279553" cy="54166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15207" y="3750964"/>
                <a:ext cx="1322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07" y="3750964"/>
                <a:ext cx="1322725" cy="338554"/>
              </a:xfrm>
              <a:prstGeom prst="rect">
                <a:avLst/>
              </a:prstGeom>
              <a:blipFill>
                <a:blip r:embed="rId12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71860" y="4548131"/>
                <a:ext cx="2487861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140≡4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60" y="4548131"/>
                <a:ext cx="2487861" cy="276999"/>
              </a:xfrm>
              <a:prstGeom prst="rect">
                <a:avLst/>
              </a:prstGeom>
              <a:blipFill>
                <a:blip r:embed="rId13"/>
                <a:stretch>
                  <a:fillRect l="-1961" r="-2206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6802456" y="4171721"/>
            <a:ext cx="279553" cy="54166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035404" y="4266921"/>
            <a:ext cx="1480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Multiply by 2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9698" y="5151118"/>
                <a:ext cx="2978380" cy="5539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expression given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140</m:t>
                    </m:r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698" y="5151118"/>
                <a:ext cx="2978380" cy="553998"/>
              </a:xfrm>
              <a:prstGeom prst="rect">
                <a:avLst/>
              </a:prstGeom>
              <a:blipFill>
                <a:blip r:embed="rId14"/>
                <a:stretch>
                  <a:fillRect l="-1431" t="-13187" r="-3476" b="-2527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6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/>
      <p:bldP spid="16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7A</a:t>
            </a:r>
          </a:p>
        </p:txBody>
      </p:sp>
    </p:spTree>
    <p:extLst>
      <p:ext uri="{BB962C8B-B14F-4D97-AF65-F5344CB8AC3E}">
        <p14:creationId xmlns:p14="http://schemas.microsoft.com/office/powerpoint/2010/main" val="3190232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466200" y="3190941"/>
            <a:ext cx="26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Replace using the expressions we have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express sin2A, cos2A and tan2A in terms of angle A, using the double angle formulae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=3−4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eliminate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express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1808820"/>
                <a:ext cx="3826768" cy="4525963"/>
              </a:xfrm>
              <a:blipFill>
                <a:blip r:embed="rId2"/>
                <a:stretch>
                  <a:fillRect t="-809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3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4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5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6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18612" y="1663548"/>
                <a:ext cx="4549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You need to find an identity which contains both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12" y="1663548"/>
                <a:ext cx="4549967" cy="584775"/>
              </a:xfrm>
              <a:prstGeom prst="rect">
                <a:avLst/>
              </a:prstGeom>
              <a:blipFill>
                <a:blip r:embed="rId8"/>
                <a:stretch>
                  <a:fillRect l="-268" t="-3125" r="-1740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473" y="3657600"/>
                <a:ext cx="35584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Write expressions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3" y="3657600"/>
                <a:ext cx="3558447" cy="584775"/>
              </a:xfrm>
              <a:prstGeom prst="rect">
                <a:avLst/>
              </a:prstGeom>
              <a:blipFill>
                <a:blip r:embed="rId9"/>
                <a:stretch>
                  <a:fillRect t="-3125" r="-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539" y="4450814"/>
                <a:ext cx="106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39" y="4450814"/>
                <a:ext cx="1063689" cy="276999"/>
              </a:xfrm>
              <a:prstGeom prst="rect">
                <a:avLst/>
              </a:prstGeom>
              <a:blipFill>
                <a:blip r:embed="rId10"/>
                <a:stretch>
                  <a:fillRect l="-2874" r="-459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81339" y="4439797"/>
                <a:ext cx="1621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39" y="4439797"/>
                <a:ext cx="1621726" cy="276999"/>
              </a:xfrm>
              <a:prstGeom prst="rect">
                <a:avLst/>
              </a:prstGeom>
              <a:blipFill>
                <a:blip r:embed="rId11"/>
                <a:stretch>
                  <a:fillRect l="-3008" r="-2632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03374" y="5321146"/>
                <a:ext cx="14934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74" y="5321146"/>
                <a:ext cx="1493486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4573" y="5376232"/>
                <a:ext cx="935449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3" y="5376232"/>
                <a:ext cx="935449" cy="4743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859316" y="4902507"/>
            <a:ext cx="2126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Rearrange both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50409" y="2487975"/>
                <a:ext cx="2119555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09" y="2487975"/>
                <a:ext cx="2119555" cy="276999"/>
              </a:xfrm>
              <a:prstGeom prst="rect">
                <a:avLst/>
              </a:prstGeom>
              <a:blipFill>
                <a:blip r:embed="rId14"/>
                <a:stretch>
                  <a:fillRect l="-2305" t="-4348" r="-2305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59589" y="3025965"/>
                <a:ext cx="2119555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89" y="3025965"/>
                <a:ext cx="2119555" cy="276999"/>
              </a:xfrm>
              <a:prstGeom prst="rect">
                <a:avLst/>
              </a:prstGeom>
              <a:blipFill>
                <a:blip r:embed="rId15"/>
                <a:stretch>
                  <a:fillRect l="-1437" t="-4348" r="-1724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67922" y="3497855"/>
                <a:ext cx="1926810" cy="5290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22" y="3497855"/>
                <a:ext cx="1926810" cy="529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78939" y="4103783"/>
                <a:ext cx="1926810" cy="5290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=4−8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939" y="4103783"/>
                <a:ext cx="1926810" cy="529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4480444" y="3468095"/>
            <a:ext cx="598332" cy="58611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379456" y="2992534"/>
            <a:ext cx="677286" cy="3235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196279" y="5304240"/>
            <a:ext cx="1527421" cy="57876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841026" y="3010896"/>
            <a:ext cx="625875" cy="30518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894274" y="3504819"/>
            <a:ext cx="473475" cy="5383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72987" y="5342799"/>
            <a:ext cx="949037" cy="5383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708457" y="4729908"/>
                <a:ext cx="1695977" cy="5290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57" y="4729908"/>
                <a:ext cx="1695977" cy="5290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882891" y="5356034"/>
                <a:ext cx="1522853" cy="5290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91" y="5356034"/>
                <a:ext cx="1522853" cy="5290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>
            <a:off x="6387488" y="2633033"/>
            <a:ext cx="277717" cy="5618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609419" y="2607046"/>
                <a:ext cx="267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Replace with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 (this step is not really needed!)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19" y="2607046"/>
                <a:ext cx="2677800" cy="584775"/>
              </a:xfrm>
              <a:prstGeom prst="rect">
                <a:avLst/>
              </a:prstGeom>
              <a:blipFill>
                <a:blip r:embed="rId20"/>
                <a:stretch>
                  <a:fillRect t="-2083" r="-911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/>
          <p:cNvSpPr/>
          <p:nvPr/>
        </p:nvSpPr>
        <p:spPr>
          <a:xfrm>
            <a:off x="6407686" y="3226108"/>
            <a:ext cx="277717" cy="5618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6317715" y="3808166"/>
            <a:ext cx="277717" cy="5618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>
            <a:off x="6370963" y="4434292"/>
            <a:ext cx="277717" cy="5618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>
            <a:off x="6347093" y="5093468"/>
            <a:ext cx="277717" cy="5618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6598403" y="3907037"/>
            <a:ext cx="1443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Multiply by 4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31454" y="4534998"/>
            <a:ext cx="126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Subtract 3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32300" y="5162960"/>
            <a:ext cx="190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Multiply all by -1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" grpId="0"/>
      <p:bldP spid="26" grpId="0"/>
      <p:bldP spid="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6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2" grpId="0"/>
      <p:bldP spid="63" grpId="0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08820"/>
            <a:ext cx="382676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>
                <a:latin typeface="Comic Sans MS" pitchFamily="66" charset="0"/>
              </a:rPr>
              <a:t>You can express sin2A, cos2A and tan2A in terms of angle A, using the double angle formulae</a:t>
            </a: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Given that: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exact value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3212976"/>
                <a:ext cx="935897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12976"/>
                <a:ext cx="935897" cy="495649"/>
              </a:xfrm>
              <a:prstGeom prst="rect">
                <a:avLst/>
              </a:prstGeom>
              <a:blipFill rotWithShape="1"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51720" y="3356992"/>
                <a:ext cx="15069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180˚&lt;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&lt;360˚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356992"/>
                <a:ext cx="150695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35696" y="4185084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185084"/>
                <a:ext cx="68063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Triangle 16"/>
          <p:cNvSpPr/>
          <p:nvPr/>
        </p:nvSpPr>
        <p:spPr>
          <a:xfrm flipH="1">
            <a:off x="5580112" y="1916832"/>
            <a:ext cx="1692188" cy="1152128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28284" y="2924944"/>
            <a:ext cx="144016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>
            <a:off x="5220072" y="2600908"/>
            <a:ext cx="914400" cy="914400"/>
          </a:xfrm>
          <a:prstGeom prst="arc">
            <a:avLst>
              <a:gd name="adj1" fmla="val 19160493"/>
              <a:gd name="adj2" fmla="val 2153313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48164" y="274492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89519" y="1952836"/>
                <a:ext cx="1208472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𝐴𝑑𝑗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9" y="1952836"/>
                <a:ext cx="1208472" cy="552459"/>
              </a:xfrm>
              <a:prstGeom prst="rect">
                <a:avLst/>
              </a:prstGeom>
              <a:blipFill rotWithShape="1"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11960" y="2492896"/>
                <a:ext cx="97385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92896"/>
                <a:ext cx="973856" cy="49564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68344" y="1952836"/>
                <a:ext cx="1160895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952836"/>
                <a:ext cx="1160895" cy="533864"/>
              </a:xfrm>
              <a:prstGeom prst="rect">
                <a:avLst/>
              </a:prstGeom>
              <a:blipFill rotWithShape="1">
                <a:blip r:embed="rId7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68344" y="2636912"/>
                <a:ext cx="1044196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636912"/>
                <a:ext cx="1044196" cy="5438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995935" y="3537012"/>
            <a:ext cx="50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Pythagoras’ to find the missing side (ignore negatives)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23928" y="4005064"/>
            <a:ext cx="3780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Cosx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is positive so in the range 270 - 360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8204" y="310496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72300" y="2384884"/>
                <a:ext cx="360040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00" y="2384884"/>
                <a:ext cx="360040" cy="3317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228184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4473116"/>
            <a:ext cx="27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Therefore, </a:t>
            </a:r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Sinx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is negative</a:t>
            </a:r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>
            <a:off x="277317" y="587480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278904" y="6179604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>
            <a:off x="964704" y="61034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1650504" y="61034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2336304" y="61034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3022104" y="61034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284076" y="5154724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9698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>
            <a:off x="16556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23414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50"/>
          <p:cNvSpPr>
            <a:spLocks noChangeShapeType="1"/>
          </p:cNvSpPr>
          <p:nvPr/>
        </p:nvSpPr>
        <p:spPr bwMode="auto">
          <a:xfrm>
            <a:off x="30272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Arc 56"/>
          <p:cNvSpPr>
            <a:spLocks/>
          </p:cNvSpPr>
          <p:nvPr/>
        </p:nvSpPr>
        <p:spPr bwMode="auto">
          <a:xfrm>
            <a:off x="284076" y="484992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Arc 57"/>
          <p:cNvSpPr>
            <a:spLocks/>
          </p:cNvSpPr>
          <p:nvPr/>
        </p:nvSpPr>
        <p:spPr bwMode="auto">
          <a:xfrm flipH="1" flipV="1">
            <a:off x="971464" y="4545124"/>
            <a:ext cx="688975" cy="914400"/>
          </a:xfrm>
          <a:custGeom>
            <a:avLst/>
            <a:gdLst>
              <a:gd name="G0" fmla="+- 484 0 0"/>
              <a:gd name="G1" fmla="+- 21600 0 0"/>
              <a:gd name="G2" fmla="+- 21600 0 0"/>
              <a:gd name="T0" fmla="*/ 0 w 16272"/>
              <a:gd name="T1" fmla="*/ 5 h 21600"/>
              <a:gd name="T2" fmla="*/ 16272 w 16272"/>
              <a:gd name="T3" fmla="*/ 6859 h 21600"/>
              <a:gd name="T4" fmla="*/ 484 w 162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72" h="21600" fill="none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</a:path>
              <a:path w="16272" h="21600" stroke="0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  <a:lnTo>
                  <a:pt x="484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Arc 58"/>
          <p:cNvSpPr>
            <a:spLocks/>
          </p:cNvSpPr>
          <p:nvPr/>
        </p:nvSpPr>
        <p:spPr bwMode="auto">
          <a:xfrm flipH="1">
            <a:off x="2341476" y="484992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Arc 59"/>
          <p:cNvSpPr>
            <a:spLocks/>
          </p:cNvSpPr>
          <p:nvPr/>
        </p:nvSpPr>
        <p:spPr bwMode="auto">
          <a:xfrm flipV="1">
            <a:off x="1655676" y="454512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Arc 60"/>
          <p:cNvSpPr>
            <a:spLocks/>
          </p:cNvSpPr>
          <p:nvPr/>
        </p:nvSpPr>
        <p:spPr bwMode="auto">
          <a:xfrm>
            <a:off x="964704" y="5874804"/>
            <a:ext cx="677863" cy="914400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Arc 61"/>
          <p:cNvSpPr>
            <a:spLocks/>
          </p:cNvSpPr>
          <p:nvPr/>
        </p:nvSpPr>
        <p:spPr bwMode="auto">
          <a:xfrm flipH="1">
            <a:off x="278904" y="5874804"/>
            <a:ext cx="696913" cy="914400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Arc 63"/>
          <p:cNvSpPr>
            <a:spLocks/>
          </p:cNvSpPr>
          <p:nvPr/>
        </p:nvSpPr>
        <p:spPr bwMode="auto">
          <a:xfrm flipH="1" flipV="1">
            <a:off x="1650504" y="5570004"/>
            <a:ext cx="687388" cy="914400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Arc 64"/>
          <p:cNvSpPr>
            <a:spLocks/>
          </p:cNvSpPr>
          <p:nvPr/>
        </p:nvSpPr>
        <p:spPr bwMode="auto">
          <a:xfrm flipV="1">
            <a:off x="2336304" y="557000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Text Box 69"/>
          <p:cNvSpPr txBox="1">
            <a:spLocks noChangeArrowheads="1"/>
          </p:cNvSpPr>
          <p:nvPr/>
        </p:nvSpPr>
        <p:spPr bwMode="auto">
          <a:xfrm>
            <a:off x="783382" y="5218348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90</a:t>
            </a:r>
          </a:p>
        </p:txBody>
      </p:sp>
      <p:sp>
        <p:nvSpPr>
          <p:cNvPr id="53" name="Line 71"/>
          <p:cNvSpPr>
            <a:spLocks noChangeShapeType="1"/>
          </p:cNvSpPr>
          <p:nvPr/>
        </p:nvSpPr>
        <p:spPr bwMode="auto">
          <a:xfrm>
            <a:off x="284076" y="484992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1412032" y="5218348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2097832" y="5218348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2783632" y="5218348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3174504" y="6027204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Sin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3179676" y="5002324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Cos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V="1">
            <a:off x="2336304" y="4741912"/>
            <a:ext cx="0" cy="1978732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84"/>
          <p:cNvSpPr>
            <a:spLocks noChangeShapeType="1"/>
          </p:cNvSpPr>
          <p:nvPr/>
        </p:nvSpPr>
        <p:spPr bwMode="auto">
          <a:xfrm flipV="1">
            <a:off x="3020380" y="4741912"/>
            <a:ext cx="0" cy="1978732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16216" y="4329100"/>
                <a:ext cx="1208792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𝑆𝑖𝑛𝑥</m:t>
                      </m:r>
                      <m:r>
                        <a:rPr lang="en-GB" sz="1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329100"/>
                <a:ext cx="1208792" cy="5438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499992" y="5193196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Cambria Math" pitchFamily="18" charset="0"/>
                <a:ea typeface="Cambria Math" pitchFamily="18" charset="0"/>
              </a:rPr>
              <a:t>Sin2x ≡ 2SinxCosx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463988" y="5625244"/>
                <a:ext cx="1962397" cy="483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Sin2x = 2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6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GB" sz="16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16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sz="1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5625244"/>
                <a:ext cx="1962397" cy="483659"/>
              </a:xfrm>
              <a:prstGeom prst="rect">
                <a:avLst/>
              </a:prstGeom>
              <a:blipFill rotWithShape="1">
                <a:blip r:embed="rId11"/>
                <a:stretch>
                  <a:fillRect l="-1242" b="-3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63988" y="6129300"/>
                <a:ext cx="1471365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Sin2x =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  <a:ea typeface="Cambria Math" pitchFamily="18" charset="0"/>
                      </a:rPr>
                      <m:t>−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/>
                                <a:ea typeface="Cambria Math" pitchFamily="18" charset="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GB" sz="1600" b="0" i="1" smtClean="0">
                            <a:latin typeface="Cambria Math"/>
                            <a:ea typeface="Cambria Math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1600" i="1" dirty="0"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6129300"/>
                <a:ext cx="1471365" cy="49545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6336196" y="5373216"/>
            <a:ext cx="396044" cy="5400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660232" y="5517232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Sinx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Cosx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9" name="Arc 68"/>
          <p:cNvSpPr/>
          <p:nvPr/>
        </p:nvSpPr>
        <p:spPr>
          <a:xfrm>
            <a:off x="6336196" y="5913276"/>
            <a:ext cx="396044" cy="5400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6732240" y="5949280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and leave in surd form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12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13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14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15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03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  <p:bldP spid="18" grpId="0" animBg="1"/>
      <p:bldP spid="21" grpId="0" animBg="1"/>
      <p:bldP spid="33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/>
      <p:bldP spid="55" grpId="0"/>
      <p:bldP spid="56" grpId="0"/>
      <p:bldP spid="57" grpId="0"/>
      <p:bldP spid="58" grpId="0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67" grpId="0"/>
      <p:bldP spid="69" grpId="0" animBg="1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08820"/>
            <a:ext cx="382676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>
                <a:latin typeface="Comic Sans MS" pitchFamily="66" charset="0"/>
              </a:rPr>
              <a:t>You can express sin2A, cos2A and tan2A in terms of angle A, using the double angle formulae</a:t>
            </a: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Given that: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exact value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3212976"/>
                <a:ext cx="935897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12976"/>
                <a:ext cx="935897" cy="495649"/>
              </a:xfrm>
              <a:prstGeom prst="rect">
                <a:avLst/>
              </a:prstGeom>
              <a:blipFill rotWithShape="1"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51720" y="3356992"/>
                <a:ext cx="15069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180˚&lt;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&lt;360˚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356992"/>
                <a:ext cx="150695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20469" y="4185084"/>
                <a:ext cx="7110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𝑡𝑎𝑛</m:t>
                      </m:r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69" y="4185084"/>
                <a:ext cx="71109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Triangle 16"/>
          <p:cNvSpPr/>
          <p:nvPr/>
        </p:nvSpPr>
        <p:spPr>
          <a:xfrm flipH="1">
            <a:off x="5580112" y="1916832"/>
            <a:ext cx="1692188" cy="1152128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28284" y="2924944"/>
            <a:ext cx="144016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>
            <a:off x="5220072" y="2600908"/>
            <a:ext cx="914400" cy="914400"/>
          </a:xfrm>
          <a:prstGeom prst="arc">
            <a:avLst>
              <a:gd name="adj1" fmla="val 19160493"/>
              <a:gd name="adj2" fmla="val 2153313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48164" y="274492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89519" y="1952836"/>
                <a:ext cx="1208472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𝐴𝑑𝑗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9" y="1952836"/>
                <a:ext cx="1208472" cy="552459"/>
              </a:xfrm>
              <a:prstGeom prst="rect">
                <a:avLst/>
              </a:prstGeom>
              <a:blipFill rotWithShape="1"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11960" y="2492896"/>
                <a:ext cx="97385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𝐶𝑜𝑠𝑥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92896"/>
                <a:ext cx="973856" cy="49564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45903" y="1952836"/>
                <a:ext cx="1205778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𝐴𝑑𝑗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903" y="1952836"/>
                <a:ext cx="1205778" cy="534826"/>
              </a:xfrm>
              <a:prstGeom prst="rect">
                <a:avLst/>
              </a:prstGeom>
              <a:blipFill rotWithShape="1"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40291" y="2636912"/>
                <a:ext cx="1100301" cy="545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𝑇𝑎𝑛𝑥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291" y="2636912"/>
                <a:ext cx="1100301" cy="5452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995935" y="3537012"/>
            <a:ext cx="50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Pythagoras’ to find the missing side (ignore negatives)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23928" y="4005064"/>
            <a:ext cx="3780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Cosx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is positive so in the range 270 - 360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8204" y="310496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72300" y="2384884"/>
                <a:ext cx="360040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00" y="2384884"/>
                <a:ext cx="360040" cy="3317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228184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4473116"/>
            <a:ext cx="27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Therefore, </a:t>
            </a:r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Tanx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is negative</a:t>
            </a:r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284076" y="5154724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9698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>
            <a:off x="16556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23414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50"/>
          <p:cNvSpPr>
            <a:spLocks noChangeShapeType="1"/>
          </p:cNvSpPr>
          <p:nvPr/>
        </p:nvSpPr>
        <p:spPr bwMode="auto">
          <a:xfrm>
            <a:off x="3027276" y="50785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Arc 56"/>
          <p:cNvSpPr>
            <a:spLocks/>
          </p:cNvSpPr>
          <p:nvPr/>
        </p:nvSpPr>
        <p:spPr bwMode="auto">
          <a:xfrm>
            <a:off x="284076" y="484992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Arc 57"/>
          <p:cNvSpPr>
            <a:spLocks/>
          </p:cNvSpPr>
          <p:nvPr/>
        </p:nvSpPr>
        <p:spPr bwMode="auto">
          <a:xfrm flipH="1" flipV="1">
            <a:off x="971464" y="4545124"/>
            <a:ext cx="688975" cy="914400"/>
          </a:xfrm>
          <a:custGeom>
            <a:avLst/>
            <a:gdLst>
              <a:gd name="G0" fmla="+- 484 0 0"/>
              <a:gd name="G1" fmla="+- 21600 0 0"/>
              <a:gd name="G2" fmla="+- 21600 0 0"/>
              <a:gd name="T0" fmla="*/ 0 w 16272"/>
              <a:gd name="T1" fmla="*/ 5 h 21600"/>
              <a:gd name="T2" fmla="*/ 16272 w 16272"/>
              <a:gd name="T3" fmla="*/ 6859 h 21600"/>
              <a:gd name="T4" fmla="*/ 484 w 162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72" h="21600" fill="none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</a:path>
              <a:path w="16272" h="21600" stroke="0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  <a:lnTo>
                  <a:pt x="484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Arc 58"/>
          <p:cNvSpPr>
            <a:spLocks/>
          </p:cNvSpPr>
          <p:nvPr/>
        </p:nvSpPr>
        <p:spPr bwMode="auto">
          <a:xfrm flipH="1">
            <a:off x="2341476" y="484992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Arc 59"/>
          <p:cNvSpPr>
            <a:spLocks/>
          </p:cNvSpPr>
          <p:nvPr/>
        </p:nvSpPr>
        <p:spPr bwMode="auto">
          <a:xfrm flipV="1">
            <a:off x="1655676" y="454512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Text Box 69"/>
          <p:cNvSpPr txBox="1">
            <a:spLocks noChangeArrowheads="1"/>
          </p:cNvSpPr>
          <p:nvPr/>
        </p:nvSpPr>
        <p:spPr bwMode="auto">
          <a:xfrm>
            <a:off x="783382" y="5218348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90</a:t>
            </a:r>
          </a:p>
        </p:txBody>
      </p:sp>
      <p:sp>
        <p:nvSpPr>
          <p:cNvPr id="53" name="Line 71"/>
          <p:cNvSpPr>
            <a:spLocks noChangeShapeType="1"/>
          </p:cNvSpPr>
          <p:nvPr/>
        </p:nvSpPr>
        <p:spPr bwMode="auto">
          <a:xfrm>
            <a:off x="284076" y="484992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1412032" y="5218348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2097832" y="5218348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2783632" y="5218348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3179676" y="5002324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Cos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V="1">
            <a:off x="2336304" y="4741912"/>
            <a:ext cx="0" cy="1978732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84"/>
          <p:cNvSpPr>
            <a:spLocks noChangeShapeType="1"/>
          </p:cNvSpPr>
          <p:nvPr/>
        </p:nvSpPr>
        <p:spPr bwMode="auto">
          <a:xfrm flipV="1">
            <a:off x="3020380" y="4741912"/>
            <a:ext cx="0" cy="1978732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488163" y="4329100"/>
                <a:ext cx="1264897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𝑇𝑎𝑛𝑥</m:t>
                      </m:r>
                      <m:r>
                        <a:rPr lang="en-GB" sz="1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63" y="4329100"/>
                <a:ext cx="1264897" cy="5438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6336196" y="5229200"/>
            <a:ext cx="396044" cy="72008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693599" y="54092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Tanx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32240" y="6057292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and leave in surd form</a:t>
            </a:r>
          </a:p>
        </p:txBody>
      </p:sp>
      <p:sp>
        <p:nvSpPr>
          <p:cNvPr id="59" name="Line 51"/>
          <p:cNvSpPr>
            <a:spLocks noChangeShapeType="1"/>
          </p:cNvSpPr>
          <p:nvPr/>
        </p:nvSpPr>
        <p:spPr bwMode="auto">
          <a:xfrm>
            <a:off x="263769" y="6210345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949569" y="613414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>
            <a:off x="1635369" y="613414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Line 54"/>
          <p:cNvSpPr>
            <a:spLocks noChangeShapeType="1"/>
          </p:cNvSpPr>
          <p:nvPr/>
        </p:nvSpPr>
        <p:spPr bwMode="auto">
          <a:xfrm>
            <a:off x="2321169" y="613414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Line 55"/>
          <p:cNvSpPr>
            <a:spLocks noChangeShapeType="1"/>
          </p:cNvSpPr>
          <p:nvPr/>
        </p:nvSpPr>
        <p:spPr bwMode="auto">
          <a:xfrm>
            <a:off x="3006969" y="613414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791142" y="6273969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90</a:t>
            </a:r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>
            <a:off x="263769" y="590554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427729" y="6273969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2113529" y="6273969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2799329" y="6273969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3159369" y="6057945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Tan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80" name="Arc 65"/>
          <p:cNvSpPr>
            <a:spLocks/>
          </p:cNvSpPr>
          <p:nvPr/>
        </p:nvSpPr>
        <p:spPr bwMode="auto">
          <a:xfrm flipV="1">
            <a:off x="287524" y="5301208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" name="Arc 66"/>
          <p:cNvSpPr>
            <a:spLocks/>
          </p:cNvSpPr>
          <p:nvPr/>
        </p:nvSpPr>
        <p:spPr bwMode="auto">
          <a:xfrm flipV="1">
            <a:off x="1659124" y="5301208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" name="Arc 67"/>
          <p:cNvSpPr>
            <a:spLocks/>
          </p:cNvSpPr>
          <p:nvPr/>
        </p:nvSpPr>
        <p:spPr bwMode="auto">
          <a:xfrm flipH="1">
            <a:off x="973324" y="6215608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" name="Arc 68"/>
          <p:cNvSpPr>
            <a:spLocks/>
          </p:cNvSpPr>
          <p:nvPr/>
        </p:nvSpPr>
        <p:spPr bwMode="auto">
          <a:xfrm flipH="1">
            <a:off x="2344924" y="6215608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11960" y="4977172"/>
                <a:ext cx="1944216" cy="48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2x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𝑇𝑎𝑛𝑥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977172"/>
                <a:ext cx="1944216" cy="487056"/>
              </a:xfrm>
              <a:prstGeom prst="rect">
                <a:avLst/>
              </a:prstGeom>
              <a:blipFill rotWithShape="1">
                <a:blip r:embed="rId11"/>
                <a:stretch>
                  <a:fillRect l="-31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211960" y="5517232"/>
                <a:ext cx="2304256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Cambria Math" pitchFamily="18" charset="0"/>
                    <a:ea typeface="Cambria Math" pitchFamily="18" charset="0"/>
                  </a:rPr>
                  <a:t>Tan 2x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2×−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rad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7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×−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7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GB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517232"/>
                <a:ext cx="2304256" cy="823110"/>
              </a:xfrm>
              <a:prstGeom prst="rect">
                <a:avLst/>
              </a:prstGeom>
              <a:blipFill rotWithShape="1">
                <a:blip r:embed="rId12"/>
                <a:stretch>
                  <a:fillRect l="-2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83968" y="6345324"/>
                <a:ext cx="17939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𝑇𝑎𝑛</m:t>
                      </m:r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=−3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GB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6345324"/>
                <a:ext cx="1793953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c 86"/>
          <p:cNvSpPr/>
          <p:nvPr/>
        </p:nvSpPr>
        <p:spPr>
          <a:xfrm>
            <a:off x="6336196" y="5913276"/>
            <a:ext cx="396044" cy="72008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14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4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7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8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33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22" grpId="0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52" grpId="0"/>
      <p:bldP spid="53" grpId="0" animBg="1"/>
      <p:bldP spid="54" grpId="0"/>
      <p:bldP spid="55" grpId="0"/>
      <p:bldP spid="56" grpId="0"/>
      <p:bldP spid="58" grpId="0"/>
      <p:bldP spid="60" grpId="0" animBg="1"/>
      <p:bldP spid="61" grpId="0" animBg="1"/>
      <p:bldP spid="62" grpId="0"/>
      <p:bldP spid="66" grpId="0" animBg="1"/>
      <p:bldP spid="67" grpId="0"/>
      <p:bldP spid="70" grpId="0"/>
      <p:bldP spid="59" grpId="0" animBg="1"/>
      <p:bldP spid="68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4" grpId="0"/>
      <p:bldP spid="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08820"/>
            <a:ext cx="382676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>
                <a:latin typeface="Comic Sans MS" pitchFamily="66" charset="0"/>
              </a:rPr>
              <a:t>You can express sin2A, cos2A and tan2A in terms of angle A, using the double angle formulae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32288" cy="276999"/>
              </a:xfrm>
              <a:prstGeom prst="rect">
                <a:avLst/>
              </a:prstGeom>
              <a:blipFill>
                <a:blip r:embed="rId2"/>
                <a:stretch>
                  <a:fillRect l="-1780" r="-2077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61" y="0"/>
                <a:ext cx="2498184" cy="276999"/>
              </a:xfrm>
              <a:prstGeom prst="rect">
                <a:avLst/>
              </a:prstGeom>
              <a:blipFill>
                <a:blip r:embed="rId3"/>
                <a:stretch>
                  <a:fillRect l="-1208" r="-144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21" y="0"/>
                <a:ext cx="2119555" cy="276999"/>
              </a:xfrm>
              <a:prstGeom prst="rect">
                <a:avLst/>
              </a:prstGeom>
              <a:blipFill>
                <a:blip r:embed="rId4"/>
                <a:stretch>
                  <a:fillRect l="-1420" r="-170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1" y="0"/>
                <a:ext cx="2166619" cy="276999"/>
              </a:xfrm>
              <a:prstGeom prst="rect">
                <a:avLst/>
              </a:prstGeom>
              <a:blipFill>
                <a:blip r:embed="rId5"/>
                <a:stretch>
                  <a:fillRect l="-1671" r="-13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2092304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15395" t="23630" r="39529" b="51058"/>
          <a:stretch/>
        </p:blipFill>
        <p:spPr>
          <a:xfrm>
            <a:off x="1430214" y="2708029"/>
            <a:ext cx="6307017" cy="283330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832338" y="5729046"/>
            <a:ext cx="7549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Comic Sans MS" pitchFamily="66" charset="0"/>
              </a:rPr>
              <a:t>You are given the addition formulae in the formula booklet, but you do not get the double angle formulae…</a:t>
            </a:r>
          </a:p>
        </p:txBody>
      </p:sp>
    </p:spTree>
    <p:extLst>
      <p:ext uri="{BB962C8B-B14F-4D97-AF65-F5344CB8AC3E}">
        <p14:creationId xmlns:p14="http://schemas.microsoft.com/office/powerpoint/2010/main" val="7804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7D</a:t>
            </a:r>
          </a:p>
        </p:txBody>
      </p:sp>
    </p:spTree>
    <p:extLst>
      <p:ext uri="{BB962C8B-B14F-4D97-AF65-F5344CB8AC3E}">
        <p14:creationId xmlns:p14="http://schemas.microsoft.com/office/powerpoint/2010/main" val="1885218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Give answers to 1dp.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03237" y="1754154"/>
                <a:ext cx="1973874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−30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=8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37" y="1754154"/>
                <a:ext cx="1973874" cy="240835"/>
              </a:xfrm>
              <a:prstGeom prst="rect">
                <a:avLst/>
              </a:prstGeom>
              <a:blipFill>
                <a:blip r:embed="rId9"/>
                <a:stretch>
                  <a:fillRect l="-1543" r="-1235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26632" y="2195804"/>
                <a:ext cx="2962093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30+4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30=8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32" y="2195804"/>
                <a:ext cx="2962093" cy="240835"/>
              </a:xfrm>
              <a:prstGeom prst="rect">
                <a:avLst/>
              </a:prstGeom>
              <a:blipFill>
                <a:blip r:embed="rId10"/>
                <a:stretch>
                  <a:fillRect l="-1029" r="-823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38598" y="2559698"/>
                <a:ext cx="2858603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98" y="2559698"/>
                <a:ext cx="2858603" cy="5093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7766" y="3194180"/>
                <a:ext cx="2287421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66" y="3194180"/>
                <a:ext cx="2287421" cy="240835"/>
              </a:xfrm>
              <a:prstGeom prst="rect">
                <a:avLst/>
              </a:prstGeom>
              <a:blipFill>
                <a:blip r:embed="rId12"/>
                <a:stretch>
                  <a:fillRect l="-1333" r="-800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13040" y="3632719"/>
                <a:ext cx="2088649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40" y="3632719"/>
                <a:ext cx="2088649" cy="240835"/>
              </a:xfrm>
              <a:prstGeom prst="rect">
                <a:avLst/>
              </a:prstGeom>
              <a:blipFill>
                <a:blip r:embed="rId13"/>
                <a:stretch>
                  <a:fillRect r="-1170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66657" y="4055706"/>
                <a:ext cx="2088649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57" y="4055706"/>
                <a:ext cx="2088649" cy="240835"/>
              </a:xfrm>
              <a:prstGeom prst="rect">
                <a:avLst/>
              </a:prstGeom>
              <a:blipFill>
                <a:blip r:embed="rId14"/>
                <a:stretch>
                  <a:fillRect r="-1166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66657" y="4484914"/>
                <a:ext cx="2001061" cy="258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57" y="4484914"/>
                <a:ext cx="2001061" cy="258084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73824" y="4889240"/>
                <a:ext cx="1414618" cy="536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24" y="4889240"/>
                <a:ext cx="1414618" cy="536365"/>
              </a:xfrm>
              <a:prstGeom prst="rect">
                <a:avLst/>
              </a:prstGeom>
              <a:blipFill>
                <a:blip r:embed="rId1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5595" y="5554824"/>
                <a:ext cx="1435458" cy="536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95" y="5554824"/>
                <a:ext cx="1435458" cy="536365"/>
              </a:xfrm>
              <a:prstGeom prst="rect">
                <a:avLst/>
              </a:prstGeom>
              <a:blipFill>
                <a:blip r:embed="rId1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98705" y="6135022"/>
                <a:ext cx="1445076" cy="536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05" y="6135022"/>
                <a:ext cx="1445076" cy="536365"/>
              </a:xfrm>
              <a:prstGeom prst="rect">
                <a:avLst/>
              </a:prstGeom>
              <a:blipFill>
                <a:blip r:embed="rId18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6759686" y="1885021"/>
            <a:ext cx="377714" cy="451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98658" y="1859699"/>
                <a:ext cx="1726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Use the expansion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58" y="1859699"/>
                <a:ext cx="1726242" cy="461665"/>
              </a:xfrm>
              <a:prstGeom prst="rect">
                <a:avLst/>
              </a:prstGeom>
              <a:blipFill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6772386" y="3332821"/>
            <a:ext cx="377714" cy="451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6785086" y="2380321"/>
            <a:ext cx="377714" cy="451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/>
          <p:cNvSpPr/>
          <p:nvPr/>
        </p:nvSpPr>
        <p:spPr>
          <a:xfrm>
            <a:off x="6810486" y="2875621"/>
            <a:ext cx="377714" cy="451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7280386" y="3751921"/>
            <a:ext cx="377714" cy="451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/>
          <p:cNvSpPr/>
          <p:nvPr/>
        </p:nvSpPr>
        <p:spPr>
          <a:xfrm>
            <a:off x="7293086" y="4209121"/>
            <a:ext cx="377714" cy="451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>
            <a:off x="7191486" y="4666321"/>
            <a:ext cx="352314" cy="4644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>
            <a:off x="6531086" y="5199721"/>
            <a:ext cx="301514" cy="578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>
            <a:off x="6556486" y="5809321"/>
            <a:ext cx="301514" cy="578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105338" y="2370239"/>
            <a:ext cx="172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Replace exact values where possible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1058" y="2964599"/>
            <a:ext cx="145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 left side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12958" y="3421799"/>
            <a:ext cx="102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by 2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623498" y="3840899"/>
                <a:ext cx="880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Subtract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98" y="3840899"/>
                <a:ext cx="880422" cy="461665"/>
              </a:xfrm>
              <a:prstGeom prst="rect">
                <a:avLst/>
              </a:prstGeom>
              <a:blipFill>
                <a:blip r:embed="rId20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597140" y="4206659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 right side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14260" y="4679099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by the bracket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85610" y="5336324"/>
                <a:ext cx="1348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10" y="5336324"/>
                <a:ext cx="1348740" cy="276999"/>
              </a:xfrm>
              <a:prstGeom prst="rect">
                <a:avLst/>
              </a:prstGeom>
              <a:blipFill>
                <a:blip r:embed="rId2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85610" y="5869724"/>
                <a:ext cx="1348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The right side equals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10" y="5869724"/>
                <a:ext cx="1348740" cy="461665"/>
              </a:xfrm>
              <a:prstGeom prst="rect">
                <a:avLst/>
              </a:prstGeom>
              <a:blipFill>
                <a:blip r:embed="rId22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2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Give answers to 1dp.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05491" y="1959629"/>
                <a:ext cx="1445076" cy="536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91" y="1959629"/>
                <a:ext cx="1445076" cy="536365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>
            <a:off x="5983610" y="2294939"/>
            <a:ext cx="301514" cy="578779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278835" y="2278224"/>
            <a:ext cx="209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Inverse tan, and then find any alternative solutions…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94475" y="2807927"/>
                <a:ext cx="1075358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75" y="2807927"/>
                <a:ext cx="1075358" cy="220253"/>
              </a:xfrm>
              <a:prstGeom prst="rect">
                <a:avLst/>
              </a:prstGeom>
              <a:blipFill>
                <a:blip r:embed="rId10"/>
                <a:stretch>
                  <a:fillRect l="-3409" t="-2778" r="-1136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30062" y="2807927"/>
                <a:ext cx="628377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200.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62" y="2807927"/>
                <a:ext cx="628377" cy="220253"/>
              </a:xfrm>
              <a:prstGeom prst="rect">
                <a:avLst/>
              </a:prstGeom>
              <a:blipFill>
                <a:blip r:embed="rId11"/>
                <a:stretch>
                  <a:fillRect t="-2778" r="-1942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/>
      <p:bldP spid="43" grpId="0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Give answers to 1dp where appropriate.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blipFill>
                <a:blip r:embed="rId3"/>
                <a:stretch>
                  <a:fillRect l="-1333" r="-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blipFill>
                <a:blip r:embed="rId4"/>
                <a:stretch>
                  <a:fillRect l="-815"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blipFill>
                <a:blip r:embed="rId5"/>
                <a:stretch>
                  <a:fillRect l="-1278" r="-12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blipFill>
                <a:blip r:embed="rId6"/>
                <a:stretch>
                  <a:fillRect l="-1254" r="-12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36406" y="1894901"/>
                <a:ext cx="2086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406" y="1894901"/>
                <a:ext cx="2086532" cy="246221"/>
              </a:xfrm>
              <a:prstGeom prst="rect">
                <a:avLst/>
              </a:prstGeom>
              <a:blipFill>
                <a:blip r:embed="rId8"/>
                <a:stretch>
                  <a:fillRect l="-1749" r="-145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40506" y="2344756"/>
                <a:ext cx="28221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6" y="2344756"/>
                <a:ext cx="2822153" cy="246221"/>
              </a:xfrm>
              <a:prstGeom prst="rect">
                <a:avLst/>
              </a:prstGeom>
              <a:blipFill>
                <a:blip r:embed="rId9"/>
                <a:stretch>
                  <a:fillRect t="-25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83726" y="2785431"/>
                <a:ext cx="28221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26" y="2785431"/>
                <a:ext cx="2822153" cy="24622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59996" y="3237123"/>
                <a:ext cx="28221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96" y="3237123"/>
                <a:ext cx="2822153" cy="24622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26805" y="3686978"/>
                <a:ext cx="28221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05" y="3686978"/>
                <a:ext cx="2822153" cy="246221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285019" y="4519995"/>
                <a:ext cx="1294482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19" y="4519995"/>
                <a:ext cx="1294482" cy="461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7072" y="4518158"/>
                <a:ext cx="1294482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072" y="4518158"/>
                <a:ext cx="1294482" cy="461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>
            <a:off x="6828542" y="2026863"/>
            <a:ext cx="266321" cy="440915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050796" y="1998213"/>
            <a:ext cx="198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Replace using one of the expressions above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6" name="Arc 55"/>
          <p:cNvSpPr/>
          <p:nvPr/>
        </p:nvSpPr>
        <p:spPr>
          <a:xfrm>
            <a:off x="6804672" y="2465701"/>
            <a:ext cx="266321" cy="440915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>
            <a:off x="6791819" y="2915557"/>
            <a:ext cx="266321" cy="440915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6800999" y="3376429"/>
            <a:ext cx="266321" cy="440915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982858" y="2547220"/>
            <a:ext cx="138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Expand bracket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71841" y="3009928"/>
            <a:ext cx="89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4891" y="3450603"/>
            <a:ext cx="89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04203" y="4111615"/>
                <a:ext cx="38448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Write the 2 possible values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03" y="4111615"/>
                <a:ext cx="3844885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40494" y="5702363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=109.5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94" y="5702363"/>
                <a:ext cx="1294482" cy="246221"/>
              </a:xfrm>
              <a:prstGeom prst="rect">
                <a:avLst/>
              </a:prstGeom>
              <a:blipFill>
                <a:blip r:embed="rId1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98012" y="5706845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250.5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2" y="5706845"/>
                <a:ext cx="1294482" cy="246221"/>
              </a:xfrm>
              <a:prstGeom prst="rect">
                <a:avLst/>
              </a:prstGeom>
              <a:blipFill>
                <a:blip r:embed="rId1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75164" y="5702362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64" y="5702362"/>
                <a:ext cx="1294482" cy="246221"/>
              </a:xfrm>
              <a:prstGeom prst="rect">
                <a:avLst/>
              </a:prstGeom>
              <a:blipFill>
                <a:blip r:embed="rId1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7529" y="5706844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300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29" y="5706844"/>
                <a:ext cx="1294482" cy="246221"/>
              </a:xfrm>
              <a:prstGeom prst="rect">
                <a:avLst/>
              </a:prstGeom>
              <a:blipFill>
                <a:blip r:embed="rId1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95482" y="5064250"/>
                <a:ext cx="47602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Find the principle value, and then check for any others in the range (remember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⁡(360−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2" y="5064250"/>
                <a:ext cx="4760259" cy="523220"/>
              </a:xfrm>
              <a:prstGeom prst="rect">
                <a:avLst/>
              </a:prstGeom>
              <a:blipFill>
                <a:blip r:embed="rId20"/>
                <a:stretch>
                  <a:fillRect t="-2326" r="-89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27" grpId="0"/>
      <p:bldP spid="28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𝑦𝑡𝑎𝑛𝑦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Give answers to 2dp.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blipFill>
                <a:blip r:embed="rId3"/>
                <a:stretch>
                  <a:fillRect l="-1333" r="-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blipFill>
                <a:blip r:embed="rId4"/>
                <a:stretch>
                  <a:fillRect l="-815"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blipFill>
                <a:blip r:embed="rId5"/>
                <a:stretch>
                  <a:fillRect l="-1278" r="-12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blipFill>
                <a:blip r:embed="rId6"/>
                <a:stretch>
                  <a:fillRect l="-1254" r="-12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38913" y="1828800"/>
                <a:ext cx="1707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𝑦𝑡𝑎𝑛𝑦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13" y="1828800"/>
                <a:ext cx="1707968" cy="276999"/>
              </a:xfrm>
              <a:prstGeom prst="rect">
                <a:avLst/>
              </a:prstGeom>
              <a:blipFill>
                <a:blip r:embed="rId8"/>
                <a:stretch>
                  <a:fillRect l="-3915" r="-2847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20457" y="2242457"/>
                <a:ext cx="244073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𝑡𝑎𝑛𝑦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57" y="2242457"/>
                <a:ext cx="2440733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72857" y="3033486"/>
                <a:ext cx="227402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𝑡𝑎𝑛𝑦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57" y="3033486"/>
                <a:ext cx="2274020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63886" y="3810000"/>
                <a:ext cx="1484252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6" y="3810000"/>
                <a:ext cx="1484252" cy="6031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32401" y="4601028"/>
                <a:ext cx="2215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1" y="4601028"/>
                <a:ext cx="2215928" cy="276999"/>
              </a:xfrm>
              <a:prstGeom prst="rect">
                <a:avLst/>
              </a:prstGeom>
              <a:blipFill>
                <a:blip r:embed="rId12"/>
                <a:stretch>
                  <a:fillRect l="-1923" t="-4444" r="-2198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39658" y="5101772"/>
                <a:ext cx="1214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658" y="5101772"/>
                <a:ext cx="1214179" cy="276999"/>
              </a:xfrm>
              <a:prstGeom prst="rect">
                <a:avLst/>
              </a:prstGeom>
              <a:blipFill>
                <a:blip r:embed="rId13"/>
                <a:stretch>
                  <a:fillRect l="-4523" t="-4444" r="-40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63030" y="5515429"/>
                <a:ext cx="1085938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30" y="5515429"/>
                <a:ext cx="1085938" cy="51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86402" y="5929086"/>
                <a:ext cx="131863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2" y="5929086"/>
                <a:ext cx="1318630" cy="8183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/>
          <p:cNvSpPr/>
          <p:nvPr/>
        </p:nvSpPr>
        <p:spPr>
          <a:xfrm>
            <a:off x="6380084" y="1968542"/>
            <a:ext cx="311002" cy="600487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627518" y="1984660"/>
            <a:ext cx="211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Replace using a relationship from above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" name="Arc 63"/>
          <p:cNvSpPr/>
          <p:nvPr/>
        </p:nvSpPr>
        <p:spPr>
          <a:xfrm>
            <a:off x="6372826" y="2614427"/>
            <a:ext cx="332773" cy="76740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c 64"/>
          <p:cNvSpPr/>
          <p:nvPr/>
        </p:nvSpPr>
        <p:spPr>
          <a:xfrm>
            <a:off x="6380083" y="3376427"/>
            <a:ext cx="332773" cy="76740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/>
          <p:cNvSpPr/>
          <p:nvPr/>
        </p:nvSpPr>
        <p:spPr>
          <a:xfrm>
            <a:off x="7301742" y="4122056"/>
            <a:ext cx="289230" cy="6531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/>
          <p:cNvSpPr/>
          <p:nvPr/>
        </p:nvSpPr>
        <p:spPr>
          <a:xfrm>
            <a:off x="7294483" y="4811484"/>
            <a:ext cx="296487" cy="500745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>
            <a:off x="6430883" y="5283198"/>
            <a:ext cx="296487" cy="500745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>
            <a:off x="6757456" y="5849257"/>
            <a:ext cx="281974" cy="566057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6700090" y="2841003"/>
            <a:ext cx="211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Multiply the bracket by 2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700090" y="3494145"/>
                <a:ext cx="1587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Multiply the bracket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𝑡𝑎𝑛𝑦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90" y="3494145"/>
                <a:ext cx="1587567" cy="461665"/>
              </a:xfrm>
              <a:prstGeom prst="rect">
                <a:avLst/>
              </a:prstGeom>
              <a:blipFill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556433" y="4205345"/>
                <a:ext cx="1587567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Multiply both sides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433" y="4205345"/>
                <a:ext cx="1587567" cy="477503"/>
              </a:xfrm>
              <a:prstGeom prst="rect">
                <a:avLst/>
              </a:prstGeom>
              <a:blipFill>
                <a:blip r:embed="rId17"/>
                <a:stretch>
                  <a:fillRect t="-1282" r="-1154"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512890" y="4887517"/>
                <a:ext cx="1166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90" y="4887517"/>
                <a:ext cx="1166653" cy="276999"/>
              </a:xfrm>
              <a:prstGeom prst="rect">
                <a:avLst/>
              </a:prstGeom>
              <a:blipFill>
                <a:blip r:embed="rId1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6627519" y="5366489"/>
            <a:ext cx="116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by 7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90377" y="6019631"/>
            <a:ext cx="116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Square root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66908" y="1835326"/>
            <a:ext cx="648522" cy="25473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4250051" y="2248983"/>
            <a:ext cx="1178292" cy="65387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6" grpId="1" animBg="1"/>
      <p:bldP spid="77" grpId="0" animBg="1"/>
      <p:bldP spid="7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𝑦𝑡𝑎𝑛𝑦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Give answers to 2dp.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blipFill>
                <a:blip r:embed="rId3"/>
                <a:stretch>
                  <a:fillRect l="-1333" r="-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blipFill>
                <a:blip r:embed="rId4"/>
                <a:stretch>
                  <a:fillRect l="-815"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blipFill>
                <a:blip r:embed="rId5"/>
                <a:stretch>
                  <a:fillRect l="-1278" r="-12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blipFill>
                <a:blip r:embed="rId6"/>
                <a:stretch>
                  <a:fillRect l="-1254" r="-12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91316" y="1661885"/>
                <a:ext cx="131863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6" y="1661885"/>
                <a:ext cx="1318630" cy="81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10847" y="3155652"/>
                <a:ext cx="1294482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47" y="3155652"/>
                <a:ext cx="1294482" cy="727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429985" y="3153815"/>
                <a:ext cx="1294482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85" y="3153815"/>
                <a:ext cx="1294482" cy="7275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30031" y="2747272"/>
                <a:ext cx="38448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Write the 2 possible values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31" y="2747272"/>
                <a:ext cx="3844885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653407" y="4831506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=0.58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07" y="4831506"/>
                <a:ext cx="1294482" cy="246221"/>
              </a:xfrm>
              <a:prstGeom prst="rect">
                <a:avLst/>
              </a:prstGeom>
              <a:blipFill>
                <a:blip r:embed="rId1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09325" y="4835988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3.72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325" y="4835988"/>
                <a:ext cx="1294482" cy="246221"/>
              </a:xfrm>
              <a:prstGeom prst="rect">
                <a:avLst/>
              </a:prstGeom>
              <a:blipFill>
                <a:blip r:embed="rId1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388077" y="4831505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77" y="4831505"/>
                <a:ext cx="1294482" cy="246221"/>
              </a:xfrm>
              <a:prstGeom prst="rect">
                <a:avLst/>
              </a:prstGeom>
              <a:blipFill>
                <a:blip r:embed="rId1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46557" y="4835987"/>
                <a:ext cx="12944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5.70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57" y="4835987"/>
                <a:ext cx="1294482" cy="246221"/>
              </a:xfrm>
              <a:prstGeom prst="rect">
                <a:avLst/>
              </a:prstGeom>
              <a:blipFill>
                <a:blip r:embed="rId1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180967" y="4077279"/>
                <a:ext cx="47602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Find the principle value, and then check for any others in the range (remember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967" y="4077279"/>
                <a:ext cx="4760259" cy="523220"/>
              </a:xfrm>
              <a:prstGeom prst="rect">
                <a:avLst/>
              </a:prstGeom>
              <a:blipFill>
                <a:blip r:embed="rId16"/>
                <a:stretch>
                  <a:fillRect t="-2326" r="-89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/>
          <p:cNvSpPr/>
          <p:nvPr/>
        </p:nvSpPr>
        <p:spPr>
          <a:xfrm>
            <a:off x="7332911" y="2222376"/>
            <a:ext cx="914400" cy="914400"/>
          </a:xfrm>
          <a:prstGeom prst="arc">
            <a:avLst>
              <a:gd name="adj1" fmla="val 9654836"/>
              <a:gd name="adj2" fmla="val 105706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/>
          <p:cNvSpPr/>
          <p:nvPr/>
        </p:nvSpPr>
        <p:spPr>
          <a:xfrm>
            <a:off x="7320211" y="2368426"/>
            <a:ext cx="914400" cy="914400"/>
          </a:xfrm>
          <a:prstGeom prst="arc">
            <a:avLst>
              <a:gd name="adj1" fmla="val 11722179"/>
              <a:gd name="adj2" fmla="val 1381907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20272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3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4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5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80027" y="2303462"/>
                <a:ext cx="647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27" y="2303462"/>
                <a:ext cx="647973" cy="215444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160299" y="265066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99" y="2650668"/>
                <a:ext cx="212052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686300" y="4038600"/>
                <a:ext cx="3725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are parallel,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𝐴𝐶𝐹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4038600"/>
                <a:ext cx="3725572" cy="307777"/>
              </a:xfrm>
              <a:prstGeom prst="rect">
                <a:avLst/>
              </a:prstGeom>
              <a:blipFill>
                <a:blip r:embed="rId15"/>
                <a:stretch>
                  <a:fillRect l="-491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93920" y="4472940"/>
                <a:ext cx="3028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This means that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𝐸𝐶𝐹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90−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4472940"/>
                <a:ext cx="3028008" cy="307777"/>
              </a:xfrm>
              <a:prstGeom prst="rect">
                <a:avLst/>
              </a:prstGeom>
              <a:blipFill>
                <a:blip r:embed="rId16"/>
                <a:stretch>
                  <a:fillRect l="-604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693920" y="4899660"/>
                <a:ext cx="3222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Which then means that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𝐶𝐸𝐹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4899660"/>
                <a:ext cx="3222357" cy="307777"/>
              </a:xfrm>
              <a:prstGeom prst="rect">
                <a:avLst/>
              </a:prstGeom>
              <a:blipFill>
                <a:blip r:embed="rId17"/>
                <a:stretch>
                  <a:fillRect l="-567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 animBg="1"/>
      <p:bldP spid="50" grpId="1" animBg="1"/>
      <p:bldP spid="51" grpId="0" animBg="1"/>
      <p:bldP spid="51" grpId="1" animBg="1"/>
      <p:bldP spid="48" grpId="0"/>
      <p:bldP spid="48" grpId="1"/>
      <p:bldP spid="49" grpId="0"/>
      <p:bldP spid="49" grpId="1"/>
      <p:bldP spid="53" grpId="0"/>
      <p:bldP spid="53" grpId="1"/>
      <p:bldP spid="47" grpId="0"/>
      <p:bldP spid="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a) By expanding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𝑠𝑖𝑛</m:t>
                    </m:r>
                    <m:r>
                      <a:rPr lang="en-GB" sz="1600" i="1">
                        <a:latin typeface="Cambria Math"/>
                      </a:rPr>
                      <m:t>⁡(2</m:t>
                    </m:r>
                    <m:r>
                      <a:rPr lang="en-GB" sz="1600" i="1">
                        <a:latin typeface="Cambria Math"/>
                      </a:rPr>
                      <m:t>𝐴</m:t>
                    </m:r>
                    <m:r>
                      <a:rPr lang="en-GB" sz="1600" i="1">
                        <a:latin typeface="Cambria Math"/>
                      </a:rPr>
                      <m:t>+</m:t>
                    </m:r>
                    <m:r>
                      <a:rPr lang="en-GB" sz="1600" i="1">
                        <a:latin typeface="Cambria Math"/>
                      </a:rPr>
                      <m:t>𝐴</m:t>
                    </m:r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show that: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 </a:t>
                </a:r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blipFill>
                <a:blip r:embed="rId3"/>
                <a:stretch>
                  <a:fillRect l="-1333" r="-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blipFill>
                <a:blip r:embed="rId4"/>
                <a:stretch>
                  <a:fillRect l="-815"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blipFill>
                <a:blip r:embed="rId5"/>
                <a:stretch>
                  <a:fillRect l="-1278" r="-12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blipFill>
                <a:blip r:embed="rId6"/>
                <a:stretch>
                  <a:fillRect l="-1254" r="-12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308304" y="2168860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A and B</a:t>
            </a:r>
          </a:p>
        </p:txBody>
      </p:sp>
      <p:sp>
        <p:nvSpPr>
          <p:cNvPr id="22" name="Arc 21"/>
          <p:cNvSpPr/>
          <p:nvPr/>
        </p:nvSpPr>
        <p:spPr>
          <a:xfrm>
            <a:off x="7164288" y="2060848"/>
            <a:ext cx="360040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67944" y="1916832"/>
                <a:ext cx="305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𝑠𝑖𝑛𝐴𝑐𝑜𝑠𝐵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𝑐𝑜𝑠𝐴𝑠𝑖𝑛𝐵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916832"/>
                <a:ext cx="305397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67944" y="2456892"/>
                <a:ext cx="3336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𝐴𝑐𝑜𝑠𝐴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𝐴𝑠𝑖𝑛𝐴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56892"/>
                <a:ext cx="33363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67944" y="2960948"/>
                <a:ext cx="1066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60948"/>
                <a:ext cx="106683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68044" y="2960948"/>
                <a:ext cx="1597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𝑠𝑖𝑛𝐴𝑐𝑜𝑠𝐴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44" y="2960948"/>
                <a:ext cx="1597169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44208" y="2960948"/>
                <a:ext cx="1819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  (1−2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960948"/>
                <a:ext cx="1819794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67944" y="3501008"/>
                <a:ext cx="1066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501008"/>
                <a:ext cx="106683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04048" y="3501008"/>
                <a:ext cx="1166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501008"/>
                <a:ext cx="116647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48164" y="3501008"/>
                <a:ext cx="1532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64" y="3501008"/>
                <a:ext cx="153285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67944" y="4005064"/>
                <a:ext cx="1066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005064"/>
                <a:ext cx="106683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04048" y="4005064"/>
                <a:ext cx="15992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(1−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005064"/>
                <a:ext cx="1599284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08204" y="4005064"/>
                <a:ext cx="1532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4" y="4005064"/>
                <a:ext cx="153285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67944" y="4545124"/>
                <a:ext cx="1066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545124"/>
                <a:ext cx="106683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04048" y="4545124"/>
                <a:ext cx="1451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545124"/>
                <a:ext cx="145180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36196" y="4545124"/>
                <a:ext cx="1532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4545124"/>
                <a:ext cx="153285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67944" y="5049180"/>
                <a:ext cx="1066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0" i="1" smtClean="0">
                              <a:latin typeface="Cambria Math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≡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049180"/>
                <a:ext cx="1066831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04048" y="5049180"/>
                <a:ext cx="1451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𝑠𝑖𝑛𝐴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GB" sz="14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049180"/>
                <a:ext cx="1451808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>
            <a:off x="7992380" y="2564904"/>
            <a:ext cx="360040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>
            <a:off x="7992380" y="3104964"/>
            <a:ext cx="360040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7704348" y="3645024"/>
            <a:ext cx="360040" cy="5400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>
            <a:off x="7704348" y="4185084"/>
            <a:ext cx="360040" cy="50405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>
            <a:off x="7704348" y="4689140"/>
            <a:ext cx="360040" cy="54006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7992380" y="368102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cos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55868" y="425709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out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55868" y="4725144"/>
            <a:ext cx="118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Group like terms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5364088" y="2744924"/>
            <a:ext cx="468052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76056" y="3284984"/>
            <a:ext cx="972108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08204" y="2744924"/>
            <a:ext cx="468052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68244" y="3284984"/>
            <a:ext cx="972108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80112" y="3789040"/>
            <a:ext cx="468052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580112" y="4329100"/>
            <a:ext cx="864096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40052" y="4833156"/>
            <a:ext cx="576064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44208" y="4833156"/>
            <a:ext cx="576064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24128" y="4833156"/>
            <a:ext cx="576064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28284" y="4833156"/>
            <a:ext cx="576064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24128" y="4905164"/>
            <a:ext cx="576064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28284" y="4905164"/>
            <a:ext cx="576064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4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a) By expanding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𝑠𝑖𝑛</m:t>
                    </m:r>
                    <m:r>
                      <a:rPr lang="en-GB" sz="1600" i="1">
                        <a:latin typeface="Cambria Math"/>
                      </a:rPr>
                      <m:t>⁡(2</m:t>
                    </m:r>
                    <m:r>
                      <a:rPr lang="en-GB" sz="1600" i="1">
                        <a:latin typeface="Cambria Math"/>
                      </a:rPr>
                      <m:t>𝐴</m:t>
                    </m:r>
                    <m:r>
                      <a:rPr lang="en-GB" sz="1600" i="1">
                        <a:latin typeface="Cambria Math"/>
                      </a:rPr>
                      <m:t>+</m:t>
                    </m:r>
                    <m:r>
                      <a:rPr lang="en-GB" sz="1600" i="1">
                        <a:latin typeface="Cambria Math"/>
                      </a:rPr>
                      <m:t>𝐴</m:t>
                    </m:r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show that: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 </a:t>
                </a:r>
                <a:r>
                  <a:rPr lang="en-US" sz="1600" dirty="0">
                    <a:latin typeface="Comic Sans MS" pitchFamily="66" charset="0"/>
                  </a:rPr>
                  <a:t>b) Hence, or otherwise, solve:</a:t>
                </a:r>
              </a:p>
              <a:p>
                <a:pPr marL="0" indent="0" algn="ctr">
                  <a:buNone/>
                </a:pPr>
                <a:endParaRPr lang="en-US" sz="105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blipFill>
                <a:blip r:embed="rId3"/>
                <a:stretch>
                  <a:fillRect l="-1333" r="-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blipFill>
                <a:blip r:embed="rId4"/>
                <a:stretch>
                  <a:fillRect l="-815"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blipFill>
                <a:blip r:embed="rId5"/>
                <a:stretch>
                  <a:fillRect l="-1278" r="-12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blipFill>
                <a:blip r:embed="rId6"/>
                <a:stretch>
                  <a:fillRect l="-1254" r="-12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72661" y="1933304"/>
                <a:ext cx="2241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61" y="1933304"/>
                <a:ext cx="2241383" cy="246221"/>
              </a:xfrm>
              <a:prstGeom prst="rect">
                <a:avLst/>
              </a:prstGeom>
              <a:blipFill>
                <a:blip r:embed="rId8"/>
                <a:stretch>
                  <a:fillRect l="-1362" r="-1090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85724" y="2416629"/>
                <a:ext cx="22102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24" y="2416629"/>
                <a:ext cx="2210220" cy="246221"/>
              </a:xfrm>
              <a:prstGeom prst="rect">
                <a:avLst/>
              </a:prstGeom>
              <a:blipFill>
                <a:blip r:embed="rId9"/>
                <a:stretch>
                  <a:fillRect l="-1381" r="-1381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68158" y="2908664"/>
                <a:ext cx="25516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58" y="2908664"/>
                <a:ext cx="2551661" cy="246221"/>
              </a:xfrm>
              <a:prstGeom prst="rect">
                <a:avLst/>
              </a:prstGeom>
              <a:blipFill>
                <a:blip r:embed="rId10"/>
                <a:stretch>
                  <a:fillRect l="-1196" r="-1196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15758" y="3391990"/>
                <a:ext cx="27055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8" y="3391990"/>
                <a:ext cx="2705549" cy="246221"/>
              </a:xfrm>
              <a:prstGeom prst="rect">
                <a:avLst/>
              </a:prstGeom>
              <a:blipFill>
                <a:blip r:embed="rId11"/>
                <a:stretch>
                  <a:fillRect r="-903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10513" y="3840482"/>
                <a:ext cx="3920496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13" y="3840482"/>
                <a:ext cx="3920496" cy="275268"/>
              </a:xfrm>
              <a:prstGeom prst="rect">
                <a:avLst/>
              </a:prstGeom>
              <a:blipFill>
                <a:blip r:embed="rId12"/>
                <a:stretch>
                  <a:fillRect r="-62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14868" y="4315098"/>
                <a:ext cx="183037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68" y="4315098"/>
                <a:ext cx="1830373" cy="275268"/>
              </a:xfrm>
              <a:prstGeom prst="rect">
                <a:avLst/>
              </a:prstGeom>
              <a:blipFill>
                <a:blip r:embed="rId13"/>
                <a:stretch>
                  <a:fillRect r="-133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67268" y="4772298"/>
                <a:ext cx="16764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68" y="4772298"/>
                <a:ext cx="1676485" cy="275268"/>
              </a:xfrm>
              <a:prstGeom prst="rect">
                <a:avLst/>
              </a:prstGeom>
              <a:blipFill>
                <a:blip r:embed="rId14"/>
                <a:stretch>
                  <a:fillRect l="-2182" r="-14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81223" y="5203372"/>
                <a:ext cx="14714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23" y="5203372"/>
                <a:ext cx="1471493" cy="275268"/>
              </a:xfrm>
              <a:prstGeom prst="rect">
                <a:avLst/>
              </a:prstGeom>
              <a:blipFill>
                <a:blip r:embed="rId15"/>
                <a:stretch>
                  <a:fillRect l="-2490" r="-207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8789" y="5599611"/>
                <a:ext cx="1278042" cy="51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789" y="5599611"/>
                <a:ext cx="1278042" cy="5164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6554815" y="2067860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18811" y="2042904"/>
                <a:ext cx="169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if this helps!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811" y="2042904"/>
                <a:ext cx="1698171" cy="461665"/>
              </a:xfrm>
              <a:prstGeom prst="rect">
                <a:avLst/>
              </a:prstGeom>
              <a:blipFill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>
            <a:off x="6759467" y="2577311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/>
          <p:cNvSpPr/>
          <p:nvPr/>
        </p:nvSpPr>
        <p:spPr>
          <a:xfrm>
            <a:off x="6755112" y="3060637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/>
          <p:cNvSpPr/>
          <p:nvPr/>
        </p:nvSpPr>
        <p:spPr>
          <a:xfrm>
            <a:off x="7421317" y="3517837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>
            <a:off x="7338586" y="4001163"/>
            <a:ext cx="351083" cy="544711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>
            <a:off x="5322552" y="4458363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5736209" y="4915564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/>
          <p:cNvSpPr/>
          <p:nvPr/>
        </p:nvSpPr>
        <p:spPr>
          <a:xfrm>
            <a:off x="5740564" y="5425016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7084422" y="2656859"/>
            <a:ext cx="13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Multiply all by 4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2" y="5600356"/>
            <a:ext cx="3518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Try to find a way to change the relationship from a) into the equation you are solving…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7335" y="3161956"/>
            <a:ext cx="13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Multiply by -1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28856" y="3606093"/>
                <a:ext cx="1240972" cy="29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Subtract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56" y="3606093"/>
                <a:ext cx="1240972" cy="294376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441373" y="3823063"/>
            <a:ext cx="644434" cy="2960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892835" y="3836126"/>
            <a:ext cx="644434" cy="2960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637418" y="3928311"/>
            <a:ext cx="150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mic Sans MS" pitchFamily="66" charset="0"/>
              </a:rPr>
              <a:t>If the right side equals 0, the left side must also equal 0…</a:t>
            </a:r>
            <a:endParaRPr lang="en-GB" sz="11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9942" y="4594516"/>
            <a:ext cx="142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Multiply by -1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56662" y="4977693"/>
                <a:ext cx="1428205" cy="30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Subtract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662" y="4977693"/>
                <a:ext cx="1428205" cy="302968"/>
              </a:xfrm>
              <a:prstGeom prst="rect">
                <a:avLst/>
              </a:prstGeom>
              <a:blipFill>
                <a:blip r:embed="rId1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22125" y="5508916"/>
            <a:ext cx="98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by 4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573" y="4837612"/>
            <a:ext cx="2643050" cy="27431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" grpId="0" animBg="1"/>
      <p:bldP spid="3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38" grpId="0" animBg="1"/>
      <p:bldP spid="3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angle relationships you have seen in equation solving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a) By expanding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𝑠𝑖𝑛</m:t>
                    </m:r>
                    <m:r>
                      <a:rPr lang="en-GB" sz="1600" i="1">
                        <a:latin typeface="Cambria Math"/>
                      </a:rPr>
                      <m:t>⁡(2</m:t>
                    </m:r>
                    <m:r>
                      <a:rPr lang="en-GB" sz="1600" i="1">
                        <a:latin typeface="Cambria Math"/>
                      </a:rPr>
                      <m:t>𝐴</m:t>
                    </m:r>
                    <m:r>
                      <a:rPr lang="en-GB" sz="1600" i="1">
                        <a:latin typeface="Cambria Math"/>
                      </a:rPr>
                      <m:t>+</m:t>
                    </m:r>
                    <m:r>
                      <a:rPr lang="en-GB" sz="1600" i="1">
                        <a:latin typeface="Cambria Math"/>
                      </a:rPr>
                      <m:t>𝐴</m:t>
                    </m:r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show that: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 </a:t>
                </a:r>
                <a:r>
                  <a:rPr lang="en-US" sz="1600" dirty="0">
                    <a:latin typeface="Comic Sans MS" pitchFamily="66" charset="0"/>
                  </a:rPr>
                  <a:t>b) Hence, or otherwise, solve:</a:t>
                </a:r>
              </a:p>
              <a:p>
                <a:pPr marL="0" indent="0" algn="ctr">
                  <a:buNone/>
                </a:pPr>
                <a:endParaRPr lang="en-US" sz="1050" i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in the range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i="1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𝑠𝑖𝑛𝐴𝑐𝑜𝑠𝐴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02737" cy="246221"/>
              </a:xfrm>
              <a:prstGeom prst="rect">
                <a:avLst/>
              </a:prstGeom>
              <a:blipFill>
                <a:blip r:embed="rId3"/>
                <a:stretch>
                  <a:fillRect l="-1333" r="-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8" y="0"/>
                <a:ext cx="2214773" cy="246221"/>
              </a:xfrm>
              <a:prstGeom prst="rect">
                <a:avLst/>
              </a:prstGeom>
              <a:blipFill>
                <a:blip r:embed="rId4"/>
                <a:stretch>
                  <a:fillRect l="-815"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88" y="0"/>
                <a:ext cx="1880322" cy="246221"/>
              </a:xfrm>
              <a:prstGeom prst="rect">
                <a:avLst/>
              </a:prstGeom>
              <a:blipFill>
                <a:blip r:embed="rId5"/>
                <a:stretch>
                  <a:fillRect l="-1278" r="-12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95" y="0"/>
                <a:ext cx="1920205" cy="246221"/>
              </a:xfrm>
              <a:prstGeom prst="rect">
                <a:avLst/>
              </a:prstGeom>
              <a:blipFill>
                <a:blip r:embed="rId6"/>
                <a:stretch>
                  <a:fillRect l="-1254" r="-12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25" y="1143000"/>
                <a:ext cx="1854675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3622" y="1802675"/>
                <a:ext cx="1278042" cy="51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22" y="1802675"/>
                <a:ext cx="1278042" cy="5164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61260" y="5513271"/>
            <a:ext cx="351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Adjust the range for the equation we are solving…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9042" y="6069874"/>
                <a:ext cx="1334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42" y="6069874"/>
                <a:ext cx="1334148" cy="276999"/>
              </a:xfrm>
              <a:prstGeom prst="rect">
                <a:avLst/>
              </a:prstGeom>
              <a:blipFill>
                <a:blip r:embed="rId9"/>
                <a:stretch>
                  <a:fillRect l="-3196" r="-137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816652" y="2390503"/>
                <a:ext cx="1026371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652" y="2390503"/>
                <a:ext cx="1026371" cy="4626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>
            <a:off x="5731855" y="2159302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043747" y="2243202"/>
            <a:ext cx="119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Inverse sine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5753626" y="2694879"/>
            <a:ext cx="377207" cy="475043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4227" y="2674276"/>
                <a:ext cx="2860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Remember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, so subtract this answer from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27" y="2674276"/>
                <a:ext cx="2860768" cy="461665"/>
              </a:xfrm>
              <a:prstGeom prst="rect">
                <a:avLst/>
              </a:prstGeom>
              <a:blipFill>
                <a:blip r:embed="rId11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07944" y="2913017"/>
                <a:ext cx="83830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44" y="2913017"/>
                <a:ext cx="838306" cy="462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4718689" y="377603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4720276" y="408083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>
            <a:off x="5406076" y="40046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6091876" y="40046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>
            <a:off x="6777676" y="40046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7463476" y="40046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Arc 60"/>
          <p:cNvSpPr>
            <a:spLocks/>
          </p:cNvSpPr>
          <p:nvPr/>
        </p:nvSpPr>
        <p:spPr bwMode="auto">
          <a:xfrm>
            <a:off x="5406076" y="3776038"/>
            <a:ext cx="677863" cy="914400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Arc 61"/>
          <p:cNvSpPr>
            <a:spLocks/>
          </p:cNvSpPr>
          <p:nvPr/>
        </p:nvSpPr>
        <p:spPr bwMode="auto">
          <a:xfrm flipH="1">
            <a:off x="4720276" y="3776038"/>
            <a:ext cx="696913" cy="914400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63"/>
          <p:cNvSpPr>
            <a:spLocks/>
          </p:cNvSpPr>
          <p:nvPr/>
        </p:nvSpPr>
        <p:spPr bwMode="auto">
          <a:xfrm flipH="1" flipV="1">
            <a:off x="6091876" y="3471238"/>
            <a:ext cx="687388" cy="914400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Arc 64"/>
          <p:cNvSpPr>
            <a:spLocks/>
          </p:cNvSpPr>
          <p:nvPr/>
        </p:nvSpPr>
        <p:spPr bwMode="auto">
          <a:xfrm flipV="1">
            <a:off x="6777676" y="3471238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7467830" y="389360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y = Sin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0" y="4180114"/>
                <a:ext cx="129972" cy="313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180114"/>
                <a:ext cx="129972" cy="313740"/>
              </a:xfrm>
              <a:prstGeom prst="rect">
                <a:avLst/>
              </a:prstGeom>
              <a:blipFill>
                <a:blip r:embed="rId13"/>
                <a:stretch>
                  <a:fillRect l="-28571" t="-1961" r="-23810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26332" y="4132217"/>
                <a:ext cx="1299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32" y="4132217"/>
                <a:ext cx="129972" cy="184666"/>
              </a:xfrm>
              <a:prstGeom prst="rect">
                <a:avLst/>
              </a:prstGeom>
              <a:blipFill>
                <a:blip r:embed="rId14"/>
                <a:stretch>
                  <a:fillRect l="-19048"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57703" y="3614057"/>
                <a:ext cx="21493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3" y="3614057"/>
                <a:ext cx="214931" cy="345672"/>
              </a:xfrm>
              <a:prstGeom prst="rect">
                <a:avLst/>
              </a:prstGeom>
              <a:blipFill>
                <a:blip r:embed="rId15"/>
                <a:stretch>
                  <a:fillRect l="-17143" t="-3509" r="-1142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58743" y="3818709"/>
                <a:ext cx="2149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743" y="3818709"/>
                <a:ext cx="214931" cy="184666"/>
              </a:xfrm>
              <a:prstGeom prst="rect">
                <a:avLst/>
              </a:prstGeom>
              <a:blipFill>
                <a:blip r:embed="rId16"/>
                <a:stretch>
                  <a:fillRect l="-17143" r="-11429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75"/>
          <p:cNvSpPr txBox="1">
            <a:spLocks noChangeArrowheads="1"/>
          </p:cNvSpPr>
          <p:nvPr/>
        </p:nvSpPr>
        <p:spPr bwMode="auto">
          <a:xfrm flipH="1">
            <a:off x="4502332" y="3619284"/>
            <a:ext cx="2525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itchFamily="66" charset="0"/>
              </a:rPr>
              <a:t>1</a:t>
            </a:r>
            <a:endParaRPr lang="el-GR" sz="1400" dirty="0">
              <a:latin typeface="Comic Sans MS" pitchFamily="66" charset="0"/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 flipH="1">
            <a:off x="4428308" y="4189695"/>
            <a:ext cx="4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itchFamily="66" charset="0"/>
              </a:rPr>
              <a:t>-1</a:t>
            </a:r>
            <a:endParaRPr lang="el-GR" sz="1400" dirty="0">
              <a:latin typeface="Comic Sans MS" pitchFamily="66" charset="0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724632" y="4259364"/>
            <a:ext cx="27432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 flipH="1" flipV="1">
            <a:off x="6305006" y="4093029"/>
            <a:ext cx="231" cy="161981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 flipH="1" flipV="1">
            <a:off x="7267303" y="4088675"/>
            <a:ext cx="231" cy="161981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213567" y="3727268"/>
                <a:ext cx="188833" cy="302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7" y="3727268"/>
                <a:ext cx="188833" cy="302968"/>
              </a:xfrm>
              <a:prstGeom prst="rect">
                <a:avLst/>
              </a:prstGeom>
              <a:blipFill>
                <a:blip r:embed="rId17"/>
                <a:stretch>
                  <a:fillRect l="-16129" t="-4000" r="-967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158446" y="3722914"/>
                <a:ext cx="188834" cy="306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46" y="3722914"/>
                <a:ext cx="188834" cy="306815"/>
              </a:xfrm>
              <a:prstGeom prst="rect">
                <a:avLst/>
              </a:prstGeom>
              <a:blipFill>
                <a:blip r:embed="rId18"/>
                <a:stretch>
                  <a:fillRect l="-16129" t="-6000" r="-967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16207" y="5085806"/>
                <a:ext cx="83830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07" y="5085806"/>
                <a:ext cx="838306" cy="46262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17396" y="5085807"/>
                <a:ext cx="411010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96" y="5085807"/>
                <a:ext cx="411010" cy="4676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91865" y="5094515"/>
                <a:ext cx="52482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65" y="5094515"/>
                <a:ext cx="524824" cy="46262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88253" y="5094516"/>
                <a:ext cx="52482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53" y="5094516"/>
                <a:ext cx="524824" cy="46262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675932" y="5103224"/>
                <a:ext cx="552182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32" y="5103224"/>
                <a:ext cx="552182" cy="46262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189738" y="5111932"/>
                <a:ext cx="52482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738" y="5111932"/>
                <a:ext cx="524824" cy="46262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616355" y="5830389"/>
                <a:ext cx="724493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55" y="5830389"/>
                <a:ext cx="724493" cy="4617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21750" y="5830390"/>
                <a:ext cx="411010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50" y="5830390"/>
                <a:ext cx="411010" cy="46762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96219" y="5839098"/>
                <a:ext cx="52482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19" y="5839098"/>
                <a:ext cx="524824" cy="46262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92607" y="5839099"/>
                <a:ext cx="52482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607" y="5839099"/>
                <a:ext cx="524824" cy="46262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80286" y="5847807"/>
                <a:ext cx="552182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86" y="5847807"/>
                <a:ext cx="552182" cy="46262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94092" y="5856515"/>
                <a:ext cx="52482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092" y="5856515"/>
                <a:ext cx="524824" cy="46262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/>
          <p:cNvSpPr/>
          <p:nvPr/>
        </p:nvSpPr>
        <p:spPr>
          <a:xfrm>
            <a:off x="7634680" y="5403246"/>
            <a:ext cx="359790" cy="71017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7946570" y="5565523"/>
            <a:ext cx="90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all by 3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41371" y="4524847"/>
                <a:ext cx="4515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Find other values in the initial range, then keep adding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to them to find more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1" y="4524847"/>
                <a:ext cx="4515395" cy="461665"/>
              </a:xfrm>
              <a:prstGeom prst="rect">
                <a:avLst/>
              </a:prstGeom>
              <a:blipFill>
                <a:blip r:embed="rId31"/>
                <a:stretch>
                  <a:fillRect r="-40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306388" y="3979816"/>
                <a:ext cx="317651" cy="3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88" y="3979816"/>
                <a:ext cx="317651" cy="338811"/>
              </a:xfrm>
              <a:prstGeom prst="rect">
                <a:avLst/>
              </a:prstGeom>
              <a:blipFill>
                <a:blip r:embed="rId32"/>
                <a:stretch>
                  <a:fillRect l="-1887" r="-7547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  <p:bldP spid="4" grpId="0"/>
      <p:bldP spid="48" grpId="0"/>
      <p:bldP spid="49" grpId="0" animBg="1"/>
      <p:bldP spid="50" grpId="0"/>
      <p:bldP spid="16" grpId="0" animBg="1"/>
      <p:bldP spid="17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2" grpId="0"/>
      <p:bldP spid="33" grpId="0"/>
      <p:bldP spid="35" grpId="0"/>
      <p:bldP spid="36" grpId="0"/>
      <p:bldP spid="37" grpId="0"/>
      <p:bldP spid="38" grpId="0"/>
      <p:bldP spid="4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7E</a:t>
            </a:r>
          </a:p>
        </p:txBody>
      </p:sp>
    </p:spTree>
    <p:extLst>
      <p:ext uri="{BB962C8B-B14F-4D97-AF65-F5344CB8AC3E}">
        <p14:creationId xmlns:p14="http://schemas.microsoft.com/office/powerpoint/2010/main" val="1820369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Show that: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Can be expressed in the form: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612" y="3320988"/>
                <a:ext cx="13589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320988"/>
                <a:ext cx="135896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4041068"/>
                <a:ext cx="1162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041068"/>
                <a:ext cx="1162626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1620" y="4365104"/>
                <a:ext cx="12418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&gt;0</m:t>
                      </m:r>
                      <m:r>
                        <a:rPr lang="en-GB" sz="1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400" b="0" i="0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0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°</m:t>
                      </m:r>
                      <m:r>
                        <a:rPr lang="en-GB" sz="14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&lt;90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GB" sz="1400" b="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365104"/>
                <a:ext cx="124181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79912" y="1628800"/>
                <a:ext cx="1162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628800"/>
                <a:ext cx="116262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52020" y="1628800"/>
                <a:ext cx="1239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𝑅𝑠𝑖𝑛𝑥𝑐𝑜𝑠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0" y="1628800"/>
                <a:ext cx="123963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48107" y="1628800"/>
                <a:ext cx="1269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+  </m:t>
                      </m:r>
                      <m:r>
                        <a:rPr lang="en-GB" sz="1400" b="0" i="1" smtClean="0">
                          <a:latin typeface="Cambria Math"/>
                        </a:rPr>
                        <m:t>𝑅𝑐𝑜𝑠𝑥𝑠𝑖𝑛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107" y="1628800"/>
                <a:ext cx="126989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3925" y="2024844"/>
                <a:ext cx="13589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25" y="2024844"/>
                <a:ext cx="135896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56090" y="2024844"/>
                <a:ext cx="1239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𝑅𝑠𝑖𝑛𝑥𝑐𝑜𝑠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90" y="2024844"/>
                <a:ext cx="123963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52177" y="2024844"/>
                <a:ext cx="1269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+  </m:t>
                      </m:r>
                      <m:r>
                        <a:rPr lang="en-GB" sz="1400" b="0" i="1" smtClean="0">
                          <a:latin typeface="Cambria Math"/>
                        </a:rPr>
                        <m:t>𝑅𝑐𝑜𝑠𝑥𝑠𝑖𝑛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77" y="2024844"/>
                <a:ext cx="126989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35896" y="2456892"/>
                <a:ext cx="1050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456892"/>
                <a:ext cx="105067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76056" y="2456892"/>
                <a:ext cx="1029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456892"/>
                <a:ext cx="1029834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71900" y="3068960"/>
                <a:ext cx="956544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3068960"/>
                <a:ext cx="956544" cy="4956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12060" y="3068960"/>
                <a:ext cx="935704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60" y="3068960"/>
                <a:ext cx="935704" cy="4956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Triangle 18"/>
          <p:cNvSpPr/>
          <p:nvPr/>
        </p:nvSpPr>
        <p:spPr>
          <a:xfrm flipH="1">
            <a:off x="7668344" y="2744924"/>
            <a:ext cx="993812" cy="9144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>
            <a:off x="7056276" y="3284984"/>
            <a:ext cx="914400" cy="914400"/>
          </a:xfrm>
          <a:prstGeom prst="arc">
            <a:avLst>
              <a:gd name="adj1" fmla="val 19495571"/>
              <a:gd name="adj2" fmla="val 2093552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84368" y="3392996"/>
                <a:ext cx="340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3392996"/>
                <a:ext cx="34015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20372" y="2852936"/>
                <a:ext cx="356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72" y="2852936"/>
                <a:ext cx="356636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64388" y="3681028"/>
                <a:ext cx="3369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388" y="3681028"/>
                <a:ext cx="336951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76456" y="3068960"/>
                <a:ext cx="3369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56" y="3068960"/>
                <a:ext cx="336951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0152" y="3032956"/>
                <a:ext cx="58022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</a:rPr>
                                <m:t>𝑂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032956"/>
                <a:ext cx="580223" cy="57637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72000" y="3032956"/>
                <a:ext cx="58022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32956"/>
                <a:ext cx="580223" cy="57637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563888" y="3717032"/>
            <a:ext cx="370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So in the triangle, the Hypotenuse is 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71900" y="4149080"/>
                <a:ext cx="1303306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+ 4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4149080"/>
                <a:ext cx="1303306" cy="35920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76056" y="4185084"/>
                <a:ext cx="690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185084"/>
                <a:ext cx="69044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71900" y="4761148"/>
                <a:ext cx="956544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4761148"/>
                <a:ext cx="956544" cy="495649"/>
              </a:xfrm>
              <a:prstGeom prst="rect">
                <a:avLst/>
              </a:prstGeom>
              <a:blipFill rotWithShape="1">
                <a:blip r:embed="rId2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71900" y="5301208"/>
                <a:ext cx="956544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5301208"/>
                <a:ext cx="956544" cy="495649"/>
              </a:xfrm>
              <a:prstGeom prst="rect">
                <a:avLst/>
              </a:prstGeom>
              <a:blipFill rotWithShape="1">
                <a:blip r:embed="rId2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71900" y="5877272"/>
                <a:ext cx="115659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5877272"/>
                <a:ext cx="1156599" cy="497059"/>
              </a:xfrm>
              <a:prstGeom prst="rect">
                <a:avLst/>
              </a:prstGeom>
              <a:blipFill rotWithShape="1">
                <a:blip r:embed="rId2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71900" y="6489340"/>
                <a:ext cx="976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=53.1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6489340"/>
                <a:ext cx="976934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 flipH="1">
            <a:off x="3311860" y="3320988"/>
            <a:ext cx="288032" cy="420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311860" y="3325191"/>
            <a:ext cx="36004" cy="175999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47864" y="5085184"/>
            <a:ext cx="288032" cy="420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00292" y="177281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Replace with the expression</a:t>
            </a:r>
          </a:p>
        </p:txBody>
      </p:sp>
      <p:sp>
        <p:nvSpPr>
          <p:cNvPr id="43" name="Arc 42"/>
          <p:cNvSpPr/>
          <p:nvPr/>
        </p:nvSpPr>
        <p:spPr>
          <a:xfrm>
            <a:off x="6948264" y="1772816"/>
            <a:ext cx="324036" cy="432048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35896" y="2312876"/>
            <a:ext cx="18002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040052" y="2312876"/>
            <a:ext cx="144016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4288" y="220486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Compare each term – they must be equal!</a:t>
            </a:r>
          </a:p>
        </p:txBody>
      </p:sp>
      <p:sp>
        <p:nvSpPr>
          <p:cNvPr id="51" name="Arc 50"/>
          <p:cNvSpPr/>
          <p:nvPr/>
        </p:nvSpPr>
        <p:spPr>
          <a:xfrm>
            <a:off x="6876256" y="2204864"/>
            <a:ext cx="324036" cy="432048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4860032" y="5121188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 = 5</a:t>
            </a:r>
          </a:p>
        </p:txBody>
      </p:sp>
      <p:sp>
        <p:nvSpPr>
          <p:cNvPr id="53" name="Arc 52"/>
          <p:cNvSpPr/>
          <p:nvPr/>
        </p:nvSpPr>
        <p:spPr>
          <a:xfrm>
            <a:off x="4608004" y="5013176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c 53"/>
          <p:cNvSpPr/>
          <p:nvPr/>
        </p:nvSpPr>
        <p:spPr>
          <a:xfrm>
            <a:off x="4608004" y="5589240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4608004" y="6165304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4896036" y="5697252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Inverse Cos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62013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Find the smallest value in the acceptable range given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508104" y="2312876"/>
            <a:ext cx="36004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319972" y="2312876"/>
            <a:ext cx="18002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156176" y="2312876"/>
            <a:ext cx="144016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624228" y="2312876"/>
            <a:ext cx="36004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112060" y="4185084"/>
            <a:ext cx="576064" cy="3240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079612" y="5337212"/>
                <a:ext cx="13589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5337212"/>
                <a:ext cx="135896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3743908" y="6453336"/>
            <a:ext cx="828092" cy="3240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51599" y="5733256"/>
                <a:ext cx="1614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⁡(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+53.1°)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99" y="5733256"/>
                <a:ext cx="1614994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007604" y="5733256"/>
            <a:ext cx="1476164" cy="3240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 animBg="1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/>
      <p:bldP spid="66" grpId="0" animBg="1"/>
      <p:bldP spid="67" grpId="0"/>
      <p:bldP spid="68" grpId="0" animBg="1"/>
      <p:bldP spid="69" grpId="0"/>
      <p:bldP spid="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Show that you can express: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In the form: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So: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88321" y="3316309"/>
                <a:ext cx="1377493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1" y="3316309"/>
                <a:ext cx="1377493" cy="333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8260" y="4186774"/>
                <a:ext cx="1162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0" y="4186774"/>
                <a:ext cx="1162626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44404" y="4006754"/>
                <a:ext cx="1018036" cy="673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&gt;0</m:t>
                      </m:r>
                      <m:r>
                        <a:rPr lang="en-GB" sz="1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400" b="0" i="0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0" smtClean="0">
                          <a:latin typeface="Cambria Math"/>
                        </a:rPr>
                        <m:t>0&lt;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b="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04" y="4006754"/>
                <a:ext cx="1018036" cy="673839"/>
              </a:xfrm>
              <a:prstGeom prst="rect">
                <a:avLst/>
              </a:prstGeom>
              <a:blipFill>
                <a:blip r:embed="rId4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35896" y="1772816"/>
                <a:ext cx="1162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816"/>
                <a:ext cx="116262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4008" y="1772816"/>
                <a:ext cx="23321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r>
                        <a:rPr lang="en-GB" sz="1400" b="0" i="1" smtClean="0">
                          <a:latin typeface="Cambria Math"/>
                        </a:rPr>
                        <m:t>𝑅𝑠𝑖𝑛𝑥𝑐𝑜𝑠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𝑅𝑐𝑜𝑠𝑥𝑠𝑖𝑛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72816"/>
                <a:ext cx="2332177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5896" y="2204864"/>
                <a:ext cx="1377493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204864"/>
                <a:ext cx="1377493" cy="3331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96036" y="2240868"/>
                <a:ext cx="23321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r>
                        <a:rPr lang="en-GB" sz="1400" b="0" i="1" smtClean="0">
                          <a:latin typeface="Cambria Math"/>
                        </a:rPr>
                        <m:t>𝑅𝑠𝑖𝑛𝑥𝑐𝑜𝑠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𝑅𝑐𝑜𝑠𝑥𝑠𝑖𝑛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2240868"/>
                <a:ext cx="23321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35896" y="2672916"/>
                <a:ext cx="1060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72916"/>
                <a:ext cx="1060931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8064" y="2636912"/>
                <a:ext cx="1158009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36912"/>
                <a:ext cx="1158009" cy="3331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35896" y="3104964"/>
                <a:ext cx="1583959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1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104964"/>
                <a:ext cx="1583959" cy="5307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64088" y="3248980"/>
                <a:ext cx="690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248980"/>
                <a:ext cx="69044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00092" y="3284984"/>
            <a:ext cx="576064" cy="2520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4077072"/>
                <a:ext cx="1060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77072"/>
                <a:ext cx="1060931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3108" y="4437112"/>
                <a:ext cx="10465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8" y="4437112"/>
                <a:ext cx="1046505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71900" y="4797152"/>
                <a:ext cx="947119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4797152"/>
                <a:ext cx="947119" cy="495649"/>
              </a:xfrm>
              <a:prstGeom prst="rect">
                <a:avLst/>
              </a:prstGeom>
              <a:blipFill rotWithShape="1">
                <a:blip r:embed="rId1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71900" y="5373216"/>
                <a:ext cx="116685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5373216"/>
                <a:ext cx="1166858" cy="49564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7904" y="5985284"/>
                <a:ext cx="69448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985284"/>
                <a:ext cx="694484" cy="459806"/>
              </a:xfrm>
              <a:prstGeom prst="rect">
                <a:avLst/>
              </a:prstGeom>
              <a:blipFill rotWithShape="1"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3275856" y="2816932"/>
            <a:ext cx="288032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75856" y="2816933"/>
            <a:ext cx="0" cy="140415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75856" y="4221088"/>
            <a:ext cx="288032" cy="1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43908" y="5985284"/>
            <a:ext cx="576064" cy="46805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968044" y="4293096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 = 2</a:t>
            </a:r>
          </a:p>
        </p:txBody>
      </p:sp>
      <p:sp>
        <p:nvSpPr>
          <p:cNvPr id="36" name="Arc 35"/>
          <p:cNvSpPr/>
          <p:nvPr/>
        </p:nvSpPr>
        <p:spPr>
          <a:xfrm>
            <a:off x="4680012" y="4257092"/>
            <a:ext cx="324036" cy="36004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/>
          <p:cNvSpPr/>
          <p:nvPr/>
        </p:nvSpPr>
        <p:spPr>
          <a:xfrm>
            <a:off x="4680012" y="4617132"/>
            <a:ext cx="324036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/>
          <p:cNvSpPr/>
          <p:nvPr/>
        </p:nvSpPr>
        <p:spPr>
          <a:xfrm>
            <a:off x="4680012" y="5085184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/>
          <p:cNvSpPr/>
          <p:nvPr/>
        </p:nvSpPr>
        <p:spPr>
          <a:xfrm>
            <a:off x="4680012" y="5661248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4968044" y="4617132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8044" y="512118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Inverse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8044" y="56252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Find the smallest value in the acceptable range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1988840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Replace with the expression</a:t>
            </a:r>
          </a:p>
        </p:txBody>
      </p:sp>
      <p:sp>
        <p:nvSpPr>
          <p:cNvPr id="44" name="Arc 43"/>
          <p:cNvSpPr/>
          <p:nvPr/>
        </p:nvSpPr>
        <p:spPr>
          <a:xfrm>
            <a:off x="6984268" y="1952836"/>
            <a:ext cx="324036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272300" y="242088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Compare each term – they must be equal!</a:t>
            </a:r>
          </a:p>
        </p:txBody>
      </p:sp>
      <p:sp>
        <p:nvSpPr>
          <p:cNvPr id="46" name="Arc 45"/>
          <p:cNvSpPr/>
          <p:nvPr/>
        </p:nvSpPr>
        <p:spPr>
          <a:xfrm>
            <a:off x="6984268" y="2420888"/>
            <a:ext cx="324036" cy="432048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599892" y="2528900"/>
            <a:ext cx="18002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184068" y="2528900"/>
            <a:ext cx="144016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688124" y="2528900"/>
            <a:ext cx="36004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283968" y="2528900"/>
            <a:ext cx="18002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228184" y="2528900"/>
            <a:ext cx="144016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732240" y="2528900"/>
            <a:ext cx="36004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70346" y="5193196"/>
                <a:ext cx="1377493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46" y="5193196"/>
                <a:ext cx="1377493" cy="33316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86344" y="5625244"/>
                <a:ext cx="1380826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44" y="5625244"/>
                <a:ext cx="1380826" cy="459806"/>
              </a:xfrm>
              <a:prstGeom prst="rect">
                <a:avLst/>
              </a:prstGeom>
              <a:blipFill rotWithShape="1">
                <a:blip r:embed="rId1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007604" y="5589240"/>
            <a:ext cx="1476164" cy="50405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9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" grpId="0" animBg="1"/>
      <p:bldP spid="18" grpId="0"/>
      <p:bldP spid="19" grpId="0"/>
      <p:bldP spid="20" grpId="0"/>
      <p:bldP spid="22" grpId="0"/>
      <p:bldP spid="2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 animBg="1"/>
      <p:bldP spid="53" grpId="0"/>
      <p:bldP spid="54" grpId="0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Show that you can express: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In the form: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1940" y="1664804"/>
            <a:ext cx="1943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Sketch the graph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144" y="1628800"/>
                <a:ext cx="1377493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628800"/>
                <a:ext cx="1377493" cy="3331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067944" y="2096852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= Sketch the graph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20172" y="2024844"/>
                <a:ext cx="1196289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72" y="2024844"/>
                <a:ext cx="1196289" cy="4598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4208649" y="296094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41"/>
          <p:cNvSpPr>
            <a:spLocks noChangeShapeType="1"/>
          </p:cNvSpPr>
          <p:nvPr/>
        </p:nvSpPr>
        <p:spPr bwMode="auto">
          <a:xfrm>
            <a:off x="4210236" y="326574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42"/>
          <p:cNvSpPr>
            <a:spLocks noChangeShapeType="1"/>
          </p:cNvSpPr>
          <p:nvPr/>
        </p:nvSpPr>
        <p:spPr bwMode="auto">
          <a:xfrm>
            <a:off x="4896036" y="318954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Line 43"/>
          <p:cNvSpPr>
            <a:spLocks noChangeShapeType="1"/>
          </p:cNvSpPr>
          <p:nvPr/>
        </p:nvSpPr>
        <p:spPr bwMode="auto">
          <a:xfrm>
            <a:off x="5581836" y="318954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44"/>
          <p:cNvSpPr>
            <a:spLocks noChangeShapeType="1"/>
          </p:cNvSpPr>
          <p:nvPr/>
        </p:nvSpPr>
        <p:spPr bwMode="auto">
          <a:xfrm>
            <a:off x="6267636" y="318954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6953436" y="318954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Arc 60"/>
          <p:cNvSpPr>
            <a:spLocks/>
          </p:cNvSpPr>
          <p:nvPr/>
        </p:nvSpPr>
        <p:spPr bwMode="auto">
          <a:xfrm>
            <a:off x="4896036" y="2960948"/>
            <a:ext cx="677863" cy="914400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" name="Arc 61"/>
          <p:cNvSpPr>
            <a:spLocks/>
          </p:cNvSpPr>
          <p:nvPr/>
        </p:nvSpPr>
        <p:spPr bwMode="auto">
          <a:xfrm flipH="1">
            <a:off x="4210236" y="2960948"/>
            <a:ext cx="696913" cy="914400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" name="Arc 63"/>
          <p:cNvSpPr>
            <a:spLocks/>
          </p:cNvSpPr>
          <p:nvPr/>
        </p:nvSpPr>
        <p:spPr bwMode="auto">
          <a:xfrm flipH="1" flipV="1">
            <a:off x="5581836" y="2656148"/>
            <a:ext cx="687388" cy="914400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" name="Arc 64"/>
          <p:cNvSpPr>
            <a:spLocks/>
          </p:cNvSpPr>
          <p:nvPr/>
        </p:nvSpPr>
        <p:spPr bwMode="auto">
          <a:xfrm flipV="1">
            <a:off x="6267636" y="2656148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4716016" y="3320988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5436096" y="3320988"/>
            <a:ext cx="32403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6012160" y="3320988"/>
            <a:ext cx="6120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3</a:t>
            </a:r>
            <a:r>
              <a:rPr lang="el-GR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6732240" y="3320988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2</a:t>
            </a: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3959932" y="288894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1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3923928" y="3356992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-1</a:t>
            </a:r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>
            <a:off x="4208649" y="43291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4210236" y="46339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4896036" y="45577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>
            <a:off x="5581836" y="45577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6267636" y="45577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6953436" y="45577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Arc 60"/>
          <p:cNvSpPr>
            <a:spLocks/>
          </p:cNvSpPr>
          <p:nvPr/>
        </p:nvSpPr>
        <p:spPr bwMode="auto">
          <a:xfrm>
            <a:off x="5110336" y="4345868"/>
            <a:ext cx="677863" cy="914400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4" name="Arc 61"/>
          <p:cNvSpPr>
            <a:spLocks/>
          </p:cNvSpPr>
          <p:nvPr/>
        </p:nvSpPr>
        <p:spPr bwMode="auto">
          <a:xfrm flipH="1">
            <a:off x="4424536" y="4345868"/>
            <a:ext cx="696913" cy="914400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" name="Arc 63"/>
          <p:cNvSpPr>
            <a:spLocks/>
          </p:cNvSpPr>
          <p:nvPr/>
        </p:nvSpPr>
        <p:spPr bwMode="auto">
          <a:xfrm flipH="1" flipV="1">
            <a:off x="5758408" y="4005064"/>
            <a:ext cx="687388" cy="914400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6" name="Arc 64"/>
          <p:cNvSpPr>
            <a:spLocks/>
          </p:cNvSpPr>
          <p:nvPr/>
        </p:nvSpPr>
        <p:spPr bwMode="auto">
          <a:xfrm flipV="1">
            <a:off x="6444208" y="400506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7" name="Text Box 69"/>
          <p:cNvSpPr txBox="1">
            <a:spLocks noChangeArrowheads="1"/>
          </p:cNvSpPr>
          <p:nvPr/>
        </p:nvSpPr>
        <p:spPr bwMode="auto">
          <a:xfrm>
            <a:off x="4716016" y="4689140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88" name="Text Box 72"/>
          <p:cNvSpPr txBox="1">
            <a:spLocks noChangeArrowheads="1"/>
          </p:cNvSpPr>
          <p:nvPr/>
        </p:nvSpPr>
        <p:spPr bwMode="auto">
          <a:xfrm>
            <a:off x="5436096" y="4689140"/>
            <a:ext cx="32403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89" name="Text Box 73"/>
          <p:cNvSpPr txBox="1">
            <a:spLocks noChangeArrowheads="1"/>
          </p:cNvSpPr>
          <p:nvPr/>
        </p:nvSpPr>
        <p:spPr bwMode="auto">
          <a:xfrm>
            <a:off x="6012160" y="4689140"/>
            <a:ext cx="6120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3</a:t>
            </a:r>
            <a:r>
              <a:rPr lang="el-GR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6732240" y="4689140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2</a:t>
            </a: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3959932" y="4257092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552220" y="2888940"/>
                <a:ext cx="9209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/>
                        </a:rPr>
                        <m:t>y</m:t>
                      </m:r>
                      <m:r>
                        <a:rPr lang="en-GB" sz="1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2888940"/>
                <a:ext cx="920958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264188" y="4041068"/>
                <a:ext cx="14210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/>
                        </a:rPr>
                        <m:t>y</m:t>
                      </m:r>
                      <m:r>
                        <a:rPr lang="en-GB" sz="1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88" y="4041068"/>
                <a:ext cx="1421094" cy="459806"/>
              </a:xfrm>
              <a:prstGeom prst="rect">
                <a:avLst/>
              </a:prstGeom>
              <a:blipFill rotWithShape="1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Line 40"/>
          <p:cNvSpPr>
            <a:spLocks noChangeShapeType="1"/>
          </p:cNvSpPr>
          <p:nvPr/>
        </p:nvSpPr>
        <p:spPr bwMode="auto">
          <a:xfrm>
            <a:off x="4206925" y="575002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41"/>
          <p:cNvSpPr>
            <a:spLocks noChangeShapeType="1"/>
          </p:cNvSpPr>
          <p:nvPr/>
        </p:nvSpPr>
        <p:spPr bwMode="auto">
          <a:xfrm>
            <a:off x="4208512" y="6054824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42"/>
          <p:cNvSpPr>
            <a:spLocks noChangeShapeType="1"/>
          </p:cNvSpPr>
          <p:nvPr/>
        </p:nvSpPr>
        <p:spPr bwMode="auto">
          <a:xfrm>
            <a:off x="4894312" y="59786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Line 43"/>
          <p:cNvSpPr>
            <a:spLocks noChangeShapeType="1"/>
          </p:cNvSpPr>
          <p:nvPr/>
        </p:nvSpPr>
        <p:spPr bwMode="auto">
          <a:xfrm>
            <a:off x="5580112" y="59786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" name="Line 44"/>
          <p:cNvSpPr>
            <a:spLocks noChangeShapeType="1"/>
          </p:cNvSpPr>
          <p:nvPr/>
        </p:nvSpPr>
        <p:spPr bwMode="auto">
          <a:xfrm>
            <a:off x="6265912" y="59786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" name="Line 45"/>
          <p:cNvSpPr>
            <a:spLocks noChangeShapeType="1"/>
          </p:cNvSpPr>
          <p:nvPr/>
        </p:nvSpPr>
        <p:spPr bwMode="auto">
          <a:xfrm>
            <a:off x="6951712" y="597862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Text Box 69"/>
          <p:cNvSpPr txBox="1">
            <a:spLocks noChangeArrowheads="1"/>
          </p:cNvSpPr>
          <p:nvPr/>
        </p:nvSpPr>
        <p:spPr bwMode="auto">
          <a:xfrm>
            <a:off x="4714292" y="6110064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107" name="Text Box 72"/>
          <p:cNvSpPr txBox="1">
            <a:spLocks noChangeArrowheads="1"/>
          </p:cNvSpPr>
          <p:nvPr/>
        </p:nvSpPr>
        <p:spPr bwMode="auto">
          <a:xfrm>
            <a:off x="5434372" y="6110064"/>
            <a:ext cx="32403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108" name="Text Box 73"/>
          <p:cNvSpPr txBox="1">
            <a:spLocks noChangeArrowheads="1"/>
          </p:cNvSpPr>
          <p:nvPr/>
        </p:nvSpPr>
        <p:spPr bwMode="auto">
          <a:xfrm>
            <a:off x="6048164" y="6129300"/>
            <a:ext cx="6120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3</a:t>
            </a:r>
            <a:r>
              <a:rPr lang="el-GR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109" name="Text Box 74"/>
          <p:cNvSpPr txBox="1">
            <a:spLocks noChangeArrowheads="1"/>
          </p:cNvSpPr>
          <p:nvPr/>
        </p:nvSpPr>
        <p:spPr bwMode="auto">
          <a:xfrm>
            <a:off x="6730516" y="6110064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2</a:t>
            </a: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110" name="Text Box 69"/>
          <p:cNvSpPr txBox="1">
            <a:spLocks noChangeArrowheads="1"/>
          </p:cNvSpPr>
          <p:nvPr/>
        </p:nvSpPr>
        <p:spPr bwMode="auto">
          <a:xfrm>
            <a:off x="3959932" y="5697252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1</a:t>
            </a:r>
          </a:p>
        </p:txBody>
      </p:sp>
      <p:sp>
        <p:nvSpPr>
          <p:cNvPr id="111" name="Text Box 69"/>
          <p:cNvSpPr txBox="1">
            <a:spLocks noChangeArrowheads="1"/>
          </p:cNvSpPr>
          <p:nvPr/>
        </p:nvSpPr>
        <p:spPr bwMode="auto">
          <a:xfrm>
            <a:off x="3923928" y="61293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212771" y="5461992"/>
                <a:ext cx="152048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/>
                        </a:rPr>
                        <m:t>y</m:t>
                      </m:r>
                      <m:r>
                        <a:rPr lang="en-GB" sz="1400" b="0" i="0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71" y="5461992"/>
                <a:ext cx="1520481" cy="459806"/>
              </a:xfrm>
              <a:prstGeom prst="rect">
                <a:avLst/>
              </a:prstGeom>
              <a:blipFill rotWithShape="1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64"/>
          <p:cNvSpPr>
            <a:spLocks/>
          </p:cNvSpPr>
          <p:nvPr/>
        </p:nvSpPr>
        <p:spPr bwMode="auto">
          <a:xfrm flipV="1">
            <a:off x="3779912" y="4005064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4" name="Arc 60"/>
          <p:cNvSpPr>
            <a:spLocks/>
          </p:cNvSpPr>
          <p:nvPr/>
        </p:nvSpPr>
        <p:spPr bwMode="auto">
          <a:xfrm>
            <a:off x="5148064" y="5589240"/>
            <a:ext cx="677863" cy="1507232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5" name="Arc 61"/>
          <p:cNvSpPr>
            <a:spLocks/>
          </p:cNvSpPr>
          <p:nvPr/>
        </p:nvSpPr>
        <p:spPr bwMode="auto">
          <a:xfrm flipH="1">
            <a:off x="4462263" y="5589240"/>
            <a:ext cx="696913" cy="1507232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6" name="Arc 63"/>
          <p:cNvSpPr>
            <a:spLocks/>
          </p:cNvSpPr>
          <p:nvPr/>
        </p:nvSpPr>
        <p:spPr bwMode="auto">
          <a:xfrm flipH="1" flipV="1">
            <a:off x="5796136" y="5121188"/>
            <a:ext cx="687388" cy="1368152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7" name="Arc 64"/>
          <p:cNvSpPr>
            <a:spLocks/>
          </p:cNvSpPr>
          <p:nvPr/>
        </p:nvSpPr>
        <p:spPr bwMode="auto">
          <a:xfrm flipV="1">
            <a:off x="6480212" y="5121188"/>
            <a:ext cx="668338" cy="136815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8" name="Arc 64"/>
          <p:cNvSpPr>
            <a:spLocks/>
          </p:cNvSpPr>
          <p:nvPr/>
        </p:nvSpPr>
        <p:spPr bwMode="auto">
          <a:xfrm flipV="1">
            <a:off x="3815916" y="5121188"/>
            <a:ext cx="668338" cy="136815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4247964" y="4689140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3</a:t>
            </a:r>
          </a:p>
        </p:txBody>
      </p:sp>
      <p:sp>
        <p:nvSpPr>
          <p:cNvPr id="120" name="Text Box 69"/>
          <p:cNvSpPr txBox="1">
            <a:spLocks noChangeArrowheads="1"/>
          </p:cNvSpPr>
          <p:nvPr/>
        </p:nvSpPr>
        <p:spPr bwMode="auto">
          <a:xfrm>
            <a:off x="5580112" y="4689140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4π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3</a:t>
            </a:r>
          </a:p>
        </p:txBody>
      </p:sp>
      <p:sp>
        <p:nvSpPr>
          <p:cNvPr id="93" name="Text Box 69"/>
          <p:cNvSpPr txBox="1">
            <a:spLocks noChangeArrowheads="1"/>
          </p:cNvSpPr>
          <p:nvPr/>
        </p:nvSpPr>
        <p:spPr bwMode="auto">
          <a:xfrm>
            <a:off x="3923928" y="4725144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-1</a:t>
            </a:r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3959932" y="5445224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2</a:t>
            </a:r>
          </a:p>
        </p:txBody>
      </p:sp>
      <p:sp>
        <p:nvSpPr>
          <p:cNvPr id="122" name="Text Box 69"/>
          <p:cNvSpPr txBox="1">
            <a:spLocks noChangeArrowheads="1"/>
          </p:cNvSpPr>
          <p:nvPr/>
        </p:nvSpPr>
        <p:spPr bwMode="auto">
          <a:xfrm>
            <a:off x="3923928" y="6345324"/>
            <a:ext cx="381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776356" y="2888940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Start out with </a:t>
            </a:r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sinx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12360" y="4221088"/>
            <a:ext cx="1188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Translate </a:t>
            </a:r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/3 units right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668344" y="5625244"/>
            <a:ext cx="140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Vertical stretch, scale factor 2</a:t>
            </a:r>
          </a:p>
        </p:txBody>
      </p: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4247964" y="6129300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3</a:t>
            </a:r>
          </a:p>
        </p:txBody>
      </p:sp>
      <p:sp>
        <p:nvSpPr>
          <p:cNvPr id="127" name="Text Box 69"/>
          <p:cNvSpPr txBox="1">
            <a:spLocks noChangeArrowheads="1"/>
          </p:cNvSpPr>
          <p:nvPr/>
        </p:nvSpPr>
        <p:spPr bwMode="auto">
          <a:xfrm>
            <a:off x="5580112" y="6129300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4π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287448" y="5038910"/>
                <a:ext cx="1044838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sin</m:t>
                      </m:r>
                      <m:r>
                        <a:rPr lang="en-GB" sz="1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48" y="5038910"/>
                <a:ext cx="1044838" cy="459806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323452" y="5470958"/>
                <a:ext cx="774058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0" smtClean="0">
                          <a:latin typeface="Cambria Math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52" y="5470958"/>
                <a:ext cx="774058" cy="3331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22" idx="0"/>
          </p:cNvCxnSpPr>
          <p:nvPr/>
        </p:nvCxnSpPr>
        <p:spPr>
          <a:xfrm flipH="1" flipV="1">
            <a:off x="2351314" y="5590903"/>
            <a:ext cx="1763114" cy="7544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10117" y="5906869"/>
            <a:ext cx="98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At the y-intercept, x = 0</a:t>
            </a: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088321" y="3316309"/>
                <a:ext cx="1377493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𝑠𝑖𝑛𝑥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GB" sz="14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1" y="3316309"/>
                <a:ext cx="1377493" cy="3331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48260" y="4186774"/>
                <a:ext cx="1162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0" y="4186774"/>
                <a:ext cx="1162626" cy="30777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844404" y="4006754"/>
                <a:ext cx="1018036" cy="673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&gt;0</m:t>
                      </m:r>
                      <m:r>
                        <a:rPr lang="en-GB" sz="1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400" b="0" i="0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0" smtClean="0">
                          <a:latin typeface="Cambria Math"/>
                        </a:rPr>
                        <m:t>0&lt;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</a:rPr>
                        <m:t>α</m:t>
                      </m:r>
                      <m:r>
                        <a:rPr lang="en-GB" sz="1400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b="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04" y="4006754"/>
                <a:ext cx="1018036" cy="673839"/>
              </a:xfrm>
              <a:prstGeom prst="rect">
                <a:avLst/>
              </a:prstGeom>
              <a:blipFill>
                <a:blip r:embed="rId1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56" grpId="0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/>
      <p:bldP spid="89" grpId="0"/>
      <p:bldP spid="90" grpId="0"/>
      <p:bldP spid="92" grpId="0"/>
      <p:bldP spid="94" grpId="0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  <p:bldP spid="93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Express: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in the form: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So: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612" y="3343605"/>
                <a:ext cx="1368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343605"/>
                <a:ext cx="136819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02852" y="4079932"/>
                <a:ext cx="1198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2" y="4079932"/>
                <a:ext cx="1198918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62992" y="3971920"/>
                <a:ext cx="1252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&gt;0 </m:t>
                      </m:r>
                    </m:oMath>
                  </m:oMathPara>
                </a14:m>
                <a:endParaRPr lang="en-GB" sz="14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°</m:t>
                      </m:r>
                      <m:r>
                        <a:rPr lang="en-GB" sz="1400" b="0" i="1" smtClean="0">
                          <a:latin typeface="Cambria Math"/>
                        </a:rPr>
                        <m:t>&lt;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&lt;90°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992" y="3971920"/>
                <a:ext cx="12520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07904" y="1736812"/>
                <a:ext cx="1198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736812"/>
                <a:ext cx="1198918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52020" y="1736812"/>
                <a:ext cx="2341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0" y="1736812"/>
                <a:ext cx="234179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07904" y="2096852"/>
                <a:ext cx="1368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096852"/>
                <a:ext cx="136819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32040" y="2096852"/>
                <a:ext cx="2341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096852"/>
                <a:ext cx="234179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3743908" y="2384884"/>
            <a:ext cx="18002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220072" y="2384884"/>
            <a:ext cx="144016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24128" y="2384884"/>
            <a:ext cx="36004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27984" y="2384884"/>
            <a:ext cx="18002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00192" y="2384884"/>
            <a:ext cx="144016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768244" y="2384884"/>
            <a:ext cx="36004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07904" y="2564904"/>
                <a:ext cx="1060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564904"/>
                <a:ext cx="1060931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76056" y="2564904"/>
                <a:ext cx="1040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564904"/>
                <a:ext cx="1040093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380312" y="1916832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Replace with the expression</a:t>
            </a:r>
          </a:p>
        </p:txBody>
      </p:sp>
      <p:sp>
        <p:nvSpPr>
          <p:cNvPr id="21" name="Arc 20"/>
          <p:cNvSpPr/>
          <p:nvPr/>
        </p:nvSpPr>
        <p:spPr>
          <a:xfrm>
            <a:off x="7056276" y="1880828"/>
            <a:ext cx="360040" cy="39604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344308" y="23488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Compare each term – they must be equal!</a:t>
            </a:r>
          </a:p>
        </p:txBody>
      </p:sp>
      <p:sp>
        <p:nvSpPr>
          <p:cNvPr id="24" name="Arc 23"/>
          <p:cNvSpPr/>
          <p:nvPr/>
        </p:nvSpPr>
        <p:spPr>
          <a:xfrm>
            <a:off x="7092280" y="2276872"/>
            <a:ext cx="360040" cy="39604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6261" y="3104964"/>
                <a:ext cx="1263230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+5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261" y="3104964"/>
                <a:ext cx="1263230" cy="35920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56076" y="3104964"/>
                <a:ext cx="907749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29</m:t>
                          </m:r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3104964"/>
                <a:ext cx="907749" cy="33316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328084" y="3140968"/>
            <a:ext cx="756084" cy="2520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35896" y="4005064"/>
                <a:ext cx="1060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05064"/>
                <a:ext cx="1060931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99892" y="4365104"/>
                <a:ext cx="1263808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29</m:t>
                          </m:r>
                        </m:e>
                      </m:rad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4365104"/>
                <a:ext cx="1263808" cy="33316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599892" y="4725144"/>
                <a:ext cx="1164421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4725144"/>
                <a:ext cx="1164421" cy="53732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99892" y="5301208"/>
                <a:ext cx="1384161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5301208"/>
                <a:ext cx="1384161" cy="53732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95213" y="5913276"/>
                <a:ext cx="919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=68.2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13" y="5913276"/>
                <a:ext cx="91986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3275856" y="2744924"/>
            <a:ext cx="288032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75856" y="2744925"/>
            <a:ext cx="0" cy="140415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75856" y="4149080"/>
            <a:ext cx="288032" cy="1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35896" y="5877272"/>
            <a:ext cx="828092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12060" y="4221088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 = √29</a:t>
            </a:r>
          </a:p>
        </p:txBody>
      </p:sp>
      <p:sp>
        <p:nvSpPr>
          <p:cNvPr id="38" name="Arc 37"/>
          <p:cNvSpPr/>
          <p:nvPr/>
        </p:nvSpPr>
        <p:spPr>
          <a:xfrm>
            <a:off x="4824028" y="4185084"/>
            <a:ext cx="324036" cy="36004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/>
          <p:cNvSpPr/>
          <p:nvPr/>
        </p:nvSpPr>
        <p:spPr>
          <a:xfrm>
            <a:off x="4824028" y="4545124"/>
            <a:ext cx="324036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/>
          <p:cNvSpPr/>
          <p:nvPr/>
        </p:nvSpPr>
        <p:spPr>
          <a:xfrm>
            <a:off x="4824028" y="5013176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/>
          <p:cNvSpPr/>
          <p:nvPr/>
        </p:nvSpPr>
        <p:spPr>
          <a:xfrm>
            <a:off x="4824028" y="5589240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112060" y="454512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ea typeface="Cambria Math" pitchFamily="18" charset="0"/>
              </a:rPr>
              <a:t>Divide by √29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2060" y="5049180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Inverse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2060" y="55532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Find the smallest value in the acceptable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115616" y="4797152"/>
                <a:ext cx="1368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97152"/>
                <a:ext cx="1368195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63588" y="5265204"/>
                <a:ext cx="1792029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29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cos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5265204"/>
                <a:ext cx="1792029" cy="333168"/>
              </a:xfrm>
              <a:prstGeom prst="rect">
                <a:avLst/>
              </a:prstGeom>
              <a:blipFill rotWithShape="1">
                <a:blip r:embed="rId1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99592" y="5265204"/>
            <a:ext cx="1692188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0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1" grpId="0"/>
      <p:bldP spid="102" grpId="0"/>
      <p:bldP spid="8" grpId="0"/>
      <p:bldP spid="9" grpId="0"/>
      <p:bldP spid="10" grpId="0"/>
      <p:bldP spid="11" grpId="0"/>
      <p:bldP spid="18" grpId="0"/>
      <p:bldP spid="19" grpId="0"/>
      <p:bldP spid="20" grpId="0"/>
      <p:bldP spid="21" grpId="0" animBg="1"/>
      <p:bldP spid="22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Solve in the given range, the following equation: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3465004"/>
                <a:ext cx="1702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65004"/>
                <a:ext cx="170200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079612" y="3825044"/>
                <a:ext cx="1344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°</m:t>
                      </m:r>
                      <m:r>
                        <a:rPr lang="en-GB" sz="1400" b="0" i="1" smtClean="0">
                          <a:latin typeface="Cambria Math"/>
                        </a:rPr>
                        <m:t>&lt;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&lt;360°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825044"/>
                <a:ext cx="13448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1520" y="4617132"/>
                <a:ext cx="2972544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i="1">
                              <a:latin typeface="Cambria Math"/>
                            </a:rPr>
                            <m:t>29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GB" sz="1400">
                          <a:latin typeface="Cambria Math"/>
                        </a:rPr>
                        <m:t>cos</m:t>
                      </m:r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i="1">
                          <a:latin typeface="Cambria Math"/>
                          <a:ea typeface="Cambria Math"/>
                        </a:rPr>
                        <m:t>−68.2)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617132"/>
                <a:ext cx="2972544" cy="333168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1580" y="5409220"/>
                <a:ext cx="1941301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29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cos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−68.2)=3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5409220"/>
                <a:ext cx="1941301" cy="333168"/>
              </a:xfrm>
              <a:prstGeom prst="rect">
                <a:avLst/>
              </a:prstGeom>
              <a:blipFill rotWithShape="1"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82240" y="5769260"/>
                <a:ext cx="1344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°</m:t>
                      </m:r>
                      <m:r>
                        <a:rPr lang="en-GB" sz="1400" b="0" i="1" smtClean="0">
                          <a:latin typeface="Cambria Math"/>
                        </a:rPr>
                        <m:t>&lt;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&lt;360°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40" y="5769260"/>
                <a:ext cx="134485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1500" y="411307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We just showed that the original equation can be rewritten…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72516" y="5049180"/>
            <a:ext cx="3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Hence, we can solve this equation instead!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3548" y="6165304"/>
                <a:ext cx="24008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−68.2°</m:t>
                      </m:r>
                      <m:r>
                        <a:rPr lang="en-GB" sz="1400" b="0" i="1" smtClean="0">
                          <a:latin typeface="Cambria Math"/>
                        </a:rPr>
                        <m:t>&lt;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−68.2&lt;291.2°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6165304"/>
                <a:ext cx="240084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879812" y="5949280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Remember to adjust the range for (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– 68.2)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63988" y="1664804"/>
                <a:ext cx="1941301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29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cos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−68.2)=3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1664804"/>
                <a:ext cx="1941301" cy="333168"/>
              </a:xfrm>
              <a:prstGeom prst="rect">
                <a:avLst/>
              </a:prstGeom>
              <a:blipFill rotWithShape="1"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99992" y="2276872"/>
                <a:ext cx="1841914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cos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−68.2)=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276872"/>
                <a:ext cx="1841914" cy="5373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35996" y="2996952"/>
                <a:ext cx="1927002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  <a:ea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2996952"/>
                <a:ext cx="1927002" cy="5373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899592" y="3465004"/>
            <a:ext cx="1692188" cy="3240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63588" y="5409220"/>
            <a:ext cx="1764196" cy="3240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535996" y="3789040"/>
                <a:ext cx="1462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−68.2=56.1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3789040"/>
                <a:ext cx="1462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764814" y="3789040"/>
                <a:ext cx="7740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, −56.1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814" y="3789040"/>
                <a:ext cx="77405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340878" y="3789040"/>
                <a:ext cx="7387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, 303.9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878" y="3789040"/>
                <a:ext cx="73879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535996" y="4437112"/>
                <a:ext cx="913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=12.1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4437112"/>
                <a:ext cx="913263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274070" y="4437112"/>
                <a:ext cx="7387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, 124.3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70" y="4437112"/>
                <a:ext cx="738792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660232" y="2024844"/>
            <a:ext cx="140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Divide by √29</a:t>
            </a:r>
          </a:p>
        </p:txBody>
      </p:sp>
      <p:sp>
        <p:nvSpPr>
          <p:cNvPr id="63" name="Arc 62"/>
          <p:cNvSpPr/>
          <p:nvPr/>
        </p:nvSpPr>
        <p:spPr>
          <a:xfrm>
            <a:off x="6444208" y="1844824"/>
            <a:ext cx="360040" cy="72008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c 63"/>
          <p:cNvSpPr/>
          <p:nvPr/>
        </p:nvSpPr>
        <p:spPr>
          <a:xfrm>
            <a:off x="6444208" y="2564904"/>
            <a:ext cx="360040" cy="72008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c 64"/>
          <p:cNvSpPr/>
          <p:nvPr/>
        </p:nvSpPr>
        <p:spPr>
          <a:xfrm>
            <a:off x="6912260" y="3284984"/>
            <a:ext cx="360040" cy="68407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/>
          <p:cNvSpPr/>
          <p:nvPr/>
        </p:nvSpPr>
        <p:spPr>
          <a:xfrm>
            <a:off x="6912260" y="3969060"/>
            <a:ext cx="360040" cy="684076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732240" y="2780928"/>
            <a:ext cx="111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Inverse Cos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6296" y="335699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Remember to work out other values in the adjusted range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72300" y="414908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Add 68.2 (and put in order!)</a:t>
            </a:r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 flipV="1">
            <a:off x="4572000" y="6002052"/>
            <a:ext cx="3566120" cy="19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6080720" y="592585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Line 48"/>
          <p:cNvSpPr>
            <a:spLocks noChangeShapeType="1"/>
          </p:cNvSpPr>
          <p:nvPr/>
        </p:nvSpPr>
        <p:spPr bwMode="auto">
          <a:xfrm>
            <a:off x="6766520" y="592585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7452320" y="592585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Line 50"/>
          <p:cNvSpPr>
            <a:spLocks noChangeShapeType="1"/>
          </p:cNvSpPr>
          <p:nvPr/>
        </p:nvSpPr>
        <p:spPr bwMode="auto">
          <a:xfrm>
            <a:off x="8138120" y="592585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" name="Arc 56"/>
          <p:cNvSpPr>
            <a:spLocks/>
          </p:cNvSpPr>
          <p:nvPr/>
        </p:nvSpPr>
        <p:spPr bwMode="auto">
          <a:xfrm>
            <a:off x="5400092" y="5733256"/>
            <a:ext cx="704342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6" name="Arc 57"/>
          <p:cNvSpPr>
            <a:spLocks/>
          </p:cNvSpPr>
          <p:nvPr/>
        </p:nvSpPr>
        <p:spPr bwMode="auto">
          <a:xfrm flipH="1" flipV="1">
            <a:off x="6082308" y="5392452"/>
            <a:ext cx="688975" cy="914400"/>
          </a:xfrm>
          <a:custGeom>
            <a:avLst/>
            <a:gdLst>
              <a:gd name="G0" fmla="+- 484 0 0"/>
              <a:gd name="G1" fmla="+- 21600 0 0"/>
              <a:gd name="G2" fmla="+- 21600 0 0"/>
              <a:gd name="T0" fmla="*/ 0 w 16272"/>
              <a:gd name="T1" fmla="*/ 5 h 21600"/>
              <a:gd name="T2" fmla="*/ 16272 w 16272"/>
              <a:gd name="T3" fmla="*/ 6859 h 21600"/>
              <a:gd name="T4" fmla="*/ 484 w 162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72" h="21600" fill="none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</a:path>
              <a:path w="16272" h="21600" stroke="0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  <a:lnTo>
                  <a:pt x="484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" name="Arc 58"/>
          <p:cNvSpPr>
            <a:spLocks/>
          </p:cNvSpPr>
          <p:nvPr/>
        </p:nvSpPr>
        <p:spPr bwMode="auto">
          <a:xfrm flipH="1">
            <a:off x="7452320" y="5697252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Arc 59"/>
          <p:cNvSpPr>
            <a:spLocks/>
          </p:cNvSpPr>
          <p:nvPr/>
        </p:nvSpPr>
        <p:spPr bwMode="auto">
          <a:xfrm flipV="1">
            <a:off x="6766520" y="5392452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" name="Text Box 69"/>
          <p:cNvSpPr txBox="1">
            <a:spLocks noChangeArrowheads="1"/>
          </p:cNvSpPr>
          <p:nvPr/>
        </p:nvSpPr>
        <p:spPr bwMode="auto">
          <a:xfrm>
            <a:off x="5894226" y="6065676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90</a:t>
            </a:r>
          </a:p>
        </p:txBody>
      </p:sp>
      <p:sp>
        <p:nvSpPr>
          <p:cNvPr id="80" name="Line 71"/>
          <p:cNvSpPr>
            <a:spLocks noChangeShapeType="1"/>
          </p:cNvSpPr>
          <p:nvPr/>
        </p:nvSpPr>
        <p:spPr bwMode="auto">
          <a:xfrm>
            <a:off x="5394920" y="5697252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Text Box 72"/>
          <p:cNvSpPr txBox="1">
            <a:spLocks noChangeArrowheads="1"/>
          </p:cNvSpPr>
          <p:nvPr/>
        </p:nvSpPr>
        <p:spPr bwMode="auto">
          <a:xfrm>
            <a:off x="6522876" y="6065676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82" name="Text Box 73"/>
          <p:cNvSpPr txBox="1">
            <a:spLocks noChangeArrowheads="1"/>
          </p:cNvSpPr>
          <p:nvPr/>
        </p:nvSpPr>
        <p:spPr bwMode="auto">
          <a:xfrm>
            <a:off x="7208676" y="6065676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83" name="Text Box 74"/>
          <p:cNvSpPr txBox="1">
            <a:spLocks noChangeArrowheads="1"/>
          </p:cNvSpPr>
          <p:nvPr/>
        </p:nvSpPr>
        <p:spPr bwMode="auto">
          <a:xfrm>
            <a:off x="7894476" y="6065676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7848364" y="537321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>
                <a:latin typeface="Comic Sans MS" pitchFamily="66" charset="0"/>
              </a:rPr>
              <a:t>y = Cos</a:t>
            </a:r>
            <a:r>
              <a:rPr lang="el-GR" sz="1400" dirty="0">
                <a:latin typeface="Comic Sans MS" pitchFamily="66" charset="0"/>
              </a:rPr>
              <a:t>θ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608004" y="5841268"/>
            <a:ext cx="360040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58"/>
          <p:cNvSpPr>
            <a:spLocks/>
          </p:cNvSpPr>
          <p:nvPr/>
        </p:nvSpPr>
        <p:spPr bwMode="auto">
          <a:xfrm flipH="1">
            <a:off x="4716016" y="5733256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" name="Line 47"/>
          <p:cNvSpPr>
            <a:spLocks noChangeShapeType="1"/>
          </p:cNvSpPr>
          <p:nvPr/>
        </p:nvSpPr>
        <p:spPr bwMode="auto">
          <a:xfrm>
            <a:off x="4722490" y="591746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Text Box 69"/>
          <p:cNvSpPr txBox="1">
            <a:spLocks noChangeArrowheads="1"/>
          </p:cNvSpPr>
          <p:nvPr/>
        </p:nvSpPr>
        <p:spPr bwMode="auto">
          <a:xfrm>
            <a:off x="4499992" y="6057292"/>
            <a:ext cx="4680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-90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24128" y="5589240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56.1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44008" y="558924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-56.1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08304" y="558924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303.9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4401108"/>
            <a:ext cx="1368152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6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/>
      <p:bldP spid="58" grpId="0"/>
      <p:bldP spid="59" grpId="0"/>
      <p:bldP spid="59" grpId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/>
      <p:bldP spid="82" grpId="0"/>
      <p:bldP spid="83" grpId="0"/>
      <p:bldP spid="84" grpId="0"/>
      <p:bldP spid="89" grpId="0" animBg="1"/>
      <p:bldP spid="92" grpId="0" animBg="1"/>
      <p:bldP spid="93" grpId="0"/>
      <p:bldP spid="94" grpId="0"/>
      <p:bldP spid="95" grpId="0"/>
      <p:bldP spid="96" grpId="0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maximum value of the following expression, and the smallest positive value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at which it arises: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9612" y="3933056"/>
                <a:ext cx="1467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933056"/>
                <a:ext cx="146758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743908" y="1772816"/>
                <a:ext cx="1198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1772816"/>
                <a:ext cx="1198918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88024" y="1772816"/>
                <a:ext cx="2341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772816"/>
                <a:ext cx="234179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743908" y="2168860"/>
                <a:ext cx="1467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12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2168860"/>
                <a:ext cx="146758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076056" y="2168860"/>
                <a:ext cx="2341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168860"/>
                <a:ext cx="234179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 flipH="1">
            <a:off x="3851920" y="2456892"/>
            <a:ext cx="18002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364088" y="2456892"/>
            <a:ext cx="144016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904148" y="2456892"/>
            <a:ext cx="360040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72000" y="2456892"/>
            <a:ext cx="18002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444208" y="2456892"/>
            <a:ext cx="144016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48264" y="2456892"/>
            <a:ext cx="36004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779912" y="2672916"/>
                <a:ext cx="1160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672916"/>
                <a:ext cx="116031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076056" y="2672916"/>
                <a:ext cx="1040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𝑅𝑠𝑖𝑛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672916"/>
                <a:ext cx="1040093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7380312" y="1916832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Replace with the expression</a:t>
            </a:r>
          </a:p>
        </p:txBody>
      </p:sp>
      <p:sp>
        <p:nvSpPr>
          <p:cNvPr id="106" name="Arc 105"/>
          <p:cNvSpPr/>
          <p:nvPr/>
        </p:nvSpPr>
        <p:spPr>
          <a:xfrm>
            <a:off x="7128792" y="1952836"/>
            <a:ext cx="360040" cy="39604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7452320" y="242088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Compare each term – they must be equal!</a:t>
            </a:r>
          </a:p>
        </p:txBody>
      </p:sp>
      <p:sp>
        <p:nvSpPr>
          <p:cNvPr id="108" name="Arc 107"/>
          <p:cNvSpPr/>
          <p:nvPr/>
        </p:nvSpPr>
        <p:spPr>
          <a:xfrm>
            <a:off x="7164796" y="2348880"/>
            <a:ext cx="360040" cy="39604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779912" y="3104964"/>
                <a:ext cx="1362617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+5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104964"/>
                <a:ext cx="1362617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171019" y="3140968"/>
                <a:ext cx="789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19" y="3140968"/>
                <a:ext cx="78983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/>
          <p:cNvSpPr/>
          <p:nvPr/>
        </p:nvSpPr>
        <p:spPr>
          <a:xfrm>
            <a:off x="5184068" y="3176972"/>
            <a:ext cx="756084" cy="2520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851920" y="4077072"/>
                <a:ext cx="1160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077072"/>
                <a:ext cx="116031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3825182" y="4437112"/>
                <a:ext cx="1245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13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=12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82" y="4437112"/>
                <a:ext cx="12452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874874" y="4797152"/>
                <a:ext cx="1046505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874" y="4797152"/>
                <a:ext cx="1046505" cy="495649"/>
              </a:xfrm>
              <a:prstGeom prst="rect">
                <a:avLst/>
              </a:prstGeom>
              <a:blipFill rotWithShape="1"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874875" y="5373216"/>
                <a:ext cx="1266244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𝑐𝑜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875" y="5373216"/>
                <a:ext cx="1266244" cy="4956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811237" y="5985284"/>
                <a:ext cx="919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=22.6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237" y="5985284"/>
                <a:ext cx="91986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 flipH="1">
            <a:off x="3491880" y="2816932"/>
            <a:ext cx="288032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3491880" y="2816933"/>
            <a:ext cx="0" cy="140415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3491880" y="4221088"/>
            <a:ext cx="288032" cy="1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851920" y="5949280"/>
            <a:ext cx="828092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5328084" y="4293096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 = 13</a:t>
            </a:r>
          </a:p>
        </p:txBody>
      </p:sp>
      <p:sp>
        <p:nvSpPr>
          <p:cNvPr id="122" name="Arc 121"/>
          <p:cNvSpPr/>
          <p:nvPr/>
        </p:nvSpPr>
        <p:spPr>
          <a:xfrm>
            <a:off x="5040052" y="4257092"/>
            <a:ext cx="324036" cy="360040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Arc 122"/>
          <p:cNvSpPr/>
          <p:nvPr/>
        </p:nvSpPr>
        <p:spPr>
          <a:xfrm>
            <a:off x="5040052" y="4617132"/>
            <a:ext cx="324036" cy="46805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Arc 123"/>
          <p:cNvSpPr/>
          <p:nvPr/>
        </p:nvSpPr>
        <p:spPr>
          <a:xfrm>
            <a:off x="5040052" y="5085184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c 124"/>
          <p:cNvSpPr/>
          <p:nvPr/>
        </p:nvSpPr>
        <p:spPr>
          <a:xfrm>
            <a:off x="5040052" y="5661248"/>
            <a:ext cx="324036" cy="57606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/>
          <p:cNvSpPr txBox="1"/>
          <p:nvPr/>
        </p:nvSpPr>
        <p:spPr>
          <a:xfrm>
            <a:off x="5328084" y="465313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ea typeface="Cambria Math" pitchFamily="18" charset="0"/>
              </a:rPr>
              <a:t>Divide by 13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328084" y="512118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Inverse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cos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28084" y="56252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Find the smallest value in the acceptable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35596" y="4365104"/>
                <a:ext cx="1674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=13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cos</m:t>
                      </m:r>
                      <m:r>
                        <a:rPr lang="en-GB" sz="1400" b="0" i="1" smtClean="0">
                          <a:latin typeface="Cambria Math"/>
                        </a:rPr>
                        <m:t>⁡(</m:t>
                      </m:r>
                      <m:r>
                        <a:rPr lang="el-GR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−22.6)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4365104"/>
                <a:ext cx="1674113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07604" y="4329100"/>
            <a:ext cx="1512168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15516" y="4905164"/>
                <a:ext cx="14895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13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/>
                        </a:rPr>
                        <m:t>cos</m:t>
                      </m:r>
                      <m:r>
                        <a:rPr lang="en-GB" sz="1400" b="0" i="1" smtClean="0">
                          <a:latin typeface="Cambria Math"/>
                        </a:rPr>
                        <m:t>⁡(</m:t>
                      </m:r>
                      <m:r>
                        <a:rPr lang="el-GR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−22.6)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4905164"/>
                <a:ext cx="1489575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15516" y="5229200"/>
                <a:ext cx="683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13</m:t>
                      </m:r>
                      <m:r>
                        <a:rPr lang="en-GB" sz="1400" b="0" i="0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5229200"/>
                <a:ext cx="683200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15516" y="5553236"/>
                <a:ext cx="10240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𝑀𝑎𝑥</m:t>
                      </m:r>
                      <m:r>
                        <a:rPr lang="en-GB" sz="1400" b="0" i="1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5553236"/>
                <a:ext cx="1024063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51520" y="5949280"/>
                <a:ext cx="1227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−22.6=0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949280"/>
                <a:ext cx="1227067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51520" y="6273316"/>
                <a:ext cx="913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=22.6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73316"/>
                <a:ext cx="913263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1727684" y="501317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Max value of </a:t>
            </a:r>
            <a:r>
              <a:rPr lang="en-GB" sz="1000" dirty="0" err="1">
                <a:solidFill>
                  <a:srgbClr val="FF0000"/>
                </a:solidFill>
                <a:latin typeface="Comic Sans MS" pitchFamily="66" charset="0"/>
              </a:rPr>
              <a:t>cos</a:t>
            </a:r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l-GR" sz="10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 - 22.6) = 1</a:t>
            </a:r>
          </a:p>
        </p:txBody>
      </p:sp>
      <p:sp>
        <p:nvSpPr>
          <p:cNvPr id="137" name="Arc 136"/>
          <p:cNvSpPr/>
          <p:nvPr/>
        </p:nvSpPr>
        <p:spPr>
          <a:xfrm>
            <a:off x="1403648" y="5049180"/>
            <a:ext cx="360040" cy="396044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Arc 137"/>
          <p:cNvSpPr/>
          <p:nvPr/>
        </p:nvSpPr>
        <p:spPr>
          <a:xfrm>
            <a:off x="1403648" y="5445224"/>
            <a:ext cx="360040" cy="28803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1691680" y="5373216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Overall maximum therefore = 13</a:t>
            </a:r>
          </a:p>
        </p:txBody>
      </p:sp>
      <p:sp>
        <p:nvSpPr>
          <p:cNvPr id="140" name="Arc 139"/>
          <p:cNvSpPr/>
          <p:nvPr/>
        </p:nvSpPr>
        <p:spPr>
          <a:xfrm>
            <a:off x="1403648" y="5841268"/>
            <a:ext cx="360040" cy="28803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/>
          <p:cNvSpPr txBox="1"/>
          <p:nvPr/>
        </p:nvSpPr>
        <p:spPr>
          <a:xfrm>
            <a:off x="1691680" y="5877272"/>
            <a:ext cx="126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Cos peaks at 0</a:t>
            </a:r>
          </a:p>
        </p:txBody>
      </p:sp>
      <p:sp>
        <p:nvSpPr>
          <p:cNvPr id="142" name="Arc 141"/>
          <p:cNvSpPr/>
          <p:nvPr/>
        </p:nvSpPr>
        <p:spPr>
          <a:xfrm>
            <a:off x="1403648" y="6165304"/>
            <a:ext cx="360040" cy="288032"/>
          </a:xfrm>
          <a:prstGeom prst="arc">
            <a:avLst>
              <a:gd name="adj1" fmla="val 16200000"/>
              <a:gd name="adj2" fmla="val 543657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1655676" y="620130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 = 22.6 gives us 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380312" y="1088740"/>
            <a:ext cx="161967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solidFill>
                  <a:srgbClr val="FF0000"/>
                </a:solidFill>
                <a:latin typeface="Comic Sans MS" pitchFamily="66" charset="0"/>
              </a:rPr>
              <a:t>Rcos</a:t>
            </a:r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l-GR" sz="10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 – </a:t>
            </a:r>
            <a:r>
              <a:rPr lang="el-GR" sz="1000" dirty="0">
                <a:solidFill>
                  <a:srgbClr val="FF0000"/>
                </a:solidFill>
                <a:latin typeface="Comic Sans MS" pitchFamily="66" charset="0"/>
              </a:rPr>
              <a:t>α</a:t>
            </a:r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) chosen as it gives us the same form as the expression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6" grpId="0"/>
      <p:bldP spid="87" grpId="0"/>
      <p:bldP spid="88" grpId="0"/>
      <p:bldP spid="90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/>
      <p:bldP spid="111" grpId="0" animBg="1"/>
      <p:bldP spid="112" grpId="0"/>
      <p:bldP spid="113" grpId="0"/>
      <p:bldP spid="114" grpId="0"/>
      <p:bldP spid="115" grpId="0"/>
      <p:bldP spid="116" grpId="0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8" grpId="0" animBg="1"/>
      <p:bldP spid="130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4" grpId="0"/>
      <p:bldP spid="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20272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48150" y="4095750"/>
                <a:ext cx="4742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0" y="4095750"/>
                <a:ext cx="4742837" cy="276999"/>
              </a:xfrm>
              <a:prstGeom prst="rect">
                <a:avLst/>
              </a:prstGeom>
              <a:blipFill>
                <a:blip r:embed="rId13"/>
                <a:stretch>
                  <a:fillRect l="-3085" t="-28889" r="-1285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𝐴𝐶𝐸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blipFill>
                <a:blip r:embed="rId14"/>
                <a:stretch>
                  <a:fillRect t="-3125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705475" y="5114925"/>
                <a:ext cx="1640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114925"/>
                <a:ext cx="1640064" cy="276999"/>
              </a:xfrm>
              <a:prstGeom prst="rect">
                <a:avLst/>
              </a:prstGeom>
              <a:blipFill>
                <a:blip r:embed="rId15"/>
                <a:stretch>
                  <a:fillRect l="-4461" t="-2174" r="-297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705475" y="5591175"/>
                <a:ext cx="1244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591175"/>
                <a:ext cx="1244122" cy="276999"/>
              </a:xfrm>
              <a:prstGeom prst="rect">
                <a:avLst/>
              </a:prstGeom>
              <a:blipFill>
                <a:blip r:embed="rId16"/>
                <a:stretch>
                  <a:fillRect l="-6373" t="-2174" r="-637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0" cy="246221"/>
              </a:xfrm>
              <a:prstGeom prst="rect">
                <a:avLst/>
              </a:prstGeom>
              <a:blipFill>
                <a:blip r:embed="rId17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5" grpId="0"/>
      <p:bldP spid="25" grpId="1"/>
      <p:bldP spid="29" grpId="0"/>
      <p:bldP spid="29" grpId="1"/>
      <p:bldP spid="34" grpId="0"/>
      <p:bldP spid="34" grpId="1"/>
      <p:bldP spid="38" grpId="0"/>
      <p:bldP spid="38" grpId="1"/>
      <p:bldP spid="2" grpId="0"/>
      <p:bldP spid="45" grpId="0"/>
      <p:bldP spid="54" grpId="0"/>
      <p:bldP spid="57" grpId="0"/>
      <p:bldP spid="58" grpId="0"/>
      <p:bldP spid="5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08820"/>
            <a:ext cx="320435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write expressions of the form </a:t>
            </a:r>
            <a:r>
              <a:rPr lang="en-GB" sz="1400" b="1" dirty="0" err="1">
                <a:latin typeface="Comic Sans MS" pitchFamily="66" charset="0"/>
              </a:rPr>
              <a:t>acos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 + </a:t>
            </a:r>
            <a:r>
              <a:rPr lang="en-GB" sz="1400" b="1" dirty="0" err="1">
                <a:latin typeface="Comic Sans MS" pitchFamily="66" charset="0"/>
              </a:rPr>
              <a:t>bsin</a:t>
            </a:r>
            <a:r>
              <a:rPr lang="el-GR" sz="1400" b="1" dirty="0">
                <a:latin typeface="Comic Sans MS" pitchFamily="66" charset="0"/>
              </a:rPr>
              <a:t>θ</a:t>
            </a:r>
            <a:r>
              <a:rPr lang="en-GB" sz="1400" b="1" dirty="0">
                <a:latin typeface="Comic Sans MS" pitchFamily="66" charset="0"/>
              </a:rPr>
              <a:t>, where a and b are constants, as a sine or cosine function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5556" y="3176972"/>
                <a:ext cx="1873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𝑎𝑠𝑖𝑛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𝑏𝑐𝑜𝑠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176972"/>
                <a:ext cx="18733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75556" y="4005064"/>
                <a:ext cx="1873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𝑎𝑐𝑜𝑠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𝑏𝑠𝑖𝑛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005064"/>
                <a:ext cx="1873398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319972" y="3140968"/>
                <a:ext cx="16099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𝑅𝑠𝑖𝑛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3140968"/>
                <a:ext cx="160999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972" y="4005064"/>
                <a:ext cx="16365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𝑅𝑐𝑜𝑠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∓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4005064"/>
                <a:ext cx="163653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591780" y="3356992"/>
            <a:ext cx="158417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1780" y="4221088"/>
            <a:ext cx="158417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4797152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Whichever ratio is at the start, change the expression into a function of that (This makes solving problems easier)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5536" y="5481228"/>
            <a:ext cx="52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Remember to get the + or – signs the correct way round!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" grpId="0"/>
      <p:bldP spid="60" grpId="0"/>
      <p:bldP spid="62" grpId="0"/>
      <p:bldP spid="10" grpId="0"/>
      <p:bldP spid="6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7F</a:t>
            </a:r>
          </a:p>
        </p:txBody>
      </p:sp>
    </p:spTree>
    <p:extLst>
      <p:ext uri="{BB962C8B-B14F-4D97-AF65-F5344CB8AC3E}">
        <p14:creationId xmlns:p14="http://schemas.microsoft.com/office/powerpoint/2010/main" val="22291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Trigonometrical identities to prove other identities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sz="1600" dirty="0">
                    <a:latin typeface="Comic Sans MS" pitchFamily="66" charset="0"/>
                  </a:rPr>
                  <a:t>Show that:</a:t>
                </a:r>
              </a:p>
              <a:p>
                <a:pPr marL="342900" indent="-342900" algn="ctr" eaLnBrk="1" hangingPunct="1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2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32662" y="1976845"/>
                <a:ext cx="1542730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2" y="1976845"/>
                <a:ext cx="1542730" cy="4631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54135" y="2704011"/>
                <a:ext cx="10697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35" y="2704011"/>
                <a:ext cx="1069715" cy="246221"/>
              </a:xfrm>
              <a:prstGeom prst="rect">
                <a:avLst/>
              </a:prstGeom>
              <a:blipFill>
                <a:blip r:embed="rId10"/>
                <a:stretch>
                  <a:fillRect l="-1143" r="-342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8490" y="4384765"/>
                <a:ext cx="17531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0" y="4384765"/>
                <a:ext cx="1753109" cy="246221"/>
              </a:xfrm>
              <a:prstGeom prst="rect">
                <a:avLst/>
              </a:prstGeom>
              <a:blipFill>
                <a:blip r:embed="rId11"/>
                <a:stretch>
                  <a:fillRect l="-2439" r="-2091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3473" y="4902925"/>
                <a:ext cx="172534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3" y="4902925"/>
                <a:ext cx="1725344" cy="4631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>
            <a:off x="2246812" y="4589417"/>
            <a:ext cx="348342" cy="56605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99213" y="4676502"/>
                <a:ext cx="10190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Divide all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1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terms by 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213" y="4676502"/>
                <a:ext cx="1019049" cy="430887"/>
              </a:xfrm>
              <a:prstGeom prst="rect">
                <a:avLst/>
              </a:prstGeom>
              <a:blipFill>
                <a:blip r:embed="rId1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39931" y="4882093"/>
            <a:ext cx="1793965" cy="53463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447488" y="1960367"/>
            <a:ext cx="1091163" cy="53463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451844" y="2687532"/>
            <a:ext cx="442373" cy="2820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32661" y="4389120"/>
                <a:ext cx="17531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1" y="4389120"/>
                <a:ext cx="1753109" cy="246221"/>
              </a:xfrm>
              <a:prstGeom prst="rect">
                <a:avLst/>
              </a:prstGeom>
              <a:blipFill>
                <a:blip r:embed="rId14"/>
                <a:stretch>
                  <a:fillRect l="-2083" r="-1736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0260" y="4898571"/>
                <a:ext cx="178728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60" y="4898571"/>
                <a:ext cx="1787284" cy="461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6082938" y="4593772"/>
            <a:ext cx="348342" cy="56605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335339" y="4680857"/>
            <a:ext cx="1019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FF"/>
                </a:solidFill>
                <a:latin typeface="Comic Sans MS" panose="030F0702030302020204" pitchFamily="66" charset="0"/>
              </a:rPr>
              <a:t>Divide both sides</a:t>
            </a:r>
            <a:r>
              <a:rPr lang="en-GB" sz="1100" dirty="0">
                <a:solidFill>
                  <a:srgbClr val="0000FF"/>
                </a:solidFill>
                <a:latin typeface="Comic Sans MS" panose="030F0702030302020204" pitchFamily="66" charset="0"/>
              </a:rPr>
              <a:t> by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68964" y="4899509"/>
            <a:ext cx="1774785" cy="48238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456198" y="3170858"/>
            <a:ext cx="725402" cy="56511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62843" y="3200400"/>
                <a:ext cx="91794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43" y="3200400"/>
                <a:ext cx="917944" cy="461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5843452" y="2264228"/>
            <a:ext cx="348342" cy="56605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078436" y="2255519"/>
            <a:ext cx="266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Replace the first part using the relationship below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7065" y="2886891"/>
            <a:ext cx="2042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Replace all using the relationship below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5199018" y="2899953"/>
            <a:ext cx="348342" cy="56605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351315" y="5769428"/>
            <a:ext cx="669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These types of problem often require you to start with a relationship you know and ‘modify’ it in some way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7489" y="2691886"/>
            <a:ext cx="864739" cy="28644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3" grpId="0" animBg="1"/>
      <p:bldP spid="4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 animBg="1"/>
      <p:bldP spid="25" grpId="0"/>
      <p:bldP spid="27" grpId="0" animBg="1"/>
      <p:bldP spid="27" grpId="1" animBg="1"/>
      <p:bldP spid="28" grpId="0" animBg="1"/>
      <p:bldP spid="28" grpId="1" animBg="1"/>
      <p:bldP spid="29" grpId="0"/>
      <p:bldP spid="30" grpId="0" animBg="1"/>
      <p:bldP spid="31" grpId="0"/>
      <p:bldP spid="32" grpId="0"/>
      <p:bldP spid="33" grpId="0" animBg="1"/>
      <p:bldP spid="35" grpId="0"/>
      <p:bldP spid="36" grpId="0" animBg="1"/>
      <p:bldP spid="3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Trigonometrical identities to prove other identities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sz="1600" dirty="0">
                    <a:latin typeface="Comic Sans MS" pitchFamily="66" charset="0"/>
                  </a:rPr>
                  <a:t>Show that:</a:t>
                </a:r>
              </a:p>
              <a:p>
                <a:pPr marL="342900" indent="-342900" algn="ctr" eaLnBrk="1" hangingPunct="1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2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60937" y="1959429"/>
                <a:ext cx="1074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37" y="1959429"/>
                <a:ext cx="1074332" cy="276999"/>
              </a:xfrm>
              <a:prstGeom prst="rect">
                <a:avLst/>
              </a:prstGeom>
              <a:blipFill>
                <a:blip r:embed="rId9"/>
                <a:stretch>
                  <a:fillRect l="-4545" r="-3409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073" y="4437017"/>
                <a:ext cx="18449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3" y="4437017"/>
                <a:ext cx="1844929" cy="246221"/>
              </a:xfrm>
              <a:prstGeom prst="rect">
                <a:avLst/>
              </a:prstGeom>
              <a:blipFill>
                <a:blip r:embed="rId10"/>
                <a:stretch>
                  <a:fillRect l="-2318" r="-1987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8011" y="5059679"/>
                <a:ext cx="19587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" y="5059679"/>
                <a:ext cx="1958741" cy="246221"/>
              </a:xfrm>
              <a:prstGeom prst="rect">
                <a:avLst/>
              </a:prstGeom>
              <a:blipFill>
                <a:blip r:embed="rId11"/>
                <a:stretch>
                  <a:fillRect l="-1246" r="-1558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2246812" y="4589417"/>
            <a:ext cx="348342" cy="56605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60173" y="4650376"/>
                <a:ext cx="10190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Multiply all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1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terms by 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73" y="4650376"/>
                <a:ext cx="1019049" cy="430887"/>
              </a:xfrm>
              <a:prstGeom prst="rect">
                <a:avLst/>
              </a:prstGeom>
              <a:blipFill>
                <a:blip r:embed="rId1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18011" y="4969179"/>
            <a:ext cx="1950720" cy="39530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47577" y="2425338"/>
                <a:ext cx="2138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77" y="2425338"/>
                <a:ext cx="2138406" cy="276999"/>
              </a:xfrm>
              <a:prstGeom prst="rect">
                <a:avLst/>
              </a:prstGeom>
              <a:blipFill>
                <a:blip r:embed="rId13"/>
                <a:stretch>
                  <a:fillRect l="-857" t="-4444" r="-371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51932" y="2952206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32" y="2952206"/>
                <a:ext cx="1138132" cy="276999"/>
              </a:xfrm>
              <a:prstGeom prst="rect">
                <a:avLst/>
              </a:prstGeom>
              <a:blipFill>
                <a:blip r:embed="rId14"/>
                <a:stretch>
                  <a:fillRect l="-1604" t="-4348" r="-4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718516" y="2024742"/>
            <a:ext cx="2425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Replace the second term using the relationship below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Arc 19"/>
          <p:cNvSpPr/>
          <p:nvPr/>
        </p:nvSpPr>
        <p:spPr>
          <a:xfrm>
            <a:off x="6496595" y="2142309"/>
            <a:ext cx="296090" cy="461553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>
            <a:off x="6431282" y="2616926"/>
            <a:ext cx="296090" cy="461553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635784" y="2725782"/>
            <a:ext cx="108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46617" y="1942952"/>
            <a:ext cx="683623" cy="30386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90309" y="2426278"/>
            <a:ext cx="1288868" cy="30386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6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 animBg="1"/>
      <p:bldP spid="15" grpId="0"/>
      <p:bldP spid="16" grpId="0" animBg="1"/>
      <p:bldP spid="16" grpId="1" animBg="1"/>
      <p:bldP spid="17" grpId="0"/>
      <p:bldP spid="18" grpId="0"/>
      <p:bldP spid="19" grpId="0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Trigonometrical identities to prove other identities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sz="1600" dirty="0">
                    <a:latin typeface="Comic Sans MS" pitchFamily="66" charset="0"/>
                  </a:rPr>
                  <a:t>Prove the Identity:</a:t>
                </a:r>
              </a:p>
              <a:p>
                <a:pPr marL="342900" indent="-342900" algn="ctr" eaLnBrk="1" hangingPunct="1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2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18903" y="4772298"/>
                <a:ext cx="1753750" cy="46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03" y="4772298"/>
                <a:ext cx="1753750" cy="4647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0629" y="4058193"/>
                <a:ext cx="3622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good starting point would be the identity we already know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058193"/>
                <a:ext cx="3622765" cy="523220"/>
              </a:xfrm>
              <a:prstGeom prst="rect">
                <a:avLst/>
              </a:prstGeom>
              <a:blipFill>
                <a:blip r:embed="rId10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085704"/>
                <a:ext cx="1531060" cy="40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085704"/>
                <a:ext cx="1531060" cy="406586"/>
              </a:xfrm>
              <a:prstGeom prst="rect">
                <a:avLst/>
              </a:prstGeom>
              <a:blipFill>
                <a:blip r:embed="rId11"/>
                <a:stretch>
                  <a:fillRect l="-2390" t="-1493" r="-1594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06537" y="2786744"/>
                <a:ext cx="1810432" cy="75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37" y="2786744"/>
                <a:ext cx="1810432" cy="7511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02182" y="3792584"/>
                <a:ext cx="1702133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82" y="3792584"/>
                <a:ext cx="1702133" cy="404791"/>
              </a:xfrm>
              <a:prstGeom prst="rect">
                <a:avLst/>
              </a:prstGeom>
              <a:blipFill>
                <a:blip r:embed="rId13"/>
                <a:stretch>
                  <a:fillRect l="-1792" r="-1792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6152608" y="2368731"/>
            <a:ext cx="265609" cy="805543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00504" y="2490650"/>
                <a:ext cx="2464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all terms in the fraction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04" y="2490650"/>
                <a:ext cx="2464526" cy="523220"/>
              </a:xfrm>
              <a:prstGeom prst="rect">
                <a:avLst/>
              </a:prstGeom>
              <a:blipFill>
                <a:blip r:embed="rId1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>
            <a:off x="6156962" y="3217817"/>
            <a:ext cx="265609" cy="805543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374674" y="3331026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Simplify/rewrite each term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99314" y="2760617"/>
            <a:ext cx="513805" cy="40059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116286" y="3156857"/>
            <a:ext cx="448492" cy="40059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712824" y="3152503"/>
            <a:ext cx="478970" cy="40059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508172" y="3766458"/>
            <a:ext cx="187234" cy="20465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103223" y="4032071"/>
            <a:ext cx="400594" cy="20029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73635" y="4027716"/>
            <a:ext cx="400594" cy="20029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7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4" grpId="1" animBg="1"/>
      <p:bldP spid="40" grpId="0" animBg="1"/>
      <p:bldP spid="4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Trigonometrical identities to prove other identities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sz="1600" dirty="0">
                    <a:latin typeface="Comic Sans MS" pitchFamily="66" charset="0"/>
                  </a:rPr>
                  <a:t>Prove the Identity:</a:t>
                </a:r>
              </a:p>
              <a:p>
                <a:pPr marL="342900" indent="-342900" algn="ctr" eaLnBrk="1" hangingPunct="1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84588" cy="4525963"/>
              </a:xfrm>
              <a:blipFill>
                <a:blip r:embed="rId2"/>
                <a:stretch>
                  <a:fillRect t="-809" r="-2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39636" y="3875313"/>
            <a:ext cx="341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You could start by writing the expansion of the right hand side…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28159" y="1898469"/>
                <a:ext cx="1304652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59" y="1898469"/>
                <a:ext cx="1304652" cy="420051"/>
              </a:xfrm>
              <a:prstGeom prst="rect">
                <a:avLst/>
              </a:prstGeom>
              <a:blipFill>
                <a:blip r:embed="rId9"/>
                <a:stretch>
                  <a:fillRect l="-2804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19154" y="2525485"/>
                <a:ext cx="2789674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54" y="2525485"/>
                <a:ext cx="2789674" cy="420051"/>
              </a:xfrm>
              <a:prstGeom prst="rect">
                <a:avLst/>
              </a:prstGeom>
              <a:blipFill>
                <a:blip r:embed="rId10"/>
                <a:stretch>
                  <a:fillRect l="-219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23509" y="3148148"/>
                <a:ext cx="2668103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09" y="3148148"/>
                <a:ext cx="2668103" cy="420051"/>
              </a:xfrm>
              <a:prstGeom prst="rect">
                <a:avLst/>
              </a:prstGeom>
              <a:blipFill>
                <a:blip r:embed="rId11"/>
                <a:stretch>
                  <a:fillRect l="-228" r="-913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93029" y="3692433"/>
                <a:ext cx="2677721" cy="582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9" y="3692433"/>
                <a:ext cx="2677721" cy="582147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40928" y="4471850"/>
                <a:ext cx="1797030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28" y="4471850"/>
                <a:ext cx="1797030" cy="275268"/>
              </a:xfrm>
              <a:prstGeom prst="rect">
                <a:avLst/>
              </a:prstGeom>
              <a:blipFill>
                <a:blip r:embed="rId13"/>
                <a:stretch>
                  <a:fillRect l="-678" r="-169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6853648" y="2159725"/>
            <a:ext cx="252546" cy="600892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053943" y="2251163"/>
            <a:ext cx="209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Write the expansion using the relationship above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Arc 48"/>
          <p:cNvSpPr/>
          <p:nvPr/>
        </p:nvSpPr>
        <p:spPr>
          <a:xfrm>
            <a:off x="6797042" y="2764971"/>
            <a:ext cx="252546" cy="600892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/>
          <p:cNvSpPr/>
          <p:nvPr/>
        </p:nvSpPr>
        <p:spPr>
          <a:xfrm>
            <a:off x="6984276" y="3422468"/>
            <a:ext cx="252546" cy="600892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/>
          <p:cNvSpPr/>
          <p:nvPr/>
        </p:nvSpPr>
        <p:spPr>
          <a:xfrm>
            <a:off x="6953796" y="4027714"/>
            <a:ext cx="252546" cy="600892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18960" y="2917369"/>
            <a:ext cx="1728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the bracket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4754" y="3439883"/>
            <a:ext cx="172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Some terms are exact values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80216" y="4145277"/>
            <a:ext cx="79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319452" y="3936275"/>
            <a:ext cx="156754" cy="15675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51120" y="4062549"/>
            <a:ext cx="156754" cy="15675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04114" y="3918857"/>
            <a:ext cx="156754" cy="15675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4823" y="4053841"/>
            <a:ext cx="156754" cy="15675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07429" y="3100251"/>
            <a:ext cx="496388" cy="51380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309361" y="3095897"/>
            <a:ext cx="496388" cy="51380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374676" y="3709851"/>
            <a:ext cx="357050" cy="56605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011783" y="3696788"/>
            <a:ext cx="492033" cy="59653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454434" y="1859280"/>
            <a:ext cx="1119051" cy="51380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519748" y="2473235"/>
            <a:ext cx="2307772" cy="51380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36" grpId="0"/>
      <p:bldP spid="37" grpId="0"/>
      <p:bldP spid="38" grpId="0"/>
      <p:bldP spid="39" grpId="0"/>
      <p:bldP spid="47" grpId="0" animBg="1"/>
      <p:bldP spid="48" grpId="0"/>
      <p:bldP spid="49" grpId="0" animBg="1"/>
      <p:bldP spid="50" grpId="0" animBg="1"/>
      <p:bldP spid="51" grpId="0" animBg="1"/>
      <p:bldP spid="52" grpId="0"/>
      <p:bldP spid="53" grpId="0"/>
      <p:bldP spid="54" grpId="0"/>
      <p:bldP spid="13" grpId="0" animBg="1"/>
      <p:bldP spid="13" grpId="1" animBg="1"/>
      <p:bldP spid="33" grpId="0" animBg="1"/>
      <p:bldP spid="33" grpId="1" animBg="1"/>
      <p:bldP spid="34" grpId="0" animBg="1"/>
      <p:bldP spid="34" grpId="1" animBg="1"/>
      <p:bldP spid="40" grpId="0" animBg="1"/>
      <p:bldP spid="40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588" y="1973433"/>
            <a:ext cx="624882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onotype Corsiva" panose="03010101010201010101" pitchFamily="66" charset="0"/>
              </a:rPr>
              <a:t>Exercise 7G</a:t>
            </a:r>
          </a:p>
        </p:txBody>
      </p:sp>
    </p:spTree>
    <p:extLst>
      <p:ext uri="{BB962C8B-B14F-4D97-AF65-F5344CB8AC3E}">
        <p14:creationId xmlns:p14="http://schemas.microsoft.com/office/powerpoint/2010/main" val="715793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Trigonometric functions you know to model practical situations in context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8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cabin pressure,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pounds per square inch (psi) on an </a:t>
                </a:r>
                <a:r>
                  <a:rPr lang="en-US" sz="1600" dirty="0" err="1">
                    <a:latin typeface="Comic Sans MS" pitchFamily="66" charset="0"/>
                  </a:rPr>
                  <a:t>aeroplane</a:t>
                </a:r>
                <a:r>
                  <a:rPr lang="en-US" sz="1600" dirty="0">
                    <a:latin typeface="Comic Sans MS" pitchFamily="66" charset="0"/>
                  </a:rPr>
                  <a:t> at cruising altitude can be modelled by the equation:</a:t>
                </a: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=11.5−0.5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 eaLnBrk="1" hangingPunct="1">
                  <a:buFontTx/>
                  <a:buNone/>
                </a:pPr>
                <a:r>
                  <a:rPr lang="en-GB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the time in hours since the cruising altitude was first reached, and all angles are measured in radians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9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State the minimum and maximum cabin pressure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  <a:blipFill>
                <a:blip r:embed="rId2"/>
                <a:stretch>
                  <a:fillRect l="-621" t="-809" r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021" y="2499360"/>
                <a:ext cx="23156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m:rPr>
                          <m:nor/>
                        </m:rPr>
                        <a:rPr lang="en-GB" sz="1600" dirty="0">
                          <a:latin typeface="Comic Sans MS" pitchFamily="66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21" y="2499360"/>
                <a:ext cx="2315634" cy="246221"/>
              </a:xfrm>
              <a:prstGeom prst="rect">
                <a:avLst/>
              </a:prstGeom>
              <a:blipFill>
                <a:blip r:embed="rId9"/>
                <a:stretch>
                  <a:fillRect l="-131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0666" y="3008811"/>
                <a:ext cx="17025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=11.5−0.5(1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1600" dirty="0">
                          <a:latin typeface="Comic Sans MS" pitchFamily="66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66" y="3008811"/>
                <a:ext cx="1702582" cy="246221"/>
              </a:xfrm>
              <a:prstGeom prst="rect">
                <a:avLst/>
              </a:prstGeom>
              <a:blipFill>
                <a:blip r:embed="rId10"/>
                <a:stretch>
                  <a:fillRect l="-1792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000205" y="2464526"/>
            <a:ext cx="914401" cy="31350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9374" y="3513908"/>
                <a:ext cx="10136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4" y="3513908"/>
                <a:ext cx="1013611" cy="246221"/>
              </a:xfrm>
              <a:prstGeom prst="rect">
                <a:avLst/>
              </a:prstGeom>
              <a:blipFill>
                <a:blip r:embed="rId11"/>
                <a:stretch>
                  <a:fillRect l="-3614" r="-4217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4873" y="5168537"/>
                <a:ext cx="23156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m:rPr>
                          <m:nor/>
                        </m:rPr>
                        <a:rPr lang="en-GB" sz="1600" dirty="0">
                          <a:latin typeface="Comic Sans MS" pitchFamily="66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73" y="5168537"/>
                <a:ext cx="2315634" cy="246221"/>
              </a:xfrm>
              <a:prstGeom prst="rect">
                <a:avLst/>
              </a:prstGeom>
              <a:blipFill>
                <a:blip r:embed="rId12"/>
                <a:stretch>
                  <a:fillRect l="-105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0518" y="5677988"/>
                <a:ext cx="18564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=11.5−0.5(−1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1600" dirty="0">
                          <a:latin typeface="Comic Sans MS" pitchFamily="66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18" y="5677988"/>
                <a:ext cx="1856470" cy="246221"/>
              </a:xfrm>
              <a:prstGeom prst="rect">
                <a:avLst/>
              </a:prstGeom>
              <a:blipFill>
                <a:blip r:embed="rId13"/>
                <a:stretch>
                  <a:fillRect l="-1974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900057" y="5133703"/>
            <a:ext cx="914401" cy="31350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9226" y="6183085"/>
                <a:ext cx="10136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26" y="6183085"/>
                <a:ext cx="1013611" cy="246221"/>
              </a:xfrm>
              <a:prstGeom prst="rect">
                <a:avLst/>
              </a:prstGeom>
              <a:blipFill>
                <a:blip r:embed="rId14"/>
                <a:stretch>
                  <a:fillRect l="-3012" r="-4217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995852" y="3017521"/>
            <a:ext cx="274320" cy="23077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921829" y="5704115"/>
            <a:ext cx="365759" cy="23077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/>
          <p:cNvSpPr/>
          <p:nvPr/>
        </p:nvSpPr>
        <p:spPr>
          <a:xfrm>
            <a:off x="6866710" y="2608218"/>
            <a:ext cx="230776" cy="509451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781006" y="1785253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 minimum value would be when we subtract as much as possible from 11.5</a:t>
            </a:r>
          </a:p>
        </p:txBody>
      </p:sp>
      <p:sp>
        <p:nvSpPr>
          <p:cNvPr id="24" name="Arc 23"/>
          <p:cNvSpPr/>
          <p:nvPr/>
        </p:nvSpPr>
        <p:spPr>
          <a:xfrm>
            <a:off x="6235338" y="3143796"/>
            <a:ext cx="230776" cy="509451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>
            <a:off x="6762207" y="5281750"/>
            <a:ext cx="230776" cy="509451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6244047" y="5808619"/>
            <a:ext cx="230776" cy="509451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763588" y="4380407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 maximum value would be when we add as much as possible to 11.5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97338" y="2599505"/>
                <a:ext cx="2024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highest value of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𝑠𝑖𝑛𝑒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term is 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38" y="2599505"/>
                <a:ext cx="2024743" cy="523220"/>
              </a:xfrm>
              <a:prstGeom prst="rect">
                <a:avLst/>
              </a:prstGeom>
              <a:blipFill>
                <a:blip r:embed="rId15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453051" y="3230877"/>
            <a:ext cx="96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79771" y="5050968"/>
            <a:ext cx="2264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need this term to be negative, and as low as possible – the value needs to be 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1279" y="5908763"/>
            <a:ext cx="96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3335383"/>
                <a:ext cx="9579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5383"/>
                <a:ext cx="957943" cy="184666"/>
              </a:xfrm>
              <a:prstGeom prst="rect">
                <a:avLst/>
              </a:prstGeom>
              <a:blipFill>
                <a:blip r:embed="rId16"/>
                <a:stretch>
                  <a:fillRect r="-1274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3531326"/>
                <a:ext cx="9302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1326"/>
                <a:ext cx="930255" cy="184666"/>
              </a:xfrm>
              <a:prstGeom prst="rect">
                <a:avLst/>
              </a:prstGeom>
              <a:blipFill>
                <a:blip r:embed="rId17"/>
                <a:stretch>
                  <a:fillRect l="-3268" r="-3922" b="-32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0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" grpId="0" animBg="1"/>
      <p:bldP spid="3" grpId="1" animBg="1"/>
      <p:bldP spid="15" grpId="0"/>
      <p:bldP spid="16" grpId="0"/>
      <p:bldP spid="17" grpId="0"/>
      <p:bldP spid="18" grpId="0" animBg="1"/>
      <p:bldP spid="18" grpId="1" animBg="1"/>
      <p:bldP spid="19" grpId="0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9" grpId="0"/>
      <p:bldP spid="30" grpId="0"/>
      <p:bldP spid="32" grpId="0"/>
      <p:bldP spid="33" grpId="0"/>
      <p:bldP spid="34" grpId="0"/>
      <p:bldP spid="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Trigonometric functions you know to model practical situations in context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8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cabin pressure,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pounds per square inch (psi) on an </a:t>
                </a:r>
                <a:r>
                  <a:rPr lang="en-US" sz="1600" dirty="0" err="1">
                    <a:latin typeface="Comic Sans MS" pitchFamily="66" charset="0"/>
                  </a:rPr>
                  <a:t>aeroplane</a:t>
                </a:r>
                <a:r>
                  <a:rPr lang="en-US" sz="1600" dirty="0">
                    <a:latin typeface="Comic Sans MS" pitchFamily="66" charset="0"/>
                  </a:rPr>
                  <a:t> at cruising altitude can be modelled by the equation:</a:t>
                </a: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=11.5−0.5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 eaLnBrk="1" hangingPunct="1">
                  <a:buFontTx/>
                  <a:buNone/>
                </a:pPr>
                <a:r>
                  <a:rPr lang="en-GB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the time in hours since the cruising altitude was first reached, and all angles are measured in radians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9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b) Find the time after reaching cruising altitude that the cabin first reaches a maximum pressure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  <a:blipFill>
                <a:blip r:embed="rId2"/>
                <a:stretch>
                  <a:fillRect l="-621" t="-809" r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3335383"/>
                <a:ext cx="9579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5383"/>
                <a:ext cx="957943" cy="184666"/>
              </a:xfrm>
              <a:prstGeom prst="rect">
                <a:avLst/>
              </a:prstGeom>
              <a:blipFill>
                <a:blip r:embed="rId9"/>
                <a:stretch>
                  <a:fillRect r="-1274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3531326"/>
                <a:ext cx="9302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1326"/>
                <a:ext cx="930255" cy="184666"/>
              </a:xfrm>
              <a:prstGeom prst="rect">
                <a:avLst/>
              </a:prstGeom>
              <a:blipFill>
                <a:blip r:embed="rId10"/>
                <a:stretch>
                  <a:fillRect l="-3268" r="-3922" b="-32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98866" y="1950719"/>
                <a:ext cx="2240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66" y="1950719"/>
                <a:ext cx="2240293" cy="246221"/>
              </a:xfrm>
              <a:prstGeom prst="rect">
                <a:avLst/>
              </a:prstGeom>
              <a:blipFill>
                <a:blip r:embed="rId11"/>
                <a:stretch>
                  <a:fillRect l="-135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98718" y="2373084"/>
                <a:ext cx="23362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18" y="2373084"/>
                <a:ext cx="2336281" cy="246221"/>
              </a:xfrm>
              <a:prstGeom prst="rect">
                <a:avLst/>
              </a:prstGeom>
              <a:blipFill>
                <a:blip r:embed="rId12"/>
                <a:stretch>
                  <a:fillRect l="-130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68238" y="2778032"/>
                <a:ext cx="19036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=−0.5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38" y="2778032"/>
                <a:ext cx="1903663" cy="246221"/>
              </a:xfrm>
              <a:prstGeom prst="rect">
                <a:avLst/>
              </a:prstGeom>
              <a:blipFill>
                <a:blip r:embed="rId13"/>
                <a:stretch>
                  <a:fillRect l="-1923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72592" y="3209107"/>
                <a:ext cx="14788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592" y="3209107"/>
                <a:ext cx="1478866" cy="246221"/>
              </a:xfrm>
              <a:prstGeom prst="rect">
                <a:avLst/>
              </a:prstGeom>
              <a:blipFill>
                <a:blip r:embed="rId14"/>
                <a:stretch>
                  <a:fillRect l="-41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85358" y="3596638"/>
                <a:ext cx="122232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58" y="3596638"/>
                <a:ext cx="1222322" cy="461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24249" y="4149632"/>
                <a:ext cx="103425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49" y="4149632"/>
                <a:ext cx="1034257" cy="461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2443" y="4798421"/>
                <a:ext cx="7842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0.43=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3" y="4798421"/>
                <a:ext cx="784254" cy="246221"/>
              </a:xfrm>
              <a:prstGeom prst="rect">
                <a:avLst/>
              </a:prstGeom>
              <a:blipFill>
                <a:blip r:embed="rId17"/>
                <a:stretch>
                  <a:fillRect l="-5426" r="-387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7315201" y="2081350"/>
            <a:ext cx="191588" cy="43542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7480664" y="1907174"/>
            <a:ext cx="166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We want the pressure to be at its maximum value</a:t>
            </a:r>
          </a:p>
        </p:txBody>
      </p:sp>
      <p:sp>
        <p:nvSpPr>
          <p:cNvPr id="47" name="Arc 46"/>
          <p:cNvSpPr/>
          <p:nvPr/>
        </p:nvSpPr>
        <p:spPr>
          <a:xfrm>
            <a:off x="7223761" y="2495007"/>
            <a:ext cx="191588" cy="43542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c 47"/>
          <p:cNvSpPr/>
          <p:nvPr/>
        </p:nvSpPr>
        <p:spPr>
          <a:xfrm>
            <a:off x="6775270" y="2917373"/>
            <a:ext cx="191588" cy="43542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/>
          <p:cNvSpPr/>
          <p:nvPr/>
        </p:nvSpPr>
        <p:spPr>
          <a:xfrm>
            <a:off x="6352904" y="3357156"/>
            <a:ext cx="230776" cy="52686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/>
          <p:cNvSpPr/>
          <p:nvPr/>
        </p:nvSpPr>
        <p:spPr>
          <a:xfrm>
            <a:off x="5939246" y="3866608"/>
            <a:ext cx="230776" cy="52686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/>
          <p:cNvSpPr/>
          <p:nvPr/>
        </p:nvSpPr>
        <p:spPr>
          <a:xfrm>
            <a:off x="5638801" y="4402185"/>
            <a:ext cx="230776" cy="526867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7345682" y="2547254"/>
            <a:ext cx="12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Subtract 11.5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01544" y="2973974"/>
            <a:ext cx="12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-0.5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92242" y="3470363"/>
            <a:ext cx="12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Inverse sine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8105" y="3984168"/>
            <a:ext cx="8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Add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47809" y="4506683"/>
            <a:ext cx="8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41075" y="5116283"/>
            <a:ext cx="4737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time would be 26 minutes (multiply the time in hours by 60)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Note that you might need to find more than one possible solution to the trig equation, depending on what you are asked!</a:t>
            </a: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38" grpId="0"/>
      <p:bldP spid="39" grpId="0"/>
      <p:bldP spid="40" grpId="0"/>
      <p:bldP spid="43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Trigonometric functions you know to model practical situations in context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8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cabin pressure,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pounds per square inch (psi) on an </a:t>
                </a:r>
                <a:r>
                  <a:rPr lang="en-US" sz="1600" dirty="0" err="1">
                    <a:latin typeface="Comic Sans MS" pitchFamily="66" charset="0"/>
                  </a:rPr>
                  <a:t>aeroplane</a:t>
                </a:r>
                <a:r>
                  <a:rPr lang="en-US" sz="1600" dirty="0">
                    <a:latin typeface="Comic Sans MS" pitchFamily="66" charset="0"/>
                  </a:rPr>
                  <a:t> at cruising altitude can be modelled by the equation:</a:t>
                </a: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=11.5−0.5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 eaLnBrk="1" hangingPunct="1">
                  <a:buFontTx/>
                  <a:buNone/>
                </a:pPr>
                <a:r>
                  <a:rPr lang="en-GB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the time in hours since the cruising altitude was first reached, and all angles are measured in radians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9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c) Calculate the cabin pressure after 5 hours at a cruising altitude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  <a:blipFill>
                <a:blip r:embed="rId2"/>
                <a:stretch>
                  <a:fillRect l="-621" t="-809" r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20193" y="2447108"/>
                <a:ext cx="22673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93" y="2447108"/>
                <a:ext cx="2267351" cy="246221"/>
              </a:xfrm>
              <a:prstGeom prst="rect">
                <a:avLst/>
              </a:prstGeom>
              <a:blipFill>
                <a:blip r:embed="rId11"/>
                <a:stretch>
                  <a:fillRect l="-161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94067" y="2011679"/>
                <a:ext cx="22673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67" y="2011679"/>
                <a:ext cx="2267351" cy="246221"/>
              </a:xfrm>
              <a:prstGeom prst="rect">
                <a:avLst/>
              </a:prstGeom>
              <a:blipFill>
                <a:blip r:embed="rId12"/>
                <a:stretch>
                  <a:fillRect l="-806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20193" y="2882536"/>
                <a:ext cx="12236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=11.43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𝑝𝑠𝑖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93" y="2882536"/>
                <a:ext cx="1223605" cy="246221"/>
              </a:xfrm>
              <a:prstGeom prst="rect">
                <a:avLst/>
              </a:prstGeom>
              <a:blipFill>
                <a:blip r:embed="rId13"/>
                <a:stretch>
                  <a:fillRect l="-3500" r="-45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>
          <a:xfrm>
            <a:off x="7075716" y="2111831"/>
            <a:ext cx="204650" cy="483324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58301" y="2190203"/>
                <a:ext cx="1362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01" y="2190203"/>
                <a:ext cx="1362887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6984276" y="2577739"/>
            <a:ext cx="204650" cy="483324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7110554" y="2677883"/>
            <a:ext cx="95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15114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248150" y="4095750"/>
                <a:ext cx="4734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0" y="4095750"/>
                <a:ext cx="4734373" cy="276999"/>
              </a:xfrm>
              <a:prstGeom prst="rect">
                <a:avLst/>
              </a:prstGeom>
              <a:blipFill>
                <a:blip r:embed="rId14"/>
                <a:stretch>
                  <a:fillRect l="-3089" t="-28889" r="-1158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𝐹𝐸𝐶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blipFill>
                <a:blip r:embed="rId15"/>
                <a:stretch>
                  <a:fillRect t="-3125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05475" y="5114925"/>
                <a:ext cx="1976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114925"/>
                <a:ext cx="1976823" cy="276999"/>
              </a:xfrm>
              <a:prstGeom prst="rect">
                <a:avLst/>
              </a:prstGeom>
              <a:blipFill>
                <a:blip r:embed="rId16"/>
                <a:stretch>
                  <a:fillRect l="-3704" t="-2174" r="-370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05475" y="5591175"/>
                <a:ext cx="1702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591175"/>
                <a:ext cx="1702133" cy="276999"/>
              </a:xfrm>
              <a:prstGeom prst="rect">
                <a:avLst/>
              </a:prstGeom>
              <a:blipFill>
                <a:blip r:embed="rId17"/>
                <a:stretch>
                  <a:fillRect l="-4301" t="-2174" r="-430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8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25" grpId="0"/>
      <p:bldP spid="25" grpId="1"/>
      <p:bldP spid="28" grpId="0"/>
      <p:bldP spid="28" grpId="1"/>
      <p:bldP spid="29" grpId="0"/>
      <p:bldP spid="29" grpId="1"/>
      <p:bldP spid="58" grpId="0"/>
      <p:bldP spid="58" grpId="1"/>
      <p:bldP spid="39" grpId="0"/>
      <p:bldP spid="46" grpId="0"/>
      <p:bldP spid="47" grpId="0"/>
      <p:bldP spid="48" grpId="0"/>
      <p:bldP spid="49" grpId="2"/>
      <p:bldP spid="49" grpId="3"/>
      <p:bldP spid="49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Trigonometric functions you know to model practical situations in context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8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cabin pressure,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pounds per square inch (psi) on an </a:t>
                </a:r>
                <a:r>
                  <a:rPr lang="en-US" sz="1600" dirty="0" err="1">
                    <a:latin typeface="Comic Sans MS" pitchFamily="66" charset="0"/>
                  </a:rPr>
                  <a:t>aeroplane</a:t>
                </a:r>
                <a:r>
                  <a:rPr lang="en-US" sz="1600" dirty="0">
                    <a:latin typeface="Comic Sans MS" pitchFamily="66" charset="0"/>
                  </a:rPr>
                  <a:t> at cruising altitude can be modelled by the equation:</a:t>
                </a: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=11.5−0.5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 eaLnBrk="1" hangingPunct="1">
                  <a:buFontTx/>
                  <a:buNone/>
                </a:pPr>
                <a:r>
                  <a:rPr lang="en-GB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the time in hours since the cruising altitude was first reached, and all angles are measured in radians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9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d) Find all the times during the first 8 hours of cruising that the cabin pressure would be exactly 11.3 psi.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1" cy="4525963"/>
              </a:xfrm>
              <a:blipFill>
                <a:blip r:embed="rId2"/>
                <a:stretch>
                  <a:fillRect l="-621" t="-809" r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78388" cy="215444"/>
              </a:xfrm>
              <a:prstGeom prst="rect">
                <a:avLst/>
              </a:prstGeom>
              <a:blipFill>
                <a:blip r:embed="rId3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222548"/>
                <a:ext cx="2799805" cy="215444"/>
              </a:xfrm>
              <a:prstGeom prst="rect">
                <a:avLst/>
              </a:prstGeom>
              <a:blipFill>
                <a:blip r:embed="rId4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0"/>
                <a:ext cx="2799805" cy="215444"/>
              </a:xfrm>
              <a:prstGeom prst="rect">
                <a:avLst/>
              </a:prstGeom>
              <a:blipFill>
                <a:blip r:embed="rId5"/>
                <a:stretch>
                  <a:fillRect l="-216" r="-864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785"/>
                <a:ext cx="2778388" cy="215444"/>
              </a:xfrm>
              <a:prstGeom prst="rect">
                <a:avLst/>
              </a:prstGeom>
              <a:blipFill>
                <a:blip r:embed="rId6"/>
                <a:stretch>
                  <a:fillRect r="-870" b="-2307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0"/>
                <a:ext cx="2248564" cy="404726"/>
              </a:xfrm>
              <a:prstGeom prst="rect">
                <a:avLst/>
              </a:prstGeom>
              <a:blipFill>
                <a:blip r:embed="rId7"/>
                <a:stretch>
                  <a:fillRect l="-536" r="-268" b="-1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𝑡𝑎𝑛𝐴𝑡𝑎𝑛𝐵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6" y="1140823"/>
                <a:ext cx="2248564" cy="404726"/>
              </a:xfrm>
              <a:prstGeom prst="rect">
                <a:avLst/>
              </a:prstGeom>
              <a:blipFill>
                <a:blip r:embed="rId8"/>
                <a:stretch>
                  <a:fillRect l="-536" r="-268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94067" y="1915885"/>
                <a:ext cx="22673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67" y="1915885"/>
                <a:ext cx="2267351" cy="246221"/>
              </a:xfrm>
              <a:prstGeom prst="rect">
                <a:avLst/>
              </a:prstGeom>
              <a:blipFill>
                <a:blip r:embed="rId11"/>
                <a:stretch>
                  <a:fillRect l="-80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>
            <a:off x="6979922" y="2016037"/>
            <a:ext cx="204650" cy="483324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093136" y="2033449"/>
            <a:ext cx="189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We want to know when the psi will be 11.3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50227" y="2351314"/>
                <a:ext cx="24917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11.3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=11.5−0.5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27" y="2351314"/>
                <a:ext cx="2491772" cy="246221"/>
              </a:xfrm>
              <a:prstGeom prst="rect">
                <a:avLst/>
              </a:prstGeom>
              <a:blipFill>
                <a:blip r:embed="rId12"/>
                <a:stretch>
                  <a:fillRect l="-122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15393" y="2786742"/>
                <a:ext cx="20575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=−0.5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93" y="2786742"/>
                <a:ext cx="2057551" cy="246221"/>
              </a:xfrm>
              <a:prstGeom prst="rect">
                <a:avLst/>
              </a:prstGeom>
              <a:blipFill>
                <a:blip r:embed="rId13"/>
                <a:stretch>
                  <a:fillRect l="-297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80856" y="3222170"/>
                <a:ext cx="14804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6" y="3222170"/>
                <a:ext cx="1480470" cy="246221"/>
              </a:xfrm>
              <a:prstGeom prst="rect">
                <a:avLst/>
              </a:prstGeom>
              <a:blipFill>
                <a:blip r:embed="rId14"/>
                <a:stretch>
                  <a:fillRect l="-2881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3088" y="3690255"/>
                <a:ext cx="1143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0.41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88" y="3690255"/>
                <a:ext cx="1143133" cy="246221"/>
              </a:xfrm>
              <a:prstGeom prst="rect">
                <a:avLst/>
              </a:prstGeom>
              <a:blipFill>
                <a:blip r:embed="rId15"/>
                <a:stretch>
                  <a:fillRect l="-3191" r="-3191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5439" y="6035040"/>
                <a:ext cx="1009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9" y="6035040"/>
                <a:ext cx="1009122" cy="276999"/>
              </a:xfrm>
              <a:prstGeom prst="rect">
                <a:avLst/>
              </a:prstGeom>
              <a:blipFill>
                <a:blip r:embed="rId16"/>
                <a:stretch>
                  <a:fillRect l="-4819" r="-481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45324" y="6387737"/>
                <a:ext cx="1586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−2≤6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24" y="6387737"/>
                <a:ext cx="1586203" cy="276999"/>
              </a:xfrm>
              <a:prstGeom prst="rect">
                <a:avLst/>
              </a:prstGeom>
              <a:blipFill>
                <a:blip r:embed="rId17"/>
                <a:stretch>
                  <a:fillRect r="-346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825934" y="6143899"/>
            <a:ext cx="195940" cy="413655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908669" y="6209208"/>
            <a:ext cx="95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  <p:sp>
        <p:nvSpPr>
          <p:cNvPr id="31" name="Arc 30"/>
          <p:cNvSpPr/>
          <p:nvPr/>
        </p:nvSpPr>
        <p:spPr>
          <a:xfrm>
            <a:off x="6914608" y="2473237"/>
            <a:ext cx="204650" cy="483324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>
            <a:off x="6492242" y="2921729"/>
            <a:ext cx="204650" cy="483324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/>
          <p:cNvSpPr/>
          <p:nvPr/>
        </p:nvSpPr>
        <p:spPr>
          <a:xfrm>
            <a:off x="6061168" y="3352803"/>
            <a:ext cx="204650" cy="483324"/>
          </a:xfrm>
          <a:prstGeom prst="arc">
            <a:avLst>
              <a:gd name="adj1" fmla="val 16200000"/>
              <a:gd name="adj2" fmla="val 55282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7058301" y="2573380"/>
            <a:ext cx="118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Subtract 11.5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75123" y="3017517"/>
            <a:ext cx="118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-0.5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1317" y="3435528"/>
            <a:ext cx="118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Inverse sine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5756363"/>
            <a:ext cx="425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Ensure you know the range you are working with first!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293853" y="4241107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295440" y="4545907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5981240" y="446970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667040" y="446970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7352840" y="446970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8038640" y="446970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Arc 60"/>
          <p:cNvSpPr>
            <a:spLocks/>
          </p:cNvSpPr>
          <p:nvPr/>
        </p:nvSpPr>
        <p:spPr bwMode="auto">
          <a:xfrm>
            <a:off x="5981240" y="4241107"/>
            <a:ext cx="677863" cy="914400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Arc 61"/>
          <p:cNvSpPr>
            <a:spLocks/>
          </p:cNvSpPr>
          <p:nvPr/>
        </p:nvSpPr>
        <p:spPr bwMode="auto">
          <a:xfrm flipH="1">
            <a:off x="5295440" y="4241107"/>
            <a:ext cx="696913" cy="914400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Arc 63"/>
          <p:cNvSpPr>
            <a:spLocks/>
          </p:cNvSpPr>
          <p:nvPr/>
        </p:nvSpPr>
        <p:spPr bwMode="auto">
          <a:xfrm flipH="1" flipV="1">
            <a:off x="6667040" y="3936307"/>
            <a:ext cx="687388" cy="914400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Arc 64"/>
          <p:cNvSpPr>
            <a:spLocks/>
          </p:cNvSpPr>
          <p:nvPr/>
        </p:nvSpPr>
        <p:spPr bwMode="auto">
          <a:xfrm flipV="1">
            <a:off x="7352840" y="3936307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5801220" y="4601147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6521300" y="4601147"/>
            <a:ext cx="32403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7097364" y="4601147"/>
            <a:ext cx="6120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aseline="30000" dirty="0">
                <a:latin typeface="Comic Sans MS" pitchFamily="66" charset="0"/>
              </a:rPr>
              <a:t>3</a:t>
            </a:r>
            <a:r>
              <a:rPr lang="el-GR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7817444" y="4601147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2</a:t>
            </a: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57" name="Text Box 69"/>
          <p:cNvSpPr txBox="1">
            <a:spLocks noChangeArrowheads="1"/>
          </p:cNvSpPr>
          <p:nvPr/>
        </p:nvSpPr>
        <p:spPr bwMode="auto">
          <a:xfrm>
            <a:off x="5045136" y="4169099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1</a:t>
            </a:r>
          </a:p>
        </p:txBody>
      </p:sp>
      <p:sp>
        <p:nvSpPr>
          <p:cNvPr id="63" name="Text Box 69"/>
          <p:cNvSpPr txBox="1">
            <a:spLocks noChangeArrowheads="1"/>
          </p:cNvSpPr>
          <p:nvPr/>
        </p:nvSpPr>
        <p:spPr bwMode="auto">
          <a:xfrm>
            <a:off x="5009132" y="4637151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078123" y="4465191"/>
                <a:ext cx="893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123" y="4465191"/>
                <a:ext cx="893000" cy="307777"/>
              </a:xfrm>
              <a:prstGeom prst="rect">
                <a:avLst/>
              </a:prstGeom>
              <a:blipFill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46907" y="4299728"/>
            <a:ext cx="4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0.4</a:t>
            </a:r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5299794" y="4437051"/>
            <a:ext cx="27432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 flipH="1">
            <a:off x="5391150" y="4454287"/>
            <a:ext cx="356" cy="1208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 flipH="1">
            <a:off x="6553200" y="4454287"/>
            <a:ext cx="356" cy="1208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189807" y="4535948"/>
            <a:ext cx="55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0.41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72787" y="4535948"/>
            <a:ext cx="55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2.73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27368" y="5138055"/>
                <a:ext cx="11848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−2=0.41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368" y="5138055"/>
                <a:ext cx="1184812" cy="246221"/>
              </a:xfrm>
              <a:prstGeom prst="rect">
                <a:avLst/>
              </a:prstGeom>
              <a:blipFill>
                <a:blip r:embed="rId19"/>
                <a:stretch>
                  <a:fillRect l="-1546" r="-1031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62748" y="5138055"/>
                <a:ext cx="505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2.73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48" y="5138055"/>
                <a:ext cx="505459" cy="246221"/>
              </a:xfrm>
              <a:prstGeom prst="rect">
                <a:avLst/>
              </a:prstGeom>
              <a:blipFill>
                <a:blip r:embed="rId20"/>
                <a:stretch>
                  <a:fillRect l="-1205" r="-7229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92240" y="5082540"/>
                <a:ext cx="25527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can try adding or subtracting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to these to find other possible solutions in the adjusted range.</a:t>
                </a:r>
              </a:p>
              <a:p>
                <a:pPr algn="ctr"/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this case though, all would be outside the range we have…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0" y="5082540"/>
                <a:ext cx="2552700" cy="1384995"/>
              </a:xfrm>
              <a:prstGeom prst="rect">
                <a:avLst/>
              </a:prstGeom>
              <a:blipFill>
                <a:blip r:embed="rId21"/>
                <a:stretch>
                  <a:fillRect t="-441" r="-1909" b="-2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900748" y="5503815"/>
                <a:ext cx="7842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=2.41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48" y="5503815"/>
                <a:ext cx="784253" cy="246221"/>
              </a:xfrm>
              <a:prstGeom prst="rect">
                <a:avLst/>
              </a:prstGeom>
              <a:blipFill>
                <a:blip r:embed="rId22"/>
                <a:stretch>
                  <a:fillRect l="-5426" r="-4651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62748" y="5511435"/>
                <a:ext cx="505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4.73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48" y="5511435"/>
                <a:ext cx="505459" cy="246221"/>
              </a:xfrm>
              <a:prstGeom prst="rect">
                <a:avLst/>
              </a:prstGeom>
              <a:blipFill>
                <a:blip r:embed="rId23"/>
                <a:stretch>
                  <a:fillRect l="-1205" r="-722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00748" y="5968635"/>
                <a:ext cx="1262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48" y="5968635"/>
                <a:ext cx="1262590" cy="246221"/>
              </a:xfrm>
              <a:prstGeom prst="rect">
                <a:avLst/>
              </a:prstGeom>
              <a:blipFill>
                <a:blip r:embed="rId24"/>
                <a:stretch>
                  <a:fillRect l="-2899" r="-289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908368" y="6303915"/>
                <a:ext cx="1262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44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68" y="6303915"/>
                <a:ext cx="1262590" cy="246221"/>
              </a:xfrm>
              <a:prstGeom prst="rect">
                <a:avLst/>
              </a:prstGeom>
              <a:blipFill>
                <a:blip r:embed="rId25"/>
                <a:stretch>
                  <a:fillRect l="-2415" r="-289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3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4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63" grpId="0"/>
      <p:bldP spid="64" grpId="0"/>
      <p:bldP spid="65" grpId="0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48150" y="4095750"/>
                <a:ext cx="4742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0" y="4095750"/>
                <a:ext cx="4742837" cy="276999"/>
              </a:xfrm>
              <a:prstGeom prst="rect">
                <a:avLst/>
              </a:prstGeom>
              <a:blipFill>
                <a:blip r:embed="rId15"/>
                <a:stretch>
                  <a:fillRect l="-3085" t="-28889" r="-1285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𝐹𝐸𝐶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blipFill>
                <a:blip r:embed="rId16"/>
                <a:stretch>
                  <a:fillRect t="-3125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705475" y="5114925"/>
                <a:ext cx="1936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114925"/>
                <a:ext cx="1936749" cy="276999"/>
              </a:xfrm>
              <a:prstGeom prst="rect">
                <a:avLst/>
              </a:prstGeom>
              <a:blipFill>
                <a:blip r:embed="rId17"/>
                <a:stretch>
                  <a:fillRect l="-3774" t="-2174" r="-377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05475" y="5591175"/>
                <a:ext cx="1662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591175"/>
                <a:ext cx="1662058" cy="276999"/>
              </a:xfrm>
              <a:prstGeom prst="rect">
                <a:avLst/>
              </a:prstGeom>
              <a:blipFill>
                <a:blip r:embed="rId18"/>
                <a:stretch>
                  <a:fillRect l="-4762" t="-2174" r="-43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9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25" grpId="0"/>
      <p:bldP spid="25" grpId="1"/>
      <p:bldP spid="28" grpId="0"/>
      <p:bldP spid="28" grpId="1"/>
      <p:bldP spid="29" grpId="0"/>
      <p:bldP spid="29" grpId="1"/>
      <p:bldP spid="58" grpId="0"/>
      <p:bldP spid="58" grpId="1"/>
      <p:bldP spid="49" grpId="0"/>
      <p:bldP spid="49" grpId="1"/>
      <p:bldP spid="45" grpId="0"/>
      <p:bldP spid="54" grpId="0"/>
      <p:bldP spid="55" grpId="0"/>
      <p:bldP spid="56" grpId="0"/>
      <p:bldP spid="57" grpId="0"/>
      <p:bldP spid="5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48150" y="4095750"/>
                <a:ext cx="4734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0" y="4095750"/>
                <a:ext cx="4734373" cy="276999"/>
              </a:xfrm>
              <a:prstGeom prst="rect">
                <a:avLst/>
              </a:prstGeom>
              <a:blipFill>
                <a:blip r:embed="rId16"/>
                <a:stretch>
                  <a:fillRect l="-3089" t="-28889" r="-1158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𝐴𝐶𝐸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1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blipFill>
                <a:blip r:embed="rId17"/>
                <a:stretch>
                  <a:fillRect t="-3125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05475" y="5114925"/>
                <a:ext cx="163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114925"/>
                <a:ext cx="1631601" cy="276999"/>
              </a:xfrm>
              <a:prstGeom prst="rect">
                <a:avLst/>
              </a:prstGeom>
              <a:blipFill>
                <a:blip r:embed="rId18"/>
                <a:stretch>
                  <a:fillRect l="-4851" t="-2174" r="-261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705475" y="5591175"/>
                <a:ext cx="1235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591175"/>
                <a:ext cx="1235659" cy="276999"/>
              </a:xfrm>
              <a:prstGeom prst="rect">
                <a:avLst/>
              </a:prstGeom>
              <a:blipFill>
                <a:blip r:embed="rId19"/>
                <a:stretch>
                  <a:fillRect l="-6404" t="-2174" r="-591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20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5" grpId="0"/>
      <p:bldP spid="25" grpId="1"/>
      <p:bldP spid="29" grpId="0"/>
      <p:bldP spid="29" grpId="1"/>
      <p:bldP spid="34" grpId="0"/>
      <p:bldP spid="34" grpId="1"/>
      <p:bldP spid="38" grpId="0"/>
      <p:bldP spid="38" grpId="1"/>
      <p:bldP spid="58" grpId="0"/>
      <p:bldP spid="58" grpId="1"/>
      <p:bldP spid="46" grpId="0"/>
      <p:bldP spid="47" grpId="0"/>
      <p:bldP spid="48" grpId="0"/>
      <p:bldP spid="59" grpId="0"/>
      <p:bldP spid="60" grpId="0"/>
      <p:bldP spid="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 flipV="1">
            <a:off x="7020272" y="1340768"/>
            <a:ext cx="576064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84" y="1627048"/>
                <a:ext cx="21205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020272" y="270892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6558211" y="736476"/>
            <a:ext cx="914400" cy="914400"/>
          </a:xfrm>
          <a:prstGeom prst="arc">
            <a:avLst>
              <a:gd name="adj1" fmla="val 4416219"/>
              <a:gd name="adj2" fmla="val 53491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need to be able to use the addition formulae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𝒔𝒊𝒏𝒆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𝒄𝒐𝒔𝒊𝒏𝒆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𝒕𝒂𝒏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In the diagram to the right,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 Additionally,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perpendicular, and lines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𝐹𝐶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are perpendicular.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600" dirty="0">
                    <a:latin typeface="Comic Sans MS" pitchFamily="66" charset="0"/>
                  </a:rPr>
                  <a:t>Use the diagram, together with known properties of sine and cosine, to prove the following: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175" t="-809" r="-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Trigonometry and Modelling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08104" y="1340768"/>
            <a:ext cx="1512168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96336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564904"/>
                <a:ext cx="216024" cy="215444"/>
              </a:xfrm>
              <a:prstGeom prst="rect">
                <a:avLst/>
              </a:prstGeom>
              <a:blipFill>
                <a:blip r:embed="rId5"/>
                <a:stretch>
                  <a:fillRect l="-5556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573016"/>
                <a:ext cx="204421" cy="215444"/>
              </a:xfrm>
              <a:prstGeom prst="rect">
                <a:avLst/>
              </a:prstGeom>
              <a:blipFill>
                <a:blip r:embed="rId6"/>
                <a:stretch>
                  <a:fillRect l="-8824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04421" cy="215444"/>
              </a:xfrm>
              <a:prstGeom prst="rect">
                <a:avLst/>
              </a:prstGeom>
              <a:blipFill>
                <a:blip r:embed="rId7"/>
                <a:stretch>
                  <a:fillRect l="-11765" r="-588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64904"/>
                <a:ext cx="204421" cy="215444"/>
              </a:xfrm>
              <a:prstGeom prst="rect">
                <a:avLst/>
              </a:prstGeom>
              <a:blipFill>
                <a:blip r:embed="rId8"/>
                <a:stretch>
                  <a:fillRect l="-8824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24744"/>
                <a:ext cx="204421" cy="215444"/>
              </a:xfrm>
              <a:prstGeom prst="rect">
                <a:avLst/>
              </a:prstGeom>
              <a:blipFill>
                <a:blip r:embed="rId9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508104" y="1340768"/>
            <a:ext cx="0" cy="23042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8104" y="1340768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24744"/>
                <a:ext cx="204421" cy="215444"/>
              </a:xfrm>
              <a:prstGeom prst="rect">
                <a:avLst/>
              </a:prstGeom>
              <a:blipFill>
                <a:blip r:embed="rId10"/>
                <a:stretch>
                  <a:fillRect l="-9091" r="-606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04421" cy="215444"/>
              </a:xfrm>
              <a:prstGeom prst="rect">
                <a:avLst/>
              </a:prstGeom>
              <a:blipFill>
                <a:blip r:embed="rId11"/>
                <a:stretch>
                  <a:fillRect l="-2941" r="-294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20199041"/>
              <a:gd name="adj2" fmla="val 21412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5004048" y="3212976"/>
            <a:ext cx="914400" cy="914400"/>
          </a:xfrm>
          <a:prstGeom prst="arc">
            <a:avLst>
              <a:gd name="adj1" fmla="val 18412109"/>
              <a:gd name="adj2" fmla="val 20269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0442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0968"/>
                <a:ext cx="204421" cy="215444"/>
              </a:xfrm>
              <a:prstGeom prst="rect">
                <a:avLst/>
              </a:prstGeom>
              <a:blipFill>
                <a:blip r:embed="rId12"/>
                <a:stretch>
                  <a:fillRect l="-21212" r="-1515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76256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52320" y="350100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020272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20118683">
            <a:off x="7432754" y="260097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08104" y="2708920"/>
            <a:ext cx="2088232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8104" y="364502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895475"/>
                <a:ext cx="455061" cy="246221"/>
              </a:xfrm>
              <a:prstGeom prst="rect">
                <a:avLst/>
              </a:prstGeom>
              <a:blipFill>
                <a:blip r:embed="rId13"/>
                <a:stretch>
                  <a:fillRect l="-9333" r="-12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15103" y="2000250"/>
                <a:ext cx="766877" cy="215444"/>
              </a:xfrm>
              <a:prstGeom prst="rect">
                <a:avLst/>
              </a:prstGeom>
              <a:blipFill>
                <a:blip r:embed="rId14"/>
                <a:stretch>
                  <a:fillRect t="-7143" r="-3142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7020272" y="1340768"/>
            <a:ext cx="0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20272" y="2708920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204864"/>
                <a:ext cx="746038" cy="215444"/>
              </a:xfrm>
              <a:prstGeom prst="rect">
                <a:avLst/>
              </a:prstGeom>
              <a:blipFill>
                <a:blip r:embed="rId15"/>
                <a:stretch>
                  <a:fillRect l="-4878" r="-6504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08304" y="2348880"/>
            <a:ext cx="50405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1364">
                <a:off x="6329642" y="2894978"/>
                <a:ext cx="475900" cy="246221"/>
              </a:xfrm>
              <a:prstGeom prst="rect">
                <a:avLst/>
              </a:prstGeom>
              <a:blipFill>
                <a:blip r:embed="rId16"/>
                <a:stretch>
                  <a:fillRect t="-4286" r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48150" y="4095750"/>
                <a:ext cx="4742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omic Sans MS" panose="030F0702030302020204" pitchFamily="66" charset="0"/>
                  </a:rPr>
                  <a:t>In a right-angled triangle: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0" y="4095750"/>
                <a:ext cx="4742837" cy="276999"/>
              </a:xfrm>
              <a:prstGeom prst="rect">
                <a:avLst/>
              </a:prstGeom>
              <a:blipFill>
                <a:blip r:embed="rId17"/>
                <a:stretch>
                  <a:fillRect l="-3085" t="-28889" r="-1285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In triangle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𝐴𝐶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angle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the Hypotenuse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4471035"/>
                <a:ext cx="5212080" cy="584775"/>
              </a:xfrm>
              <a:prstGeom prst="rect">
                <a:avLst/>
              </a:prstGeom>
              <a:blipFill>
                <a:blip r:embed="rId18"/>
                <a:stretch>
                  <a:fillRect t="-3125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705475" y="5114925"/>
                <a:ext cx="2025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114925"/>
                <a:ext cx="2025363" cy="276999"/>
              </a:xfrm>
              <a:prstGeom prst="rect">
                <a:avLst/>
              </a:prstGeom>
              <a:blipFill>
                <a:blip r:embed="rId19"/>
                <a:stretch>
                  <a:fillRect l="-3614" t="-2174" r="-361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05475" y="5591175"/>
                <a:ext cx="1750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5591175"/>
                <a:ext cx="1750672" cy="276999"/>
              </a:xfrm>
              <a:prstGeom prst="rect">
                <a:avLst/>
              </a:prstGeom>
              <a:blipFill>
                <a:blip r:embed="rId20"/>
                <a:stretch>
                  <a:fillRect l="-4181" t="-2174" r="-418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1" y="3028640"/>
                <a:ext cx="876650" cy="246221"/>
              </a:xfrm>
              <a:prstGeom prst="rect">
                <a:avLst/>
              </a:prstGeom>
              <a:blipFill>
                <a:blip r:embed="rId21"/>
                <a:stretch>
                  <a:fillRect l="-5556" r="-555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5" grpId="0"/>
      <p:bldP spid="25" grpId="1"/>
      <p:bldP spid="26" grpId="0"/>
      <p:bldP spid="26" grpId="1"/>
      <p:bldP spid="37" grpId="0"/>
      <p:bldP spid="37" grpId="1"/>
      <p:bldP spid="60" grpId="0"/>
      <p:bldP spid="60" grpId="1"/>
      <p:bldP spid="45" grpId="0"/>
      <p:bldP spid="54" grpId="0"/>
      <p:bldP spid="55" grpId="0"/>
      <p:bldP spid="56" grpId="0"/>
      <p:bldP spid="61" grpId="0"/>
      <p:bldP spid="61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</TotalTime>
  <Words>7945</Words>
  <Application>Microsoft Office PowerPoint</Application>
  <PresentationFormat>画面に合わせる (4:3)</PresentationFormat>
  <Paragraphs>1522</Paragraphs>
  <Slides>60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69" baseType="lpstr">
      <vt:lpstr>Arial</vt:lpstr>
      <vt:lpstr>Arial Black</vt:lpstr>
      <vt:lpstr>Calibri</vt:lpstr>
      <vt:lpstr>Calibri Light</vt:lpstr>
      <vt:lpstr>Cambria Math</vt:lpstr>
      <vt:lpstr>Comic Sans MS</vt:lpstr>
      <vt:lpstr>Monotype Corsiva</vt:lpstr>
      <vt:lpstr>Wingdings</vt:lpstr>
      <vt:lpstr>Office Theme</vt:lpstr>
      <vt:lpstr>PowerPoint プレゼンテーション</vt:lpstr>
      <vt:lpstr>Prior Knowledge Check</vt:lpstr>
      <vt:lpstr>PowerPoint プレゼンテーション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PowerPoint プレゼンテーション</vt:lpstr>
      <vt:lpstr>Trigonometry and Modelling</vt:lpstr>
      <vt:lpstr>Trigonometry and Modelling</vt:lpstr>
      <vt:lpstr>Trigonometry and Modelling</vt:lpstr>
      <vt:lpstr>PowerPoint プレゼンテーション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PowerPoint プレゼンテーション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PowerPoint プレゼンテーション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Trigonometry and Modelling</vt:lpstr>
      <vt:lpstr>PowerPoint プレゼンテーション</vt:lpstr>
      <vt:lpstr>Trigonometry and Modelling</vt:lpstr>
      <vt:lpstr>Trigonometry and Modelling</vt:lpstr>
      <vt:lpstr>Trigonometry and Modelling</vt:lpstr>
      <vt:lpstr>Trigonometry and Modelling</vt:lpstr>
      <vt:lpstr>PowerPoint プレゼンテーション</vt:lpstr>
      <vt:lpstr>Trigonometry and Modelling</vt:lpstr>
      <vt:lpstr>Trigonometry and Modelling</vt:lpstr>
      <vt:lpstr>Trigonometry and Modelling</vt:lpstr>
      <vt:lpstr>Trigonometry and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468</cp:revision>
  <dcterms:created xsi:type="dcterms:W3CDTF">2018-04-30T00:32:33Z</dcterms:created>
  <dcterms:modified xsi:type="dcterms:W3CDTF">2018-08-13T23:57:34Z</dcterms:modified>
</cp:coreProperties>
</file>