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351" r:id="rId4"/>
    <p:sldId id="348" r:id="rId5"/>
    <p:sldId id="358" r:id="rId6"/>
    <p:sldId id="359" r:id="rId7"/>
    <p:sldId id="360" r:id="rId8"/>
    <p:sldId id="361" r:id="rId9"/>
    <p:sldId id="362" r:id="rId10"/>
    <p:sldId id="363" r:id="rId11"/>
    <p:sldId id="349" r:id="rId12"/>
    <p:sldId id="350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52" r:id="rId23"/>
    <p:sldId id="398" r:id="rId24"/>
    <p:sldId id="353" r:id="rId25"/>
    <p:sldId id="399" r:id="rId26"/>
    <p:sldId id="354" r:id="rId27"/>
    <p:sldId id="355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56" r:id="rId37"/>
    <p:sldId id="357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2095-0A9F-4450-853C-1E417FC6D87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520B-0B46-4152-9368-257B61061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520B-0B46-4152-9368-257B61061A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53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520B-0B46-4152-9368-257B61061A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5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520B-0B46-4152-9368-257B61061A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77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7000">
              <a:schemeClr val="accent5">
                <a:lumMod val="20000"/>
                <a:lumOff val="80000"/>
              </a:schemeClr>
            </a:gs>
            <a:gs pos="95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E3E-551F-43C6-831F-FF63395BF3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9.png"/><Relationship Id="rId7" Type="http://schemas.openxmlformats.org/officeDocument/2006/relationships/image" Target="../media/image6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10" Type="http://schemas.openxmlformats.org/officeDocument/2006/relationships/image" Target="../media/image75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7.png"/><Relationship Id="rId7" Type="http://schemas.openxmlformats.org/officeDocument/2006/relationships/image" Target="../media/image9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89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67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1.png"/><Relationship Id="rId2" Type="http://schemas.openxmlformats.org/officeDocument/2006/relationships/image" Target="../media/image79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89.png"/><Relationship Id="rId1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81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07.png"/><Relationship Id="rId3" Type="http://schemas.openxmlformats.org/officeDocument/2006/relationships/image" Target="../media/image67.png"/><Relationship Id="rId7" Type="http://schemas.openxmlformats.org/officeDocument/2006/relationships/image" Target="../media/image112.png"/><Relationship Id="rId12" Type="http://schemas.openxmlformats.org/officeDocument/2006/relationships/image" Target="../media/image116.png"/><Relationship Id="rId17" Type="http://schemas.openxmlformats.org/officeDocument/2006/relationships/image" Target="../media/image119.png"/><Relationship Id="rId2" Type="http://schemas.openxmlformats.org/officeDocument/2006/relationships/image" Target="../media/image79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5.png"/><Relationship Id="rId5" Type="http://schemas.openxmlformats.org/officeDocument/2006/relationships/image" Target="../media/image100.png"/><Relationship Id="rId1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89.png"/><Relationship Id="rId9" Type="http://schemas.openxmlformats.org/officeDocument/2006/relationships/image" Target="../media/image103.png"/><Relationship Id="rId14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67.png"/><Relationship Id="rId7" Type="http://schemas.openxmlformats.org/officeDocument/2006/relationships/image" Target="../media/image11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89.png"/><Relationship Id="rId9" Type="http://schemas.openxmlformats.org/officeDocument/2006/relationships/image" Target="../media/image1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89.png"/><Relationship Id="rId10" Type="http://schemas.openxmlformats.org/officeDocument/2006/relationships/image" Target="../media/image127.png"/><Relationship Id="rId4" Type="http://schemas.openxmlformats.org/officeDocument/2006/relationships/image" Target="../media/image67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2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89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67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147.png"/><Relationship Id="rId3" Type="http://schemas.openxmlformats.org/officeDocument/2006/relationships/image" Target="../media/image122.png"/><Relationship Id="rId7" Type="http://schemas.openxmlformats.org/officeDocument/2006/relationships/image" Target="../media/image143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45.png"/><Relationship Id="rId5" Type="http://schemas.openxmlformats.org/officeDocument/2006/relationships/image" Target="../media/image89.png"/><Relationship Id="rId10" Type="http://schemas.openxmlformats.org/officeDocument/2006/relationships/image" Target="../media/image144.png"/><Relationship Id="rId4" Type="http://schemas.openxmlformats.org/officeDocument/2006/relationships/image" Target="../media/image67.png"/><Relationship Id="rId9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49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0.png"/><Relationship Id="rId18" Type="http://schemas.openxmlformats.org/officeDocument/2006/relationships/image" Target="../media/image1640.png"/><Relationship Id="rId26" Type="http://schemas.openxmlformats.org/officeDocument/2006/relationships/image" Target="../media/image1720.png"/><Relationship Id="rId39" Type="http://schemas.openxmlformats.org/officeDocument/2006/relationships/image" Target="../media/image185.png"/><Relationship Id="rId21" Type="http://schemas.openxmlformats.org/officeDocument/2006/relationships/image" Target="../media/image1670.png"/><Relationship Id="rId34" Type="http://schemas.openxmlformats.org/officeDocument/2006/relationships/image" Target="../media/image180.png"/><Relationship Id="rId42" Type="http://schemas.openxmlformats.org/officeDocument/2006/relationships/image" Target="../media/image188.png"/><Relationship Id="rId47" Type="http://schemas.openxmlformats.org/officeDocument/2006/relationships/image" Target="../media/image193.png"/><Relationship Id="rId7" Type="http://schemas.openxmlformats.org/officeDocument/2006/relationships/image" Target="../media/image1530.png"/><Relationship Id="rId2" Type="http://schemas.openxmlformats.org/officeDocument/2006/relationships/image" Target="../media/image1480.png"/><Relationship Id="rId16" Type="http://schemas.openxmlformats.org/officeDocument/2006/relationships/image" Target="../media/image1620.png"/><Relationship Id="rId29" Type="http://schemas.openxmlformats.org/officeDocument/2006/relationships/image" Target="../media/image1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0.png"/><Relationship Id="rId11" Type="http://schemas.openxmlformats.org/officeDocument/2006/relationships/image" Target="../media/image1570.png"/><Relationship Id="rId24" Type="http://schemas.openxmlformats.org/officeDocument/2006/relationships/image" Target="../media/image1700.png"/><Relationship Id="rId32" Type="http://schemas.openxmlformats.org/officeDocument/2006/relationships/image" Target="../media/image178.png"/><Relationship Id="rId37" Type="http://schemas.openxmlformats.org/officeDocument/2006/relationships/image" Target="../media/image183.png"/><Relationship Id="rId40" Type="http://schemas.openxmlformats.org/officeDocument/2006/relationships/image" Target="../media/image186.png"/><Relationship Id="rId45" Type="http://schemas.openxmlformats.org/officeDocument/2006/relationships/image" Target="../media/image191.png"/><Relationship Id="rId5" Type="http://schemas.openxmlformats.org/officeDocument/2006/relationships/image" Target="../media/image1510.png"/><Relationship Id="rId15" Type="http://schemas.openxmlformats.org/officeDocument/2006/relationships/image" Target="../media/image1610.png"/><Relationship Id="rId23" Type="http://schemas.openxmlformats.org/officeDocument/2006/relationships/image" Target="../media/image1690.png"/><Relationship Id="rId28" Type="http://schemas.openxmlformats.org/officeDocument/2006/relationships/image" Target="../media/image1740.png"/><Relationship Id="rId36" Type="http://schemas.openxmlformats.org/officeDocument/2006/relationships/image" Target="../media/image182.png"/><Relationship Id="rId10" Type="http://schemas.openxmlformats.org/officeDocument/2006/relationships/image" Target="../media/image1560.png"/><Relationship Id="rId19" Type="http://schemas.openxmlformats.org/officeDocument/2006/relationships/image" Target="../media/image1650.png"/><Relationship Id="rId31" Type="http://schemas.openxmlformats.org/officeDocument/2006/relationships/image" Target="../media/image1770.png"/><Relationship Id="rId44" Type="http://schemas.openxmlformats.org/officeDocument/2006/relationships/image" Target="../media/image190.png"/><Relationship Id="rId4" Type="http://schemas.openxmlformats.org/officeDocument/2006/relationships/image" Target="../media/image1500.png"/><Relationship Id="rId9" Type="http://schemas.openxmlformats.org/officeDocument/2006/relationships/image" Target="../media/image1550.png"/><Relationship Id="rId14" Type="http://schemas.openxmlformats.org/officeDocument/2006/relationships/image" Target="../media/image1600.png"/><Relationship Id="rId22" Type="http://schemas.openxmlformats.org/officeDocument/2006/relationships/image" Target="../media/image1680.png"/><Relationship Id="rId27" Type="http://schemas.openxmlformats.org/officeDocument/2006/relationships/image" Target="../media/image1730.png"/><Relationship Id="rId30" Type="http://schemas.openxmlformats.org/officeDocument/2006/relationships/image" Target="../media/image1760.png"/><Relationship Id="rId35" Type="http://schemas.openxmlformats.org/officeDocument/2006/relationships/image" Target="../media/image181.png"/><Relationship Id="rId43" Type="http://schemas.openxmlformats.org/officeDocument/2006/relationships/image" Target="../media/image189.png"/><Relationship Id="rId8" Type="http://schemas.openxmlformats.org/officeDocument/2006/relationships/image" Target="../media/image1540.png"/><Relationship Id="rId3" Type="http://schemas.openxmlformats.org/officeDocument/2006/relationships/image" Target="../media/image1490.png"/><Relationship Id="rId12" Type="http://schemas.openxmlformats.org/officeDocument/2006/relationships/image" Target="../media/image1580.png"/><Relationship Id="rId17" Type="http://schemas.openxmlformats.org/officeDocument/2006/relationships/image" Target="../media/image1630.png"/><Relationship Id="rId25" Type="http://schemas.openxmlformats.org/officeDocument/2006/relationships/image" Target="../media/image1710.png"/><Relationship Id="rId33" Type="http://schemas.openxmlformats.org/officeDocument/2006/relationships/image" Target="../media/image179.png"/><Relationship Id="rId38" Type="http://schemas.openxmlformats.org/officeDocument/2006/relationships/image" Target="../media/image184.png"/><Relationship Id="rId46" Type="http://schemas.openxmlformats.org/officeDocument/2006/relationships/image" Target="../media/image192.png"/><Relationship Id="rId20" Type="http://schemas.openxmlformats.org/officeDocument/2006/relationships/image" Target="../media/image1660.png"/><Relationship Id="rId41" Type="http://schemas.openxmlformats.org/officeDocument/2006/relationships/image" Target="../media/image187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image" Target="../media/image204.png"/><Relationship Id="rId26" Type="http://schemas.openxmlformats.org/officeDocument/2006/relationships/image" Target="../media/image210.png"/><Relationship Id="rId39" Type="http://schemas.openxmlformats.org/officeDocument/2006/relationships/image" Target="../media/image221.png"/><Relationship Id="rId21" Type="http://schemas.openxmlformats.org/officeDocument/2006/relationships/image" Target="../media/image167.png"/><Relationship Id="rId34" Type="http://schemas.openxmlformats.org/officeDocument/2006/relationships/image" Target="../media/image216.png"/><Relationship Id="rId7" Type="http://schemas.openxmlformats.org/officeDocument/2006/relationships/image" Target="../media/image153.png"/><Relationship Id="rId2" Type="http://schemas.openxmlformats.org/officeDocument/2006/relationships/image" Target="../media/image194.png"/><Relationship Id="rId16" Type="http://schemas.openxmlformats.org/officeDocument/2006/relationships/image" Target="../media/image203.png"/><Relationship Id="rId20" Type="http://schemas.openxmlformats.org/officeDocument/2006/relationships/image" Target="../media/image150.png"/><Relationship Id="rId29" Type="http://schemas.openxmlformats.org/officeDocument/2006/relationships/image" Target="../media/image177.png"/><Relationship Id="rId41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199.png"/><Relationship Id="rId24" Type="http://schemas.openxmlformats.org/officeDocument/2006/relationships/image" Target="../media/image208.png"/><Relationship Id="rId32" Type="http://schemas.openxmlformats.org/officeDocument/2006/relationships/image" Target="../media/image214.png"/><Relationship Id="rId37" Type="http://schemas.openxmlformats.org/officeDocument/2006/relationships/image" Target="../media/image219.png"/><Relationship Id="rId40" Type="http://schemas.openxmlformats.org/officeDocument/2006/relationships/image" Target="../media/image222.png"/><Relationship Id="rId5" Type="http://schemas.openxmlformats.org/officeDocument/2006/relationships/image" Target="../media/image166.png"/><Relationship Id="rId15" Type="http://schemas.openxmlformats.org/officeDocument/2006/relationships/image" Target="../media/image173.png"/><Relationship Id="rId23" Type="http://schemas.openxmlformats.org/officeDocument/2006/relationships/image" Target="../media/image207.png"/><Relationship Id="rId28" Type="http://schemas.openxmlformats.org/officeDocument/2006/relationships/image" Target="../media/image176.png"/><Relationship Id="rId36" Type="http://schemas.openxmlformats.org/officeDocument/2006/relationships/image" Target="../media/image218.png"/><Relationship Id="rId10" Type="http://schemas.openxmlformats.org/officeDocument/2006/relationships/image" Target="../media/image198.png"/><Relationship Id="rId19" Type="http://schemas.openxmlformats.org/officeDocument/2006/relationships/image" Target="../media/image205.png"/><Relationship Id="rId31" Type="http://schemas.openxmlformats.org/officeDocument/2006/relationships/image" Target="../media/image213.png"/><Relationship Id="rId4" Type="http://schemas.openxmlformats.org/officeDocument/2006/relationships/image" Target="../media/image195.png"/><Relationship Id="rId9" Type="http://schemas.openxmlformats.org/officeDocument/2006/relationships/image" Target="../media/image168.png"/><Relationship Id="rId14" Type="http://schemas.openxmlformats.org/officeDocument/2006/relationships/image" Target="../media/image202.png"/><Relationship Id="rId22" Type="http://schemas.openxmlformats.org/officeDocument/2006/relationships/image" Target="../media/image206.png"/><Relationship Id="rId27" Type="http://schemas.openxmlformats.org/officeDocument/2006/relationships/image" Target="../media/image211.png"/><Relationship Id="rId30" Type="http://schemas.openxmlformats.org/officeDocument/2006/relationships/image" Target="../media/image212.png"/><Relationship Id="rId35" Type="http://schemas.openxmlformats.org/officeDocument/2006/relationships/image" Target="../media/image217.png"/><Relationship Id="rId8" Type="http://schemas.openxmlformats.org/officeDocument/2006/relationships/image" Target="../media/image197.png"/><Relationship Id="rId3" Type="http://schemas.openxmlformats.org/officeDocument/2006/relationships/image" Target="../media/image1940.png"/><Relationship Id="rId12" Type="http://schemas.openxmlformats.org/officeDocument/2006/relationships/image" Target="../media/image200.png"/><Relationship Id="rId17" Type="http://schemas.openxmlformats.org/officeDocument/2006/relationships/image" Target="../media/image174.png"/><Relationship Id="rId25" Type="http://schemas.openxmlformats.org/officeDocument/2006/relationships/image" Target="../media/image209.png"/><Relationship Id="rId33" Type="http://schemas.openxmlformats.org/officeDocument/2006/relationships/image" Target="../media/image215.png"/><Relationship Id="rId38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0.png"/><Relationship Id="rId3" Type="http://schemas.openxmlformats.org/officeDocument/2006/relationships/image" Target="../media/image1950.png"/><Relationship Id="rId7" Type="http://schemas.openxmlformats.org/officeDocument/2006/relationships/image" Target="../media/image1990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0.png"/><Relationship Id="rId11" Type="http://schemas.openxmlformats.org/officeDocument/2006/relationships/image" Target="../media/image2031.png"/><Relationship Id="rId5" Type="http://schemas.openxmlformats.org/officeDocument/2006/relationships/image" Target="../media/image1970.png"/><Relationship Id="rId10" Type="http://schemas.openxmlformats.org/officeDocument/2006/relationships/image" Target="../media/image2021.png"/><Relationship Id="rId4" Type="http://schemas.openxmlformats.org/officeDocument/2006/relationships/image" Target="../media/image1960.png"/><Relationship Id="rId9" Type="http://schemas.openxmlformats.org/officeDocument/2006/relationships/image" Target="../media/image20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0.png"/><Relationship Id="rId13" Type="http://schemas.openxmlformats.org/officeDocument/2006/relationships/image" Target="../media/image2120.png"/><Relationship Id="rId3" Type="http://schemas.openxmlformats.org/officeDocument/2006/relationships/image" Target="../media/image2020.png"/><Relationship Id="rId7" Type="http://schemas.openxmlformats.org/officeDocument/2006/relationships/image" Target="../media/image2060.png"/><Relationship Id="rId12" Type="http://schemas.openxmlformats.org/officeDocument/2006/relationships/image" Target="../media/image2110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0.png"/><Relationship Id="rId11" Type="http://schemas.openxmlformats.org/officeDocument/2006/relationships/image" Target="../media/image2100.png"/><Relationship Id="rId5" Type="http://schemas.openxmlformats.org/officeDocument/2006/relationships/image" Target="../media/image2040.png"/><Relationship Id="rId15" Type="http://schemas.openxmlformats.org/officeDocument/2006/relationships/image" Target="../media/image2140.png"/><Relationship Id="rId10" Type="http://schemas.openxmlformats.org/officeDocument/2006/relationships/image" Target="../media/image2090.png"/><Relationship Id="rId4" Type="http://schemas.openxmlformats.org/officeDocument/2006/relationships/image" Target="../media/image2030.png"/><Relationship Id="rId9" Type="http://schemas.openxmlformats.org/officeDocument/2006/relationships/image" Target="../media/image2080.png"/><Relationship Id="rId14" Type="http://schemas.openxmlformats.org/officeDocument/2006/relationships/image" Target="../media/image21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0.png"/><Relationship Id="rId13" Type="http://schemas.openxmlformats.org/officeDocument/2006/relationships/image" Target="../media/image2230.png"/><Relationship Id="rId3" Type="http://schemas.openxmlformats.org/officeDocument/2006/relationships/image" Target="../media/image2150.png"/><Relationship Id="rId7" Type="http://schemas.openxmlformats.org/officeDocument/2006/relationships/image" Target="../media/image2190.png"/><Relationship Id="rId12" Type="http://schemas.openxmlformats.org/officeDocument/2006/relationships/image" Target="../media/image2220.png"/><Relationship Id="rId17" Type="http://schemas.openxmlformats.org/officeDocument/2006/relationships/image" Target="../media/image227.png"/><Relationship Id="rId2" Type="http://schemas.openxmlformats.org/officeDocument/2006/relationships/image" Target="../media/image224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0.png"/><Relationship Id="rId11" Type="http://schemas.openxmlformats.org/officeDocument/2006/relationships/image" Target="../media/image2031.png"/><Relationship Id="rId5" Type="http://schemas.openxmlformats.org/officeDocument/2006/relationships/image" Target="../media/image2170.png"/><Relationship Id="rId15" Type="http://schemas.openxmlformats.org/officeDocument/2006/relationships/image" Target="../media/image225.png"/><Relationship Id="rId10" Type="http://schemas.openxmlformats.org/officeDocument/2006/relationships/image" Target="../media/image2021.png"/><Relationship Id="rId4" Type="http://schemas.openxmlformats.org/officeDocument/2006/relationships/image" Target="../media/image2160.png"/><Relationship Id="rId9" Type="http://schemas.openxmlformats.org/officeDocument/2006/relationships/image" Target="../media/image2210.png"/><Relationship Id="rId14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0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50.png"/><Relationship Id="rId7" Type="http://schemas.openxmlformats.org/officeDocument/2006/relationships/image" Target="../media/image2190.png"/><Relationship Id="rId12" Type="http://schemas.openxmlformats.org/officeDocument/2006/relationships/image" Target="../media/image225.png"/><Relationship Id="rId17" Type="http://schemas.openxmlformats.org/officeDocument/2006/relationships/image" Target="../media/image231.png"/><Relationship Id="rId2" Type="http://schemas.openxmlformats.org/officeDocument/2006/relationships/image" Target="../media/image224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0.png"/><Relationship Id="rId11" Type="http://schemas.openxmlformats.org/officeDocument/2006/relationships/image" Target="../media/image2031.png"/><Relationship Id="rId5" Type="http://schemas.openxmlformats.org/officeDocument/2006/relationships/image" Target="../media/image2170.png"/><Relationship Id="rId15" Type="http://schemas.openxmlformats.org/officeDocument/2006/relationships/image" Target="../media/image229.png"/><Relationship Id="rId10" Type="http://schemas.openxmlformats.org/officeDocument/2006/relationships/image" Target="../media/image2021.png"/><Relationship Id="rId19" Type="http://schemas.openxmlformats.org/officeDocument/2006/relationships/image" Target="../media/image233.png"/><Relationship Id="rId4" Type="http://schemas.openxmlformats.org/officeDocument/2006/relationships/image" Target="../media/image2160.png"/><Relationship Id="rId9" Type="http://schemas.openxmlformats.org/officeDocument/2006/relationships/image" Target="../media/image2210.png"/><Relationship Id="rId14" Type="http://schemas.openxmlformats.org/officeDocument/2006/relationships/image" Target="../media/image2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2" Type="http://schemas.openxmlformats.org/officeDocument/2006/relationships/image" Target="../media/image235.png"/><Relationship Id="rId16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13" Type="http://schemas.openxmlformats.org/officeDocument/2006/relationships/image" Target="../media/image261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12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4.png"/><Relationship Id="rId11" Type="http://schemas.openxmlformats.org/officeDocument/2006/relationships/image" Target="../media/image259.png"/><Relationship Id="rId5" Type="http://schemas.openxmlformats.org/officeDocument/2006/relationships/image" Target="../media/image253.png"/><Relationship Id="rId10" Type="http://schemas.openxmlformats.org/officeDocument/2006/relationships/image" Target="../media/image258.png"/><Relationship Id="rId4" Type="http://schemas.openxmlformats.org/officeDocument/2006/relationships/image" Target="../media/image252.png"/><Relationship Id="rId9" Type="http://schemas.openxmlformats.org/officeDocument/2006/relationships/image" Target="../media/image25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image" Target="../media/image251.png"/><Relationship Id="rId7" Type="http://schemas.openxmlformats.org/officeDocument/2006/relationships/image" Target="../media/image26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67.png"/><Relationship Id="rId5" Type="http://schemas.openxmlformats.org/officeDocument/2006/relationships/image" Target="../media/image253.png"/><Relationship Id="rId10" Type="http://schemas.openxmlformats.org/officeDocument/2006/relationships/image" Target="../media/image266.png"/><Relationship Id="rId4" Type="http://schemas.openxmlformats.org/officeDocument/2006/relationships/image" Target="../media/image252.png"/><Relationship Id="rId9" Type="http://schemas.openxmlformats.org/officeDocument/2006/relationships/image" Target="../media/image2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75.png"/><Relationship Id="rId3" Type="http://schemas.openxmlformats.org/officeDocument/2006/relationships/image" Target="../media/image251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17" Type="http://schemas.openxmlformats.org/officeDocument/2006/relationships/image" Target="../media/image279.png"/><Relationship Id="rId2" Type="http://schemas.openxmlformats.org/officeDocument/2006/relationships/image" Target="../media/image2500.png"/><Relationship Id="rId16" Type="http://schemas.openxmlformats.org/officeDocument/2006/relationships/image" Target="../media/image2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5" Type="http://schemas.openxmlformats.org/officeDocument/2006/relationships/image" Target="../media/image253.png"/><Relationship Id="rId15" Type="http://schemas.openxmlformats.org/officeDocument/2006/relationships/image" Target="../media/image277.png"/><Relationship Id="rId10" Type="http://schemas.openxmlformats.org/officeDocument/2006/relationships/image" Target="../media/image272.png"/><Relationship Id="rId4" Type="http://schemas.openxmlformats.org/officeDocument/2006/relationships/image" Target="../media/image252.png"/><Relationship Id="rId9" Type="http://schemas.openxmlformats.org/officeDocument/2006/relationships/image" Target="../media/image271.png"/><Relationship Id="rId14" Type="http://schemas.openxmlformats.org/officeDocument/2006/relationships/image" Target="../media/image2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13" Type="http://schemas.openxmlformats.org/officeDocument/2006/relationships/image" Target="../media/image286.png"/><Relationship Id="rId3" Type="http://schemas.openxmlformats.org/officeDocument/2006/relationships/image" Target="../media/image251.png"/><Relationship Id="rId7" Type="http://schemas.openxmlformats.org/officeDocument/2006/relationships/image" Target="../media/image281.png"/><Relationship Id="rId12" Type="http://schemas.openxmlformats.org/officeDocument/2006/relationships/image" Target="../media/image285.png"/><Relationship Id="rId17" Type="http://schemas.openxmlformats.org/officeDocument/2006/relationships/image" Target="../media/image290.png"/><Relationship Id="rId2" Type="http://schemas.openxmlformats.org/officeDocument/2006/relationships/image" Target="../media/image2500.png"/><Relationship Id="rId16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284.png"/><Relationship Id="rId5" Type="http://schemas.openxmlformats.org/officeDocument/2006/relationships/image" Target="../media/image253.png"/><Relationship Id="rId15" Type="http://schemas.openxmlformats.org/officeDocument/2006/relationships/image" Target="../media/image288.png"/><Relationship Id="rId10" Type="http://schemas.openxmlformats.org/officeDocument/2006/relationships/image" Target="../media/image283.png"/><Relationship Id="rId4" Type="http://schemas.openxmlformats.org/officeDocument/2006/relationships/image" Target="../media/image252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png"/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5" Type="http://schemas.openxmlformats.org/officeDocument/2006/relationships/image" Target="../media/image294.png"/><Relationship Id="rId4" Type="http://schemas.openxmlformats.org/officeDocument/2006/relationships/image" Target="../media/image293.png"/><Relationship Id="rId9" Type="http://schemas.openxmlformats.org/officeDocument/2006/relationships/image" Target="../media/image2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06.png"/><Relationship Id="rId3" Type="http://schemas.openxmlformats.org/officeDocument/2006/relationships/image" Target="../media/image292.png"/><Relationship Id="rId7" Type="http://schemas.openxmlformats.org/officeDocument/2006/relationships/image" Target="../media/image300.png"/><Relationship Id="rId12" Type="http://schemas.openxmlformats.org/officeDocument/2006/relationships/image" Target="../media/image305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11" Type="http://schemas.openxmlformats.org/officeDocument/2006/relationships/image" Target="../media/image304.png"/><Relationship Id="rId5" Type="http://schemas.openxmlformats.org/officeDocument/2006/relationships/image" Target="../media/image294.png"/><Relationship Id="rId15" Type="http://schemas.openxmlformats.org/officeDocument/2006/relationships/image" Target="../media/image308.png"/><Relationship Id="rId10" Type="http://schemas.openxmlformats.org/officeDocument/2006/relationships/image" Target="../media/image303.png"/><Relationship Id="rId4" Type="http://schemas.openxmlformats.org/officeDocument/2006/relationships/image" Target="../media/image293.png"/><Relationship Id="rId9" Type="http://schemas.openxmlformats.org/officeDocument/2006/relationships/image" Target="../media/image302.png"/><Relationship Id="rId14" Type="http://schemas.openxmlformats.org/officeDocument/2006/relationships/image" Target="../media/image30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5.png"/><Relationship Id="rId3" Type="http://schemas.openxmlformats.org/officeDocument/2006/relationships/image" Target="../media/image292.png"/><Relationship Id="rId7" Type="http://schemas.openxmlformats.org/officeDocument/2006/relationships/image" Target="../media/image300.png"/><Relationship Id="rId12" Type="http://schemas.openxmlformats.org/officeDocument/2006/relationships/image" Target="../media/image314.png"/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11" Type="http://schemas.openxmlformats.org/officeDocument/2006/relationships/image" Target="../media/image313.png"/><Relationship Id="rId5" Type="http://schemas.openxmlformats.org/officeDocument/2006/relationships/image" Target="../media/image294.png"/><Relationship Id="rId10" Type="http://schemas.openxmlformats.org/officeDocument/2006/relationships/image" Target="../media/image312.png"/><Relationship Id="rId4" Type="http://schemas.openxmlformats.org/officeDocument/2006/relationships/image" Target="../media/image293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9.png"/><Relationship Id="rId3" Type="http://schemas.openxmlformats.org/officeDocument/2006/relationships/image" Target="../media/image292.png"/><Relationship Id="rId7" Type="http://schemas.openxmlformats.org/officeDocument/2006/relationships/image" Target="../media/image300.png"/><Relationship Id="rId12" Type="http://schemas.openxmlformats.org/officeDocument/2006/relationships/image" Target="../media/image318.png"/><Relationship Id="rId2" Type="http://schemas.openxmlformats.org/officeDocument/2006/relationships/image" Target="../media/image317.png"/><Relationship Id="rId16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11" Type="http://schemas.openxmlformats.org/officeDocument/2006/relationships/image" Target="../media/image312.png"/><Relationship Id="rId5" Type="http://schemas.openxmlformats.org/officeDocument/2006/relationships/image" Target="../media/image294.png"/><Relationship Id="rId15" Type="http://schemas.openxmlformats.org/officeDocument/2006/relationships/image" Target="../media/image321.png"/><Relationship Id="rId10" Type="http://schemas.openxmlformats.org/officeDocument/2006/relationships/image" Target="../media/image3030.png"/><Relationship Id="rId4" Type="http://schemas.openxmlformats.org/officeDocument/2006/relationships/image" Target="../media/image293.png"/><Relationship Id="rId9" Type="http://schemas.openxmlformats.org/officeDocument/2006/relationships/image" Target="../media/image311.png"/><Relationship Id="rId14" Type="http://schemas.openxmlformats.org/officeDocument/2006/relationships/image" Target="../media/image32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92.png"/><Relationship Id="rId7" Type="http://schemas.openxmlformats.org/officeDocument/2006/relationships/image" Target="../media/image300.png"/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5" Type="http://schemas.openxmlformats.org/officeDocument/2006/relationships/image" Target="../media/image294.png"/><Relationship Id="rId4" Type="http://schemas.openxmlformats.org/officeDocument/2006/relationships/image" Target="../media/image293.png"/><Relationship Id="rId9" Type="http://schemas.openxmlformats.org/officeDocument/2006/relationships/image" Target="../media/image3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11" Type="http://schemas.openxmlformats.org/officeDocument/2006/relationships/image" Target="../media/image333.png"/><Relationship Id="rId5" Type="http://schemas.openxmlformats.org/officeDocument/2006/relationships/image" Target="../media/image327.png"/><Relationship Id="rId10" Type="http://schemas.openxmlformats.org/officeDocument/2006/relationships/image" Target="../media/image332.png"/><Relationship Id="rId4" Type="http://schemas.openxmlformats.org/officeDocument/2006/relationships/image" Target="../media/image326.png"/><Relationship Id="rId9" Type="http://schemas.openxmlformats.org/officeDocument/2006/relationships/image" Target="../media/image3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png"/><Relationship Id="rId3" Type="http://schemas.openxmlformats.org/officeDocument/2006/relationships/image" Target="../media/image325.png"/><Relationship Id="rId7" Type="http://schemas.openxmlformats.org/officeDocument/2006/relationships/image" Target="../media/image335.png"/><Relationship Id="rId12" Type="http://schemas.openxmlformats.org/officeDocument/2006/relationships/image" Target="../media/image340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4.png"/><Relationship Id="rId11" Type="http://schemas.openxmlformats.org/officeDocument/2006/relationships/image" Target="../media/image339.png"/><Relationship Id="rId5" Type="http://schemas.openxmlformats.org/officeDocument/2006/relationships/image" Target="../media/image327.png"/><Relationship Id="rId10" Type="http://schemas.openxmlformats.org/officeDocument/2006/relationships/image" Target="../media/image338.png"/><Relationship Id="rId4" Type="http://schemas.openxmlformats.org/officeDocument/2006/relationships/image" Target="../media/image326.png"/><Relationship Id="rId9" Type="http://schemas.openxmlformats.org/officeDocument/2006/relationships/image" Target="../media/image3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3" Type="http://schemas.openxmlformats.org/officeDocument/2006/relationships/image" Target="../media/image325.png"/><Relationship Id="rId7" Type="http://schemas.openxmlformats.org/officeDocument/2006/relationships/image" Target="../media/image343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Relationship Id="rId9" Type="http://schemas.openxmlformats.org/officeDocument/2006/relationships/image" Target="../media/image34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357.png"/><Relationship Id="rId3" Type="http://schemas.openxmlformats.org/officeDocument/2006/relationships/image" Target="../media/image347.png"/><Relationship Id="rId7" Type="http://schemas.openxmlformats.org/officeDocument/2006/relationships/image" Target="../media/image351.png"/><Relationship Id="rId12" Type="http://schemas.openxmlformats.org/officeDocument/2006/relationships/image" Target="../media/image356.png"/><Relationship Id="rId17" Type="http://schemas.openxmlformats.org/officeDocument/2006/relationships/image" Target="../media/image361.png"/><Relationship Id="rId2" Type="http://schemas.openxmlformats.org/officeDocument/2006/relationships/image" Target="../media/image346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355.png"/><Relationship Id="rId5" Type="http://schemas.openxmlformats.org/officeDocument/2006/relationships/image" Target="../media/image349.png"/><Relationship Id="rId15" Type="http://schemas.openxmlformats.org/officeDocument/2006/relationships/image" Target="../media/image359.png"/><Relationship Id="rId10" Type="http://schemas.openxmlformats.org/officeDocument/2006/relationships/image" Target="../media/image354.png"/><Relationship Id="rId4" Type="http://schemas.openxmlformats.org/officeDocument/2006/relationships/image" Target="../media/image348.png"/><Relationship Id="rId9" Type="http://schemas.openxmlformats.org/officeDocument/2006/relationships/image" Target="../media/image353.png"/><Relationship Id="rId14" Type="http://schemas.openxmlformats.org/officeDocument/2006/relationships/image" Target="../media/image35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368.png"/><Relationship Id="rId3" Type="http://schemas.openxmlformats.org/officeDocument/2006/relationships/image" Target="../media/image347.png"/><Relationship Id="rId7" Type="http://schemas.openxmlformats.org/officeDocument/2006/relationships/image" Target="../media/image360.png"/><Relationship Id="rId12" Type="http://schemas.openxmlformats.org/officeDocument/2006/relationships/image" Target="../media/image367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png"/><Relationship Id="rId11" Type="http://schemas.openxmlformats.org/officeDocument/2006/relationships/image" Target="../media/image366.png"/><Relationship Id="rId5" Type="http://schemas.openxmlformats.org/officeDocument/2006/relationships/image" Target="../media/image363.png"/><Relationship Id="rId10" Type="http://schemas.openxmlformats.org/officeDocument/2006/relationships/image" Target="../media/image365.png"/><Relationship Id="rId4" Type="http://schemas.openxmlformats.org/officeDocument/2006/relationships/image" Target="../media/image348.png"/><Relationship Id="rId9" Type="http://schemas.openxmlformats.org/officeDocument/2006/relationships/image" Target="../media/image36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373.png"/><Relationship Id="rId3" Type="http://schemas.openxmlformats.org/officeDocument/2006/relationships/image" Target="../media/image347.png"/><Relationship Id="rId7" Type="http://schemas.openxmlformats.org/officeDocument/2006/relationships/image" Target="../media/image360.png"/><Relationship Id="rId12" Type="http://schemas.openxmlformats.org/officeDocument/2006/relationships/image" Target="../media/image372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png"/><Relationship Id="rId11" Type="http://schemas.openxmlformats.org/officeDocument/2006/relationships/image" Target="../media/image371.png"/><Relationship Id="rId5" Type="http://schemas.openxmlformats.org/officeDocument/2006/relationships/image" Target="../media/image363.png"/><Relationship Id="rId10" Type="http://schemas.openxmlformats.org/officeDocument/2006/relationships/image" Target="../media/image370.png"/><Relationship Id="rId4" Type="http://schemas.openxmlformats.org/officeDocument/2006/relationships/image" Target="../media/image348.png"/><Relationship Id="rId9" Type="http://schemas.openxmlformats.org/officeDocument/2006/relationships/image" Target="../media/image36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378.png"/><Relationship Id="rId3" Type="http://schemas.openxmlformats.org/officeDocument/2006/relationships/image" Target="../media/image347.png"/><Relationship Id="rId7" Type="http://schemas.openxmlformats.org/officeDocument/2006/relationships/image" Target="../media/image360.png"/><Relationship Id="rId12" Type="http://schemas.openxmlformats.org/officeDocument/2006/relationships/image" Target="../media/image377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png"/><Relationship Id="rId11" Type="http://schemas.openxmlformats.org/officeDocument/2006/relationships/image" Target="../media/image376.png"/><Relationship Id="rId5" Type="http://schemas.openxmlformats.org/officeDocument/2006/relationships/image" Target="../media/image363.png"/><Relationship Id="rId10" Type="http://schemas.openxmlformats.org/officeDocument/2006/relationships/image" Target="../media/image375.png"/><Relationship Id="rId4" Type="http://schemas.openxmlformats.org/officeDocument/2006/relationships/image" Target="../media/image348.png"/><Relationship Id="rId9" Type="http://schemas.openxmlformats.org/officeDocument/2006/relationships/image" Target="../media/image37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384.png"/><Relationship Id="rId3" Type="http://schemas.openxmlformats.org/officeDocument/2006/relationships/image" Target="../media/image347.png"/><Relationship Id="rId7" Type="http://schemas.openxmlformats.org/officeDocument/2006/relationships/image" Target="../media/image361.png"/><Relationship Id="rId12" Type="http://schemas.openxmlformats.org/officeDocument/2006/relationships/image" Target="../media/image383.png"/><Relationship Id="rId17" Type="http://schemas.openxmlformats.org/officeDocument/2006/relationships/image" Target="../media/image388.png"/><Relationship Id="rId2" Type="http://schemas.openxmlformats.org/officeDocument/2006/relationships/image" Target="../media/image379.png"/><Relationship Id="rId16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382.png"/><Relationship Id="rId5" Type="http://schemas.openxmlformats.org/officeDocument/2006/relationships/image" Target="../media/image359.png"/><Relationship Id="rId15" Type="http://schemas.openxmlformats.org/officeDocument/2006/relationships/image" Target="../media/image386.png"/><Relationship Id="rId10" Type="http://schemas.openxmlformats.org/officeDocument/2006/relationships/image" Target="../media/image381.png"/><Relationship Id="rId4" Type="http://schemas.openxmlformats.org/officeDocument/2006/relationships/image" Target="../media/image348.png"/><Relationship Id="rId9" Type="http://schemas.openxmlformats.org/officeDocument/2006/relationships/image" Target="../media/image374.png"/><Relationship Id="rId14" Type="http://schemas.openxmlformats.org/officeDocument/2006/relationships/image" Target="../media/image3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390.png"/><Relationship Id="rId3" Type="http://schemas.openxmlformats.org/officeDocument/2006/relationships/image" Target="../media/image347.png"/><Relationship Id="rId7" Type="http://schemas.openxmlformats.org/officeDocument/2006/relationships/image" Target="../media/image361.png"/><Relationship Id="rId12" Type="http://schemas.openxmlformats.org/officeDocument/2006/relationships/image" Target="../media/image388.png"/><Relationship Id="rId2" Type="http://schemas.openxmlformats.org/officeDocument/2006/relationships/image" Target="../media/image379.png"/><Relationship Id="rId16" Type="http://schemas.openxmlformats.org/officeDocument/2006/relationships/image" Target="../media/image3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389.png"/><Relationship Id="rId5" Type="http://schemas.openxmlformats.org/officeDocument/2006/relationships/image" Target="../media/image359.png"/><Relationship Id="rId15" Type="http://schemas.openxmlformats.org/officeDocument/2006/relationships/image" Target="../media/image392.png"/><Relationship Id="rId10" Type="http://schemas.openxmlformats.org/officeDocument/2006/relationships/image" Target="../media/image386.png"/><Relationship Id="rId4" Type="http://schemas.openxmlformats.org/officeDocument/2006/relationships/image" Target="../media/image348.png"/><Relationship Id="rId9" Type="http://schemas.openxmlformats.org/officeDocument/2006/relationships/image" Target="../media/image384.png"/><Relationship Id="rId14" Type="http://schemas.openxmlformats.org/officeDocument/2006/relationships/image" Target="../media/image39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394.png"/><Relationship Id="rId18" Type="http://schemas.openxmlformats.org/officeDocument/2006/relationships/image" Target="../media/image399.png"/><Relationship Id="rId3" Type="http://schemas.openxmlformats.org/officeDocument/2006/relationships/image" Target="../media/image347.png"/><Relationship Id="rId21" Type="http://schemas.openxmlformats.org/officeDocument/2006/relationships/image" Target="../media/image402.png"/><Relationship Id="rId7" Type="http://schemas.openxmlformats.org/officeDocument/2006/relationships/image" Target="../media/image361.png"/><Relationship Id="rId12" Type="http://schemas.openxmlformats.org/officeDocument/2006/relationships/image" Target="../media/image393.png"/><Relationship Id="rId17" Type="http://schemas.openxmlformats.org/officeDocument/2006/relationships/image" Target="../media/image398.png"/><Relationship Id="rId25" Type="http://schemas.openxmlformats.org/officeDocument/2006/relationships/image" Target="../media/image406.png"/><Relationship Id="rId2" Type="http://schemas.openxmlformats.org/officeDocument/2006/relationships/image" Target="../media/image379.png"/><Relationship Id="rId16" Type="http://schemas.openxmlformats.org/officeDocument/2006/relationships/image" Target="../media/image397.png"/><Relationship Id="rId20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392.png"/><Relationship Id="rId24" Type="http://schemas.openxmlformats.org/officeDocument/2006/relationships/image" Target="../media/image405.png"/><Relationship Id="rId5" Type="http://schemas.openxmlformats.org/officeDocument/2006/relationships/image" Target="../media/image359.png"/><Relationship Id="rId15" Type="http://schemas.openxmlformats.org/officeDocument/2006/relationships/image" Target="../media/image396.png"/><Relationship Id="rId23" Type="http://schemas.openxmlformats.org/officeDocument/2006/relationships/image" Target="../media/image404.png"/><Relationship Id="rId10" Type="http://schemas.openxmlformats.org/officeDocument/2006/relationships/image" Target="../media/image391.png"/><Relationship Id="rId19" Type="http://schemas.openxmlformats.org/officeDocument/2006/relationships/image" Target="../media/image400.png"/><Relationship Id="rId4" Type="http://schemas.openxmlformats.org/officeDocument/2006/relationships/image" Target="../media/image348.png"/><Relationship Id="rId9" Type="http://schemas.openxmlformats.org/officeDocument/2006/relationships/image" Target="../media/image390.png"/><Relationship Id="rId14" Type="http://schemas.openxmlformats.org/officeDocument/2006/relationships/image" Target="../media/image395.png"/><Relationship Id="rId22" Type="http://schemas.openxmlformats.org/officeDocument/2006/relationships/image" Target="../media/image40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png"/><Relationship Id="rId13" Type="http://schemas.openxmlformats.org/officeDocument/2006/relationships/image" Target="../media/image413.png"/><Relationship Id="rId3" Type="http://schemas.openxmlformats.org/officeDocument/2006/relationships/image" Target="../media/image347.png"/><Relationship Id="rId7" Type="http://schemas.openxmlformats.org/officeDocument/2006/relationships/image" Target="../media/image361.png"/><Relationship Id="rId12" Type="http://schemas.openxmlformats.org/officeDocument/2006/relationships/image" Target="../media/image412.png"/><Relationship Id="rId2" Type="http://schemas.openxmlformats.org/officeDocument/2006/relationships/image" Target="../media/image4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1.png"/><Relationship Id="rId5" Type="http://schemas.openxmlformats.org/officeDocument/2006/relationships/image" Target="../media/image359.png"/><Relationship Id="rId10" Type="http://schemas.openxmlformats.org/officeDocument/2006/relationships/image" Target="../media/image410.png"/><Relationship Id="rId4" Type="http://schemas.openxmlformats.org/officeDocument/2006/relationships/image" Target="../media/image348.png"/><Relationship Id="rId9" Type="http://schemas.openxmlformats.org/officeDocument/2006/relationships/image" Target="../media/image40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19.png"/><Relationship Id="rId3" Type="http://schemas.openxmlformats.org/officeDocument/2006/relationships/image" Target="../media/image347.png"/><Relationship Id="rId7" Type="http://schemas.openxmlformats.org/officeDocument/2006/relationships/image" Target="../media/image361.png"/><Relationship Id="rId12" Type="http://schemas.openxmlformats.org/officeDocument/2006/relationships/image" Target="../media/image418.png"/><Relationship Id="rId2" Type="http://schemas.openxmlformats.org/officeDocument/2006/relationships/image" Target="../media/image4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7.png"/><Relationship Id="rId5" Type="http://schemas.openxmlformats.org/officeDocument/2006/relationships/image" Target="../media/image359.png"/><Relationship Id="rId10" Type="http://schemas.openxmlformats.org/officeDocument/2006/relationships/image" Target="../media/image416.png"/><Relationship Id="rId4" Type="http://schemas.openxmlformats.org/officeDocument/2006/relationships/image" Target="../media/image348.png"/><Relationship Id="rId9" Type="http://schemas.openxmlformats.org/officeDocument/2006/relationships/image" Target="../media/image415.png"/><Relationship Id="rId14" Type="http://schemas.openxmlformats.org/officeDocument/2006/relationships/image" Target="../media/image42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13" Type="http://schemas.openxmlformats.org/officeDocument/2006/relationships/image" Target="../media/image425.png"/><Relationship Id="rId3" Type="http://schemas.openxmlformats.org/officeDocument/2006/relationships/image" Target="../media/image347.png"/><Relationship Id="rId7" Type="http://schemas.openxmlformats.org/officeDocument/2006/relationships/image" Target="../media/image361.png"/><Relationship Id="rId12" Type="http://schemas.openxmlformats.org/officeDocument/2006/relationships/image" Target="../media/image424.png"/><Relationship Id="rId2" Type="http://schemas.openxmlformats.org/officeDocument/2006/relationships/image" Target="../media/image4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23.png"/><Relationship Id="rId5" Type="http://schemas.openxmlformats.org/officeDocument/2006/relationships/image" Target="../media/image359.png"/><Relationship Id="rId10" Type="http://schemas.openxmlformats.org/officeDocument/2006/relationships/image" Target="../media/image422.png"/><Relationship Id="rId4" Type="http://schemas.openxmlformats.org/officeDocument/2006/relationships/image" Target="../media/image348.png"/><Relationship Id="rId9" Type="http://schemas.openxmlformats.org/officeDocument/2006/relationships/image" Target="../media/image4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7" Type="http://schemas.openxmlformats.org/officeDocument/2006/relationships/image" Target="../media/image25.png"/><Relationship Id="rId12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80.png"/><Relationship Id="rId10" Type="http://schemas.openxmlformats.org/officeDocument/2006/relationships/image" Target="../media/image17.png"/><Relationship Id="rId4" Type="http://schemas.openxmlformats.org/officeDocument/2006/relationships/image" Target="../media/image70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969" y="1714793"/>
            <a:ext cx="7649851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Parametric </a:t>
            </a:r>
          </a:p>
          <a:p>
            <a:pPr algn="ctr"/>
            <a:r>
              <a:rPr lang="en-US" sz="115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Equations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47185" y="5390939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define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coordinates on a curve using separate functions,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sz="1600" dirty="0">
                    <a:latin typeface="Comic Sans MS" pitchFamily="66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a Cartesian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is a constant to be found.</a:t>
                </a:r>
              </a:p>
              <a:p>
                <a:pPr marL="342900" indent="-342900" algn="ctr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Write down the range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  <a:blipFill>
                <a:blip r:embed="rId2"/>
                <a:stretch>
                  <a:fillRect l="-167" t="-766" r="-1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1813" y="5011783"/>
                <a:ext cx="100655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13" y="5011783"/>
                <a:ext cx="1006558" cy="46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124889" y="5133703"/>
                <a:ext cx="543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89" y="5133703"/>
                <a:ext cx="543418" cy="246221"/>
              </a:xfrm>
              <a:prstGeom prst="rect">
                <a:avLst/>
              </a:prstGeom>
              <a:blipFill>
                <a:blip r:embed="rId4"/>
                <a:stretch>
                  <a:fillRect l="-5618" r="-674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21585" y="1593499"/>
            <a:ext cx="490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So essentially, when curves are expressed parametrically, you have separate functions for the domain and range…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36188" t="42221" r="15358" b="26784"/>
          <a:stretch/>
        </p:blipFill>
        <p:spPr>
          <a:xfrm>
            <a:off x="3877121" y="2639996"/>
            <a:ext cx="5127544" cy="1844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03172" y="2886892"/>
                <a:ext cx="100655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172" y="2886892"/>
                <a:ext cx="1006558" cy="466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56420" y="4650208"/>
                <a:ext cx="49004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curve is shown above, although remember that we are only considering the part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20" y="4650208"/>
                <a:ext cx="4900474" cy="923330"/>
              </a:xfrm>
              <a:prstGeom prst="rect">
                <a:avLst/>
              </a:prstGeom>
              <a:blipFill>
                <a:blip r:embed="rId7"/>
                <a:stretch>
                  <a:fillRect t="-3311" r="-1119" b="-10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63036" y="5821680"/>
                <a:ext cx="121366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0&lt;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&lt;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36" y="5821680"/>
                <a:ext cx="1213666" cy="46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1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93" y="1691347"/>
            <a:ext cx="8712642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Teachings for</a:t>
            </a:r>
            <a:endParaRPr lang="en-US" sz="115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  <a:p>
            <a:pPr algn="ctr"/>
            <a:r>
              <a:rPr lang="en-US" sz="115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exercise 8B</a:t>
            </a:r>
            <a:endParaRPr lang="en-US" sz="11500" b="1" cap="none" spc="0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Show that a Cartesian equation of the curve is given by: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b) Hence, sketch the curve…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2"/>
                <a:stretch>
                  <a:fillRect l="-1226" t="-809" r="-2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3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96639" y="1439087"/>
                <a:ext cx="53818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A good method with these is to rewrite both equations in terms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respectively.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You can then substitute both into the identity above…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39" y="1439087"/>
                <a:ext cx="5381897" cy="954107"/>
              </a:xfrm>
              <a:prstGeom prst="rect">
                <a:avLst/>
              </a:prstGeom>
              <a:blipFill>
                <a:blip r:embed="rId4"/>
                <a:stretch>
                  <a:fillRect t="-1274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02035" y="2638697"/>
                <a:ext cx="1152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35" y="2638697"/>
                <a:ext cx="1152560" cy="246221"/>
              </a:xfrm>
              <a:prstGeom prst="rect">
                <a:avLst/>
              </a:prstGeom>
              <a:blipFill>
                <a:blip r:embed="rId5"/>
                <a:stretch>
                  <a:fillRect l="-2116" r="-317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49339" y="3061062"/>
                <a:ext cx="1152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39" y="3061062"/>
                <a:ext cx="1152560" cy="246221"/>
              </a:xfrm>
              <a:prstGeom prst="rect">
                <a:avLst/>
              </a:prstGeom>
              <a:blipFill>
                <a:blip r:embed="rId6"/>
                <a:stretch>
                  <a:fillRect l="-2116" r="-264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84571" y="2629988"/>
                <a:ext cx="11771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1" y="2629988"/>
                <a:ext cx="1177117" cy="246221"/>
              </a:xfrm>
              <a:prstGeom prst="rect">
                <a:avLst/>
              </a:prstGeom>
              <a:blipFill>
                <a:blip r:embed="rId7"/>
                <a:stretch>
                  <a:fillRect l="-3627" r="-3109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27519" y="3056709"/>
                <a:ext cx="11771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9" y="3056709"/>
                <a:ext cx="1177117" cy="246221"/>
              </a:xfrm>
              <a:prstGeom prst="rect">
                <a:avLst/>
              </a:prstGeom>
              <a:blipFill>
                <a:blip r:embed="rId8"/>
                <a:stretch>
                  <a:fillRect l="-3627" r="-2073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6137" y="4197531"/>
                <a:ext cx="1625701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137" y="4197531"/>
                <a:ext cx="1625701" cy="246221"/>
              </a:xfrm>
              <a:prstGeom prst="rect">
                <a:avLst/>
              </a:prstGeom>
              <a:blipFill>
                <a:blip r:embed="rId9"/>
                <a:stretch>
                  <a:fillRect l="-2622" t="-2500" r="-1873" b="-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76206" y="4650378"/>
                <a:ext cx="2155975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06" y="4650378"/>
                <a:ext cx="2155975" cy="246221"/>
              </a:xfrm>
              <a:prstGeom prst="rect">
                <a:avLst/>
              </a:prstGeom>
              <a:blipFill>
                <a:blip r:embed="rId10"/>
                <a:stretch>
                  <a:fillRect r="-1695" b="-2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354284" y="3590103"/>
            <a:ext cx="380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Sub these into the trig identity above…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" name="Arc 14"/>
          <p:cNvSpPr/>
          <p:nvPr/>
        </p:nvSpPr>
        <p:spPr>
          <a:xfrm>
            <a:off x="5364479" y="2773679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571308" y="2727955"/>
            <a:ext cx="101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Subtract 2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" name="Arc 16"/>
          <p:cNvSpPr/>
          <p:nvPr/>
        </p:nvSpPr>
        <p:spPr>
          <a:xfrm>
            <a:off x="8242662" y="2795450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8506097" y="2736663"/>
            <a:ext cx="55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Add 3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6574970" y="4349930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838404" y="4291143"/>
            <a:ext cx="181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expressions from above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53690" y="3065419"/>
            <a:ext cx="1166949" cy="2264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020490" y="4193179"/>
            <a:ext cx="509453" cy="2264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511038" y="4615544"/>
            <a:ext cx="731522" cy="29609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473334" y="4611190"/>
            <a:ext cx="770711" cy="29609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721529" y="4188825"/>
            <a:ext cx="531226" cy="24383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814453" y="3078482"/>
            <a:ext cx="1180015" cy="24383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Show that a Cartesian equation of the curve is given by: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b) Hence, sketch the curve…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2"/>
                <a:stretch>
                  <a:fillRect l="-1226" t="-809" r="-2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3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1885" y="5714996"/>
            <a:ext cx="30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So the equation is a circle, </a:t>
            </a:r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centre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 (2,-3), with radius 1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516216" y="1484784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V="1">
            <a:off x="6552220" y="1592796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20272" y="3573016"/>
            <a:ext cx="144016" cy="144016"/>
            <a:chOff x="5436096" y="4653136"/>
            <a:chExt cx="144016" cy="14401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6732240" y="3284984"/>
            <a:ext cx="720080" cy="7200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45981" y="4005064"/>
                <a:ext cx="18980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981" y="4005064"/>
                <a:ext cx="1898019" cy="215444"/>
              </a:xfrm>
              <a:prstGeom prst="rect">
                <a:avLst/>
              </a:prstGeom>
              <a:blipFill>
                <a:blip r:embed="rId4"/>
                <a:stretch>
                  <a:fillRect r="-1286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44208" y="1268760"/>
                <a:ext cx="3416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268760"/>
                <a:ext cx="341632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956376" y="2852936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2852936"/>
                <a:ext cx="3391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43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11" grpId="0"/>
      <p:bldP spid="13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a Cartesian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stating the value of the constant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Write down the range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2"/>
                <a:stretch>
                  <a:fillRect t="-809" r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3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504" y="5877272"/>
                <a:ext cx="37444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As before, you can find expressions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𝑠𝑖𝑛𝑥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replace them in the identity above…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77272"/>
                <a:ext cx="3744415" cy="738664"/>
              </a:xfrm>
              <a:prstGeom prst="rect">
                <a:avLst/>
              </a:prstGeom>
              <a:blipFill>
                <a:blip r:embed="rId4"/>
                <a:stretch>
                  <a:fillRect t="-1653" r="-1140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00978" y="1589103"/>
                <a:ext cx="7936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978" y="1589103"/>
                <a:ext cx="793679" cy="246221"/>
              </a:xfrm>
              <a:prstGeom prst="rect">
                <a:avLst/>
              </a:prstGeom>
              <a:blipFill>
                <a:blip r:embed="rId5"/>
                <a:stretch>
                  <a:fillRect l="-3053" r="-381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85026" y="1590583"/>
                <a:ext cx="9112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26" y="1590583"/>
                <a:ext cx="911211" cy="246221"/>
              </a:xfrm>
              <a:prstGeom prst="rect">
                <a:avLst/>
              </a:prstGeom>
              <a:blipFill>
                <a:blip r:embed="rId6"/>
                <a:stretch>
                  <a:fillRect l="-5369" r="-268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85027" y="1963444"/>
                <a:ext cx="12911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27" y="1963444"/>
                <a:ext cx="1291123" cy="246221"/>
              </a:xfrm>
              <a:prstGeom prst="rect">
                <a:avLst/>
              </a:prstGeom>
              <a:blipFill>
                <a:blip r:embed="rId7"/>
                <a:stretch>
                  <a:fillRect l="-3302" r="-141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78494" y="2673657"/>
                <a:ext cx="928331" cy="42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94" y="2673657"/>
                <a:ext cx="928331" cy="421654"/>
              </a:xfrm>
              <a:prstGeom prst="rect">
                <a:avLst/>
              </a:prstGeom>
              <a:blipFill>
                <a:blip r:embed="rId8"/>
                <a:stretch>
                  <a:fillRect l="-4575" t="-2899" r="-2614" b="-14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85027" y="2336306"/>
                <a:ext cx="10410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𝑥𝑐𝑜𝑠𝑡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27" y="2336306"/>
                <a:ext cx="1041054" cy="246221"/>
              </a:xfrm>
              <a:prstGeom prst="rect">
                <a:avLst/>
              </a:prstGeom>
              <a:blipFill>
                <a:blip r:embed="rId9"/>
                <a:stretch>
                  <a:fillRect l="-4094" r="-2339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7177341" y="1712374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440776" y="1653587"/>
            <a:ext cx="170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Use double-angle formula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7152187" y="2104472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09090" y="2152217"/>
                <a:ext cx="1399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90" y="2152217"/>
                <a:ext cx="1399904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>
            <a:off x="6905092" y="2487692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50771" y="2553192"/>
                <a:ext cx="1256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771" y="2553192"/>
                <a:ext cx="1256382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𝑠𝑖𝑛𝑡𝑐𝑜𝑠𝑡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blipFill>
                <a:blip r:embed="rId12"/>
                <a:stretch>
                  <a:fillRect l="-1935" r="-193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32303" y="3604334"/>
                <a:ext cx="1625701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03" y="3604334"/>
                <a:ext cx="1625701" cy="246221"/>
              </a:xfrm>
              <a:prstGeom prst="rect">
                <a:avLst/>
              </a:prstGeom>
              <a:blipFill>
                <a:blip r:embed="rId13"/>
                <a:stretch>
                  <a:fillRect l="-2632" r="-2256" b="-487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37969" y="3987554"/>
                <a:ext cx="1413913" cy="47025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69" y="3987554"/>
                <a:ext cx="1413913" cy="4702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25879" y="4548328"/>
                <a:ext cx="1217706" cy="494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879" y="4548328"/>
                <a:ext cx="1217706" cy="494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09603" y="5277778"/>
                <a:ext cx="1438279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03" y="5277778"/>
                <a:ext cx="1438279" cy="246221"/>
              </a:xfrm>
              <a:prstGeom prst="rect">
                <a:avLst/>
              </a:prstGeom>
              <a:blipFill>
                <a:blip r:embed="rId16"/>
                <a:stretch>
                  <a:fillRect l="-2966" r="-847" b="-2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70376" y="5740896"/>
                <a:ext cx="1438279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76" y="5740896"/>
                <a:ext cx="1438279" cy="246221"/>
              </a:xfrm>
              <a:prstGeom prst="rect">
                <a:avLst/>
              </a:prstGeom>
              <a:blipFill>
                <a:blip r:embed="rId17"/>
                <a:stretch>
                  <a:fillRect l="-2966" t="-2500" r="-847" b="-2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262978" y="6204014"/>
                <a:ext cx="1608582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978" y="6204014"/>
                <a:ext cx="1608582" cy="246221"/>
              </a:xfrm>
              <a:prstGeom prst="rect">
                <a:avLst/>
              </a:prstGeom>
              <a:blipFill>
                <a:blip r:embed="rId18"/>
                <a:stretch>
                  <a:fillRect l="-2652" t="-2500" b="-2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/>
          <p:cNvSpPr/>
          <p:nvPr/>
        </p:nvSpPr>
        <p:spPr>
          <a:xfrm>
            <a:off x="5876762" y="3794189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122440" y="3682136"/>
            <a:ext cx="275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Replace using the expressions above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" name="Arc 38"/>
          <p:cNvSpPr/>
          <p:nvPr/>
        </p:nvSpPr>
        <p:spPr>
          <a:xfrm>
            <a:off x="5887119" y="4354962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6088410" y="4376074"/>
            <a:ext cx="1981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Square the fraction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Arc 42"/>
          <p:cNvSpPr/>
          <p:nvPr/>
        </p:nvSpPr>
        <p:spPr>
          <a:xfrm>
            <a:off x="6075030" y="4897980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276321" y="4954603"/>
                <a:ext cx="1873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Multiply all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21" y="4954603"/>
                <a:ext cx="1873380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6635803" y="5378854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10461" y="5444354"/>
                <a:ext cx="14546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461" y="5444354"/>
                <a:ext cx="1454650" cy="307777"/>
              </a:xfrm>
              <a:prstGeom prst="rect">
                <a:avLst/>
              </a:prstGeom>
              <a:blipFill>
                <a:blip r:embed="rId2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6850347" y="5886361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7069391" y="5898595"/>
            <a:ext cx="190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</a:rPr>
              <a:t>Factorise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 right side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95229" y="1627237"/>
            <a:ext cx="822496" cy="20156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310277" y="3590682"/>
            <a:ext cx="563564" cy="24447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021971" y="3583284"/>
            <a:ext cx="563564" cy="24447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5849073" y="2661486"/>
            <a:ext cx="960099" cy="47233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536658" y="4092271"/>
            <a:ext cx="275039" cy="27554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008655" y="3978340"/>
            <a:ext cx="539889" cy="48712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495663" y="1994182"/>
            <a:ext cx="384531" cy="18972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479388" y="2379216"/>
            <a:ext cx="169988" cy="17903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8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9" grpId="0"/>
      <p:bldP spid="20" grpId="0"/>
      <p:bldP spid="21" grpId="0"/>
      <p:bldP spid="22" grpId="0"/>
      <p:bldP spid="23" grpId="0" animBg="1"/>
      <p:bldP spid="24" grpId="0"/>
      <p:bldP spid="25" grpId="0" animBg="1"/>
      <p:bldP spid="26" grpId="0"/>
      <p:bldP spid="28" grpId="0" animBg="1"/>
      <p:bldP spid="29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a Cartesian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stating the value of the constant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Write down the range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2"/>
                <a:stretch>
                  <a:fillRect t="-809" r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3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504" y="5877272"/>
                <a:ext cx="37444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As before, you can find expressions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𝑠𝑖𝑛𝑥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replace them in the identity above…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77272"/>
                <a:ext cx="3744415" cy="738664"/>
              </a:xfrm>
              <a:prstGeom prst="rect">
                <a:avLst/>
              </a:prstGeom>
              <a:blipFill>
                <a:blip r:embed="rId4"/>
                <a:stretch>
                  <a:fillRect t="-1653" r="-1140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𝑠𝑖𝑛𝑡𝑐𝑜𝑠𝑡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blipFill>
                <a:blip r:embed="rId5"/>
                <a:stretch>
                  <a:fillRect l="-1935" r="-193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44669" y="1605888"/>
                <a:ext cx="1608582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69" y="1605888"/>
                <a:ext cx="1608582" cy="246221"/>
              </a:xfrm>
              <a:prstGeom prst="rect">
                <a:avLst/>
              </a:prstGeom>
              <a:blipFill>
                <a:blip r:embed="rId6"/>
                <a:stretch>
                  <a:fillRect l="-2652" b="-2195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6232038" y="1793333"/>
            <a:ext cx="287384" cy="396241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6454084" y="1812964"/>
            <a:ext cx="222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Square root both sides 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749172" y="2015191"/>
                <a:ext cx="1605761" cy="29815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GB" sz="1600" dirty="0"/>
                            <m:t> </m:t>
                          </m:r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172" y="2015191"/>
                <a:ext cx="1605761" cy="298159"/>
              </a:xfrm>
              <a:prstGeom prst="rect">
                <a:avLst/>
              </a:prstGeom>
              <a:blipFill>
                <a:blip r:embed="rId7"/>
                <a:stretch>
                  <a:fillRect l="-2662" b="-2291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4066903" y="2487878"/>
            <a:ext cx="480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Check that the right side would square and give the correct expression which we had previously!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1439" y="5084962"/>
                <a:ext cx="1605761" cy="29815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GB" sz="16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9" y="5084962"/>
                <a:ext cx="1605761" cy="298159"/>
              </a:xfrm>
              <a:prstGeom prst="rect">
                <a:avLst/>
              </a:prstGeom>
              <a:blipFill>
                <a:blip r:embed="rId8"/>
                <a:stretch>
                  <a:fillRect l="-2662" b="-2040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7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7" grpId="0"/>
      <p:bldP spid="58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a Cartesian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stating the value of the constant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Write down the range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2"/>
                <a:stretch>
                  <a:fillRect t="-809" r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3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504" y="5877272"/>
                <a:ext cx="37444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As before, you can find expressions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𝑠𝑖𝑛𝑥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replace them in the identity above…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77272"/>
                <a:ext cx="3744415" cy="738664"/>
              </a:xfrm>
              <a:prstGeom prst="rect">
                <a:avLst/>
              </a:prstGeom>
              <a:blipFill>
                <a:blip r:embed="rId4"/>
                <a:stretch>
                  <a:fillRect t="-1653" r="-1140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𝑠𝑖𝑛𝑡𝑐𝑜𝑠𝑡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blipFill>
                <a:blip r:embed="rId5"/>
                <a:stretch>
                  <a:fillRect l="-1935" r="-193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34100" y="1593922"/>
                <a:ext cx="48702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find the domain, consider what values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can take, for the given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…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0" y="1593922"/>
                <a:ext cx="4870204" cy="523220"/>
              </a:xfrm>
              <a:prstGeom prst="rect">
                <a:avLst/>
              </a:prstGeom>
              <a:blipFill>
                <a:blip r:embed="rId6"/>
                <a:stretch>
                  <a:fillRect t="-1163" r="-1001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73336" y="2325949"/>
                <a:ext cx="7936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2325949"/>
                <a:ext cx="793679" cy="246221"/>
              </a:xfrm>
              <a:prstGeom prst="rect">
                <a:avLst/>
              </a:prstGeom>
              <a:blipFill>
                <a:blip r:embed="rId7"/>
                <a:stretch>
                  <a:fillRect l="-3077" r="-461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00799" y="2254929"/>
                <a:ext cx="1109599" cy="418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2254929"/>
                <a:ext cx="1109599" cy="418448"/>
              </a:xfrm>
              <a:prstGeom prst="rect">
                <a:avLst/>
              </a:prstGeom>
              <a:blipFill>
                <a:blip r:embed="rId8"/>
                <a:stretch>
                  <a:fillRect r="-2747" b="-14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40"/>
          <p:cNvSpPr>
            <a:spLocks noChangeShapeType="1"/>
          </p:cNvSpPr>
          <p:nvPr/>
        </p:nvSpPr>
        <p:spPr bwMode="auto">
          <a:xfrm>
            <a:off x="6410311" y="3174012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Line 41"/>
          <p:cNvSpPr>
            <a:spLocks noChangeShapeType="1"/>
          </p:cNvSpPr>
          <p:nvPr/>
        </p:nvSpPr>
        <p:spPr bwMode="auto">
          <a:xfrm>
            <a:off x="5035860" y="3478812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42"/>
          <p:cNvSpPr>
            <a:spLocks noChangeShapeType="1"/>
          </p:cNvSpPr>
          <p:nvPr/>
        </p:nvSpPr>
        <p:spPr bwMode="auto">
          <a:xfrm>
            <a:off x="5721660" y="340261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6407460" y="340261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4"/>
          <p:cNvSpPr>
            <a:spLocks noChangeShapeType="1"/>
          </p:cNvSpPr>
          <p:nvPr/>
        </p:nvSpPr>
        <p:spPr bwMode="auto">
          <a:xfrm>
            <a:off x="7093260" y="340261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79060" y="340261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Arc 60"/>
          <p:cNvSpPr>
            <a:spLocks/>
          </p:cNvSpPr>
          <p:nvPr/>
        </p:nvSpPr>
        <p:spPr bwMode="auto">
          <a:xfrm>
            <a:off x="7088821" y="3182890"/>
            <a:ext cx="677863" cy="914400"/>
          </a:xfrm>
          <a:custGeom>
            <a:avLst/>
            <a:gdLst>
              <a:gd name="G0" fmla="+- 225 0 0"/>
              <a:gd name="G1" fmla="+- 21600 0 0"/>
              <a:gd name="G2" fmla="+- 21600 0 0"/>
              <a:gd name="T0" fmla="*/ 0 w 16013"/>
              <a:gd name="T1" fmla="*/ 1 h 21600"/>
              <a:gd name="T2" fmla="*/ 16013 w 16013"/>
              <a:gd name="T3" fmla="*/ 6859 h 21600"/>
              <a:gd name="T4" fmla="*/ 225 w 160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13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</a:path>
              <a:path w="16013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6210" y="0"/>
                  <a:pt x="11928" y="2483"/>
                  <a:pt x="16013" y="6858"/>
                </a:cubicBezTo>
                <a:lnTo>
                  <a:pt x="225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Arc 61"/>
          <p:cNvSpPr>
            <a:spLocks/>
          </p:cNvSpPr>
          <p:nvPr/>
        </p:nvSpPr>
        <p:spPr bwMode="auto">
          <a:xfrm flipH="1">
            <a:off x="6403021" y="3182890"/>
            <a:ext cx="696913" cy="914400"/>
          </a:xfrm>
          <a:custGeom>
            <a:avLst/>
            <a:gdLst>
              <a:gd name="G0" fmla="+- 682 0 0"/>
              <a:gd name="G1" fmla="+- 21600 0 0"/>
              <a:gd name="G2" fmla="+- 21600 0 0"/>
              <a:gd name="T0" fmla="*/ 0 w 16470"/>
              <a:gd name="T1" fmla="*/ 11 h 21600"/>
              <a:gd name="T2" fmla="*/ 16470 w 16470"/>
              <a:gd name="T3" fmla="*/ 6859 h 21600"/>
              <a:gd name="T4" fmla="*/ 682 w 164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70" h="21600" fill="none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</a:path>
              <a:path w="16470" h="21600" stroke="0" extrusionOk="0">
                <a:moveTo>
                  <a:pt x="-1" y="10"/>
                </a:moveTo>
                <a:cubicBezTo>
                  <a:pt x="227" y="3"/>
                  <a:pt x="454" y="-1"/>
                  <a:pt x="682" y="0"/>
                </a:cubicBezTo>
                <a:cubicBezTo>
                  <a:pt x="6667" y="0"/>
                  <a:pt x="12385" y="2483"/>
                  <a:pt x="16470" y="6858"/>
                </a:cubicBezTo>
                <a:lnTo>
                  <a:pt x="682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Arc 63"/>
          <p:cNvSpPr>
            <a:spLocks/>
          </p:cNvSpPr>
          <p:nvPr/>
        </p:nvSpPr>
        <p:spPr bwMode="auto">
          <a:xfrm flipH="1" flipV="1">
            <a:off x="5058054" y="2860335"/>
            <a:ext cx="687388" cy="914400"/>
          </a:xfrm>
          <a:custGeom>
            <a:avLst/>
            <a:gdLst>
              <a:gd name="G0" fmla="+- 446 0 0"/>
              <a:gd name="G1" fmla="+- 21600 0 0"/>
              <a:gd name="G2" fmla="+- 21600 0 0"/>
              <a:gd name="T0" fmla="*/ 0 w 16234"/>
              <a:gd name="T1" fmla="*/ 5 h 21600"/>
              <a:gd name="T2" fmla="*/ 16234 w 16234"/>
              <a:gd name="T3" fmla="*/ 6859 h 21600"/>
              <a:gd name="T4" fmla="*/ 446 w 162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34" h="21600" fill="none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</a:path>
              <a:path w="16234" h="21600" stroke="0" extrusionOk="0">
                <a:moveTo>
                  <a:pt x="-1" y="4"/>
                </a:moveTo>
                <a:cubicBezTo>
                  <a:pt x="148" y="1"/>
                  <a:pt x="297" y="-1"/>
                  <a:pt x="446" y="0"/>
                </a:cubicBezTo>
                <a:cubicBezTo>
                  <a:pt x="6431" y="0"/>
                  <a:pt x="12149" y="2483"/>
                  <a:pt x="16234" y="6858"/>
                </a:cubicBezTo>
                <a:lnTo>
                  <a:pt x="446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Arc 64"/>
          <p:cNvSpPr>
            <a:spLocks/>
          </p:cNvSpPr>
          <p:nvPr/>
        </p:nvSpPr>
        <p:spPr bwMode="auto">
          <a:xfrm flipV="1">
            <a:off x="5743854" y="2860335"/>
            <a:ext cx="668338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88"/>
              <a:gd name="T1" fmla="*/ 0 h 21600"/>
              <a:gd name="T2" fmla="*/ 15788 w 15788"/>
              <a:gd name="T3" fmla="*/ 6859 h 21600"/>
              <a:gd name="T4" fmla="*/ 0 w 157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Text Box 69"/>
          <p:cNvSpPr txBox="1">
            <a:spLocks noChangeArrowheads="1"/>
          </p:cNvSpPr>
          <p:nvPr/>
        </p:nvSpPr>
        <p:spPr bwMode="auto">
          <a:xfrm>
            <a:off x="5541640" y="3534052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</a:t>
            </a:r>
            <a:r>
              <a:rPr lang="en-GB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29" name="Text Box 73"/>
          <p:cNvSpPr txBox="1">
            <a:spLocks noChangeArrowheads="1"/>
          </p:cNvSpPr>
          <p:nvPr/>
        </p:nvSpPr>
        <p:spPr bwMode="auto">
          <a:xfrm>
            <a:off x="6899928" y="3525175"/>
            <a:ext cx="6120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31" name="Text Box 74"/>
          <p:cNvSpPr txBox="1">
            <a:spLocks noChangeArrowheads="1"/>
          </p:cNvSpPr>
          <p:nvPr/>
        </p:nvSpPr>
        <p:spPr bwMode="auto">
          <a:xfrm>
            <a:off x="7637763" y="3498542"/>
            <a:ext cx="39604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6214860" y="305761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1</a:t>
            </a:r>
          </a:p>
        </p:txBody>
      </p:sp>
      <p:sp>
        <p:nvSpPr>
          <p:cNvPr id="33" name="Text Box 69"/>
          <p:cNvSpPr txBox="1">
            <a:spLocks noChangeArrowheads="1"/>
          </p:cNvSpPr>
          <p:nvPr/>
        </p:nvSpPr>
        <p:spPr bwMode="auto">
          <a:xfrm>
            <a:off x="6169979" y="364995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43963" y="3075371"/>
                <a:ext cx="8905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63" y="3075371"/>
                <a:ext cx="89056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4823541" y="3427521"/>
            <a:ext cx="39604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omic Sans MS" pitchFamily="66" charset="0"/>
              </a:rPr>
              <a:t>-</a:t>
            </a: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87367" y="4372632"/>
                <a:ext cx="4870204" cy="593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can range from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(inclusive),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can range from -1 to 1 (inclusive) 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67" y="4372632"/>
                <a:ext cx="4870204" cy="593560"/>
              </a:xfrm>
              <a:prstGeom prst="rect">
                <a:avLst/>
              </a:prstGeom>
              <a:blipFill>
                <a:blip r:embed="rId10"/>
                <a:stretch>
                  <a:fillRect b="-9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74932" y="2906695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32" y="2906695"/>
                <a:ext cx="3391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744239" y="3315068"/>
                <a:ext cx="312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39" y="3315068"/>
                <a:ext cx="31245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726096" y="3000654"/>
            <a:ext cx="1" cy="99429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94737" y="3019889"/>
            <a:ext cx="1" cy="99429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9" name="TextBox 8"/>
              <p:cNvSpPr txBox="1"/>
              <p:nvPr/>
            </p:nvSpPr>
            <p:spPr>
              <a:xfrm>
                <a:off x="5450550" y="3958764"/>
                <a:ext cx="536685" cy="313740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 useBgFill="1"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50" y="3958764"/>
                <a:ext cx="536685" cy="313740"/>
              </a:xfrm>
              <a:prstGeom prst="rect">
                <a:avLst/>
              </a:prstGeom>
              <a:blipFill>
                <a:blip r:embed="rId13"/>
                <a:stretch>
                  <a:fillRect l="-5682" r="-4545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44" name="TextBox 43"/>
              <p:cNvSpPr txBox="1"/>
              <p:nvPr/>
            </p:nvSpPr>
            <p:spPr>
              <a:xfrm>
                <a:off x="6871948" y="3969121"/>
                <a:ext cx="395621" cy="313740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 useBgFill="1"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48" y="3969121"/>
                <a:ext cx="395621" cy="313740"/>
              </a:xfrm>
              <a:prstGeom prst="rect">
                <a:avLst/>
              </a:prstGeom>
              <a:blipFill>
                <a:blip r:embed="rId14"/>
                <a:stretch>
                  <a:fillRect l="-7692" r="-6154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1439" y="5084962"/>
                <a:ext cx="1605761" cy="29815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GB" sz="16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9" y="5084962"/>
                <a:ext cx="1605761" cy="298159"/>
              </a:xfrm>
              <a:prstGeom prst="rect">
                <a:avLst/>
              </a:prstGeom>
              <a:blipFill>
                <a:blip r:embed="rId15"/>
                <a:stretch>
                  <a:fillRect l="-2662" b="-2040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21004" y="5031696"/>
                <a:ext cx="107901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04" y="5031696"/>
                <a:ext cx="1079013" cy="246221"/>
              </a:xfrm>
              <a:prstGeom prst="rect">
                <a:avLst/>
              </a:prstGeom>
              <a:blipFill>
                <a:blip r:embed="rId16"/>
                <a:stretch>
                  <a:fillRect l="-565" r="-3390" b="-487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78452" y="5130830"/>
                <a:ext cx="107901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52" y="5130830"/>
                <a:ext cx="1079013" cy="246221"/>
              </a:xfrm>
              <a:prstGeom prst="rect">
                <a:avLst/>
              </a:prstGeom>
              <a:blipFill>
                <a:blip r:embed="rId17"/>
                <a:stretch>
                  <a:fillRect r="-3955" b="-7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0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9" grpId="0"/>
      <p:bldP spid="31" grpId="0"/>
      <p:bldP spid="32" grpId="0"/>
      <p:bldP spid="33" grpId="0"/>
      <p:bldP spid="34" grpId="0"/>
      <p:bldP spid="37" grpId="0"/>
      <p:bldP spid="38" grpId="0"/>
      <p:bldP spid="39" grpId="0"/>
      <p:bldP spid="40" grpId="0"/>
      <p:bldP spid="9" grpId="0" animBg="1"/>
      <p:bldP spid="44" grpId="0" animBg="1"/>
      <p:bldP spid="46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a Cartesian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stating the value of the constant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Write down the range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2"/>
                <a:stretch>
                  <a:fillRect t="-809" r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3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𝑠𝑖𝑛𝑡𝑐𝑜𝑠𝑡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blipFill>
                <a:blip r:embed="rId4"/>
                <a:stretch>
                  <a:fillRect l="-1935" r="-193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1439" y="5084962"/>
                <a:ext cx="1605761" cy="29815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GB" sz="16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9" y="5084962"/>
                <a:ext cx="1605761" cy="298159"/>
              </a:xfrm>
              <a:prstGeom prst="rect">
                <a:avLst/>
              </a:prstGeom>
              <a:blipFill>
                <a:blip r:embed="rId5"/>
                <a:stretch>
                  <a:fillRect l="-2662" b="-2040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78452" y="5130830"/>
                <a:ext cx="107901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52" y="5130830"/>
                <a:ext cx="1079013" cy="246221"/>
              </a:xfrm>
              <a:prstGeom prst="rect">
                <a:avLst/>
              </a:prstGeom>
              <a:blipFill>
                <a:blip r:embed="rId6"/>
                <a:stretch>
                  <a:fillRect r="-3955" b="-7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34100" y="1593922"/>
                <a:ext cx="48702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find the range, consider what values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can take, for the given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…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0" y="1593922"/>
                <a:ext cx="4870204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273336" y="2325949"/>
                <a:ext cx="9074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2325949"/>
                <a:ext cx="907493" cy="246221"/>
              </a:xfrm>
              <a:prstGeom prst="rect">
                <a:avLst/>
              </a:prstGeom>
              <a:blipFill>
                <a:blip r:embed="rId8"/>
                <a:stretch>
                  <a:fillRect l="-5369" r="-335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400799" y="2254929"/>
                <a:ext cx="1109599" cy="418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2254929"/>
                <a:ext cx="1109599" cy="418448"/>
              </a:xfrm>
              <a:prstGeom prst="rect">
                <a:avLst/>
              </a:prstGeom>
              <a:blipFill>
                <a:blip r:embed="rId9"/>
                <a:stretch>
                  <a:fillRect r="-2747" b="-14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6410311" y="3174012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>
            <a:off x="5035860" y="3478812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5721660" y="340261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6407460" y="340261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Line 44"/>
          <p:cNvSpPr>
            <a:spLocks noChangeShapeType="1"/>
          </p:cNvSpPr>
          <p:nvPr/>
        </p:nvSpPr>
        <p:spPr bwMode="auto">
          <a:xfrm>
            <a:off x="7093260" y="340261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7779060" y="3402612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411730" y="3182890"/>
            <a:ext cx="677048" cy="914400"/>
            <a:chOff x="6411729" y="3182890"/>
            <a:chExt cx="1363663" cy="914400"/>
          </a:xfrm>
        </p:grpSpPr>
        <p:sp>
          <p:nvSpPr>
            <p:cNvPr id="57" name="Arc 60"/>
            <p:cNvSpPr>
              <a:spLocks/>
            </p:cNvSpPr>
            <p:nvPr/>
          </p:nvSpPr>
          <p:spPr bwMode="auto">
            <a:xfrm>
              <a:off x="7097529" y="3182890"/>
              <a:ext cx="677863" cy="9144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16013"/>
                <a:gd name="T1" fmla="*/ 1 h 21600"/>
                <a:gd name="T2" fmla="*/ 16013 w 16013"/>
                <a:gd name="T3" fmla="*/ 6859 h 21600"/>
                <a:gd name="T4" fmla="*/ 225 w 160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13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6210" y="0"/>
                    <a:pt x="11928" y="2483"/>
                    <a:pt x="16013" y="6858"/>
                  </a:cubicBezTo>
                </a:path>
                <a:path w="16013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6210" y="0"/>
                    <a:pt x="11928" y="2483"/>
                    <a:pt x="16013" y="6858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Arc 61"/>
            <p:cNvSpPr>
              <a:spLocks/>
            </p:cNvSpPr>
            <p:nvPr/>
          </p:nvSpPr>
          <p:spPr bwMode="auto">
            <a:xfrm flipH="1">
              <a:off x="6411729" y="3182890"/>
              <a:ext cx="696913" cy="914400"/>
            </a:xfrm>
            <a:custGeom>
              <a:avLst/>
              <a:gdLst>
                <a:gd name="G0" fmla="+- 682 0 0"/>
                <a:gd name="G1" fmla="+- 21600 0 0"/>
                <a:gd name="G2" fmla="+- 21600 0 0"/>
                <a:gd name="T0" fmla="*/ 0 w 16470"/>
                <a:gd name="T1" fmla="*/ 11 h 21600"/>
                <a:gd name="T2" fmla="*/ 16470 w 16470"/>
                <a:gd name="T3" fmla="*/ 6859 h 21600"/>
                <a:gd name="T4" fmla="*/ 682 w 1647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70" h="21600" fill="none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6667" y="0"/>
                    <a:pt x="12385" y="2483"/>
                    <a:pt x="16470" y="6858"/>
                  </a:cubicBezTo>
                </a:path>
                <a:path w="16470" h="21600" stroke="0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6667" y="0"/>
                    <a:pt x="12385" y="2483"/>
                    <a:pt x="16470" y="6858"/>
                  </a:cubicBezTo>
                  <a:lnTo>
                    <a:pt x="682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30240" y="2860335"/>
            <a:ext cx="681952" cy="914400"/>
            <a:chOff x="5058054" y="2860335"/>
            <a:chExt cx="1354138" cy="914400"/>
          </a:xfrm>
        </p:grpSpPr>
        <p:sp>
          <p:nvSpPr>
            <p:cNvPr id="59" name="Arc 63"/>
            <p:cNvSpPr>
              <a:spLocks/>
            </p:cNvSpPr>
            <p:nvPr/>
          </p:nvSpPr>
          <p:spPr bwMode="auto">
            <a:xfrm flipH="1" flipV="1">
              <a:off x="5058054" y="2860335"/>
              <a:ext cx="687388" cy="914400"/>
            </a:xfrm>
            <a:custGeom>
              <a:avLst/>
              <a:gdLst>
                <a:gd name="G0" fmla="+- 446 0 0"/>
                <a:gd name="G1" fmla="+- 21600 0 0"/>
                <a:gd name="G2" fmla="+- 21600 0 0"/>
                <a:gd name="T0" fmla="*/ 0 w 16234"/>
                <a:gd name="T1" fmla="*/ 5 h 21600"/>
                <a:gd name="T2" fmla="*/ 16234 w 16234"/>
                <a:gd name="T3" fmla="*/ 6859 h 21600"/>
                <a:gd name="T4" fmla="*/ 446 w 162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34" h="21600" fill="none" extrusionOk="0">
                  <a:moveTo>
                    <a:pt x="-1" y="4"/>
                  </a:moveTo>
                  <a:cubicBezTo>
                    <a:pt x="148" y="1"/>
                    <a:pt x="297" y="-1"/>
                    <a:pt x="446" y="0"/>
                  </a:cubicBezTo>
                  <a:cubicBezTo>
                    <a:pt x="6431" y="0"/>
                    <a:pt x="12149" y="2483"/>
                    <a:pt x="16234" y="6858"/>
                  </a:cubicBezTo>
                </a:path>
                <a:path w="16234" h="21600" stroke="0" extrusionOk="0">
                  <a:moveTo>
                    <a:pt x="-1" y="4"/>
                  </a:moveTo>
                  <a:cubicBezTo>
                    <a:pt x="148" y="1"/>
                    <a:pt x="297" y="-1"/>
                    <a:pt x="446" y="0"/>
                  </a:cubicBezTo>
                  <a:cubicBezTo>
                    <a:pt x="6431" y="0"/>
                    <a:pt x="12149" y="2483"/>
                    <a:pt x="16234" y="6858"/>
                  </a:cubicBezTo>
                  <a:lnTo>
                    <a:pt x="446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Arc 64"/>
            <p:cNvSpPr>
              <a:spLocks/>
            </p:cNvSpPr>
            <p:nvPr/>
          </p:nvSpPr>
          <p:spPr bwMode="auto">
            <a:xfrm flipV="1">
              <a:off x="5743854" y="2860335"/>
              <a:ext cx="668338" cy="9144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788"/>
                <a:gd name="T1" fmla="*/ 0 h 21600"/>
                <a:gd name="T2" fmla="*/ 15788 w 15788"/>
                <a:gd name="T3" fmla="*/ 6859 h 21600"/>
                <a:gd name="T4" fmla="*/ 0 w 157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88" h="21600" fill="none" extrusionOk="0">
                  <a:moveTo>
                    <a:pt x="-1" y="0"/>
                  </a:moveTo>
                  <a:cubicBezTo>
                    <a:pt x="5985" y="0"/>
                    <a:pt x="11703" y="2483"/>
                    <a:pt x="15788" y="6858"/>
                  </a:cubicBezTo>
                </a:path>
                <a:path w="15788" h="21600" stroke="0" extrusionOk="0">
                  <a:moveTo>
                    <a:pt x="-1" y="0"/>
                  </a:moveTo>
                  <a:cubicBezTo>
                    <a:pt x="5985" y="0"/>
                    <a:pt x="11703" y="2483"/>
                    <a:pt x="15788" y="685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1" name="Text Box 69"/>
          <p:cNvSpPr txBox="1">
            <a:spLocks noChangeArrowheads="1"/>
          </p:cNvSpPr>
          <p:nvPr/>
        </p:nvSpPr>
        <p:spPr bwMode="auto">
          <a:xfrm>
            <a:off x="5541640" y="3534052"/>
            <a:ext cx="521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</a:t>
            </a:r>
            <a:r>
              <a:rPr lang="en-GB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62" name="Text Box 73"/>
          <p:cNvSpPr txBox="1">
            <a:spLocks noChangeArrowheads="1"/>
          </p:cNvSpPr>
          <p:nvPr/>
        </p:nvSpPr>
        <p:spPr bwMode="auto">
          <a:xfrm>
            <a:off x="6899928" y="3525175"/>
            <a:ext cx="6120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200" baseline="30000" dirty="0">
                <a:latin typeface="Comic Sans MS" pitchFamily="66" charset="0"/>
              </a:rPr>
              <a:t>π</a:t>
            </a:r>
            <a:r>
              <a:rPr lang="en-GB" sz="1200" dirty="0">
                <a:latin typeface="Comic Sans MS" pitchFamily="66" charset="0"/>
              </a:rPr>
              <a:t>/</a:t>
            </a:r>
            <a:r>
              <a:rPr lang="en-GB" sz="1200" baseline="-25000" dirty="0">
                <a:latin typeface="Comic Sans MS" pitchFamily="66" charset="0"/>
              </a:rPr>
              <a:t>2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7637763" y="3498542"/>
            <a:ext cx="39604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64" name="Text Box 69"/>
          <p:cNvSpPr txBox="1">
            <a:spLocks noChangeArrowheads="1"/>
          </p:cNvSpPr>
          <p:nvPr/>
        </p:nvSpPr>
        <p:spPr bwMode="auto">
          <a:xfrm>
            <a:off x="6214860" y="305761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1</a:t>
            </a:r>
          </a:p>
        </p:txBody>
      </p:sp>
      <p:sp>
        <p:nvSpPr>
          <p:cNvPr id="65" name="Text Box 69"/>
          <p:cNvSpPr txBox="1">
            <a:spLocks noChangeArrowheads="1"/>
          </p:cNvSpPr>
          <p:nvPr/>
        </p:nvSpPr>
        <p:spPr bwMode="auto">
          <a:xfrm>
            <a:off x="6169979" y="364995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>
                <a:latin typeface="Comic Sans MS" pitchFamily="66" charset="0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494270" y="3075371"/>
                <a:ext cx="9899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70" y="3075371"/>
                <a:ext cx="989951" cy="307777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4823541" y="3427521"/>
            <a:ext cx="39604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omic Sans MS" pitchFamily="66" charset="0"/>
              </a:rPr>
              <a:t>-</a:t>
            </a:r>
            <a:r>
              <a:rPr lang="el-GR" sz="1200" dirty="0">
                <a:latin typeface="Comic Sans MS" pitchFamily="66" charset="0"/>
              </a:rPr>
              <a:t>π</a:t>
            </a:r>
            <a:endParaRPr lang="en-GB" sz="1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87367" y="4407466"/>
                <a:ext cx="4870204" cy="593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can range from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(inclusive),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can range from -1 to 1 (inclusive) 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67" y="4407466"/>
                <a:ext cx="4870204" cy="593560"/>
              </a:xfrm>
              <a:prstGeom prst="rect">
                <a:avLst/>
              </a:prstGeom>
              <a:blipFill>
                <a:blip r:embed="rId11"/>
                <a:stretch>
                  <a:fillRect b="-10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274932" y="2906695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32" y="2906695"/>
                <a:ext cx="339195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744239" y="3315068"/>
                <a:ext cx="312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39" y="3315068"/>
                <a:ext cx="31245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5726096" y="3000654"/>
            <a:ext cx="1" cy="99429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94737" y="3019889"/>
            <a:ext cx="1" cy="99429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73" name="TextBox 72"/>
              <p:cNvSpPr txBox="1"/>
              <p:nvPr/>
            </p:nvSpPr>
            <p:spPr>
              <a:xfrm>
                <a:off x="5433133" y="3923929"/>
                <a:ext cx="536685" cy="313740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 useBgFill="1"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33" y="3923929"/>
                <a:ext cx="536685" cy="313740"/>
              </a:xfrm>
              <a:prstGeom prst="rect">
                <a:avLst/>
              </a:prstGeom>
              <a:blipFill>
                <a:blip r:embed="rId14"/>
                <a:stretch>
                  <a:fillRect l="-5682" t="-1961" r="-4545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74" name="TextBox 73"/>
              <p:cNvSpPr txBox="1"/>
              <p:nvPr/>
            </p:nvSpPr>
            <p:spPr>
              <a:xfrm>
                <a:off x="6828406" y="3934286"/>
                <a:ext cx="395621" cy="313740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 useBgFill="1"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06" y="3934286"/>
                <a:ext cx="395621" cy="313740"/>
              </a:xfrm>
              <a:prstGeom prst="rect">
                <a:avLst/>
              </a:prstGeom>
              <a:blipFill>
                <a:blip r:embed="rId15"/>
                <a:stretch>
                  <a:fillRect l="-7692" r="-6154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021004" y="5144907"/>
                <a:ext cx="107901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04" y="5144907"/>
                <a:ext cx="1079013" cy="246221"/>
              </a:xfrm>
              <a:prstGeom prst="rect">
                <a:avLst/>
              </a:prstGeom>
              <a:blipFill>
                <a:blip r:embed="rId16"/>
                <a:stretch>
                  <a:fillRect l="-1130" r="-3390" b="-2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7093131" y="2847272"/>
            <a:ext cx="681952" cy="914400"/>
            <a:chOff x="5058054" y="2860335"/>
            <a:chExt cx="1354138" cy="914400"/>
          </a:xfrm>
        </p:grpSpPr>
        <p:sp>
          <p:nvSpPr>
            <p:cNvPr id="77" name="Arc 63"/>
            <p:cNvSpPr>
              <a:spLocks/>
            </p:cNvSpPr>
            <p:nvPr/>
          </p:nvSpPr>
          <p:spPr bwMode="auto">
            <a:xfrm flipH="1" flipV="1">
              <a:off x="5058054" y="2860335"/>
              <a:ext cx="687388" cy="914400"/>
            </a:xfrm>
            <a:custGeom>
              <a:avLst/>
              <a:gdLst>
                <a:gd name="G0" fmla="+- 446 0 0"/>
                <a:gd name="G1" fmla="+- 21600 0 0"/>
                <a:gd name="G2" fmla="+- 21600 0 0"/>
                <a:gd name="T0" fmla="*/ 0 w 16234"/>
                <a:gd name="T1" fmla="*/ 5 h 21600"/>
                <a:gd name="T2" fmla="*/ 16234 w 16234"/>
                <a:gd name="T3" fmla="*/ 6859 h 21600"/>
                <a:gd name="T4" fmla="*/ 446 w 162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34" h="21600" fill="none" extrusionOk="0">
                  <a:moveTo>
                    <a:pt x="-1" y="4"/>
                  </a:moveTo>
                  <a:cubicBezTo>
                    <a:pt x="148" y="1"/>
                    <a:pt x="297" y="-1"/>
                    <a:pt x="446" y="0"/>
                  </a:cubicBezTo>
                  <a:cubicBezTo>
                    <a:pt x="6431" y="0"/>
                    <a:pt x="12149" y="2483"/>
                    <a:pt x="16234" y="6858"/>
                  </a:cubicBezTo>
                </a:path>
                <a:path w="16234" h="21600" stroke="0" extrusionOk="0">
                  <a:moveTo>
                    <a:pt x="-1" y="4"/>
                  </a:moveTo>
                  <a:cubicBezTo>
                    <a:pt x="148" y="1"/>
                    <a:pt x="297" y="-1"/>
                    <a:pt x="446" y="0"/>
                  </a:cubicBezTo>
                  <a:cubicBezTo>
                    <a:pt x="6431" y="0"/>
                    <a:pt x="12149" y="2483"/>
                    <a:pt x="16234" y="6858"/>
                  </a:cubicBezTo>
                  <a:lnTo>
                    <a:pt x="446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Arc 64"/>
            <p:cNvSpPr>
              <a:spLocks/>
            </p:cNvSpPr>
            <p:nvPr/>
          </p:nvSpPr>
          <p:spPr bwMode="auto">
            <a:xfrm flipV="1">
              <a:off x="5743854" y="2860335"/>
              <a:ext cx="668338" cy="9144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788"/>
                <a:gd name="T1" fmla="*/ 0 h 21600"/>
                <a:gd name="T2" fmla="*/ 15788 w 15788"/>
                <a:gd name="T3" fmla="*/ 6859 h 21600"/>
                <a:gd name="T4" fmla="*/ 0 w 157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88" h="21600" fill="none" extrusionOk="0">
                  <a:moveTo>
                    <a:pt x="-1" y="0"/>
                  </a:moveTo>
                  <a:cubicBezTo>
                    <a:pt x="5985" y="0"/>
                    <a:pt x="11703" y="2483"/>
                    <a:pt x="15788" y="6858"/>
                  </a:cubicBezTo>
                </a:path>
                <a:path w="15788" h="21600" stroke="0" extrusionOk="0">
                  <a:moveTo>
                    <a:pt x="-1" y="0"/>
                  </a:moveTo>
                  <a:cubicBezTo>
                    <a:pt x="5985" y="0"/>
                    <a:pt x="11703" y="2483"/>
                    <a:pt x="15788" y="685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40130" y="3178536"/>
            <a:ext cx="677048" cy="914400"/>
            <a:chOff x="6411729" y="3182890"/>
            <a:chExt cx="1363663" cy="914400"/>
          </a:xfrm>
        </p:grpSpPr>
        <p:sp>
          <p:nvSpPr>
            <p:cNvPr id="80" name="Arc 60"/>
            <p:cNvSpPr>
              <a:spLocks/>
            </p:cNvSpPr>
            <p:nvPr/>
          </p:nvSpPr>
          <p:spPr bwMode="auto">
            <a:xfrm>
              <a:off x="7097529" y="3182890"/>
              <a:ext cx="677863" cy="9144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16013"/>
                <a:gd name="T1" fmla="*/ 1 h 21600"/>
                <a:gd name="T2" fmla="*/ 16013 w 16013"/>
                <a:gd name="T3" fmla="*/ 6859 h 21600"/>
                <a:gd name="T4" fmla="*/ 225 w 160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13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6210" y="0"/>
                    <a:pt x="11928" y="2483"/>
                    <a:pt x="16013" y="6858"/>
                  </a:cubicBezTo>
                </a:path>
                <a:path w="16013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6210" y="0"/>
                    <a:pt x="11928" y="2483"/>
                    <a:pt x="16013" y="6858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1" name="Arc 61"/>
            <p:cNvSpPr>
              <a:spLocks/>
            </p:cNvSpPr>
            <p:nvPr/>
          </p:nvSpPr>
          <p:spPr bwMode="auto">
            <a:xfrm flipH="1">
              <a:off x="6411729" y="3182890"/>
              <a:ext cx="696913" cy="914400"/>
            </a:xfrm>
            <a:custGeom>
              <a:avLst/>
              <a:gdLst>
                <a:gd name="G0" fmla="+- 682 0 0"/>
                <a:gd name="G1" fmla="+- 21600 0 0"/>
                <a:gd name="G2" fmla="+- 21600 0 0"/>
                <a:gd name="T0" fmla="*/ 0 w 16470"/>
                <a:gd name="T1" fmla="*/ 11 h 21600"/>
                <a:gd name="T2" fmla="*/ 16470 w 16470"/>
                <a:gd name="T3" fmla="*/ 6859 h 21600"/>
                <a:gd name="T4" fmla="*/ 682 w 1647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70" h="21600" fill="none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6667" y="0"/>
                    <a:pt x="12385" y="2483"/>
                    <a:pt x="16470" y="6858"/>
                  </a:cubicBezTo>
                </a:path>
                <a:path w="16470" h="21600" stroke="0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6667" y="0"/>
                    <a:pt x="12385" y="2483"/>
                    <a:pt x="16470" y="6858"/>
                  </a:cubicBezTo>
                  <a:lnTo>
                    <a:pt x="682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318376" y="5693547"/>
                <a:ext cx="1367169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76" y="5693547"/>
                <a:ext cx="1367169" cy="246221"/>
              </a:xfrm>
              <a:prstGeom prst="rect">
                <a:avLst/>
              </a:prstGeom>
              <a:blipFill>
                <a:blip r:embed="rId17"/>
                <a:stretch>
                  <a:fillRect r="-2667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15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3" grpId="0" animBg="1"/>
      <p:bldP spid="74" grpId="0" animBg="1"/>
      <p:bldP spid="75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a Cartesian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stating the value of the constant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Write down the range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2"/>
                <a:stretch>
                  <a:fillRect t="-809" r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3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𝑠𝑖𝑛𝑡𝑐𝑜𝑠𝑡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blipFill>
                <a:blip r:embed="rId4"/>
                <a:stretch>
                  <a:fillRect l="-1935" r="-193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1439" y="5084962"/>
                <a:ext cx="1605761" cy="29815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GB" sz="16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9" y="5084962"/>
                <a:ext cx="1605761" cy="298159"/>
              </a:xfrm>
              <a:prstGeom prst="rect">
                <a:avLst/>
              </a:prstGeom>
              <a:blipFill>
                <a:blip r:embed="rId5"/>
                <a:stretch>
                  <a:fillRect l="-2662" b="-2040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78452" y="5130830"/>
                <a:ext cx="107901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52" y="5130830"/>
                <a:ext cx="1079013" cy="246221"/>
              </a:xfrm>
              <a:prstGeom prst="rect">
                <a:avLst/>
              </a:prstGeom>
              <a:blipFill>
                <a:blip r:embed="rId6"/>
                <a:stretch>
                  <a:fillRect r="-3955" b="-7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318376" y="5693547"/>
                <a:ext cx="1367169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76" y="5693547"/>
                <a:ext cx="1367169" cy="246221"/>
              </a:xfrm>
              <a:prstGeom prst="rect">
                <a:avLst/>
              </a:prstGeom>
              <a:blipFill>
                <a:blip r:embed="rId7"/>
                <a:stretch>
                  <a:fillRect r="-2667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46125" t="26349" r="25246" b="22896"/>
          <a:stretch/>
        </p:blipFill>
        <p:spPr>
          <a:xfrm>
            <a:off x="3994952" y="1358282"/>
            <a:ext cx="4678532" cy="4665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73662" y="3817398"/>
                <a:ext cx="1623265" cy="357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62" y="3817398"/>
                <a:ext cx="1623265" cy="357662"/>
              </a:xfrm>
              <a:prstGeom prst="rect">
                <a:avLst/>
              </a:prstGeom>
              <a:blipFill>
                <a:blip r:embed="rId9"/>
                <a:stretch>
                  <a:fillRect l="-1504" b="-152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6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)+2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𝑐𝑜𝑠𝑒𝑐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600" b="0" i="1" dirty="0">
                  <a:latin typeface="Comic Sans MS" pitchFamily="66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a) Find the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state the domain of x for which the curve is defined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b) Hence, sketch the curve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350" t="-809" r="-2102" b="-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4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𝑠𝑖𝑛𝑡𝑐𝑜𝑠𝑡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blipFill>
                <a:blip r:embed="rId5"/>
                <a:stretch>
                  <a:fillRect l="-1935" r="-193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84024" y="3091795"/>
            <a:ext cx="511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Remember that you can use the identity above to remind yourself of those involving cot and cosec instead…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2045" y="3788227"/>
                <a:ext cx="18392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𝑐𝑜𝑠𝑒𝑐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45" y="3788227"/>
                <a:ext cx="1839221" cy="246221"/>
              </a:xfrm>
              <a:prstGeom prst="rect">
                <a:avLst/>
              </a:prstGeom>
              <a:blipFill>
                <a:blip r:embed="rId6"/>
                <a:stretch>
                  <a:fillRect l="-1987" r="-132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0594" y="2194560"/>
                <a:ext cx="1335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)+2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594" y="2194560"/>
                <a:ext cx="1335494" cy="246221"/>
              </a:xfrm>
              <a:prstGeom prst="rect">
                <a:avLst/>
              </a:prstGeom>
              <a:blipFill>
                <a:blip r:embed="rId7"/>
                <a:stretch>
                  <a:fillRect l="-1826" r="-274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4298" y="2181498"/>
                <a:ext cx="15547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𝑐𝑜𝑠𝑒𝑐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nor/>
                        </m:rPr>
                        <a:rPr lang="en-GB" sz="1600" dirty="0">
                          <a:latin typeface="Comic Sans MS" pitchFamily="66" charset="0"/>
                        </a:rPr>
                        <m:t> 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98" y="2181498"/>
                <a:ext cx="1554785" cy="246221"/>
              </a:xfrm>
              <a:prstGeom prst="rect">
                <a:avLst/>
              </a:prstGeom>
              <a:blipFill>
                <a:blip r:embed="rId8"/>
                <a:stretch>
                  <a:fillRect l="-4314" b="-2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44834" y="2595155"/>
                <a:ext cx="1335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4" y="2595155"/>
                <a:ext cx="1335494" cy="246221"/>
              </a:xfrm>
              <a:prstGeom prst="rect">
                <a:avLst/>
              </a:prstGeom>
              <a:blipFill>
                <a:blip r:embed="rId9"/>
                <a:stretch>
                  <a:fillRect l="-1826" r="-456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81039" y="2599510"/>
                <a:ext cx="15497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𝑐𝑜𝑠𝑒𝑐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sz="1600" dirty="0">
                          <a:latin typeface="Comic Sans MS" pitchFamily="66" charset="0"/>
                        </a:rPr>
                        <m:t> 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39" y="2599510"/>
                <a:ext cx="1549783" cy="246221"/>
              </a:xfrm>
              <a:prstGeom prst="rect">
                <a:avLst/>
              </a:prstGeom>
              <a:blipFill>
                <a:blip r:embed="rId10"/>
                <a:stretch>
                  <a:fillRect l="-4331" b="-24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620684" y="2280604"/>
            <a:ext cx="105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Subtract 2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5393055" y="2330896"/>
            <a:ext cx="337183" cy="38618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/>
          <p:cNvSpPr/>
          <p:nvPr/>
        </p:nvSpPr>
        <p:spPr>
          <a:xfrm>
            <a:off x="8245112" y="2326542"/>
            <a:ext cx="337183" cy="38618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529348" y="2254478"/>
            <a:ext cx="53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Add 2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40480" y="1480710"/>
            <a:ext cx="511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Start by rearranging the parametric equations, as in the previous examples…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07725" y="4271552"/>
                <a:ext cx="18905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25" y="4271552"/>
                <a:ext cx="1890581" cy="246221"/>
              </a:xfrm>
              <a:prstGeom prst="rect">
                <a:avLst/>
              </a:prstGeom>
              <a:blipFill>
                <a:blip r:embed="rId11"/>
                <a:stretch>
                  <a:fillRect l="-1935" t="-2500" r="-193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>
            <a:off x="7221855" y="3924564"/>
            <a:ext cx="302351" cy="46455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7497382" y="3861210"/>
            <a:ext cx="172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Replace using the expressions above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26035" y="3753395"/>
            <a:ext cx="539932" cy="28738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569131" y="4245429"/>
            <a:ext cx="788125" cy="28738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592389" y="3753395"/>
            <a:ext cx="722812" cy="28738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544492" y="4245430"/>
            <a:ext cx="552994" cy="28738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548845" y="2569030"/>
            <a:ext cx="1480457" cy="28738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827417" y="2564676"/>
            <a:ext cx="1389017" cy="28738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46616" y="4728752"/>
                <a:ext cx="1685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16" y="4728752"/>
                <a:ext cx="1685590" cy="246221"/>
              </a:xfrm>
              <a:prstGeom prst="rect">
                <a:avLst/>
              </a:prstGeom>
              <a:blipFill>
                <a:blip r:embed="rId12"/>
                <a:stretch>
                  <a:fillRect l="-362" t="-2500" r="-2174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51267" y="5194661"/>
                <a:ext cx="14816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267" y="5194661"/>
                <a:ext cx="1481624" cy="246221"/>
              </a:xfrm>
              <a:prstGeom prst="rect">
                <a:avLst/>
              </a:prstGeom>
              <a:blipFill>
                <a:blip r:embed="rId13"/>
                <a:stretch>
                  <a:fillRect l="-1235" r="-2469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6999786" y="4407890"/>
            <a:ext cx="302351" cy="46455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7257896" y="4518707"/>
            <a:ext cx="120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Subtract 2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655797" y="4891216"/>
            <a:ext cx="302351" cy="46455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800695" y="4862696"/>
            <a:ext cx="173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Expand bracket and simplify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9633" y="5525586"/>
                <a:ext cx="14816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3" y="5525586"/>
                <a:ext cx="1481624" cy="246221"/>
              </a:xfrm>
              <a:prstGeom prst="rect">
                <a:avLst/>
              </a:prstGeom>
              <a:blipFill>
                <a:blip r:embed="rId14"/>
                <a:stretch>
                  <a:fillRect l="-2881" r="-2469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3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/>
      <p:bldP spid="7" grpId="0" animBg="1"/>
      <p:bldP spid="7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/>
      <p:bldP spid="34" grpId="0"/>
      <p:bldP spid="35" grpId="0" animBg="1"/>
      <p:bldP spid="36" grpId="0"/>
      <p:bldP spid="37" grpId="0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Rearrange to make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the subject: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=2−4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𝑙𝑛𝑡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Write in terms of powers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𝑐𝑜𝑠𝑥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4+3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𝑐𝑜𝑡𝑥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  <a:blipFill>
                <a:blip r:embed="rId2"/>
                <a:stretch>
                  <a:fillRect l="-1752" t="-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4"/>
              <p:cNvSpPr txBox="1">
                <a:spLocks/>
              </p:cNvSpPr>
              <p:nvPr/>
            </p:nvSpPr>
            <p:spPr>
              <a:xfrm>
                <a:off x="4643452" y="1687745"/>
                <a:ext cx="4099332" cy="4752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3) State the ranges of the following functions: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800" dirty="0">
                    <a:latin typeface="Comic Sans MS" panose="030F0702030302020204" pitchFamily="66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−2,</m:t>
                    </m:r>
                  </m:oMath>
                </a14:m>
                <a:r>
                  <a:rPr lang="en-GB" sz="1800" dirty="0">
                    <a:latin typeface="Comic Sans MS" panose="030F0702030302020204" pitchFamily="66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−4&lt;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Comic Sans MS" panose="030F0702030302020204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4) A circle has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centre</a:t>
                </a:r>
                <a:r>
                  <a:rPr lang="en-US" sz="1800" dirty="0">
                    <a:latin typeface="Comic Sans MS" panose="030F0702030302020204" pitchFamily="66" charset="0"/>
                  </a:rPr>
                  <a:t> (0,4) and radius 5. Find the coordinates of the intersection between the circle and the line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−10=0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52" y="1687745"/>
                <a:ext cx="4099332" cy="4752528"/>
              </a:xfrm>
              <a:prstGeom prst="rect">
                <a:avLst/>
              </a:prstGeom>
              <a:blipFill>
                <a:blip r:embed="rId3"/>
                <a:stretch>
                  <a:fillRect l="-1339" t="-1284" r="-1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92924" y="2209799"/>
                <a:ext cx="782265" cy="372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24" y="2209799"/>
                <a:ext cx="782265" cy="372025"/>
              </a:xfrm>
              <a:prstGeom prst="rect">
                <a:avLst/>
              </a:prstGeom>
              <a:blipFill>
                <a:blip r:embed="rId4"/>
                <a:stretch>
                  <a:fillRect l="-4688" r="-4688" b="-14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70892" y="2631829"/>
                <a:ext cx="726609" cy="438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892" y="2631829"/>
                <a:ext cx="726609" cy="438390"/>
              </a:xfrm>
              <a:prstGeom prst="rect">
                <a:avLst/>
              </a:prstGeom>
              <a:blipFill>
                <a:blip r:embed="rId5"/>
                <a:stretch>
                  <a:fillRect l="-5042" r="-504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2894" y="3030416"/>
                <a:ext cx="810222" cy="364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94" y="3030416"/>
                <a:ext cx="810222" cy="364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74987" y="3475893"/>
                <a:ext cx="1494833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87" y="3475893"/>
                <a:ext cx="1494833" cy="484043"/>
              </a:xfrm>
              <a:prstGeom prst="rect">
                <a:avLst/>
              </a:prstGeom>
              <a:blipFill>
                <a:blip r:embed="rId7"/>
                <a:stretch>
                  <a:fillRect l="-2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803" y="4706815"/>
                <a:ext cx="944809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3" y="4706815"/>
                <a:ext cx="944809" cy="220253"/>
              </a:xfrm>
              <a:prstGeom prst="rect">
                <a:avLst/>
              </a:prstGeom>
              <a:blipFill>
                <a:blip r:embed="rId8"/>
                <a:stretch>
                  <a:fillRect l="-3871" t="-2778" r="-2581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48157" y="5058509"/>
                <a:ext cx="1467646" cy="271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𝒄𝒐𝒔𝒙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57" y="5058509"/>
                <a:ext cx="1467646" cy="271421"/>
              </a:xfrm>
              <a:prstGeom prst="rect">
                <a:avLst/>
              </a:prstGeom>
              <a:blipFill>
                <a:blip r:embed="rId9"/>
                <a:stretch>
                  <a:fillRect l="-2490" r="-1660" b="-6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60587" y="5445370"/>
                <a:ext cx="955326" cy="412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</m:e>
                                <m:sup>
                                  <m:r>
                                    <a:rPr lang="en-US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7" y="5445370"/>
                <a:ext cx="955326" cy="412292"/>
              </a:xfrm>
              <a:prstGeom prst="rect">
                <a:avLst/>
              </a:prstGeom>
              <a:blipFill>
                <a:blip r:embed="rId10"/>
                <a:stretch>
                  <a:fillRect r="-2548" b="-1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21172" y="5879123"/>
                <a:ext cx="1656159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𝒄𝒐𝒔𝒙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72" y="5879123"/>
                <a:ext cx="1656159" cy="220253"/>
              </a:xfrm>
              <a:prstGeom prst="rect">
                <a:avLst/>
              </a:prstGeom>
              <a:blipFill>
                <a:blip r:embed="rId11"/>
                <a:stretch>
                  <a:fillRect l="-1845" t="-2703" r="-2214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20004" y="2702169"/>
                <a:ext cx="5612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4" y="2702169"/>
                <a:ext cx="561244" cy="246221"/>
              </a:xfrm>
              <a:prstGeom prst="rect">
                <a:avLst/>
              </a:prstGeom>
              <a:blipFill>
                <a:blip r:embed="rId12"/>
                <a:stretch>
                  <a:fillRect l="-8696" r="-7609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78619" y="3089030"/>
                <a:ext cx="9525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19" y="3089030"/>
                <a:ext cx="952568" cy="246221"/>
              </a:xfrm>
              <a:prstGeom prst="rect">
                <a:avLst/>
              </a:prstGeom>
              <a:blipFill>
                <a:blip r:embed="rId13"/>
                <a:stretch>
                  <a:fillRect l="-4487" r="-448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99771" y="3733798"/>
                <a:ext cx="11064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771" y="3733798"/>
                <a:ext cx="1106457" cy="246221"/>
              </a:xfrm>
              <a:prstGeom prst="rect">
                <a:avLst/>
              </a:prstGeom>
              <a:blipFill>
                <a:blip r:embed="rId14"/>
                <a:stretch>
                  <a:fillRect r="-3846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96387" y="4097214"/>
                <a:ext cx="9525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87" y="4097214"/>
                <a:ext cx="952568" cy="246221"/>
              </a:xfrm>
              <a:prstGeom prst="rect">
                <a:avLst/>
              </a:prstGeom>
              <a:blipFill>
                <a:blip r:embed="rId15"/>
                <a:stretch>
                  <a:fillRect l="-4487" r="-4487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77895" y="5890844"/>
                <a:ext cx="25720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GB" sz="20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95" y="5890844"/>
                <a:ext cx="2572051" cy="307777"/>
              </a:xfrm>
              <a:prstGeom prst="rect">
                <a:avLst/>
              </a:prstGeom>
              <a:blipFill>
                <a:blip r:embed="rId16"/>
                <a:stretch>
                  <a:fillRect l="-4739" t="-25490" b="-49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)+2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𝑐𝑜𝑠𝑒𝑐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600" b="0" i="1" dirty="0">
                  <a:latin typeface="Comic Sans MS" pitchFamily="66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a) Find the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state the domain of x for which the curve is defined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b) Hence, sketch the curve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350" t="-809" r="-2102" b="-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4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𝑠𝑖𝑛𝑡𝑐𝑜𝑠𝑡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blipFill>
                <a:blip r:embed="rId5"/>
                <a:stretch>
                  <a:fillRect l="-1935" r="-193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9633" y="5525586"/>
                <a:ext cx="14816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3" y="5525586"/>
                <a:ext cx="1481624" cy="246221"/>
              </a:xfrm>
              <a:prstGeom prst="rect">
                <a:avLst/>
              </a:prstGeom>
              <a:blipFill>
                <a:blip r:embed="rId6"/>
                <a:stretch>
                  <a:fillRect l="-2881" r="-2469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9520" y="1472001"/>
                <a:ext cx="516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To find the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for which the curve is defined, use the limits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in the function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0" y="1472001"/>
                <a:ext cx="5164184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81747" y="2195319"/>
                <a:ext cx="13358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𝑐𝑜𝑡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747" y="2195319"/>
                <a:ext cx="1335879" cy="246221"/>
              </a:xfrm>
              <a:prstGeom prst="rect">
                <a:avLst/>
              </a:prstGeom>
              <a:blipFill>
                <a:blip r:embed="rId8"/>
                <a:stretch>
                  <a:fillRect l="-1826" r="-2740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723017" y="2193968"/>
                <a:ext cx="9090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17" y="2193968"/>
                <a:ext cx="909095" cy="246221"/>
              </a:xfrm>
              <a:prstGeom prst="rect">
                <a:avLst/>
              </a:prstGeom>
              <a:blipFill>
                <a:blip r:embed="rId9"/>
                <a:stretch>
                  <a:fillRect l="-5369" r="-201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ine 93"/>
          <p:cNvSpPr>
            <a:spLocks noChangeShapeType="1"/>
          </p:cNvSpPr>
          <p:nvPr/>
        </p:nvSpPr>
        <p:spPr bwMode="auto">
          <a:xfrm flipH="1">
            <a:off x="4945834" y="2682195"/>
            <a:ext cx="7938" cy="1801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Line 94"/>
          <p:cNvSpPr>
            <a:spLocks noChangeShapeType="1"/>
          </p:cNvSpPr>
          <p:nvPr/>
        </p:nvSpPr>
        <p:spPr bwMode="auto">
          <a:xfrm>
            <a:off x="4947422" y="3596594"/>
            <a:ext cx="1366292" cy="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Line 95"/>
          <p:cNvSpPr>
            <a:spLocks noChangeShapeType="1"/>
          </p:cNvSpPr>
          <p:nvPr/>
        </p:nvSpPr>
        <p:spPr bwMode="auto">
          <a:xfrm>
            <a:off x="5633222" y="352039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Line 96"/>
          <p:cNvSpPr>
            <a:spLocks noChangeShapeType="1"/>
          </p:cNvSpPr>
          <p:nvPr/>
        </p:nvSpPr>
        <p:spPr bwMode="auto">
          <a:xfrm>
            <a:off x="6319022" y="352039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103"/>
              <p:cNvSpPr txBox="1">
                <a:spLocks noChangeArrowheads="1"/>
              </p:cNvSpPr>
              <p:nvPr/>
            </p:nvSpPr>
            <p:spPr bwMode="auto">
              <a:xfrm>
                <a:off x="5444309" y="3626757"/>
                <a:ext cx="381000" cy="406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8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4309" y="3626757"/>
                <a:ext cx="381000" cy="406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Line 104"/>
          <p:cNvSpPr>
            <a:spLocks noChangeShapeType="1"/>
          </p:cNvSpPr>
          <p:nvPr/>
        </p:nvSpPr>
        <p:spPr bwMode="auto">
          <a:xfrm>
            <a:off x="4947422" y="2929845"/>
            <a:ext cx="0" cy="1316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105"/>
              <p:cNvSpPr txBox="1">
                <a:spLocks noChangeArrowheads="1"/>
              </p:cNvSpPr>
              <p:nvPr/>
            </p:nvSpPr>
            <p:spPr bwMode="auto">
              <a:xfrm>
                <a:off x="6101534" y="3617232"/>
                <a:ext cx="457200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0" name="Text 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1534" y="3617232"/>
                <a:ext cx="457200" cy="2746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109"/>
          <p:cNvSpPr>
            <a:spLocks/>
          </p:cNvSpPr>
          <p:nvPr/>
        </p:nvSpPr>
        <p:spPr bwMode="auto">
          <a:xfrm flipH="1" flipV="1">
            <a:off x="4963942" y="514905"/>
            <a:ext cx="668337" cy="2823590"/>
          </a:xfrm>
          <a:custGeom>
            <a:avLst/>
            <a:gdLst>
              <a:gd name="T0" fmla="*/ 0 w 15788"/>
              <a:gd name="T1" fmla="*/ 0 h 21600"/>
              <a:gd name="T2" fmla="*/ 28292016 w 15788"/>
              <a:gd name="T3" fmla="*/ 55234736 h 21600"/>
              <a:gd name="T4" fmla="*/ 0 w 15788"/>
              <a:gd name="T5" fmla="*/ 17394232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" name="Arc 111"/>
          <p:cNvSpPr>
            <a:spLocks/>
          </p:cNvSpPr>
          <p:nvPr/>
        </p:nvSpPr>
        <p:spPr bwMode="auto">
          <a:xfrm>
            <a:off x="5613586" y="3338495"/>
            <a:ext cx="668337" cy="2884752"/>
          </a:xfrm>
          <a:custGeom>
            <a:avLst/>
            <a:gdLst>
              <a:gd name="T0" fmla="*/ 0 w 15788"/>
              <a:gd name="T1" fmla="*/ 0 h 21600"/>
              <a:gd name="T2" fmla="*/ 28292016 w 15788"/>
              <a:gd name="T3" fmla="*/ 47896249 h 21600"/>
              <a:gd name="T4" fmla="*/ 0 w 15788"/>
              <a:gd name="T5" fmla="*/ 15083231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88" h="21600" fill="none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</a:path>
              <a:path w="15788" h="21600" stroke="0" extrusionOk="0">
                <a:moveTo>
                  <a:pt x="-1" y="0"/>
                </a:moveTo>
                <a:cubicBezTo>
                  <a:pt x="5985" y="0"/>
                  <a:pt x="11703" y="2483"/>
                  <a:pt x="15788" y="68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113"/>
              <p:cNvSpPr txBox="1">
                <a:spLocks noChangeArrowheads="1"/>
              </p:cNvSpPr>
              <p:nvPr/>
            </p:nvSpPr>
            <p:spPr bwMode="auto">
              <a:xfrm>
                <a:off x="6200004" y="3934913"/>
                <a:ext cx="160287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𝑐𝑜𝑡</m:t>
                      </m:r>
                      <m:r>
                        <a:rPr lang="en-GB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)+2</m:t>
                      </m:r>
                    </m:oMath>
                  </m:oMathPara>
                </a14:m>
                <a:endParaRPr lang="el-GR" sz="1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7" name="Text 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0004" y="3934913"/>
                <a:ext cx="1602875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ine 114"/>
          <p:cNvSpPr>
            <a:spLocks noChangeShapeType="1"/>
          </p:cNvSpPr>
          <p:nvPr/>
        </p:nvSpPr>
        <p:spPr bwMode="auto">
          <a:xfrm flipH="1">
            <a:off x="6320609" y="2679020"/>
            <a:ext cx="7938" cy="1801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 Box 105"/>
              <p:cNvSpPr txBox="1">
                <a:spLocks noChangeArrowheads="1"/>
              </p:cNvSpPr>
              <p:nvPr/>
            </p:nvSpPr>
            <p:spPr bwMode="auto">
              <a:xfrm>
                <a:off x="4638494" y="3582398"/>
                <a:ext cx="457200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0" name="Text 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8494" y="3582398"/>
                <a:ext cx="457200" cy="274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105"/>
              <p:cNvSpPr txBox="1">
                <a:spLocks noChangeArrowheads="1"/>
              </p:cNvSpPr>
              <p:nvPr/>
            </p:nvSpPr>
            <p:spPr bwMode="auto">
              <a:xfrm>
                <a:off x="6232162" y="3451768"/>
                <a:ext cx="457200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1" name="Text 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2162" y="3451768"/>
                <a:ext cx="457200" cy="2746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 Box 105"/>
              <p:cNvSpPr txBox="1">
                <a:spLocks noChangeArrowheads="1"/>
              </p:cNvSpPr>
              <p:nvPr/>
            </p:nvSpPr>
            <p:spPr bwMode="auto">
              <a:xfrm>
                <a:off x="4629786" y="2702831"/>
                <a:ext cx="457200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2" name="Text 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9786" y="2702831"/>
                <a:ext cx="457200" cy="27463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6957" y="4583669"/>
                <a:ext cx="4947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As there are asymptotes 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between these,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can take any value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57" y="4583669"/>
                <a:ext cx="4947144" cy="523220"/>
              </a:xfrm>
              <a:prstGeom prst="rect">
                <a:avLst/>
              </a:prstGeom>
              <a:blipFill>
                <a:blip r:embed="rId16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18555" y="5166802"/>
                <a:ext cx="627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55" y="5166802"/>
                <a:ext cx="627351" cy="276999"/>
              </a:xfrm>
              <a:prstGeom prst="rect">
                <a:avLst/>
              </a:prstGeom>
              <a:blipFill>
                <a:blip r:embed="rId17"/>
                <a:stretch>
                  <a:fillRect l="-4854" r="-77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078854" y="5514511"/>
                <a:ext cx="627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4" y="5514511"/>
                <a:ext cx="627351" cy="276999"/>
              </a:xfrm>
              <a:prstGeom prst="rect">
                <a:avLst/>
              </a:prstGeom>
              <a:blipFill>
                <a:blip r:embed="rId18"/>
                <a:stretch>
                  <a:fillRect l="-4854" r="-873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5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62" grpId="0" animBg="1"/>
      <p:bldP spid="63" grpId="0" animBg="1"/>
      <p:bldP spid="64" grpId="0" animBg="1"/>
      <p:bldP spid="65" grpId="0" animBg="1"/>
      <p:bldP spid="68" grpId="0"/>
      <p:bldP spid="69" grpId="0" animBg="1"/>
      <p:bldP spid="70" grpId="0"/>
      <p:bldP spid="73" grpId="0" animBg="1"/>
      <p:bldP spid="75" grpId="0" animBg="1"/>
      <p:bldP spid="77" grpId="0"/>
      <p:bldP spid="78" grpId="0" animBg="1"/>
      <p:bldP spid="80" grpId="0"/>
      <p:bldP spid="81" grpId="0"/>
      <p:bldP spid="82" grpId="0"/>
      <p:bldP spid="2" grpId="0"/>
      <p:bldP spid="4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can use the trigonometric identities to convert trigonometric parametric equations into their Cartesian form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)+2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𝑐𝑜𝑠𝑒𝑐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600" b="0" i="1" dirty="0">
                  <a:latin typeface="Comic Sans MS" pitchFamily="66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a) Find the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state the domain of x for which the curve is defined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b) Hence, sketch the curve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482340" cy="4525963"/>
              </a:xfrm>
              <a:blipFill>
                <a:blip r:embed="rId3"/>
                <a:stretch>
                  <a:fillRect l="-350" t="-809" r="-2102" b="-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832681" cy="276999"/>
              </a:xfrm>
              <a:prstGeom prst="rect">
                <a:avLst/>
              </a:prstGeom>
              <a:blipFill>
                <a:blip r:embed="rId4"/>
                <a:stretch>
                  <a:fillRect l="-1967" r="-1639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𝑠𝑖𝑛𝑡𝑐𝑜𝑠𝑡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80" y="0"/>
                <a:ext cx="1861151" cy="276999"/>
              </a:xfrm>
              <a:prstGeom prst="rect">
                <a:avLst/>
              </a:prstGeom>
              <a:blipFill>
                <a:blip r:embed="rId5"/>
                <a:stretch>
                  <a:fillRect l="-1935" r="-1935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9633" y="5525586"/>
                <a:ext cx="14816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3" y="5525586"/>
                <a:ext cx="1481624" cy="246221"/>
              </a:xfrm>
              <a:prstGeom prst="rect">
                <a:avLst/>
              </a:prstGeom>
              <a:blipFill>
                <a:blip r:embed="rId6"/>
                <a:stretch>
                  <a:fillRect l="-2881" r="-2469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078854" y="5514511"/>
                <a:ext cx="627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4" y="5514511"/>
                <a:ext cx="627351" cy="276999"/>
              </a:xfrm>
              <a:prstGeom prst="rect">
                <a:avLst/>
              </a:prstGeom>
              <a:blipFill>
                <a:blip r:embed="rId7"/>
                <a:stretch>
                  <a:fillRect l="-4854" r="-873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516216" y="1484784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V="1">
            <a:off x="6552220" y="1592796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44208" y="1268760"/>
                <a:ext cx="3416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268760"/>
                <a:ext cx="341632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56376" y="2852936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2852936"/>
                <a:ext cx="33919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 rot="5400000">
            <a:off x="4802778" y="-143690"/>
            <a:ext cx="4754878" cy="1976846"/>
          </a:xfrm>
          <a:prstGeom prst="arc">
            <a:avLst>
              <a:gd name="adj1" fmla="val 18882349"/>
              <a:gd name="adj2" fmla="val 270127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50330" y="1441266"/>
                <a:ext cx="14816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330" y="1441266"/>
                <a:ext cx="1481624" cy="246221"/>
              </a:xfrm>
              <a:prstGeom prst="rect">
                <a:avLst/>
              </a:prstGeom>
              <a:blipFill>
                <a:blip r:embed="rId10"/>
                <a:stretch>
                  <a:fillRect l="-2881" r="-2469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344193" y="25429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93" y="2542900"/>
                <a:ext cx="160300" cy="246221"/>
              </a:xfrm>
              <a:prstGeom prst="rect">
                <a:avLst/>
              </a:prstGeom>
              <a:blipFill>
                <a:blip r:embed="rId11"/>
                <a:stretch>
                  <a:fillRect l="-30769" r="-2692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89519" y="2987038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19" y="2987038"/>
                <a:ext cx="160300" cy="246221"/>
              </a:xfrm>
              <a:prstGeom prst="rect">
                <a:avLst/>
              </a:prstGeom>
              <a:blipFill>
                <a:blip r:embed="rId12"/>
                <a:stretch>
                  <a:fillRect l="-26923" r="-269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40284" y="2987038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4" y="2987038"/>
                <a:ext cx="160300" cy="246221"/>
              </a:xfrm>
              <a:prstGeom prst="rect">
                <a:avLst/>
              </a:prstGeom>
              <a:blipFill>
                <a:blip r:embed="rId1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7384" y="6183086"/>
            <a:ext cx="296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Find the roots and y-intercept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" grpId="0" animBg="1"/>
      <p:bldP spid="33" grpId="0"/>
      <p:bldP spid="34" grpId="0"/>
      <p:bldP spid="35" grpId="0"/>
      <p:bldP spid="36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93" y="1691347"/>
            <a:ext cx="8712642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Teachings for</a:t>
            </a:r>
            <a:endParaRPr lang="en-US" sz="115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  <a:p>
            <a:pPr algn="ctr"/>
            <a:r>
              <a:rPr lang="en-US" sz="115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exercise 8C</a:t>
            </a:r>
            <a:endParaRPr lang="en-US" sz="11500" b="1" cap="none" spc="0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696789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plot graphs of parametric equations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 smtClean="0">
                    <a:latin typeface="Comic Sans MS" pitchFamily="66" charset="0"/>
                  </a:rPr>
                  <a:t>Sketch the graphs below on two separate axes: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696789" cy="4525963"/>
              </a:xfrm>
              <a:blipFill>
                <a:blip r:embed="rId2"/>
                <a:stretch>
                  <a:fillRect l="-165" t="-809" r="-2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600388" y="3877309"/>
            <a:ext cx="0" cy="2304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68340" y="5027432"/>
            <a:ext cx="4095101" cy="20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304300" y="3687099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00" y="3687099"/>
                <a:ext cx="339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4242436" y="4868907"/>
                <a:ext cx="312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36" y="4868907"/>
                <a:ext cx="31245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/>
          <p:cNvCxnSpPr/>
          <p:nvPr/>
        </p:nvCxnSpPr>
        <p:spPr>
          <a:xfrm flipV="1">
            <a:off x="1032436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1032436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1464484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464484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1896532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1896532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2328580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2328580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2760628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2760628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3192676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3624724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3624724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384364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600388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600388" y="4957429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28380" y="5647349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28380" y="5647349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28380" y="5329601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28380" y="5329601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28380" y="5029437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320468" y="5108568"/>
                <a:ext cx="334387" cy="458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68" y="5108568"/>
                <a:ext cx="334387" cy="45839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888420" y="5108568"/>
                <a:ext cx="324128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20" y="5108568"/>
                <a:ext cx="324128" cy="45839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2175772" y="5055814"/>
                <a:ext cx="334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72" y="5055814"/>
                <a:ext cx="33438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1734932" y="5082191"/>
                <a:ext cx="324128" cy="51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32" y="5082191"/>
                <a:ext cx="324128" cy="514243"/>
              </a:xfrm>
              <a:prstGeom prst="rect">
                <a:avLst/>
              </a:prstGeom>
              <a:blipFill>
                <a:blip r:embed="rId8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168340" y="5503333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0" y="5503333"/>
                <a:ext cx="46814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168340" y="5185585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0" y="5185585"/>
                <a:ext cx="46814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2985145" y="5085122"/>
                <a:ext cx="433773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45" y="5085122"/>
                <a:ext cx="433773" cy="495649"/>
              </a:xfrm>
              <a:prstGeom prst="rect">
                <a:avLst/>
              </a:prstGeom>
              <a:blipFill>
                <a:blip r:embed="rId11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2561889" y="5085122"/>
                <a:ext cx="324128" cy="50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89" y="5085122"/>
                <a:ext cx="324128" cy="500009"/>
              </a:xfrm>
              <a:prstGeom prst="rect">
                <a:avLst/>
              </a:prstGeom>
              <a:blipFill>
                <a:blip r:embed="rId12"/>
                <a:stretch>
                  <a:fillRect r="-5660"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3443571" y="5085122"/>
                <a:ext cx="324128" cy="49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71" y="5085122"/>
                <a:ext cx="324128" cy="494238"/>
              </a:xfrm>
              <a:prstGeom prst="rect">
                <a:avLst/>
              </a:prstGeom>
              <a:blipFill>
                <a:blip r:embed="rId13"/>
                <a:stretch>
                  <a:fillRect r="-3774"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/>
          <p:cNvCxnSpPr/>
          <p:nvPr/>
        </p:nvCxnSpPr>
        <p:spPr>
          <a:xfrm flipV="1">
            <a:off x="4067270" y="496036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4067270" y="496036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/>
              <p:cNvSpPr txBox="1"/>
              <p:nvPr/>
            </p:nvSpPr>
            <p:spPr>
              <a:xfrm>
                <a:off x="3886117" y="5088053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5" name="TextBox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17" y="5088053"/>
                <a:ext cx="324128" cy="307777"/>
              </a:xfrm>
              <a:prstGeom prst="rect">
                <a:avLst/>
              </a:prstGeom>
              <a:blipFill>
                <a:blip r:embed="rId14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Arrow Connector 265"/>
          <p:cNvCxnSpPr/>
          <p:nvPr/>
        </p:nvCxnSpPr>
        <p:spPr>
          <a:xfrm>
            <a:off x="522519" y="5984387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522519" y="5984387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/>
              <p:cNvSpPr txBox="1"/>
              <p:nvPr/>
            </p:nvSpPr>
            <p:spPr>
              <a:xfrm>
                <a:off x="162479" y="5840371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9" y="5840371"/>
                <a:ext cx="46814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Straight Arrow Connector 268"/>
          <p:cNvCxnSpPr/>
          <p:nvPr/>
        </p:nvCxnSpPr>
        <p:spPr>
          <a:xfrm>
            <a:off x="531310" y="4366603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31310" y="4366603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531310" y="4048855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171270" y="4222587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0" y="4222587"/>
                <a:ext cx="46814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171270" y="3904839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0" y="3904839"/>
                <a:ext cx="46814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Arrow Connector 274"/>
          <p:cNvCxnSpPr/>
          <p:nvPr/>
        </p:nvCxnSpPr>
        <p:spPr>
          <a:xfrm>
            <a:off x="525449" y="4703641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525449" y="4703641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165409" y="4559625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9" y="4559625"/>
                <a:ext cx="46814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28925" y="3782715"/>
            <a:ext cx="144016" cy="144016"/>
            <a:chOff x="5436096" y="4653136"/>
            <a:chExt cx="144016" cy="144016"/>
          </a:xfrm>
        </p:grpSpPr>
        <p:cxnSp>
          <p:nvCxnSpPr>
            <p:cNvPr id="279" name="Straight Connector 278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2246356" y="4787970"/>
            <a:ext cx="144016" cy="144016"/>
            <a:chOff x="5436096" y="4653136"/>
            <a:chExt cx="144016" cy="144016"/>
          </a:xfrm>
        </p:grpSpPr>
        <p:cxnSp>
          <p:nvCxnSpPr>
            <p:cNvPr id="282" name="Straight Connector 281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994453" y="3782715"/>
            <a:ext cx="144016" cy="144016"/>
            <a:chOff x="5436096" y="4653136"/>
            <a:chExt cx="144016" cy="144016"/>
          </a:xfrm>
        </p:grpSpPr>
        <p:cxnSp>
          <p:nvCxnSpPr>
            <p:cNvPr id="285" name="Straight Connector 284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957499" y="3930471"/>
            <a:ext cx="144016" cy="144016"/>
            <a:chOff x="5436096" y="4653136"/>
            <a:chExt cx="144016" cy="144016"/>
          </a:xfrm>
        </p:grpSpPr>
        <p:cxnSp>
          <p:nvCxnSpPr>
            <p:cNvPr id="288" name="Straight Connector 287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3553614" y="3925293"/>
            <a:ext cx="144016" cy="144016"/>
            <a:chOff x="5436096" y="4653136"/>
            <a:chExt cx="144016" cy="144016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1390389" y="4294595"/>
            <a:ext cx="144016" cy="144016"/>
            <a:chOff x="5436096" y="4653136"/>
            <a:chExt cx="144016" cy="144016"/>
          </a:xfrm>
        </p:grpSpPr>
        <p:cxnSp>
          <p:nvCxnSpPr>
            <p:cNvPr id="294" name="Straight Connector 293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3120668" y="4294595"/>
            <a:ext cx="144016" cy="144016"/>
            <a:chOff x="5436096" y="4653136"/>
            <a:chExt cx="144016" cy="144016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821592" y="4689251"/>
            <a:ext cx="144016" cy="144016"/>
            <a:chOff x="5436096" y="4653136"/>
            <a:chExt cx="144016" cy="144016"/>
          </a:xfrm>
        </p:grpSpPr>
        <p:cxnSp>
          <p:nvCxnSpPr>
            <p:cNvPr id="300" name="Straight Connector 299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2688620" y="4689251"/>
            <a:ext cx="144016" cy="144016"/>
            <a:chOff x="5436096" y="4653136"/>
            <a:chExt cx="144016" cy="144016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>
            <a:off x="597049" y="3849262"/>
            <a:ext cx="3481753" cy="1011116"/>
          </a:xfrm>
          <a:custGeom>
            <a:avLst/>
            <a:gdLst>
              <a:gd name="connsiteX0" fmla="*/ 0 w 3481753"/>
              <a:gd name="connsiteY0" fmla="*/ 0 h 1011116"/>
              <a:gd name="connsiteX1" fmla="*/ 439615 w 3481753"/>
              <a:gd name="connsiteY1" fmla="*/ 149470 h 1011116"/>
              <a:gd name="connsiteX2" fmla="*/ 870438 w 3481753"/>
              <a:gd name="connsiteY2" fmla="*/ 518747 h 1011116"/>
              <a:gd name="connsiteX3" fmla="*/ 1292469 w 3481753"/>
              <a:gd name="connsiteY3" fmla="*/ 914400 h 1011116"/>
              <a:gd name="connsiteX4" fmla="*/ 1732084 w 3481753"/>
              <a:gd name="connsiteY4" fmla="*/ 1011116 h 1011116"/>
              <a:gd name="connsiteX5" fmla="*/ 2171700 w 3481753"/>
              <a:gd name="connsiteY5" fmla="*/ 914400 h 1011116"/>
              <a:gd name="connsiteX6" fmla="*/ 2602523 w 3481753"/>
              <a:gd name="connsiteY6" fmla="*/ 518747 h 1011116"/>
              <a:gd name="connsiteX7" fmla="*/ 3033346 w 3481753"/>
              <a:gd name="connsiteY7" fmla="*/ 149470 h 1011116"/>
              <a:gd name="connsiteX8" fmla="*/ 3481753 w 3481753"/>
              <a:gd name="connsiteY8" fmla="*/ 0 h 101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1753" h="1011116">
                <a:moveTo>
                  <a:pt x="0" y="0"/>
                </a:moveTo>
                <a:cubicBezTo>
                  <a:pt x="147271" y="31506"/>
                  <a:pt x="294542" y="63012"/>
                  <a:pt x="439615" y="149470"/>
                </a:cubicBezTo>
                <a:cubicBezTo>
                  <a:pt x="584688" y="235928"/>
                  <a:pt x="728296" y="391259"/>
                  <a:pt x="870438" y="518747"/>
                </a:cubicBezTo>
                <a:cubicBezTo>
                  <a:pt x="1012580" y="646235"/>
                  <a:pt x="1148861" y="832339"/>
                  <a:pt x="1292469" y="914400"/>
                </a:cubicBezTo>
                <a:cubicBezTo>
                  <a:pt x="1436077" y="996461"/>
                  <a:pt x="1585546" y="1011116"/>
                  <a:pt x="1732084" y="1011116"/>
                </a:cubicBezTo>
                <a:cubicBezTo>
                  <a:pt x="1878622" y="1011116"/>
                  <a:pt x="2026627" y="996462"/>
                  <a:pt x="2171700" y="914400"/>
                </a:cubicBezTo>
                <a:cubicBezTo>
                  <a:pt x="2316773" y="832339"/>
                  <a:pt x="2458915" y="646235"/>
                  <a:pt x="2602523" y="518747"/>
                </a:cubicBezTo>
                <a:cubicBezTo>
                  <a:pt x="2746131" y="391259"/>
                  <a:pt x="2886808" y="235928"/>
                  <a:pt x="3033346" y="149470"/>
                </a:cubicBezTo>
                <a:cubicBezTo>
                  <a:pt x="3179884" y="63012"/>
                  <a:pt x="3330818" y="31506"/>
                  <a:pt x="3481753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5" name="Straight Arrow Connector 304"/>
          <p:cNvCxnSpPr/>
          <p:nvPr/>
        </p:nvCxnSpPr>
        <p:spPr>
          <a:xfrm flipV="1">
            <a:off x="5199040" y="3870285"/>
            <a:ext cx="0" cy="2304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V="1">
            <a:off x="4766992" y="5020408"/>
            <a:ext cx="4095101" cy="20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/>
              <p:cNvSpPr txBox="1"/>
              <p:nvPr/>
            </p:nvSpPr>
            <p:spPr>
              <a:xfrm>
                <a:off x="4902952" y="3680075"/>
                <a:ext cx="3416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7" name="TextBox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52" y="3680075"/>
                <a:ext cx="341632" cy="307777"/>
              </a:xfrm>
              <a:prstGeom prst="rect">
                <a:avLst/>
              </a:prstGeom>
              <a:blipFill>
                <a:blip r:embed="rId1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/>
              <p:cNvSpPr txBox="1"/>
              <p:nvPr/>
            </p:nvSpPr>
            <p:spPr>
              <a:xfrm>
                <a:off x="8778516" y="4869605"/>
                <a:ext cx="312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8" name="TextBox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516" y="4869605"/>
                <a:ext cx="31245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Arrow Connector 308"/>
          <p:cNvCxnSpPr/>
          <p:nvPr/>
        </p:nvCxnSpPr>
        <p:spPr>
          <a:xfrm flipV="1">
            <a:off x="5631088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 flipV="1">
            <a:off x="5631088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6063136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6063136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6495184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6495184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V="1">
            <a:off x="6927232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V="1">
            <a:off x="6927232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flipV="1">
            <a:off x="7359280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flipV="1">
            <a:off x="7359280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 flipV="1">
            <a:off x="7791328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 flipV="1">
            <a:off x="8223376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 flipV="1">
            <a:off x="8223376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4983016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 flipV="1">
            <a:off x="5199040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V="1">
            <a:off x="5199040" y="4950405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>
            <a:off x="5127032" y="5640325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127032" y="5640325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5127032" y="5322577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127032" y="5322577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5127032" y="5022413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5919120" y="5101544"/>
                <a:ext cx="334387" cy="458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20" y="5101544"/>
                <a:ext cx="334387" cy="458395"/>
              </a:xfrm>
              <a:prstGeom prst="rect">
                <a:avLst/>
              </a:prstGeom>
              <a:blipFill>
                <a:blip r:embed="rId2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/>
              <p:cNvSpPr txBox="1"/>
              <p:nvPr/>
            </p:nvSpPr>
            <p:spPr>
              <a:xfrm>
                <a:off x="5487072" y="5101544"/>
                <a:ext cx="324128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1" name="TextBox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72" y="5101544"/>
                <a:ext cx="324128" cy="458395"/>
              </a:xfrm>
              <a:prstGeom prst="rect">
                <a:avLst/>
              </a:prstGeom>
              <a:blipFill>
                <a:blip r:embed="rId2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/>
              <p:cNvSpPr txBox="1"/>
              <p:nvPr/>
            </p:nvSpPr>
            <p:spPr>
              <a:xfrm>
                <a:off x="6774424" y="5048790"/>
                <a:ext cx="334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2" name="TextBox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24" y="5048790"/>
                <a:ext cx="33438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/>
              <p:cNvSpPr txBox="1"/>
              <p:nvPr/>
            </p:nvSpPr>
            <p:spPr>
              <a:xfrm>
                <a:off x="6333584" y="5075167"/>
                <a:ext cx="324128" cy="51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584" y="5075167"/>
                <a:ext cx="324128" cy="514243"/>
              </a:xfrm>
              <a:prstGeom prst="rect">
                <a:avLst/>
              </a:prstGeom>
              <a:blipFill>
                <a:blip r:embed="rId8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/>
              <p:cNvSpPr txBox="1"/>
              <p:nvPr/>
            </p:nvSpPr>
            <p:spPr>
              <a:xfrm>
                <a:off x="4766992" y="5496309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4" name="TextBox 3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92" y="5496309"/>
                <a:ext cx="468144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4766992" y="5178561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92" y="5178561"/>
                <a:ext cx="468144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7583797" y="5078098"/>
                <a:ext cx="433773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797" y="5078098"/>
                <a:ext cx="433773" cy="495649"/>
              </a:xfrm>
              <a:prstGeom prst="rect">
                <a:avLst/>
              </a:prstGeom>
              <a:blipFill>
                <a:blip r:embed="rId11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7160541" y="5078098"/>
                <a:ext cx="324128" cy="50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41" y="5078098"/>
                <a:ext cx="324128" cy="500009"/>
              </a:xfrm>
              <a:prstGeom prst="rect">
                <a:avLst/>
              </a:prstGeom>
              <a:blipFill>
                <a:blip r:embed="rId24"/>
                <a:stretch>
                  <a:fillRect r="-3774"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8042223" y="5078098"/>
                <a:ext cx="324128" cy="49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223" y="5078098"/>
                <a:ext cx="324128" cy="494238"/>
              </a:xfrm>
              <a:prstGeom prst="rect">
                <a:avLst/>
              </a:prstGeom>
              <a:blipFill>
                <a:blip r:embed="rId25"/>
                <a:stretch>
                  <a:fillRect r="-5660"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Straight Arrow Connector 338"/>
          <p:cNvCxnSpPr/>
          <p:nvPr/>
        </p:nvCxnSpPr>
        <p:spPr>
          <a:xfrm flipV="1">
            <a:off x="8665922" y="49533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V="1">
            <a:off x="8665922" y="49533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8484769" y="5081029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769" y="5081029"/>
                <a:ext cx="324128" cy="307777"/>
              </a:xfrm>
              <a:prstGeom prst="rect">
                <a:avLst/>
              </a:prstGeom>
              <a:blipFill>
                <a:blip r:embed="rId2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/>
          <p:cNvCxnSpPr/>
          <p:nvPr/>
        </p:nvCxnSpPr>
        <p:spPr>
          <a:xfrm>
            <a:off x="5121171" y="5977363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>
            <a:off x="5121171" y="5977363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4761131" y="5833347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31" y="5833347"/>
                <a:ext cx="468144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5" name="Straight Arrow Connector 344"/>
          <p:cNvCxnSpPr/>
          <p:nvPr/>
        </p:nvCxnSpPr>
        <p:spPr>
          <a:xfrm>
            <a:off x="5129962" y="4359579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/>
          <p:nvPr/>
        </p:nvCxnSpPr>
        <p:spPr>
          <a:xfrm>
            <a:off x="5129962" y="4359579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5129962" y="4041831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TextBox 347"/>
              <p:cNvSpPr txBox="1"/>
              <p:nvPr/>
            </p:nvSpPr>
            <p:spPr>
              <a:xfrm>
                <a:off x="4769922" y="4215563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8" name="TextBox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22" y="4215563"/>
                <a:ext cx="46814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/>
              <p:cNvSpPr txBox="1"/>
              <p:nvPr/>
            </p:nvSpPr>
            <p:spPr>
              <a:xfrm>
                <a:off x="4769922" y="3897815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9" name="TextBox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22" y="3897815"/>
                <a:ext cx="468144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0" name="Straight Arrow Connector 349"/>
          <p:cNvCxnSpPr/>
          <p:nvPr/>
        </p:nvCxnSpPr>
        <p:spPr>
          <a:xfrm>
            <a:off x="5124101" y="4696617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124101" y="4696617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4764061" y="4552601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61" y="4552601"/>
                <a:ext cx="468144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3" name="Group 352"/>
          <p:cNvGrpSpPr/>
          <p:nvPr/>
        </p:nvGrpSpPr>
        <p:grpSpPr>
          <a:xfrm>
            <a:off x="5127032" y="4946826"/>
            <a:ext cx="144016" cy="144016"/>
            <a:chOff x="5436096" y="4653136"/>
            <a:chExt cx="144016" cy="144016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/>
          <p:cNvGrpSpPr/>
          <p:nvPr/>
        </p:nvGrpSpPr>
        <p:grpSpPr>
          <a:xfrm>
            <a:off x="6853616" y="4946826"/>
            <a:ext cx="144016" cy="144016"/>
            <a:chOff x="5436096" y="4653136"/>
            <a:chExt cx="144016" cy="144016"/>
          </a:xfrm>
        </p:grpSpPr>
        <p:cxnSp>
          <p:nvCxnSpPr>
            <p:cNvPr id="357" name="Straight Connector 356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8607483" y="4953336"/>
            <a:ext cx="144016" cy="144016"/>
            <a:chOff x="5436096" y="4653136"/>
            <a:chExt cx="144016" cy="144016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/>
          <p:cNvGrpSpPr/>
          <p:nvPr/>
        </p:nvGrpSpPr>
        <p:grpSpPr>
          <a:xfrm>
            <a:off x="5556148" y="4697590"/>
            <a:ext cx="144016" cy="144016"/>
            <a:chOff x="5436096" y="4653136"/>
            <a:chExt cx="144016" cy="144016"/>
          </a:xfrm>
        </p:grpSpPr>
        <p:cxnSp>
          <p:nvCxnSpPr>
            <p:cNvPr id="363" name="Straight Connector 362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/>
          <p:cNvGrpSpPr/>
          <p:nvPr/>
        </p:nvGrpSpPr>
        <p:grpSpPr>
          <a:xfrm>
            <a:off x="8153093" y="5177382"/>
            <a:ext cx="144016" cy="144016"/>
            <a:chOff x="5436096" y="4653136"/>
            <a:chExt cx="144016" cy="144016"/>
          </a:xfrm>
        </p:grpSpPr>
        <p:cxnSp>
          <p:nvCxnSpPr>
            <p:cNvPr id="366" name="Straight Connector 365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/>
          <p:cNvGrpSpPr/>
          <p:nvPr/>
        </p:nvGrpSpPr>
        <p:grpSpPr>
          <a:xfrm>
            <a:off x="5988196" y="4624609"/>
            <a:ext cx="144016" cy="144016"/>
            <a:chOff x="5436096" y="4653136"/>
            <a:chExt cx="144016" cy="144016"/>
          </a:xfrm>
        </p:grpSpPr>
        <p:cxnSp>
          <p:nvCxnSpPr>
            <p:cNvPr id="369" name="Straight Connector 368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Group 370"/>
          <p:cNvGrpSpPr/>
          <p:nvPr/>
        </p:nvGrpSpPr>
        <p:grpSpPr>
          <a:xfrm>
            <a:off x="7719320" y="5219575"/>
            <a:ext cx="144016" cy="144016"/>
            <a:chOff x="5436096" y="4653136"/>
            <a:chExt cx="144016" cy="144016"/>
          </a:xfrm>
        </p:grpSpPr>
        <p:cxnSp>
          <p:nvCxnSpPr>
            <p:cNvPr id="372" name="Straight Connector 371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4" name="Group 373"/>
          <p:cNvGrpSpPr/>
          <p:nvPr/>
        </p:nvGrpSpPr>
        <p:grpSpPr>
          <a:xfrm>
            <a:off x="6420244" y="4689251"/>
            <a:ext cx="144016" cy="144016"/>
            <a:chOff x="5436096" y="4653136"/>
            <a:chExt cx="144016" cy="144016"/>
          </a:xfrm>
        </p:grpSpPr>
        <p:cxnSp>
          <p:nvCxnSpPr>
            <p:cNvPr id="375" name="Straight Connector 374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Group 376"/>
          <p:cNvGrpSpPr/>
          <p:nvPr/>
        </p:nvGrpSpPr>
        <p:grpSpPr>
          <a:xfrm>
            <a:off x="7287272" y="5172165"/>
            <a:ext cx="144016" cy="144016"/>
            <a:chOff x="5436096" y="4653136"/>
            <a:chExt cx="144016" cy="144016"/>
          </a:xfrm>
        </p:grpSpPr>
        <p:cxnSp>
          <p:nvCxnSpPr>
            <p:cNvPr id="378" name="Straight Connector 377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5196254" y="4694204"/>
            <a:ext cx="3481754" cy="616518"/>
          </a:xfrm>
          <a:custGeom>
            <a:avLst/>
            <a:gdLst>
              <a:gd name="connsiteX0" fmla="*/ 0 w 3481754"/>
              <a:gd name="connsiteY0" fmla="*/ 316907 h 607221"/>
              <a:gd name="connsiteX1" fmla="*/ 430823 w 3481754"/>
              <a:gd name="connsiteY1" fmla="*/ 61930 h 607221"/>
              <a:gd name="connsiteX2" fmla="*/ 879231 w 3481754"/>
              <a:gd name="connsiteY2" fmla="*/ 384 h 607221"/>
              <a:gd name="connsiteX3" fmla="*/ 1301261 w 3481754"/>
              <a:gd name="connsiteY3" fmla="*/ 53137 h 607221"/>
              <a:gd name="connsiteX4" fmla="*/ 1732084 w 3481754"/>
              <a:gd name="connsiteY4" fmla="*/ 325699 h 607221"/>
              <a:gd name="connsiteX5" fmla="*/ 2162908 w 3481754"/>
              <a:gd name="connsiteY5" fmla="*/ 545507 h 607221"/>
              <a:gd name="connsiteX6" fmla="*/ 2602523 w 3481754"/>
              <a:gd name="connsiteY6" fmla="*/ 607053 h 607221"/>
              <a:gd name="connsiteX7" fmla="*/ 3033346 w 3481754"/>
              <a:gd name="connsiteY7" fmla="*/ 554299 h 607221"/>
              <a:gd name="connsiteX8" fmla="*/ 3481754 w 3481754"/>
              <a:gd name="connsiteY8" fmla="*/ 325699 h 607221"/>
              <a:gd name="connsiteX0" fmla="*/ 0 w 3481754"/>
              <a:gd name="connsiteY0" fmla="*/ 326204 h 616518"/>
              <a:gd name="connsiteX1" fmla="*/ 430823 w 3481754"/>
              <a:gd name="connsiteY1" fmla="*/ 71227 h 616518"/>
              <a:gd name="connsiteX2" fmla="*/ 867325 w 3481754"/>
              <a:gd name="connsiteY2" fmla="*/ 156 h 616518"/>
              <a:gd name="connsiteX3" fmla="*/ 1301261 w 3481754"/>
              <a:gd name="connsiteY3" fmla="*/ 62434 h 616518"/>
              <a:gd name="connsiteX4" fmla="*/ 1732084 w 3481754"/>
              <a:gd name="connsiteY4" fmla="*/ 334996 h 616518"/>
              <a:gd name="connsiteX5" fmla="*/ 2162908 w 3481754"/>
              <a:gd name="connsiteY5" fmla="*/ 554804 h 616518"/>
              <a:gd name="connsiteX6" fmla="*/ 2602523 w 3481754"/>
              <a:gd name="connsiteY6" fmla="*/ 616350 h 616518"/>
              <a:gd name="connsiteX7" fmla="*/ 3033346 w 3481754"/>
              <a:gd name="connsiteY7" fmla="*/ 563596 h 616518"/>
              <a:gd name="connsiteX8" fmla="*/ 3481754 w 3481754"/>
              <a:gd name="connsiteY8" fmla="*/ 334996 h 61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1754" h="616518">
                <a:moveTo>
                  <a:pt x="0" y="326204"/>
                </a:moveTo>
                <a:cubicBezTo>
                  <a:pt x="142142" y="225092"/>
                  <a:pt x="286269" y="125568"/>
                  <a:pt x="430823" y="71227"/>
                </a:cubicBezTo>
                <a:cubicBezTo>
                  <a:pt x="575377" y="16886"/>
                  <a:pt x="722252" y="1621"/>
                  <a:pt x="867325" y="156"/>
                </a:cubicBezTo>
                <a:cubicBezTo>
                  <a:pt x="1012398" y="-1310"/>
                  <a:pt x="1157135" y="6627"/>
                  <a:pt x="1301261" y="62434"/>
                </a:cubicBezTo>
                <a:cubicBezTo>
                  <a:pt x="1445388" y="118241"/>
                  <a:pt x="1588476" y="252934"/>
                  <a:pt x="1732084" y="334996"/>
                </a:cubicBezTo>
                <a:cubicBezTo>
                  <a:pt x="1875692" y="417058"/>
                  <a:pt x="2017835" y="507912"/>
                  <a:pt x="2162908" y="554804"/>
                </a:cubicBezTo>
                <a:cubicBezTo>
                  <a:pt x="2307981" y="601696"/>
                  <a:pt x="2457450" y="614885"/>
                  <a:pt x="2602523" y="616350"/>
                </a:cubicBezTo>
                <a:cubicBezTo>
                  <a:pt x="2747596" y="617815"/>
                  <a:pt x="2886808" y="610488"/>
                  <a:pt x="3033346" y="563596"/>
                </a:cubicBezTo>
                <a:cubicBezTo>
                  <a:pt x="3179885" y="516704"/>
                  <a:pt x="3330819" y="425850"/>
                  <a:pt x="3481754" y="33499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18918" y="4302433"/>
                <a:ext cx="1127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918" y="4302433"/>
                <a:ext cx="1127103" cy="215444"/>
              </a:xfrm>
              <a:prstGeom prst="rect">
                <a:avLst/>
              </a:prstGeom>
              <a:blipFill>
                <a:blip r:embed="rId30"/>
                <a:stretch>
                  <a:fillRect l="-2162" r="-2703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380"/>
              <p:cNvSpPr txBox="1"/>
              <p:nvPr/>
            </p:nvSpPr>
            <p:spPr>
              <a:xfrm>
                <a:off x="8153093" y="4625417"/>
                <a:ext cx="7948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1" name="TextBox 3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93" y="4625417"/>
                <a:ext cx="794898" cy="215444"/>
              </a:xfrm>
              <a:prstGeom prst="rect">
                <a:avLst/>
              </a:prstGeom>
              <a:blipFill>
                <a:blip r:embed="rId31"/>
                <a:stretch>
                  <a:fillRect l="-4580" r="-381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2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78" grpId="0"/>
      <p:bldP spid="182" grpId="0"/>
      <p:bldP spid="183" grpId="0"/>
      <p:bldP spid="186" grpId="0"/>
      <p:bldP spid="196" grpId="0"/>
      <p:bldP spid="197" grpId="0"/>
      <p:bldP spid="260" grpId="0"/>
      <p:bldP spid="261" grpId="0"/>
      <p:bldP spid="262" grpId="0"/>
      <p:bldP spid="265" grpId="0"/>
      <p:bldP spid="268" grpId="0"/>
      <p:bldP spid="273" grpId="0"/>
      <p:bldP spid="274" grpId="0"/>
      <p:bldP spid="277" grpId="0"/>
      <p:bldP spid="7" grpId="0" animBg="1"/>
      <p:bldP spid="307" grpId="0"/>
      <p:bldP spid="308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41" grpId="0"/>
      <p:bldP spid="344" grpId="0"/>
      <p:bldP spid="348" grpId="0"/>
      <p:bldP spid="349" grpId="0"/>
      <p:bldP spid="352" grpId="0"/>
      <p:bldP spid="8" grpId="0" animBg="1"/>
      <p:bldP spid="9" grpId="0"/>
      <p:bldP spid="3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696789" cy="4525963"/>
              </a:xfrm>
            </p:spPr>
            <p:txBody>
              <a:bodyPr/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plot graphs of parametric equations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Draw the curve given by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Draw up a table, choose values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 and work out the corresponding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 coordinates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696789" cy="4525963"/>
              </a:xfrm>
              <a:blipFill>
                <a:blip r:embed="rId2"/>
                <a:stretch>
                  <a:fillRect l="-165" t="-809" r="-2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4274" y="4570816"/>
                <a:ext cx="3342034" cy="809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A suggestion would be to use values of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that correspond to ‘exact’ trig ratios, such as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etc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4" y="4570816"/>
                <a:ext cx="3342034" cy="809004"/>
              </a:xfrm>
              <a:prstGeom prst="rect">
                <a:avLst/>
              </a:prstGeom>
              <a:blipFill>
                <a:blip r:embed="rId3"/>
                <a:stretch>
                  <a:fillRect t="-1504" r="-912" b="-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67944" y="1556792"/>
            <a:ext cx="288032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39952" y="1628800"/>
                <a:ext cx="1332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628800"/>
                <a:ext cx="133242" cy="246221"/>
              </a:xfrm>
              <a:prstGeom prst="rect">
                <a:avLst/>
              </a:prstGeom>
              <a:blipFill>
                <a:blip r:embed="rId4"/>
                <a:stretch>
                  <a:fillRect l="-27273" r="-27273"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9952" y="1988840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988840"/>
                <a:ext cx="161711" cy="246221"/>
              </a:xfrm>
              <a:prstGeom prst="rect">
                <a:avLst/>
              </a:prstGeom>
              <a:blipFill>
                <a:blip r:embed="rId5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39952" y="23488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348880"/>
                <a:ext cx="165430" cy="246221"/>
              </a:xfrm>
              <a:prstGeom prst="rect">
                <a:avLst/>
              </a:prstGeom>
              <a:blipFill>
                <a:blip r:embed="rId6"/>
                <a:stretch>
                  <a:fillRect l="-29630" r="-25926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355976" y="155679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067944" y="1916832"/>
            <a:ext cx="288032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67944" y="2276872"/>
            <a:ext cx="288032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99992" y="1628800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628800"/>
                <a:ext cx="216024" cy="246221"/>
              </a:xfrm>
              <a:prstGeom prst="rect">
                <a:avLst/>
              </a:prstGeom>
              <a:blipFill>
                <a:blip r:embed="rId7"/>
                <a:stretch>
                  <a:fillRect l="-8333" r="-555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860032" y="155679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364088" y="155679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372200" y="155679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876256" y="155679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380312" y="155679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884368" y="155679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388424" y="155679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41222" y="1582917"/>
                <a:ext cx="129972" cy="313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22" y="1582917"/>
                <a:ext cx="129972" cy="313740"/>
              </a:xfrm>
              <a:prstGeom prst="rect">
                <a:avLst/>
              </a:prstGeom>
              <a:blipFill>
                <a:blip r:embed="rId8"/>
                <a:stretch>
                  <a:fillRect l="-28571" t="-1961" r="-23810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51647" y="1574209"/>
                <a:ext cx="129972" cy="313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47" y="1574209"/>
                <a:ext cx="129972" cy="313740"/>
              </a:xfrm>
              <a:prstGeom prst="rect">
                <a:avLst/>
              </a:prstGeom>
              <a:blipFill>
                <a:blip r:embed="rId9"/>
                <a:stretch>
                  <a:fillRect l="-28571" r="-23810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59759" y="1637508"/>
                <a:ext cx="1299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59" y="1637508"/>
                <a:ext cx="129972" cy="184666"/>
              </a:xfrm>
              <a:prstGeom prst="rect">
                <a:avLst/>
              </a:prstGeom>
              <a:blipFill>
                <a:blip r:embed="rId10"/>
                <a:stretch>
                  <a:fillRect l="-14286" r="-19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29578" y="1556792"/>
                <a:ext cx="214931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578" y="1556792"/>
                <a:ext cx="214931" cy="345672"/>
              </a:xfrm>
              <a:prstGeom prst="rect">
                <a:avLst/>
              </a:prstGeom>
              <a:blipFill>
                <a:blip r:embed="rId11"/>
                <a:stretch>
                  <a:fillRect l="-17143" t="-1754" r="-1142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028981" y="1556792"/>
                <a:ext cx="214931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981" y="1556792"/>
                <a:ext cx="214931" cy="349455"/>
              </a:xfrm>
              <a:prstGeom prst="rect">
                <a:avLst/>
              </a:prstGeom>
              <a:blipFill>
                <a:blip r:embed="rId12"/>
                <a:stretch>
                  <a:fillRect l="-17143" t="-3448" r="-11429" b="-13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530697" y="1556792"/>
                <a:ext cx="214931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97" y="1556792"/>
                <a:ext cx="214931" cy="345672"/>
              </a:xfrm>
              <a:prstGeom prst="rect">
                <a:avLst/>
              </a:prstGeom>
              <a:blipFill>
                <a:blip r:embed="rId13"/>
                <a:stretch>
                  <a:fillRect l="-16667" t="-1754" r="-833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530101" y="1654926"/>
                <a:ext cx="2149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101" y="1654926"/>
                <a:ext cx="214931" cy="184666"/>
              </a:xfrm>
              <a:prstGeom prst="rect">
                <a:avLst/>
              </a:prstGeom>
              <a:blipFill>
                <a:blip r:embed="rId14"/>
                <a:stretch>
                  <a:fillRect l="-16667" r="-13889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026045" y="1565501"/>
                <a:ext cx="214931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045" y="1565501"/>
                <a:ext cx="214931" cy="345672"/>
              </a:xfrm>
              <a:prstGeom prst="rect">
                <a:avLst/>
              </a:prstGeom>
              <a:blipFill>
                <a:blip r:embed="rId15"/>
                <a:stretch>
                  <a:fillRect l="-17143" t="-3509" r="-8571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4355976" y="191683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860032" y="191683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5364088" y="191683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868144" y="191683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6372200" y="191683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6876256" y="191683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7380312" y="191683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7884368" y="191683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8388424" y="191683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4355976" y="227687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860032" y="227687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5364088" y="227687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868144" y="227687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6372200" y="227687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6876256" y="227687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7380312" y="227687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7884368" y="227687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8388424" y="2276872"/>
            <a:ext cx="504056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33907" y="1979997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7" y="1979997"/>
                <a:ext cx="160300" cy="246221"/>
              </a:xfrm>
              <a:prstGeom prst="rect">
                <a:avLst/>
              </a:prstGeom>
              <a:blipFill>
                <a:blip r:embed="rId16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561621" y="1966934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621" y="1966934"/>
                <a:ext cx="160300" cy="246221"/>
              </a:xfrm>
              <a:prstGeom prst="rect">
                <a:avLst/>
              </a:prstGeom>
              <a:blipFill>
                <a:blip r:embed="rId17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08375" y="1979997"/>
                <a:ext cx="4125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6.12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75" y="1979997"/>
                <a:ext cx="412561" cy="246221"/>
              </a:xfrm>
              <a:prstGeom prst="rect">
                <a:avLst/>
              </a:prstGeom>
              <a:blipFill>
                <a:blip r:embed="rId18"/>
                <a:stretch>
                  <a:fillRect l="-11765" r="-1176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417825" y="1966935"/>
                <a:ext cx="4125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25" y="1966935"/>
                <a:ext cx="412561" cy="246221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914214" y="1966935"/>
                <a:ext cx="4125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1.87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14" y="1966935"/>
                <a:ext cx="412561" cy="246221"/>
              </a:xfrm>
              <a:prstGeom prst="rect">
                <a:avLst/>
              </a:prstGeom>
              <a:blipFill>
                <a:blip r:embed="rId20"/>
                <a:stretch>
                  <a:fillRect l="-11765" r="-1176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428020" y="1966935"/>
                <a:ext cx="4125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020" y="1966935"/>
                <a:ext cx="412561" cy="246221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933118" y="1966935"/>
                <a:ext cx="4125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1.87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118" y="1966935"/>
                <a:ext cx="412561" cy="246221"/>
              </a:xfrm>
              <a:prstGeom prst="rect">
                <a:avLst/>
              </a:prstGeom>
              <a:blipFill>
                <a:blip r:embed="rId22"/>
                <a:stretch>
                  <a:fillRect l="-11765" r="-1176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20796" y="1966935"/>
                <a:ext cx="4125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96" y="1966935"/>
                <a:ext cx="412561" cy="246221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930249" y="1971288"/>
                <a:ext cx="4125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6.12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49" y="1971288"/>
                <a:ext cx="412561" cy="246221"/>
              </a:xfrm>
              <a:prstGeom prst="rect">
                <a:avLst/>
              </a:prstGeom>
              <a:blipFill>
                <a:blip r:embed="rId24"/>
                <a:stretch>
                  <a:fillRect l="-13235" r="-10294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25199" y="2337049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199" y="2337049"/>
                <a:ext cx="160300" cy="246221"/>
              </a:xfrm>
              <a:prstGeom prst="rect">
                <a:avLst/>
              </a:prstGeom>
              <a:blipFill>
                <a:blip r:embed="rId25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554296" y="2337049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296" y="2337049"/>
                <a:ext cx="160300" cy="246221"/>
              </a:xfrm>
              <a:prstGeom prst="rect">
                <a:avLst/>
              </a:prstGeom>
              <a:blipFill>
                <a:blip r:embed="rId26"/>
                <a:stretch>
                  <a:fillRect l="-26923" r="-3076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565976" y="2337049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76" y="2337049"/>
                <a:ext cx="160300" cy="246221"/>
              </a:xfrm>
              <a:prstGeom prst="rect">
                <a:avLst/>
              </a:prstGeom>
              <a:blipFill>
                <a:blip r:embed="rId26"/>
                <a:stretch>
                  <a:fillRect l="-26923" r="-3076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99668" y="2337050"/>
                <a:ext cx="4296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8" y="2337050"/>
                <a:ext cx="429605" cy="246221"/>
              </a:xfrm>
              <a:prstGeom prst="rect">
                <a:avLst/>
              </a:prstGeom>
              <a:blipFill>
                <a:blip r:embed="rId27"/>
                <a:stretch>
                  <a:fillRect l="-11429" r="-10000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909862" y="2337050"/>
                <a:ext cx="4296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62" y="2337050"/>
                <a:ext cx="429605" cy="246221"/>
              </a:xfrm>
              <a:prstGeom prst="rect">
                <a:avLst/>
              </a:prstGeom>
              <a:blipFill>
                <a:blip r:embed="rId28"/>
                <a:stretch>
                  <a:fillRect l="-9859" r="-985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841679" y="2337050"/>
                <a:ext cx="5834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−1.41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79" y="2337050"/>
                <a:ext cx="583493" cy="246221"/>
              </a:xfrm>
              <a:prstGeom prst="rect">
                <a:avLst/>
              </a:prstGeom>
              <a:blipFill>
                <a:blip r:embed="rId29"/>
                <a:stretch>
                  <a:fillRect l="-1042" r="-729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851874" y="2337050"/>
                <a:ext cx="5834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−1.41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874" y="2337050"/>
                <a:ext cx="583493" cy="246221"/>
              </a:xfrm>
              <a:prstGeom prst="rect">
                <a:avLst/>
              </a:prstGeom>
              <a:blipFill>
                <a:blip r:embed="rId30"/>
                <a:stretch>
                  <a:fillRect l="-1042" r="-729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544103" y="2337051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3" y="2337051"/>
                <a:ext cx="160300" cy="246221"/>
              </a:xfrm>
              <a:prstGeom prst="rect">
                <a:avLst/>
              </a:prstGeom>
              <a:blipFill>
                <a:blip r:embed="rId31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468698" y="2337051"/>
                <a:ext cx="3141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698" y="2337051"/>
                <a:ext cx="314189" cy="246221"/>
              </a:xfrm>
              <a:prstGeom prst="rect">
                <a:avLst/>
              </a:prstGeom>
              <a:blipFill>
                <a:blip r:embed="rId32"/>
                <a:stretch>
                  <a:fillRect l="-1923" r="-1346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>
          <a:xfrm flipV="1">
            <a:off x="4716016" y="3501008"/>
            <a:ext cx="0" cy="2304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283968" y="4653136"/>
            <a:ext cx="3960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499992" y="3284984"/>
                <a:ext cx="3416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284984"/>
                <a:ext cx="341632" cy="307777"/>
              </a:xfrm>
              <a:prstGeom prst="rect">
                <a:avLst/>
              </a:prstGeom>
              <a:blipFill>
                <a:blip r:embed="rId3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172400" y="4509120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4509120"/>
                <a:ext cx="339195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/>
          <p:cNvCxnSpPr/>
          <p:nvPr/>
        </p:nvCxnSpPr>
        <p:spPr>
          <a:xfrm flipV="1">
            <a:off x="5148064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148064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5580112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5580112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6012160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6012160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6444208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6444208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876256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6876256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7308304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7740352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7740352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4499992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4716016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4716016" y="458112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644008" y="4221088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4644008" y="4221088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644008" y="3789040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644008" y="3789040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4644008" y="5517232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4644008" y="5517232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4644008" y="5085184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4644008" y="5085184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4644008" y="4653136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436096" y="465313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32412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5004048" y="4653136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653136"/>
                <a:ext cx="324128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6300192" y="465313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653136"/>
                <a:ext cx="324128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5868144" y="4653136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53136"/>
                <a:ext cx="324128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6732240" y="465313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653136"/>
                <a:ext cx="324128" cy="30777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7596336" y="465313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4653136"/>
                <a:ext cx="324128" cy="30777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7164288" y="4653136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653136"/>
                <a:ext cx="32412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427984" y="4077072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077072"/>
                <a:ext cx="324128" cy="30777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4427984" y="3645024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45024"/>
                <a:ext cx="324128" cy="30777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4283968" y="5373216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373216"/>
                <a:ext cx="468144" cy="30777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83968" y="4941168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941168"/>
                <a:ext cx="468144" cy="30777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7668344" y="4581128"/>
            <a:ext cx="144016" cy="144016"/>
            <a:chOff x="5436096" y="4653136"/>
            <a:chExt cx="144016" cy="144016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>
            <a:off x="6372200" y="3717032"/>
            <a:ext cx="144016" cy="144016"/>
            <a:chOff x="5436096" y="4653136"/>
            <a:chExt cx="144016" cy="144016"/>
          </a:xfrm>
        </p:grpSpPr>
        <p:cxnSp>
          <p:nvCxnSpPr>
            <p:cNvPr id="215" name="Straight Connector 214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6372200" y="5445224"/>
            <a:ext cx="144016" cy="144016"/>
            <a:chOff x="5436096" y="4653136"/>
            <a:chExt cx="144016" cy="14401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5065009" y="4581128"/>
            <a:ext cx="144016" cy="144016"/>
            <a:chOff x="5436096" y="4653136"/>
            <a:chExt cx="144016" cy="144016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5453446" y="3969122"/>
            <a:ext cx="144016" cy="144016"/>
            <a:chOff x="5436096" y="4653136"/>
            <a:chExt cx="144016" cy="144016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299662" y="3977830"/>
            <a:ext cx="144016" cy="144016"/>
            <a:chOff x="5436096" y="4653136"/>
            <a:chExt cx="144016" cy="144016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5449091" y="5201385"/>
            <a:ext cx="144016" cy="144016"/>
            <a:chOff x="5436096" y="4653136"/>
            <a:chExt cx="144016" cy="144016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7295307" y="5210093"/>
            <a:ext cx="144016" cy="144016"/>
            <a:chOff x="5436096" y="4653136"/>
            <a:chExt cx="144016" cy="144016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Oval 212"/>
          <p:cNvSpPr/>
          <p:nvPr/>
        </p:nvSpPr>
        <p:spPr>
          <a:xfrm>
            <a:off x="5146767" y="3796937"/>
            <a:ext cx="2595154" cy="17155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7707085" y="3757748"/>
                <a:ext cx="1127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5" y="3757748"/>
                <a:ext cx="1127103" cy="215444"/>
              </a:xfrm>
              <a:prstGeom prst="rect">
                <a:avLst/>
              </a:prstGeom>
              <a:blipFill>
                <a:blip r:embed="rId46"/>
                <a:stretch>
                  <a:fillRect l="-1622" r="-2703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>
                <a:off x="7711438" y="4075612"/>
                <a:ext cx="7902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3" name="TextBox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438" y="4075612"/>
                <a:ext cx="790216" cy="215444"/>
              </a:xfrm>
              <a:prstGeom prst="rect">
                <a:avLst/>
              </a:prstGeom>
              <a:blipFill>
                <a:blip r:embed="rId47"/>
                <a:stretch>
                  <a:fillRect l="-5385" r="-307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27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35" grpId="0"/>
      <p:bldP spid="36" grpId="0"/>
      <p:bldP spid="37" grpId="0"/>
      <p:bldP spid="38" grpId="0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90" grpId="0"/>
      <p:bldP spid="91" grpId="0"/>
      <p:bldP spid="179" grpId="0"/>
      <p:bldP spid="201" grpId="0"/>
      <p:bldP spid="202" grpId="0"/>
      <p:bldP spid="203" grpId="0"/>
      <p:bldP spid="204" grpId="0"/>
      <p:bldP spid="205" grpId="0"/>
      <p:bldP spid="206" grpId="0"/>
      <p:bldP spid="208" grpId="0"/>
      <p:bldP spid="209" grpId="0"/>
      <p:bldP spid="210" grpId="0"/>
      <p:bldP spid="211" grpId="0"/>
      <p:bldP spid="213" grpId="0" animBg="1"/>
      <p:bldP spid="241" grpId="0"/>
      <p:bldP spid="2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4" y="1455558"/>
                <a:ext cx="8743951" cy="4525963"/>
              </a:xfrm>
            </p:spPr>
            <p:txBody>
              <a:bodyPr/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 smtClean="0">
                    <a:latin typeface="Comic Sans MS" pitchFamily="66" charset="0"/>
                  </a:rPr>
                  <a:t>Compare the separate graphs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 smtClean="0">
                    <a:latin typeface="Comic Sans MS" pitchFamily="66" charset="0"/>
                  </a:rPr>
                  <a:t> with the combined curve – what do you notice?</a:t>
                </a: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4" y="1455558"/>
                <a:ext cx="8743951" cy="4525963"/>
              </a:xfrm>
              <a:blipFill>
                <a:blip r:embed="rId2"/>
                <a:stretch>
                  <a:fillRect t="-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1627" y="1776671"/>
            <a:ext cx="8928494" cy="2501490"/>
            <a:chOff x="167954" y="1824296"/>
            <a:chExt cx="8928494" cy="2501490"/>
          </a:xfrm>
        </p:grpSpPr>
        <p:cxnSp>
          <p:nvCxnSpPr>
            <p:cNvPr id="133" name="Straight Arrow Connector 132"/>
            <p:cNvCxnSpPr/>
            <p:nvPr/>
          </p:nvCxnSpPr>
          <p:spPr>
            <a:xfrm flipV="1">
              <a:off x="605863" y="2021530"/>
              <a:ext cx="0" cy="2304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173815" y="3171653"/>
              <a:ext cx="4095101" cy="20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09775" y="1831320"/>
                  <a:ext cx="33919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400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75" y="1831320"/>
                  <a:ext cx="33919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247911" y="3013128"/>
                  <a:ext cx="3124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1400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911" y="3013128"/>
                  <a:ext cx="31245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/>
            <p:nvPr/>
          </p:nvCxnSpPr>
          <p:spPr>
            <a:xfrm flipV="1">
              <a:off x="1037911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1037911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1469959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1469959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1902007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1902007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2334055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2334055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766103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2766103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3198151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3630199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3630199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389839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605863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605863" y="310165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533855" y="3791570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533855" y="3791570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533855" y="3473822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533855" y="3473822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533855" y="3173658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1325943" y="3252789"/>
                  <a:ext cx="334387" cy="458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943" y="3252789"/>
                  <a:ext cx="334387" cy="458395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93895" y="3252789"/>
                  <a:ext cx="324128" cy="458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95" y="3252789"/>
                  <a:ext cx="324128" cy="458395"/>
                </a:xfrm>
                <a:prstGeom prst="rect">
                  <a:avLst/>
                </a:prstGeom>
                <a:blipFill>
                  <a:blip r:embed="rId6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2181247" y="3200035"/>
                  <a:ext cx="3343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247" y="3200035"/>
                  <a:ext cx="33438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1740407" y="3226412"/>
                  <a:ext cx="324128" cy="514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407" y="3226412"/>
                  <a:ext cx="324128" cy="514243"/>
                </a:xfrm>
                <a:prstGeom prst="rect">
                  <a:avLst/>
                </a:prstGeom>
                <a:blipFill>
                  <a:blip r:embed="rId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173815" y="3647554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815" y="3647554"/>
                  <a:ext cx="468144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173815" y="3329806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815" y="3329806"/>
                  <a:ext cx="46814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2990620" y="3229343"/>
                  <a:ext cx="433773" cy="495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620" y="3229343"/>
                  <a:ext cx="433773" cy="495649"/>
                </a:xfrm>
                <a:prstGeom prst="rect">
                  <a:avLst/>
                </a:prstGeom>
                <a:blipFill>
                  <a:blip r:embed="rId11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2567364" y="3229343"/>
                  <a:ext cx="324128" cy="500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64" y="3229343"/>
                  <a:ext cx="324128" cy="500009"/>
                </a:xfrm>
                <a:prstGeom prst="rect">
                  <a:avLst/>
                </a:prstGeom>
                <a:blipFill>
                  <a:blip r:embed="rId12"/>
                  <a:stretch>
                    <a:fillRect r="-3774" b="-12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3449046" y="3229343"/>
                  <a:ext cx="324128" cy="494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046" y="3229343"/>
                  <a:ext cx="324128" cy="494238"/>
                </a:xfrm>
                <a:prstGeom prst="rect">
                  <a:avLst/>
                </a:prstGeom>
                <a:blipFill>
                  <a:blip r:embed="rId13"/>
                  <a:stretch>
                    <a:fillRect r="-3774" b="-1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 flipV="1">
              <a:off x="4072745" y="3104581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V="1">
              <a:off x="4072745" y="3104581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>
                  <a:off x="3891592" y="323227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592" y="3232274"/>
                  <a:ext cx="324128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566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Arrow Connector 192"/>
            <p:cNvCxnSpPr/>
            <p:nvPr/>
          </p:nvCxnSpPr>
          <p:spPr>
            <a:xfrm>
              <a:off x="527994" y="4128608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527994" y="4128608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167954" y="3984592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54" y="3984592"/>
                  <a:ext cx="46814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Arrow Connector 198"/>
            <p:cNvCxnSpPr/>
            <p:nvPr/>
          </p:nvCxnSpPr>
          <p:spPr>
            <a:xfrm>
              <a:off x="536785" y="2510824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536785" y="2510824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36785" y="2193076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176745" y="2366808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45" y="2366808"/>
                  <a:ext cx="468144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176745" y="2049060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45" y="2049060"/>
                  <a:ext cx="46814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Straight Arrow Connector 223"/>
            <p:cNvCxnSpPr/>
            <p:nvPr/>
          </p:nvCxnSpPr>
          <p:spPr>
            <a:xfrm>
              <a:off x="530924" y="2847862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530924" y="2847862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70884" y="2703846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84" y="2703846"/>
                  <a:ext cx="468144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0" name="Group 229"/>
            <p:cNvGrpSpPr/>
            <p:nvPr/>
          </p:nvGrpSpPr>
          <p:grpSpPr>
            <a:xfrm>
              <a:off x="534400" y="1926936"/>
              <a:ext cx="144016" cy="144016"/>
              <a:chOff x="5436096" y="4653136"/>
              <a:chExt cx="144016" cy="144016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/>
            <p:cNvGrpSpPr/>
            <p:nvPr/>
          </p:nvGrpSpPr>
          <p:grpSpPr>
            <a:xfrm>
              <a:off x="2251831" y="2932191"/>
              <a:ext cx="144016" cy="144016"/>
              <a:chOff x="5436096" y="4653136"/>
              <a:chExt cx="144016" cy="144016"/>
            </a:xfrm>
          </p:grpSpPr>
          <p:cxnSp>
            <p:nvCxnSpPr>
              <p:cNvPr id="245" name="Straight Connector 244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>
              <a:off x="3999928" y="1926936"/>
              <a:ext cx="144016" cy="144016"/>
              <a:chOff x="5436096" y="4653136"/>
              <a:chExt cx="144016" cy="144016"/>
            </a:xfrm>
          </p:grpSpPr>
          <p:cxnSp>
            <p:nvCxnSpPr>
              <p:cNvPr id="248" name="Straight Connector 247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962974" y="2074692"/>
              <a:ext cx="144016" cy="144016"/>
              <a:chOff x="5436096" y="4653136"/>
              <a:chExt cx="144016" cy="1440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3559089" y="2069514"/>
              <a:ext cx="144016" cy="144016"/>
              <a:chOff x="5436096" y="4653136"/>
              <a:chExt cx="144016" cy="1440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1395864" y="2438816"/>
              <a:ext cx="144016" cy="144016"/>
              <a:chOff x="5436096" y="4653136"/>
              <a:chExt cx="144016" cy="144016"/>
            </a:xfrm>
          </p:grpSpPr>
          <p:cxnSp>
            <p:nvCxnSpPr>
              <p:cNvPr id="257" name="Straight Connector 256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3126143" y="2438816"/>
              <a:ext cx="144016" cy="144016"/>
              <a:chOff x="5436096" y="4653136"/>
              <a:chExt cx="144016" cy="144016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/>
            <p:cNvGrpSpPr/>
            <p:nvPr/>
          </p:nvGrpSpPr>
          <p:grpSpPr>
            <a:xfrm>
              <a:off x="1827067" y="2833472"/>
              <a:ext cx="144016" cy="144016"/>
              <a:chOff x="5436096" y="4653136"/>
              <a:chExt cx="144016" cy="144016"/>
            </a:xfrm>
          </p:grpSpPr>
          <p:cxnSp>
            <p:nvCxnSpPr>
              <p:cNvPr id="263" name="Straight Connector 262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/>
            <p:cNvGrpSpPr/>
            <p:nvPr/>
          </p:nvGrpSpPr>
          <p:grpSpPr>
            <a:xfrm>
              <a:off x="2694095" y="2833472"/>
              <a:ext cx="144016" cy="144016"/>
              <a:chOff x="5436096" y="4653136"/>
              <a:chExt cx="144016" cy="14401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8" name="Freeform 267"/>
            <p:cNvSpPr/>
            <p:nvPr/>
          </p:nvSpPr>
          <p:spPr>
            <a:xfrm>
              <a:off x="602524" y="1993483"/>
              <a:ext cx="3481753" cy="1011116"/>
            </a:xfrm>
            <a:custGeom>
              <a:avLst/>
              <a:gdLst>
                <a:gd name="connsiteX0" fmla="*/ 0 w 3481753"/>
                <a:gd name="connsiteY0" fmla="*/ 0 h 1011116"/>
                <a:gd name="connsiteX1" fmla="*/ 439615 w 3481753"/>
                <a:gd name="connsiteY1" fmla="*/ 149470 h 1011116"/>
                <a:gd name="connsiteX2" fmla="*/ 870438 w 3481753"/>
                <a:gd name="connsiteY2" fmla="*/ 518747 h 1011116"/>
                <a:gd name="connsiteX3" fmla="*/ 1292469 w 3481753"/>
                <a:gd name="connsiteY3" fmla="*/ 914400 h 1011116"/>
                <a:gd name="connsiteX4" fmla="*/ 1732084 w 3481753"/>
                <a:gd name="connsiteY4" fmla="*/ 1011116 h 1011116"/>
                <a:gd name="connsiteX5" fmla="*/ 2171700 w 3481753"/>
                <a:gd name="connsiteY5" fmla="*/ 914400 h 1011116"/>
                <a:gd name="connsiteX6" fmla="*/ 2602523 w 3481753"/>
                <a:gd name="connsiteY6" fmla="*/ 518747 h 1011116"/>
                <a:gd name="connsiteX7" fmla="*/ 3033346 w 3481753"/>
                <a:gd name="connsiteY7" fmla="*/ 149470 h 1011116"/>
                <a:gd name="connsiteX8" fmla="*/ 3481753 w 3481753"/>
                <a:gd name="connsiteY8" fmla="*/ 0 h 101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81753" h="1011116">
                  <a:moveTo>
                    <a:pt x="0" y="0"/>
                  </a:moveTo>
                  <a:cubicBezTo>
                    <a:pt x="147271" y="31506"/>
                    <a:pt x="294542" y="63012"/>
                    <a:pt x="439615" y="149470"/>
                  </a:cubicBezTo>
                  <a:cubicBezTo>
                    <a:pt x="584688" y="235928"/>
                    <a:pt x="728296" y="391259"/>
                    <a:pt x="870438" y="518747"/>
                  </a:cubicBezTo>
                  <a:cubicBezTo>
                    <a:pt x="1012580" y="646235"/>
                    <a:pt x="1148861" y="832339"/>
                    <a:pt x="1292469" y="914400"/>
                  </a:cubicBezTo>
                  <a:cubicBezTo>
                    <a:pt x="1436077" y="996461"/>
                    <a:pt x="1585546" y="1011116"/>
                    <a:pt x="1732084" y="1011116"/>
                  </a:cubicBezTo>
                  <a:cubicBezTo>
                    <a:pt x="1878622" y="1011116"/>
                    <a:pt x="2026627" y="996462"/>
                    <a:pt x="2171700" y="914400"/>
                  </a:cubicBezTo>
                  <a:cubicBezTo>
                    <a:pt x="2316773" y="832339"/>
                    <a:pt x="2458915" y="646235"/>
                    <a:pt x="2602523" y="518747"/>
                  </a:cubicBezTo>
                  <a:cubicBezTo>
                    <a:pt x="2746131" y="391259"/>
                    <a:pt x="2886808" y="235928"/>
                    <a:pt x="3033346" y="149470"/>
                  </a:cubicBezTo>
                  <a:cubicBezTo>
                    <a:pt x="3179884" y="63012"/>
                    <a:pt x="3330818" y="31506"/>
                    <a:pt x="348175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9" name="Straight Arrow Connector 268"/>
            <p:cNvCxnSpPr/>
            <p:nvPr/>
          </p:nvCxnSpPr>
          <p:spPr>
            <a:xfrm flipV="1">
              <a:off x="5204515" y="2014506"/>
              <a:ext cx="0" cy="2304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V="1">
              <a:off x="4772467" y="3164629"/>
              <a:ext cx="4095101" cy="20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4908427" y="1824296"/>
                  <a:ext cx="3416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1400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427" y="1824296"/>
                  <a:ext cx="341632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8783991" y="3013826"/>
                  <a:ext cx="3124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1400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3991" y="3013826"/>
                  <a:ext cx="312457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3" name="Straight Arrow Connector 272"/>
            <p:cNvCxnSpPr/>
            <p:nvPr/>
          </p:nvCxnSpPr>
          <p:spPr>
            <a:xfrm flipV="1">
              <a:off x="5636563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1">
              <a:off x="5636563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V="1">
              <a:off x="6068611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flipV="1">
              <a:off x="6068611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 flipV="1">
              <a:off x="6500659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 flipV="1">
              <a:off x="6500659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 flipV="1">
              <a:off x="6932707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6932707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flipV="1">
              <a:off x="7364755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V="1">
              <a:off x="7364755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V="1">
              <a:off x="7796803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/>
            <p:nvPr/>
          </p:nvCxnSpPr>
          <p:spPr>
            <a:xfrm flipV="1">
              <a:off x="8228851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 flipV="1">
              <a:off x="8228851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flipV="1">
              <a:off x="4988491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1">
              <a:off x="5204515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 flipV="1">
              <a:off x="5204515" y="3094626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/>
            <p:nvPr/>
          </p:nvCxnSpPr>
          <p:spPr>
            <a:xfrm>
              <a:off x="5132507" y="3784546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>
              <a:off x="5132507" y="3784546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>
              <a:off x="5132507" y="3466798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>
              <a:off x="5132507" y="3466798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5132507" y="3166634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TextBox 293"/>
                <p:cNvSpPr txBox="1"/>
                <p:nvPr/>
              </p:nvSpPr>
              <p:spPr>
                <a:xfrm>
                  <a:off x="5924595" y="3245765"/>
                  <a:ext cx="334387" cy="458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94" name="TextBox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595" y="3245765"/>
                  <a:ext cx="334387" cy="458395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294"/>
                <p:cNvSpPr txBox="1"/>
                <p:nvPr/>
              </p:nvSpPr>
              <p:spPr>
                <a:xfrm>
                  <a:off x="5492547" y="3245765"/>
                  <a:ext cx="324128" cy="458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95" name="TextBox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547" y="3245765"/>
                  <a:ext cx="324128" cy="458395"/>
                </a:xfrm>
                <a:prstGeom prst="rect">
                  <a:avLst/>
                </a:prstGeom>
                <a:blipFill>
                  <a:blip r:embed="rId2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/>
                <p:cNvSpPr txBox="1"/>
                <p:nvPr/>
              </p:nvSpPr>
              <p:spPr>
                <a:xfrm>
                  <a:off x="6779899" y="3193011"/>
                  <a:ext cx="3343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96" name="TextBox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899" y="3193011"/>
                  <a:ext cx="334386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/>
                <p:cNvSpPr txBox="1"/>
                <p:nvPr/>
              </p:nvSpPr>
              <p:spPr>
                <a:xfrm>
                  <a:off x="6339059" y="3219388"/>
                  <a:ext cx="324128" cy="514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97" name="TextBox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059" y="3219388"/>
                  <a:ext cx="324128" cy="514243"/>
                </a:xfrm>
                <a:prstGeom prst="rect">
                  <a:avLst/>
                </a:prstGeom>
                <a:blipFill>
                  <a:blip r:embed="rId23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/>
                <p:cNvSpPr txBox="1"/>
                <p:nvPr/>
              </p:nvSpPr>
              <p:spPr>
                <a:xfrm>
                  <a:off x="4772467" y="3640530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98" name="TextBox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467" y="3640530"/>
                  <a:ext cx="468144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/>
                <p:cNvSpPr txBox="1"/>
                <p:nvPr/>
              </p:nvSpPr>
              <p:spPr>
                <a:xfrm>
                  <a:off x="4772467" y="3322782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99" name="TextBox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467" y="3322782"/>
                  <a:ext cx="46814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xtBox 299"/>
                <p:cNvSpPr txBox="1"/>
                <p:nvPr/>
              </p:nvSpPr>
              <p:spPr>
                <a:xfrm>
                  <a:off x="7589272" y="3222319"/>
                  <a:ext cx="433773" cy="495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00" name="TextBox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272" y="3222319"/>
                  <a:ext cx="433773" cy="495649"/>
                </a:xfrm>
                <a:prstGeom prst="rect">
                  <a:avLst/>
                </a:prstGeom>
                <a:blipFill>
                  <a:blip r:embed="rId25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/>
                <p:cNvSpPr txBox="1"/>
                <p:nvPr/>
              </p:nvSpPr>
              <p:spPr>
                <a:xfrm>
                  <a:off x="7166016" y="3222319"/>
                  <a:ext cx="324128" cy="500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01" name="TextBox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016" y="3222319"/>
                  <a:ext cx="324128" cy="500009"/>
                </a:xfrm>
                <a:prstGeom prst="rect">
                  <a:avLst/>
                </a:prstGeom>
                <a:blipFill>
                  <a:blip r:embed="rId26"/>
                  <a:stretch>
                    <a:fillRect r="-3704" b="-12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Box 301"/>
                <p:cNvSpPr txBox="1"/>
                <p:nvPr/>
              </p:nvSpPr>
              <p:spPr>
                <a:xfrm>
                  <a:off x="8047698" y="3222319"/>
                  <a:ext cx="324128" cy="494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02" name="TextBox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698" y="3222319"/>
                  <a:ext cx="324128" cy="494238"/>
                </a:xfrm>
                <a:prstGeom prst="rect">
                  <a:avLst/>
                </a:prstGeom>
                <a:blipFill>
                  <a:blip r:embed="rId13"/>
                  <a:stretch>
                    <a:fillRect r="-3774" b="-1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3" name="Straight Arrow Connector 302"/>
            <p:cNvCxnSpPr/>
            <p:nvPr/>
          </p:nvCxnSpPr>
          <p:spPr>
            <a:xfrm flipV="1">
              <a:off x="8671397" y="3097557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V="1">
              <a:off x="8671397" y="3097557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>
                  <a:off x="8490244" y="322525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244" y="3225250"/>
                  <a:ext cx="324128" cy="307777"/>
                </a:xfrm>
                <a:prstGeom prst="rect">
                  <a:avLst/>
                </a:prstGeom>
                <a:blipFill>
                  <a:blip r:embed="rId27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/>
            <p:cNvCxnSpPr/>
            <p:nvPr/>
          </p:nvCxnSpPr>
          <p:spPr>
            <a:xfrm>
              <a:off x="5126646" y="4121584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5126646" y="4121584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/>
                <p:cNvSpPr txBox="1"/>
                <p:nvPr/>
              </p:nvSpPr>
              <p:spPr>
                <a:xfrm>
                  <a:off x="4766606" y="3977568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08" name="TextBox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606" y="3977568"/>
                  <a:ext cx="46814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Arrow Connector 308"/>
            <p:cNvCxnSpPr/>
            <p:nvPr/>
          </p:nvCxnSpPr>
          <p:spPr>
            <a:xfrm>
              <a:off x="5135437" y="2503800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5135437" y="2503800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5135437" y="2186052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>
                  <a:off x="4775397" y="2359784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397" y="2359784"/>
                  <a:ext cx="468144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4775397" y="2042036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397" y="2042036"/>
                  <a:ext cx="46814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4" name="Straight Arrow Connector 313"/>
            <p:cNvCxnSpPr/>
            <p:nvPr/>
          </p:nvCxnSpPr>
          <p:spPr>
            <a:xfrm>
              <a:off x="5129576" y="2840838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>
              <a:off x="5129576" y="2840838"/>
              <a:ext cx="1440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TextBox 315"/>
                <p:cNvSpPr txBox="1"/>
                <p:nvPr/>
              </p:nvSpPr>
              <p:spPr>
                <a:xfrm>
                  <a:off x="4769536" y="2696822"/>
                  <a:ext cx="4681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16" name="TextBox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536" y="2696822"/>
                  <a:ext cx="468144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7" name="Group 316"/>
            <p:cNvGrpSpPr/>
            <p:nvPr/>
          </p:nvGrpSpPr>
          <p:grpSpPr>
            <a:xfrm>
              <a:off x="5132507" y="3091047"/>
              <a:ext cx="144016" cy="144016"/>
              <a:chOff x="5436096" y="4653136"/>
              <a:chExt cx="144016" cy="144016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Group 319"/>
            <p:cNvGrpSpPr/>
            <p:nvPr/>
          </p:nvGrpSpPr>
          <p:grpSpPr>
            <a:xfrm>
              <a:off x="6859091" y="3091047"/>
              <a:ext cx="144016" cy="144016"/>
              <a:chOff x="5436096" y="4653136"/>
              <a:chExt cx="144016" cy="144016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/>
            <p:cNvGrpSpPr/>
            <p:nvPr/>
          </p:nvGrpSpPr>
          <p:grpSpPr>
            <a:xfrm>
              <a:off x="8612958" y="3097557"/>
              <a:ext cx="144016" cy="144016"/>
              <a:chOff x="5436096" y="4653136"/>
              <a:chExt cx="144016" cy="144016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oup 325"/>
            <p:cNvGrpSpPr/>
            <p:nvPr/>
          </p:nvGrpSpPr>
          <p:grpSpPr>
            <a:xfrm>
              <a:off x="5561623" y="2841811"/>
              <a:ext cx="144016" cy="144016"/>
              <a:chOff x="5436096" y="4653136"/>
              <a:chExt cx="144016" cy="144016"/>
            </a:xfrm>
          </p:grpSpPr>
          <p:cxnSp>
            <p:nvCxnSpPr>
              <p:cNvPr id="327" name="Straight Connector 326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/>
            <p:cNvGrpSpPr/>
            <p:nvPr/>
          </p:nvGrpSpPr>
          <p:grpSpPr>
            <a:xfrm>
              <a:off x="8158568" y="3321603"/>
              <a:ext cx="144016" cy="144016"/>
              <a:chOff x="5436096" y="4653136"/>
              <a:chExt cx="144016" cy="144016"/>
            </a:xfrm>
          </p:grpSpPr>
          <p:cxnSp>
            <p:nvCxnSpPr>
              <p:cNvPr id="330" name="Straight Connector 329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331"/>
            <p:cNvGrpSpPr/>
            <p:nvPr/>
          </p:nvGrpSpPr>
          <p:grpSpPr>
            <a:xfrm>
              <a:off x="5993671" y="2768830"/>
              <a:ext cx="144016" cy="144016"/>
              <a:chOff x="5436096" y="4653136"/>
              <a:chExt cx="144016" cy="144016"/>
            </a:xfrm>
          </p:grpSpPr>
          <p:cxnSp>
            <p:nvCxnSpPr>
              <p:cNvPr id="333" name="Straight Connector 332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7724795" y="3363796"/>
              <a:ext cx="144016" cy="144016"/>
              <a:chOff x="5436096" y="4653136"/>
              <a:chExt cx="144016" cy="144016"/>
            </a:xfrm>
          </p:grpSpPr>
          <p:cxnSp>
            <p:nvCxnSpPr>
              <p:cNvPr id="336" name="Straight Connector 335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oup 337"/>
            <p:cNvGrpSpPr/>
            <p:nvPr/>
          </p:nvGrpSpPr>
          <p:grpSpPr>
            <a:xfrm>
              <a:off x="6425719" y="2833472"/>
              <a:ext cx="144016" cy="144016"/>
              <a:chOff x="5436096" y="4653136"/>
              <a:chExt cx="144016" cy="144016"/>
            </a:xfrm>
          </p:grpSpPr>
          <p:cxnSp>
            <p:nvCxnSpPr>
              <p:cNvPr id="339" name="Straight Connector 338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>
              <a:off x="7292747" y="3316386"/>
              <a:ext cx="144016" cy="144016"/>
              <a:chOff x="5436096" y="4653136"/>
              <a:chExt cx="144016" cy="144016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 flipH="1">
                <a:off x="5436096" y="4653136"/>
                <a:ext cx="144016" cy="1440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Freeform 343"/>
            <p:cNvSpPr/>
            <p:nvPr/>
          </p:nvSpPr>
          <p:spPr>
            <a:xfrm>
              <a:off x="5201729" y="2838425"/>
              <a:ext cx="3481754" cy="616518"/>
            </a:xfrm>
            <a:custGeom>
              <a:avLst/>
              <a:gdLst>
                <a:gd name="connsiteX0" fmla="*/ 0 w 3481754"/>
                <a:gd name="connsiteY0" fmla="*/ 316907 h 607221"/>
                <a:gd name="connsiteX1" fmla="*/ 430823 w 3481754"/>
                <a:gd name="connsiteY1" fmla="*/ 61930 h 607221"/>
                <a:gd name="connsiteX2" fmla="*/ 879231 w 3481754"/>
                <a:gd name="connsiteY2" fmla="*/ 384 h 607221"/>
                <a:gd name="connsiteX3" fmla="*/ 1301261 w 3481754"/>
                <a:gd name="connsiteY3" fmla="*/ 53137 h 607221"/>
                <a:gd name="connsiteX4" fmla="*/ 1732084 w 3481754"/>
                <a:gd name="connsiteY4" fmla="*/ 325699 h 607221"/>
                <a:gd name="connsiteX5" fmla="*/ 2162908 w 3481754"/>
                <a:gd name="connsiteY5" fmla="*/ 545507 h 607221"/>
                <a:gd name="connsiteX6" fmla="*/ 2602523 w 3481754"/>
                <a:gd name="connsiteY6" fmla="*/ 607053 h 607221"/>
                <a:gd name="connsiteX7" fmla="*/ 3033346 w 3481754"/>
                <a:gd name="connsiteY7" fmla="*/ 554299 h 607221"/>
                <a:gd name="connsiteX8" fmla="*/ 3481754 w 3481754"/>
                <a:gd name="connsiteY8" fmla="*/ 325699 h 607221"/>
                <a:gd name="connsiteX0" fmla="*/ 0 w 3481754"/>
                <a:gd name="connsiteY0" fmla="*/ 326204 h 616518"/>
                <a:gd name="connsiteX1" fmla="*/ 430823 w 3481754"/>
                <a:gd name="connsiteY1" fmla="*/ 71227 h 616518"/>
                <a:gd name="connsiteX2" fmla="*/ 867325 w 3481754"/>
                <a:gd name="connsiteY2" fmla="*/ 156 h 616518"/>
                <a:gd name="connsiteX3" fmla="*/ 1301261 w 3481754"/>
                <a:gd name="connsiteY3" fmla="*/ 62434 h 616518"/>
                <a:gd name="connsiteX4" fmla="*/ 1732084 w 3481754"/>
                <a:gd name="connsiteY4" fmla="*/ 334996 h 616518"/>
                <a:gd name="connsiteX5" fmla="*/ 2162908 w 3481754"/>
                <a:gd name="connsiteY5" fmla="*/ 554804 h 616518"/>
                <a:gd name="connsiteX6" fmla="*/ 2602523 w 3481754"/>
                <a:gd name="connsiteY6" fmla="*/ 616350 h 616518"/>
                <a:gd name="connsiteX7" fmla="*/ 3033346 w 3481754"/>
                <a:gd name="connsiteY7" fmla="*/ 563596 h 616518"/>
                <a:gd name="connsiteX8" fmla="*/ 3481754 w 3481754"/>
                <a:gd name="connsiteY8" fmla="*/ 334996 h 61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81754" h="616518">
                  <a:moveTo>
                    <a:pt x="0" y="326204"/>
                  </a:moveTo>
                  <a:cubicBezTo>
                    <a:pt x="142142" y="225092"/>
                    <a:pt x="286269" y="125568"/>
                    <a:pt x="430823" y="71227"/>
                  </a:cubicBezTo>
                  <a:cubicBezTo>
                    <a:pt x="575377" y="16886"/>
                    <a:pt x="722252" y="1621"/>
                    <a:pt x="867325" y="156"/>
                  </a:cubicBezTo>
                  <a:cubicBezTo>
                    <a:pt x="1012398" y="-1310"/>
                    <a:pt x="1157135" y="6627"/>
                    <a:pt x="1301261" y="62434"/>
                  </a:cubicBezTo>
                  <a:cubicBezTo>
                    <a:pt x="1445388" y="118241"/>
                    <a:pt x="1588476" y="252934"/>
                    <a:pt x="1732084" y="334996"/>
                  </a:cubicBezTo>
                  <a:cubicBezTo>
                    <a:pt x="1875692" y="417058"/>
                    <a:pt x="2017835" y="507912"/>
                    <a:pt x="2162908" y="554804"/>
                  </a:cubicBezTo>
                  <a:cubicBezTo>
                    <a:pt x="2307981" y="601696"/>
                    <a:pt x="2457450" y="614885"/>
                    <a:pt x="2602523" y="616350"/>
                  </a:cubicBezTo>
                  <a:cubicBezTo>
                    <a:pt x="2747596" y="617815"/>
                    <a:pt x="2886808" y="610488"/>
                    <a:pt x="3033346" y="563596"/>
                  </a:cubicBezTo>
                  <a:cubicBezTo>
                    <a:pt x="3179885" y="516704"/>
                    <a:pt x="3330819" y="425850"/>
                    <a:pt x="3481754" y="3349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3424393" y="2446654"/>
                  <a:ext cx="1127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en-GB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393" y="2446654"/>
                  <a:ext cx="1127103" cy="215444"/>
                </a:xfrm>
                <a:prstGeom prst="rect">
                  <a:avLst/>
                </a:prstGeom>
                <a:blipFill>
                  <a:blip r:embed="rId28"/>
                  <a:stretch>
                    <a:fillRect l="-2174" r="-3261" b="-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/>
                <p:cNvSpPr txBox="1"/>
                <p:nvPr/>
              </p:nvSpPr>
              <p:spPr>
                <a:xfrm>
                  <a:off x="8158568" y="2769638"/>
                  <a:ext cx="79489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𝑠𝑖𝑛𝑡</m:t>
                        </m:r>
                      </m:oMath>
                    </m:oMathPara>
                  </a14:m>
                  <a:endParaRPr lang="en-GB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6" name="TextBox 3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568" y="2769638"/>
                  <a:ext cx="794898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4580" r="-3817" b="-228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Straight Arrow Connector 346"/>
          <p:cNvCxnSpPr/>
          <p:nvPr/>
        </p:nvCxnSpPr>
        <p:spPr>
          <a:xfrm flipV="1">
            <a:off x="2881439" y="4420541"/>
            <a:ext cx="0" cy="2304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>
            <a:off x="2449391" y="5572669"/>
            <a:ext cx="3960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/>
              <p:cNvSpPr txBox="1"/>
              <p:nvPr/>
            </p:nvSpPr>
            <p:spPr>
              <a:xfrm>
                <a:off x="2809431" y="4147525"/>
                <a:ext cx="3416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9" name="TextBox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31" y="4147525"/>
                <a:ext cx="341632" cy="307777"/>
              </a:xfrm>
              <a:prstGeom prst="rect">
                <a:avLst/>
              </a:prstGeom>
              <a:blipFill>
                <a:blip r:embed="rId1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TextBox 349"/>
              <p:cNvSpPr txBox="1"/>
              <p:nvPr/>
            </p:nvSpPr>
            <p:spPr>
              <a:xfrm>
                <a:off x="6337823" y="5428653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0" name="TextBox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23" y="5428653"/>
                <a:ext cx="339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Arrow Connector 350"/>
          <p:cNvCxnSpPr/>
          <p:nvPr/>
        </p:nvCxnSpPr>
        <p:spPr>
          <a:xfrm flipV="1">
            <a:off x="3313487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 flipV="1">
            <a:off x="3313487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 flipV="1">
            <a:off x="3745535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/>
          <p:nvPr/>
        </p:nvCxnSpPr>
        <p:spPr>
          <a:xfrm flipV="1">
            <a:off x="3745535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 flipV="1">
            <a:off x="4177583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/>
          <p:nvPr/>
        </p:nvCxnSpPr>
        <p:spPr>
          <a:xfrm flipV="1">
            <a:off x="4177583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>
          <a:xfrm flipV="1">
            <a:off x="4609631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 flipV="1">
            <a:off x="4609631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V="1">
            <a:off x="5041679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5041679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 flipV="1">
            <a:off x="5473727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/>
          <p:nvPr/>
        </p:nvCxnSpPr>
        <p:spPr>
          <a:xfrm flipV="1">
            <a:off x="5905775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 flipV="1">
            <a:off x="5905775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 flipV="1">
            <a:off x="2665415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 flipV="1">
            <a:off x="2881439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2881439" y="5500661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/>
          <p:nvPr/>
        </p:nvCxnSpPr>
        <p:spPr>
          <a:xfrm>
            <a:off x="2809431" y="5140621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/>
          <p:nvPr/>
        </p:nvCxnSpPr>
        <p:spPr>
          <a:xfrm>
            <a:off x="2809431" y="5140621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/>
          <p:nvPr/>
        </p:nvCxnSpPr>
        <p:spPr>
          <a:xfrm>
            <a:off x="2809431" y="4708573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>
            <a:off x="2809431" y="4708573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>
            <a:off x="2809431" y="6436765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>
            <a:off x="2809431" y="6436765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2809431" y="6004717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/>
          <p:nvPr/>
        </p:nvCxnSpPr>
        <p:spPr>
          <a:xfrm>
            <a:off x="2809431" y="6004717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/>
          <p:nvPr/>
        </p:nvCxnSpPr>
        <p:spPr>
          <a:xfrm>
            <a:off x="2809431" y="5572669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3601519" y="557266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19" y="5572669"/>
                <a:ext cx="324128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3169471" y="5572669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71" y="5572669"/>
                <a:ext cx="32412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/>
              <p:cNvSpPr txBox="1"/>
              <p:nvPr/>
            </p:nvSpPr>
            <p:spPr>
              <a:xfrm>
                <a:off x="4465615" y="557266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8" name="TextBox 3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5" y="5572669"/>
                <a:ext cx="324128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4033567" y="5572669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567" y="5572669"/>
                <a:ext cx="324128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/>
              <p:cNvSpPr txBox="1"/>
              <p:nvPr/>
            </p:nvSpPr>
            <p:spPr>
              <a:xfrm>
                <a:off x="4897663" y="557266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0" name="TextBox 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63" y="5572669"/>
                <a:ext cx="32412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380"/>
              <p:cNvSpPr txBox="1"/>
              <p:nvPr/>
            </p:nvSpPr>
            <p:spPr>
              <a:xfrm>
                <a:off x="5761759" y="557266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1" name="TextBox 3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759" y="5572669"/>
                <a:ext cx="32412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/>
              <p:cNvSpPr txBox="1"/>
              <p:nvPr/>
            </p:nvSpPr>
            <p:spPr>
              <a:xfrm>
                <a:off x="5329711" y="5572669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2" name="TextBox 3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11" y="5572669"/>
                <a:ext cx="324128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593407" y="4996605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7" y="4996605"/>
                <a:ext cx="324128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/>
              <p:cNvSpPr txBox="1"/>
              <p:nvPr/>
            </p:nvSpPr>
            <p:spPr>
              <a:xfrm>
                <a:off x="2593407" y="4564557"/>
                <a:ext cx="324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4" name="TextBox 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7" y="4564557"/>
                <a:ext cx="324128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/>
              <p:cNvSpPr txBox="1"/>
              <p:nvPr/>
            </p:nvSpPr>
            <p:spPr>
              <a:xfrm>
                <a:off x="2449391" y="6292749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5" name="TextBox 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391" y="6292749"/>
                <a:ext cx="46814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/>
              <p:cNvSpPr txBox="1"/>
              <p:nvPr/>
            </p:nvSpPr>
            <p:spPr>
              <a:xfrm>
                <a:off x="2449391" y="5860701"/>
                <a:ext cx="468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391" y="5860701"/>
                <a:ext cx="468144" cy="30777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/>
          <p:cNvGrpSpPr/>
          <p:nvPr/>
        </p:nvGrpSpPr>
        <p:grpSpPr>
          <a:xfrm>
            <a:off x="5833767" y="5500661"/>
            <a:ext cx="144016" cy="144016"/>
            <a:chOff x="5436096" y="4653136"/>
            <a:chExt cx="144016" cy="144016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4537623" y="4636565"/>
            <a:ext cx="144016" cy="144016"/>
            <a:chOff x="5436096" y="4653136"/>
            <a:chExt cx="144016" cy="144016"/>
          </a:xfrm>
        </p:grpSpPr>
        <p:cxnSp>
          <p:nvCxnSpPr>
            <p:cNvPr id="391" name="Straight Connector 390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Group 392"/>
          <p:cNvGrpSpPr/>
          <p:nvPr/>
        </p:nvGrpSpPr>
        <p:grpSpPr>
          <a:xfrm>
            <a:off x="4537623" y="6364757"/>
            <a:ext cx="144016" cy="144016"/>
            <a:chOff x="5436096" y="4653136"/>
            <a:chExt cx="144016" cy="144016"/>
          </a:xfrm>
        </p:grpSpPr>
        <p:cxnSp>
          <p:nvCxnSpPr>
            <p:cNvPr id="394" name="Straight Connector 393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/>
          <p:cNvGrpSpPr/>
          <p:nvPr/>
        </p:nvGrpSpPr>
        <p:grpSpPr>
          <a:xfrm>
            <a:off x="3230432" y="5500661"/>
            <a:ext cx="144016" cy="144016"/>
            <a:chOff x="5436096" y="4653136"/>
            <a:chExt cx="144016" cy="144016"/>
          </a:xfrm>
        </p:grpSpPr>
        <p:cxnSp>
          <p:nvCxnSpPr>
            <p:cNvPr id="397" name="Straight Connector 396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/>
          <p:cNvGrpSpPr/>
          <p:nvPr/>
        </p:nvGrpSpPr>
        <p:grpSpPr>
          <a:xfrm>
            <a:off x="3618869" y="4888655"/>
            <a:ext cx="144016" cy="144016"/>
            <a:chOff x="5436096" y="4653136"/>
            <a:chExt cx="144016" cy="144016"/>
          </a:xfrm>
        </p:grpSpPr>
        <p:cxnSp>
          <p:nvCxnSpPr>
            <p:cNvPr id="400" name="Straight Connector 399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5465085" y="4897363"/>
            <a:ext cx="144016" cy="144016"/>
            <a:chOff x="5436096" y="4653136"/>
            <a:chExt cx="144016" cy="144016"/>
          </a:xfrm>
        </p:grpSpPr>
        <p:cxnSp>
          <p:nvCxnSpPr>
            <p:cNvPr id="403" name="Straight Connector 402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/>
          <p:cNvGrpSpPr/>
          <p:nvPr/>
        </p:nvGrpSpPr>
        <p:grpSpPr>
          <a:xfrm>
            <a:off x="3614514" y="6120918"/>
            <a:ext cx="144016" cy="144016"/>
            <a:chOff x="5436096" y="4653136"/>
            <a:chExt cx="144016" cy="144016"/>
          </a:xfrm>
        </p:grpSpPr>
        <p:cxnSp>
          <p:nvCxnSpPr>
            <p:cNvPr id="406" name="Straight Connector 405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/>
          <p:cNvGrpSpPr/>
          <p:nvPr/>
        </p:nvGrpSpPr>
        <p:grpSpPr>
          <a:xfrm>
            <a:off x="5460730" y="6129626"/>
            <a:ext cx="144016" cy="144016"/>
            <a:chOff x="5436096" y="4653136"/>
            <a:chExt cx="144016" cy="144016"/>
          </a:xfrm>
        </p:grpSpPr>
        <p:cxnSp>
          <p:nvCxnSpPr>
            <p:cNvPr id="409" name="Straight Connector 408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" name="Oval 410"/>
          <p:cNvSpPr/>
          <p:nvPr/>
        </p:nvSpPr>
        <p:spPr>
          <a:xfrm>
            <a:off x="3312190" y="4716470"/>
            <a:ext cx="2595154" cy="17155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/>
              <p:cNvSpPr txBox="1"/>
              <p:nvPr/>
            </p:nvSpPr>
            <p:spPr>
              <a:xfrm>
                <a:off x="5872508" y="4677281"/>
                <a:ext cx="1127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2" name="TextBox 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08" y="4677281"/>
                <a:ext cx="1127103" cy="215444"/>
              </a:xfrm>
              <a:prstGeom prst="rect">
                <a:avLst/>
              </a:prstGeom>
              <a:blipFill>
                <a:blip r:embed="rId40"/>
                <a:stretch>
                  <a:fillRect l="-1622" r="-2703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/>
              <p:cNvSpPr txBox="1"/>
              <p:nvPr/>
            </p:nvSpPr>
            <p:spPr>
              <a:xfrm>
                <a:off x="5876861" y="4995145"/>
                <a:ext cx="7902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3" name="TextBox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61" y="4995145"/>
                <a:ext cx="790216" cy="215444"/>
              </a:xfrm>
              <a:prstGeom prst="rect">
                <a:avLst/>
              </a:prstGeom>
              <a:blipFill>
                <a:blip r:embed="rId41"/>
                <a:stretch>
                  <a:fillRect l="-5385" r="-384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0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93" y="1691347"/>
            <a:ext cx="8712642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Teachings for</a:t>
            </a:r>
            <a:endParaRPr lang="en-US" sz="115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  <a:p>
            <a:pPr algn="ctr"/>
            <a:r>
              <a:rPr lang="en-US" sz="115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exercise 8D</a:t>
            </a:r>
            <a:endParaRPr lang="en-US" sz="11500" b="1" cap="none" spc="0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coordinate geometry problems involving parametric equations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a curve C with parametric equations: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is a non-zero constant. Given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passes through the point (-4,0):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buFontTx/>
                  <a:buAutoNum type="alphaLcParenR"/>
                </a:pPr>
                <a:r>
                  <a:rPr lang="en-US" sz="1600" dirty="0" smtClean="0">
                    <a:latin typeface="Comic Sans MS" pitchFamily="66" charset="0"/>
                  </a:rPr>
                  <a:t>Find the coordinates of the points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where the curve crosses the y-axis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  <a:blipFill>
                <a:blip r:embed="rId2"/>
                <a:stretch>
                  <a:fillRect l="-157" t="-1348" r="-1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446548" y="1354155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V="1">
            <a:off x="6482552" y="1462167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74540" y="1138131"/>
                <a:ext cx="3416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540" y="1138131"/>
                <a:ext cx="341632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86708" y="2722307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8" y="2722307"/>
                <a:ext cx="3391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5207725" y="1463041"/>
            <a:ext cx="1443330" cy="2891246"/>
          </a:xfrm>
          <a:custGeom>
            <a:avLst/>
            <a:gdLst>
              <a:gd name="connsiteX0" fmla="*/ 0 w 1443330"/>
              <a:gd name="connsiteY0" fmla="*/ 0 h 2891246"/>
              <a:gd name="connsiteX1" fmla="*/ 740229 w 1443330"/>
              <a:gd name="connsiteY1" fmla="*/ 1463040 h 2891246"/>
              <a:gd name="connsiteX2" fmla="*/ 1436915 w 1443330"/>
              <a:gd name="connsiteY2" fmla="*/ 1741714 h 2891246"/>
              <a:gd name="connsiteX3" fmla="*/ 1027612 w 1443330"/>
              <a:gd name="connsiteY3" fmla="*/ 2891246 h 289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3330" h="2891246">
                <a:moveTo>
                  <a:pt x="0" y="0"/>
                </a:moveTo>
                <a:cubicBezTo>
                  <a:pt x="250371" y="586377"/>
                  <a:pt x="500743" y="1172754"/>
                  <a:pt x="740229" y="1463040"/>
                </a:cubicBezTo>
                <a:cubicBezTo>
                  <a:pt x="979715" y="1753326"/>
                  <a:pt x="1389018" y="1503680"/>
                  <a:pt x="1436915" y="1741714"/>
                </a:cubicBezTo>
                <a:cubicBezTo>
                  <a:pt x="1484812" y="1979748"/>
                  <a:pt x="1256212" y="2435497"/>
                  <a:pt x="1027612" y="289124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43153" y="2860766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3" y="2860766"/>
                <a:ext cx="274113" cy="215444"/>
              </a:xfrm>
              <a:prstGeom prst="rect">
                <a:avLst/>
              </a:prstGeom>
              <a:blipFill>
                <a:blip r:embed="rId5"/>
                <a:stretch>
                  <a:fillRect l="-4444" r="-13333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96296" y="3078480"/>
                <a:ext cx="1556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296" y="3078480"/>
                <a:ext cx="155620" cy="215444"/>
              </a:xfrm>
              <a:prstGeom prst="rect">
                <a:avLst/>
              </a:prstGeom>
              <a:blipFill>
                <a:blip r:embed="rId6"/>
                <a:stretch>
                  <a:fillRect l="-28000" r="-24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78879" y="3818709"/>
                <a:ext cx="163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79" y="3818709"/>
                <a:ext cx="163506" cy="215444"/>
              </a:xfrm>
              <a:prstGeom prst="rect">
                <a:avLst/>
              </a:prstGeom>
              <a:blipFill>
                <a:blip r:embed="rId7"/>
                <a:stretch>
                  <a:fillRect l="-25926" r="-18519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53050" y="2843349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50" y="2843349"/>
                <a:ext cx="166263" cy="215444"/>
              </a:xfrm>
              <a:prstGeom prst="rect">
                <a:avLst/>
              </a:prstGeom>
              <a:blipFill>
                <a:blip r:embed="rId8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36571" y="4570815"/>
                <a:ext cx="487679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You need to use the coordinate given to 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that would generate it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Then, you can use that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to find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in the other equation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71" y="4570815"/>
                <a:ext cx="4876799" cy="1169551"/>
              </a:xfrm>
              <a:prstGeom prst="rect">
                <a:avLst/>
              </a:prstGeom>
              <a:blipFill>
                <a:blip r:embed="rId9"/>
                <a:stretch>
                  <a:fillRect t="-1042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30440" y="1241362"/>
                <a:ext cx="11172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40" y="1241362"/>
                <a:ext cx="111722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30440" y="1502619"/>
                <a:ext cx="1293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40" y="1502619"/>
                <a:ext cx="1293175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9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/>
      <p:bldP spid="16" grpId="0"/>
      <p:bldP spid="17" grpId="0"/>
      <p:bldP spid="18" grpId="0"/>
      <p:bldP spid="15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coordinate geometry problems involving parametric equations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a curve C with parametric equations: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is a non-zero constant. Given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passes through the point (-4,0):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coordinates of the points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where the curve crosses the y-axis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  <a:blipFill>
                <a:blip r:embed="rId2"/>
                <a:stretch>
                  <a:fillRect l="-157" t="-1348" r="-1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32960" y="1545771"/>
                <a:ext cx="1429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0" y="1545771"/>
                <a:ext cx="1429174" cy="276999"/>
              </a:xfrm>
              <a:prstGeom prst="rect">
                <a:avLst/>
              </a:prstGeom>
              <a:blipFill>
                <a:blip r:embed="rId3"/>
                <a:stretch>
                  <a:fillRect l="-3846" t="-444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37315" y="2002971"/>
                <a:ext cx="1429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15" y="2002971"/>
                <a:ext cx="1429174" cy="276999"/>
              </a:xfrm>
              <a:prstGeom prst="rect">
                <a:avLst/>
              </a:prstGeom>
              <a:blipFill>
                <a:blip r:embed="rId4"/>
                <a:stretch>
                  <a:fillRect l="-3419" t="-444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1669" y="2451462"/>
                <a:ext cx="1098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69" y="2451462"/>
                <a:ext cx="1098121" cy="276999"/>
              </a:xfrm>
              <a:prstGeom prst="rect">
                <a:avLst/>
              </a:prstGeom>
              <a:blipFill>
                <a:blip r:embed="rId5"/>
                <a:stretch>
                  <a:fillRect l="-4420" t="-4348" r="-442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71852" y="2882537"/>
                <a:ext cx="867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852" y="2882537"/>
                <a:ext cx="867289" cy="276999"/>
              </a:xfrm>
              <a:prstGeom prst="rect">
                <a:avLst/>
              </a:prstGeom>
              <a:blipFill>
                <a:blip r:embed="rId6"/>
                <a:stretch>
                  <a:fillRect l="-1408" t="-4444" r="-211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67498" y="3296194"/>
                <a:ext cx="752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98" y="3296194"/>
                <a:ext cx="752642" cy="276999"/>
              </a:xfrm>
              <a:prstGeom prst="rect">
                <a:avLst/>
              </a:prstGeom>
              <a:blipFill>
                <a:blip r:embed="rId7"/>
                <a:stretch>
                  <a:fillRect l="-1626" r="-569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5911215" y="1734359"/>
            <a:ext cx="337183" cy="38618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4376" y="1671004"/>
                <a:ext cx="29696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We have a coordinate where the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part is 0 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376" y="1671004"/>
                <a:ext cx="2969623" cy="523220"/>
              </a:xfrm>
              <a:prstGeom prst="rect">
                <a:avLst/>
              </a:prstGeom>
              <a:blipFill>
                <a:blip r:embed="rId8"/>
                <a:stretch>
                  <a:fillRect t="-2326" r="-61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>
            <a:off x="5201467" y="3044999"/>
            <a:ext cx="337183" cy="38618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>
            <a:off x="5924278" y="2182850"/>
            <a:ext cx="337183" cy="38618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c 26"/>
          <p:cNvSpPr/>
          <p:nvPr/>
        </p:nvSpPr>
        <p:spPr>
          <a:xfrm>
            <a:off x="5588998" y="2613924"/>
            <a:ext cx="337183" cy="38618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74377" y="2149975"/>
                <a:ext cx="29696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cannot be 0, the bracket must be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377" y="2149975"/>
                <a:ext cx="2969623" cy="523220"/>
              </a:xfrm>
              <a:prstGeom prst="rect">
                <a:avLst/>
              </a:prstGeom>
              <a:blipFill>
                <a:blip r:embed="rId9"/>
                <a:stretch>
                  <a:fillRect t="-2326" r="-1027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895703" y="2655072"/>
            <a:ext cx="112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Subtract 8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8983" y="3081792"/>
            <a:ext cx="112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Cube root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0744" y="3787187"/>
            <a:ext cx="4720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So this value of t will give us the y-coordinate of 0.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We also know that it will give an x-coordinate of -4 when substituted into the other equation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4874" y="4811877"/>
                <a:ext cx="13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74" y="4811877"/>
                <a:ext cx="13876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05057" y="5225534"/>
                <a:ext cx="2343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57" y="5225534"/>
                <a:ext cx="2343911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413766" y="5643545"/>
                <a:ext cx="1506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766" y="5643545"/>
                <a:ext cx="15063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391994" y="5978825"/>
                <a:ext cx="101265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94" y="5978825"/>
                <a:ext cx="1012650" cy="610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6503398" y="5026199"/>
            <a:ext cx="337183" cy="38618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770914" y="5062992"/>
                <a:ext cx="2312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14" y="5062992"/>
                <a:ext cx="2312126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/>
          <p:cNvSpPr/>
          <p:nvPr/>
        </p:nvSpPr>
        <p:spPr>
          <a:xfrm>
            <a:off x="6481626" y="5431148"/>
            <a:ext cx="337183" cy="38618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749142" y="5467941"/>
            <a:ext cx="112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" name="Arc 38"/>
          <p:cNvSpPr/>
          <p:nvPr/>
        </p:nvSpPr>
        <p:spPr>
          <a:xfrm>
            <a:off x="5710917" y="5905765"/>
            <a:ext cx="337183" cy="38618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30684" y="5942558"/>
                <a:ext cx="1123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84" y="5942558"/>
                <a:ext cx="1123405" cy="307777"/>
              </a:xfrm>
              <a:prstGeom prst="rect">
                <a:avLst/>
              </a:prstGeom>
              <a:blipFill>
                <a:blip r:embed="rId15"/>
                <a:stretch>
                  <a:fillRect l="-1081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1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3" grpId="0"/>
      <p:bldP spid="32" grpId="0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coordinate geometry problems involving parametric equations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a curve C with parametric equations: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is a non-zero constant. Given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passes through the point (-4,0):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coordinates of the points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where the curve crosses the y-axis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  <a:blipFill>
                <a:blip r:embed="rId2"/>
                <a:stretch>
                  <a:fillRect l="-157" t="-1348" r="-1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0879" y="4828903"/>
                <a:ext cx="64222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4828903"/>
                <a:ext cx="642227" cy="403316"/>
              </a:xfrm>
              <a:prstGeom prst="rect">
                <a:avLst/>
              </a:prstGeom>
              <a:blipFill>
                <a:blip r:embed="rId3"/>
                <a:stretch>
                  <a:fillRect l="-2857" r="-5714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6446548" y="1354155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6482552" y="1462167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74540" y="1138131"/>
                <a:ext cx="3416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540" y="1138131"/>
                <a:ext cx="341632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86708" y="2722307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8" y="2722307"/>
                <a:ext cx="3391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207725" y="1463041"/>
            <a:ext cx="1443330" cy="2891246"/>
          </a:xfrm>
          <a:custGeom>
            <a:avLst/>
            <a:gdLst>
              <a:gd name="connsiteX0" fmla="*/ 0 w 1443330"/>
              <a:gd name="connsiteY0" fmla="*/ 0 h 2891246"/>
              <a:gd name="connsiteX1" fmla="*/ 740229 w 1443330"/>
              <a:gd name="connsiteY1" fmla="*/ 1463040 h 2891246"/>
              <a:gd name="connsiteX2" fmla="*/ 1436915 w 1443330"/>
              <a:gd name="connsiteY2" fmla="*/ 1741714 h 2891246"/>
              <a:gd name="connsiteX3" fmla="*/ 1027612 w 1443330"/>
              <a:gd name="connsiteY3" fmla="*/ 2891246 h 289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3330" h="2891246">
                <a:moveTo>
                  <a:pt x="0" y="0"/>
                </a:moveTo>
                <a:cubicBezTo>
                  <a:pt x="250371" y="586377"/>
                  <a:pt x="500743" y="1172754"/>
                  <a:pt x="740229" y="1463040"/>
                </a:cubicBezTo>
                <a:cubicBezTo>
                  <a:pt x="979715" y="1753326"/>
                  <a:pt x="1389018" y="1503680"/>
                  <a:pt x="1436915" y="1741714"/>
                </a:cubicBezTo>
                <a:cubicBezTo>
                  <a:pt x="1484812" y="1979748"/>
                  <a:pt x="1256212" y="2435497"/>
                  <a:pt x="1027612" y="289124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3153" y="2860766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3" y="2860766"/>
                <a:ext cx="274113" cy="215444"/>
              </a:xfrm>
              <a:prstGeom prst="rect">
                <a:avLst/>
              </a:prstGeom>
              <a:blipFill>
                <a:blip r:embed="rId6"/>
                <a:stretch>
                  <a:fillRect l="-4444" r="-13333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6296" y="3078480"/>
                <a:ext cx="1556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296" y="3078480"/>
                <a:ext cx="155620" cy="215444"/>
              </a:xfrm>
              <a:prstGeom prst="rect">
                <a:avLst/>
              </a:prstGeom>
              <a:blipFill>
                <a:blip r:embed="rId7"/>
                <a:stretch>
                  <a:fillRect l="-28000" r="-24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78879" y="3818709"/>
                <a:ext cx="163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79" y="3818709"/>
                <a:ext cx="163506" cy="215444"/>
              </a:xfrm>
              <a:prstGeom prst="rect">
                <a:avLst/>
              </a:prstGeom>
              <a:blipFill>
                <a:blip r:embed="rId8"/>
                <a:stretch>
                  <a:fillRect l="-25926" r="-18519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53050" y="2843349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50" y="2843349"/>
                <a:ext cx="166263" cy="215444"/>
              </a:xfrm>
              <a:prstGeom prst="rect">
                <a:avLst/>
              </a:prstGeom>
              <a:blipFill>
                <a:blip r:embed="rId9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30440" y="1241362"/>
                <a:ext cx="11172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40" y="1241362"/>
                <a:ext cx="111722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30440" y="1502619"/>
                <a:ext cx="1293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40" y="1502619"/>
                <a:ext cx="1293175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57457" y="4411284"/>
                <a:ext cx="11172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7" y="4411284"/>
                <a:ext cx="111722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61811" y="4790107"/>
                <a:ext cx="130516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811" y="4790107"/>
                <a:ext cx="1305164" cy="495649"/>
              </a:xfrm>
              <a:prstGeom prst="rect">
                <a:avLst/>
              </a:prstGeom>
              <a:blipFill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53102" y="5303912"/>
                <a:ext cx="1551963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102" y="5303912"/>
                <a:ext cx="1551963" cy="5763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740337" y="6039787"/>
                <a:ext cx="1263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 </a:t>
                </a:r>
                <a:r>
                  <a:rPr lang="en-GB" sz="1400" dirty="0">
                    <a:latin typeface="Comic Sans MS" panose="030F0702030302020204" pitchFamily="66" charset="0"/>
                  </a:rPr>
                  <a:t>or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37" y="6039787"/>
                <a:ext cx="1263359" cy="307777"/>
              </a:xfrm>
              <a:prstGeom prst="rect">
                <a:avLst/>
              </a:prstGeom>
              <a:blipFill>
                <a:blip r:embed="rId15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>
            <a:off x="5732688" y="4595125"/>
            <a:ext cx="223975" cy="473264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30535" y="4483872"/>
                <a:ext cx="2934790" cy="611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We know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and on the y-axis,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35" y="4483872"/>
                <a:ext cx="2934790" cy="611962"/>
              </a:xfrm>
              <a:prstGeom prst="rect">
                <a:avLst/>
              </a:prstGeom>
              <a:blipFill>
                <a:blip r:embed="rId16"/>
                <a:stretch>
                  <a:fillRect l="-624" r="-2287" b="-9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>
            <a:off x="5928631" y="5104577"/>
            <a:ext cx="223975" cy="473264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>
            <a:off x="6002654" y="5631446"/>
            <a:ext cx="223975" cy="473264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100351" y="5193620"/>
            <a:ext cx="111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</a:rPr>
              <a:t>Factorise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563" y="5750970"/>
            <a:ext cx="111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Solve for t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8674" y="5928100"/>
                <a:ext cx="38753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We need to find the values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, and then sub these values into the equation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…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" y="5928100"/>
                <a:ext cx="3875313" cy="738664"/>
              </a:xfrm>
              <a:prstGeom prst="rect">
                <a:avLst/>
              </a:prstGeom>
              <a:blipFill>
                <a:blip r:embed="rId17"/>
                <a:stretch>
                  <a:fillRect t="-820" r="-315" b="-7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11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0" grpId="0"/>
      <p:bldP spid="21" grpId="0" animBg="1"/>
      <p:bldP spid="22" grpId="0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93" y="1691347"/>
            <a:ext cx="8712642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Teachings for</a:t>
            </a:r>
            <a:endParaRPr lang="en-US" sz="115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  <a:p>
            <a:pPr algn="ctr"/>
            <a:r>
              <a:rPr lang="en-US" sz="115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exercise 8A</a:t>
            </a:r>
            <a:endParaRPr lang="en-US" sz="11500" b="1" cap="none" spc="0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coordinate geometry problems involving parametric equations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a curve C with parametric equations: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is a non-zero constant. Given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passes through the point (-4,0):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coordinates of the points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where the curve crosses the y-axis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  <a:blipFill>
                <a:blip r:embed="rId2"/>
                <a:stretch>
                  <a:fillRect l="-157" t="-1348" r="-1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0879" y="4828903"/>
                <a:ext cx="64222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4828903"/>
                <a:ext cx="642227" cy="403316"/>
              </a:xfrm>
              <a:prstGeom prst="rect">
                <a:avLst/>
              </a:prstGeom>
              <a:blipFill>
                <a:blip r:embed="rId3"/>
                <a:stretch>
                  <a:fillRect l="-2857" r="-5714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6446548" y="1354155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6482552" y="1462167"/>
            <a:ext cx="0" cy="2808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74540" y="1138131"/>
                <a:ext cx="3416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540" y="1138131"/>
                <a:ext cx="341632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86708" y="2722307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8" y="2722307"/>
                <a:ext cx="3391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207725" y="1463041"/>
            <a:ext cx="1443330" cy="2891246"/>
          </a:xfrm>
          <a:custGeom>
            <a:avLst/>
            <a:gdLst>
              <a:gd name="connsiteX0" fmla="*/ 0 w 1443330"/>
              <a:gd name="connsiteY0" fmla="*/ 0 h 2891246"/>
              <a:gd name="connsiteX1" fmla="*/ 740229 w 1443330"/>
              <a:gd name="connsiteY1" fmla="*/ 1463040 h 2891246"/>
              <a:gd name="connsiteX2" fmla="*/ 1436915 w 1443330"/>
              <a:gd name="connsiteY2" fmla="*/ 1741714 h 2891246"/>
              <a:gd name="connsiteX3" fmla="*/ 1027612 w 1443330"/>
              <a:gd name="connsiteY3" fmla="*/ 2891246 h 289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3330" h="2891246">
                <a:moveTo>
                  <a:pt x="0" y="0"/>
                </a:moveTo>
                <a:cubicBezTo>
                  <a:pt x="250371" y="586377"/>
                  <a:pt x="500743" y="1172754"/>
                  <a:pt x="740229" y="1463040"/>
                </a:cubicBezTo>
                <a:cubicBezTo>
                  <a:pt x="979715" y="1753326"/>
                  <a:pt x="1389018" y="1503680"/>
                  <a:pt x="1436915" y="1741714"/>
                </a:cubicBezTo>
                <a:cubicBezTo>
                  <a:pt x="1484812" y="1979748"/>
                  <a:pt x="1256212" y="2435497"/>
                  <a:pt x="1027612" y="289124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3153" y="2860766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3" y="2860766"/>
                <a:ext cx="274113" cy="215444"/>
              </a:xfrm>
              <a:prstGeom prst="rect">
                <a:avLst/>
              </a:prstGeom>
              <a:blipFill>
                <a:blip r:embed="rId6"/>
                <a:stretch>
                  <a:fillRect l="-4444" r="-13333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6296" y="3078480"/>
                <a:ext cx="1556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296" y="3078480"/>
                <a:ext cx="155620" cy="215444"/>
              </a:xfrm>
              <a:prstGeom prst="rect">
                <a:avLst/>
              </a:prstGeom>
              <a:blipFill>
                <a:blip r:embed="rId7"/>
                <a:stretch>
                  <a:fillRect l="-28000" r="-24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78879" y="3818709"/>
                <a:ext cx="163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79" y="3818709"/>
                <a:ext cx="163506" cy="215444"/>
              </a:xfrm>
              <a:prstGeom prst="rect">
                <a:avLst/>
              </a:prstGeom>
              <a:blipFill>
                <a:blip r:embed="rId8"/>
                <a:stretch>
                  <a:fillRect l="-25926" r="-18519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53050" y="2843349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50" y="2843349"/>
                <a:ext cx="166263" cy="215444"/>
              </a:xfrm>
              <a:prstGeom prst="rect">
                <a:avLst/>
              </a:prstGeom>
              <a:blipFill>
                <a:blip r:embed="rId9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30440" y="1241362"/>
                <a:ext cx="11172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40" y="1241362"/>
                <a:ext cx="111722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30440" y="1502619"/>
                <a:ext cx="1293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40" y="1502619"/>
                <a:ext cx="1293175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846326" y="4367742"/>
                <a:ext cx="1263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 </a:t>
                </a:r>
                <a:r>
                  <a:rPr lang="en-GB" sz="1400" dirty="0">
                    <a:latin typeface="Comic Sans MS" panose="030F0702030302020204" pitchFamily="66" charset="0"/>
                  </a:rPr>
                  <a:t>or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26" y="4367742"/>
                <a:ext cx="1263359" cy="307777"/>
              </a:xfrm>
              <a:prstGeom prst="rect">
                <a:avLst/>
              </a:prstGeom>
              <a:blipFill>
                <a:blip r:embed="rId12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8674" y="5928100"/>
                <a:ext cx="38753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We need to find the values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, and then sub these values into the equation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…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" y="5928100"/>
                <a:ext cx="3875313" cy="738664"/>
              </a:xfrm>
              <a:prstGeom prst="rect">
                <a:avLst/>
              </a:prstGeom>
              <a:blipFill>
                <a:blip r:embed="rId13"/>
                <a:stretch>
                  <a:fillRect t="-820" r="-315" b="-7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11594" y="4759625"/>
                <a:ext cx="1293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94" y="4759625"/>
                <a:ext cx="1293175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5834743" y="5085805"/>
            <a:ext cx="496388" cy="426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11635" y="5074660"/>
                <a:ext cx="1114698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35" y="5074660"/>
                <a:ext cx="1114698" cy="353110"/>
              </a:xfrm>
              <a:prstGeom prst="rect">
                <a:avLst/>
              </a:prstGeom>
              <a:blipFill>
                <a:blip r:embed="rId15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6753497" y="5090159"/>
            <a:ext cx="496388" cy="426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062653" y="5083369"/>
                <a:ext cx="1114698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53" y="5083369"/>
                <a:ext cx="1114698" cy="353110"/>
              </a:xfrm>
              <a:prstGeom prst="rect">
                <a:avLst/>
              </a:prstGeom>
              <a:blipFill>
                <a:blip r:embed="rId1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132326" y="5578231"/>
                <a:ext cx="1243161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26" y="5578231"/>
                <a:ext cx="1243161" cy="438005"/>
              </a:xfrm>
              <a:prstGeom prst="rect">
                <a:avLst/>
              </a:prstGeom>
              <a:blipFill>
                <a:blip r:embed="rId1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695514" y="5573876"/>
                <a:ext cx="1243161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14" y="5573876"/>
                <a:ext cx="1243161" cy="438005"/>
              </a:xfrm>
              <a:prstGeom prst="rect">
                <a:avLst/>
              </a:prstGeom>
              <a:blipFill>
                <a:blip r:embed="rId1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136680" y="6070265"/>
                <a:ext cx="710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680" y="6070265"/>
                <a:ext cx="71045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695514" y="6070265"/>
                <a:ext cx="710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14" y="6070265"/>
                <a:ext cx="71045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55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32" grpId="0"/>
      <p:bldP spid="35" grpId="0"/>
      <p:bldP spid="36" grpId="0"/>
      <p:bldP spid="37" grpId="0"/>
      <p:bldP spid="38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coordinate geometry problems involving parametric equations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is given parametrically by the equations: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meets the curve at A. Find the coordinates of A.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525963"/>
              </a:xfrm>
              <a:blipFill>
                <a:blip r:embed="rId2"/>
                <a:stretch>
                  <a:fillRect t="-809" r="-15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235" y="4983164"/>
                <a:ext cx="381359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In this example you can replace the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terms with their expressions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Then, solve the equation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and use it to find out what the coordinates would be!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5" y="4983164"/>
                <a:ext cx="3813593" cy="1384995"/>
              </a:xfrm>
              <a:prstGeom prst="rect">
                <a:avLst/>
              </a:prstGeom>
              <a:blipFill>
                <a:blip r:embed="rId3"/>
                <a:stretch>
                  <a:fillRect t="-439" b="-35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43866" y="1495433"/>
                <a:ext cx="14654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</a:t>
                </a:r>
                <a:endParaRPr lang="en-GB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66" y="1495433"/>
                <a:ext cx="146540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580789" y="1914163"/>
                <a:ext cx="16335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</a:t>
                </a:r>
                <a:endParaRPr lang="en-GB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89" y="1914163"/>
                <a:ext cx="163357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679924" y="2359526"/>
                <a:ext cx="16335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24" y="2359526"/>
                <a:ext cx="163357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427129" y="2769378"/>
                <a:ext cx="920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29" y="2769378"/>
                <a:ext cx="92040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172505" y="3198753"/>
                <a:ext cx="48116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So this is telling us that the curves intersect when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=−2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05" y="3198753"/>
                <a:ext cx="4811697" cy="584775"/>
              </a:xfrm>
              <a:prstGeom prst="rect">
                <a:avLst/>
              </a:prstGeom>
              <a:blipFill>
                <a:blip r:embed="rId8"/>
                <a:stretch>
                  <a:fillRect t="-2083" r="-1266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6142542" y="1702751"/>
            <a:ext cx="143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5" name="Arc 44"/>
          <p:cNvSpPr/>
          <p:nvPr/>
        </p:nvSpPr>
        <p:spPr>
          <a:xfrm>
            <a:off x="6020409" y="1680882"/>
            <a:ext cx="238348" cy="42312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c 45"/>
          <p:cNvSpPr/>
          <p:nvPr/>
        </p:nvSpPr>
        <p:spPr>
          <a:xfrm>
            <a:off x="6030767" y="2117368"/>
            <a:ext cx="238348" cy="42312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c 46"/>
          <p:cNvSpPr/>
          <p:nvPr/>
        </p:nvSpPr>
        <p:spPr>
          <a:xfrm>
            <a:off x="6183167" y="2553853"/>
            <a:ext cx="238348" cy="42312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6018255" y="2182145"/>
            <a:ext cx="143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</a:rPr>
              <a:t>Factorise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08872" y="2599395"/>
            <a:ext cx="64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Solve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815076" y="4078835"/>
                <a:ext cx="8026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076" y="4078835"/>
                <a:ext cx="80265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816555" y="4515319"/>
                <a:ext cx="11469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(−2)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55" y="4515319"/>
                <a:ext cx="1146981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816555" y="4950324"/>
                <a:ext cx="7280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55" y="4950324"/>
                <a:ext cx="72808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054291" y="4069957"/>
                <a:ext cx="8329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291" y="4069957"/>
                <a:ext cx="832985" cy="338554"/>
              </a:xfrm>
              <a:prstGeom prst="rect">
                <a:avLst/>
              </a:prstGeom>
              <a:blipFill>
                <a:blip r:embed="rId1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046893" y="4515321"/>
                <a:ext cx="11838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=4(−2)</m:t>
                      </m:r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93" y="4515321"/>
                <a:ext cx="1183850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046893" y="4941449"/>
                <a:ext cx="9001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93" y="4941449"/>
                <a:ext cx="900118" cy="338554"/>
              </a:xfrm>
              <a:prstGeom prst="rect">
                <a:avLst/>
              </a:prstGeom>
              <a:blipFill>
                <a:blip r:embed="rId1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>
            <a:off x="5723007" y="4286478"/>
            <a:ext cx="238348" cy="42312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86568" y="4252121"/>
                <a:ext cx="8782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568" y="4252121"/>
                <a:ext cx="878216" cy="523220"/>
              </a:xfrm>
              <a:prstGeom prst="rect">
                <a:avLst/>
              </a:prstGeom>
              <a:blipFill>
                <a:blip r:embed="rId15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/>
          <p:cNvSpPr/>
          <p:nvPr/>
        </p:nvSpPr>
        <p:spPr>
          <a:xfrm>
            <a:off x="5706731" y="4731842"/>
            <a:ext cx="238348" cy="42312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>
            <a:off x="8041558" y="4270203"/>
            <a:ext cx="238348" cy="42312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285018" y="4235846"/>
                <a:ext cx="725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18" y="4235846"/>
                <a:ext cx="725817" cy="523220"/>
              </a:xfrm>
              <a:prstGeom prst="rect">
                <a:avLst/>
              </a:prstGeom>
              <a:blipFill>
                <a:blip r:embed="rId16"/>
                <a:stretch>
                  <a:fillRect l="-840" t="-2326" r="-7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/>
          <p:cNvSpPr/>
          <p:nvPr/>
        </p:nvSpPr>
        <p:spPr>
          <a:xfrm>
            <a:off x="8025282" y="4715567"/>
            <a:ext cx="238348" cy="42312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8215476" y="4752232"/>
            <a:ext cx="101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Work out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89526" y="4805498"/>
            <a:ext cx="101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Work out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40676" y="5737767"/>
            <a:ext cx="398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So the curves intersect at (4,-8)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  <p:bldP spid="31" grpId="0"/>
      <p:bldP spid="33" grpId="0"/>
      <p:bldP spid="40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18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 animBg="1"/>
      <p:bldP spid="61" grpId="0" animBg="1"/>
      <p:bldP spid="62" grpId="0"/>
      <p:bldP spid="63" grpId="0" animBg="1"/>
      <p:bldP spid="64" grpId="0"/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756212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coordinate geometry problems involving parametric equations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curve in the diagram to the right is given parametrically by the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itchFamily="66" charset="0"/>
                  </a:rPr>
                  <a:t>   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point where the curve intersects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756212"/>
              </a:xfrm>
              <a:blipFill>
                <a:blip r:embed="rId2"/>
                <a:stretch>
                  <a:fillRect t="-769" r="-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79" t="13100" r="23348" b="41795"/>
          <a:stretch/>
        </p:blipFill>
        <p:spPr>
          <a:xfrm>
            <a:off x="6078582" y="1166950"/>
            <a:ext cx="2786744" cy="2621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54923" y="1166949"/>
                <a:ext cx="14891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𝒔𝒊𝒏𝒕</m:t>
                      </m:r>
                    </m:oMath>
                  </m:oMathPara>
                </a14:m>
                <a:endParaRPr lang="en-GB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23" y="1166949"/>
                <a:ext cx="1489190" cy="246221"/>
              </a:xfrm>
              <a:prstGeom prst="rect">
                <a:avLst/>
              </a:prstGeom>
              <a:blipFill>
                <a:blip r:embed="rId4"/>
                <a:stretch>
                  <a:fillRect l="-1639" r="-204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4923" y="1455558"/>
                <a:ext cx="1210010" cy="478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23" y="1455558"/>
                <a:ext cx="1210010" cy="478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43487" y="3912339"/>
                <a:ext cx="1187696" cy="468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87" y="3912339"/>
                <a:ext cx="1187696" cy="468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8504" y="4456624"/>
                <a:ext cx="1348382" cy="468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04" y="4456624"/>
                <a:ext cx="1348382" cy="468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91087" y="5040098"/>
                <a:ext cx="1052596" cy="42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087" y="5040098"/>
                <a:ext cx="1052596" cy="420051"/>
              </a:xfrm>
              <a:prstGeom prst="rect">
                <a:avLst/>
              </a:prstGeom>
              <a:blipFill>
                <a:blip r:embed="rId8"/>
                <a:stretch>
                  <a:fillRect l="-4651" r="-3488" b="-14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69019" y="5549549"/>
                <a:ext cx="898708" cy="42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19" y="5549549"/>
                <a:ext cx="898708" cy="420051"/>
              </a:xfrm>
              <a:prstGeom prst="rect">
                <a:avLst/>
              </a:prstGeom>
              <a:blipFill>
                <a:blip r:embed="rId9"/>
                <a:stretch>
                  <a:fillRect l="-4054" r="-3378" b="-15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17510" y="6041583"/>
                <a:ext cx="1249637" cy="353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10" y="6041583"/>
                <a:ext cx="1249637" cy="353238"/>
              </a:xfrm>
              <a:prstGeom prst="rect">
                <a:avLst/>
              </a:prstGeom>
              <a:blipFill>
                <a:blip r:embed="rId10"/>
                <a:stretch>
                  <a:fillRect l="-5366" t="-1724" r="-1463" b="-20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5971581" y="4225351"/>
            <a:ext cx="195609" cy="48345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35649" y="4192348"/>
                <a:ext cx="1912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The intersection will be where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49" y="4192348"/>
                <a:ext cx="1912592" cy="523220"/>
              </a:xfrm>
              <a:prstGeom prst="rect">
                <a:avLst/>
              </a:prstGeom>
              <a:blipFill>
                <a:blip r:embed="rId11"/>
                <a:stretch>
                  <a:fillRect l="-319" t="-2326" r="-3195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5871432" y="4752219"/>
            <a:ext cx="195609" cy="48345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/>
          <p:cNvSpPr/>
          <p:nvPr/>
        </p:nvSpPr>
        <p:spPr>
          <a:xfrm>
            <a:off x="5701615" y="5270379"/>
            <a:ext cx="195609" cy="48345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/>
          <p:cNvSpPr/>
          <p:nvPr/>
        </p:nvSpPr>
        <p:spPr>
          <a:xfrm>
            <a:off x="6132689" y="5762414"/>
            <a:ext cx="195609" cy="48345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974541" y="4832428"/>
            <a:ext cx="158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Root both sides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87455" y="5302690"/>
                <a:ext cx="689038" cy="37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55" y="5302690"/>
                <a:ext cx="689038" cy="378117"/>
              </a:xfrm>
              <a:prstGeom prst="rect">
                <a:avLst/>
              </a:prstGeom>
              <a:blipFill>
                <a:blip r:embed="rId12"/>
                <a:stretch>
                  <a:fillRect l="-885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31591" y="5842622"/>
            <a:ext cx="167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 answers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22459" y="6032503"/>
            <a:ext cx="326571" cy="370115"/>
            <a:chOff x="8456023" y="5033554"/>
            <a:chExt cx="326571" cy="37011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8456023" y="5033554"/>
              <a:ext cx="313508" cy="357052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9086" y="5046617"/>
              <a:ext cx="313508" cy="357052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12468" y="5950575"/>
                <a:ext cx="18814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One of the answers is outside of the range for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2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5950575"/>
                <a:ext cx="1881474" cy="646331"/>
              </a:xfrm>
              <a:prstGeom prst="rect">
                <a:avLst/>
              </a:prstGeom>
              <a:blipFill>
                <a:blip r:embed="rId1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3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756212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coordinate geometry problems involving parametric equations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curve in the diagram to the right is given parametrically by the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itchFamily="66" charset="0"/>
                  </a:rPr>
                  <a:t>   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point where the curve intersects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756212"/>
              </a:xfrm>
              <a:blipFill>
                <a:blip r:embed="rId2"/>
                <a:stretch>
                  <a:fillRect t="-769" r="-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79" t="13100" r="23348" b="41795"/>
          <a:stretch/>
        </p:blipFill>
        <p:spPr>
          <a:xfrm>
            <a:off x="6078582" y="1166950"/>
            <a:ext cx="2786744" cy="2621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54923" y="1166949"/>
                <a:ext cx="14891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𝒔𝒊𝒏𝒕</m:t>
                      </m:r>
                    </m:oMath>
                  </m:oMathPara>
                </a14:m>
                <a:endParaRPr lang="en-GB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23" y="1166949"/>
                <a:ext cx="1489190" cy="246221"/>
              </a:xfrm>
              <a:prstGeom prst="rect">
                <a:avLst/>
              </a:prstGeom>
              <a:blipFill>
                <a:blip r:embed="rId4"/>
                <a:stretch>
                  <a:fillRect l="-1639" r="-204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4923" y="1455558"/>
                <a:ext cx="1210010" cy="478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23" y="1455558"/>
                <a:ext cx="1210010" cy="478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88530" y="2170920"/>
                <a:ext cx="547714" cy="34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530" y="2170920"/>
                <a:ext cx="547714" cy="348300"/>
              </a:xfrm>
              <a:prstGeom prst="rect">
                <a:avLst/>
              </a:prstGeom>
              <a:blipFill>
                <a:blip r:embed="rId6"/>
                <a:stretch>
                  <a:fillRect l="-11111" r="-5556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43273" y="3963879"/>
                <a:ext cx="14236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73" y="3963879"/>
                <a:ext cx="1423659" cy="246221"/>
              </a:xfrm>
              <a:prstGeom prst="rect">
                <a:avLst/>
              </a:prstGeom>
              <a:blipFill>
                <a:blip r:embed="rId7"/>
                <a:stretch>
                  <a:fillRect l="-1717" r="-214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26997" y="4444753"/>
                <a:ext cx="2211888" cy="466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97" y="4444753"/>
                <a:ext cx="2211888" cy="466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37355" y="5032159"/>
                <a:ext cx="1225144" cy="516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5" y="5032159"/>
                <a:ext cx="1225144" cy="5164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>
            <a:off x="6566385" y="4216473"/>
            <a:ext cx="195609" cy="48345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07626" y="4236735"/>
                <a:ext cx="1388809" cy="39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26" y="4236735"/>
                <a:ext cx="1388809" cy="397160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>
            <a:off x="6532354" y="4795001"/>
            <a:ext cx="195609" cy="48345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96041" y="4886284"/>
            <a:ext cx="138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50059" y="5747418"/>
                <a:ext cx="4625266" cy="65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So the full coordinates of the intersection are: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59" y="5747418"/>
                <a:ext cx="4625266" cy="656911"/>
              </a:xfrm>
              <a:prstGeom prst="rect">
                <a:avLst/>
              </a:prstGeom>
              <a:blipFill>
                <a:blip r:embed="rId11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1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 animBg="1"/>
      <p:bldP spid="29" grpId="0"/>
      <p:bldP spid="30" grpId="0" animBg="1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756212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coordinate geometry problems involving parametric equations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curve in the diagram to the right is given parametrically by the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itchFamily="66" charset="0"/>
                  </a:rPr>
                  <a:t>   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point where the curve intersects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coordinates of the points A and B where the curve meets the y-axis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756212"/>
              </a:xfrm>
              <a:blipFill>
                <a:blip r:embed="rId2"/>
                <a:stretch>
                  <a:fillRect t="-769" r="-2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79" t="13100" r="23348" b="41795"/>
          <a:stretch/>
        </p:blipFill>
        <p:spPr>
          <a:xfrm>
            <a:off x="6078582" y="1166950"/>
            <a:ext cx="2786744" cy="2621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54923" y="1166949"/>
                <a:ext cx="14891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𝒔𝒊𝒏𝒕</m:t>
                      </m:r>
                    </m:oMath>
                  </m:oMathPara>
                </a14:m>
                <a:endParaRPr lang="en-GB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23" y="1166949"/>
                <a:ext cx="1489190" cy="246221"/>
              </a:xfrm>
              <a:prstGeom prst="rect">
                <a:avLst/>
              </a:prstGeom>
              <a:blipFill>
                <a:blip r:embed="rId4"/>
                <a:stretch>
                  <a:fillRect l="-1639" r="-204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4923" y="1455558"/>
                <a:ext cx="1210010" cy="478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23" y="1455558"/>
                <a:ext cx="1210010" cy="478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5682" y="3975853"/>
                <a:ext cx="16083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82" y="3975853"/>
                <a:ext cx="160832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221328" y="4372093"/>
                <a:ext cx="16083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28" y="4372093"/>
                <a:ext cx="160832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798962" y="4750916"/>
                <a:ext cx="14019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962" y="4750916"/>
                <a:ext cx="14019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68927" y="5151511"/>
                <a:ext cx="1166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27" y="5151511"/>
                <a:ext cx="116608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56161" y="5521625"/>
                <a:ext cx="900118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161" y="5521625"/>
                <a:ext cx="900118" cy="510781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957201" y="5473728"/>
                <a:ext cx="547073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201" y="5473728"/>
                <a:ext cx="547073" cy="5533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>
            <a:off x="5687621" y="4159275"/>
            <a:ext cx="234206" cy="40401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60868" y="4198307"/>
                <a:ext cx="18933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On the y-axis,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868" y="4198307"/>
                <a:ext cx="1893353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>
            <a:off x="5343633" y="5356703"/>
            <a:ext cx="234206" cy="40401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/>
          <p:cNvSpPr/>
          <p:nvPr/>
        </p:nvSpPr>
        <p:spPr>
          <a:xfrm>
            <a:off x="5631015" y="4546807"/>
            <a:ext cx="234206" cy="40401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c 34"/>
          <p:cNvSpPr/>
          <p:nvPr/>
        </p:nvSpPr>
        <p:spPr>
          <a:xfrm>
            <a:off x="5034478" y="4943047"/>
            <a:ext cx="234206" cy="40401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782492" y="4564067"/>
                <a:ext cx="1393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Subtract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92" y="4564067"/>
                <a:ext cx="1393371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81601" y="4912409"/>
                <a:ext cx="40320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  <a:latin typeface="Comic Sans MS" pitchFamily="66" charset="0"/>
                  </a:rPr>
                  <a:t>Divide by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en-US" sz="1050" dirty="0">
                    <a:solidFill>
                      <a:srgbClr val="FF0000"/>
                    </a:solidFill>
                    <a:latin typeface="Comic Sans MS" pitchFamily="66" charset="0"/>
                  </a:rPr>
                  <a:t> (which in this case cannot be 0 since then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US" sz="1050" dirty="0">
                    <a:solidFill>
                      <a:srgbClr val="FF0000"/>
                    </a:solidFill>
                    <a:latin typeface="Comic Sans MS" pitchFamily="66" charset="0"/>
                  </a:rPr>
                  <a:t> would also have to be 0 – not possible for the same value of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50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endParaRPr lang="en-GB" sz="105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1" y="4912409"/>
                <a:ext cx="4032068" cy="415498"/>
              </a:xfrm>
              <a:prstGeom prst="rect">
                <a:avLst/>
              </a:prstGeom>
              <a:blipFill>
                <a:blip r:embed="rId1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512527" y="5313004"/>
                <a:ext cx="3439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Calculate, and remember to find other values within the allowed range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…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7" y="5313004"/>
                <a:ext cx="3439884" cy="523220"/>
              </a:xfrm>
              <a:prstGeom prst="rect">
                <a:avLst/>
              </a:prstGeom>
              <a:blipFill>
                <a:blip r:embed="rId15"/>
                <a:stretch>
                  <a:fillRect t="-2353" r="-531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72202" y="4535830"/>
                <a:ext cx="1158394" cy="492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202" y="4535830"/>
                <a:ext cx="1158394" cy="4925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18560" y="6061941"/>
                <a:ext cx="542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These are the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that would make the x-coordinate 0. Now we need to find the values of y we would get from them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0" y="6061941"/>
                <a:ext cx="5425440" cy="523220"/>
              </a:xfrm>
              <a:prstGeom prst="rect">
                <a:avLst/>
              </a:prstGeom>
              <a:blipFill>
                <a:blip r:embed="rId17"/>
                <a:stretch>
                  <a:fillRect t="-1163" r="-337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9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756212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buFontTx/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coordinate geometry problems involving parametric equations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curve in the diagram to the right is given parametrically by the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itchFamily="66" charset="0"/>
                  </a:rPr>
                  <a:t>   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point where the curve intersects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coordinates of the points A and B where the curve meets the y-axis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879669" cy="4756212"/>
              </a:xfrm>
              <a:blipFill>
                <a:blip r:embed="rId2"/>
                <a:stretch>
                  <a:fillRect t="-769" r="-2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79" t="13100" r="23348" b="41795"/>
          <a:stretch/>
        </p:blipFill>
        <p:spPr>
          <a:xfrm>
            <a:off x="6078582" y="1166950"/>
            <a:ext cx="2786744" cy="2621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54923" y="1166949"/>
                <a:ext cx="14891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𝒔𝒊𝒏𝒕</m:t>
                      </m:r>
                    </m:oMath>
                  </m:oMathPara>
                </a14:m>
                <a:endParaRPr lang="en-GB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23" y="1166949"/>
                <a:ext cx="1489190" cy="246221"/>
              </a:xfrm>
              <a:prstGeom prst="rect">
                <a:avLst/>
              </a:prstGeom>
              <a:blipFill>
                <a:blip r:embed="rId4"/>
                <a:stretch>
                  <a:fillRect l="-1639" r="-204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4923" y="1455558"/>
                <a:ext cx="1210010" cy="478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23" y="1455558"/>
                <a:ext cx="1210010" cy="478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137213" y="3901831"/>
                <a:ext cx="900118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213" y="3901831"/>
                <a:ext cx="900118" cy="510781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838253" y="3853934"/>
                <a:ext cx="547073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253" y="3853934"/>
                <a:ext cx="547073" cy="5533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72202" y="4535830"/>
                <a:ext cx="1158394" cy="492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202" y="4535830"/>
                <a:ext cx="1158394" cy="4925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258932" y="4469097"/>
                <a:ext cx="1221039" cy="50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932" y="4469097"/>
                <a:ext cx="1221039" cy="502317"/>
              </a:xfrm>
              <a:prstGeom prst="rect">
                <a:avLst/>
              </a:prstGeom>
              <a:blipFill>
                <a:blip r:embed="rId9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904749" y="5405268"/>
                <a:ext cx="1420389" cy="50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49" y="5405268"/>
                <a:ext cx="1420389" cy="502317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96040" y="5953909"/>
                <a:ext cx="960583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40" y="5953909"/>
                <a:ext cx="960583" cy="5231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47355" y="5379143"/>
                <a:ext cx="1385059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355" y="5379143"/>
                <a:ext cx="1385059" cy="618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385326" y="5953909"/>
                <a:ext cx="960584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326" y="5953909"/>
                <a:ext cx="960584" cy="5231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6156960" y="4972594"/>
            <a:ext cx="496388" cy="426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08024" y="4883072"/>
                <a:ext cx="1114698" cy="407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024" y="4883072"/>
                <a:ext cx="1114698" cy="407291"/>
              </a:xfrm>
              <a:prstGeom prst="rect">
                <a:avLst/>
              </a:prstGeom>
              <a:blipFill>
                <a:blip r:embed="rId1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7075714" y="4976948"/>
            <a:ext cx="496388" cy="426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219407" y="4865655"/>
                <a:ext cx="1114698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07" y="4865655"/>
                <a:ext cx="1114698" cy="438005"/>
              </a:xfrm>
              <a:prstGeom prst="rect">
                <a:avLst/>
              </a:prstGeom>
              <a:blipFill>
                <a:blip r:embed="rId1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94302" y="5980035"/>
                <a:ext cx="994247" cy="580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02" y="5980035"/>
                <a:ext cx="994247" cy="58067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649227" y="5953909"/>
                <a:ext cx="994247" cy="580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27" y="5953909"/>
                <a:ext cx="994247" cy="5806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29" grpId="0"/>
      <p:bldP spid="31" grpId="0"/>
      <p:bldP spid="40" grpId="0"/>
      <p:bldP spid="43" grpId="0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93" y="1691347"/>
            <a:ext cx="8712642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Teachings for</a:t>
            </a:r>
            <a:endParaRPr lang="en-US" sz="115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  <a:p>
            <a:pPr algn="ctr"/>
            <a:r>
              <a:rPr lang="en-US" sz="115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Mesquito SF" panose="00000400000000000000" pitchFamily="2" charset="0"/>
              </a:rPr>
              <a:t>exercise 8E</a:t>
            </a:r>
            <a:endParaRPr lang="en-US" sz="11500" b="1" cap="none" spc="0" dirty="0">
              <a:ln w="381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Mesquito S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 plane’s position at time t seconds after take-off can be modelled with the following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𝑣𝑐𝑜𝑠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𝑣𝑠𝑖𝑛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speed of the plane,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angle of elevation of its path,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horizontal distance travelled (m)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vertical distance travelled (m), relative to a fixed origin.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When the plane has travelled 600m horizontally, is has climbed 120m.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a) Find the angle of elevation,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" name="Right Triangle 2"/>
          <p:cNvSpPr/>
          <p:nvPr/>
        </p:nvSpPr>
        <p:spPr>
          <a:xfrm flipH="1">
            <a:off x="5312228" y="1463041"/>
            <a:ext cx="2429691" cy="1314994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Free vector graphic: Aeroplane, &lt;strong&gt;Plane&lt;/strong&gt;, &lt;strong&gt;Airplane&lt;/strong&gt; - Free Image on Pixabay - 3118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43" y="1132113"/>
            <a:ext cx="1091468" cy="546871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>
            <a:off x="4763588" y="2325188"/>
            <a:ext cx="914400" cy="914400"/>
          </a:xfrm>
          <a:prstGeom prst="arc">
            <a:avLst>
              <a:gd name="adj1" fmla="val 20101123"/>
              <a:gd name="adj2" fmla="val 455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blipFill>
                <a:blip r:embed="rId4"/>
                <a:stretch>
                  <a:fillRect l="-28571" r="-2500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blipFill>
                <a:blip r:embed="rId5"/>
                <a:stretch>
                  <a:fillRect l="-10938" r="-10938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blipFill>
                <a:blip r:embed="rId6"/>
                <a:stretch>
                  <a:fillRect l="-10938" r="-10938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33256" y="3844834"/>
                <a:ext cx="108985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600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6" y="3844834"/>
                <a:ext cx="1089850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46765" y="4524102"/>
                <a:ext cx="917752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65" y="4524102"/>
                <a:ext cx="917752" cy="251800"/>
              </a:xfrm>
              <a:prstGeom prst="rect">
                <a:avLst/>
              </a:prstGeom>
              <a:blipFill>
                <a:blip r:embed="rId8"/>
                <a:stretch>
                  <a:fillRect l="-5298" r="-1325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5887918" y="3509554"/>
            <a:ext cx="225499" cy="57476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235338" y="4207015"/>
            <a:ext cx="12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Inverse Tan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3256" y="3217818"/>
                <a:ext cx="89287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6" y="3217818"/>
                <a:ext cx="892872" cy="4610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6040318" y="4071257"/>
            <a:ext cx="225499" cy="57476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061167" y="3597415"/>
            <a:ext cx="127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71703" y="5008203"/>
            <a:ext cx="452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Note that this model is assuming that the plane’s angle of elevation remains constant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4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0" grpId="0"/>
      <p:bldP spid="11" grpId="0"/>
      <p:bldP spid="6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 plane’s position at time t seconds after take-off can be modelled with the following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𝑣𝑐𝑜𝑠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𝑣𝑠𝑖𝑛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speed of the plane,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angle of elevation of its path,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horizontal distance travelled (m)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vertical distance travelled (m), relative to a fixed origin.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Given that the plane’s speed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50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b) Find the parametric equations for the plane’s motion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" name="Right Triangle 2"/>
          <p:cNvSpPr/>
          <p:nvPr/>
        </p:nvSpPr>
        <p:spPr>
          <a:xfrm flipH="1">
            <a:off x="5312228" y="1463041"/>
            <a:ext cx="2429691" cy="1314994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Free vector graphic: Aeroplane, &lt;strong&gt;Plane&lt;/strong&gt;, &lt;strong&gt;Airplane&lt;/strong&gt; - Free Image on Pixabay - 3118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43" y="1132113"/>
            <a:ext cx="1091468" cy="546871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>
            <a:off x="4763588" y="2325188"/>
            <a:ext cx="914400" cy="914400"/>
          </a:xfrm>
          <a:prstGeom prst="arc">
            <a:avLst>
              <a:gd name="adj1" fmla="val 20101123"/>
              <a:gd name="adj2" fmla="val 455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blipFill>
                <a:blip r:embed="rId4"/>
                <a:stretch>
                  <a:fillRect l="-28571" r="-2500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blipFill>
                <a:blip r:embed="rId5"/>
                <a:stretch>
                  <a:fillRect l="-10938" r="-10938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blipFill>
                <a:blip r:embed="rId6"/>
                <a:stretch>
                  <a:fillRect l="-10938" r="-10938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23805" y="1262741"/>
                <a:ext cx="2215735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𝐴𝑛𝑔𝑙𝑒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𝑒𝑙𝑒𝑣𝑎𝑡𝑖𝑜𝑛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1262741"/>
                <a:ext cx="2215735" cy="220253"/>
              </a:xfrm>
              <a:prstGeom prst="rect">
                <a:avLst/>
              </a:prstGeom>
              <a:blipFill>
                <a:blip r:embed="rId7"/>
                <a:stretch>
                  <a:fillRect l="-2198" t="-2778" r="-27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88177" y="3359233"/>
                <a:ext cx="1251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𝑣𝑐𝑜𝑠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177" y="3359233"/>
                <a:ext cx="125162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583822" y="3772889"/>
                <a:ext cx="1746376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11.3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22" y="3772889"/>
                <a:ext cx="1746376" cy="33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588176" y="4203964"/>
                <a:ext cx="9707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=49.0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176" y="4203964"/>
                <a:ext cx="97071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579468" y="4848400"/>
                <a:ext cx="1251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𝑣𝑠𝑖𝑛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68" y="4848400"/>
                <a:ext cx="125162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596885" y="5257702"/>
                <a:ext cx="1727396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11.3</m:t>
                              </m:r>
                            </m:e>
                          </m:d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885" y="5257702"/>
                <a:ext cx="1727396" cy="3354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605593" y="5693131"/>
                <a:ext cx="9731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=9.81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93" y="5693131"/>
                <a:ext cx="973152" cy="307777"/>
              </a:xfrm>
              <a:prstGeom prst="rect">
                <a:avLst/>
              </a:prstGeom>
              <a:blipFill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6262387" y="3492137"/>
            <a:ext cx="208082" cy="45284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409508" y="3423245"/>
                <a:ext cx="28215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, as well as the exact value we calculated for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8" y="3423245"/>
                <a:ext cx="2821578" cy="523220"/>
              </a:xfrm>
              <a:prstGeom prst="rect">
                <a:avLst/>
              </a:prstGeom>
              <a:blipFill>
                <a:blip r:embed="rId1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>
            <a:off x="6258032" y="3923212"/>
            <a:ext cx="208082" cy="45284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c 28"/>
          <p:cNvSpPr/>
          <p:nvPr/>
        </p:nvSpPr>
        <p:spPr>
          <a:xfrm>
            <a:off x="6240615" y="4994365"/>
            <a:ext cx="208082" cy="45284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/>
          <p:cNvSpPr/>
          <p:nvPr/>
        </p:nvSpPr>
        <p:spPr>
          <a:xfrm>
            <a:off x="6236260" y="5425440"/>
            <a:ext cx="208082" cy="452846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09508" y="3893507"/>
            <a:ext cx="219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 (this has been rounded to 3sf)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405154" y="4908057"/>
                <a:ext cx="28215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, as well as the exact value we calculated for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54" y="4908057"/>
                <a:ext cx="2821578" cy="523220"/>
              </a:xfrm>
              <a:prstGeom prst="rect">
                <a:avLst/>
              </a:prstGeom>
              <a:blipFill>
                <a:blip r:embed="rId1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413863" y="5404445"/>
            <a:ext cx="219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 (this has been rounded to 3sf)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1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 plane’s position at time t seconds after take-off can be modelled with the following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𝑣𝑐𝑜𝑠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𝑣𝑠𝑖𝑛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speed of the plane,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angle of elevation of its path,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horizontal distance travelled (m)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vertical distance travelled (m), relative to a fixed origin.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c) Find the vertical height of the plane after 10 seconds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" name="Right Triangle 2"/>
          <p:cNvSpPr/>
          <p:nvPr/>
        </p:nvSpPr>
        <p:spPr>
          <a:xfrm flipH="1">
            <a:off x="5312228" y="1463041"/>
            <a:ext cx="2429691" cy="1314994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Free vector graphic: Aeroplane, &lt;strong&gt;Plane&lt;/strong&gt;, &lt;strong&gt;Airplane&lt;/strong&gt; - Free Image on Pixabay - 3118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43" y="1132113"/>
            <a:ext cx="1091468" cy="546871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>
            <a:off x="4763588" y="2325188"/>
            <a:ext cx="914400" cy="914400"/>
          </a:xfrm>
          <a:prstGeom prst="arc">
            <a:avLst>
              <a:gd name="adj1" fmla="val 20101123"/>
              <a:gd name="adj2" fmla="val 455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blipFill>
                <a:blip r:embed="rId4"/>
                <a:stretch>
                  <a:fillRect l="-28571" r="-2500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blipFill>
                <a:blip r:embed="rId5"/>
                <a:stretch>
                  <a:fillRect l="-10938" r="-10938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blipFill>
                <a:blip r:embed="rId6"/>
                <a:stretch>
                  <a:fillRect l="-10938" r="-10938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23805" y="1262741"/>
                <a:ext cx="2215735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𝐴𝑛𝑔𝑙𝑒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𝑒𝑙𝑒𝑣𝑎𝑡𝑖𝑜𝑛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1262741"/>
                <a:ext cx="2215735" cy="220253"/>
              </a:xfrm>
              <a:prstGeom prst="rect">
                <a:avLst/>
              </a:prstGeom>
              <a:blipFill>
                <a:blip r:embed="rId7"/>
                <a:stretch>
                  <a:fillRect l="-2198" t="-2778" r="-27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29330" y="1476495"/>
                <a:ext cx="9707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=49.0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30" y="1476495"/>
                <a:ext cx="97071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229330" y="1729044"/>
                <a:ext cx="9731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=9.80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30" y="1729044"/>
                <a:ext cx="973152" cy="307777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590736" y="3283524"/>
                <a:ext cx="9731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=9.80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36" y="3283524"/>
                <a:ext cx="973152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590737" y="3657992"/>
                <a:ext cx="12445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=9.80(10)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37" y="3657992"/>
                <a:ext cx="1244508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9005" y="5709244"/>
                <a:ext cx="3823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The vertical height is represented by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" y="5709244"/>
                <a:ext cx="3823064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590737" y="4058587"/>
                <a:ext cx="9157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=98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37" y="4058587"/>
                <a:ext cx="915764" cy="307777"/>
              </a:xfrm>
              <a:prstGeom prst="rect">
                <a:avLst/>
              </a:prstGeom>
              <a:blipFill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>
            <a:off x="5678913" y="3439885"/>
            <a:ext cx="216790" cy="37446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69576" y="3458080"/>
                <a:ext cx="12975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76" y="3458080"/>
                <a:ext cx="1297578" cy="307777"/>
              </a:xfrm>
              <a:prstGeom prst="rect">
                <a:avLst/>
              </a:prstGeom>
              <a:blipFill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5639724" y="3827417"/>
            <a:ext cx="216790" cy="37446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5782490" y="3876091"/>
            <a:ext cx="107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 animBg="1"/>
      <p:bldP spid="39" grpId="0"/>
      <p:bldP spid="40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define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coordinates on a curve using separate functions,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When creating a function, it is possible to write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coordinates as functions of a third parameter (usually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is used)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Therefore:</a:t>
                </a:r>
              </a:p>
              <a:p>
                <a:pPr marL="0" indent="0" algn="ctr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This process is often used in Physics to represent horizontal and vertical movement separately (resolving forces)</a:t>
                </a:r>
              </a:p>
              <a:p>
                <a:pPr marL="0" indent="0" algn="ctr" eaLnBrk="1" hangingPunct="1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 eaLnBrk="1" hangingPunct="1"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The letter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is usually chosen as it  can represent time.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334" t="-1149" r="-1836" b="-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 plane’s position at time t seconds after take-off can be modelled with the following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𝑣𝑐𝑜𝑠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𝑣𝑠𝑖𝑛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speed of the plane,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angle of elevation of its path,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horizontal distance travelled (m)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vertical distance travelled (m), relative to a fixed origin.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d) Show that the plane’s motion is a straight line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" name="Right Triangle 2"/>
          <p:cNvSpPr/>
          <p:nvPr/>
        </p:nvSpPr>
        <p:spPr>
          <a:xfrm flipH="1">
            <a:off x="5312228" y="1463041"/>
            <a:ext cx="2429691" cy="1314994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Free vector graphic: Aeroplane, &lt;strong&gt;Plane&lt;/strong&gt;, &lt;strong&gt;Airplane&lt;/strong&gt; - Free Image on Pixabay - 3118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43" y="1132113"/>
            <a:ext cx="1091468" cy="546871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>
            <a:off x="4763588" y="2325188"/>
            <a:ext cx="914400" cy="914400"/>
          </a:xfrm>
          <a:prstGeom prst="arc">
            <a:avLst>
              <a:gd name="adj1" fmla="val 20101123"/>
              <a:gd name="adj2" fmla="val 455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blipFill>
                <a:blip r:embed="rId4"/>
                <a:stretch>
                  <a:fillRect l="-28571" r="-2500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blipFill>
                <a:blip r:embed="rId5"/>
                <a:stretch>
                  <a:fillRect l="-10938" r="-10938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blipFill>
                <a:blip r:embed="rId6"/>
                <a:stretch>
                  <a:fillRect l="-10938" r="-10938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23805" y="1262741"/>
                <a:ext cx="2215735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𝐴𝑛𝑔𝑙𝑒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𝑒𝑙𝑒𝑣𝑎𝑡𝑖𝑜𝑛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1262741"/>
                <a:ext cx="2215735" cy="220253"/>
              </a:xfrm>
              <a:prstGeom prst="rect">
                <a:avLst/>
              </a:prstGeom>
              <a:blipFill>
                <a:blip r:embed="rId7"/>
                <a:stretch>
                  <a:fillRect l="-2198" t="-2778" r="-27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29330" y="1476495"/>
                <a:ext cx="9707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=49.0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30" y="1476495"/>
                <a:ext cx="97071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229330" y="1729044"/>
                <a:ext cx="9731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=9.80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30" y="1729044"/>
                <a:ext cx="973152" cy="307777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52547" y="5622158"/>
            <a:ext cx="3823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To do this, you should find an equation for the plane’s motion in Cartesian form, and show that it is linear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51696" y="3161604"/>
                <a:ext cx="9707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=49.0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96" y="3161604"/>
                <a:ext cx="97071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669113" y="4380804"/>
                <a:ext cx="9731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=9.80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113" y="4380804"/>
                <a:ext cx="973152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429628" y="3514301"/>
                <a:ext cx="869084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49.0</m:t>
                          </m:r>
                        </m:den>
                      </m:f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628" y="3514301"/>
                <a:ext cx="869084" cy="461280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664758" y="4777044"/>
                <a:ext cx="1439305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=9.80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49.0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58" y="4777044"/>
                <a:ext cx="1439305" cy="461280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669112" y="5269079"/>
                <a:ext cx="664861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112" y="5269079"/>
                <a:ext cx="664861" cy="461280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>
            <a:off x="5469907" y="3317965"/>
            <a:ext cx="225499" cy="43542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625738" y="3370992"/>
            <a:ext cx="147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Divide by 49.0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2" name="Arc 31"/>
          <p:cNvSpPr/>
          <p:nvPr/>
        </p:nvSpPr>
        <p:spPr>
          <a:xfrm>
            <a:off x="5935816" y="4576354"/>
            <a:ext cx="225499" cy="43542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/>
          <p:cNvSpPr/>
          <p:nvPr/>
        </p:nvSpPr>
        <p:spPr>
          <a:xfrm>
            <a:off x="5896628" y="5050971"/>
            <a:ext cx="225499" cy="43542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30834" y="4494398"/>
                <a:ext cx="2769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using the expression above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34" y="4494398"/>
                <a:ext cx="2769326" cy="523220"/>
              </a:xfrm>
              <a:prstGeom prst="rect">
                <a:avLst/>
              </a:prstGeom>
              <a:blipFill>
                <a:blip r:embed="rId15"/>
                <a:stretch>
                  <a:fillRect t="-1163" r="-1322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087292" y="513012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606836" y="5844228"/>
                <a:ext cx="4258490" cy="613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Since this is a linear equation, the motion of the plane is a straight line with a gradient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36" y="5844228"/>
                <a:ext cx="4258490" cy="613309"/>
              </a:xfrm>
              <a:prstGeom prst="rect">
                <a:avLst/>
              </a:prstGeom>
              <a:blipFill>
                <a:blip r:embed="rId16"/>
                <a:stretch>
                  <a:fillRect t="-2000" r="-573"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4506686" y="3513910"/>
            <a:ext cx="718457" cy="44848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416731" y="4450080"/>
            <a:ext cx="148046" cy="17417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508171" y="4811486"/>
            <a:ext cx="448492" cy="3962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28" grpId="0"/>
      <p:bldP spid="29" grpId="0"/>
      <p:bldP spid="30" grpId="0" animBg="1"/>
      <p:bldP spid="31" grpId="0"/>
      <p:bldP spid="32" grpId="0" animBg="1"/>
      <p:bldP spid="33" grpId="0" animBg="1"/>
      <p:bldP spid="44" grpId="0"/>
      <p:bldP spid="45" grpId="0"/>
      <p:bldP spid="46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 plane’s position at time t seconds after take-off can be modelled with the following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𝑣𝑐𝑜𝑠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𝑣𝑠𝑖𝑛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speed of the plane,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angle of elevation of its path,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horizontal distance travelled (m)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the vertical distance travelled (m), relative to a fixed origin.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e) Explain why the domain,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not realistic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" name="Right Triangle 2"/>
          <p:cNvSpPr/>
          <p:nvPr/>
        </p:nvSpPr>
        <p:spPr>
          <a:xfrm flipH="1">
            <a:off x="5312228" y="1463041"/>
            <a:ext cx="2429691" cy="1314994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Free vector graphic: Aeroplane, &lt;strong&gt;Plane&lt;/strong&gt;, &lt;strong&gt;Airplane&lt;/strong&gt; - Free Image on Pixabay - 3118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43" y="1132113"/>
            <a:ext cx="1091468" cy="546871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>
            <a:off x="4763588" y="2325188"/>
            <a:ext cx="914400" cy="914400"/>
          </a:xfrm>
          <a:prstGeom prst="arc">
            <a:avLst>
              <a:gd name="adj1" fmla="val 20101123"/>
              <a:gd name="adj2" fmla="val 455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5" y="2547256"/>
                <a:ext cx="167931" cy="246221"/>
              </a:xfrm>
              <a:prstGeom prst="rect">
                <a:avLst/>
              </a:prstGeom>
              <a:blipFill>
                <a:blip r:embed="rId4"/>
                <a:stretch>
                  <a:fillRect l="-28571" r="-2500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1985553"/>
                <a:ext cx="387927" cy="246221"/>
              </a:xfrm>
              <a:prstGeom prst="rect">
                <a:avLst/>
              </a:prstGeom>
              <a:blipFill>
                <a:blip r:embed="rId5"/>
                <a:stretch>
                  <a:fillRect l="-10938" r="-10938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27" y="2786741"/>
                <a:ext cx="387927" cy="246221"/>
              </a:xfrm>
              <a:prstGeom prst="rect">
                <a:avLst/>
              </a:prstGeom>
              <a:blipFill>
                <a:blip r:embed="rId6"/>
                <a:stretch>
                  <a:fillRect l="-10938" r="-10938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23805" y="1262741"/>
                <a:ext cx="2215735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𝐴𝑛𝑔𝑙𝑒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𝑒𝑙𝑒𝑣𝑎𝑡𝑖𝑜𝑛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1262741"/>
                <a:ext cx="2215735" cy="220253"/>
              </a:xfrm>
              <a:prstGeom prst="rect">
                <a:avLst/>
              </a:prstGeom>
              <a:blipFill>
                <a:blip r:embed="rId7"/>
                <a:stretch>
                  <a:fillRect l="-2198" t="-2778" r="-27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29330" y="1476495"/>
                <a:ext cx="9707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=49.0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30" y="1476495"/>
                <a:ext cx="97071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229330" y="1729044"/>
                <a:ext cx="9731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=9.80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30" y="1729044"/>
                <a:ext cx="973152" cy="307777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52547" y="5622158"/>
            <a:ext cx="3823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This would mean that the plane continues climbing indefinitely at the same speed and with the same elevation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2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 stone is thrown from the top of a 25m high cliff with an initial speed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at an angle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. Its position after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 can be described using the following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−4.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+25 </m:t>
                        </m:r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horizontal distance (m),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vertical distance (m) from the ground,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a constant.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a) Given that the model is valid from the time the stone is thrown until the time it hits the ground, 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.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l="-150" t="-258" r="-1353" b="-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29856" y="1827278"/>
            <a:ext cx="609599" cy="160237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c 2"/>
          <p:cNvSpPr/>
          <p:nvPr/>
        </p:nvSpPr>
        <p:spPr>
          <a:xfrm>
            <a:off x="4990517" y="1130592"/>
            <a:ext cx="2969626" cy="4737463"/>
          </a:xfrm>
          <a:prstGeom prst="arc">
            <a:avLst>
              <a:gd name="adj1" fmla="val 14282511"/>
              <a:gd name="adj2" fmla="val 21522761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17239" y="1113175"/>
            <a:ext cx="487679" cy="705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746678" y="1505060"/>
            <a:ext cx="914400" cy="914400"/>
          </a:xfrm>
          <a:prstGeom prst="arc">
            <a:avLst>
              <a:gd name="adj1" fmla="val 19126278"/>
              <a:gd name="adj2" fmla="val 20588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1409" y="1587792"/>
                <a:ext cx="295978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09" y="1587792"/>
                <a:ext cx="295978" cy="220253"/>
              </a:xfrm>
              <a:prstGeom prst="rect">
                <a:avLst/>
              </a:prstGeom>
              <a:blipFill>
                <a:blip r:embed="rId3"/>
                <a:stretch>
                  <a:fillRect l="-14286" t="-2703" r="-4082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800416" y="1809862"/>
            <a:ext cx="0" cy="16197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17832" y="2484775"/>
                <a:ext cx="3926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32" y="2484775"/>
                <a:ext cx="392607" cy="215444"/>
              </a:xfrm>
              <a:prstGeom prst="rect">
                <a:avLst/>
              </a:prstGeom>
              <a:blipFill>
                <a:blip r:embed="rId4"/>
                <a:stretch>
                  <a:fillRect l="-9231" r="-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5748164" y="3481906"/>
            <a:ext cx="22729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84484" y="344271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84" y="3442717"/>
                <a:ext cx="141705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968318" y="3617946"/>
            <a:ext cx="517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We want the stone’s height above the ground to be 0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Be careful – do not confuse this with a SUVAT question!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2050" y="4168066"/>
                <a:ext cx="1991314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=−4.</m:t>
                      </m:r>
                      <m:sSup>
                        <m:sSup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+25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50" y="4168066"/>
                <a:ext cx="1991314" cy="452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24652" y="4779399"/>
                <a:ext cx="1991314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−4.</m:t>
                      </m:r>
                      <m:sSup>
                        <m:sSup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+25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652" y="4779399"/>
                <a:ext cx="1991314" cy="452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6514935" y="4432662"/>
            <a:ext cx="225499" cy="592184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627222" y="4468272"/>
            <a:ext cx="215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Set the height above the ground equal to 0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71703" y="5395735"/>
                <a:ext cx="44936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rgbClr val="FF0000"/>
                    </a:solidFill>
                    <a:latin typeface="Comic Sans MS" pitchFamily="66" charset="0"/>
                  </a:rPr>
                  <a:t>Summarise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, and then we can use the quadratic formula…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03" y="5395735"/>
                <a:ext cx="4493623" cy="523220"/>
              </a:xfrm>
              <a:prstGeom prst="rect">
                <a:avLst/>
              </a:prstGeom>
              <a:blipFill>
                <a:blip r:embed="rId8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99714" y="6120520"/>
                <a:ext cx="7485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=−4.9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14" y="6120520"/>
                <a:ext cx="748538" cy="215444"/>
              </a:xfrm>
              <a:prstGeom prst="rect">
                <a:avLst/>
              </a:prstGeom>
              <a:blipFill>
                <a:blip r:embed="rId9"/>
                <a:stretch>
                  <a:fillRect l="-2439" r="-4878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66366" y="5955056"/>
                <a:ext cx="691343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366" y="5955056"/>
                <a:ext cx="691343" cy="4524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172057" y="6120520"/>
                <a:ext cx="5623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057" y="6120520"/>
                <a:ext cx="562333" cy="215444"/>
              </a:xfrm>
              <a:prstGeom prst="rect">
                <a:avLst/>
              </a:prstGeom>
              <a:blipFill>
                <a:blip r:embed="rId11"/>
                <a:stretch>
                  <a:fillRect l="-4348" r="-6522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0" y="6213100"/>
            <a:ext cx="42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 model is valid until the stone hits the ground, so we need to find out when this happens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9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 stone is thrown from the top of a 25m high cliff with an initial speed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at an angle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. Its position after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 can be described using the following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−4.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+25 </m:t>
                        </m:r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horizontal distance (m),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vertical distance (m) from the ground,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a constant.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a) Given that the model is valid from the time the stone is thrown until the time it hits the ground, 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.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l="-150" t="-258" r="-1353" b="-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29856" y="1827278"/>
            <a:ext cx="609599" cy="160237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c 2"/>
          <p:cNvSpPr/>
          <p:nvPr/>
        </p:nvSpPr>
        <p:spPr>
          <a:xfrm>
            <a:off x="4990517" y="1130592"/>
            <a:ext cx="2969626" cy="4737463"/>
          </a:xfrm>
          <a:prstGeom prst="arc">
            <a:avLst>
              <a:gd name="adj1" fmla="val 14282511"/>
              <a:gd name="adj2" fmla="val 21522761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17239" y="1113175"/>
            <a:ext cx="487679" cy="705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746678" y="1505060"/>
            <a:ext cx="914400" cy="914400"/>
          </a:xfrm>
          <a:prstGeom prst="arc">
            <a:avLst>
              <a:gd name="adj1" fmla="val 19126278"/>
              <a:gd name="adj2" fmla="val 20588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1409" y="1587792"/>
                <a:ext cx="295978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09" y="1587792"/>
                <a:ext cx="295978" cy="220253"/>
              </a:xfrm>
              <a:prstGeom prst="rect">
                <a:avLst/>
              </a:prstGeom>
              <a:blipFill>
                <a:blip r:embed="rId3"/>
                <a:stretch>
                  <a:fillRect l="-14286" t="-2703" r="-4082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800416" y="1809862"/>
            <a:ext cx="0" cy="16197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17832" y="2484775"/>
                <a:ext cx="3926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32" y="2484775"/>
                <a:ext cx="392607" cy="215444"/>
              </a:xfrm>
              <a:prstGeom prst="rect">
                <a:avLst/>
              </a:prstGeom>
              <a:blipFill>
                <a:blip r:embed="rId4"/>
                <a:stretch>
                  <a:fillRect l="-9231" r="-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5748164" y="3481906"/>
            <a:ext cx="22729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84484" y="344271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84" y="3442717"/>
                <a:ext cx="141705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903" y="4424799"/>
                <a:ext cx="1632626" cy="45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03" y="4424799"/>
                <a:ext cx="1632626" cy="459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8213" y="5001298"/>
                <a:ext cx="3143809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−4(−4.9)(25)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2(−4.9)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213" y="5001298"/>
                <a:ext cx="3143809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82297" y="3943377"/>
                <a:ext cx="7485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=−4.9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97" y="3943377"/>
                <a:ext cx="748538" cy="215444"/>
              </a:xfrm>
              <a:prstGeom prst="rect">
                <a:avLst/>
              </a:prstGeom>
              <a:blipFill>
                <a:blip r:embed="rId8"/>
                <a:stretch>
                  <a:fillRect l="-3279" r="-5738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48949" y="3777913"/>
                <a:ext cx="691343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49" y="3777913"/>
                <a:ext cx="691343" cy="4524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54640" y="3943377"/>
                <a:ext cx="5623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40" y="3943377"/>
                <a:ext cx="562333" cy="215444"/>
              </a:xfrm>
              <a:prstGeom prst="rect">
                <a:avLst/>
              </a:prstGeom>
              <a:blipFill>
                <a:blip r:embed="rId10"/>
                <a:stretch>
                  <a:fillRect l="-4348" r="-652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>
            <a:off x="7756288" y="4794110"/>
            <a:ext cx="223216" cy="86122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7973839" y="4970494"/>
            <a:ext cx="73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31479" y="6128762"/>
                <a:ext cx="1450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=−1.92</m:t>
                    </m:r>
                  </m:oMath>
                </a14:m>
                <a:r>
                  <a:rPr lang="en-GB" sz="1400" dirty="0"/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2.648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79" y="6128762"/>
                <a:ext cx="1450654" cy="215444"/>
              </a:xfrm>
              <a:prstGeom prst="rect">
                <a:avLst/>
              </a:prstGeom>
              <a:blipFill>
                <a:blip r:embed="rId11"/>
                <a:stretch>
                  <a:fillRect l="-4202" t="-25000" r="-3361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5061202" y="6058628"/>
            <a:ext cx="326571" cy="370115"/>
            <a:chOff x="8456023" y="5033554"/>
            <a:chExt cx="326571" cy="370115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8456023" y="5033554"/>
              <a:ext cx="313508" cy="357052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69086" y="5046617"/>
              <a:ext cx="313508" cy="357052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81943" y="6342460"/>
                <a:ext cx="2521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must be positive</a:t>
                </a:r>
                <a:endParaRPr lang="en-GB" sz="12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3" y="6342460"/>
                <a:ext cx="2521005" cy="276999"/>
              </a:xfrm>
              <a:prstGeom prst="rect">
                <a:avLst/>
              </a:prstGeom>
              <a:blipFill>
                <a:blip r:embed="rId1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7708391" y="5643196"/>
            <a:ext cx="216409" cy="644392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7821439" y="5680243"/>
            <a:ext cx="121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Use your calculator!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 animBg="1"/>
      <p:bldP spid="29" grpId="0"/>
      <p:bldP spid="30" grpId="0"/>
      <p:bldP spid="34" grpId="0"/>
      <p:bldP spid="35" grpId="0" animBg="1"/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 stone is thrown from the top of a 25m high cliff with an initial speed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at an angle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. Its position after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 can be described using the following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−4.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+25 </m:t>
                        </m:r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≤2.648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horizontal distance (m),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the vertical distance (m) from the ground,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a constant.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b) Find the horizontal distance travelled by the stone by the time it hits the floor ground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l="-150" t="-258" r="-1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29856" y="1827278"/>
            <a:ext cx="609599" cy="160237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c 2"/>
          <p:cNvSpPr/>
          <p:nvPr/>
        </p:nvSpPr>
        <p:spPr>
          <a:xfrm>
            <a:off x="4990517" y="1130592"/>
            <a:ext cx="2969626" cy="4737463"/>
          </a:xfrm>
          <a:prstGeom prst="arc">
            <a:avLst>
              <a:gd name="adj1" fmla="val 14282511"/>
              <a:gd name="adj2" fmla="val 21522761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17239" y="1113175"/>
            <a:ext cx="487679" cy="705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746678" y="1505060"/>
            <a:ext cx="914400" cy="914400"/>
          </a:xfrm>
          <a:prstGeom prst="arc">
            <a:avLst>
              <a:gd name="adj1" fmla="val 19126278"/>
              <a:gd name="adj2" fmla="val 20588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1409" y="1587792"/>
                <a:ext cx="295978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09" y="1587792"/>
                <a:ext cx="295978" cy="220253"/>
              </a:xfrm>
              <a:prstGeom prst="rect">
                <a:avLst/>
              </a:prstGeom>
              <a:blipFill>
                <a:blip r:embed="rId3"/>
                <a:stretch>
                  <a:fillRect l="-14286" t="-2703" r="-4082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800416" y="1809862"/>
            <a:ext cx="0" cy="16197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17832" y="2484775"/>
                <a:ext cx="3926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32" y="2484775"/>
                <a:ext cx="392607" cy="215444"/>
              </a:xfrm>
              <a:prstGeom prst="rect">
                <a:avLst/>
              </a:prstGeom>
              <a:blipFill>
                <a:blip r:embed="rId4"/>
                <a:stretch>
                  <a:fillRect l="-9231" r="-923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5748164" y="3481906"/>
            <a:ext cx="22729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84484" y="344271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84" y="3442717"/>
                <a:ext cx="141705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37462" y="3888377"/>
                <a:ext cx="797654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62" y="3888377"/>
                <a:ext cx="797654" cy="452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37463" y="4524103"/>
                <a:ext cx="1304653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(2.648)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63" y="4524103"/>
                <a:ext cx="1304653" cy="452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>
            <a:off x="5947954" y="4175801"/>
            <a:ext cx="357051" cy="64003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45038" y="4204139"/>
                <a:ext cx="25983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when the stone hits the floor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38" y="4204139"/>
                <a:ext cx="2598367" cy="523220"/>
              </a:xfrm>
              <a:prstGeom prst="rect">
                <a:avLst/>
              </a:prstGeom>
              <a:blipFill>
                <a:blip r:embed="rId8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5961017" y="4842007"/>
            <a:ext cx="357051" cy="64003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37462" y="5360126"/>
                <a:ext cx="7111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=9.36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62" y="5360126"/>
                <a:ext cx="711157" cy="215444"/>
              </a:xfrm>
              <a:prstGeom prst="rect">
                <a:avLst/>
              </a:prstGeom>
              <a:blipFill>
                <a:blip r:embed="rId9"/>
                <a:stretch>
                  <a:fillRect l="-2564" r="-4274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6266959" y="4987910"/>
            <a:ext cx="103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/>
      <p:bldP spid="38" grpId="0" animBg="1"/>
      <p:bldP spid="39" grpId="0"/>
      <p:bldP spid="40" grpId="0" animBg="1"/>
      <p:bldP spid="43" grpId="0"/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a) Find the coordinates of the figure skater at the beginning of their motion.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5794" y="5281282"/>
                <a:ext cx="4206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At the beginning of their motion,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" y="5281282"/>
                <a:ext cx="4206240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02332" y="4663439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2" y="4663439"/>
                <a:ext cx="1012072" cy="215444"/>
              </a:xfrm>
              <a:prstGeom prst="rect">
                <a:avLst/>
              </a:prstGeom>
              <a:blipFill>
                <a:blip r:embed="rId6"/>
                <a:stretch>
                  <a:fillRect l="-2410" r="-241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93623" y="5055324"/>
                <a:ext cx="11840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20(0)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623" y="5055324"/>
                <a:ext cx="1184042" cy="215444"/>
              </a:xfrm>
              <a:prstGeom prst="rect">
                <a:avLst/>
              </a:prstGeom>
              <a:blipFill>
                <a:blip r:embed="rId7"/>
                <a:stretch>
                  <a:fillRect l="-1546" r="-5155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02331" y="5429792"/>
                <a:ext cx="475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1" y="5429792"/>
                <a:ext cx="475515" cy="215444"/>
              </a:xfrm>
              <a:prstGeom prst="rect">
                <a:avLst/>
              </a:prstGeom>
              <a:blipFill>
                <a:blip r:embed="rId8"/>
                <a:stretch>
                  <a:fillRect l="-5128" r="-769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574463" y="4576353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63" y="4576353"/>
                <a:ext cx="1626214" cy="367473"/>
              </a:xfrm>
              <a:prstGeom prst="rect">
                <a:avLst/>
              </a:prstGeom>
              <a:blipFill>
                <a:blip r:embed="rId9"/>
                <a:stretch>
                  <a:fillRect l="-2247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74463" y="5011781"/>
                <a:ext cx="1798185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63" y="5011781"/>
                <a:ext cx="1798185" cy="367473"/>
              </a:xfrm>
              <a:prstGeom prst="rect">
                <a:avLst/>
              </a:prstGeom>
              <a:blipFill>
                <a:blip r:embed="rId10"/>
                <a:stretch>
                  <a:fillRect l="-16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65755" y="5499462"/>
                <a:ext cx="829906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=−6</m:t>
                      </m:r>
                      <m:rad>
                        <m:radPr>
                          <m:degHide m:val="on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55" y="5499462"/>
                <a:ext cx="829906" cy="240835"/>
              </a:xfrm>
              <a:prstGeom prst="rect">
                <a:avLst/>
              </a:prstGeom>
              <a:blipFill>
                <a:blip r:embed="rId11"/>
                <a:stretch>
                  <a:fillRect l="-4412" r="-4412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/>
          <p:cNvSpPr/>
          <p:nvPr/>
        </p:nvSpPr>
        <p:spPr>
          <a:xfrm>
            <a:off x="5579146" y="4828944"/>
            <a:ext cx="194638" cy="33523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83485" y="4761488"/>
                <a:ext cx="733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85" y="4761488"/>
                <a:ext cx="73363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>
            <a:off x="5557375" y="5207767"/>
            <a:ext cx="194638" cy="33523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700902" y="5170791"/>
            <a:ext cx="57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Work out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8306027" y="4833298"/>
            <a:ext cx="194638" cy="33523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10366" y="4765842"/>
                <a:ext cx="733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366" y="4765842"/>
                <a:ext cx="733634" cy="461665"/>
              </a:xfrm>
              <a:prstGeom prst="rect">
                <a:avLst/>
              </a:prstGeom>
              <a:blipFill>
                <a:blip r:embed="rId13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8284256" y="5212121"/>
            <a:ext cx="194638" cy="33523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8427783" y="5175145"/>
            <a:ext cx="57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Work out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628606" y="6000204"/>
                <a:ext cx="4121193" cy="3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coordinates would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8,−6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606" y="6000204"/>
                <a:ext cx="4121193" cy="325345"/>
              </a:xfrm>
              <a:prstGeom prst="rect">
                <a:avLst/>
              </a:prstGeom>
              <a:blipFill>
                <a:blip r:embed="rId14"/>
                <a:stretch>
                  <a:fillRect l="-3402" t="-12963" b="-3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1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16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7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11" grpId="0"/>
      <p:bldP spid="26" grpId="0"/>
      <p:bldP spid="27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45" grpId="0" animBg="1"/>
      <p:bldP spid="46" grpId="0"/>
      <p:bldP spid="47" grpId="0"/>
      <p:bldP spid="48" grpId="0"/>
      <p:bldP spid="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b) Find the coordinates of the point where the figure skater intersects their own path, given that it takes place on the x-axis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On the x-axis,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need to 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then use it to calculate the corresponding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blipFill>
                <a:blip r:embed="rId5"/>
                <a:stretch>
                  <a:fillRect t="-521"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6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7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36980" y="4609655"/>
                <a:ext cx="1810880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80" y="4609655"/>
                <a:ext cx="1810880" cy="459806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736980" y="5106044"/>
                <a:ext cx="1810880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80" y="5106044"/>
                <a:ext cx="1810880" cy="459806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45690" y="5567598"/>
                <a:ext cx="1607427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90" y="5567598"/>
                <a:ext cx="1607427" cy="459806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45689" y="6029153"/>
                <a:ext cx="1156279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89" y="6029153"/>
                <a:ext cx="1156279" cy="459806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>
            <a:off x="6459809" y="4842007"/>
            <a:ext cx="158705" cy="452804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574971" y="4879054"/>
                <a:ext cx="10363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1" y="4879054"/>
                <a:ext cx="1036321" cy="307777"/>
              </a:xfrm>
              <a:prstGeom prst="rect">
                <a:avLst/>
              </a:prstGeom>
              <a:blipFill>
                <a:blip r:embed="rId1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429329" y="5342749"/>
            <a:ext cx="180477" cy="45715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52"/>
          <p:cNvSpPr/>
          <p:nvPr/>
        </p:nvSpPr>
        <p:spPr>
          <a:xfrm>
            <a:off x="6224678" y="5826075"/>
            <a:ext cx="180477" cy="45715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609805" y="5427694"/>
            <a:ext cx="120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Divide by 12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2753" y="5915374"/>
            <a:ext cx="148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Inverse sine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3" grpId="0"/>
      <p:bldP spid="44" grpId="0"/>
      <p:bldP spid="50" grpId="0" animBg="1"/>
      <p:bldP spid="51" grpId="0"/>
      <p:bldP spid="52" grpId="0" animBg="1"/>
      <p:bldP spid="53" grpId="0" animBg="1"/>
      <p:bldP spid="54" grpId="0"/>
      <p:bldP spid="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b) Find the coordinates of the point where the figure skater intersects their own path, given that it takes place on the x-axis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On the x-axis,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need to 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then use it to calculate the corresponding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blipFill>
                <a:blip r:embed="rId5"/>
                <a:stretch>
                  <a:fillRect t="-521"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6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7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54397" y="4252605"/>
                <a:ext cx="1156279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397" y="4252605"/>
                <a:ext cx="1156279" cy="459806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45688" y="4714158"/>
                <a:ext cx="842474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88" y="4714158"/>
                <a:ext cx="842474" cy="459806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658603" y="5288924"/>
                <a:ext cx="732829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603" y="5288924"/>
                <a:ext cx="732829" cy="459806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/>
          <p:cNvSpPr/>
          <p:nvPr/>
        </p:nvSpPr>
        <p:spPr>
          <a:xfrm>
            <a:off x="5815375" y="4502373"/>
            <a:ext cx="180477" cy="45715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21827" y="4539420"/>
                <a:ext cx="809898" cy="37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27" y="4539420"/>
                <a:ext cx="809898" cy="378117"/>
              </a:xfrm>
              <a:prstGeom prst="rect">
                <a:avLst/>
              </a:prstGeom>
              <a:blipFill>
                <a:blip r:embed="rId1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5497512" y="5020533"/>
            <a:ext cx="180477" cy="45715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516878" y="5101123"/>
            <a:ext cx="148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Divide by 10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11040" y="5675888"/>
                <a:ext cx="4519749" cy="89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So the intersection happens 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/>
                <a:endParaRPr lang="en-US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Note that in some cases you might need to use your knowledge of trig equations to find more values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0" y="5675888"/>
                <a:ext cx="4519749" cy="892424"/>
              </a:xfrm>
              <a:prstGeom prst="rect">
                <a:avLst/>
              </a:prstGeom>
              <a:blipFill>
                <a:blip r:embed="rId13"/>
                <a:stretch>
                  <a:fillRect b="-4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38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b) Find the coordinates of the point where the figure skater intersects their own path, given that it takes place on the x-axis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On the x-axis,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need to 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then use it to calculate the corresponding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blipFill>
                <a:blip r:embed="rId5"/>
                <a:stretch>
                  <a:fillRect t="-521"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6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7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40720" y="4620288"/>
                <a:ext cx="11967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20" y="4620288"/>
                <a:ext cx="119673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40719" y="5012173"/>
                <a:ext cx="152663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20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19" y="5012173"/>
                <a:ext cx="1526636" cy="459806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749428" y="5543397"/>
                <a:ext cx="7948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28" y="5543397"/>
                <a:ext cx="79483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>
            <a:off x="6181135" y="4781047"/>
            <a:ext cx="180477" cy="45715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87586" y="4818094"/>
                <a:ext cx="1297579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586" y="4818094"/>
                <a:ext cx="1297579" cy="379463"/>
              </a:xfrm>
              <a:prstGeom prst="rect">
                <a:avLst/>
              </a:prstGeom>
              <a:blipFill>
                <a:blip r:embed="rId1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6115820" y="5255664"/>
            <a:ext cx="180477" cy="45715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6326774" y="532754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855029" y="6008913"/>
                <a:ext cx="3787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coordinates would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−4,0</m:t>
                        </m:r>
                      </m:e>
                    </m:d>
                  </m:oMath>
                </a14:m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029" y="6008913"/>
                <a:ext cx="3787127" cy="276999"/>
              </a:xfrm>
              <a:prstGeom prst="rect">
                <a:avLst/>
              </a:prstGeom>
              <a:blipFill>
                <a:blip r:embed="rId13"/>
                <a:stretch>
                  <a:fillRect l="-3698" t="-26667" b="-5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5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32" grpId="0"/>
      <p:bldP spid="33" grpId="0" animBg="1"/>
      <p:bldP spid="34" grpId="0"/>
      <p:bldP spid="35" grpId="0" animBg="1"/>
      <p:bldP spid="36" grpId="0"/>
      <p:bldP spid="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c) Find the coordinates of the points where the curve intersects the y-axis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6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On the y-axis,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need to find the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then use them to calculate the corresponding value of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blipFill>
                <a:blip r:embed="rId8"/>
                <a:stretch>
                  <a:fillRect t="-521"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33535" y="4411282"/>
                <a:ext cx="11967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35" y="4411282"/>
                <a:ext cx="119673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24827" y="4785751"/>
                <a:ext cx="11967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27" y="4785751"/>
                <a:ext cx="119673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524827" y="5177637"/>
                <a:ext cx="10951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27" y="5177637"/>
                <a:ext cx="109510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516118" y="5578231"/>
                <a:ext cx="842475" cy="458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18" y="5578231"/>
                <a:ext cx="842475" cy="45839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346301" y="6070265"/>
                <a:ext cx="842475" cy="458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301" y="6070265"/>
                <a:ext cx="842475" cy="45839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>
            <a:off x="5623786" y="4554624"/>
            <a:ext cx="193539" cy="409262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38945" y="4565545"/>
                <a:ext cx="1297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945" y="4565545"/>
                <a:ext cx="1297579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>
            <a:off x="5541054" y="4933447"/>
            <a:ext cx="193539" cy="409262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/>
          <p:cNvSpPr/>
          <p:nvPr/>
        </p:nvSpPr>
        <p:spPr>
          <a:xfrm>
            <a:off x="5449614" y="5355813"/>
            <a:ext cx="193539" cy="461512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/>
          <p:cNvSpPr/>
          <p:nvPr/>
        </p:nvSpPr>
        <p:spPr>
          <a:xfrm>
            <a:off x="6350952" y="5873973"/>
            <a:ext cx="193539" cy="461512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5608316" y="4974849"/>
            <a:ext cx="129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Divide by 8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64773" y="5418986"/>
            <a:ext cx="129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Inverse cos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87887" y="5776038"/>
            <a:ext cx="272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Remember to find other possible values (you will need 4 as there are 4 intersections with the y-axis)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008152" y="6035430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152" y="6035430"/>
                <a:ext cx="500586" cy="495649"/>
              </a:xfrm>
              <a:prstGeom prst="rect">
                <a:avLst/>
              </a:prstGeom>
              <a:blipFill>
                <a:blip r:embed="rId1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330370" y="6026721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370" y="6026721"/>
                <a:ext cx="500586" cy="495649"/>
              </a:xfrm>
              <a:prstGeom prst="rect">
                <a:avLst/>
              </a:prstGeom>
              <a:blipFill>
                <a:blip r:embed="rId1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670003" y="6035430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3" y="6035430"/>
                <a:ext cx="500586" cy="495649"/>
              </a:xfrm>
              <a:prstGeom prst="rect">
                <a:avLst/>
              </a:prstGeom>
              <a:blipFill>
                <a:blip r:embed="rId1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9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5" grpId="0"/>
      <p:bldP spid="26" grpId="0"/>
      <p:bldP spid="27" grpId="0"/>
      <p:bldP spid="28" grpId="0" animBg="1"/>
      <p:bldP spid="29" grpId="0"/>
      <p:bldP spid="30" grpId="0" animBg="1"/>
      <p:bldP spid="31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4440" y="3407228"/>
                <a:ext cx="8148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𝑥</m:t>
                      </m:r>
                      <m:r>
                        <a:rPr lang="en-GB" sz="1600" b="0" i="1" smtClean="0">
                          <a:latin typeface="Cambria Math"/>
                        </a:rPr>
                        <m:t>=2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3407228"/>
                <a:ext cx="814838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72640" y="3407228"/>
                <a:ext cx="8063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3407228"/>
                <a:ext cx="806375" cy="338554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45474" y="3836126"/>
                <a:ext cx="12352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−3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≤3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74" y="3836126"/>
                <a:ext cx="123521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7" name="TextBox 1056"/>
          <p:cNvSpPr txBox="1"/>
          <p:nvPr/>
        </p:nvSpPr>
        <p:spPr>
          <a:xfrm>
            <a:off x="3936275" y="1574074"/>
            <a:ext cx="8382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36275" y="1878874"/>
            <a:ext cx="83820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x = 2t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36275" y="2183674"/>
            <a:ext cx="8382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y = t</a:t>
            </a:r>
            <a:r>
              <a:rPr lang="en-GB" sz="1400" baseline="30000" dirty="0">
                <a:latin typeface="Comic Sans MS" pitchFamily="66" charset="0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74475" y="15740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74475" y="18788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-6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74475" y="21836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84075" y="15740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-2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84075" y="18788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-4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84075" y="21836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93675" y="15740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-1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993675" y="18788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93675" y="21836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03275" y="15740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603275" y="18788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03275" y="21836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12875" y="15740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12875" y="18788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12875" y="21836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22475" y="15740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22475" y="18788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22475" y="21836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32075" y="15740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432075" y="18788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432075" y="2183674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9</a:t>
            </a:r>
          </a:p>
        </p:txBody>
      </p:sp>
      <p:cxnSp>
        <p:nvCxnSpPr>
          <p:cNvPr id="1060" name="Straight Arrow Connector 1059"/>
          <p:cNvCxnSpPr/>
          <p:nvPr/>
        </p:nvCxnSpPr>
        <p:spPr>
          <a:xfrm>
            <a:off x="5155475" y="4469674"/>
            <a:ext cx="2971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6200000">
            <a:off x="5193575" y="4431574"/>
            <a:ext cx="2971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/>
          <p:cNvSpPr txBox="1"/>
          <p:nvPr/>
        </p:nvSpPr>
        <p:spPr>
          <a:xfrm>
            <a:off x="7974875" y="446967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26875" y="446967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-10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79475" y="279327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641804" y="568887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-10</a:t>
            </a:r>
          </a:p>
        </p:txBody>
      </p:sp>
      <p:grpSp>
        <p:nvGrpSpPr>
          <p:cNvPr id="1064" name="Group 1063"/>
          <p:cNvGrpSpPr/>
          <p:nvPr/>
        </p:nvGrpSpPr>
        <p:grpSpPr>
          <a:xfrm>
            <a:off x="6603275" y="4393474"/>
            <a:ext cx="152400" cy="152400"/>
            <a:chOff x="4267200" y="5257800"/>
            <a:chExt cx="152400" cy="152400"/>
          </a:xfrm>
        </p:grpSpPr>
        <p:cxnSp>
          <p:nvCxnSpPr>
            <p:cNvPr id="1063" name="Straight Connector 1062"/>
            <p:cNvCxnSpPr/>
            <p:nvPr/>
          </p:nvCxnSpPr>
          <p:spPr>
            <a:xfrm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298475" y="4241074"/>
            <a:ext cx="152400" cy="152400"/>
            <a:chOff x="4267200" y="5257800"/>
            <a:chExt cx="152400" cy="1524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908075" y="4241074"/>
            <a:ext cx="152400" cy="152400"/>
            <a:chOff x="4267200" y="5257800"/>
            <a:chExt cx="152400" cy="1524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6200000"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212875" y="3707674"/>
            <a:ext cx="152400" cy="152400"/>
            <a:chOff x="4267200" y="5257800"/>
            <a:chExt cx="152400" cy="1524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5993675" y="3707674"/>
            <a:ext cx="152400" cy="152400"/>
            <a:chOff x="4267200" y="5257800"/>
            <a:chExt cx="152400" cy="1524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7517675" y="2945674"/>
            <a:ext cx="152400" cy="152400"/>
            <a:chOff x="4267200" y="5257800"/>
            <a:chExt cx="152400" cy="1524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6200000"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612675" y="2945674"/>
            <a:ext cx="152400" cy="152400"/>
            <a:chOff x="4267200" y="5257800"/>
            <a:chExt cx="152400" cy="15240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>
              <a:off x="4267200" y="5257800"/>
              <a:ext cx="1524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Freeform 1065"/>
          <p:cNvSpPr/>
          <p:nvPr/>
        </p:nvSpPr>
        <p:spPr>
          <a:xfrm>
            <a:off x="5691923" y="3018826"/>
            <a:ext cx="1901952" cy="1453896"/>
          </a:xfrm>
          <a:custGeom>
            <a:avLst/>
            <a:gdLst>
              <a:gd name="connsiteX0" fmla="*/ 0 w 1901952"/>
              <a:gd name="connsiteY0" fmla="*/ 0 h 1453896"/>
              <a:gd name="connsiteX1" fmla="*/ 374904 w 1901952"/>
              <a:gd name="connsiteY1" fmla="*/ 758952 h 1453896"/>
              <a:gd name="connsiteX2" fmla="*/ 676656 w 1901952"/>
              <a:gd name="connsiteY2" fmla="*/ 1298448 h 1453896"/>
              <a:gd name="connsiteX3" fmla="*/ 987552 w 1901952"/>
              <a:gd name="connsiteY3" fmla="*/ 1453896 h 1453896"/>
              <a:gd name="connsiteX4" fmla="*/ 1298448 w 1901952"/>
              <a:gd name="connsiteY4" fmla="*/ 1298448 h 1453896"/>
              <a:gd name="connsiteX5" fmla="*/ 1591056 w 1901952"/>
              <a:gd name="connsiteY5" fmla="*/ 758952 h 1453896"/>
              <a:gd name="connsiteX6" fmla="*/ 1901952 w 1901952"/>
              <a:gd name="connsiteY6" fmla="*/ 0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1952" h="1453896">
                <a:moveTo>
                  <a:pt x="0" y="0"/>
                </a:moveTo>
                <a:cubicBezTo>
                  <a:pt x="131064" y="271272"/>
                  <a:pt x="262128" y="542544"/>
                  <a:pt x="374904" y="758952"/>
                </a:cubicBezTo>
                <a:cubicBezTo>
                  <a:pt x="487680" y="975360"/>
                  <a:pt x="574548" y="1182624"/>
                  <a:pt x="676656" y="1298448"/>
                </a:cubicBezTo>
                <a:cubicBezTo>
                  <a:pt x="778764" y="1414272"/>
                  <a:pt x="883920" y="1453896"/>
                  <a:pt x="987552" y="1453896"/>
                </a:cubicBezTo>
                <a:cubicBezTo>
                  <a:pt x="1091184" y="1453896"/>
                  <a:pt x="1197864" y="1414272"/>
                  <a:pt x="1298448" y="1298448"/>
                </a:cubicBezTo>
                <a:cubicBezTo>
                  <a:pt x="1399032" y="1182624"/>
                  <a:pt x="1490472" y="975360"/>
                  <a:pt x="1591056" y="758952"/>
                </a:cubicBezTo>
                <a:cubicBezTo>
                  <a:pt x="1691640" y="542544"/>
                  <a:pt x="1796796" y="271272"/>
                  <a:pt x="1901952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8" name="TextBox 1067"/>
          <p:cNvSpPr txBox="1"/>
          <p:nvPr/>
        </p:nvSpPr>
        <p:spPr>
          <a:xfrm>
            <a:off x="478972" y="4304212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Work out the x and y co-ordinates to plot by substituting the t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define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coordinates on a curve using separate functions,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Draw the graph of the function:</a:t>
                </a:r>
              </a:p>
              <a:p>
                <a:pPr marL="342900" indent="-342900" algn="ctr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  <a:blipFill>
                <a:blip r:embed="rId5"/>
                <a:stretch>
                  <a:fillRect t="-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683137" y="2862943"/>
                <a:ext cx="735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137" y="2862943"/>
                <a:ext cx="73507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676606" y="3071948"/>
                <a:ext cx="726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06" y="3071948"/>
                <a:ext cx="726609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4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57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061" grpId="0"/>
      <p:bldP spid="95" grpId="0"/>
      <p:bldP spid="96" grpId="0"/>
      <p:bldP spid="97" grpId="0"/>
      <p:bldP spid="1066" grpId="0" animBg="1"/>
      <p:bldP spid="1068" grpId="0"/>
      <p:bldP spid="91" grpId="0"/>
      <p:bldP spid="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c) Find the coordinates of the points where the curve intersects the y-axis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6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On the y-axis,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need to find the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then use them to calculate the corresponding value of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blipFill>
                <a:blip r:embed="rId8"/>
                <a:stretch>
                  <a:fillRect t="-521"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581432" y="4424345"/>
                <a:ext cx="842475" cy="458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32" y="4424345"/>
                <a:ext cx="842475" cy="45839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>
            <a:off x="6385786" y="4663481"/>
            <a:ext cx="215311" cy="587788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6566264" y="4826803"/>
            <a:ext cx="133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Divide all by 20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243283" y="4389510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283" y="4389510"/>
                <a:ext cx="500586" cy="495649"/>
              </a:xfrm>
              <a:prstGeom prst="rect">
                <a:avLst/>
              </a:prstGeom>
              <a:blipFill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565501" y="4380801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01" y="4380801"/>
                <a:ext cx="500586" cy="495649"/>
              </a:xfrm>
              <a:prstGeom prst="rect">
                <a:avLst/>
              </a:prstGeom>
              <a:blipFill>
                <a:blip r:embed="rId11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905134" y="4389510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34" y="4389510"/>
                <a:ext cx="500586" cy="495649"/>
              </a:xfrm>
              <a:prstGeom prst="rect">
                <a:avLst/>
              </a:prstGeom>
              <a:blipFill>
                <a:blip r:embed="rId12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777376" y="5047008"/>
                <a:ext cx="732829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76" y="5047008"/>
                <a:ext cx="732829" cy="459806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334724" y="5012173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724" y="5012173"/>
                <a:ext cx="500586" cy="495649"/>
              </a:xfrm>
              <a:prstGeom prst="rect">
                <a:avLst/>
              </a:prstGeom>
              <a:blipFill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656942" y="5003464"/>
                <a:ext cx="500585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942" y="5003464"/>
                <a:ext cx="500585" cy="501419"/>
              </a:xfrm>
              <a:prstGeom prst="rect">
                <a:avLst/>
              </a:prstGeom>
              <a:blipFill>
                <a:blip r:embed="rId1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996575" y="5012173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575" y="5012173"/>
                <a:ext cx="500586" cy="495649"/>
              </a:xfrm>
              <a:prstGeom prst="rect">
                <a:avLst/>
              </a:prstGeom>
              <a:blipFill>
                <a:blip r:embed="rId1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/>
      <p:bldP spid="32" grpId="0"/>
      <p:bldP spid="33" grpId="0"/>
      <p:bldP spid="34" grpId="0"/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c) Find the coordinates of the points where the curve intersects the y-axis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6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On the y-axis,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need to find the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then use them to calculate the corresponding value of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5385785"/>
                <a:ext cx="4197532" cy="1169551"/>
              </a:xfrm>
              <a:prstGeom prst="rect">
                <a:avLst/>
              </a:prstGeom>
              <a:blipFill>
                <a:blip r:embed="rId8"/>
                <a:stretch>
                  <a:fillRect t="-521"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594496" y="3662346"/>
                <a:ext cx="732829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96" y="3662346"/>
                <a:ext cx="732829" cy="459806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151844" y="3627511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44" y="3627511"/>
                <a:ext cx="500586" cy="495649"/>
              </a:xfrm>
              <a:prstGeom prst="rect">
                <a:avLst/>
              </a:prstGeom>
              <a:blipFill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474062" y="3618802"/>
                <a:ext cx="500585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062" y="3618802"/>
                <a:ext cx="500585" cy="501419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813695" y="3627511"/>
                <a:ext cx="500586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695" y="3627511"/>
                <a:ext cx="500586" cy="495649"/>
              </a:xfrm>
              <a:prstGeom prst="rect">
                <a:avLst/>
              </a:prstGeom>
              <a:blipFill>
                <a:blip r:embed="rId12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64465" y="5167003"/>
                <a:ext cx="1579087" cy="40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65" y="5167003"/>
                <a:ext cx="1579087" cy="407291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5808491" y="4868091"/>
            <a:ext cx="444137" cy="278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57873" y="4855028"/>
            <a:ext cx="444137" cy="278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812845" y="5612673"/>
            <a:ext cx="444137" cy="278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62227" y="5599610"/>
            <a:ext cx="444137" cy="278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257883" y="4435483"/>
                <a:ext cx="1860894" cy="40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83" y="4435483"/>
                <a:ext cx="1860894" cy="407291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66696" y="4387586"/>
                <a:ext cx="1921936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96" y="4387586"/>
                <a:ext cx="1921936" cy="5073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31759" y="5863689"/>
                <a:ext cx="1921936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759" y="5863689"/>
                <a:ext cx="1921936" cy="50731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271051" y="5828854"/>
                <a:ext cx="1872949" cy="441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051" y="5828854"/>
                <a:ext cx="1872949" cy="44198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266591" y="4836077"/>
                <a:ext cx="9124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=−3.11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591" y="4836077"/>
                <a:ext cx="91242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279758" y="4801242"/>
                <a:ext cx="8819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=11.59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58" y="4801242"/>
                <a:ext cx="88197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231758" y="6307824"/>
                <a:ext cx="7970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=3.11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758" y="6307824"/>
                <a:ext cx="797013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275403" y="6268635"/>
                <a:ext cx="99738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=−11.59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403" y="6268635"/>
                <a:ext cx="99738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7573982" y="3020346"/>
            <a:ext cx="144016" cy="144016"/>
            <a:chOff x="5436096" y="4653136"/>
            <a:chExt cx="144016" cy="14401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87045" y="1282986"/>
            <a:ext cx="144016" cy="144016"/>
            <a:chOff x="5436096" y="4653136"/>
            <a:chExt cx="144016" cy="144016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591399" y="2271409"/>
            <a:ext cx="144016" cy="144016"/>
            <a:chOff x="5436096" y="4653136"/>
            <a:chExt cx="144016" cy="14401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587045" y="4008769"/>
            <a:ext cx="144016" cy="144016"/>
            <a:chOff x="5436096" y="4653136"/>
            <a:chExt cx="144016" cy="14401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436096" y="4653136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062652" y="308283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-3.11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75716" y="109292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11.59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54092" y="212924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3.11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62504" y="402771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-11.59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0743" y="4841967"/>
            <a:ext cx="801188" cy="26125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7345680" y="4820195"/>
            <a:ext cx="779417" cy="26125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4302034" y="6313715"/>
            <a:ext cx="714103" cy="26125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7363097" y="6265818"/>
            <a:ext cx="866503" cy="26125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5407414" y="4905746"/>
                <a:ext cx="617540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414" y="4905746"/>
                <a:ext cx="617540" cy="3811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522111" y="4644489"/>
                <a:ext cx="605422" cy="395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11" y="4644489"/>
                <a:ext cx="605422" cy="39587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938636" y="5628559"/>
                <a:ext cx="605422" cy="395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636" y="5628559"/>
                <a:ext cx="605422" cy="395878"/>
              </a:xfrm>
              <a:prstGeom prst="rect">
                <a:avLst/>
              </a:prstGeom>
              <a:blipFill>
                <a:blip r:embed="rId2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166544" y="5541473"/>
                <a:ext cx="605422" cy="395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544" y="5541473"/>
                <a:ext cx="605422" cy="39587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7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  <p:bldP spid="36" grpId="0"/>
      <p:bldP spid="40" grpId="0"/>
      <p:bldP spid="44" grpId="0"/>
      <p:bldP spid="45" grpId="0"/>
      <p:bldP spid="50" grpId="0"/>
      <p:bldP spid="9" grpId="0"/>
      <p:bldP spid="63" grpId="0"/>
      <p:bldP spid="64" grpId="0"/>
      <p:bldP spid="65" grpId="0"/>
      <p:bldP spid="10" grpId="0" animBg="1"/>
      <p:bldP spid="10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/>
      <p:bldP spid="71" grpId="0"/>
      <p:bldP spid="7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d) Find how long it takes the figure skater to complete </a:t>
                </a:r>
                <a:r>
                  <a:rPr lang="en-US" sz="1400" dirty="0" smtClean="0">
                    <a:latin typeface="Comic Sans MS" pitchFamily="66" charset="0"/>
                  </a:rPr>
                  <a:t>one </a:t>
                </a:r>
                <a:r>
                  <a:rPr lang="en-US" sz="1400" dirty="0">
                    <a:latin typeface="Comic Sans MS" pitchFamily="66" charset="0"/>
                  </a:rPr>
                  <a:t>figure of eight motion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6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05572" y="5460715"/>
                <a:ext cx="11967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72" y="5460715"/>
                <a:ext cx="119673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07725" y="4617369"/>
                <a:ext cx="8985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25" y="4617369"/>
                <a:ext cx="89857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132792" y="4781101"/>
            <a:ext cx="5318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20861" y="4396154"/>
                <a:ext cx="32355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graph of cos has a period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so the skater would return to their original x-position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minutes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61" y="4396154"/>
                <a:ext cx="3235569" cy="738664"/>
              </a:xfrm>
              <a:prstGeom prst="rect">
                <a:avLst/>
              </a:prstGeom>
              <a:blipFill>
                <a:blip r:embed="rId10"/>
                <a:stretch>
                  <a:fillRect t="-1653" r="-1507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4462" y="5216769"/>
            <a:ext cx="3821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 skater will have completed a full figure 8 when both his x and y coordinates are in their original position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sz="12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It is possible that the x-coordinate will return to its starting position, but with the y-coordinate being different…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14146" y="5625162"/>
            <a:ext cx="5318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02215" y="5240215"/>
                <a:ext cx="3235569" cy="937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This graph of cos has a period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so the skater would return to their original x-position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minutes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215" y="5240215"/>
                <a:ext cx="3235569" cy="937501"/>
              </a:xfrm>
              <a:prstGeom prst="rect">
                <a:avLst/>
              </a:prstGeom>
              <a:blipFill>
                <a:blip r:embed="rId11"/>
                <a:stretch>
                  <a:fillRect r="-15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89230" y="6236677"/>
                <a:ext cx="3965766" cy="442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Original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position at: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230" y="6236677"/>
                <a:ext cx="3965766" cy="442044"/>
              </a:xfrm>
              <a:prstGeom prst="rect">
                <a:avLst/>
              </a:prstGeom>
              <a:blipFill>
                <a:blip r:embed="rId12"/>
                <a:stretch>
                  <a:fillRect l="-768" b="-5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74544" y="2622015"/>
                <a:ext cx="187286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The period of the graph is determined by the coefficient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…</a:t>
                </a:r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44" y="2622015"/>
                <a:ext cx="1872867" cy="954107"/>
              </a:xfrm>
              <a:prstGeom prst="rect">
                <a:avLst/>
              </a:prstGeom>
              <a:blipFill>
                <a:blip r:embed="rId13"/>
                <a:stretch>
                  <a:fillRect l="-326" t="-1274" r="-2932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4968607" y="3635567"/>
            <a:ext cx="121186" cy="92541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5" grpId="0"/>
      <p:bldP spid="17" grpId="0"/>
      <p:bldP spid="6" grpId="0"/>
      <p:bldP spid="7" grpId="0"/>
      <p:bldP spid="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d) Find how long it takes the figure skater to complete </a:t>
                </a:r>
                <a:r>
                  <a:rPr lang="en-US" sz="1400" dirty="0" smtClean="0">
                    <a:latin typeface="Comic Sans MS" pitchFamily="66" charset="0"/>
                  </a:rPr>
                  <a:t>one </a:t>
                </a:r>
                <a:r>
                  <a:rPr lang="en-US" sz="1400" dirty="0">
                    <a:latin typeface="Comic Sans MS" pitchFamily="66" charset="0"/>
                  </a:rPr>
                  <a:t>figure of eight motion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6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72130" y="4485167"/>
                <a:ext cx="8801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𝑠𝑖𝑛𝑡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30" y="4485167"/>
                <a:ext cx="880177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8431" y="4252936"/>
                <a:ext cx="32355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graph of sin has a period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so the skater would return to his original y-position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minutes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31" y="4252936"/>
                <a:ext cx="3235569" cy="738664"/>
              </a:xfrm>
              <a:prstGeom prst="rect">
                <a:avLst/>
              </a:prstGeom>
              <a:blipFill>
                <a:blip r:embed="rId9"/>
                <a:stretch>
                  <a:fillRect t="-1653" r="-753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4462" y="5216769"/>
            <a:ext cx="3821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 skater will have completed a full figure 8 when both his x and y coordinates are in their original position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sz="12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It is possible that the x-coordinate will return to its starting position, but with the y-coordinate being different…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70079" y="4644661"/>
            <a:ext cx="5318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79615" y="5185130"/>
                <a:ext cx="2754215" cy="1135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This graph of sin has a period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so the skater would return to his original y-position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minutes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15" y="5185130"/>
                <a:ext cx="2754215" cy="1135183"/>
              </a:xfrm>
              <a:prstGeom prst="rect">
                <a:avLst/>
              </a:prstGeom>
              <a:blipFill>
                <a:blip r:embed="rId10"/>
                <a:stretch>
                  <a:fillRect t="-1075" r="-442" b="-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5505" y="1940098"/>
                <a:ext cx="2196311" cy="68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Original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position at: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505" y="1940098"/>
                <a:ext cx="2196311" cy="688265"/>
              </a:xfrm>
              <a:prstGeom prst="rect">
                <a:avLst/>
              </a:prstGeom>
              <a:blipFill>
                <a:blip r:embed="rId11"/>
                <a:stretch>
                  <a:fillRect l="-833" t="-1770" b="-35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97556" y="5531771"/>
                <a:ext cx="1810880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56" y="5531771"/>
                <a:ext cx="1810880" cy="459806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5830951" y="5799596"/>
            <a:ext cx="5318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42341" y="3205910"/>
                <a:ext cx="215930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The period of the graph is determined by the coefficient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…</a:t>
                </a:r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341" y="3205910"/>
                <a:ext cx="2159308" cy="738664"/>
              </a:xfrm>
              <a:prstGeom prst="rect">
                <a:avLst/>
              </a:prstGeom>
              <a:blipFill>
                <a:blip r:embed="rId13"/>
                <a:stretch>
                  <a:fillRect t="-1653" r="-1695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5122843" y="3944038"/>
            <a:ext cx="121187" cy="55084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57027" y="6324811"/>
                <a:ext cx="3965766" cy="442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Original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position at: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27" y="6324811"/>
                <a:ext cx="3965766" cy="442044"/>
              </a:xfrm>
              <a:prstGeom prst="rect">
                <a:avLst/>
              </a:prstGeom>
              <a:blipFill>
                <a:blip r:embed="rId14"/>
                <a:stretch>
                  <a:fillRect l="-923" b="-69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55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19" grpId="0"/>
      <p:bldP spid="21" grpId="0"/>
      <p:bldP spid="21" grpId="1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</p:spPr>
            <p:txBody>
              <a:bodyPr>
                <a:normAutofit/>
              </a:bodyPr>
              <a:lstStyle/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model situations using parametric equations, using time as a parameter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The motion of a figure skater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minutes is modelled using the parametric equations: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measured in </a:t>
                </a:r>
                <a:r>
                  <a:rPr lang="en-US" sz="1400" dirty="0" err="1">
                    <a:latin typeface="Comic Sans MS" pitchFamily="66" charset="0"/>
                  </a:rPr>
                  <a:t>metres</a:t>
                </a:r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Comic Sans MS" pitchFamily="66" charset="0"/>
                  </a:rPr>
                  <a:t>d) Find how long it takes the figure skater to complete </a:t>
                </a:r>
                <a:r>
                  <a:rPr lang="en-US" sz="1400" dirty="0" smtClean="0">
                    <a:latin typeface="Comic Sans MS" pitchFamily="66" charset="0"/>
                  </a:rPr>
                  <a:t>one </a:t>
                </a:r>
                <a:r>
                  <a:rPr lang="en-US" sz="1400" dirty="0">
                    <a:latin typeface="Comic Sans MS" pitchFamily="66" charset="0"/>
                  </a:rPr>
                  <a:t>figure of eight motion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4053841" cy="4730931"/>
              </a:xfrm>
              <a:blipFill>
                <a:blip r:embed="rId2"/>
                <a:stretch>
                  <a:fillRect t="-258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3" y="1214846"/>
                <a:ext cx="1012072" cy="215444"/>
              </a:xfrm>
              <a:prstGeom prst="rect">
                <a:avLst/>
              </a:prstGeom>
              <a:blipFill>
                <a:blip r:embed="rId3"/>
                <a:stretch>
                  <a:fillRect l="-2410" r="-24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793" y="1449978"/>
                <a:ext cx="1626214" cy="367473"/>
              </a:xfrm>
              <a:prstGeom prst="rect">
                <a:avLst/>
              </a:prstGeom>
              <a:blipFill>
                <a:blip r:embed="rId4"/>
                <a:stretch>
                  <a:fillRect l="-2632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5" y="2599509"/>
                <a:ext cx="141705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79" y="931818"/>
                <a:ext cx="165463" cy="219799"/>
              </a:xfrm>
              <a:prstGeom prst="rect">
                <a:avLst/>
              </a:prstGeom>
              <a:blipFill>
                <a:blip r:embed="rId6"/>
                <a:stretch>
                  <a:fillRect l="-18519" r="-18519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l="46322" t="15125" r="25366" b="21546"/>
          <a:stretch/>
        </p:blipFill>
        <p:spPr>
          <a:xfrm>
            <a:off x="6441973" y="1166948"/>
            <a:ext cx="2525488" cy="3177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090" y="4549112"/>
                <a:ext cx="4540739" cy="192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The skater will have completed a full figure 8 when both his x and y coordinates are in their original position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Find the lowest common multiple of the periods of x and y (be careful with equivalent fractions!)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So one figure-eight takes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minutes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90" y="4549112"/>
                <a:ext cx="4540739" cy="1924181"/>
              </a:xfrm>
              <a:prstGeom prst="rect">
                <a:avLst/>
              </a:prstGeom>
              <a:blipFill>
                <a:blip r:embed="rId8"/>
                <a:stretch>
                  <a:fillRect t="-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5505" y="1940098"/>
                <a:ext cx="2196311" cy="68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Original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position at: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505" y="1940098"/>
                <a:ext cx="2196311" cy="688265"/>
              </a:xfrm>
              <a:prstGeom prst="rect">
                <a:avLst/>
              </a:prstGeom>
              <a:blipFill>
                <a:blip r:embed="rId9"/>
                <a:stretch>
                  <a:fillRect l="-833" t="-1770" b="-35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04488" y="2788397"/>
                <a:ext cx="2207329" cy="68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Original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position at: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88" y="2788397"/>
                <a:ext cx="2207329" cy="688265"/>
              </a:xfrm>
              <a:prstGeom prst="rect">
                <a:avLst/>
              </a:prstGeom>
              <a:blipFill>
                <a:blip r:embed="rId10"/>
                <a:stretch>
                  <a:fillRect l="-552" t="-1770" b="-35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94035" y="3086100"/>
            <a:ext cx="282766" cy="3810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908360" y="2238375"/>
            <a:ext cx="282766" cy="3810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9772" y="5203371"/>
                <a:ext cx="101848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2" y="5203371"/>
                <a:ext cx="1018484" cy="404726"/>
              </a:xfrm>
              <a:prstGeom prst="rect">
                <a:avLst/>
              </a:prstGeom>
              <a:blipFill>
                <a:blip r:embed="rId11"/>
                <a:stretch>
                  <a:fillRect l="-3593" t="-151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13989" y="5806076"/>
                <a:ext cx="1358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0.628 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𝑚𝑖𝑛𝑢𝑡𝑒𝑠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89" y="5806076"/>
                <a:ext cx="1358385" cy="215444"/>
              </a:xfrm>
              <a:prstGeom prst="rect">
                <a:avLst/>
              </a:prstGeom>
              <a:blipFill>
                <a:blip r:embed="rId12"/>
                <a:stretch>
                  <a:fillRect l="-1345" r="-1794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23060" y="6280330"/>
                <a:ext cx="11099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38 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𝑠𝑒𝑐𝑜𝑛𝑑𝑠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60" y="6280330"/>
                <a:ext cx="1109919" cy="215444"/>
              </a:xfrm>
              <a:prstGeom prst="rect">
                <a:avLst/>
              </a:prstGeom>
              <a:blipFill>
                <a:blip r:embed="rId13"/>
                <a:stretch>
                  <a:fillRect l="-1099" r="-2747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TextBox 1067"/>
              <p:cNvSpPr txBox="1"/>
              <p:nvPr/>
            </p:nvSpPr>
            <p:spPr>
              <a:xfrm>
                <a:off x="374467" y="5022668"/>
                <a:ext cx="3344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Rewrite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and then substitute it into the equation for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68" name="TextBox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7" y="5022668"/>
                <a:ext cx="3344093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67200" y="1600200"/>
                <a:ext cx="8148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𝑥</m:t>
                      </m:r>
                      <m:r>
                        <a:rPr lang="en-GB" sz="1600" b="0" i="1" smtClean="0">
                          <a:latin typeface="Cambria Math"/>
                        </a:rPr>
                        <m:t>=2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600200"/>
                <a:ext cx="8148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267200" y="2057400"/>
                <a:ext cx="701026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57400"/>
                <a:ext cx="701026" cy="512448"/>
              </a:xfrm>
              <a:prstGeom prst="rect">
                <a:avLst/>
              </a:prstGeom>
              <a:blipFill rotWithShape="1"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232366" y="3540034"/>
                <a:ext cx="8063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66" y="3540034"/>
                <a:ext cx="806375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232366" y="4073434"/>
                <a:ext cx="1029513" cy="56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66" y="4073434"/>
                <a:ext cx="1029513" cy="561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232366" y="4683034"/>
                <a:ext cx="833305" cy="58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66" y="4683034"/>
                <a:ext cx="833305" cy="5848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/>
          <p:cNvSpPr/>
          <p:nvPr/>
        </p:nvSpPr>
        <p:spPr>
          <a:xfrm>
            <a:off x="4800600" y="1752600"/>
            <a:ext cx="533400" cy="60960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/>
          <p:cNvSpPr/>
          <p:nvPr/>
        </p:nvSpPr>
        <p:spPr>
          <a:xfrm>
            <a:off x="4994366" y="3768634"/>
            <a:ext cx="533400" cy="60960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c 90"/>
          <p:cNvSpPr/>
          <p:nvPr/>
        </p:nvSpPr>
        <p:spPr>
          <a:xfrm>
            <a:off x="4994366" y="4378234"/>
            <a:ext cx="533400" cy="609600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5334000" y="19050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Divide by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51566" y="3768634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Replace t with </a:t>
            </a:r>
            <a:r>
              <a:rPr lang="en-GB" sz="1400" baseline="300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400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27766" y="45306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define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coordinates on a curve using separate functions,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Draw the graph of the function:</a:t>
                </a:r>
              </a:p>
              <a:p>
                <a:pPr marL="342900" indent="-342900" algn="ctr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the Cartesian equation of the curve</a:t>
                </a: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  <a:blipFill>
                <a:blip r:embed="rId9"/>
                <a:stretch>
                  <a:fillRect t="-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34440" y="3407228"/>
                <a:ext cx="8148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𝑥</m:t>
                      </m:r>
                      <m:r>
                        <a:rPr lang="en-GB" sz="1600" b="0" i="1" smtClean="0">
                          <a:latin typeface="Cambria Math"/>
                        </a:rPr>
                        <m:t>=2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3407228"/>
                <a:ext cx="81483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72640" y="3407228"/>
                <a:ext cx="8063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3407228"/>
                <a:ext cx="806375" cy="338554"/>
              </a:xfrm>
              <a:prstGeom prst="rect">
                <a:avLst/>
              </a:prstGeom>
              <a:blipFill>
                <a:blip r:embed="rId11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45474" y="3836126"/>
                <a:ext cx="12352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−3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≤3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74" y="3836126"/>
                <a:ext cx="123521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84617" y="2854234"/>
                <a:ext cx="45371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FF0000"/>
                    </a:solidFill>
                    <a:latin typeface="Comic Sans MS" pitchFamily="66" charset="0"/>
                  </a:rPr>
                  <a:t>Now we can replace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itchFamily="66" charset="0"/>
                  </a:rPr>
                  <a:t> in the second equation…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17" y="2854234"/>
                <a:ext cx="4537166" cy="338554"/>
              </a:xfrm>
              <a:prstGeom prst="rect">
                <a:avLst/>
              </a:prstGeom>
              <a:blipFill>
                <a:blip r:embed="rId13"/>
                <a:stretch>
                  <a:fillRect l="-134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" grpId="0"/>
      <p:bldP spid="61" grpId="0"/>
      <p:bldP spid="63" grpId="0"/>
      <p:bldP spid="64" grpId="0"/>
      <p:bldP spid="65" grpId="0"/>
      <p:bldP spid="66" grpId="0"/>
      <p:bldP spid="8" grpId="0" animBg="1"/>
      <p:bldP spid="90" grpId="0" animBg="1"/>
      <p:bldP spid="91" grpId="0" animBg="1"/>
      <p:bldP spid="92" grpId="0"/>
      <p:bldP spid="94" grpId="0"/>
      <p:bldP spid="98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define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coordinates on a curve using separate functions,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sz="1600" dirty="0">
                    <a:latin typeface="Comic Sans MS" pitchFamily="66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a Cartesian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is a constant to be found.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  <a:blipFill>
                <a:blip r:embed="rId2"/>
                <a:stretch>
                  <a:fillRect l="-167" t="-766" r="-1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520" y="1443445"/>
                <a:ext cx="53035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Rewrite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and then substitute it into the equation for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0" y="1443445"/>
                <a:ext cx="5303520" cy="523220"/>
              </a:xfrm>
              <a:prstGeom prst="rect">
                <a:avLst/>
              </a:prstGeom>
              <a:blipFill>
                <a:blip r:embed="rId3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02628" y="2277290"/>
                <a:ext cx="1230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28" y="2277290"/>
                <a:ext cx="1230209" cy="246221"/>
              </a:xfrm>
              <a:prstGeom prst="rect">
                <a:avLst/>
              </a:prstGeom>
              <a:blipFill>
                <a:blip r:embed="rId4"/>
                <a:stretch>
                  <a:fillRect l="-1485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93770" y="2717073"/>
                <a:ext cx="97911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0" y="2717073"/>
                <a:ext cx="979114" cy="246221"/>
              </a:xfrm>
              <a:prstGeom prst="rect">
                <a:avLst/>
              </a:prstGeom>
              <a:blipFill>
                <a:blip r:embed="rId5"/>
                <a:stretch>
                  <a:fillRect l="-3125" r="-3750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41072" y="3148147"/>
                <a:ext cx="97911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72" y="3148147"/>
                <a:ext cx="979114" cy="246221"/>
              </a:xfrm>
              <a:prstGeom prst="rect">
                <a:avLst/>
              </a:prstGeom>
              <a:blipFill>
                <a:blip r:embed="rId6"/>
                <a:stretch>
                  <a:fillRect l="-3125" r="-312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>
            <a:off x="5804263" y="2375262"/>
            <a:ext cx="326571" cy="44631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963194" y="2423159"/>
            <a:ext cx="197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Inverse logarithm</a:t>
            </a:r>
          </a:p>
        </p:txBody>
      </p:sp>
      <p:sp>
        <p:nvSpPr>
          <p:cNvPr id="11" name="Arc 10"/>
          <p:cNvSpPr/>
          <p:nvPr/>
        </p:nvSpPr>
        <p:spPr>
          <a:xfrm>
            <a:off x="5468983" y="2832462"/>
            <a:ext cx="326571" cy="44631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728062" y="2902130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Subtract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5209" y="3984171"/>
                <a:ext cx="878959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209" y="3984171"/>
                <a:ext cx="878959" cy="466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9563" y="4606834"/>
                <a:ext cx="136543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−3+5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563" y="4606834"/>
                <a:ext cx="1365438" cy="4667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6499" y="5246914"/>
                <a:ext cx="100655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499" y="5246914"/>
                <a:ext cx="1006558" cy="4667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5969726" y="4293326"/>
            <a:ext cx="326572" cy="55734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41719" y="4291148"/>
                <a:ext cx="2035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with the expression in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19" y="4291148"/>
                <a:ext cx="2035630" cy="523220"/>
              </a:xfrm>
              <a:prstGeom prst="rect">
                <a:avLst/>
              </a:prstGeom>
              <a:blipFill>
                <a:blip r:embed="rId10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>
            <a:off x="5930537" y="4924698"/>
            <a:ext cx="326572" cy="557349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167845" y="5048793"/>
            <a:ext cx="1086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3657" y="3108960"/>
            <a:ext cx="1027612" cy="28738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072743" y="4245429"/>
            <a:ext cx="152400" cy="23077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050971" y="4868091"/>
            <a:ext cx="644435" cy="23077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94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  <p:bldP spid="3" grpId="0" animBg="1"/>
      <p:bldP spid="3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define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coordinates on a curve using separate functions,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sz="1600" dirty="0">
                    <a:latin typeface="Comic Sans MS" pitchFamily="66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a Cartesian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is a constant to be found.</a:t>
                </a:r>
              </a:p>
              <a:p>
                <a:pPr marL="342900" indent="-342900" algn="ctr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  <a:blipFill>
                <a:blip r:embed="rId2"/>
                <a:stretch>
                  <a:fillRect l="-167" t="-766" r="-1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31813" y="5011783"/>
                <a:ext cx="100655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13" y="5011783"/>
                <a:ext cx="1006558" cy="46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67199" y="1719942"/>
                <a:ext cx="1230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1719942"/>
                <a:ext cx="1230209" cy="246221"/>
              </a:xfrm>
              <a:prstGeom prst="rect">
                <a:avLst/>
              </a:prstGeom>
              <a:blipFill>
                <a:blip r:embed="rId4"/>
                <a:stretch>
                  <a:fillRect l="-148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62845" y="2142307"/>
                <a:ext cx="14111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45" y="2142307"/>
                <a:ext cx="1411156" cy="246221"/>
              </a:xfrm>
              <a:prstGeom prst="rect">
                <a:avLst/>
              </a:prstGeom>
              <a:blipFill>
                <a:blip r:embed="rId5"/>
                <a:stretch>
                  <a:fillRect l="-129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58490" y="2573381"/>
                <a:ext cx="8983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90" y="2573381"/>
                <a:ext cx="898386" cy="246221"/>
              </a:xfrm>
              <a:prstGeom prst="rect">
                <a:avLst/>
              </a:prstGeom>
              <a:blipFill>
                <a:blip r:embed="rId6"/>
                <a:stretch>
                  <a:fillRect l="-3401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54135" y="3004455"/>
                <a:ext cx="543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35" y="3004455"/>
                <a:ext cx="543418" cy="246221"/>
              </a:xfrm>
              <a:prstGeom prst="rect">
                <a:avLst/>
              </a:prstGeom>
              <a:blipFill>
                <a:blip r:embed="rId7"/>
                <a:stretch>
                  <a:fillRect l="-5618" r="-674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/>
          <p:cNvSpPr/>
          <p:nvPr/>
        </p:nvSpPr>
        <p:spPr>
          <a:xfrm>
            <a:off x="5608319" y="1859281"/>
            <a:ext cx="243841" cy="404947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3707" y="1800495"/>
                <a:ext cx="3185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We are given the limit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Sub this in to find the limit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07" y="1800495"/>
                <a:ext cx="3185161" cy="523220"/>
              </a:xfrm>
              <a:prstGeom prst="rect">
                <a:avLst/>
              </a:prstGeom>
              <a:blipFill>
                <a:blip r:embed="rId8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/>
          <p:cNvSpPr/>
          <p:nvPr/>
        </p:nvSpPr>
        <p:spPr>
          <a:xfrm>
            <a:off x="5525588" y="2307772"/>
            <a:ext cx="243841" cy="404947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/>
          <p:cNvSpPr/>
          <p:nvPr/>
        </p:nvSpPr>
        <p:spPr>
          <a:xfrm>
            <a:off x="5068388" y="2712721"/>
            <a:ext cx="243841" cy="404947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688873" y="2349135"/>
            <a:ext cx="94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23114" y="2767146"/>
            <a:ext cx="94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78532" y="3381100"/>
                <a:ext cx="3886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FF0000"/>
                    </a:solidFill>
                    <a:latin typeface="Comic Sans MS" pitchFamily="66" charset="0"/>
                  </a:rPr>
                  <a:t>Check what happens as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itchFamily="66" charset="0"/>
                  </a:rPr>
                  <a:t> increases…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32" y="3381100"/>
                <a:ext cx="3886200" cy="338554"/>
              </a:xfrm>
              <a:prstGeom prst="rect">
                <a:avLst/>
              </a:prstGeom>
              <a:blipFill>
                <a:blip r:embed="rId9"/>
                <a:stretch>
                  <a:fillRect t="-3636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71553" y="3918856"/>
                <a:ext cx="12302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553" y="3918856"/>
                <a:ext cx="1230209" cy="246221"/>
              </a:xfrm>
              <a:prstGeom prst="rect">
                <a:avLst/>
              </a:prstGeom>
              <a:blipFill>
                <a:blip r:embed="rId10"/>
                <a:stretch>
                  <a:fillRect l="-198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267199" y="4341221"/>
                <a:ext cx="14111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4341221"/>
                <a:ext cx="1411156" cy="246221"/>
              </a:xfrm>
              <a:prstGeom prst="rect">
                <a:avLst/>
              </a:prstGeom>
              <a:blipFill>
                <a:blip r:embed="rId11"/>
                <a:stretch>
                  <a:fillRect l="-129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62844" y="4772295"/>
                <a:ext cx="8983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44" y="4772295"/>
                <a:ext cx="898386" cy="246221"/>
              </a:xfrm>
              <a:prstGeom prst="rect">
                <a:avLst/>
              </a:prstGeom>
              <a:blipFill>
                <a:blip r:embed="rId12"/>
                <a:stretch>
                  <a:fillRect l="-2703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258489" y="5203369"/>
                <a:ext cx="11146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=0.693…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89" y="5203369"/>
                <a:ext cx="1114601" cy="246221"/>
              </a:xfrm>
              <a:prstGeom prst="rect">
                <a:avLst/>
              </a:prstGeom>
              <a:blipFill>
                <a:blip r:embed="rId13"/>
                <a:stretch>
                  <a:fillRect l="-2198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5612673" y="4058195"/>
            <a:ext cx="243841" cy="404947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15148" y="4103912"/>
                <a:ext cx="14216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48" y="4103912"/>
                <a:ext cx="1421676" cy="307777"/>
              </a:xfrm>
              <a:prstGeom prst="rect">
                <a:avLst/>
              </a:prstGeom>
              <a:blipFill>
                <a:blip r:embed="rId1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/>
          <p:nvPr/>
        </p:nvSpPr>
        <p:spPr>
          <a:xfrm>
            <a:off x="5529942" y="4506686"/>
            <a:ext cx="243841" cy="404947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/>
          <p:cNvSpPr/>
          <p:nvPr/>
        </p:nvSpPr>
        <p:spPr>
          <a:xfrm>
            <a:off x="5290456" y="4911635"/>
            <a:ext cx="243841" cy="404947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5693227" y="4548049"/>
            <a:ext cx="94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45182" y="4966060"/>
            <a:ext cx="94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84764" y="5738947"/>
                <a:ext cx="434122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As x increases, the domain is therefore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(remember that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cannot be included, so neither can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)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764" y="5738947"/>
                <a:ext cx="4341225" cy="646331"/>
              </a:xfrm>
              <a:prstGeom prst="rect">
                <a:avLst/>
              </a:prstGeom>
              <a:blipFill>
                <a:blip r:embed="rId15"/>
                <a:stretch>
                  <a:fillRect t="-8491" b="-160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19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  <p:bldP spid="26" grpId="0"/>
      <p:bldP spid="27" grpId="0" animBg="1"/>
      <p:bldP spid="30" grpId="0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GB" sz="1600" b="1" dirty="0">
                    <a:latin typeface="Comic Sans MS" pitchFamily="66" charset="0"/>
                  </a:rPr>
                  <a:t>You can define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coordinates on a curve using separate functions,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Comic Sans MS" pitchFamily="66" charset="0"/>
                  </a:rPr>
                  <a:t>A curve has parametric equations: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sz="1600" dirty="0">
                    <a:latin typeface="Comic Sans MS" pitchFamily="66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Find a Cartesian equation of the curve in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is a constant to be found.</a:t>
                </a:r>
              </a:p>
              <a:p>
                <a:pPr marL="342900" indent="-342900" algn="ctr">
                  <a:buFontTx/>
                  <a:buAutoNum type="alphaLcParenR"/>
                </a:pPr>
                <a:endParaRPr lang="en-US" sz="1600" dirty="0">
                  <a:latin typeface="Comic Sans MS" pitchFamily="66" charset="0"/>
                </a:endParaRPr>
              </a:p>
              <a:p>
                <a:pPr marL="342900" indent="-342900" algn="ctr">
                  <a:buFontTx/>
                  <a:buAutoNum type="alphaLcParenR"/>
                </a:pPr>
                <a:r>
                  <a:rPr lang="en-US" sz="1600" dirty="0">
                    <a:latin typeface="Comic Sans MS" pitchFamily="66" charset="0"/>
                  </a:rPr>
                  <a:t>Write down the range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653246" cy="4774474"/>
              </a:xfrm>
              <a:prstGeom prst="rect">
                <a:avLst/>
              </a:prstGeom>
              <a:blipFill>
                <a:blip r:embed="rId2"/>
                <a:stretch>
                  <a:fillRect l="-167" t="-766" r="-1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Parametric Equations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1813" y="5011783"/>
                <a:ext cx="100655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13" y="5011783"/>
                <a:ext cx="1006558" cy="46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124889" y="5133703"/>
                <a:ext cx="543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89" y="5133703"/>
                <a:ext cx="543418" cy="246221"/>
              </a:xfrm>
              <a:prstGeom prst="rect">
                <a:avLst/>
              </a:prstGeom>
              <a:blipFill>
                <a:blip r:embed="rId4"/>
                <a:stretch>
                  <a:fillRect l="-5618" r="-674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275907" y="1598022"/>
                <a:ext cx="878959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07" y="1598022"/>
                <a:ext cx="878959" cy="466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5320936" y="1885406"/>
            <a:ext cx="313510" cy="54428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97285" y="1870163"/>
                <a:ext cx="3185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We are given the limit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Sub this in to find the limit of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1870163"/>
                <a:ext cx="3185161" cy="523220"/>
              </a:xfrm>
              <a:prstGeom prst="rect">
                <a:avLst/>
              </a:prstGeom>
              <a:blipFill>
                <a:blip r:embed="rId6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284615" y="2198913"/>
                <a:ext cx="1059906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15" y="2198913"/>
                <a:ext cx="1059906" cy="466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75906" y="2773679"/>
                <a:ext cx="54713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06" y="2773679"/>
                <a:ext cx="547136" cy="46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/>
          <p:cNvSpPr/>
          <p:nvPr/>
        </p:nvSpPr>
        <p:spPr>
          <a:xfrm>
            <a:off x="5246913" y="2473234"/>
            <a:ext cx="313510" cy="54428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5532120" y="2610391"/>
            <a:ext cx="101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80262" y="3814353"/>
                <a:ext cx="878959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62" y="3814353"/>
                <a:ext cx="878959" cy="4667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/>
          <p:cNvSpPr/>
          <p:nvPr/>
        </p:nvSpPr>
        <p:spPr>
          <a:xfrm>
            <a:off x="5325291" y="4101737"/>
            <a:ext cx="313510" cy="54428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562601" y="4182289"/>
                <a:ext cx="1508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4182289"/>
                <a:ext cx="1508760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88970" y="4415244"/>
                <a:ext cx="1059906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970" y="4415244"/>
                <a:ext cx="1059906" cy="4667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280261" y="4990010"/>
                <a:ext cx="54713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61" y="4990010"/>
                <a:ext cx="547136" cy="462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/>
          <p:cNvSpPr/>
          <p:nvPr/>
        </p:nvSpPr>
        <p:spPr>
          <a:xfrm>
            <a:off x="5251268" y="4689565"/>
            <a:ext cx="313510" cy="544285"/>
          </a:xfrm>
          <a:prstGeom prst="arc">
            <a:avLst>
              <a:gd name="adj1" fmla="val 16200000"/>
              <a:gd name="adj2" fmla="val 5396176"/>
            </a:avLst>
          </a:pr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5536475" y="4826722"/>
            <a:ext cx="101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578532" y="3381100"/>
                <a:ext cx="3886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FF0000"/>
                    </a:solidFill>
                    <a:latin typeface="Comic Sans MS" pitchFamily="66" charset="0"/>
                  </a:rPr>
                  <a:t>Check what happens as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itchFamily="66" charset="0"/>
                  </a:rPr>
                  <a:t> increases…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32" y="3381100"/>
                <a:ext cx="3886200" cy="338554"/>
              </a:xfrm>
              <a:prstGeom prst="rect">
                <a:avLst/>
              </a:prstGeom>
              <a:blipFill>
                <a:blip r:embed="rId13"/>
                <a:stretch>
                  <a:fillRect t="-3636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162698" y="5514698"/>
                <a:ext cx="4458788" cy="104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will continue decreasing, but will never reach 0.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 Therefore, the range is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0&lt;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698" y="5514698"/>
                <a:ext cx="4458788" cy="1043940"/>
              </a:xfrm>
              <a:prstGeom prst="rect">
                <a:avLst/>
              </a:prstGeom>
              <a:blipFill>
                <a:blip r:embed="rId14"/>
                <a:stretch>
                  <a:fillRect t="-1170" b="-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5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/>
      <p:bldP spid="54" grpId="0"/>
      <p:bldP spid="55" grpId="0"/>
      <p:bldP spid="56" grpId="0" animBg="1"/>
      <p:bldP spid="57" grpId="0"/>
      <p:bldP spid="58" grpId="0"/>
      <p:bldP spid="59" grpId="0" animBg="1"/>
      <p:bldP spid="60" grpId="0"/>
      <p:bldP spid="61" grpId="0"/>
      <p:bldP spid="62" grpId="0"/>
      <p:bldP spid="63" grpId="0" animBg="1"/>
      <p:bldP spid="64" grpId="0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2544</TotalTime>
  <Words>5289</Words>
  <Application>Microsoft Office PowerPoint</Application>
  <PresentationFormat>On-screen Show (4:3)</PresentationFormat>
  <Paragraphs>1347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Black</vt:lpstr>
      <vt:lpstr>Calibri</vt:lpstr>
      <vt:lpstr>Calibri Light</vt:lpstr>
      <vt:lpstr>Cambria Math</vt:lpstr>
      <vt:lpstr>Comic Sans MS</vt:lpstr>
      <vt:lpstr>Mesquito SF</vt:lpstr>
      <vt:lpstr>Wingdings</vt:lpstr>
      <vt:lpstr>Office Theme</vt:lpstr>
      <vt:lpstr>PowerPoint Presentation</vt:lpstr>
      <vt:lpstr>Prior Knowledge Check</vt:lpstr>
      <vt:lpstr>PowerPoint Presentation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PowerPoint Presentation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PowerPoint Presentation</vt:lpstr>
      <vt:lpstr>Parametric Equations</vt:lpstr>
      <vt:lpstr>Parametric Equations</vt:lpstr>
      <vt:lpstr>Parametric Equations</vt:lpstr>
      <vt:lpstr>PowerPoint Presentation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PowerPoint Presentation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  <vt:lpstr>Parametric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VMUSER</dc:creator>
  <cp:lastModifiedBy>Michael Pye</cp:lastModifiedBy>
  <cp:revision>625</cp:revision>
  <dcterms:created xsi:type="dcterms:W3CDTF">2018-04-30T00:32:33Z</dcterms:created>
  <dcterms:modified xsi:type="dcterms:W3CDTF">2019-01-15T00:00:40Z</dcterms:modified>
</cp:coreProperties>
</file>