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62" r:id="rId18"/>
    <p:sldId id="263" r:id="rId19"/>
    <p:sldId id="278" r:id="rId20"/>
    <p:sldId id="279" r:id="rId21"/>
    <p:sldId id="264" r:id="rId22"/>
    <p:sldId id="265" r:id="rId23"/>
    <p:sldId id="280" r:id="rId24"/>
    <p:sldId id="281" r:id="rId25"/>
    <p:sldId id="288" r:id="rId26"/>
    <p:sldId id="282" r:id="rId27"/>
    <p:sldId id="283" r:id="rId28"/>
    <p:sldId id="284" r:id="rId29"/>
    <p:sldId id="266" r:id="rId30"/>
    <p:sldId id="267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5B0C-FE14-4C91-9D7E-C2198E506A64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9FD60-9650-4A59-AF7B-9C2466D13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FD60-9650-4A59-AF7B-9C2466D1324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FD60-9650-4A59-AF7B-9C2466D1324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6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9FD60-9650-4A59-AF7B-9C2466D1324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2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6000">
              <a:schemeClr val="accent5">
                <a:lumMod val="20000"/>
                <a:lumOff val="80000"/>
              </a:schemeClr>
            </a:gs>
            <a:gs pos="95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7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90.png"/><Relationship Id="rId5" Type="http://schemas.openxmlformats.org/officeDocument/2006/relationships/image" Target="../media/image68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67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7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8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9.png"/><Relationship Id="rId7" Type="http://schemas.openxmlformats.org/officeDocument/2006/relationships/image" Target="../media/image102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13.png"/><Relationship Id="rId5" Type="http://schemas.openxmlformats.org/officeDocument/2006/relationships/image" Target="../media/image100.png"/><Relationship Id="rId10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79.png"/><Relationship Id="rId7" Type="http://schemas.openxmlformats.org/officeDocument/2006/relationships/image" Target="../media/image114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0.png"/><Relationship Id="rId10" Type="http://schemas.openxmlformats.org/officeDocument/2006/relationships/image" Target="../media/image117.png"/><Relationship Id="rId4" Type="http://schemas.openxmlformats.org/officeDocument/2006/relationships/image" Target="../media/image98.png"/><Relationship Id="rId9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31.png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9.png"/><Relationship Id="rId3" Type="http://schemas.openxmlformats.org/officeDocument/2006/relationships/image" Target="../media/image131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5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50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50.png"/><Relationship Id="rId3" Type="http://schemas.openxmlformats.org/officeDocument/2006/relationships/image" Target="../media/image131.png"/><Relationship Id="rId21" Type="http://schemas.openxmlformats.org/officeDocument/2006/relationships/image" Target="../media/image154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52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323528" y="548680"/>
            <a:ext cx="842493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800" b="0" u="sng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Statistics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Conditional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Probability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67744" y="4869160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459351" y="2106202"/>
            <a:ext cx="831310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Teachings for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Exercise 2B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answer questions where conditional probability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probability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occurs,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has occurred, is written as: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</a:t>
                </a:r>
                <a:r>
                  <a:rPr lang="en-GB" sz="1600" dirty="0">
                    <a:latin typeface="Comic Sans MS" panose="030F0702030302020204" pitchFamily="66" charset="0"/>
                  </a:rPr>
                  <a:t>or independent events: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(</a:t>
                </a:r>
                <a:r>
                  <a:rPr lang="en-GB" sz="1600" dirty="0">
                    <a:latin typeface="Comic Sans MS" panose="030F0702030302020204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occurring does not affect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t="-789" r="-687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answer questions where conditional probability is involved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school has 75 students in year 12. Of these students, 25 study only humanities subjects (H), and 37 only study science subjects (S). 11 students study both types of subject.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a) Draw a two-way table to show this information</a:t>
            </a:r>
            <a:endParaRPr lang="en-GB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DED7440-1531-45FF-B9F9-4CCB4AA5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72677"/>
              </p:ext>
            </p:extLst>
          </p:nvPr>
        </p:nvGraphicFramePr>
        <p:xfrm>
          <a:off x="4139952" y="1563648"/>
          <a:ext cx="4464496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196648835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289136258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781979394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98030508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966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191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5419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2543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6BDD06-2623-4AC9-9AC1-6CDAD9AFA20B}"/>
              </a:ext>
            </a:extLst>
          </p:cNvPr>
          <p:cNvSpPr txBox="1"/>
          <p:nvPr/>
        </p:nvSpPr>
        <p:spPr>
          <a:xfrm>
            <a:off x="5580112" y="16288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2B8306-DE21-4CB7-8F4A-1CA9816664AA}"/>
              </a:ext>
            </a:extLst>
          </p:cNvPr>
          <p:cNvSpPr txBox="1"/>
          <p:nvPr/>
        </p:nvSpPr>
        <p:spPr>
          <a:xfrm>
            <a:off x="6732240" y="162880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ADBB59-CE03-40E9-959C-D0D891566995}"/>
              </a:ext>
            </a:extLst>
          </p:cNvPr>
          <p:cNvSpPr txBox="1"/>
          <p:nvPr/>
        </p:nvSpPr>
        <p:spPr>
          <a:xfrm>
            <a:off x="4427984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6E885-5D2B-48AB-9D47-80E8316F40D1}"/>
              </a:ext>
            </a:extLst>
          </p:cNvPr>
          <p:cNvSpPr txBox="1"/>
          <p:nvPr/>
        </p:nvSpPr>
        <p:spPr>
          <a:xfrm>
            <a:off x="4427984" y="26369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ECA540-F420-48FD-9767-D89C5C39EFC8}"/>
              </a:ext>
            </a:extLst>
          </p:cNvPr>
          <p:cNvSpPr txBox="1"/>
          <p:nvPr/>
        </p:nvSpPr>
        <p:spPr>
          <a:xfrm>
            <a:off x="4211960" y="3140968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A31549-2C49-40CF-846F-EE8EC5E835BA}"/>
              </a:ext>
            </a:extLst>
          </p:cNvPr>
          <p:cNvSpPr txBox="1"/>
          <p:nvPr/>
        </p:nvSpPr>
        <p:spPr>
          <a:xfrm>
            <a:off x="7524328" y="1628800"/>
            <a:ext cx="99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292065-EBD3-44B8-ABB4-5431955FB5FB}"/>
              </a:ext>
            </a:extLst>
          </p:cNvPr>
          <p:cNvSpPr txBox="1"/>
          <p:nvPr/>
        </p:nvSpPr>
        <p:spPr>
          <a:xfrm>
            <a:off x="5508104" y="213285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11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922933-5FB3-4CEF-A28B-C5F6BB3C2BB1}"/>
              </a:ext>
            </a:extLst>
          </p:cNvPr>
          <p:cNvSpPr txBox="1"/>
          <p:nvPr/>
        </p:nvSpPr>
        <p:spPr>
          <a:xfrm>
            <a:off x="658822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DE63B3-7BBD-4C55-97B0-C94A0F339F1B}"/>
              </a:ext>
            </a:extLst>
          </p:cNvPr>
          <p:cNvSpPr txBox="1"/>
          <p:nvPr/>
        </p:nvSpPr>
        <p:spPr>
          <a:xfrm>
            <a:off x="5436096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F5F79-F1C4-4E7B-8DE5-C5748DB42949}"/>
              </a:ext>
            </a:extLst>
          </p:cNvPr>
          <p:cNvSpPr txBox="1"/>
          <p:nvPr/>
        </p:nvSpPr>
        <p:spPr>
          <a:xfrm>
            <a:off x="766834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75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717A5-EB5D-48D1-8CEC-13B338B7E0FC}"/>
              </a:ext>
            </a:extLst>
          </p:cNvPr>
          <p:cNvSpPr txBox="1"/>
          <p:nvPr/>
        </p:nvSpPr>
        <p:spPr>
          <a:xfrm>
            <a:off x="5436096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36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DCD6AD-7DC7-42E8-AD7E-545F4F5B2918}"/>
              </a:ext>
            </a:extLst>
          </p:cNvPr>
          <p:cNvSpPr txBox="1"/>
          <p:nvPr/>
        </p:nvSpPr>
        <p:spPr>
          <a:xfrm>
            <a:off x="766834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48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6C428A-38AF-4615-AB14-A29F7EC1C735}"/>
              </a:ext>
            </a:extLst>
          </p:cNvPr>
          <p:cNvSpPr txBox="1"/>
          <p:nvPr/>
        </p:nvSpPr>
        <p:spPr>
          <a:xfrm>
            <a:off x="766834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883642-D576-4464-9055-78A2A30794BC}"/>
              </a:ext>
            </a:extLst>
          </p:cNvPr>
          <p:cNvSpPr txBox="1"/>
          <p:nvPr/>
        </p:nvSpPr>
        <p:spPr>
          <a:xfrm>
            <a:off x="658822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39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4B6F9F-C9F1-46B3-B4D9-B6FEFC6019B6}"/>
              </a:ext>
            </a:extLst>
          </p:cNvPr>
          <p:cNvSpPr txBox="1"/>
          <p:nvPr/>
        </p:nvSpPr>
        <p:spPr>
          <a:xfrm>
            <a:off x="658822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GB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answer questions where conditional probability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school has 75 students in year 12. Of these students, 25 study only humanities subjects (H), and 37 only study science subjects (S). 11 students study both types of subject.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789" r="-1718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DED7440-1531-45FF-B9F9-4CCB4AA5E061}"/>
              </a:ext>
            </a:extLst>
          </p:cNvPr>
          <p:cNvGraphicFramePr>
            <a:graphicFrameLocks noGrp="1"/>
          </p:cNvGraphicFramePr>
          <p:nvPr/>
        </p:nvGraphicFramePr>
        <p:xfrm>
          <a:off x="4139952" y="1563648"/>
          <a:ext cx="4464496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196648835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289136258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781979394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98030508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966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191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5419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2543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6BDD06-2623-4AC9-9AC1-6CDAD9AFA20B}"/>
              </a:ext>
            </a:extLst>
          </p:cNvPr>
          <p:cNvSpPr txBox="1"/>
          <p:nvPr/>
        </p:nvSpPr>
        <p:spPr>
          <a:xfrm>
            <a:off x="5580112" y="16288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2B8306-DE21-4CB7-8F4A-1CA9816664AA}"/>
              </a:ext>
            </a:extLst>
          </p:cNvPr>
          <p:cNvSpPr txBox="1"/>
          <p:nvPr/>
        </p:nvSpPr>
        <p:spPr>
          <a:xfrm>
            <a:off x="6732240" y="162880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ADBB59-CE03-40E9-959C-D0D891566995}"/>
              </a:ext>
            </a:extLst>
          </p:cNvPr>
          <p:cNvSpPr txBox="1"/>
          <p:nvPr/>
        </p:nvSpPr>
        <p:spPr>
          <a:xfrm>
            <a:off x="4427984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6E885-5D2B-48AB-9D47-80E8316F40D1}"/>
              </a:ext>
            </a:extLst>
          </p:cNvPr>
          <p:cNvSpPr txBox="1"/>
          <p:nvPr/>
        </p:nvSpPr>
        <p:spPr>
          <a:xfrm>
            <a:off x="4427984" y="26369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ECA540-F420-48FD-9767-D89C5C39EFC8}"/>
              </a:ext>
            </a:extLst>
          </p:cNvPr>
          <p:cNvSpPr txBox="1"/>
          <p:nvPr/>
        </p:nvSpPr>
        <p:spPr>
          <a:xfrm>
            <a:off x="4211960" y="3140968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A31549-2C49-40CF-846F-EE8EC5E835BA}"/>
              </a:ext>
            </a:extLst>
          </p:cNvPr>
          <p:cNvSpPr txBox="1"/>
          <p:nvPr/>
        </p:nvSpPr>
        <p:spPr>
          <a:xfrm>
            <a:off x="7524328" y="1628800"/>
            <a:ext cx="99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292065-EBD3-44B8-ABB4-5431955FB5FB}"/>
              </a:ext>
            </a:extLst>
          </p:cNvPr>
          <p:cNvSpPr txBox="1"/>
          <p:nvPr/>
        </p:nvSpPr>
        <p:spPr>
          <a:xfrm>
            <a:off x="5508104" y="213285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11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922933-5FB3-4CEF-A28B-C5F6BB3C2BB1}"/>
              </a:ext>
            </a:extLst>
          </p:cNvPr>
          <p:cNvSpPr txBox="1"/>
          <p:nvPr/>
        </p:nvSpPr>
        <p:spPr>
          <a:xfrm>
            <a:off x="658822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DE63B3-7BBD-4C55-97B0-C94A0F339F1B}"/>
              </a:ext>
            </a:extLst>
          </p:cNvPr>
          <p:cNvSpPr txBox="1"/>
          <p:nvPr/>
        </p:nvSpPr>
        <p:spPr>
          <a:xfrm>
            <a:off x="5436096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F5F79-F1C4-4E7B-8DE5-C5748DB42949}"/>
              </a:ext>
            </a:extLst>
          </p:cNvPr>
          <p:cNvSpPr txBox="1"/>
          <p:nvPr/>
        </p:nvSpPr>
        <p:spPr>
          <a:xfrm>
            <a:off x="766834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75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717A5-EB5D-48D1-8CEC-13B338B7E0FC}"/>
              </a:ext>
            </a:extLst>
          </p:cNvPr>
          <p:cNvSpPr txBox="1"/>
          <p:nvPr/>
        </p:nvSpPr>
        <p:spPr>
          <a:xfrm>
            <a:off x="5436096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36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DCD6AD-7DC7-42E8-AD7E-545F4F5B2918}"/>
              </a:ext>
            </a:extLst>
          </p:cNvPr>
          <p:cNvSpPr txBox="1"/>
          <p:nvPr/>
        </p:nvSpPr>
        <p:spPr>
          <a:xfrm>
            <a:off x="766834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48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6C428A-38AF-4615-AB14-A29F7EC1C735}"/>
              </a:ext>
            </a:extLst>
          </p:cNvPr>
          <p:cNvSpPr txBox="1"/>
          <p:nvPr/>
        </p:nvSpPr>
        <p:spPr>
          <a:xfrm>
            <a:off x="766834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883642-D576-4464-9055-78A2A30794BC}"/>
              </a:ext>
            </a:extLst>
          </p:cNvPr>
          <p:cNvSpPr txBox="1"/>
          <p:nvPr/>
        </p:nvSpPr>
        <p:spPr>
          <a:xfrm>
            <a:off x="658822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39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4B6F9F-C9F1-46B3-B4D9-B6FEFC6019B6}"/>
              </a:ext>
            </a:extLst>
          </p:cNvPr>
          <p:cNvSpPr txBox="1"/>
          <p:nvPr/>
        </p:nvSpPr>
        <p:spPr>
          <a:xfrm>
            <a:off x="658822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F2261B3-DEE1-4964-B5A5-4F89A4C74A14}"/>
                  </a:ext>
                </a:extLst>
              </p:cNvPr>
              <p:cNvSpPr txBox="1"/>
              <p:nvPr/>
            </p:nvSpPr>
            <p:spPr>
              <a:xfrm>
                <a:off x="2627784" y="4365104"/>
                <a:ext cx="48500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F2261B3-DEE1-4964-B5A5-4F89A4C7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65104"/>
                <a:ext cx="485005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CDE581F-9125-45CD-8F42-E444589C735C}"/>
              </a:ext>
            </a:extLst>
          </p:cNvPr>
          <p:cNvCxnSpPr>
            <a:cxnSpLocks/>
          </p:cNvCxnSpPr>
          <p:nvPr/>
        </p:nvCxnSpPr>
        <p:spPr>
          <a:xfrm flipV="1">
            <a:off x="2555776" y="4221088"/>
            <a:ext cx="1512168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E89A2C-81D0-4D52-839F-78258D6E19F0}"/>
                  </a:ext>
                </a:extLst>
              </p:cNvPr>
              <p:cNvSpPr txBox="1"/>
              <p:nvPr/>
            </p:nvSpPr>
            <p:spPr>
              <a:xfrm flipH="1">
                <a:off x="4211960" y="3645024"/>
                <a:ext cx="4824536" cy="298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the student studying sciences, given that we know they study humanities</a:t>
                </a:r>
              </a:p>
              <a:p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effect here is that we are not considering all 75 students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we know that the student is studying humanities, we are only considering that group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u="sng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11 students out of these 36 study sciences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the probability of a student studying sciences, given that they study humanities as well,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36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E89A2C-81D0-4D52-839F-78258D6E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11960" y="3645024"/>
                <a:ext cx="4824536" cy="2983189"/>
              </a:xfrm>
              <a:prstGeom prst="rect">
                <a:avLst/>
              </a:prstGeom>
              <a:blipFill>
                <a:blip r:embed="rId4"/>
                <a:stretch>
                  <a:fillRect l="-379" t="-409" r="-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9135C9D-9DCE-4ECA-A2B0-7B436B183418}"/>
              </a:ext>
            </a:extLst>
          </p:cNvPr>
          <p:cNvSpPr/>
          <p:nvPr/>
        </p:nvSpPr>
        <p:spPr>
          <a:xfrm>
            <a:off x="5436096" y="1556792"/>
            <a:ext cx="720080" cy="2016224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answer questions where conditional probability is involved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school has 75 students in year 12. Of these students, 25 study only humanities subjects (H), and 37 only study science subjects (S). 11 students study both types of subject.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789" r="-1718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DED7440-1531-45FF-B9F9-4CCB4AA5E061}"/>
              </a:ext>
            </a:extLst>
          </p:cNvPr>
          <p:cNvGraphicFramePr>
            <a:graphicFrameLocks noGrp="1"/>
          </p:cNvGraphicFramePr>
          <p:nvPr/>
        </p:nvGraphicFramePr>
        <p:xfrm>
          <a:off x="4139952" y="1563648"/>
          <a:ext cx="4464496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196648835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289136258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781979394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98030508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966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191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5419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2543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6BDD06-2623-4AC9-9AC1-6CDAD9AFA20B}"/>
              </a:ext>
            </a:extLst>
          </p:cNvPr>
          <p:cNvSpPr txBox="1"/>
          <p:nvPr/>
        </p:nvSpPr>
        <p:spPr>
          <a:xfrm>
            <a:off x="5580112" y="162880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H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2B8306-DE21-4CB7-8F4A-1CA9816664AA}"/>
              </a:ext>
            </a:extLst>
          </p:cNvPr>
          <p:cNvSpPr txBox="1"/>
          <p:nvPr/>
        </p:nvSpPr>
        <p:spPr>
          <a:xfrm>
            <a:off x="6732240" y="1628800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ADBB59-CE03-40E9-959C-D0D891566995}"/>
              </a:ext>
            </a:extLst>
          </p:cNvPr>
          <p:cNvSpPr txBox="1"/>
          <p:nvPr/>
        </p:nvSpPr>
        <p:spPr>
          <a:xfrm>
            <a:off x="4427984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6E885-5D2B-48AB-9D47-80E8316F40D1}"/>
              </a:ext>
            </a:extLst>
          </p:cNvPr>
          <p:cNvSpPr txBox="1"/>
          <p:nvPr/>
        </p:nvSpPr>
        <p:spPr>
          <a:xfrm>
            <a:off x="4427984" y="26369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S’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ECA540-F420-48FD-9767-D89C5C39EFC8}"/>
              </a:ext>
            </a:extLst>
          </p:cNvPr>
          <p:cNvSpPr txBox="1"/>
          <p:nvPr/>
        </p:nvSpPr>
        <p:spPr>
          <a:xfrm>
            <a:off x="4211960" y="3140968"/>
            <a:ext cx="9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A31549-2C49-40CF-846F-EE8EC5E835BA}"/>
              </a:ext>
            </a:extLst>
          </p:cNvPr>
          <p:cNvSpPr txBox="1"/>
          <p:nvPr/>
        </p:nvSpPr>
        <p:spPr>
          <a:xfrm>
            <a:off x="7524328" y="1628800"/>
            <a:ext cx="99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Total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292065-EBD3-44B8-ABB4-5431955FB5FB}"/>
              </a:ext>
            </a:extLst>
          </p:cNvPr>
          <p:cNvSpPr txBox="1"/>
          <p:nvPr/>
        </p:nvSpPr>
        <p:spPr>
          <a:xfrm>
            <a:off x="5508104" y="213285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11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922933-5FB3-4CEF-A28B-C5F6BB3C2BB1}"/>
              </a:ext>
            </a:extLst>
          </p:cNvPr>
          <p:cNvSpPr txBox="1"/>
          <p:nvPr/>
        </p:nvSpPr>
        <p:spPr>
          <a:xfrm>
            <a:off x="658822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DE63B3-7BBD-4C55-97B0-C94A0F339F1B}"/>
              </a:ext>
            </a:extLst>
          </p:cNvPr>
          <p:cNvSpPr txBox="1"/>
          <p:nvPr/>
        </p:nvSpPr>
        <p:spPr>
          <a:xfrm>
            <a:off x="5436096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8F5F79-F1C4-4E7B-8DE5-C5748DB42949}"/>
              </a:ext>
            </a:extLst>
          </p:cNvPr>
          <p:cNvSpPr txBox="1"/>
          <p:nvPr/>
        </p:nvSpPr>
        <p:spPr>
          <a:xfrm>
            <a:off x="766834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75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4717A5-EB5D-48D1-8CEC-13B338B7E0FC}"/>
              </a:ext>
            </a:extLst>
          </p:cNvPr>
          <p:cNvSpPr txBox="1"/>
          <p:nvPr/>
        </p:nvSpPr>
        <p:spPr>
          <a:xfrm>
            <a:off x="5436096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36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DCD6AD-7DC7-42E8-AD7E-545F4F5B2918}"/>
              </a:ext>
            </a:extLst>
          </p:cNvPr>
          <p:cNvSpPr txBox="1"/>
          <p:nvPr/>
        </p:nvSpPr>
        <p:spPr>
          <a:xfrm>
            <a:off x="7668344" y="213285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48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6C428A-38AF-4615-AB14-A29F7EC1C735}"/>
              </a:ext>
            </a:extLst>
          </p:cNvPr>
          <p:cNvSpPr txBox="1"/>
          <p:nvPr/>
        </p:nvSpPr>
        <p:spPr>
          <a:xfrm>
            <a:off x="766834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27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883642-D576-4464-9055-78A2A30794BC}"/>
              </a:ext>
            </a:extLst>
          </p:cNvPr>
          <p:cNvSpPr txBox="1"/>
          <p:nvPr/>
        </p:nvSpPr>
        <p:spPr>
          <a:xfrm>
            <a:off x="6588224" y="314096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39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4B6F9F-C9F1-46B3-B4D9-B6FEFC6019B6}"/>
              </a:ext>
            </a:extLst>
          </p:cNvPr>
          <p:cNvSpPr txBox="1"/>
          <p:nvPr/>
        </p:nvSpPr>
        <p:spPr>
          <a:xfrm>
            <a:off x="6588224" y="26369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GB" sz="2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F2261B3-DEE1-4964-B5A5-4F89A4C74A14}"/>
                  </a:ext>
                </a:extLst>
              </p:cNvPr>
              <p:cNvSpPr txBox="1"/>
              <p:nvPr/>
            </p:nvSpPr>
            <p:spPr>
              <a:xfrm>
                <a:off x="2627784" y="4365104"/>
                <a:ext cx="48500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F2261B3-DEE1-4964-B5A5-4F89A4C7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65104"/>
                <a:ext cx="485005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CDE581F-9125-45CD-8F42-E444589C735C}"/>
              </a:ext>
            </a:extLst>
          </p:cNvPr>
          <p:cNvCxnSpPr>
            <a:cxnSpLocks/>
          </p:cNvCxnSpPr>
          <p:nvPr/>
        </p:nvCxnSpPr>
        <p:spPr>
          <a:xfrm flipV="1">
            <a:off x="2627784" y="4149080"/>
            <a:ext cx="1440160" cy="18722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E89A2C-81D0-4D52-839F-78258D6E19F0}"/>
                  </a:ext>
                </a:extLst>
              </p:cNvPr>
              <p:cNvSpPr txBox="1"/>
              <p:nvPr/>
            </p:nvSpPr>
            <p:spPr>
              <a:xfrm flipH="1">
                <a:off x="4211960" y="3645024"/>
                <a:ext cx="4824536" cy="298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the student studying humanities, given that we know they </a:t>
                </a:r>
                <a:r>
                  <a:rPr lang="en-US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do not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study sciences</a:t>
                </a:r>
              </a:p>
              <a:p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effect here is that we are not considering all 75 students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we know that the student is not studying sciences, we are only considering that group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u="sng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25 students out of these 27 study humanities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the probability of a student studying humanities, given that they do not study sciences,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27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E89A2C-81D0-4D52-839F-78258D6E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11960" y="3645024"/>
                <a:ext cx="4824536" cy="2983189"/>
              </a:xfrm>
              <a:prstGeom prst="rect">
                <a:avLst/>
              </a:prstGeom>
              <a:blipFill>
                <a:blip r:embed="rId4"/>
                <a:stretch>
                  <a:fillRect l="-379" t="-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9135C9D-9DCE-4ECA-A2B0-7B436B183418}"/>
              </a:ext>
            </a:extLst>
          </p:cNvPr>
          <p:cNvSpPr/>
          <p:nvPr/>
        </p:nvSpPr>
        <p:spPr>
          <a:xfrm>
            <a:off x="4139952" y="2564904"/>
            <a:ext cx="4464496" cy="504056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0E6DBC5-6645-437A-892A-D3AC3398C9BE}"/>
                  </a:ext>
                </a:extLst>
              </p:cNvPr>
              <p:cNvSpPr txBox="1"/>
              <p:nvPr/>
            </p:nvSpPr>
            <p:spPr>
              <a:xfrm>
                <a:off x="2483768" y="5085184"/>
                <a:ext cx="48500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0E6DBC5-6645-437A-892A-D3AC3398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85184"/>
                <a:ext cx="485005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9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4"/>
            <a:ext cx="3551068" cy="5196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answer questions where conditional probability is involved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Two four sided dice are thrown together, and the sum of the numbers shown is recorded.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Draw a sample space diagram showing the possible outcomes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Given that at least one dice lands on a 3, find the probability that the sum of the two dice is exactly 5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53705D3-5A48-4B7A-A241-AC0D314E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81448"/>
              </p:ext>
            </p:extLst>
          </p:nvPr>
        </p:nvGraphicFramePr>
        <p:xfrm>
          <a:off x="5004048" y="1628800"/>
          <a:ext cx="3168350" cy="208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val="1173655758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533581366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798399709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1806401838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394795727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1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1193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1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26984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43669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4567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56576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DFEE00-6C45-45AE-8B9B-1B457889297F}"/>
              </a:ext>
            </a:extLst>
          </p:cNvPr>
          <p:cNvSpPr txBox="1"/>
          <p:nvPr/>
        </p:nvSpPr>
        <p:spPr>
          <a:xfrm>
            <a:off x="6228184" y="126876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Dice 1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9FE4E9-2891-4D03-B31D-7BD9AC372F26}"/>
              </a:ext>
            </a:extLst>
          </p:cNvPr>
          <p:cNvSpPr txBox="1"/>
          <p:nvPr/>
        </p:nvSpPr>
        <p:spPr>
          <a:xfrm>
            <a:off x="4139952" y="25649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Dice 2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8CD6E6-7D3B-4ECC-A12E-3E8FBB7E32E1}"/>
              </a:ext>
            </a:extLst>
          </p:cNvPr>
          <p:cNvSpPr/>
          <p:nvPr/>
        </p:nvSpPr>
        <p:spPr>
          <a:xfrm>
            <a:off x="6876256" y="1628800"/>
            <a:ext cx="648072" cy="2088232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2E86DF-01AF-4889-A238-4BC684F2EE66}"/>
              </a:ext>
            </a:extLst>
          </p:cNvPr>
          <p:cNvSpPr/>
          <p:nvPr/>
        </p:nvSpPr>
        <p:spPr>
          <a:xfrm>
            <a:off x="5004048" y="2852936"/>
            <a:ext cx="3168352" cy="432048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A68EF5A-B9C7-4DC4-9CFD-5E81E0D552F6}"/>
                  </a:ext>
                </a:extLst>
              </p:cNvPr>
              <p:cNvSpPr txBox="1"/>
              <p:nvPr/>
            </p:nvSpPr>
            <p:spPr>
              <a:xfrm>
                <a:off x="4211960" y="3933056"/>
                <a:ext cx="4680520" cy="257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are only considering the pairs where at least one dice is showing a 3</a:t>
                </a:r>
              </a:p>
              <a:p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In total, there are 7 combinations (be careful not to count the (3,3) combination twice!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Of these, 2 have a total of exactly 5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Therefore, the probability of the sum being exactly 5, given that at least one of the dice lands on a 3,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7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A68EF5A-B9C7-4DC4-9CFD-5E81E0D55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933056"/>
                <a:ext cx="4680520" cy="2570512"/>
              </a:xfrm>
              <a:prstGeom prst="rect">
                <a:avLst/>
              </a:prstGeom>
              <a:blipFill>
                <a:blip r:embed="rId2"/>
                <a:stretch>
                  <a:fillRect l="-391" t="-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5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4"/>
            <a:ext cx="3551068" cy="5196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answer questions where conditional probability is involved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Two four sided dice are thrown together, and the sum of the numbers shown is recorded.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c) State one modelling assumption used in your calculations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That both dice are unbiased which means the outcomes are all equally likely </a:t>
            </a:r>
          </a:p>
          <a:p>
            <a:pPr algn="ctr">
              <a:buFont typeface="Wingdings" panose="05000000000000000000" pitchFamily="2" charset="2"/>
              <a:buChar char="à"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53705D3-5A48-4B7A-A241-AC0D314E6803}"/>
              </a:ext>
            </a:extLst>
          </p:cNvPr>
          <p:cNvGraphicFramePr>
            <a:graphicFrameLocks noGrp="1"/>
          </p:cNvGraphicFramePr>
          <p:nvPr/>
        </p:nvGraphicFramePr>
        <p:xfrm>
          <a:off x="5004048" y="1628800"/>
          <a:ext cx="3168350" cy="208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val="1173655758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533581366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798399709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1806401838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394795727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1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1193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1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26984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2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43669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3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4567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mic Sans MS" panose="030F0702030302020204" pitchFamily="66" charset="0"/>
                        </a:rPr>
                        <a:t>4</a:t>
                      </a:r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GB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156576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DFEE00-6C45-45AE-8B9B-1B457889297F}"/>
              </a:ext>
            </a:extLst>
          </p:cNvPr>
          <p:cNvSpPr txBox="1"/>
          <p:nvPr/>
        </p:nvSpPr>
        <p:spPr>
          <a:xfrm>
            <a:off x="6228184" y="126876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Dice 1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9FE4E9-2891-4D03-B31D-7BD9AC372F26}"/>
              </a:ext>
            </a:extLst>
          </p:cNvPr>
          <p:cNvSpPr txBox="1"/>
          <p:nvPr/>
        </p:nvSpPr>
        <p:spPr>
          <a:xfrm>
            <a:off x="4139952" y="25649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Dice 2</a:t>
            </a:r>
            <a:endParaRPr lang="en-GB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459351" y="2106202"/>
            <a:ext cx="831310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Teachings for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Exercise 2C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ACF110D3-18D7-4EF4-B476-CBABB7981DD2}"/>
              </a:ext>
            </a:extLst>
          </p:cNvPr>
          <p:cNvSpPr>
            <a:spLocks noChangeAspect="1"/>
          </p:cNvSpPr>
          <p:nvPr/>
        </p:nvSpPr>
        <p:spPr>
          <a:xfrm>
            <a:off x="6276512" y="1692916"/>
            <a:ext cx="1145220" cy="1145220"/>
          </a:xfrm>
          <a:prstGeom prst="ellips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combine the previous 2 sections, and answer questions based on conditional probability in Venn diagrams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Draw a Venn diagram showing the probabilities for events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</a:t>
                </a:r>
                <a:r>
                  <a:rPr lang="en-GB" sz="16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6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2B6470-867F-427B-A8F6-3C666DFBB495}"/>
              </a:ext>
            </a:extLst>
          </p:cNvPr>
          <p:cNvSpPr/>
          <p:nvPr/>
        </p:nvSpPr>
        <p:spPr>
          <a:xfrm>
            <a:off x="5148064" y="1556792"/>
            <a:ext cx="2618913" cy="1402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9B76775-ED62-402C-9672-ED465C023F7A}"/>
              </a:ext>
            </a:extLst>
          </p:cNvPr>
          <p:cNvSpPr>
            <a:spLocks noChangeAspect="1"/>
          </p:cNvSpPr>
          <p:nvPr/>
        </p:nvSpPr>
        <p:spPr>
          <a:xfrm>
            <a:off x="5467661" y="1689957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7A6E4D3-C006-44E8-AE42-BEE4DB17941D}"/>
              </a:ext>
            </a:extLst>
          </p:cNvPr>
          <p:cNvSpPr>
            <a:spLocks noChangeAspect="1"/>
          </p:cNvSpPr>
          <p:nvPr/>
        </p:nvSpPr>
        <p:spPr>
          <a:xfrm>
            <a:off x="6259254" y="1691436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/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/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EA3337-0085-40BC-BEE1-A28247C34C5C}"/>
              </a:ext>
            </a:extLst>
          </p:cNvPr>
          <p:cNvSpPr txBox="1"/>
          <p:nvPr/>
        </p:nvSpPr>
        <p:spPr>
          <a:xfrm>
            <a:off x="6201551" y="2150611"/>
            <a:ext cx="4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0.15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83D274-4758-422B-B1CB-578424B8F687}"/>
              </a:ext>
            </a:extLst>
          </p:cNvPr>
          <p:cNvSpPr txBox="1"/>
          <p:nvPr/>
        </p:nvSpPr>
        <p:spPr>
          <a:xfrm>
            <a:off x="5724128" y="2060848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0.4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1CCD0-6527-4415-9785-73DD50728960}"/>
              </a:ext>
            </a:extLst>
          </p:cNvPr>
          <p:cNvSpPr txBox="1"/>
          <p:nvPr/>
        </p:nvSpPr>
        <p:spPr>
          <a:xfrm>
            <a:off x="6697716" y="206972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30A223-32BA-4EF3-86A7-6AF0D3112F12}"/>
              </a:ext>
            </a:extLst>
          </p:cNvPr>
          <p:cNvSpPr txBox="1"/>
          <p:nvPr/>
        </p:nvSpPr>
        <p:spPr>
          <a:xfrm>
            <a:off x="7291535" y="2636912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7ACB4E0-AE42-48C3-9D4C-0C0D91B0D4A5}"/>
              </a:ext>
            </a:extLst>
          </p:cNvPr>
          <p:cNvCxnSpPr>
            <a:cxnSpLocks/>
          </p:cNvCxnSpPr>
          <p:nvPr/>
        </p:nvCxnSpPr>
        <p:spPr>
          <a:xfrm flipV="1">
            <a:off x="2520266" y="3551068"/>
            <a:ext cx="2291431" cy="1616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/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happening, given that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happens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blipFill>
                <a:blip r:embed="rId5"/>
                <a:stretch>
                  <a:fillRect l="-491" t="-2326" r="-164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/>
              <p:nvPr/>
            </p:nvSpPr>
            <p:spPr>
              <a:xfrm>
                <a:off x="4456590" y="3968317"/>
                <a:ext cx="44299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As in the previous section, the ‘area’ we are considering is being restricted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are only going to consider the region where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happens (total of 0.4)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can use the probabilities in the same way we would use actual values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90" y="3968317"/>
                <a:ext cx="4429958" cy="2031325"/>
              </a:xfrm>
              <a:prstGeom prst="rect">
                <a:avLst/>
              </a:prstGeom>
              <a:blipFill>
                <a:blip r:embed="rId6"/>
                <a:stretch>
                  <a:fillRect l="-138" t="-6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/>
              <p:nvPr/>
            </p:nvSpPr>
            <p:spPr>
              <a:xfrm>
                <a:off x="4731799" y="5885895"/>
                <a:ext cx="3719744" cy="61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 the probability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happening, given that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happens,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0.15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99" y="5885895"/>
                <a:ext cx="3719744" cy="616836"/>
              </a:xfrm>
              <a:prstGeom prst="rect">
                <a:avLst/>
              </a:prstGeom>
              <a:blipFill>
                <a:blip r:embed="rId7"/>
                <a:stretch>
                  <a:fillRect l="-492" t="-1980"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/>
              <p:nvPr/>
            </p:nvSpPr>
            <p:spPr>
              <a:xfrm>
                <a:off x="6551722" y="6090081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2" y="6090081"/>
                <a:ext cx="470515" cy="41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10" grpId="0" animBg="1"/>
      <p:bldP spid="11" grpId="0" animBg="1"/>
      <p:bldP spid="7" grpId="0"/>
      <p:bldP spid="8" grpId="0"/>
      <p:bldP spid="12" grpId="0"/>
      <p:bldP spid="13" grpId="0"/>
      <p:bldP spid="14" grpId="0"/>
      <p:bldP spid="15" grpId="0"/>
      <p:bldP spid="18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50DDD7D2-FF39-4C3F-B657-5A1F7D86E9D7}"/>
              </a:ext>
            </a:extLst>
          </p:cNvPr>
          <p:cNvSpPr/>
          <p:nvPr/>
        </p:nvSpPr>
        <p:spPr>
          <a:xfrm>
            <a:off x="5468182" y="1683151"/>
            <a:ext cx="1937335" cy="1149028"/>
          </a:xfrm>
          <a:custGeom>
            <a:avLst/>
            <a:gdLst>
              <a:gd name="connsiteX0" fmla="*/ 161925 w 1928813"/>
              <a:gd name="connsiteY0" fmla="*/ 171450 h 1143000"/>
              <a:gd name="connsiteX1" fmla="*/ 304800 w 1928813"/>
              <a:gd name="connsiteY1" fmla="*/ 66675 h 1143000"/>
              <a:gd name="connsiteX2" fmla="*/ 466725 w 1928813"/>
              <a:gd name="connsiteY2" fmla="*/ 4763 h 1143000"/>
              <a:gd name="connsiteX3" fmla="*/ 652463 w 1928813"/>
              <a:gd name="connsiteY3" fmla="*/ 0 h 1143000"/>
              <a:gd name="connsiteX4" fmla="*/ 862013 w 1928813"/>
              <a:gd name="connsiteY4" fmla="*/ 76200 h 1143000"/>
              <a:gd name="connsiteX5" fmla="*/ 976313 w 1928813"/>
              <a:gd name="connsiteY5" fmla="*/ 161925 h 1143000"/>
              <a:gd name="connsiteX6" fmla="*/ 1123950 w 1928813"/>
              <a:gd name="connsiteY6" fmla="*/ 57150 h 1143000"/>
              <a:gd name="connsiteX7" fmla="*/ 1362075 w 1928813"/>
              <a:gd name="connsiteY7" fmla="*/ 0 h 1143000"/>
              <a:gd name="connsiteX8" fmla="*/ 1590675 w 1928813"/>
              <a:gd name="connsiteY8" fmla="*/ 42863 h 1143000"/>
              <a:gd name="connsiteX9" fmla="*/ 1790700 w 1928813"/>
              <a:gd name="connsiteY9" fmla="*/ 180975 h 1143000"/>
              <a:gd name="connsiteX10" fmla="*/ 1919288 w 1928813"/>
              <a:gd name="connsiteY10" fmla="*/ 442913 h 1143000"/>
              <a:gd name="connsiteX11" fmla="*/ 1928813 w 1928813"/>
              <a:gd name="connsiteY11" fmla="*/ 700088 h 1143000"/>
              <a:gd name="connsiteX12" fmla="*/ 1828800 w 1928813"/>
              <a:gd name="connsiteY12" fmla="*/ 914400 h 1143000"/>
              <a:gd name="connsiteX13" fmla="*/ 1666875 w 1928813"/>
              <a:gd name="connsiteY13" fmla="*/ 1066800 h 1143000"/>
              <a:gd name="connsiteX14" fmla="*/ 1485900 w 1928813"/>
              <a:gd name="connsiteY14" fmla="*/ 1138238 h 1143000"/>
              <a:gd name="connsiteX15" fmla="*/ 1228725 w 1928813"/>
              <a:gd name="connsiteY15" fmla="*/ 1128713 h 1143000"/>
              <a:gd name="connsiteX16" fmla="*/ 1071563 w 1928813"/>
              <a:gd name="connsiteY16" fmla="*/ 1057275 h 1143000"/>
              <a:gd name="connsiteX17" fmla="*/ 976313 w 1928813"/>
              <a:gd name="connsiteY17" fmla="*/ 981075 h 1143000"/>
              <a:gd name="connsiteX18" fmla="*/ 833438 w 1928813"/>
              <a:gd name="connsiteY18" fmla="*/ 1085850 h 1143000"/>
              <a:gd name="connsiteX19" fmla="*/ 647700 w 1928813"/>
              <a:gd name="connsiteY19" fmla="*/ 1143000 h 1143000"/>
              <a:gd name="connsiteX20" fmla="*/ 381000 w 1928813"/>
              <a:gd name="connsiteY20" fmla="*/ 1114425 h 1143000"/>
              <a:gd name="connsiteX21" fmla="*/ 200025 w 1928813"/>
              <a:gd name="connsiteY21" fmla="*/ 1028700 h 1143000"/>
              <a:gd name="connsiteX22" fmla="*/ 57150 w 1928813"/>
              <a:gd name="connsiteY22" fmla="*/ 809625 h 1143000"/>
              <a:gd name="connsiteX23" fmla="*/ 0 w 1928813"/>
              <a:gd name="connsiteY23" fmla="*/ 619125 h 1143000"/>
              <a:gd name="connsiteX24" fmla="*/ 57150 w 1928813"/>
              <a:gd name="connsiteY24" fmla="*/ 323850 h 1143000"/>
              <a:gd name="connsiteX25" fmla="*/ 161925 w 1928813"/>
              <a:gd name="connsiteY25" fmla="*/ 171450 h 1143000"/>
              <a:gd name="connsiteX0" fmla="*/ 161925 w 1924051"/>
              <a:gd name="connsiteY0" fmla="*/ 171450 h 1143000"/>
              <a:gd name="connsiteX1" fmla="*/ 304800 w 1924051"/>
              <a:gd name="connsiteY1" fmla="*/ 66675 h 1143000"/>
              <a:gd name="connsiteX2" fmla="*/ 466725 w 1924051"/>
              <a:gd name="connsiteY2" fmla="*/ 4763 h 1143000"/>
              <a:gd name="connsiteX3" fmla="*/ 652463 w 1924051"/>
              <a:gd name="connsiteY3" fmla="*/ 0 h 1143000"/>
              <a:gd name="connsiteX4" fmla="*/ 862013 w 1924051"/>
              <a:gd name="connsiteY4" fmla="*/ 76200 h 1143000"/>
              <a:gd name="connsiteX5" fmla="*/ 976313 w 1924051"/>
              <a:gd name="connsiteY5" fmla="*/ 161925 h 1143000"/>
              <a:gd name="connsiteX6" fmla="*/ 1123950 w 1924051"/>
              <a:gd name="connsiteY6" fmla="*/ 57150 h 1143000"/>
              <a:gd name="connsiteX7" fmla="*/ 1362075 w 1924051"/>
              <a:gd name="connsiteY7" fmla="*/ 0 h 1143000"/>
              <a:gd name="connsiteX8" fmla="*/ 1590675 w 1924051"/>
              <a:gd name="connsiteY8" fmla="*/ 42863 h 1143000"/>
              <a:gd name="connsiteX9" fmla="*/ 1790700 w 1924051"/>
              <a:gd name="connsiteY9" fmla="*/ 180975 h 1143000"/>
              <a:gd name="connsiteX10" fmla="*/ 1919288 w 1924051"/>
              <a:gd name="connsiteY10" fmla="*/ 442913 h 1143000"/>
              <a:gd name="connsiteX11" fmla="*/ 1924051 w 1924051"/>
              <a:gd name="connsiteY11" fmla="*/ 683419 h 1143000"/>
              <a:gd name="connsiteX12" fmla="*/ 1828800 w 1924051"/>
              <a:gd name="connsiteY12" fmla="*/ 914400 h 1143000"/>
              <a:gd name="connsiteX13" fmla="*/ 1666875 w 1924051"/>
              <a:gd name="connsiteY13" fmla="*/ 1066800 h 1143000"/>
              <a:gd name="connsiteX14" fmla="*/ 1485900 w 1924051"/>
              <a:gd name="connsiteY14" fmla="*/ 1138238 h 1143000"/>
              <a:gd name="connsiteX15" fmla="*/ 1228725 w 1924051"/>
              <a:gd name="connsiteY15" fmla="*/ 1128713 h 1143000"/>
              <a:gd name="connsiteX16" fmla="*/ 1071563 w 1924051"/>
              <a:gd name="connsiteY16" fmla="*/ 1057275 h 1143000"/>
              <a:gd name="connsiteX17" fmla="*/ 976313 w 1924051"/>
              <a:gd name="connsiteY17" fmla="*/ 981075 h 1143000"/>
              <a:gd name="connsiteX18" fmla="*/ 833438 w 1924051"/>
              <a:gd name="connsiteY18" fmla="*/ 1085850 h 1143000"/>
              <a:gd name="connsiteX19" fmla="*/ 647700 w 1924051"/>
              <a:gd name="connsiteY19" fmla="*/ 1143000 h 1143000"/>
              <a:gd name="connsiteX20" fmla="*/ 381000 w 1924051"/>
              <a:gd name="connsiteY20" fmla="*/ 1114425 h 1143000"/>
              <a:gd name="connsiteX21" fmla="*/ 200025 w 1924051"/>
              <a:gd name="connsiteY21" fmla="*/ 1028700 h 1143000"/>
              <a:gd name="connsiteX22" fmla="*/ 57150 w 1924051"/>
              <a:gd name="connsiteY22" fmla="*/ 809625 h 1143000"/>
              <a:gd name="connsiteX23" fmla="*/ 0 w 1924051"/>
              <a:gd name="connsiteY23" fmla="*/ 619125 h 1143000"/>
              <a:gd name="connsiteX24" fmla="*/ 57150 w 1924051"/>
              <a:gd name="connsiteY24" fmla="*/ 323850 h 1143000"/>
              <a:gd name="connsiteX25" fmla="*/ 161925 w 1924051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7335" h="1149028">
                <a:moveTo>
                  <a:pt x="161925" y="171450"/>
                </a:moveTo>
                <a:lnTo>
                  <a:pt x="304800" y="66675"/>
                </a:lnTo>
                <a:lnTo>
                  <a:pt x="466725" y="4763"/>
                </a:lnTo>
                <a:lnTo>
                  <a:pt x="652463" y="0"/>
                </a:lnTo>
                <a:lnTo>
                  <a:pt x="862013" y="76200"/>
                </a:lnTo>
                <a:lnTo>
                  <a:pt x="976313" y="161925"/>
                </a:lnTo>
                <a:lnTo>
                  <a:pt x="1123950" y="57150"/>
                </a:lnTo>
                <a:lnTo>
                  <a:pt x="1362075" y="0"/>
                </a:lnTo>
                <a:lnTo>
                  <a:pt x="1590675" y="42863"/>
                </a:lnTo>
                <a:cubicBezTo>
                  <a:pt x="1657350" y="94457"/>
                  <a:pt x="1738312" y="131763"/>
                  <a:pt x="1790700" y="197644"/>
                </a:cubicBezTo>
                <a:cubicBezTo>
                  <a:pt x="1857376" y="277813"/>
                  <a:pt x="1893094" y="341313"/>
                  <a:pt x="1919288" y="442913"/>
                </a:cubicBezTo>
                <a:cubicBezTo>
                  <a:pt x="1920876" y="523082"/>
                  <a:pt x="1955800" y="603250"/>
                  <a:pt x="1924051" y="683419"/>
                </a:cubicBezTo>
                <a:cubicBezTo>
                  <a:pt x="1892301" y="822326"/>
                  <a:pt x="1860550" y="837406"/>
                  <a:pt x="1828800" y="914400"/>
                </a:cubicBezTo>
                <a:lnTo>
                  <a:pt x="1666875" y="1066800"/>
                </a:lnTo>
                <a:lnTo>
                  <a:pt x="1485900" y="1138238"/>
                </a:lnTo>
                <a:cubicBezTo>
                  <a:pt x="1400175" y="1135063"/>
                  <a:pt x="1316831" y="1169988"/>
                  <a:pt x="1228725" y="1128713"/>
                </a:cubicBezTo>
                <a:lnTo>
                  <a:pt x="1071563" y="1057275"/>
                </a:lnTo>
                <a:lnTo>
                  <a:pt x="976313" y="981075"/>
                </a:lnTo>
                <a:lnTo>
                  <a:pt x="833438" y="1085850"/>
                </a:lnTo>
                <a:lnTo>
                  <a:pt x="647700" y="1143000"/>
                </a:lnTo>
                <a:cubicBezTo>
                  <a:pt x="558800" y="1133475"/>
                  <a:pt x="522288" y="1152525"/>
                  <a:pt x="381000" y="1114425"/>
                </a:cubicBezTo>
                <a:lnTo>
                  <a:pt x="200025" y="1028700"/>
                </a:lnTo>
                <a:lnTo>
                  <a:pt x="57150" y="809625"/>
                </a:lnTo>
                <a:lnTo>
                  <a:pt x="0" y="619125"/>
                </a:lnTo>
                <a:lnTo>
                  <a:pt x="57150" y="323850"/>
                </a:lnTo>
                <a:lnTo>
                  <a:pt x="161925" y="1714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combine the previous 2 sections, and answer questions based on conditional probability in Venn diagrams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Draw a Venn diagram showing the probabilities for events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</a:t>
                </a:r>
                <a:r>
                  <a:rPr lang="en-GB" sz="16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6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2B6470-867F-427B-A8F6-3C666DFBB495}"/>
              </a:ext>
            </a:extLst>
          </p:cNvPr>
          <p:cNvSpPr/>
          <p:nvPr/>
        </p:nvSpPr>
        <p:spPr>
          <a:xfrm>
            <a:off x="5148064" y="1556792"/>
            <a:ext cx="2618913" cy="1402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9B76775-ED62-402C-9672-ED465C023F7A}"/>
              </a:ext>
            </a:extLst>
          </p:cNvPr>
          <p:cNvSpPr>
            <a:spLocks noChangeAspect="1"/>
          </p:cNvSpPr>
          <p:nvPr/>
        </p:nvSpPr>
        <p:spPr>
          <a:xfrm>
            <a:off x="5467661" y="1689957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7A6E4D3-C006-44E8-AE42-BEE4DB17941D}"/>
              </a:ext>
            </a:extLst>
          </p:cNvPr>
          <p:cNvSpPr>
            <a:spLocks noChangeAspect="1"/>
          </p:cNvSpPr>
          <p:nvPr/>
        </p:nvSpPr>
        <p:spPr>
          <a:xfrm>
            <a:off x="6259254" y="1691436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/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/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EA3337-0085-40BC-BEE1-A28247C34C5C}"/>
              </a:ext>
            </a:extLst>
          </p:cNvPr>
          <p:cNvSpPr txBox="1"/>
          <p:nvPr/>
        </p:nvSpPr>
        <p:spPr>
          <a:xfrm>
            <a:off x="6201551" y="2150611"/>
            <a:ext cx="4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0.15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83D274-4758-422B-B1CB-578424B8F687}"/>
              </a:ext>
            </a:extLst>
          </p:cNvPr>
          <p:cNvSpPr txBox="1"/>
          <p:nvPr/>
        </p:nvSpPr>
        <p:spPr>
          <a:xfrm>
            <a:off x="5724128" y="2060848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0.4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1CCD0-6527-4415-9785-73DD50728960}"/>
              </a:ext>
            </a:extLst>
          </p:cNvPr>
          <p:cNvSpPr txBox="1"/>
          <p:nvPr/>
        </p:nvSpPr>
        <p:spPr>
          <a:xfrm>
            <a:off x="6697716" y="206972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30A223-32BA-4EF3-86A7-6AF0D3112F12}"/>
              </a:ext>
            </a:extLst>
          </p:cNvPr>
          <p:cNvSpPr txBox="1"/>
          <p:nvPr/>
        </p:nvSpPr>
        <p:spPr>
          <a:xfrm>
            <a:off x="7291535" y="2636912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7ACB4E0-AE42-48C3-9D4C-0C0D91B0D4A5}"/>
              </a:ext>
            </a:extLst>
          </p:cNvPr>
          <p:cNvCxnSpPr>
            <a:cxnSpLocks/>
          </p:cNvCxnSpPr>
          <p:nvPr/>
        </p:nvCxnSpPr>
        <p:spPr>
          <a:xfrm flipV="1">
            <a:off x="2786597" y="3613212"/>
            <a:ext cx="1838669" cy="183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/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happening, given that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happens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blipFill>
                <a:blip r:embed="rId5"/>
                <a:stretch>
                  <a:fillRect l="-491" t="-2326" r="-327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/>
              <p:nvPr/>
            </p:nvSpPr>
            <p:spPr>
              <a:xfrm>
                <a:off x="4456590" y="3968317"/>
                <a:ext cx="442995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are only going to consider the region where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i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happens (total of 0.8)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can use the probabilities in the same way we would use actual values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90" y="3968317"/>
                <a:ext cx="4429958" cy="1384995"/>
              </a:xfrm>
              <a:prstGeom prst="rect">
                <a:avLst/>
              </a:prstGeom>
              <a:blipFill>
                <a:blip r:embed="rId6"/>
                <a:stretch>
                  <a:fillRect l="-138" t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/>
              <p:nvPr/>
            </p:nvSpPr>
            <p:spPr>
              <a:xfrm>
                <a:off x="4740677" y="5255580"/>
                <a:ext cx="3719744" cy="61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 the probability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happening, given that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happens,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677" y="5255580"/>
                <a:ext cx="3719744" cy="616836"/>
              </a:xfrm>
              <a:prstGeom prst="rect">
                <a:avLst/>
              </a:prstGeom>
              <a:blipFill>
                <a:blip r:embed="rId7"/>
                <a:stretch>
                  <a:fillRect l="-492" t="-1980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/>
              <p:nvPr/>
            </p:nvSpPr>
            <p:spPr>
              <a:xfrm>
                <a:off x="6498456" y="5459766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456" y="5459766"/>
                <a:ext cx="470515" cy="41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F6D2BC-037C-4D5D-BEDB-347D6C945100}"/>
                  </a:ext>
                </a:extLst>
              </p:cNvPr>
              <p:cNvSpPr txBox="1"/>
              <p:nvPr/>
            </p:nvSpPr>
            <p:spPr>
              <a:xfrm>
                <a:off x="1253233" y="4919709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F6D2BC-037C-4D5D-BEDB-347D6C94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33" y="4919709"/>
                <a:ext cx="470515" cy="41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5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4714"/>
                <a:ext cx="3756919" cy="222829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Events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mutually exclusive.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</a:t>
                </a:r>
                <a:r>
                  <a:rPr lang="en-GB" sz="1600" dirty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	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𝑛𝑒𝑖𝑡h𝑒𝑟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4714"/>
                <a:ext cx="3756919" cy="2228295"/>
              </a:xfrm>
              <a:blipFill>
                <a:blip r:embed="rId2"/>
                <a:stretch>
                  <a:fillRect l="-1299" t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D2CCAA4-C6C6-4969-AA9A-7CD79C8CB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896" y="3844030"/>
                <a:ext cx="3756919" cy="2654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2) Events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independent.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</a:t>
                </a:r>
                <a:r>
                  <a:rPr lang="en-GB" sz="1600" dirty="0">
                    <a:latin typeface="Comic Sans MS" panose="030F0702030302020204" pitchFamily="66" charset="0"/>
                  </a:rPr>
                  <a:t>) Find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	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Draw a Venn diagram to show events C and D and all possible combinations of outcomes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Find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𝑛𝑒𝑖𝑡h𝑒𝑟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D2CCAA4-C6C6-4969-AA9A-7CD79C8C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6" y="3844030"/>
                <a:ext cx="3756919" cy="2654423"/>
              </a:xfrm>
              <a:prstGeom prst="rect">
                <a:avLst/>
              </a:prstGeom>
              <a:blipFill>
                <a:blip r:embed="rId3"/>
                <a:stretch>
                  <a:fillRect l="-810" t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30323BE-EE90-4D47-8397-41ABBCCAFEED}"/>
              </a:ext>
            </a:extLst>
          </p:cNvPr>
          <p:cNvSpPr txBox="1">
            <a:spLocks/>
          </p:cNvSpPr>
          <p:nvPr/>
        </p:nvSpPr>
        <p:spPr>
          <a:xfrm>
            <a:off x="4783400" y="1526960"/>
            <a:ext cx="3756919" cy="22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mic Sans MS" panose="030F0702030302020204" pitchFamily="66" charset="0"/>
              </a:rPr>
              <a:t>3) A bag contains seven counters numbered 1-7. Two counters are selected at random without replacement. Find the probability that: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Both counters are odd-numbered</a:t>
            </a:r>
          </a:p>
          <a:p>
            <a:pPr marL="342900" indent="-342900">
              <a:buFont typeface="Arial" panose="020B0604020202020204" pitchFamily="34" charset="0"/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At least one counter is odd numbered</a:t>
            </a:r>
            <a:endParaRPr lang="en-GB" sz="1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F9125B-4BE6-48E8-8352-48CE04DA72A6}"/>
              </a:ext>
            </a:extLst>
          </p:cNvPr>
          <p:cNvSpPr txBox="1"/>
          <p:nvPr/>
        </p:nvSpPr>
        <p:spPr>
          <a:xfrm>
            <a:off x="1784411" y="2689933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0.75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1AB825-C748-4624-9F1A-1FF1E9B6323D}"/>
              </a:ext>
            </a:extLst>
          </p:cNvPr>
          <p:cNvSpPr txBox="1"/>
          <p:nvPr/>
        </p:nvSpPr>
        <p:spPr>
          <a:xfrm>
            <a:off x="3790765" y="26544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C29926-08F3-40FF-89C9-3CAC28400005}"/>
              </a:ext>
            </a:extLst>
          </p:cNvPr>
          <p:cNvSpPr txBox="1"/>
          <p:nvPr/>
        </p:nvSpPr>
        <p:spPr>
          <a:xfrm>
            <a:off x="2521258" y="304503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0.25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B55B2-BE66-4192-B4B8-D382155A0C36}"/>
              </a:ext>
            </a:extLst>
          </p:cNvPr>
          <p:cNvSpPr txBox="1"/>
          <p:nvPr/>
        </p:nvSpPr>
        <p:spPr>
          <a:xfrm>
            <a:off x="2423603" y="47673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0.12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AE23CA-9FFB-43A9-AA25-1411D908FE24}"/>
              </a:ext>
            </a:extLst>
          </p:cNvPr>
          <p:cNvSpPr txBox="1"/>
          <p:nvPr/>
        </p:nvSpPr>
        <p:spPr>
          <a:xfrm>
            <a:off x="3107184" y="592140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0.32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6E15B0-7E9C-46A0-B1E3-928967C3B69D}"/>
              </a:ext>
            </a:extLst>
          </p:cNvPr>
          <p:cNvSpPr txBox="1"/>
          <p:nvPr/>
        </p:nvSpPr>
        <p:spPr>
          <a:xfrm>
            <a:off x="4572001" y="514017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07B094-8F58-4F67-A11C-69BB50572A58}"/>
              </a:ext>
            </a:extLst>
          </p:cNvPr>
          <p:cNvSpPr txBox="1"/>
          <p:nvPr/>
        </p:nvSpPr>
        <p:spPr>
          <a:xfrm>
            <a:off x="5228948" y="513129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0.12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191765-B568-4603-8E11-B0964E122077}"/>
              </a:ext>
            </a:extLst>
          </p:cNvPr>
          <p:cNvSpPr txBox="1"/>
          <p:nvPr/>
        </p:nvSpPr>
        <p:spPr>
          <a:xfrm>
            <a:off x="5832629" y="506914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0.48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DE2291-2A68-4EBB-B38E-3874C5131CFE}"/>
              </a:ext>
            </a:extLst>
          </p:cNvPr>
          <p:cNvSpPr txBox="1"/>
          <p:nvPr/>
        </p:nvSpPr>
        <p:spPr>
          <a:xfrm>
            <a:off x="4305670" y="568170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0.32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02E45D-3121-4736-AA82-5F944CB44ED4}"/>
              </a:ext>
            </a:extLst>
          </p:cNvPr>
          <p:cNvSpPr/>
          <p:nvPr/>
        </p:nvSpPr>
        <p:spPr>
          <a:xfrm>
            <a:off x="4358936" y="4527612"/>
            <a:ext cx="2192785" cy="14026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A34E7F0-D897-4CD1-B34B-A7367AABDFBD}"/>
              </a:ext>
            </a:extLst>
          </p:cNvPr>
          <p:cNvSpPr>
            <a:spLocks noChangeAspect="1"/>
          </p:cNvSpPr>
          <p:nvPr/>
        </p:nvSpPr>
        <p:spPr>
          <a:xfrm>
            <a:off x="4536490" y="4625266"/>
            <a:ext cx="1225118" cy="122511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8426217-2DBA-4F29-B15A-4A7DD2088516}"/>
              </a:ext>
            </a:extLst>
          </p:cNvPr>
          <p:cNvSpPr>
            <a:spLocks noChangeAspect="1"/>
          </p:cNvSpPr>
          <p:nvPr/>
        </p:nvSpPr>
        <p:spPr>
          <a:xfrm>
            <a:off x="5212672" y="4608990"/>
            <a:ext cx="1225118" cy="122511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22F4CA-9D27-497C-90AA-7DF13D54DEFE}"/>
              </a:ext>
            </a:extLst>
          </p:cNvPr>
          <p:cNvSpPr txBox="1"/>
          <p:nvPr/>
        </p:nvSpPr>
        <p:spPr>
          <a:xfrm>
            <a:off x="4438836" y="455424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C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8E334B8-66FC-4BA8-B62C-D40F8D850211}"/>
              </a:ext>
            </a:extLst>
          </p:cNvPr>
          <p:cNvSpPr txBox="1"/>
          <p:nvPr/>
        </p:nvSpPr>
        <p:spPr>
          <a:xfrm>
            <a:off x="6187737" y="45187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D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A8F9A9E-6974-4562-9B2A-47937A9F8D25}"/>
                  </a:ext>
                </a:extLst>
              </p:cNvPr>
              <p:cNvSpPr txBox="1"/>
              <p:nvPr/>
            </p:nvSpPr>
            <p:spPr>
              <a:xfrm>
                <a:off x="8328734" y="2700290"/>
                <a:ext cx="336952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A8F9A9E-6974-4562-9B2A-47937A9F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34" y="2700290"/>
                <a:ext cx="336952" cy="496290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D24A42-14EF-4D89-A98F-140CEF78E1A7}"/>
                  </a:ext>
                </a:extLst>
              </p:cNvPr>
              <p:cNvSpPr txBox="1"/>
              <p:nvPr/>
            </p:nvSpPr>
            <p:spPr>
              <a:xfrm>
                <a:off x="7911484" y="3232950"/>
                <a:ext cx="336952" cy="496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D24A42-14EF-4D89-A98F-140CEF78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4" y="3232950"/>
                <a:ext cx="336952" cy="496290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C1194B-3922-4488-B2EE-8B94CC766E8E}"/>
              </a:ext>
            </a:extLst>
          </p:cNvPr>
          <p:cNvSpPr/>
          <p:nvPr/>
        </p:nvSpPr>
        <p:spPr>
          <a:xfrm>
            <a:off x="5158422" y="1549393"/>
            <a:ext cx="2618913" cy="140267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5" name="楕円 24">
            <a:extLst>
              <a:ext uri="{FF2B5EF4-FFF2-40B4-BE49-F238E27FC236}">
                <a16:creationId xmlns:a16="http://schemas.microsoft.com/office/drawing/2014/main" id="{C5A3BE5E-35B4-4EF7-A630-02153B9793A7}"/>
              </a:ext>
            </a:extLst>
          </p:cNvPr>
          <p:cNvSpPr>
            <a:spLocks noChangeAspect="1"/>
          </p:cNvSpPr>
          <p:nvPr/>
        </p:nvSpPr>
        <p:spPr>
          <a:xfrm>
            <a:off x="6258757" y="1691435"/>
            <a:ext cx="1145220" cy="1145220"/>
          </a:xfrm>
          <a:prstGeom prst="ellipse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combine the previous 2 sections, and answer questions based on conditional probability in Venn diagrams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Draw a Venn diagram showing the probabilities for events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</a:t>
                </a:r>
                <a:r>
                  <a:rPr lang="en-GB" sz="16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6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621100" cy="4632248"/>
              </a:xfr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2B6470-867F-427B-A8F6-3C666DFBB495}"/>
              </a:ext>
            </a:extLst>
          </p:cNvPr>
          <p:cNvSpPr/>
          <p:nvPr/>
        </p:nvSpPr>
        <p:spPr>
          <a:xfrm>
            <a:off x="5148064" y="1556792"/>
            <a:ext cx="2618913" cy="1402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9B76775-ED62-402C-9672-ED465C023F7A}"/>
              </a:ext>
            </a:extLst>
          </p:cNvPr>
          <p:cNvSpPr>
            <a:spLocks noChangeAspect="1"/>
          </p:cNvSpPr>
          <p:nvPr/>
        </p:nvSpPr>
        <p:spPr>
          <a:xfrm>
            <a:off x="5467661" y="1689957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7A6E4D3-C006-44E8-AE42-BEE4DB17941D}"/>
              </a:ext>
            </a:extLst>
          </p:cNvPr>
          <p:cNvSpPr>
            <a:spLocks noChangeAspect="1"/>
          </p:cNvSpPr>
          <p:nvPr/>
        </p:nvSpPr>
        <p:spPr>
          <a:xfrm>
            <a:off x="6259254" y="1691436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/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F0F718F-ED03-40A1-B721-DA8E36DE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/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1CB15E1-A65F-4039-973F-52BA21ED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EA3337-0085-40BC-BEE1-A28247C34C5C}"/>
              </a:ext>
            </a:extLst>
          </p:cNvPr>
          <p:cNvSpPr txBox="1"/>
          <p:nvPr/>
        </p:nvSpPr>
        <p:spPr>
          <a:xfrm>
            <a:off x="6201551" y="2150611"/>
            <a:ext cx="4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0.15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83D274-4758-422B-B1CB-578424B8F687}"/>
              </a:ext>
            </a:extLst>
          </p:cNvPr>
          <p:cNvSpPr txBox="1"/>
          <p:nvPr/>
        </p:nvSpPr>
        <p:spPr>
          <a:xfrm>
            <a:off x="5724128" y="2060848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0.4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1CCD0-6527-4415-9785-73DD50728960}"/>
              </a:ext>
            </a:extLst>
          </p:cNvPr>
          <p:cNvSpPr txBox="1"/>
          <p:nvPr/>
        </p:nvSpPr>
        <p:spPr>
          <a:xfrm>
            <a:off x="6697716" y="206972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0.25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30A223-32BA-4EF3-86A7-6AF0D3112F12}"/>
              </a:ext>
            </a:extLst>
          </p:cNvPr>
          <p:cNvSpPr txBox="1"/>
          <p:nvPr/>
        </p:nvSpPr>
        <p:spPr>
          <a:xfrm>
            <a:off x="7291535" y="2636912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0.2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7ACB4E0-AE42-48C3-9D4C-0C0D91B0D4A5}"/>
              </a:ext>
            </a:extLst>
          </p:cNvPr>
          <p:cNvCxnSpPr>
            <a:cxnSpLocks/>
          </p:cNvCxnSpPr>
          <p:nvPr/>
        </p:nvCxnSpPr>
        <p:spPr>
          <a:xfrm flipV="1">
            <a:off x="2636668" y="3613212"/>
            <a:ext cx="1988598" cy="2183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/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not happening, given that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does not happen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D0C82F5-58BF-4BB0-9D8A-4E28D4D9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86" y="3346881"/>
                <a:ext cx="3719744" cy="523220"/>
              </a:xfrm>
              <a:prstGeom prst="rect">
                <a:avLst/>
              </a:prstGeom>
              <a:blipFill>
                <a:blip r:embed="rId5"/>
                <a:stretch>
                  <a:fillRect l="-491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/>
              <p:nvPr/>
            </p:nvSpPr>
            <p:spPr>
              <a:xfrm>
                <a:off x="4456590" y="3968317"/>
                <a:ext cx="442995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are only going to consider the region where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does not happen (total of 0.6)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 can use the probabilities in the same way we would use actual values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20A4402-E187-40F0-B49D-FD3AD783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90" y="3968317"/>
                <a:ext cx="4429958" cy="1384995"/>
              </a:xfrm>
              <a:prstGeom prst="rect">
                <a:avLst/>
              </a:prstGeom>
              <a:blipFill>
                <a:blip r:embed="rId6"/>
                <a:stretch>
                  <a:fillRect l="-138" t="-881" r="-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/>
              <p:nvPr/>
            </p:nvSpPr>
            <p:spPr>
              <a:xfrm>
                <a:off x="4740677" y="5255580"/>
                <a:ext cx="3719744" cy="61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o the probability of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not happening, given that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does not happen,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D3E3962-3C27-4B89-A62E-4520D632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677" y="5255580"/>
                <a:ext cx="3719744" cy="613758"/>
              </a:xfrm>
              <a:prstGeom prst="rect">
                <a:avLst/>
              </a:prstGeom>
              <a:blipFill>
                <a:blip r:embed="rId7"/>
                <a:stretch>
                  <a:fillRect l="-492" t="-1980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/>
              <p:nvPr/>
            </p:nvSpPr>
            <p:spPr>
              <a:xfrm>
                <a:off x="967668" y="5291090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7596F2-D65E-4A2E-A524-7BE7B0E6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8" y="5291090"/>
                <a:ext cx="470515" cy="41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F6D2BC-037C-4D5D-BEDB-347D6C945100}"/>
                  </a:ext>
                </a:extLst>
              </p:cNvPr>
              <p:cNvSpPr txBox="1"/>
              <p:nvPr/>
            </p:nvSpPr>
            <p:spPr>
              <a:xfrm>
                <a:off x="1253233" y="4919709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F6D2BC-037C-4D5D-BEDB-347D6C94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33" y="4919709"/>
                <a:ext cx="470515" cy="41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2464A0-5047-4447-94A1-53A470917DAA}"/>
                  </a:ext>
                </a:extLst>
              </p:cNvPr>
              <p:cNvSpPr txBox="1"/>
              <p:nvPr/>
            </p:nvSpPr>
            <p:spPr>
              <a:xfrm>
                <a:off x="7625921" y="5468644"/>
                <a:ext cx="47051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05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62464A0-5047-4447-94A1-53A47091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21" y="5468644"/>
                <a:ext cx="470515" cy="4103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18" grpId="0"/>
      <p:bldP spid="21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459351" y="2106202"/>
            <a:ext cx="831310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Teachings for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Exercise 2D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5A0ADB0A-83BF-4439-AE65-909D0EDCEB62}"/>
              </a:ext>
            </a:extLst>
          </p:cNvPr>
          <p:cNvSpPr/>
          <p:nvPr/>
        </p:nvSpPr>
        <p:spPr>
          <a:xfrm>
            <a:off x="5468182" y="1683151"/>
            <a:ext cx="1937335" cy="1149028"/>
          </a:xfrm>
          <a:custGeom>
            <a:avLst/>
            <a:gdLst>
              <a:gd name="connsiteX0" fmla="*/ 161925 w 1928813"/>
              <a:gd name="connsiteY0" fmla="*/ 171450 h 1143000"/>
              <a:gd name="connsiteX1" fmla="*/ 304800 w 1928813"/>
              <a:gd name="connsiteY1" fmla="*/ 66675 h 1143000"/>
              <a:gd name="connsiteX2" fmla="*/ 466725 w 1928813"/>
              <a:gd name="connsiteY2" fmla="*/ 4763 h 1143000"/>
              <a:gd name="connsiteX3" fmla="*/ 652463 w 1928813"/>
              <a:gd name="connsiteY3" fmla="*/ 0 h 1143000"/>
              <a:gd name="connsiteX4" fmla="*/ 862013 w 1928813"/>
              <a:gd name="connsiteY4" fmla="*/ 76200 h 1143000"/>
              <a:gd name="connsiteX5" fmla="*/ 976313 w 1928813"/>
              <a:gd name="connsiteY5" fmla="*/ 161925 h 1143000"/>
              <a:gd name="connsiteX6" fmla="*/ 1123950 w 1928813"/>
              <a:gd name="connsiteY6" fmla="*/ 57150 h 1143000"/>
              <a:gd name="connsiteX7" fmla="*/ 1362075 w 1928813"/>
              <a:gd name="connsiteY7" fmla="*/ 0 h 1143000"/>
              <a:gd name="connsiteX8" fmla="*/ 1590675 w 1928813"/>
              <a:gd name="connsiteY8" fmla="*/ 42863 h 1143000"/>
              <a:gd name="connsiteX9" fmla="*/ 1790700 w 1928813"/>
              <a:gd name="connsiteY9" fmla="*/ 180975 h 1143000"/>
              <a:gd name="connsiteX10" fmla="*/ 1919288 w 1928813"/>
              <a:gd name="connsiteY10" fmla="*/ 442913 h 1143000"/>
              <a:gd name="connsiteX11" fmla="*/ 1928813 w 1928813"/>
              <a:gd name="connsiteY11" fmla="*/ 700088 h 1143000"/>
              <a:gd name="connsiteX12" fmla="*/ 1828800 w 1928813"/>
              <a:gd name="connsiteY12" fmla="*/ 914400 h 1143000"/>
              <a:gd name="connsiteX13" fmla="*/ 1666875 w 1928813"/>
              <a:gd name="connsiteY13" fmla="*/ 1066800 h 1143000"/>
              <a:gd name="connsiteX14" fmla="*/ 1485900 w 1928813"/>
              <a:gd name="connsiteY14" fmla="*/ 1138238 h 1143000"/>
              <a:gd name="connsiteX15" fmla="*/ 1228725 w 1928813"/>
              <a:gd name="connsiteY15" fmla="*/ 1128713 h 1143000"/>
              <a:gd name="connsiteX16" fmla="*/ 1071563 w 1928813"/>
              <a:gd name="connsiteY16" fmla="*/ 1057275 h 1143000"/>
              <a:gd name="connsiteX17" fmla="*/ 976313 w 1928813"/>
              <a:gd name="connsiteY17" fmla="*/ 981075 h 1143000"/>
              <a:gd name="connsiteX18" fmla="*/ 833438 w 1928813"/>
              <a:gd name="connsiteY18" fmla="*/ 1085850 h 1143000"/>
              <a:gd name="connsiteX19" fmla="*/ 647700 w 1928813"/>
              <a:gd name="connsiteY19" fmla="*/ 1143000 h 1143000"/>
              <a:gd name="connsiteX20" fmla="*/ 381000 w 1928813"/>
              <a:gd name="connsiteY20" fmla="*/ 1114425 h 1143000"/>
              <a:gd name="connsiteX21" fmla="*/ 200025 w 1928813"/>
              <a:gd name="connsiteY21" fmla="*/ 1028700 h 1143000"/>
              <a:gd name="connsiteX22" fmla="*/ 57150 w 1928813"/>
              <a:gd name="connsiteY22" fmla="*/ 809625 h 1143000"/>
              <a:gd name="connsiteX23" fmla="*/ 0 w 1928813"/>
              <a:gd name="connsiteY23" fmla="*/ 619125 h 1143000"/>
              <a:gd name="connsiteX24" fmla="*/ 57150 w 1928813"/>
              <a:gd name="connsiteY24" fmla="*/ 323850 h 1143000"/>
              <a:gd name="connsiteX25" fmla="*/ 161925 w 1928813"/>
              <a:gd name="connsiteY25" fmla="*/ 171450 h 1143000"/>
              <a:gd name="connsiteX0" fmla="*/ 161925 w 1924051"/>
              <a:gd name="connsiteY0" fmla="*/ 171450 h 1143000"/>
              <a:gd name="connsiteX1" fmla="*/ 304800 w 1924051"/>
              <a:gd name="connsiteY1" fmla="*/ 66675 h 1143000"/>
              <a:gd name="connsiteX2" fmla="*/ 466725 w 1924051"/>
              <a:gd name="connsiteY2" fmla="*/ 4763 h 1143000"/>
              <a:gd name="connsiteX3" fmla="*/ 652463 w 1924051"/>
              <a:gd name="connsiteY3" fmla="*/ 0 h 1143000"/>
              <a:gd name="connsiteX4" fmla="*/ 862013 w 1924051"/>
              <a:gd name="connsiteY4" fmla="*/ 76200 h 1143000"/>
              <a:gd name="connsiteX5" fmla="*/ 976313 w 1924051"/>
              <a:gd name="connsiteY5" fmla="*/ 161925 h 1143000"/>
              <a:gd name="connsiteX6" fmla="*/ 1123950 w 1924051"/>
              <a:gd name="connsiteY6" fmla="*/ 57150 h 1143000"/>
              <a:gd name="connsiteX7" fmla="*/ 1362075 w 1924051"/>
              <a:gd name="connsiteY7" fmla="*/ 0 h 1143000"/>
              <a:gd name="connsiteX8" fmla="*/ 1590675 w 1924051"/>
              <a:gd name="connsiteY8" fmla="*/ 42863 h 1143000"/>
              <a:gd name="connsiteX9" fmla="*/ 1790700 w 1924051"/>
              <a:gd name="connsiteY9" fmla="*/ 180975 h 1143000"/>
              <a:gd name="connsiteX10" fmla="*/ 1919288 w 1924051"/>
              <a:gd name="connsiteY10" fmla="*/ 442913 h 1143000"/>
              <a:gd name="connsiteX11" fmla="*/ 1924051 w 1924051"/>
              <a:gd name="connsiteY11" fmla="*/ 683419 h 1143000"/>
              <a:gd name="connsiteX12" fmla="*/ 1828800 w 1924051"/>
              <a:gd name="connsiteY12" fmla="*/ 914400 h 1143000"/>
              <a:gd name="connsiteX13" fmla="*/ 1666875 w 1924051"/>
              <a:gd name="connsiteY13" fmla="*/ 1066800 h 1143000"/>
              <a:gd name="connsiteX14" fmla="*/ 1485900 w 1924051"/>
              <a:gd name="connsiteY14" fmla="*/ 1138238 h 1143000"/>
              <a:gd name="connsiteX15" fmla="*/ 1228725 w 1924051"/>
              <a:gd name="connsiteY15" fmla="*/ 1128713 h 1143000"/>
              <a:gd name="connsiteX16" fmla="*/ 1071563 w 1924051"/>
              <a:gd name="connsiteY16" fmla="*/ 1057275 h 1143000"/>
              <a:gd name="connsiteX17" fmla="*/ 976313 w 1924051"/>
              <a:gd name="connsiteY17" fmla="*/ 981075 h 1143000"/>
              <a:gd name="connsiteX18" fmla="*/ 833438 w 1924051"/>
              <a:gd name="connsiteY18" fmla="*/ 1085850 h 1143000"/>
              <a:gd name="connsiteX19" fmla="*/ 647700 w 1924051"/>
              <a:gd name="connsiteY19" fmla="*/ 1143000 h 1143000"/>
              <a:gd name="connsiteX20" fmla="*/ 381000 w 1924051"/>
              <a:gd name="connsiteY20" fmla="*/ 1114425 h 1143000"/>
              <a:gd name="connsiteX21" fmla="*/ 200025 w 1924051"/>
              <a:gd name="connsiteY21" fmla="*/ 1028700 h 1143000"/>
              <a:gd name="connsiteX22" fmla="*/ 57150 w 1924051"/>
              <a:gd name="connsiteY22" fmla="*/ 809625 h 1143000"/>
              <a:gd name="connsiteX23" fmla="*/ 0 w 1924051"/>
              <a:gd name="connsiteY23" fmla="*/ 619125 h 1143000"/>
              <a:gd name="connsiteX24" fmla="*/ 57150 w 1924051"/>
              <a:gd name="connsiteY24" fmla="*/ 323850 h 1143000"/>
              <a:gd name="connsiteX25" fmla="*/ 161925 w 1924051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7335" h="1149028">
                <a:moveTo>
                  <a:pt x="161925" y="171450"/>
                </a:moveTo>
                <a:lnTo>
                  <a:pt x="304800" y="66675"/>
                </a:lnTo>
                <a:lnTo>
                  <a:pt x="466725" y="4763"/>
                </a:lnTo>
                <a:lnTo>
                  <a:pt x="652463" y="0"/>
                </a:lnTo>
                <a:lnTo>
                  <a:pt x="862013" y="76200"/>
                </a:lnTo>
                <a:lnTo>
                  <a:pt x="976313" y="161925"/>
                </a:lnTo>
                <a:lnTo>
                  <a:pt x="1123950" y="57150"/>
                </a:lnTo>
                <a:lnTo>
                  <a:pt x="1362075" y="0"/>
                </a:lnTo>
                <a:lnTo>
                  <a:pt x="1590675" y="42863"/>
                </a:lnTo>
                <a:cubicBezTo>
                  <a:pt x="1657350" y="94457"/>
                  <a:pt x="1738312" y="131763"/>
                  <a:pt x="1790700" y="197644"/>
                </a:cubicBezTo>
                <a:cubicBezTo>
                  <a:pt x="1857376" y="277813"/>
                  <a:pt x="1893094" y="341313"/>
                  <a:pt x="1919288" y="442913"/>
                </a:cubicBezTo>
                <a:cubicBezTo>
                  <a:pt x="1920876" y="523082"/>
                  <a:pt x="1955800" y="603250"/>
                  <a:pt x="1924051" y="683419"/>
                </a:cubicBezTo>
                <a:cubicBezTo>
                  <a:pt x="1892301" y="822326"/>
                  <a:pt x="1860550" y="837406"/>
                  <a:pt x="1828800" y="914400"/>
                </a:cubicBezTo>
                <a:lnTo>
                  <a:pt x="1666875" y="1066800"/>
                </a:lnTo>
                <a:lnTo>
                  <a:pt x="1485900" y="1138238"/>
                </a:lnTo>
                <a:cubicBezTo>
                  <a:pt x="1400175" y="1135063"/>
                  <a:pt x="1316831" y="1169988"/>
                  <a:pt x="1228725" y="1128713"/>
                </a:cubicBezTo>
                <a:lnTo>
                  <a:pt x="1071563" y="1057275"/>
                </a:lnTo>
                <a:lnTo>
                  <a:pt x="976313" y="981075"/>
                </a:lnTo>
                <a:lnTo>
                  <a:pt x="833438" y="1085850"/>
                </a:lnTo>
                <a:lnTo>
                  <a:pt x="647700" y="1143000"/>
                </a:lnTo>
                <a:cubicBezTo>
                  <a:pt x="558800" y="1133475"/>
                  <a:pt x="522288" y="1152525"/>
                  <a:pt x="381000" y="1114425"/>
                </a:cubicBezTo>
                <a:lnTo>
                  <a:pt x="200025" y="1028700"/>
                </a:lnTo>
                <a:lnTo>
                  <a:pt x="57150" y="809625"/>
                </a:lnTo>
                <a:lnTo>
                  <a:pt x="0" y="619125"/>
                </a:lnTo>
                <a:lnTo>
                  <a:pt x="57150" y="323850"/>
                </a:lnTo>
                <a:lnTo>
                  <a:pt x="161925" y="1714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On a Venn diagram,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L</a:t>
                </a:r>
                <a:r>
                  <a:rPr lang="en-GB" sz="1600" dirty="0">
                    <a:latin typeface="Comic Sans MS" panose="030F0702030302020204" pitchFamily="66" charset="0"/>
                  </a:rPr>
                  <a:t>et the intersection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will be equal to the sum of the three regions shown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632248"/>
              </a:xfrm>
              <a:blipFill>
                <a:blip r:embed="rId2"/>
                <a:stretch>
                  <a:fillRect t="-789" r="-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ECCA2-5E7A-4D6B-B5C8-0D6FAD588268}"/>
              </a:ext>
            </a:extLst>
          </p:cNvPr>
          <p:cNvSpPr/>
          <p:nvPr/>
        </p:nvSpPr>
        <p:spPr>
          <a:xfrm>
            <a:off x="5148064" y="1556792"/>
            <a:ext cx="2618913" cy="1402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EF73EC7-83A5-4298-8ED7-F54A2832C674}"/>
              </a:ext>
            </a:extLst>
          </p:cNvPr>
          <p:cNvSpPr>
            <a:spLocks noChangeAspect="1"/>
          </p:cNvSpPr>
          <p:nvPr/>
        </p:nvSpPr>
        <p:spPr>
          <a:xfrm>
            <a:off x="5467661" y="1689957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D377886-C309-4E8C-AB69-E387C12BBF6C}"/>
              </a:ext>
            </a:extLst>
          </p:cNvPr>
          <p:cNvSpPr>
            <a:spLocks noChangeAspect="1"/>
          </p:cNvSpPr>
          <p:nvPr/>
        </p:nvSpPr>
        <p:spPr>
          <a:xfrm>
            <a:off x="6259254" y="1691436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412542-48F9-4FB5-9D68-7645CD36DDB9}"/>
                  </a:ext>
                </a:extLst>
              </p:cNvPr>
              <p:cNvSpPr txBox="1"/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412542-48F9-4FB5-9D68-7645CD36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C5F7E54-7EB8-41F3-B652-496921B6B6D9}"/>
                  </a:ext>
                </a:extLst>
              </p:cNvPr>
              <p:cNvSpPr/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C5F7E54-7EB8-41F3-B652-496921B6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8E353C8-36F2-4A8B-B216-697D54024D47}"/>
                  </a:ext>
                </a:extLst>
              </p:cNvPr>
              <p:cNvSpPr txBox="1"/>
              <p:nvPr/>
            </p:nvSpPr>
            <p:spPr>
              <a:xfrm>
                <a:off x="6201551" y="2070712"/>
                <a:ext cx="481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8E353C8-36F2-4A8B-B216-697D5402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51" y="2070712"/>
                <a:ext cx="4812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7FA3983-437C-4CC4-8068-655E953B85E3}"/>
                  </a:ext>
                </a:extLst>
              </p:cNvPr>
              <p:cNvSpPr txBox="1"/>
              <p:nvPr/>
            </p:nvSpPr>
            <p:spPr>
              <a:xfrm>
                <a:off x="5377407" y="2045559"/>
                <a:ext cx="890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7FA3983-437C-4CC4-8068-655E953B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07" y="2045559"/>
                <a:ext cx="8902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0F9BD2B-2B9B-48A2-85B0-E926FBE522A4}"/>
                  </a:ext>
                </a:extLst>
              </p:cNvPr>
              <p:cNvSpPr txBox="1"/>
              <p:nvPr/>
            </p:nvSpPr>
            <p:spPr>
              <a:xfrm>
                <a:off x="6568494" y="2055916"/>
                <a:ext cx="890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0F9BD2B-2B9B-48A2-85B0-E926FBE5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94" y="2055916"/>
                <a:ext cx="8902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83F63CD-38FB-43DA-922C-ABC853A2919C}"/>
                  </a:ext>
                </a:extLst>
              </p:cNvPr>
              <p:cNvSpPr txBox="1"/>
              <p:nvPr/>
            </p:nvSpPr>
            <p:spPr>
              <a:xfrm>
                <a:off x="4211960" y="3429000"/>
                <a:ext cx="119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83F63CD-38FB-43DA-922C-ABC853A2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429000"/>
                <a:ext cx="1196353" cy="276999"/>
              </a:xfrm>
              <a:prstGeom prst="rect">
                <a:avLst/>
              </a:prstGeom>
              <a:blipFill>
                <a:blip r:embed="rId8"/>
                <a:stretch>
                  <a:fillRect l="-4592" r="-153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2B21A3D-7AEA-494D-AF95-599405E652A3}"/>
                  </a:ext>
                </a:extLst>
              </p:cNvPr>
              <p:cNvSpPr txBox="1"/>
              <p:nvPr/>
            </p:nvSpPr>
            <p:spPr>
              <a:xfrm>
                <a:off x="5508104" y="3429000"/>
                <a:ext cx="543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2B21A3D-7AEA-494D-AF95-599405E6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429000"/>
                <a:ext cx="543546" cy="276999"/>
              </a:xfrm>
              <a:prstGeom prst="rect">
                <a:avLst/>
              </a:prstGeom>
              <a:blipFill>
                <a:blip r:embed="rId9"/>
                <a:stretch>
                  <a:fillRect l="-5618" r="-898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DA6D93-EB21-4BE9-A77F-39ABC20EBBB1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358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DDA6D93-EB21-4BE9-A77F-39ABC20E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358368" cy="276999"/>
              </a:xfrm>
              <a:prstGeom prst="rect">
                <a:avLst/>
              </a:prstGeom>
              <a:blipFill>
                <a:blip r:embed="rId10"/>
                <a:stretch>
                  <a:fillRect l="-13559" r="-1355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8CFE1-4E5C-40DC-92EB-037477FA31ED}"/>
                  </a:ext>
                </a:extLst>
              </p:cNvPr>
              <p:cNvSpPr txBox="1"/>
              <p:nvPr/>
            </p:nvSpPr>
            <p:spPr>
              <a:xfrm>
                <a:off x="6444208" y="3429000"/>
                <a:ext cx="764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28CFE1-4E5C-40DC-92EB-037477FA3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429000"/>
                <a:ext cx="764184" cy="276999"/>
              </a:xfrm>
              <a:prstGeom prst="rect">
                <a:avLst/>
              </a:prstGeom>
              <a:blipFill>
                <a:blip r:embed="rId11"/>
                <a:stretch>
                  <a:fillRect l="-5600" r="-64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2B180D-D31D-4BFF-9B19-6C5FD7162193}"/>
                  </a:ext>
                </a:extLst>
              </p:cNvPr>
              <p:cNvSpPr txBox="1"/>
              <p:nvPr/>
            </p:nvSpPr>
            <p:spPr>
              <a:xfrm>
                <a:off x="4211960" y="4077072"/>
                <a:ext cx="119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2B180D-D31D-4BFF-9B19-6C5FD716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077072"/>
                <a:ext cx="1196353" cy="276999"/>
              </a:xfrm>
              <a:prstGeom prst="rect">
                <a:avLst/>
              </a:prstGeom>
              <a:blipFill>
                <a:blip r:embed="rId12"/>
                <a:stretch>
                  <a:fillRect l="-4592" r="-153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870181B-5E5D-4381-97AF-71970C2FC01F}"/>
                  </a:ext>
                </a:extLst>
              </p:cNvPr>
              <p:cNvSpPr txBox="1"/>
              <p:nvPr/>
            </p:nvSpPr>
            <p:spPr>
              <a:xfrm>
                <a:off x="5508104" y="4077072"/>
                <a:ext cx="949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870181B-5E5D-4381-97AF-71970C2F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077072"/>
                <a:ext cx="949362" cy="276999"/>
              </a:xfrm>
              <a:prstGeom prst="rect">
                <a:avLst/>
              </a:prstGeom>
              <a:blipFill>
                <a:blip r:embed="rId13"/>
                <a:stretch>
                  <a:fillRect l="-3226" r="-580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94B35E-6FE4-40C3-9255-60092D727485}"/>
                  </a:ext>
                </a:extLst>
              </p:cNvPr>
              <p:cNvSpPr txBox="1"/>
              <p:nvPr/>
            </p:nvSpPr>
            <p:spPr>
              <a:xfrm>
                <a:off x="4211960" y="4725144"/>
                <a:ext cx="119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94B35E-6FE4-40C3-9255-60092D7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25144"/>
                <a:ext cx="1196353" cy="276999"/>
              </a:xfrm>
              <a:prstGeom prst="rect">
                <a:avLst/>
              </a:prstGeom>
              <a:blipFill>
                <a:blip r:embed="rId14"/>
                <a:stretch>
                  <a:fillRect l="-4592" r="-153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1BDCE8-9862-457D-B39E-DD86E5FF20B5}"/>
                  </a:ext>
                </a:extLst>
              </p:cNvPr>
              <p:cNvSpPr txBox="1"/>
              <p:nvPr/>
            </p:nvSpPr>
            <p:spPr>
              <a:xfrm>
                <a:off x="5508104" y="4725144"/>
                <a:ext cx="2497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1BDCE8-9862-457D-B39E-DD86E5FF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725144"/>
                <a:ext cx="2497735" cy="276999"/>
              </a:xfrm>
              <a:prstGeom prst="rect">
                <a:avLst/>
              </a:prstGeom>
              <a:blipFill>
                <a:blip r:embed="rId15"/>
                <a:stretch>
                  <a:fillRect l="-1956" t="-2174" r="-317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>
            <a:extLst>
              <a:ext uri="{FF2B5EF4-FFF2-40B4-BE49-F238E27FC236}">
                <a16:creationId xmlns:a16="http://schemas.microsoft.com/office/drawing/2014/main" id="{EA593651-D93B-41DF-970B-BC21AA29140F}"/>
              </a:ext>
            </a:extLst>
          </p:cNvPr>
          <p:cNvSpPr/>
          <p:nvPr/>
        </p:nvSpPr>
        <p:spPr>
          <a:xfrm flipV="1">
            <a:off x="7092280" y="3645024"/>
            <a:ext cx="288032" cy="576064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70D2EA-4AD2-4F9B-8219-A56F3D9A88E9}"/>
              </a:ext>
            </a:extLst>
          </p:cNvPr>
          <p:cNvSpPr txBox="1"/>
          <p:nvPr/>
        </p:nvSpPr>
        <p:spPr>
          <a:xfrm>
            <a:off x="7380312" y="3789040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3F6F1C-9814-4401-A43D-BF49AE343685}"/>
              </a:ext>
            </a:extLst>
          </p:cNvPr>
          <p:cNvSpPr txBox="1"/>
          <p:nvPr/>
        </p:nvSpPr>
        <p:spPr>
          <a:xfrm>
            <a:off x="8028384" y="3933056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each term using the information in the question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6CE7317E-299C-42E4-A94A-B0F7E73E634C}"/>
              </a:ext>
            </a:extLst>
          </p:cNvPr>
          <p:cNvSpPr/>
          <p:nvPr/>
        </p:nvSpPr>
        <p:spPr>
          <a:xfrm flipV="1">
            <a:off x="7812360" y="4293096"/>
            <a:ext cx="288032" cy="576064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202F7E1-C866-4E01-82FC-DD4BFB0451F8}"/>
              </a:ext>
            </a:extLst>
          </p:cNvPr>
          <p:cNvSpPr/>
          <p:nvPr/>
        </p:nvSpPr>
        <p:spPr>
          <a:xfrm>
            <a:off x="2555776" y="2897784"/>
            <a:ext cx="864096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5867DD-0EDC-47CC-9FC2-5BC8D18F5F43}"/>
              </a:ext>
            </a:extLst>
          </p:cNvPr>
          <p:cNvSpPr/>
          <p:nvPr/>
        </p:nvSpPr>
        <p:spPr>
          <a:xfrm>
            <a:off x="1628725" y="3131914"/>
            <a:ext cx="897192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E4F7B0F-4858-4046-8F87-E5CCE10466CD}"/>
              </a:ext>
            </a:extLst>
          </p:cNvPr>
          <p:cNvSpPr/>
          <p:nvPr/>
        </p:nvSpPr>
        <p:spPr>
          <a:xfrm>
            <a:off x="2498756" y="3809415"/>
            <a:ext cx="1186003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16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8F495C6-D869-4CD0-9432-6C1EEA372074}"/>
                  </a:ext>
                </a:extLst>
              </p:cNvPr>
              <p:cNvSpPr txBox="1"/>
              <p:nvPr/>
            </p:nvSpPr>
            <p:spPr>
              <a:xfrm>
                <a:off x="3608785" y="5552117"/>
                <a:ext cx="5354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Note that for mutually exclusive events,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so: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8F495C6-D869-4CD0-9432-6C1EEA37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785" y="5552117"/>
                <a:ext cx="5354146" cy="307777"/>
              </a:xfrm>
              <a:prstGeom prst="rect">
                <a:avLst/>
              </a:prstGeom>
              <a:blipFill>
                <a:blip r:embed="rId1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60B4058-D16E-41A0-83DD-61C0D5FBAF89}"/>
                  </a:ext>
                </a:extLst>
              </p:cNvPr>
              <p:cNvSpPr txBox="1"/>
              <p:nvPr/>
            </p:nvSpPr>
            <p:spPr>
              <a:xfrm>
                <a:off x="5070530" y="5936799"/>
                <a:ext cx="2458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60B4058-D16E-41A0-83DD-61C0D5FBA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30" y="5936799"/>
                <a:ext cx="2458494" cy="276999"/>
              </a:xfrm>
              <a:prstGeom prst="rect">
                <a:avLst/>
              </a:prstGeom>
              <a:blipFill>
                <a:blip r:embed="rId18"/>
                <a:stretch>
                  <a:fillRect l="-34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8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and B are two events,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632248"/>
              </a:xfrm>
              <a:blipFill>
                <a:blip r:embed="rId2"/>
                <a:stretch>
                  <a:fillRect t="-789" r="-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1DD0666-104D-4437-8501-A8E2380A17AA}"/>
                  </a:ext>
                </a:extLst>
              </p:cNvPr>
              <p:cNvSpPr txBox="1"/>
              <p:nvPr/>
            </p:nvSpPr>
            <p:spPr>
              <a:xfrm>
                <a:off x="4407528" y="1564740"/>
                <a:ext cx="32891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1DD0666-104D-4437-8501-A8E2380A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528" y="1564740"/>
                <a:ext cx="3289169" cy="246221"/>
              </a:xfrm>
              <a:prstGeom prst="rect">
                <a:avLst/>
              </a:prstGeom>
              <a:blipFill>
                <a:blip r:embed="rId4"/>
                <a:stretch>
                  <a:fillRect l="-926" r="-1667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CFE449E-3EC3-423A-8BD5-6FFCA4322C3E}"/>
                  </a:ext>
                </a:extLst>
              </p:cNvPr>
              <p:cNvSpPr txBox="1"/>
              <p:nvPr/>
            </p:nvSpPr>
            <p:spPr>
              <a:xfrm>
                <a:off x="4940173" y="1979690"/>
                <a:ext cx="241662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0.9=0.6+0.7−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CFE449E-3EC3-423A-8BD5-6FFCA4322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73" y="1979690"/>
                <a:ext cx="2416623" cy="246221"/>
              </a:xfrm>
              <a:prstGeom prst="rect">
                <a:avLst/>
              </a:prstGeom>
              <a:blipFill>
                <a:blip r:embed="rId5"/>
                <a:stretch>
                  <a:fillRect l="-1259" r="-2519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5DA2008-C6A4-4193-A7ED-0CAFCC56E9B8}"/>
                  </a:ext>
                </a:extLst>
              </p:cNvPr>
              <p:cNvSpPr txBox="1"/>
              <p:nvPr/>
            </p:nvSpPr>
            <p:spPr>
              <a:xfrm>
                <a:off x="4947718" y="2430854"/>
                <a:ext cx="190225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0.9=1.3−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5DA2008-C6A4-4193-A7ED-0CAFCC56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18" y="2430854"/>
                <a:ext cx="1902252" cy="246221"/>
              </a:xfrm>
              <a:prstGeom prst="rect">
                <a:avLst/>
              </a:prstGeom>
              <a:blipFill>
                <a:blip r:embed="rId6"/>
                <a:stretch>
                  <a:fillRect l="-2244" r="-3205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7A56519-4CC4-4A4D-9B01-8CF981A5E24D}"/>
                  </a:ext>
                </a:extLst>
              </p:cNvPr>
              <p:cNvSpPr txBox="1"/>
              <p:nvPr/>
            </p:nvSpPr>
            <p:spPr>
              <a:xfrm>
                <a:off x="4430162" y="2891071"/>
                <a:ext cx="1387880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)=0.4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7A56519-4CC4-4A4D-9B01-8CF981A5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162" y="2891071"/>
                <a:ext cx="1387880" cy="246221"/>
              </a:xfrm>
              <a:prstGeom prst="rect">
                <a:avLst/>
              </a:prstGeom>
              <a:blipFill>
                <a:blip r:embed="rId7"/>
                <a:stretch>
                  <a:fillRect l="-3084" r="-3084" b="-3170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弧 40">
            <a:extLst>
              <a:ext uri="{FF2B5EF4-FFF2-40B4-BE49-F238E27FC236}">
                <a16:creationId xmlns:a16="http://schemas.microsoft.com/office/drawing/2014/main" id="{31B54D74-5749-4822-BBE7-FCDB37615EB9}"/>
              </a:ext>
            </a:extLst>
          </p:cNvPr>
          <p:cNvSpPr/>
          <p:nvPr/>
        </p:nvSpPr>
        <p:spPr>
          <a:xfrm flipV="1">
            <a:off x="7590221" y="1689476"/>
            <a:ext cx="241027" cy="447142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D04ECB-9CA0-45C8-B6BA-F2BA9C5DA0AC}"/>
              </a:ext>
            </a:extLst>
          </p:cNvPr>
          <p:cNvSpPr txBox="1"/>
          <p:nvPr/>
        </p:nvSpPr>
        <p:spPr>
          <a:xfrm>
            <a:off x="7653410" y="1460277"/>
            <a:ext cx="1490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 from the question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B46FFF92-8A7E-493A-8AA9-633CBBC551CF}"/>
              </a:ext>
            </a:extLst>
          </p:cNvPr>
          <p:cNvSpPr/>
          <p:nvPr/>
        </p:nvSpPr>
        <p:spPr>
          <a:xfrm flipV="1">
            <a:off x="7253734" y="2131587"/>
            <a:ext cx="241027" cy="447142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円弧 43">
            <a:extLst>
              <a:ext uri="{FF2B5EF4-FFF2-40B4-BE49-F238E27FC236}">
                <a16:creationId xmlns:a16="http://schemas.microsoft.com/office/drawing/2014/main" id="{AB9CA468-AEBC-45CA-A011-CF5BF0AB02B0}"/>
              </a:ext>
            </a:extLst>
          </p:cNvPr>
          <p:cNvSpPr/>
          <p:nvPr/>
        </p:nvSpPr>
        <p:spPr>
          <a:xfrm flipV="1">
            <a:off x="6745231" y="2546538"/>
            <a:ext cx="241027" cy="447142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1DACB1-CF56-43E0-BAB0-5072C962B71C}"/>
              </a:ext>
            </a:extLst>
          </p:cNvPr>
          <p:cNvSpPr txBox="1"/>
          <p:nvPr/>
        </p:nvSpPr>
        <p:spPr>
          <a:xfrm>
            <a:off x="7424070" y="2198603"/>
            <a:ext cx="95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8B3A282-D55D-46F0-8114-9D6F76C0C387}"/>
              </a:ext>
            </a:extLst>
          </p:cNvPr>
          <p:cNvSpPr txBox="1"/>
          <p:nvPr/>
        </p:nvSpPr>
        <p:spPr>
          <a:xfrm>
            <a:off x="6935798" y="2624731"/>
            <a:ext cx="95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7B66CB5B-2767-4D27-99F0-E0C11B4CE0B3}"/>
              </a:ext>
            </a:extLst>
          </p:cNvPr>
          <p:cNvSpPr>
            <a:spLocks noChangeAspect="1"/>
          </p:cNvSpPr>
          <p:nvPr/>
        </p:nvSpPr>
        <p:spPr>
          <a:xfrm>
            <a:off x="5477521" y="1692916"/>
            <a:ext cx="1145220" cy="1145220"/>
          </a:xfrm>
          <a:prstGeom prst="ellipse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On a Venn diagram,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L</a:t>
                </a:r>
                <a:r>
                  <a:rPr lang="en-GB" sz="1600" dirty="0">
                    <a:latin typeface="Comic Sans MS" panose="030F0702030302020204" pitchFamily="66" charset="0"/>
                  </a:rPr>
                  <a:t>et the intersection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happening, given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happens, will mean we only use the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’ section.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 probability will be the intersection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divided by the whole circle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)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  <a:blipFill>
                <a:blip r:embed="rId2"/>
                <a:stretch>
                  <a:fillRect l="-162" t="-749" r="-1623" b="-7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ECCA2-5E7A-4D6B-B5C8-0D6FAD588268}"/>
              </a:ext>
            </a:extLst>
          </p:cNvPr>
          <p:cNvSpPr/>
          <p:nvPr/>
        </p:nvSpPr>
        <p:spPr>
          <a:xfrm>
            <a:off x="5148064" y="1556792"/>
            <a:ext cx="2618913" cy="14026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EF73EC7-83A5-4298-8ED7-F54A2832C674}"/>
              </a:ext>
            </a:extLst>
          </p:cNvPr>
          <p:cNvSpPr>
            <a:spLocks noChangeAspect="1"/>
          </p:cNvSpPr>
          <p:nvPr/>
        </p:nvSpPr>
        <p:spPr>
          <a:xfrm>
            <a:off x="5467661" y="1689957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D377886-C309-4E8C-AB69-E387C12BBF6C}"/>
              </a:ext>
            </a:extLst>
          </p:cNvPr>
          <p:cNvSpPr>
            <a:spLocks noChangeAspect="1"/>
          </p:cNvSpPr>
          <p:nvPr/>
        </p:nvSpPr>
        <p:spPr>
          <a:xfrm>
            <a:off x="6259254" y="1691436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412542-48F9-4FB5-9D68-7645CD36DDB9}"/>
                  </a:ext>
                </a:extLst>
              </p:cNvPr>
              <p:cNvSpPr txBox="1"/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412542-48F9-4FB5-9D68-7645CD36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14" y="16142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C5F7E54-7EB8-41F3-B652-496921B6B6D9}"/>
                  </a:ext>
                </a:extLst>
              </p:cNvPr>
              <p:cNvSpPr/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C5F7E54-7EB8-41F3-B652-496921B6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30" y="1614245"/>
                <a:ext cx="4045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8E353C8-36F2-4A8B-B216-697D54024D47}"/>
                  </a:ext>
                </a:extLst>
              </p:cNvPr>
              <p:cNvSpPr txBox="1"/>
              <p:nvPr/>
            </p:nvSpPr>
            <p:spPr>
              <a:xfrm>
                <a:off x="6201551" y="2070712"/>
                <a:ext cx="481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8E353C8-36F2-4A8B-B216-697D5402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51" y="2070712"/>
                <a:ext cx="4812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7FA3983-437C-4CC4-8068-655E953B85E3}"/>
                  </a:ext>
                </a:extLst>
              </p:cNvPr>
              <p:cNvSpPr txBox="1"/>
              <p:nvPr/>
            </p:nvSpPr>
            <p:spPr>
              <a:xfrm>
                <a:off x="5377407" y="2045559"/>
                <a:ext cx="890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7FA3983-437C-4CC4-8068-655E953B8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07" y="2045559"/>
                <a:ext cx="8902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0F9BD2B-2B9B-48A2-85B0-E926FBE522A4}"/>
                  </a:ext>
                </a:extLst>
              </p:cNvPr>
              <p:cNvSpPr txBox="1"/>
              <p:nvPr/>
            </p:nvSpPr>
            <p:spPr>
              <a:xfrm>
                <a:off x="6568494" y="2055916"/>
                <a:ext cx="890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0F9BD2B-2B9B-48A2-85B0-E926FBE5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94" y="2055916"/>
                <a:ext cx="8902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8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6629120-E9CE-491D-B29C-876F6E821449}"/>
                  </a:ext>
                </a:extLst>
              </p:cNvPr>
              <p:cNvSpPr txBox="1"/>
              <p:nvPr/>
            </p:nvSpPr>
            <p:spPr>
              <a:xfrm>
                <a:off x="4736236" y="3284737"/>
                <a:ext cx="10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6629120-E9CE-491D-B29C-876F6E82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36" y="3284737"/>
                <a:ext cx="1009700" cy="276999"/>
              </a:xfrm>
              <a:prstGeom prst="rect">
                <a:avLst/>
              </a:prstGeom>
              <a:blipFill>
                <a:blip r:embed="rId9"/>
                <a:stretch>
                  <a:fillRect l="-5422" r="-120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B77159-C410-45F1-B795-6B2D676869E1}"/>
                  </a:ext>
                </a:extLst>
              </p:cNvPr>
              <p:cNvSpPr txBox="1"/>
              <p:nvPr/>
            </p:nvSpPr>
            <p:spPr>
              <a:xfrm>
                <a:off x="6255798" y="3170808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B77159-C410-45F1-B795-6B2D6768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98" y="3170808"/>
                <a:ext cx="133947" cy="276999"/>
              </a:xfrm>
              <a:prstGeom prst="rect">
                <a:avLst/>
              </a:prstGeom>
              <a:blipFill>
                <a:blip r:embed="rId10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900A43-645F-4B37-98C5-8132D783A647}"/>
                  </a:ext>
                </a:extLst>
              </p:cNvPr>
              <p:cNvSpPr txBox="1"/>
              <p:nvPr/>
            </p:nvSpPr>
            <p:spPr>
              <a:xfrm>
                <a:off x="5857782" y="3429739"/>
                <a:ext cx="900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900A43-645F-4B37-98C5-8132D783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782" y="3429739"/>
                <a:ext cx="900311" cy="276999"/>
              </a:xfrm>
              <a:prstGeom prst="rect">
                <a:avLst/>
              </a:prstGeom>
              <a:blipFill>
                <a:blip r:embed="rId11"/>
                <a:stretch>
                  <a:fillRect l="-3378" r="-473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47377A4-1CCC-4A17-B592-9BC799337204}"/>
              </a:ext>
            </a:extLst>
          </p:cNvPr>
          <p:cNvCxnSpPr>
            <a:cxnSpLocks/>
          </p:cNvCxnSpPr>
          <p:nvPr/>
        </p:nvCxnSpPr>
        <p:spPr>
          <a:xfrm>
            <a:off x="5823751" y="3435659"/>
            <a:ext cx="96766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37ED16-9D74-4A08-ADC5-04E1DAE51D75}"/>
                  </a:ext>
                </a:extLst>
              </p:cNvPr>
              <p:cNvSpPr txBox="1"/>
              <p:nvPr/>
            </p:nvSpPr>
            <p:spPr>
              <a:xfrm>
                <a:off x="4737716" y="4058574"/>
                <a:ext cx="10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37ED16-9D74-4A08-ADC5-04E1DAE5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16" y="4058574"/>
                <a:ext cx="1009700" cy="276999"/>
              </a:xfrm>
              <a:prstGeom prst="rect">
                <a:avLst/>
              </a:prstGeom>
              <a:blipFill>
                <a:blip r:embed="rId12"/>
                <a:stretch>
                  <a:fillRect l="-4819" r="-180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4BFCA43-F026-4905-B4A0-9673F778417E}"/>
                  </a:ext>
                </a:extLst>
              </p:cNvPr>
              <p:cNvSpPr txBox="1"/>
              <p:nvPr/>
            </p:nvSpPr>
            <p:spPr>
              <a:xfrm>
                <a:off x="5757167" y="3906174"/>
                <a:ext cx="186781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4BFCA43-F026-4905-B4A0-9673F778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167" y="3906174"/>
                <a:ext cx="186781" cy="5166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E57B596-C7D0-4367-A850-F9E55D78CC1D}"/>
              </a:ext>
            </a:extLst>
          </p:cNvPr>
          <p:cNvSpPr/>
          <p:nvPr/>
        </p:nvSpPr>
        <p:spPr>
          <a:xfrm>
            <a:off x="2555776" y="2897784"/>
            <a:ext cx="864096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0C75493-7DD9-4D05-BE43-48AAC5A8E8DC}"/>
              </a:ext>
            </a:extLst>
          </p:cNvPr>
          <p:cNvSpPr/>
          <p:nvPr/>
        </p:nvSpPr>
        <p:spPr>
          <a:xfrm>
            <a:off x="2498756" y="3809415"/>
            <a:ext cx="1186003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55C5CD-EB89-4928-A58B-2AF3D111AA63}"/>
                  </a:ext>
                </a:extLst>
              </p:cNvPr>
              <p:cNvSpPr txBox="1"/>
              <p:nvPr/>
            </p:nvSpPr>
            <p:spPr>
              <a:xfrm>
                <a:off x="4730318" y="4814656"/>
                <a:ext cx="10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55C5CD-EB89-4928-A58B-2AF3D111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18" y="4814656"/>
                <a:ext cx="1009700" cy="276999"/>
              </a:xfrm>
              <a:prstGeom prst="rect">
                <a:avLst/>
              </a:prstGeom>
              <a:blipFill>
                <a:blip r:embed="rId14"/>
                <a:stretch>
                  <a:fillRect l="-5422" r="-120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88BC7A9-4896-43B4-AED6-C500C6A129E8}"/>
                  </a:ext>
                </a:extLst>
              </p:cNvPr>
              <p:cNvSpPr txBox="1"/>
              <p:nvPr/>
            </p:nvSpPr>
            <p:spPr>
              <a:xfrm>
                <a:off x="5792678" y="4651898"/>
                <a:ext cx="95987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88BC7A9-4896-43B4-AED6-C500C6A12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78" y="4651898"/>
                <a:ext cx="959878" cy="5767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弧 45">
            <a:extLst>
              <a:ext uri="{FF2B5EF4-FFF2-40B4-BE49-F238E27FC236}">
                <a16:creationId xmlns:a16="http://schemas.microsoft.com/office/drawing/2014/main" id="{F15BBE73-3ACA-47CE-8D32-7005AF18349F}"/>
              </a:ext>
            </a:extLst>
          </p:cNvPr>
          <p:cNvSpPr/>
          <p:nvPr/>
        </p:nvSpPr>
        <p:spPr>
          <a:xfrm flipV="1">
            <a:off x="6816252" y="3443182"/>
            <a:ext cx="241495" cy="738200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42EDF1-203C-4591-B728-7F36AB6E5669}"/>
              </a:ext>
            </a:extLst>
          </p:cNvPr>
          <p:cNvSpPr txBox="1"/>
          <p:nvPr/>
        </p:nvSpPr>
        <p:spPr>
          <a:xfrm>
            <a:off x="7042329" y="3627907"/>
            <a:ext cx="95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CCC08A4D-9CE0-4963-BF4B-F4423A76F347}"/>
              </a:ext>
            </a:extLst>
          </p:cNvPr>
          <p:cNvSpPr/>
          <p:nvPr/>
        </p:nvSpPr>
        <p:spPr>
          <a:xfrm flipV="1">
            <a:off x="6746710" y="4208141"/>
            <a:ext cx="241495" cy="738200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E1000C-0291-4AB0-BF41-DBB5DE17694F}"/>
              </a:ext>
            </a:extLst>
          </p:cNvPr>
          <p:cNvSpPr txBox="1"/>
          <p:nvPr/>
        </p:nvSpPr>
        <p:spPr>
          <a:xfrm>
            <a:off x="7004482" y="4160568"/>
            <a:ext cx="1633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Replace using the information in the question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838E3BA-B172-4F86-BCB8-1F6088A15DB5}"/>
                  </a:ext>
                </a:extLst>
              </p:cNvPr>
              <p:cNvSpPr txBox="1"/>
              <p:nvPr/>
            </p:nvSpPr>
            <p:spPr>
              <a:xfrm>
                <a:off x="4243526" y="5508593"/>
                <a:ext cx="1498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838E3BA-B172-4F86-BCB8-1F6088A1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26" y="5508593"/>
                <a:ext cx="1498487" cy="276999"/>
              </a:xfrm>
              <a:prstGeom prst="rect">
                <a:avLst/>
              </a:prstGeom>
              <a:blipFill>
                <a:blip r:embed="rId16"/>
                <a:stretch>
                  <a:fillRect l="-3252" t="-4444" r="-1220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93269D5-0588-44E1-962A-22C233035FDD}"/>
                  </a:ext>
                </a:extLst>
              </p:cNvPr>
              <p:cNvSpPr txBox="1"/>
              <p:nvPr/>
            </p:nvSpPr>
            <p:spPr>
              <a:xfrm>
                <a:off x="5767525" y="5505635"/>
                <a:ext cx="959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93269D5-0588-44E1-962A-22C23303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5" y="5505635"/>
                <a:ext cx="959878" cy="276999"/>
              </a:xfrm>
              <a:prstGeom prst="rect">
                <a:avLst/>
              </a:prstGeom>
              <a:blipFill>
                <a:blip r:embed="rId17"/>
                <a:stretch>
                  <a:fillRect l="-5063" t="-2174" r="-822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>
            <a:extLst>
              <a:ext uri="{FF2B5EF4-FFF2-40B4-BE49-F238E27FC236}">
                <a16:creationId xmlns:a16="http://schemas.microsoft.com/office/drawing/2014/main" id="{3F257A88-564B-4001-B6FB-9AE6DC420877}"/>
              </a:ext>
            </a:extLst>
          </p:cNvPr>
          <p:cNvSpPr/>
          <p:nvPr/>
        </p:nvSpPr>
        <p:spPr>
          <a:xfrm flipV="1">
            <a:off x="6757068" y="4955345"/>
            <a:ext cx="220782" cy="708608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D7E5903-D51D-4E4C-8905-8F1D94A1AF43}"/>
                  </a:ext>
                </a:extLst>
              </p:cNvPr>
              <p:cNvSpPr txBox="1"/>
              <p:nvPr/>
            </p:nvSpPr>
            <p:spPr>
              <a:xfrm>
                <a:off x="4535008" y="6119674"/>
                <a:ext cx="246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D7E5903-D51D-4E4C-8905-8F1D94A1A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08" y="6119674"/>
                <a:ext cx="2468816" cy="276999"/>
              </a:xfrm>
              <a:prstGeom prst="rect">
                <a:avLst/>
              </a:prstGeom>
              <a:blipFill>
                <a:blip r:embed="rId18"/>
                <a:stretch>
                  <a:fillRect l="-1975" t="-22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B99C93D-956D-491E-A726-8363A91E513E}"/>
              </a:ext>
            </a:extLst>
          </p:cNvPr>
          <p:cNvSpPr txBox="1"/>
          <p:nvPr/>
        </p:nvSpPr>
        <p:spPr>
          <a:xfrm>
            <a:off x="6942338" y="5172623"/>
            <a:ext cx="163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by P(A)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円弧 54">
            <a:extLst>
              <a:ext uri="{FF2B5EF4-FFF2-40B4-BE49-F238E27FC236}">
                <a16:creationId xmlns:a16="http://schemas.microsoft.com/office/drawing/2014/main" id="{F54A1220-938C-423B-A165-B309CA201C7D}"/>
              </a:ext>
            </a:extLst>
          </p:cNvPr>
          <p:cNvSpPr/>
          <p:nvPr/>
        </p:nvSpPr>
        <p:spPr>
          <a:xfrm flipV="1">
            <a:off x="6891713" y="5655075"/>
            <a:ext cx="210423" cy="614039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0AC0F65-86E4-4090-B0BB-8EC3A0A9E7EC}"/>
              </a:ext>
            </a:extLst>
          </p:cNvPr>
          <p:cNvSpPr txBox="1"/>
          <p:nvPr/>
        </p:nvSpPr>
        <p:spPr>
          <a:xfrm>
            <a:off x="7075501" y="5607628"/>
            <a:ext cx="185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This is the form you are given in the formula booklet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19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38" grpId="0"/>
      <p:bldP spid="39" grpId="0"/>
      <p:bldP spid="40" grpId="0"/>
      <p:bldP spid="27" grpId="0"/>
      <p:bldP spid="41" grpId="0" animBg="1"/>
      <p:bldP spid="41" grpId="1" animBg="1"/>
      <p:bldP spid="43" grpId="0" animBg="1"/>
      <p:bldP spid="43" grpId="1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/>
      <p:bldP spid="51" grpId="0"/>
      <p:bldP spid="52" grpId="0" animBg="1"/>
      <p:bldP spid="53" grpId="0"/>
      <p:bldP spid="54" grpId="0"/>
      <p:bldP spid="55" grpId="0" animBg="1"/>
      <p:bldP spid="56" grpId="0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Conditional </a:t>
            </a:r>
            <a:r>
              <a:rPr lang="en-US" dirty="0">
                <a:latin typeface="Comic Sans MS" panose="030F0702030302020204" pitchFamily="66" charset="0"/>
              </a:rPr>
              <a:t>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8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19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0"/>
          <a:srcRect l="15209" t="36577" r="57277" b="15153"/>
          <a:stretch/>
        </p:blipFill>
        <p:spPr>
          <a:xfrm>
            <a:off x="2123728" y="1340768"/>
            <a:ext cx="5184576" cy="51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)=0.3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  <a:blipFill>
                <a:blip r:embed="rId2"/>
                <a:stretch>
                  <a:fillRect t="-749" r="-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DFFF4CF-44B2-4769-98A3-2752213017AE}"/>
                  </a:ext>
                </a:extLst>
              </p:cNvPr>
              <p:cNvSpPr txBox="1"/>
              <p:nvPr/>
            </p:nvSpPr>
            <p:spPr>
              <a:xfrm>
                <a:off x="4492758" y="1626094"/>
                <a:ext cx="2468816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DFFF4CF-44B2-4769-98A3-27522130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58" y="1626094"/>
                <a:ext cx="2468816" cy="276999"/>
              </a:xfrm>
              <a:prstGeom prst="rect">
                <a:avLst/>
              </a:prstGeom>
              <a:blipFill>
                <a:blip r:embed="rId5"/>
                <a:stretch>
                  <a:fillRect l="-1728" t="-4444" b="-3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7E92D0F-DE26-47B0-BB9F-9623CCE554AB}"/>
                  </a:ext>
                </a:extLst>
              </p:cNvPr>
              <p:cNvSpPr txBox="1"/>
              <p:nvPr/>
            </p:nvSpPr>
            <p:spPr>
              <a:xfrm>
                <a:off x="4458727" y="2213500"/>
                <a:ext cx="2540567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7E92D0F-DE26-47B0-BB9F-9623CCE5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7" y="2213500"/>
                <a:ext cx="2540567" cy="276999"/>
              </a:xfrm>
              <a:prstGeom prst="rect">
                <a:avLst/>
              </a:prstGeom>
              <a:blipFill>
                <a:blip r:embed="rId6"/>
                <a:stretch>
                  <a:fillRect l="-480" t="-2174" b="-3260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CBA77BA-5946-48D0-8A8E-9C7CCE20A0F7}"/>
              </a:ext>
            </a:extLst>
          </p:cNvPr>
          <p:cNvSpPr/>
          <p:nvPr/>
        </p:nvSpPr>
        <p:spPr>
          <a:xfrm>
            <a:off x="6355419" y="2223081"/>
            <a:ext cx="578041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円弧 59">
            <a:extLst>
              <a:ext uri="{FF2B5EF4-FFF2-40B4-BE49-F238E27FC236}">
                <a16:creationId xmlns:a16="http://schemas.microsoft.com/office/drawing/2014/main" id="{6E6296ED-3D84-4745-838F-0E60EA0E8785}"/>
              </a:ext>
            </a:extLst>
          </p:cNvPr>
          <p:cNvSpPr/>
          <p:nvPr/>
        </p:nvSpPr>
        <p:spPr>
          <a:xfrm flipV="1">
            <a:off x="6922784" y="1800813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B427168-8434-44C7-902E-7E4AB5A99B83}"/>
                  </a:ext>
                </a:extLst>
              </p:cNvPr>
              <p:cNvSpPr txBox="1"/>
              <p:nvPr/>
            </p:nvSpPr>
            <p:spPr>
              <a:xfrm>
                <a:off x="7086718" y="1825742"/>
                <a:ext cx="1826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B427168-8434-44C7-902E-7E4AB5A9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8" y="1825742"/>
                <a:ext cx="1826463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8B31201-9B40-4405-A411-D8DE2D527EBF}"/>
                  </a:ext>
                </a:extLst>
              </p:cNvPr>
              <p:cNvSpPr txBox="1"/>
              <p:nvPr/>
            </p:nvSpPr>
            <p:spPr>
              <a:xfrm>
                <a:off x="4216893" y="2882185"/>
                <a:ext cx="4802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Note that there is a problem here – we do not know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yet…</a:t>
                </a: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8B31201-9B40-4405-A411-D8DE2D527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93" y="2882185"/>
                <a:ext cx="4802819" cy="523220"/>
              </a:xfrm>
              <a:prstGeom prst="rect">
                <a:avLst/>
              </a:prstGeom>
              <a:blipFill>
                <a:blip r:embed="rId8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B8BAE80-B2CB-493C-ACAE-BCBDBC5FF750}"/>
                  </a:ext>
                </a:extLst>
              </p:cNvPr>
              <p:cNvSpPr txBox="1"/>
              <p:nvPr/>
            </p:nvSpPr>
            <p:spPr>
              <a:xfrm>
                <a:off x="4271637" y="3522856"/>
                <a:ext cx="4802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However, since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we can swap all the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 around…</a:t>
                </a: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B8BAE80-B2CB-493C-ACAE-BCBDBC5F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37" y="3522856"/>
                <a:ext cx="4802819" cy="523220"/>
              </a:xfrm>
              <a:prstGeom prst="rect">
                <a:avLst/>
              </a:prstGeom>
              <a:blipFill>
                <a:blip r:embed="rId9"/>
                <a:stretch>
                  <a:fillRect l="-254" t="-2326" r="-1269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5DBA2DB-6775-44E7-A480-9069D812FFFB}"/>
                  </a:ext>
                </a:extLst>
              </p:cNvPr>
              <p:cNvSpPr txBox="1"/>
              <p:nvPr/>
            </p:nvSpPr>
            <p:spPr>
              <a:xfrm>
                <a:off x="4495717" y="4212455"/>
                <a:ext cx="2540567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5DBA2DB-6775-44E7-A480-9069D812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17" y="4212455"/>
                <a:ext cx="2540567" cy="276999"/>
              </a:xfrm>
              <a:prstGeom prst="rect">
                <a:avLst/>
              </a:prstGeom>
              <a:blipFill>
                <a:blip r:embed="rId10"/>
                <a:stretch>
                  <a:fillRect l="-480" t="-2222" b="-3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3EC8CB-35FC-44FE-A2B4-72F9E46C075C}"/>
                  </a:ext>
                </a:extLst>
              </p:cNvPr>
              <p:cNvSpPr txBox="1"/>
              <p:nvPr/>
            </p:nvSpPr>
            <p:spPr>
              <a:xfrm>
                <a:off x="4523830" y="4684451"/>
                <a:ext cx="2504532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3EC8CB-35FC-44FE-A2B4-72F9E46C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30" y="4684451"/>
                <a:ext cx="2504532" cy="276999"/>
              </a:xfrm>
              <a:prstGeom prst="rect">
                <a:avLst/>
              </a:prstGeom>
              <a:blipFill>
                <a:blip r:embed="rId11"/>
                <a:stretch>
                  <a:fillRect l="-1703" t="-2174" b="-3260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弧 65">
            <a:extLst>
              <a:ext uri="{FF2B5EF4-FFF2-40B4-BE49-F238E27FC236}">
                <a16:creationId xmlns:a16="http://schemas.microsoft.com/office/drawing/2014/main" id="{C340CF19-1C32-45EF-8101-643B71C2B246}"/>
              </a:ext>
            </a:extLst>
          </p:cNvPr>
          <p:cNvSpPr/>
          <p:nvPr/>
        </p:nvSpPr>
        <p:spPr>
          <a:xfrm flipV="1">
            <a:off x="6959775" y="4350183"/>
            <a:ext cx="204505" cy="4703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5D601CA-7B56-4657-9E2B-791088BFAE69}"/>
                  </a:ext>
                </a:extLst>
              </p:cNvPr>
              <p:cNvSpPr txBox="1"/>
              <p:nvPr/>
            </p:nvSpPr>
            <p:spPr>
              <a:xfrm>
                <a:off x="7095595" y="4311490"/>
                <a:ext cx="1497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Swap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 around…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5D601CA-7B56-4657-9E2B-791088BFA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595" y="4311490"/>
                <a:ext cx="1497990" cy="523220"/>
              </a:xfrm>
              <a:prstGeom prst="rect">
                <a:avLst/>
              </a:prstGeom>
              <a:blipFill>
                <a:blip r:embed="rId12"/>
                <a:stretch>
                  <a:fillRect t="-1163" r="-1220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6FF235EF-2CAD-4276-BA20-46798FCE8B58}"/>
                  </a:ext>
                </a:extLst>
              </p:cNvPr>
              <p:cNvSpPr txBox="1"/>
              <p:nvPr/>
            </p:nvSpPr>
            <p:spPr>
              <a:xfrm>
                <a:off x="4525310" y="5183081"/>
                <a:ext cx="2145716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=0.6×0.3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6FF235EF-2CAD-4276-BA20-46798FCE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10" y="5183081"/>
                <a:ext cx="2145716" cy="276999"/>
              </a:xfrm>
              <a:prstGeom prst="rect">
                <a:avLst/>
              </a:prstGeom>
              <a:blipFill>
                <a:blip r:embed="rId13"/>
                <a:stretch>
                  <a:fillRect l="-1989" r="-2273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F59E0DF-B1A1-429C-B0BC-34382C61C631}"/>
              </a:ext>
            </a:extLst>
          </p:cNvPr>
          <p:cNvSpPr txBox="1"/>
          <p:nvPr/>
        </p:nvSpPr>
        <p:spPr>
          <a:xfrm>
            <a:off x="7114831" y="4943285"/>
            <a:ext cx="131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円弧 70">
            <a:extLst>
              <a:ext uri="{FF2B5EF4-FFF2-40B4-BE49-F238E27FC236}">
                <a16:creationId xmlns:a16="http://schemas.microsoft.com/office/drawing/2014/main" id="{F58AE0B8-D3B2-4D78-8A96-EF027C18AFCA}"/>
              </a:ext>
            </a:extLst>
          </p:cNvPr>
          <p:cNvSpPr/>
          <p:nvPr/>
        </p:nvSpPr>
        <p:spPr>
          <a:xfrm flipV="1">
            <a:off x="6925744" y="4866568"/>
            <a:ext cx="204505" cy="4703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D4AFBDD-F245-475F-8A2B-6C96DBBD2765}"/>
              </a:ext>
            </a:extLst>
          </p:cNvPr>
          <p:cNvSpPr txBox="1"/>
          <p:nvPr/>
        </p:nvSpPr>
        <p:spPr>
          <a:xfrm>
            <a:off x="6832225" y="5468547"/>
            <a:ext cx="9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円弧 72">
            <a:extLst>
              <a:ext uri="{FF2B5EF4-FFF2-40B4-BE49-F238E27FC236}">
                <a16:creationId xmlns:a16="http://schemas.microsoft.com/office/drawing/2014/main" id="{3425BF64-9693-4F88-950D-85B070E96121}"/>
              </a:ext>
            </a:extLst>
          </p:cNvPr>
          <p:cNvSpPr/>
          <p:nvPr/>
        </p:nvSpPr>
        <p:spPr>
          <a:xfrm flipV="1">
            <a:off x="6643138" y="5391830"/>
            <a:ext cx="204505" cy="4703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EE1D8DA-941E-408B-BC5E-22CC216D1410}"/>
                  </a:ext>
                </a:extLst>
              </p:cNvPr>
              <p:cNvSpPr txBox="1"/>
              <p:nvPr/>
            </p:nvSpPr>
            <p:spPr>
              <a:xfrm>
                <a:off x="4526789" y="5708343"/>
                <a:ext cx="1701684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EE1D8DA-941E-408B-BC5E-22CC216D1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89" y="5708343"/>
                <a:ext cx="1701684" cy="276999"/>
              </a:xfrm>
              <a:prstGeom prst="rect">
                <a:avLst/>
              </a:prstGeom>
              <a:blipFill>
                <a:blip r:embed="rId14"/>
                <a:stretch>
                  <a:fillRect l="-2867" r="-2867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/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blipFill>
                <a:blip r:embed="rId15"/>
                <a:stretch>
                  <a:fillRect l="-2857" r="-5714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4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8" grpId="0"/>
      <p:bldP spid="59" grpId="0" animBg="1"/>
      <p:bldP spid="59" grpId="1" animBg="1"/>
      <p:bldP spid="60" grpId="0" animBg="1"/>
      <p:bldP spid="61" grpId="0"/>
      <p:bldP spid="62" grpId="0"/>
      <p:bldP spid="63" grpId="0"/>
      <p:bldP spid="64" grpId="0"/>
      <p:bldP spid="65" grpId="0"/>
      <p:bldP spid="66" grpId="0" animBg="1"/>
      <p:bldP spid="67" grpId="0"/>
      <p:bldP spid="68" grpId="0"/>
      <p:bldP spid="70" grpId="0"/>
      <p:bldP spid="71" grpId="0" animBg="1"/>
      <p:bldP spid="72" grpId="0"/>
      <p:bldP spid="73" grpId="0" animBg="1"/>
      <p:bldP spid="74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)=0.3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  <a:blipFill>
                <a:blip r:embed="rId2"/>
                <a:stretch>
                  <a:fillRect t="-749" r="-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DFFF4CF-44B2-4769-98A3-2752213017AE}"/>
                  </a:ext>
                </a:extLst>
              </p:cNvPr>
              <p:cNvSpPr txBox="1"/>
              <p:nvPr/>
            </p:nvSpPr>
            <p:spPr>
              <a:xfrm>
                <a:off x="4492758" y="1626094"/>
                <a:ext cx="2468816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DFFF4CF-44B2-4769-98A3-27522130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58" y="1626094"/>
                <a:ext cx="2468816" cy="276999"/>
              </a:xfrm>
              <a:prstGeom prst="rect">
                <a:avLst/>
              </a:prstGeom>
              <a:blipFill>
                <a:blip r:embed="rId5"/>
                <a:stretch>
                  <a:fillRect l="-1728" t="-4444" b="-3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7E92D0F-DE26-47B0-BB9F-9623CCE554AB}"/>
                  </a:ext>
                </a:extLst>
              </p:cNvPr>
              <p:cNvSpPr txBox="1"/>
              <p:nvPr/>
            </p:nvSpPr>
            <p:spPr>
              <a:xfrm>
                <a:off x="4458727" y="2213500"/>
                <a:ext cx="2540567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7E92D0F-DE26-47B0-BB9F-9623CCE5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7" y="2213500"/>
                <a:ext cx="2540567" cy="276999"/>
              </a:xfrm>
              <a:prstGeom prst="rect">
                <a:avLst/>
              </a:prstGeom>
              <a:blipFill>
                <a:blip r:embed="rId6"/>
                <a:stretch>
                  <a:fillRect l="-480" t="-2174" b="-3260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弧 59">
            <a:extLst>
              <a:ext uri="{FF2B5EF4-FFF2-40B4-BE49-F238E27FC236}">
                <a16:creationId xmlns:a16="http://schemas.microsoft.com/office/drawing/2014/main" id="{6E6296ED-3D84-4745-838F-0E60EA0E8785}"/>
              </a:ext>
            </a:extLst>
          </p:cNvPr>
          <p:cNvSpPr/>
          <p:nvPr/>
        </p:nvSpPr>
        <p:spPr>
          <a:xfrm flipV="1">
            <a:off x="6922784" y="1800813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B427168-8434-44C7-902E-7E4AB5A99B83}"/>
                  </a:ext>
                </a:extLst>
              </p:cNvPr>
              <p:cNvSpPr txBox="1"/>
              <p:nvPr/>
            </p:nvSpPr>
            <p:spPr>
              <a:xfrm>
                <a:off x="7086718" y="1825742"/>
                <a:ext cx="1826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B427168-8434-44C7-902E-7E4AB5A9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18" y="1825742"/>
                <a:ext cx="1826463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/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blipFill>
                <a:blip r:embed="rId8"/>
                <a:stretch>
                  <a:fillRect l="-2857" r="-5714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弧 24">
            <a:extLst>
              <a:ext uri="{FF2B5EF4-FFF2-40B4-BE49-F238E27FC236}">
                <a16:creationId xmlns:a16="http://schemas.microsoft.com/office/drawing/2014/main" id="{702F56EB-DD5B-4F54-B2B7-C88C6E7B8A80}"/>
              </a:ext>
            </a:extLst>
          </p:cNvPr>
          <p:cNvSpPr/>
          <p:nvPr/>
        </p:nvSpPr>
        <p:spPr>
          <a:xfrm flipV="1">
            <a:off x="6959774" y="2423729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953E45-AE73-4639-8608-082A81156945}"/>
              </a:ext>
            </a:extLst>
          </p:cNvPr>
          <p:cNvSpPr txBox="1"/>
          <p:nvPr/>
        </p:nvSpPr>
        <p:spPr>
          <a:xfrm>
            <a:off x="7159218" y="2430903"/>
            <a:ext cx="18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 (using the answer from a)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C6A2A3D-A555-4068-AAD2-ABB75D222278}"/>
                  </a:ext>
                </a:extLst>
              </p:cNvPr>
              <p:cNvSpPr txBox="1"/>
              <p:nvPr/>
            </p:nvSpPr>
            <p:spPr>
              <a:xfrm>
                <a:off x="4966234" y="2809783"/>
                <a:ext cx="2087303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.18=0.2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C6A2A3D-A555-4068-AAD2-ABB75D222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34" y="2809783"/>
                <a:ext cx="2087303" cy="276999"/>
              </a:xfrm>
              <a:prstGeom prst="rect">
                <a:avLst/>
              </a:prstGeom>
              <a:blipFill>
                <a:blip r:embed="rId9"/>
                <a:stretch>
                  <a:fillRect l="-2339" b="-666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63277C0-FD58-4690-B157-48F0287E1571}"/>
                  </a:ext>
                </a:extLst>
              </p:cNvPr>
              <p:cNvSpPr txBox="1"/>
              <p:nvPr/>
            </p:nvSpPr>
            <p:spPr>
              <a:xfrm>
                <a:off x="5100879" y="3397188"/>
                <a:ext cx="1386790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63277C0-FD58-4690-B157-48F0287E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879" y="3397188"/>
                <a:ext cx="1386790" cy="276999"/>
              </a:xfrm>
              <a:prstGeom prst="rect">
                <a:avLst/>
              </a:prstGeom>
              <a:blipFill>
                <a:blip r:embed="rId10"/>
                <a:stretch>
                  <a:fillRect l="-3965" b="-652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弧 28">
            <a:extLst>
              <a:ext uri="{FF2B5EF4-FFF2-40B4-BE49-F238E27FC236}">
                <a16:creationId xmlns:a16="http://schemas.microsoft.com/office/drawing/2014/main" id="{A0917C00-3B7D-4232-9555-52EC8EBAD3A9}"/>
              </a:ext>
            </a:extLst>
          </p:cNvPr>
          <p:cNvSpPr/>
          <p:nvPr/>
        </p:nvSpPr>
        <p:spPr>
          <a:xfrm flipV="1">
            <a:off x="6961253" y="3064401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26DEFF8-83C7-4D2B-B73A-50545710C2F7}"/>
              </a:ext>
            </a:extLst>
          </p:cNvPr>
          <p:cNvSpPr txBox="1"/>
          <p:nvPr/>
        </p:nvSpPr>
        <p:spPr>
          <a:xfrm>
            <a:off x="7205086" y="3222496"/>
            <a:ext cx="126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0.2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9B34C1E-B80A-486E-9B8B-0CE24D3E4A8E}"/>
                  </a:ext>
                </a:extLst>
              </p:cNvPr>
              <p:cNvSpPr txBox="1"/>
              <p:nvPr/>
            </p:nvSpPr>
            <p:spPr>
              <a:xfrm>
                <a:off x="2601814" y="4759911"/>
                <a:ext cx="52668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9B34C1E-B80A-486E-9B8B-0CE24D3E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14" y="4759911"/>
                <a:ext cx="526683" cy="246221"/>
              </a:xfrm>
              <a:prstGeom prst="rect">
                <a:avLst/>
              </a:prstGeom>
              <a:blipFill>
                <a:blip r:embed="rId11"/>
                <a:stretch>
                  <a:fillRect l="-3488" r="-8140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8" grpId="0"/>
      <p:bldP spid="60" grpId="0" animBg="1"/>
      <p:bldP spid="61" grpId="0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two probability formulae in solving problems (these are both given to you in the formula booklet)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two events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)=0.3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755254" cy="4882718"/>
              </a:xfrm>
              <a:blipFill>
                <a:blip r:embed="rId2"/>
                <a:stretch>
                  <a:fillRect t="-749" r="-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0EE653F-6C21-4C74-87CE-D645AD0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9FB4EA4-B5DD-4136-809F-97F61E51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/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E1A9928-0911-4BB7-9F3C-1AFA982D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80" y="4413682"/>
                <a:ext cx="640495" cy="246221"/>
              </a:xfrm>
              <a:prstGeom prst="rect">
                <a:avLst/>
              </a:prstGeom>
              <a:blipFill>
                <a:blip r:embed="rId5"/>
                <a:stretch>
                  <a:fillRect l="-2857" r="-5714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9B34C1E-B80A-486E-9B8B-0CE24D3E4A8E}"/>
                  </a:ext>
                </a:extLst>
              </p:cNvPr>
              <p:cNvSpPr txBox="1"/>
              <p:nvPr/>
            </p:nvSpPr>
            <p:spPr>
              <a:xfrm>
                <a:off x="2601814" y="4759911"/>
                <a:ext cx="52668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9B34C1E-B80A-486E-9B8B-0CE24D3E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14" y="4759911"/>
                <a:ext cx="526683" cy="246221"/>
              </a:xfrm>
              <a:prstGeom prst="rect">
                <a:avLst/>
              </a:prstGeom>
              <a:blipFill>
                <a:blip r:embed="rId6"/>
                <a:stretch>
                  <a:fillRect l="-3488" r="-8140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BA8B12D-B12F-4288-B655-EF5D80EAEA28}"/>
                  </a:ext>
                </a:extLst>
              </p:cNvPr>
              <p:cNvSpPr txBox="1"/>
              <p:nvPr/>
            </p:nvSpPr>
            <p:spPr>
              <a:xfrm>
                <a:off x="4200617" y="1546194"/>
                <a:ext cx="32891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BA8B12D-B12F-4288-B655-EF5D80EA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17" y="1546194"/>
                <a:ext cx="3289169" cy="246221"/>
              </a:xfrm>
              <a:prstGeom prst="rect">
                <a:avLst/>
              </a:prstGeom>
              <a:blipFill>
                <a:blip r:embed="rId7"/>
                <a:stretch>
                  <a:fillRect l="-926" r="-1667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9DCB9CF-408A-4E0C-A72B-E9CD0679A99B}"/>
                  </a:ext>
                </a:extLst>
              </p:cNvPr>
              <p:cNvSpPr txBox="1"/>
              <p:nvPr/>
            </p:nvSpPr>
            <p:spPr>
              <a:xfrm>
                <a:off x="4193220" y="2062578"/>
                <a:ext cx="33118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9DCB9CF-408A-4E0C-A72B-E9CD0679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20" y="2062578"/>
                <a:ext cx="3311869" cy="246221"/>
              </a:xfrm>
              <a:prstGeom prst="rect">
                <a:avLst/>
              </a:prstGeom>
              <a:blipFill>
                <a:blip r:embed="rId8"/>
                <a:stretch>
                  <a:fillRect l="-1105" r="-1657" b="-3170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弧 20">
            <a:extLst>
              <a:ext uri="{FF2B5EF4-FFF2-40B4-BE49-F238E27FC236}">
                <a16:creationId xmlns:a16="http://schemas.microsoft.com/office/drawing/2014/main" id="{EC3A9249-2314-4D0D-A6A0-03432FDBE062}"/>
              </a:ext>
            </a:extLst>
          </p:cNvPr>
          <p:cNvSpPr/>
          <p:nvPr/>
        </p:nvSpPr>
        <p:spPr>
          <a:xfrm flipV="1">
            <a:off x="7405136" y="1679485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32E4EE6-9668-4324-BDAB-B3F209D4A86C}"/>
                  </a:ext>
                </a:extLst>
              </p:cNvPr>
              <p:cNvSpPr txBox="1"/>
              <p:nvPr/>
            </p:nvSpPr>
            <p:spPr>
              <a:xfrm>
                <a:off x="7566113" y="1665943"/>
                <a:ext cx="16844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32E4EE6-9668-4324-BDAB-B3F209D4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13" y="1665943"/>
                <a:ext cx="1684420" cy="523220"/>
              </a:xfrm>
              <a:prstGeom prst="rect">
                <a:avLst/>
              </a:prstGeom>
              <a:blipFill>
                <a:blip r:embed="rId9"/>
                <a:stretch>
                  <a:fillRect t="-1163" r="-2174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F5F1967-1BB3-482C-BB11-4BA18942B335}"/>
                  </a:ext>
                </a:extLst>
              </p:cNvPr>
              <p:cNvSpPr txBox="1"/>
              <p:nvPr/>
            </p:nvSpPr>
            <p:spPr>
              <a:xfrm>
                <a:off x="4212455" y="2561207"/>
                <a:ext cx="2538387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=0.2+0.6−0.18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F5F1967-1BB3-482C-BB11-4BA18942B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55" y="2561207"/>
                <a:ext cx="2538387" cy="246221"/>
              </a:xfrm>
              <a:prstGeom prst="rect">
                <a:avLst/>
              </a:prstGeom>
              <a:blipFill>
                <a:blip r:embed="rId10"/>
                <a:stretch>
                  <a:fillRect l="-1202" r="-1442" b="-48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E78C76-1D6E-499B-B260-6830F900AC05}"/>
                  </a:ext>
                </a:extLst>
              </p:cNvPr>
              <p:cNvSpPr txBox="1"/>
              <p:nvPr/>
            </p:nvSpPr>
            <p:spPr>
              <a:xfrm>
                <a:off x="4212456" y="3058357"/>
                <a:ext cx="150964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E78C76-1D6E-499B-B260-6830F900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56" y="3058357"/>
                <a:ext cx="1509644" cy="246221"/>
              </a:xfrm>
              <a:prstGeom prst="rect">
                <a:avLst/>
              </a:prstGeom>
              <a:blipFill>
                <a:blip r:embed="rId11"/>
                <a:stretch>
                  <a:fillRect l="-2419" r="-2419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弧 32">
            <a:extLst>
              <a:ext uri="{FF2B5EF4-FFF2-40B4-BE49-F238E27FC236}">
                <a16:creationId xmlns:a16="http://schemas.microsoft.com/office/drawing/2014/main" id="{4E090A42-2A5F-445D-B3E0-30AA8E9A748E}"/>
              </a:ext>
            </a:extLst>
          </p:cNvPr>
          <p:cNvSpPr/>
          <p:nvPr/>
        </p:nvSpPr>
        <p:spPr>
          <a:xfrm flipV="1">
            <a:off x="7362227" y="2195870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F1EF1B02-9D59-4C3B-AD5A-31F3E387ABF7}"/>
              </a:ext>
            </a:extLst>
          </p:cNvPr>
          <p:cNvSpPr/>
          <p:nvPr/>
        </p:nvSpPr>
        <p:spPr>
          <a:xfrm flipV="1">
            <a:off x="6662370" y="2667866"/>
            <a:ext cx="250373" cy="542891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76408FC-8A2E-4F2D-9E26-3CBAB544CC1A}"/>
              </a:ext>
            </a:extLst>
          </p:cNvPr>
          <p:cNvSpPr txBox="1"/>
          <p:nvPr/>
        </p:nvSpPr>
        <p:spPr>
          <a:xfrm>
            <a:off x="7557234" y="2314013"/>
            <a:ext cx="1302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232622-C424-4F56-8C32-09C5A7C81D5E}"/>
              </a:ext>
            </a:extLst>
          </p:cNvPr>
          <p:cNvSpPr txBox="1"/>
          <p:nvPr/>
        </p:nvSpPr>
        <p:spPr>
          <a:xfrm>
            <a:off x="6935797" y="2811162"/>
            <a:ext cx="93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3" grpId="0"/>
      <p:bldP spid="24" grpId="0"/>
      <p:bldP spid="32" grpId="0"/>
      <p:bldP spid="33" grpId="0" animBg="1"/>
      <p:bldP spid="35" grpId="0" animBg="1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459351" y="2106202"/>
            <a:ext cx="831310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Teachings for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Exercise 2E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459351" y="2106202"/>
            <a:ext cx="831310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Teachings for </a:t>
            </a:r>
          </a:p>
          <a:p>
            <a:pPr algn="ctr"/>
            <a:r>
              <a:rPr lang="en-US" altLang="ja-JP" sz="8800" b="0" cap="none" spc="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ccord Heavy SF" panose="020BE200000000000000" pitchFamily="34" charset="0"/>
              </a:rPr>
              <a:t>Exercise 2A</a:t>
            </a:r>
            <a:endParaRPr lang="ja-JP" altLang="en-US" sz="8800" b="0" cap="none" spc="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ccord Heavy SF" panose="020BE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tree diagrams with conditional probabilities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You will have encountered tree diagrams before. Suppose we are considering events A and B…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19AA753-E35D-4B57-8326-622047E3CF94}"/>
              </a:ext>
            </a:extLst>
          </p:cNvPr>
          <p:cNvCxnSpPr>
            <a:cxnSpLocks/>
          </p:cNvCxnSpPr>
          <p:nvPr/>
        </p:nvCxnSpPr>
        <p:spPr>
          <a:xfrm flipV="1">
            <a:off x="611560" y="4437112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ECFA82B-80D0-4919-A078-BA9C6B1F137D}"/>
              </a:ext>
            </a:extLst>
          </p:cNvPr>
          <p:cNvCxnSpPr>
            <a:cxnSpLocks/>
          </p:cNvCxnSpPr>
          <p:nvPr/>
        </p:nvCxnSpPr>
        <p:spPr>
          <a:xfrm flipH="1" flipV="1">
            <a:off x="611560" y="5013176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BF017B-488F-446C-9622-3FFC8EC26FC4}"/>
              </a:ext>
            </a:extLst>
          </p:cNvPr>
          <p:cNvCxnSpPr>
            <a:cxnSpLocks/>
          </p:cNvCxnSpPr>
          <p:nvPr/>
        </p:nvCxnSpPr>
        <p:spPr>
          <a:xfrm flipV="1">
            <a:off x="2195736" y="3861048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BC5BF5F-D25D-4807-86AA-DCF96608B98A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437112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61367E2-D5CF-4D36-980E-7DD730547CC6}"/>
              </a:ext>
            </a:extLst>
          </p:cNvPr>
          <p:cNvCxnSpPr>
            <a:cxnSpLocks/>
          </p:cNvCxnSpPr>
          <p:nvPr/>
        </p:nvCxnSpPr>
        <p:spPr>
          <a:xfrm flipV="1">
            <a:off x="2195736" y="5157192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A3B5B4A-B6F6-487D-ACC5-12F04BCA5658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5589240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E565E31-33FB-4AC9-BAED-51A2CEBFA780}"/>
                  </a:ext>
                </a:extLst>
              </p:cNvPr>
              <p:cNvSpPr txBox="1"/>
              <p:nvPr/>
            </p:nvSpPr>
            <p:spPr>
              <a:xfrm>
                <a:off x="1835696" y="422108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E565E31-33FB-4AC9-BAED-51A2CEBF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221088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1333191-2B0A-4AB5-A9D1-78654D7AAF16}"/>
                  </a:ext>
                </a:extLst>
              </p:cNvPr>
              <p:cNvSpPr txBox="1"/>
              <p:nvPr/>
            </p:nvSpPr>
            <p:spPr>
              <a:xfrm>
                <a:off x="1835696" y="537321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1333191-2B0A-4AB5-A9D1-78654D7A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373216"/>
                <a:ext cx="442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40D3D5-3A93-4896-B5BF-B462C0ED90B7}"/>
                  </a:ext>
                </a:extLst>
              </p:cNvPr>
              <p:cNvSpPr txBox="1"/>
              <p:nvPr/>
            </p:nvSpPr>
            <p:spPr>
              <a:xfrm>
                <a:off x="3419872" y="364502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40D3D5-3A93-4896-B5BF-B462C0ED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645024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AF2065F-B153-46D9-B627-3E191ACB3D69}"/>
                  </a:ext>
                </a:extLst>
              </p:cNvPr>
              <p:cNvSpPr txBox="1"/>
              <p:nvPr/>
            </p:nvSpPr>
            <p:spPr>
              <a:xfrm>
                <a:off x="3419872" y="4581128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AF2065F-B153-46D9-B627-3E191ACB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581128"/>
                <a:ext cx="4491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8B5A4F-B465-4EFE-B01A-5B53C5778ED3}"/>
                  </a:ext>
                </a:extLst>
              </p:cNvPr>
              <p:cNvSpPr txBox="1"/>
              <p:nvPr/>
            </p:nvSpPr>
            <p:spPr>
              <a:xfrm>
                <a:off x="3419872" y="494116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8B5A4F-B465-4EFE-B01A-5B53C577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941168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897CE48-E750-4776-8D8F-D33405038011}"/>
                  </a:ext>
                </a:extLst>
              </p:cNvPr>
              <p:cNvSpPr txBox="1"/>
              <p:nvPr/>
            </p:nvSpPr>
            <p:spPr>
              <a:xfrm>
                <a:off x="3419872" y="5877272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897CE48-E750-4776-8D8F-D3340503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877272"/>
                <a:ext cx="4491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BC37499-8B6C-4687-BB9E-565918923CF9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79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BC37499-8B6C-4687-BB9E-56591892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79875" cy="246221"/>
              </a:xfrm>
              <a:prstGeom prst="rect">
                <a:avLst/>
              </a:prstGeom>
              <a:blipFill>
                <a:blip r:embed="rId8"/>
                <a:stretch>
                  <a:fillRect l="-8861" r="-1519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CFF43C0-0FEC-4CDC-8CED-92FA6923B8BE}"/>
                  </a:ext>
                </a:extLst>
              </p:cNvPr>
              <p:cNvSpPr txBox="1"/>
              <p:nvPr/>
            </p:nvSpPr>
            <p:spPr>
              <a:xfrm>
                <a:off x="971600" y="5373216"/>
                <a:ext cx="5307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CFF43C0-0FEC-4CDC-8CED-92FA6923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3216"/>
                <a:ext cx="530786" cy="246221"/>
              </a:xfrm>
              <a:prstGeom prst="rect">
                <a:avLst/>
              </a:prstGeom>
              <a:blipFill>
                <a:blip r:embed="rId9"/>
                <a:stretch>
                  <a:fillRect l="-8046" r="-14943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05ECE1C-D65C-40BB-9E6A-5ACADBABD500}"/>
                  </a:ext>
                </a:extLst>
              </p:cNvPr>
              <p:cNvSpPr txBox="1"/>
              <p:nvPr/>
            </p:nvSpPr>
            <p:spPr>
              <a:xfrm>
                <a:off x="2411760" y="3789040"/>
                <a:ext cx="685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05ECE1C-D65C-40BB-9E6A-5ACADBAB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789040"/>
                <a:ext cx="685765" cy="246221"/>
              </a:xfrm>
              <a:prstGeom prst="rect">
                <a:avLst/>
              </a:prstGeom>
              <a:blipFill>
                <a:blip r:embed="rId10"/>
                <a:stretch>
                  <a:fillRect l="-7143" r="-9821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D15CD4F-1D4B-4B1E-A53B-BAA76B879D5A}"/>
                  </a:ext>
                </a:extLst>
              </p:cNvPr>
              <p:cNvSpPr txBox="1"/>
              <p:nvPr/>
            </p:nvSpPr>
            <p:spPr>
              <a:xfrm>
                <a:off x="2411760" y="5949280"/>
                <a:ext cx="7840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D15CD4F-1D4B-4B1E-A53B-BAA76B87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949280"/>
                <a:ext cx="784061" cy="246221"/>
              </a:xfrm>
              <a:prstGeom prst="rect">
                <a:avLst/>
              </a:prstGeom>
              <a:blipFill>
                <a:blip r:embed="rId11"/>
                <a:stretch>
                  <a:fillRect l="-6250" t="-2500" r="-9375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F2876C8-C1F2-49DB-A45A-CB9B11184D53}"/>
                  </a:ext>
                </a:extLst>
              </p:cNvPr>
              <p:cNvSpPr txBox="1"/>
              <p:nvPr/>
            </p:nvSpPr>
            <p:spPr>
              <a:xfrm>
                <a:off x="2411760" y="4653136"/>
                <a:ext cx="733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F2876C8-C1F2-49DB-A45A-CB9B1118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653136"/>
                <a:ext cx="733149" cy="246221"/>
              </a:xfrm>
              <a:prstGeom prst="rect">
                <a:avLst/>
              </a:prstGeom>
              <a:blipFill>
                <a:blip r:embed="rId12"/>
                <a:stretch>
                  <a:fillRect l="-6667" r="-9167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84A0F07-86A8-4A7E-AAE3-7524599B5BDB}"/>
                  </a:ext>
                </a:extLst>
              </p:cNvPr>
              <p:cNvSpPr txBox="1"/>
              <p:nvPr/>
            </p:nvSpPr>
            <p:spPr>
              <a:xfrm>
                <a:off x="2411760" y="5013176"/>
                <a:ext cx="7366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84A0F07-86A8-4A7E-AAE3-7524599B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013176"/>
                <a:ext cx="736677" cy="246221"/>
              </a:xfrm>
              <a:prstGeom prst="rect">
                <a:avLst/>
              </a:prstGeom>
              <a:blipFill>
                <a:blip r:embed="rId13"/>
                <a:stretch>
                  <a:fillRect l="-6667" r="-100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14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15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05A50E-66AD-40E2-B5D2-972926655F56}"/>
                  </a:ext>
                </a:extLst>
              </p:cNvPr>
              <p:cNvSpPr txBox="1"/>
              <p:nvPr/>
            </p:nvSpPr>
            <p:spPr>
              <a:xfrm>
                <a:off x="4860032" y="3717032"/>
                <a:ext cx="2468816" cy="2769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05A50E-66AD-40E2-B5D2-972926655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717032"/>
                <a:ext cx="2468816" cy="276999"/>
              </a:xfrm>
              <a:prstGeom prst="rect">
                <a:avLst/>
              </a:prstGeom>
              <a:blipFill>
                <a:blip r:embed="rId16"/>
                <a:stretch>
                  <a:fillRect l="-1728" t="-2222" b="-3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0F27AEC-69DF-4A58-B5CE-84C4219EA15D}"/>
              </a:ext>
            </a:extLst>
          </p:cNvPr>
          <p:cNvCxnSpPr/>
          <p:nvPr/>
        </p:nvCxnSpPr>
        <p:spPr>
          <a:xfrm>
            <a:off x="3923928" y="3861048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56D6F9-203F-4A31-81A7-2FADC5BAB27F}"/>
              </a:ext>
            </a:extLst>
          </p:cNvPr>
          <p:cNvSpPr txBox="1"/>
          <p:nvPr/>
        </p:nvSpPr>
        <p:spPr>
          <a:xfrm>
            <a:off x="3779912" y="2060848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probability of A and B happening will be given by multiplying the probabilities along its ‘route’ </a:t>
            </a:r>
          </a:p>
          <a:p>
            <a:pPr algn="ctr"/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This leads to the formula you learnt in the previous section…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tree diagrams with conditional probabilities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bag contains 6 green beads and 4 yellow beads. A bead is taken from the bag at random, the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is recorded and it is not replaced. A second bead is then taken from the bag and its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recorded. Given that both balls are the same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, find the probability that they are both yellow.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Start by drawing a tree diagram…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18D3441-35C9-42F9-8656-67918E0C3FAB}"/>
              </a:ext>
            </a:extLst>
          </p:cNvPr>
          <p:cNvCxnSpPr>
            <a:cxnSpLocks/>
          </p:cNvCxnSpPr>
          <p:nvPr/>
        </p:nvCxnSpPr>
        <p:spPr>
          <a:xfrm flipV="1">
            <a:off x="4644008" y="1916832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B311D14-1D1D-4CBA-8737-A50D2E7EC828}"/>
              </a:ext>
            </a:extLst>
          </p:cNvPr>
          <p:cNvCxnSpPr>
            <a:cxnSpLocks/>
          </p:cNvCxnSpPr>
          <p:nvPr/>
        </p:nvCxnSpPr>
        <p:spPr>
          <a:xfrm flipV="1">
            <a:off x="6228184" y="1340768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63D7A36-57AD-464B-B61F-9A535D2B326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1916832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50F341-73B5-4645-991B-ECC674AEA754}"/>
              </a:ext>
            </a:extLst>
          </p:cNvPr>
          <p:cNvCxnSpPr>
            <a:cxnSpLocks/>
          </p:cNvCxnSpPr>
          <p:nvPr/>
        </p:nvCxnSpPr>
        <p:spPr>
          <a:xfrm flipV="1">
            <a:off x="6228184" y="3140968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2FC666-6251-4D08-883B-C277CB65D40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3573016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/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/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/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/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/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/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/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blipFill>
                <a:blip r:embed="rId11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/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blipFill>
                <a:blip r:embed="rId12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/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blipFill>
                <a:blip r:embed="rId13"/>
                <a:stretch>
                  <a:fillRect l="-30435" t="-1493" r="-3043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/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blipFill>
                <a:blip r:embed="rId14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/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blipFill>
                <a:blip r:embed="rId15"/>
                <a:stretch>
                  <a:fillRect l="-30435" r="-26087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/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blipFill>
                <a:blip r:embed="rId16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1DEB84A-6B6A-4BF0-BC07-3DE890E65990}"/>
              </a:ext>
            </a:extLst>
          </p:cNvPr>
          <p:cNvCxnSpPr>
            <a:cxnSpLocks/>
          </p:cNvCxnSpPr>
          <p:nvPr/>
        </p:nvCxnSpPr>
        <p:spPr>
          <a:xfrm>
            <a:off x="4644008" y="2780928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63730E3-AF88-42C8-8BEF-085B03A53593}"/>
                  </a:ext>
                </a:extLst>
              </p:cNvPr>
              <p:cNvSpPr txBox="1"/>
              <p:nvPr/>
            </p:nvSpPr>
            <p:spPr>
              <a:xfrm>
                <a:off x="3923928" y="4149080"/>
                <a:ext cx="2191241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63730E3-AF88-42C8-8BEF-085B03A5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149080"/>
                <a:ext cx="2191241" cy="246221"/>
              </a:xfrm>
              <a:prstGeom prst="rect">
                <a:avLst/>
              </a:prstGeom>
              <a:blipFill>
                <a:blip r:embed="rId17"/>
                <a:stretch>
                  <a:fillRect l="-1950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613F827-A5B1-4D02-8E0B-946A57B885D1}"/>
                  </a:ext>
                </a:extLst>
              </p:cNvPr>
              <p:cNvSpPr txBox="1"/>
              <p:nvPr/>
            </p:nvSpPr>
            <p:spPr>
              <a:xfrm>
                <a:off x="4067944" y="4725144"/>
                <a:ext cx="1800200" cy="5215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613F827-A5B1-4D02-8E0B-946A57B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725144"/>
                <a:ext cx="1800200" cy="521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F01ADD2-D6BE-4E15-A0CA-0E49FC7A97CE}"/>
                  </a:ext>
                </a:extLst>
              </p:cNvPr>
              <p:cNvSpPr txBox="1"/>
              <p:nvPr/>
            </p:nvSpPr>
            <p:spPr>
              <a:xfrm>
                <a:off x="3995936" y="5445224"/>
                <a:ext cx="1944216" cy="5215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F01ADD2-D6BE-4E15-A0CA-0E49FC7A9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445224"/>
                <a:ext cx="1944216" cy="521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/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𝑦𝑒𝑙𝑙𝑜𝑤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blipFill>
                <a:blip r:embed="rId20"/>
                <a:stretch>
                  <a:fillRect l="-13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/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blipFill>
                <a:blip r:embed="rId21"/>
                <a:stretch>
                  <a:fillRect l="-15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弧 33">
            <a:extLst>
              <a:ext uri="{FF2B5EF4-FFF2-40B4-BE49-F238E27FC236}">
                <a16:creationId xmlns:a16="http://schemas.microsoft.com/office/drawing/2014/main" id="{5A600B3F-A168-4717-BC12-B706A25BE1B2}"/>
              </a:ext>
            </a:extLst>
          </p:cNvPr>
          <p:cNvSpPr/>
          <p:nvPr/>
        </p:nvSpPr>
        <p:spPr>
          <a:xfrm flipV="1">
            <a:off x="6012160" y="4293095"/>
            <a:ext cx="288032" cy="648072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03A07C-2501-47E8-8089-D00C529501B8}"/>
              </a:ext>
            </a:extLst>
          </p:cNvPr>
          <p:cNvSpPr txBox="1"/>
          <p:nvPr/>
        </p:nvSpPr>
        <p:spPr>
          <a:xfrm>
            <a:off x="6300192" y="443711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F6B58194-A309-4365-AE85-6A323F4B5211}"/>
              </a:ext>
            </a:extLst>
          </p:cNvPr>
          <p:cNvSpPr/>
          <p:nvPr/>
        </p:nvSpPr>
        <p:spPr>
          <a:xfrm flipV="1">
            <a:off x="5940152" y="5085184"/>
            <a:ext cx="288032" cy="648072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77EAF0-4D4A-4250-82A1-217D3F344B12}"/>
              </a:ext>
            </a:extLst>
          </p:cNvPr>
          <p:cNvSpPr txBox="1"/>
          <p:nvPr/>
        </p:nvSpPr>
        <p:spPr>
          <a:xfrm>
            <a:off x="6156176" y="51571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Use the notation to the left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195E420-B431-4978-B281-779ED937626F}"/>
              </a:ext>
            </a:extLst>
          </p:cNvPr>
          <p:cNvSpPr txBox="1"/>
          <p:nvPr/>
        </p:nvSpPr>
        <p:spPr>
          <a:xfrm>
            <a:off x="3851920" y="6021288"/>
            <a:ext cx="507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probability of getting both yellow, given that both are the same, is equal to the calculation indicated…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5" grpId="0"/>
      <p:bldP spid="51" grpId="0"/>
      <p:bldP spid="52" grpId="0"/>
      <p:bldP spid="53" grpId="0"/>
      <p:bldP spid="54" grpId="0"/>
      <p:bldP spid="55" grpId="0"/>
      <p:bldP spid="26" grpId="0"/>
      <p:bldP spid="27" grpId="0"/>
      <p:bldP spid="30" grpId="0"/>
      <p:bldP spid="7" grpId="0"/>
      <p:bldP spid="33" grpId="0"/>
      <p:bldP spid="34" grpId="0" animBg="1"/>
      <p:bldP spid="45" grpId="0"/>
      <p:bldP spid="46" grpId="0" animBg="1"/>
      <p:bldP spid="47" grpId="0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tree diagrams with conditional probabilities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bag contains 6 green beads and 4 yellow beads. A bead is taken from the bag at random, the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is recorded and it is not replaced. A second bead is then taken from the bag and its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recorded. Given that both balls are the same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, find the probability that they are both yellow.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Start by drawing a tree diagram…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18D3441-35C9-42F9-8656-67918E0C3FAB}"/>
              </a:ext>
            </a:extLst>
          </p:cNvPr>
          <p:cNvCxnSpPr>
            <a:cxnSpLocks/>
          </p:cNvCxnSpPr>
          <p:nvPr/>
        </p:nvCxnSpPr>
        <p:spPr>
          <a:xfrm flipV="1">
            <a:off x="4644008" y="1916832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B311D14-1D1D-4CBA-8737-A50D2E7EC828}"/>
              </a:ext>
            </a:extLst>
          </p:cNvPr>
          <p:cNvCxnSpPr>
            <a:cxnSpLocks/>
          </p:cNvCxnSpPr>
          <p:nvPr/>
        </p:nvCxnSpPr>
        <p:spPr>
          <a:xfrm flipV="1">
            <a:off x="6228184" y="1340768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63D7A36-57AD-464B-B61F-9A535D2B326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1916832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50F341-73B5-4645-991B-ECC674AEA754}"/>
              </a:ext>
            </a:extLst>
          </p:cNvPr>
          <p:cNvCxnSpPr>
            <a:cxnSpLocks/>
          </p:cNvCxnSpPr>
          <p:nvPr/>
        </p:nvCxnSpPr>
        <p:spPr>
          <a:xfrm flipV="1">
            <a:off x="6228184" y="3140968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2FC666-6251-4D08-883B-C277CB65D40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3573016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/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/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/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/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/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/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/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blipFill>
                <a:blip r:embed="rId11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/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blipFill>
                <a:blip r:embed="rId12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/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blipFill>
                <a:blip r:embed="rId13"/>
                <a:stretch>
                  <a:fillRect l="-30435" t="-1493" r="-3043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/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blipFill>
                <a:blip r:embed="rId14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/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blipFill>
                <a:blip r:embed="rId15"/>
                <a:stretch>
                  <a:fillRect l="-30435" r="-26087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/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blipFill>
                <a:blip r:embed="rId16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1DEB84A-6B6A-4BF0-BC07-3DE890E65990}"/>
              </a:ext>
            </a:extLst>
          </p:cNvPr>
          <p:cNvCxnSpPr>
            <a:cxnSpLocks/>
          </p:cNvCxnSpPr>
          <p:nvPr/>
        </p:nvCxnSpPr>
        <p:spPr>
          <a:xfrm>
            <a:off x="4644008" y="2780928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F01ADD2-D6BE-4E15-A0CA-0E49FC7A97CE}"/>
                  </a:ext>
                </a:extLst>
              </p:cNvPr>
              <p:cNvSpPr txBox="1"/>
              <p:nvPr/>
            </p:nvSpPr>
            <p:spPr>
              <a:xfrm>
                <a:off x="3995936" y="4293096"/>
                <a:ext cx="1944216" cy="5215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F01ADD2-D6BE-4E15-A0CA-0E49FC7A9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293096"/>
                <a:ext cx="1944216" cy="521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/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𝑦𝑒𝑙𝑙𝑜𝑤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blipFill>
                <a:blip r:embed="rId18"/>
                <a:stretch>
                  <a:fillRect l="-13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/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blipFill>
                <a:blip r:embed="rId19"/>
                <a:stretch>
                  <a:fillRect l="-15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9EFFAC-52CF-4544-8042-248220252401}"/>
              </a:ext>
            </a:extLst>
          </p:cNvPr>
          <p:cNvSpPr txBox="1"/>
          <p:nvPr/>
        </p:nvSpPr>
        <p:spPr>
          <a:xfrm>
            <a:off x="3635896" y="4941168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probability of getting ‘both yellow’ and ‘both same’ is equal to ‘both yellow’ (since if they are both yellow, they will also be both the same)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FE0DDE0-0197-416F-B4FD-80D4CFE99B22}"/>
                  </a:ext>
                </a:extLst>
              </p:cNvPr>
              <p:cNvSpPr txBox="1"/>
              <p:nvPr/>
            </p:nvSpPr>
            <p:spPr>
              <a:xfrm>
                <a:off x="3851920" y="4293096"/>
                <a:ext cx="1944216" cy="5215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FE0DDE0-0197-416F-B4FD-80D4CFE9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293096"/>
                <a:ext cx="1944216" cy="5215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E735C48-1F60-4AA9-8ECE-B331C2937653}"/>
              </a:ext>
            </a:extLst>
          </p:cNvPr>
          <p:cNvSpPr txBox="1"/>
          <p:nvPr/>
        </p:nvSpPr>
        <p:spPr>
          <a:xfrm>
            <a:off x="3635896" y="580526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probability of both being the same will be the probability of getting both yellow, plus the probability of getting both green…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/>
      <p:bldP spid="50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tree diagrams with conditional probabilities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bag contains 6 green beads and 4 yellow beads. A bead is taken from the bag at random, the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is recorded and it is not replaced. A second bead is then taken from the bag and its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 recorded. Given that both balls are the same </a:t>
            </a:r>
            <a:r>
              <a:rPr lang="en-US" sz="1600" dirty="0" err="1">
                <a:latin typeface="Comic Sans MS" panose="030F0702030302020204" pitchFamily="66" charset="0"/>
              </a:rPr>
              <a:t>colour</a:t>
            </a:r>
            <a:r>
              <a:rPr lang="en-US" sz="1600" dirty="0">
                <a:latin typeface="Comic Sans MS" panose="030F0702030302020204" pitchFamily="66" charset="0"/>
              </a:rPr>
              <a:t>, find the probability that they are both yellow.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Start by drawing a tree diagram…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65C895D-A5EB-4132-8E7E-20A38C0B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705310" cy="276999"/>
              </a:xfrm>
              <a:prstGeom prst="rect">
                <a:avLst/>
              </a:prstGeom>
              <a:blipFill>
                <a:blip r:embed="rId3"/>
                <a:stretch>
                  <a:fillRect l="-654" r="-1471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/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EF93E79-4B99-4E48-9143-636149CE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84" y="0"/>
                <a:ext cx="2468816" cy="276999"/>
              </a:xfrm>
              <a:prstGeom prst="rect">
                <a:avLst/>
              </a:prstGeom>
              <a:blipFill>
                <a:blip r:embed="rId4"/>
                <a:stretch>
                  <a:fillRect l="-1222" b="-2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18D3441-35C9-42F9-8656-67918E0C3FAB}"/>
              </a:ext>
            </a:extLst>
          </p:cNvPr>
          <p:cNvCxnSpPr>
            <a:cxnSpLocks/>
          </p:cNvCxnSpPr>
          <p:nvPr/>
        </p:nvCxnSpPr>
        <p:spPr>
          <a:xfrm flipV="1">
            <a:off x="4644008" y="1916832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B311D14-1D1D-4CBA-8737-A50D2E7EC828}"/>
              </a:ext>
            </a:extLst>
          </p:cNvPr>
          <p:cNvCxnSpPr>
            <a:cxnSpLocks/>
          </p:cNvCxnSpPr>
          <p:nvPr/>
        </p:nvCxnSpPr>
        <p:spPr>
          <a:xfrm flipV="1">
            <a:off x="6228184" y="1340768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63D7A36-57AD-464B-B61F-9A535D2B326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1916832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50F341-73B5-4645-991B-ECC674AEA754}"/>
              </a:ext>
            </a:extLst>
          </p:cNvPr>
          <p:cNvCxnSpPr>
            <a:cxnSpLocks/>
          </p:cNvCxnSpPr>
          <p:nvPr/>
        </p:nvCxnSpPr>
        <p:spPr>
          <a:xfrm flipV="1">
            <a:off x="6228184" y="3140968"/>
            <a:ext cx="1296144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2FC666-6251-4D08-883B-C277CB65D40D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3573016"/>
            <a:ext cx="129614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/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6930074-8633-43A9-A5C3-B422817C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00808"/>
                <a:ext cx="3935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/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4EF130-A236-46AF-B2BD-F533598C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284984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/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4803452-CC92-445F-840E-9A02274B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124744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/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2192B49-87BA-4CE5-BB3C-195A7FED7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060848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/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22E34E-237D-4CC0-8378-7417131B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924944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/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C0AC7FA-4FE0-4466-82D5-3B028736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1048"/>
                <a:ext cx="382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/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727DDD6-6274-4250-AA73-06025871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72816"/>
                <a:ext cx="238848" cy="404726"/>
              </a:xfrm>
              <a:prstGeom prst="rect">
                <a:avLst/>
              </a:prstGeom>
              <a:blipFill>
                <a:blip r:embed="rId11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/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09C4092-4ABD-4CC7-A846-4EB2EE50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212976"/>
                <a:ext cx="238848" cy="404726"/>
              </a:xfrm>
              <a:prstGeom prst="rect">
                <a:avLst/>
              </a:prstGeom>
              <a:blipFill>
                <a:blip r:embed="rId12"/>
                <a:stretch>
                  <a:fillRect l="-17500" r="-1250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/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77C07D-AAFE-4540-961A-4F26D80C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24744"/>
                <a:ext cx="139462" cy="409086"/>
              </a:xfrm>
              <a:prstGeom prst="rect">
                <a:avLst/>
              </a:prstGeom>
              <a:blipFill>
                <a:blip r:embed="rId13"/>
                <a:stretch>
                  <a:fillRect l="-30435" t="-1493" r="-3043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/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CD5F9D4-2CCF-4073-96DB-F17AD706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132856"/>
                <a:ext cx="139462" cy="403957"/>
              </a:xfrm>
              <a:prstGeom prst="rect">
                <a:avLst/>
              </a:prstGeom>
              <a:blipFill>
                <a:blip r:embed="rId14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/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B942203-5CC5-40E9-BDBF-A4316D70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933056"/>
                <a:ext cx="139462" cy="404726"/>
              </a:xfrm>
              <a:prstGeom prst="rect">
                <a:avLst/>
              </a:prstGeom>
              <a:blipFill>
                <a:blip r:embed="rId15"/>
                <a:stretch>
                  <a:fillRect l="-30435" r="-26087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/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3E2FF2D-9457-4F01-AF9D-3C51FD2E4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852936"/>
                <a:ext cx="139462" cy="404726"/>
              </a:xfrm>
              <a:prstGeom prst="rect">
                <a:avLst/>
              </a:prstGeom>
              <a:blipFill>
                <a:blip r:embed="rId16"/>
                <a:stretch>
                  <a:fillRect l="-30435" r="-26087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1DEB84A-6B6A-4BF0-BC07-3DE890E65990}"/>
              </a:ext>
            </a:extLst>
          </p:cNvPr>
          <p:cNvCxnSpPr>
            <a:cxnSpLocks/>
          </p:cNvCxnSpPr>
          <p:nvPr/>
        </p:nvCxnSpPr>
        <p:spPr>
          <a:xfrm>
            <a:off x="4644008" y="2780928"/>
            <a:ext cx="129614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/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𝑦𝑒𝑙𝑙𝑜𝑤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D74CC9F-671A-4A64-B45B-A4652A64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33256"/>
                <a:ext cx="2212465" cy="338554"/>
              </a:xfrm>
              <a:prstGeom prst="rect">
                <a:avLst/>
              </a:prstGeom>
              <a:blipFill>
                <a:blip r:embed="rId17"/>
                <a:stretch>
                  <a:fillRect l="-13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/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‘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292651-378C-4C06-AFEB-7250B63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165304"/>
                <a:ext cx="1931170" cy="338554"/>
              </a:xfrm>
              <a:prstGeom prst="rect">
                <a:avLst/>
              </a:prstGeom>
              <a:blipFill>
                <a:blip r:embed="rId18"/>
                <a:stretch>
                  <a:fillRect l="-1577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FE0DDE0-0197-416F-B4FD-80D4CFE99B22}"/>
                  </a:ext>
                </a:extLst>
              </p:cNvPr>
              <p:cNvSpPr txBox="1"/>
              <p:nvPr/>
            </p:nvSpPr>
            <p:spPr>
              <a:xfrm>
                <a:off x="3851920" y="4293096"/>
                <a:ext cx="1944216" cy="5215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FE0DDE0-0197-416F-B4FD-80D4CFE9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293096"/>
                <a:ext cx="1944216" cy="521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F662945-104E-4889-BD4D-071927B63E1F}"/>
                  </a:ext>
                </a:extLst>
              </p:cNvPr>
              <p:cNvSpPr txBox="1"/>
              <p:nvPr/>
            </p:nvSpPr>
            <p:spPr>
              <a:xfrm>
                <a:off x="3851920" y="5013176"/>
                <a:ext cx="2808312" cy="82721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F662945-104E-4889-BD4D-071927B6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13176"/>
                <a:ext cx="2808312" cy="8272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D4BF313-727B-4362-8816-CEC30179E811}"/>
                  </a:ext>
                </a:extLst>
              </p:cNvPr>
              <p:cNvSpPr txBox="1"/>
              <p:nvPr/>
            </p:nvSpPr>
            <p:spPr>
              <a:xfrm>
                <a:off x="3923928" y="6093296"/>
                <a:ext cx="1368152" cy="46102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D4BF313-727B-4362-8816-CEC30179E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093296"/>
                <a:ext cx="1368152" cy="461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円弧 44">
            <a:extLst>
              <a:ext uri="{FF2B5EF4-FFF2-40B4-BE49-F238E27FC236}">
                <a16:creationId xmlns:a16="http://schemas.microsoft.com/office/drawing/2014/main" id="{7DC8E5EC-1239-4AEB-BEB3-B7C452F353BD}"/>
              </a:ext>
            </a:extLst>
          </p:cNvPr>
          <p:cNvSpPr/>
          <p:nvPr/>
        </p:nvSpPr>
        <p:spPr>
          <a:xfrm flipV="1">
            <a:off x="6372200" y="4581127"/>
            <a:ext cx="360040" cy="830923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8600EEF-74F8-4C6F-90C1-4FAFC3FC27D4}"/>
              </a:ext>
            </a:extLst>
          </p:cNvPr>
          <p:cNvSpPr txBox="1"/>
          <p:nvPr/>
        </p:nvSpPr>
        <p:spPr>
          <a:xfrm>
            <a:off x="6660232" y="4581128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the calculations we mentioned on the previous slide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A7BB35CA-F796-4A40-9626-0EEB6807FA83}"/>
              </a:ext>
            </a:extLst>
          </p:cNvPr>
          <p:cNvSpPr/>
          <p:nvPr/>
        </p:nvSpPr>
        <p:spPr>
          <a:xfrm flipV="1">
            <a:off x="6372200" y="5445224"/>
            <a:ext cx="360040" cy="830923"/>
          </a:xfrm>
          <a:prstGeom prst="arc">
            <a:avLst>
              <a:gd name="adj1" fmla="val 16200000"/>
              <a:gd name="adj2" fmla="val 5422617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F5C5ED-617A-42CF-BE13-63FAF62FC42B}"/>
              </a:ext>
            </a:extLst>
          </p:cNvPr>
          <p:cNvSpPr txBox="1"/>
          <p:nvPr/>
        </p:nvSpPr>
        <p:spPr>
          <a:xfrm>
            <a:off x="6732240" y="5733256"/>
            <a:ext cx="97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80DFB7-8C52-4923-A246-3F7A60A912BC}"/>
              </a:ext>
            </a:extLst>
          </p:cNvPr>
          <p:cNvSpPr/>
          <p:nvPr/>
        </p:nvSpPr>
        <p:spPr>
          <a:xfrm>
            <a:off x="5436096" y="5013176"/>
            <a:ext cx="720080" cy="43204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8E12593-41F3-4417-9069-53A2AB0C46AE}"/>
              </a:ext>
            </a:extLst>
          </p:cNvPr>
          <p:cNvSpPr/>
          <p:nvPr/>
        </p:nvSpPr>
        <p:spPr>
          <a:xfrm>
            <a:off x="4986958" y="5445224"/>
            <a:ext cx="720080" cy="43204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8D5F30-9C5A-4A56-985E-4FA16F6F4241}"/>
              </a:ext>
            </a:extLst>
          </p:cNvPr>
          <p:cNvSpPr/>
          <p:nvPr/>
        </p:nvSpPr>
        <p:spPr>
          <a:xfrm>
            <a:off x="5851054" y="5445224"/>
            <a:ext cx="720080" cy="432048"/>
          </a:xfrm>
          <a:prstGeom prst="rect">
            <a:avLst/>
          </a:prstGeom>
          <a:noFill/>
          <a:ln w="317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01EBBD1-9C46-4BC4-A57C-2FBEE35D24BE}"/>
              </a:ext>
            </a:extLst>
          </p:cNvPr>
          <p:cNvSpPr/>
          <p:nvPr/>
        </p:nvSpPr>
        <p:spPr>
          <a:xfrm>
            <a:off x="5058966" y="1772816"/>
            <a:ext cx="360040" cy="432048"/>
          </a:xfrm>
          <a:prstGeom prst="rect">
            <a:avLst/>
          </a:prstGeom>
          <a:noFill/>
          <a:ln w="317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9B772D1-B9D5-453B-B92C-FF98C75AF78C}"/>
              </a:ext>
            </a:extLst>
          </p:cNvPr>
          <p:cNvSpPr/>
          <p:nvPr/>
        </p:nvSpPr>
        <p:spPr>
          <a:xfrm>
            <a:off x="6732240" y="1124744"/>
            <a:ext cx="288032" cy="432048"/>
          </a:xfrm>
          <a:prstGeom prst="rect">
            <a:avLst/>
          </a:prstGeom>
          <a:noFill/>
          <a:ln w="317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62A7582-936A-453C-BF5D-AD78D6E0D09A}"/>
              </a:ext>
            </a:extLst>
          </p:cNvPr>
          <p:cNvSpPr/>
          <p:nvPr/>
        </p:nvSpPr>
        <p:spPr>
          <a:xfrm>
            <a:off x="5130974" y="3212976"/>
            <a:ext cx="288032" cy="43204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AF78E42-FB6E-4EFB-8E23-A023FF211FA2}"/>
              </a:ext>
            </a:extLst>
          </p:cNvPr>
          <p:cNvSpPr/>
          <p:nvPr/>
        </p:nvSpPr>
        <p:spPr>
          <a:xfrm>
            <a:off x="6715150" y="3933056"/>
            <a:ext cx="288032" cy="43204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5" grpId="0" animBg="1"/>
      <p:bldP spid="46" grpId="0"/>
      <p:bldP spid="47" grpId="0" animBg="1"/>
      <p:bldP spid="48" grpId="0"/>
      <p:bldP spid="8" grpId="0" animBg="1"/>
      <p:bldP spid="8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7" grpId="3" animBg="1"/>
      <p:bldP spid="68" grpId="0" animBg="1"/>
      <p:bldP spid="68" grpId="1" animBg="1"/>
      <p:bldP spid="68" grpId="2" animBg="1"/>
      <p:bldP spid="68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A37ADB-70FB-4523-A72E-CD504AA24BEB}"/>
              </a:ext>
            </a:extLst>
          </p:cNvPr>
          <p:cNvSpPr/>
          <p:nvPr/>
        </p:nvSpPr>
        <p:spPr>
          <a:xfrm>
            <a:off x="5610225" y="3343275"/>
            <a:ext cx="1937335" cy="1149028"/>
          </a:xfrm>
          <a:custGeom>
            <a:avLst/>
            <a:gdLst>
              <a:gd name="connsiteX0" fmla="*/ 161925 w 1928813"/>
              <a:gd name="connsiteY0" fmla="*/ 171450 h 1143000"/>
              <a:gd name="connsiteX1" fmla="*/ 304800 w 1928813"/>
              <a:gd name="connsiteY1" fmla="*/ 66675 h 1143000"/>
              <a:gd name="connsiteX2" fmla="*/ 466725 w 1928813"/>
              <a:gd name="connsiteY2" fmla="*/ 4763 h 1143000"/>
              <a:gd name="connsiteX3" fmla="*/ 652463 w 1928813"/>
              <a:gd name="connsiteY3" fmla="*/ 0 h 1143000"/>
              <a:gd name="connsiteX4" fmla="*/ 862013 w 1928813"/>
              <a:gd name="connsiteY4" fmla="*/ 76200 h 1143000"/>
              <a:gd name="connsiteX5" fmla="*/ 976313 w 1928813"/>
              <a:gd name="connsiteY5" fmla="*/ 161925 h 1143000"/>
              <a:gd name="connsiteX6" fmla="*/ 1123950 w 1928813"/>
              <a:gd name="connsiteY6" fmla="*/ 57150 h 1143000"/>
              <a:gd name="connsiteX7" fmla="*/ 1362075 w 1928813"/>
              <a:gd name="connsiteY7" fmla="*/ 0 h 1143000"/>
              <a:gd name="connsiteX8" fmla="*/ 1590675 w 1928813"/>
              <a:gd name="connsiteY8" fmla="*/ 42863 h 1143000"/>
              <a:gd name="connsiteX9" fmla="*/ 1790700 w 1928813"/>
              <a:gd name="connsiteY9" fmla="*/ 180975 h 1143000"/>
              <a:gd name="connsiteX10" fmla="*/ 1919288 w 1928813"/>
              <a:gd name="connsiteY10" fmla="*/ 442913 h 1143000"/>
              <a:gd name="connsiteX11" fmla="*/ 1928813 w 1928813"/>
              <a:gd name="connsiteY11" fmla="*/ 700088 h 1143000"/>
              <a:gd name="connsiteX12" fmla="*/ 1828800 w 1928813"/>
              <a:gd name="connsiteY12" fmla="*/ 914400 h 1143000"/>
              <a:gd name="connsiteX13" fmla="*/ 1666875 w 1928813"/>
              <a:gd name="connsiteY13" fmla="*/ 1066800 h 1143000"/>
              <a:gd name="connsiteX14" fmla="*/ 1485900 w 1928813"/>
              <a:gd name="connsiteY14" fmla="*/ 1138238 h 1143000"/>
              <a:gd name="connsiteX15" fmla="*/ 1228725 w 1928813"/>
              <a:gd name="connsiteY15" fmla="*/ 1128713 h 1143000"/>
              <a:gd name="connsiteX16" fmla="*/ 1071563 w 1928813"/>
              <a:gd name="connsiteY16" fmla="*/ 1057275 h 1143000"/>
              <a:gd name="connsiteX17" fmla="*/ 976313 w 1928813"/>
              <a:gd name="connsiteY17" fmla="*/ 981075 h 1143000"/>
              <a:gd name="connsiteX18" fmla="*/ 833438 w 1928813"/>
              <a:gd name="connsiteY18" fmla="*/ 1085850 h 1143000"/>
              <a:gd name="connsiteX19" fmla="*/ 647700 w 1928813"/>
              <a:gd name="connsiteY19" fmla="*/ 1143000 h 1143000"/>
              <a:gd name="connsiteX20" fmla="*/ 381000 w 1928813"/>
              <a:gd name="connsiteY20" fmla="*/ 1114425 h 1143000"/>
              <a:gd name="connsiteX21" fmla="*/ 200025 w 1928813"/>
              <a:gd name="connsiteY21" fmla="*/ 1028700 h 1143000"/>
              <a:gd name="connsiteX22" fmla="*/ 57150 w 1928813"/>
              <a:gd name="connsiteY22" fmla="*/ 809625 h 1143000"/>
              <a:gd name="connsiteX23" fmla="*/ 0 w 1928813"/>
              <a:gd name="connsiteY23" fmla="*/ 619125 h 1143000"/>
              <a:gd name="connsiteX24" fmla="*/ 57150 w 1928813"/>
              <a:gd name="connsiteY24" fmla="*/ 323850 h 1143000"/>
              <a:gd name="connsiteX25" fmla="*/ 161925 w 1928813"/>
              <a:gd name="connsiteY25" fmla="*/ 171450 h 1143000"/>
              <a:gd name="connsiteX0" fmla="*/ 161925 w 1924051"/>
              <a:gd name="connsiteY0" fmla="*/ 171450 h 1143000"/>
              <a:gd name="connsiteX1" fmla="*/ 304800 w 1924051"/>
              <a:gd name="connsiteY1" fmla="*/ 66675 h 1143000"/>
              <a:gd name="connsiteX2" fmla="*/ 466725 w 1924051"/>
              <a:gd name="connsiteY2" fmla="*/ 4763 h 1143000"/>
              <a:gd name="connsiteX3" fmla="*/ 652463 w 1924051"/>
              <a:gd name="connsiteY3" fmla="*/ 0 h 1143000"/>
              <a:gd name="connsiteX4" fmla="*/ 862013 w 1924051"/>
              <a:gd name="connsiteY4" fmla="*/ 76200 h 1143000"/>
              <a:gd name="connsiteX5" fmla="*/ 976313 w 1924051"/>
              <a:gd name="connsiteY5" fmla="*/ 161925 h 1143000"/>
              <a:gd name="connsiteX6" fmla="*/ 1123950 w 1924051"/>
              <a:gd name="connsiteY6" fmla="*/ 57150 h 1143000"/>
              <a:gd name="connsiteX7" fmla="*/ 1362075 w 1924051"/>
              <a:gd name="connsiteY7" fmla="*/ 0 h 1143000"/>
              <a:gd name="connsiteX8" fmla="*/ 1590675 w 1924051"/>
              <a:gd name="connsiteY8" fmla="*/ 42863 h 1143000"/>
              <a:gd name="connsiteX9" fmla="*/ 1790700 w 1924051"/>
              <a:gd name="connsiteY9" fmla="*/ 180975 h 1143000"/>
              <a:gd name="connsiteX10" fmla="*/ 1919288 w 1924051"/>
              <a:gd name="connsiteY10" fmla="*/ 442913 h 1143000"/>
              <a:gd name="connsiteX11" fmla="*/ 1924051 w 1924051"/>
              <a:gd name="connsiteY11" fmla="*/ 683419 h 1143000"/>
              <a:gd name="connsiteX12" fmla="*/ 1828800 w 1924051"/>
              <a:gd name="connsiteY12" fmla="*/ 914400 h 1143000"/>
              <a:gd name="connsiteX13" fmla="*/ 1666875 w 1924051"/>
              <a:gd name="connsiteY13" fmla="*/ 1066800 h 1143000"/>
              <a:gd name="connsiteX14" fmla="*/ 1485900 w 1924051"/>
              <a:gd name="connsiteY14" fmla="*/ 1138238 h 1143000"/>
              <a:gd name="connsiteX15" fmla="*/ 1228725 w 1924051"/>
              <a:gd name="connsiteY15" fmla="*/ 1128713 h 1143000"/>
              <a:gd name="connsiteX16" fmla="*/ 1071563 w 1924051"/>
              <a:gd name="connsiteY16" fmla="*/ 1057275 h 1143000"/>
              <a:gd name="connsiteX17" fmla="*/ 976313 w 1924051"/>
              <a:gd name="connsiteY17" fmla="*/ 981075 h 1143000"/>
              <a:gd name="connsiteX18" fmla="*/ 833438 w 1924051"/>
              <a:gd name="connsiteY18" fmla="*/ 1085850 h 1143000"/>
              <a:gd name="connsiteX19" fmla="*/ 647700 w 1924051"/>
              <a:gd name="connsiteY19" fmla="*/ 1143000 h 1143000"/>
              <a:gd name="connsiteX20" fmla="*/ 381000 w 1924051"/>
              <a:gd name="connsiteY20" fmla="*/ 1114425 h 1143000"/>
              <a:gd name="connsiteX21" fmla="*/ 200025 w 1924051"/>
              <a:gd name="connsiteY21" fmla="*/ 1028700 h 1143000"/>
              <a:gd name="connsiteX22" fmla="*/ 57150 w 1924051"/>
              <a:gd name="connsiteY22" fmla="*/ 809625 h 1143000"/>
              <a:gd name="connsiteX23" fmla="*/ 0 w 1924051"/>
              <a:gd name="connsiteY23" fmla="*/ 619125 h 1143000"/>
              <a:gd name="connsiteX24" fmla="*/ 57150 w 1924051"/>
              <a:gd name="connsiteY24" fmla="*/ 323850 h 1143000"/>
              <a:gd name="connsiteX25" fmla="*/ 161925 w 1924051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3000"/>
              <a:gd name="connsiteX1" fmla="*/ 304800 w 1937335"/>
              <a:gd name="connsiteY1" fmla="*/ 66675 h 1143000"/>
              <a:gd name="connsiteX2" fmla="*/ 466725 w 1937335"/>
              <a:gd name="connsiteY2" fmla="*/ 4763 h 1143000"/>
              <a:gd name="connsiteX3" fmla="*/ 652463 w 1937335"/>
              <a:gd name="connsiteY3" fmla="*/ 0 h 1143000"/>
              <a:gd name="connsiteX4" fmla="*/ 862013 w 1937335"/>
              <a:gd name="connsiteY4" fmla="*/ 76200 h 1143000"/>
              <a:gd name="connsiteX5" fmla="*/ 976313 w 1937335"/>
              <a:gd name="connsiteY5" fmla="*/ 161925 h 1143000"/>
              <a:gd name="connsiteX6" fmla="*/ 1123950 w 1937335"/>
              <a:gd name="connsiteY6" fmla="*/ 57150 h 1143000"/>
              <a:gd name="connsiteX7" fmla="*/ 1362075 w 1937335"/>
              <a:gd name="connsiteY7" fmla="*/ 0 h 1143000"/>
              <a:gd name="connsiteX8" fmla="*/ 1590675 w 1937335"/>
              <a:gd name="connsiteY8" fmla="*/ 42863 h 1143000"/>
              <a:gd name="connsiteX9" fmla="*/ 1790700 w 1937335"/>
              <a:gd name="connsiteY9" fmla="*/ 180975 h 1143000"/>
              <a:gd name="connsiteX10" fmla="*/ 1919288 w 1937335"/>
              <a:gd name="connsiteY10" fmla="*/ 442913 h 1143000"/>
              <a:gd name="connsiteX11" fmla="*/ 1924051 w 1937335"/>
              <a:gd name="connsiteY11" fmla="*/ 683419 h 1143000"/>
              <a:gd name="connsiteX12" fmla="*/ 1828800 w 1937335"/>
              <a:gd name="connsiteY12" fmla="*/ 914400 h 1143000"/>
              <a:gd name="connsiteX13" fmla="*/ 1666875 w 1937335"/>
              <a:gd name="connsiteY13" fmla="*/ 1066800 h 1143000"/>
              <a:gd name="connsiteX14" fmla="*/ 1485900 w 1937335"/>
              <a:gd name="connsiteY14" fmla="*/ 1138238 h 1143000"/>
              <a:gd name="connsiteX15" fmla="*/ 1228725 w 1937335"/>
              <a:gd name="connsiteY15" fmla="*/ 1128713 h 1143000"/>
              <a:gd name="connsiteX16" fmla="*/ 1071563 w 1937335"/>
              <a:gd name="connsiteY16" fmla="*/ 1057275 h 1143000"/>
              <a:gd name="connsiteX17" fmla="*/ 976313 w 1937335"/>
              <a:gd name="connsiteY17" fmla="*/ 981075 h 1143000"/>
              <a:gd name="connsiteX18" fmla="*/ 833438 w 1937335"/>
              <a:gd name="connsiteY18" fmla="*/ 1085850 h 1143000"/>
              <a:gd name="connsiteX19" fmla="*/ 647700 w 1937335"/>
              <a:gd name="connsiteY19" fmla="*/ 1143000 h 1143000"/>
              <a:gd name="connsiteX20" fmla="*/ 381000 w 1937335"/>
              <a:gd name="connsiteY20" fmla="*/ 1114425 h 1143000"/>
              <a:gd name="connsiteX21" fmla="*/ 200025 w 1937335"/>
              <a:gd name="connsiteY21" fmla="*/ 1028700 h 1143000"/>
              <a:gd name="connsiteX22" fmla="*/ 57150 w 1937335"/>
              <a:gd name="connsiteY22" fmla="*/ 809625 h 1143000"/>
              <a:gd name="connsiteX23" fmla="*/ 0 w 1937335"/>
              <a:gd name="connsiteY23" fmla="*/ 619125 h 1143000"/>
              <a:gd name="connsiteX24" fmla="*/ 57150 w 1937335"/>
              <a:gd name="connsiteY24" fmla="*/ 323850 h 1143000"/>
              <a:gd name="connsiteX25" fmla="*/ 161925 w 1937335"/>
              <a:gd name="connsiteY25" fmla="*/ 171450 h 1143000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80975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  <a:gd name="connsiteX0" fmla="*/ 161925 w 1937335"/>
              <a:gd name="connsiteY0" fmla="*/ 171450 h 1149028"/>
              <a:gd name="connsiteX1" fmla="*/ 304800 w 1937335"/>
              <a:gd name="connsiteY1" fmla="*/ 66675 h 1149028"/>
              <a:gd name="connsiteX2" fmla="*/ 466725 w 1937335"/>
              <a:gd name="connsiteY2" fmla="*/ 4763 h 1149028"/>
              <a:gd name="connsiteX3" fmla="*/ 652463 w 1937335"/>
              <a:gd name="connsiteY3" fmla="*/ 0 h 1149028"/>
              <a:gd name="connsiteX4" fmla="*/ 862013 w 1937335"/>
              <a:gd name="connsiteY4" fmla="*/ 76200 h 1149028"/>
              <a:gd name="connsiteX5" fmla="*/ 976313 w 1937335"/>
              <a:gd name="connsiteY5" fmla="*/ 161925 h 1149028"/>
              <a:gd name="connsiteX6" fmla="*/ 1123950 w 1937335"/>
              <a:gd name="connsiteY6" fmla="*/ 57150 h 1149028"/>
              <a:gd name="connsiteX7" fmla="*/ 1362075 w 1937335"/>
              <a:gd name="connsiteY7" fmla="*/ 0 h 1149028"/>
              <a:gd name="connsiteX8" fmla="*/ 1590675 w 1937335"/>
              <a:gd name="connsiteY8" fmla="*/ 42863 h 1149028"/>
              <a:gd name="connsiteX9" fmla="*/ 1790700 w 1937335"/>
              <a:gd name="connsiteY9" fmla="*/ 197644 h 1149028"/>
              <a:gd name="connsiteX10" fmla="*/ 1919288 w 1937335"/>
              <a:gd name="connsiteY10" fmla="*/ 442913 h 1149028"/>
              <a:gd name="connsiteX11" fmla="*/ 1924051 w 1937335"/>
              <a:gd name="connsiteY11" fmla="*/ 683419 h 1149028"/>
              <a:gd name="connsiteX12" fmla="*/ 1828800 w 1937335"/>
              <a:gd name="connsiteY12" fmla="*/ 914400 h 1149028"/>
              <a:gd name="connsiteX13" fmla="*/ 1666875 w 1937335"/>
              <a:gd name="connsiteY13" fmla="*/ 1066800 h 1149028"/>
              <a:gd name="connsiteX14" fmla="*/ 1485900 w 1937335"/>
              <a:gd name="connsiteY14" fmla="*/ 1138238 h 1149028"/>
              <a:gd name="connsiteX15" fmla="*/ 1228725 w 1937335"/>
              <a:gd name="connsiteY15" fmla="*/ 1128713 h 1149028"/>
              <a:gd name="connsiteX16" fmla="*/ 1071563 w 1937335"/>
              <a:gd name="connsiteY16" fmla="*/ 1057275 h 1149028"/>
              <a:gd name="connsiteX17" fmla="*/ 976313 w 1937335"/>
              <a:gd name="connsiteY17" fmla="*/ 981075 h 1149028"/>
              <a:gd name="connsiteX18" fmla="*/ 833438 w 1937335"/>
              <a:gd name="connsiteY18" fmla="*/ 1085850 h 1149028"/>
              <a:gd name="connsiteX19" fmla="*/ 647700 w 1937335"/>
              <a:gd name="connsiteY19" fmla="*/ 1143000 h 1149028"/>
              <a:gd name="connsiteX20" fmla="*/ 381000 w 1937335"/>
              <a:gd name="connsiteY20" fmla="*/ 1114425 h 1149028"/>
              <a:gd name="connsiteX21" fmla="*/ 200025 w 1937335"/>
              <a:gd name="connsiteY21" fmla="*/ 1028700 h 1149028"/>
              <a:gd name="connsiteX22" fmla="*/ 57150 w 1937335"/>
              <a:gd name="connsiteY22" fmla="*/ 809625 h 1149028"/>
              <a:gd name="connsiteX23" fmla="*/ 0 w 1937335"/>
              <a:gd name="connsiteY23" fmla="*/ 619125 h 1149028"/>
              <a:gd name="connsiteX24" fmla="*/ 57150 w 1937335"/>
              <a:gd name="connsiteY24" fmla="*/ 323850 h 1149028"/>
              <a:gd name="connsiteX25" fmla="*/ 161925 w 1937335"/>
              <a:gd name="connsiteY25" fmla="*/ 171450 h 11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7335" h="1149028">
                <a:moveTo>
                  <a:pt x="161925" y="171450"/>
                </a:moveTo>
                <a:lnTo>
                  <a:pt x="304800" y="66675"/>
                </a:lnTo>
                <a:lnTo>
                  <a:pt x="466725" y="4763"/>
                </a:lnTo>
                <a:lnTo>
                  <a:pt x="652463" y="0"/>
                </a:lnTo>
                <a:lnTo>
                  <a:pt x="862013" y="76200"/>
                </a:lnTo>
                <a:lnTo>
                  <a:pt x="976313" y="161925"/>
                </a:lnTo>
                <a:lnTo>
                  <a:pt x="1123950" y="57150"/>
                </a:lnTo>
                <a:lnTo>
                  <a:pt x="1362075" y="0"/>
                </a:lnTo>
                <a:lnTo>
                  <a:pt x="1590675" y="42863"/>
                </a:lnTo>
                <a:cubicBezTo>
                  <a:pt x="1657350" y="94457"/>
                  <a:pt x="1738312" y="131763"/>
                  <a:pt x="1790700" y="197644"/>
                </a:cubicBezTo>
                <a:cubicBezTo>
                  <a:pt x="1857376" y="277813"/>
                  <a:pt x="1893094" y="341313"/>
                  <a:pt x="1919288" y="442913"/>
                </a:cubicBezTo>
                <a:cubicBezTo>
                  <a:pt x="1920876" y="523082"/>
                  <a:pt x="1955800" y="603250"/>
                  <a:pt x="1924051" y="683419"/>
                </a:cubicBezTo>
                <a:cubicBezTo>
                  <a:pt x="1892301" y="822326"/>
                  <a:pt x="1860550" y="837406"/>
                  <a:pt x="1828800" y="914400"/>
                </a:cubicBezTo>
                <a:lnTo>
                  <a:pt x="1666875" y="1066800"/>
                </a:lnTo>
                <a:lnTo>
                  <a:pt x="1485900" y="1138238"/>
                </a:lnTo>
                <a:cubicBezTo>
                  <a:pt x="1400175" y="1135063"/>
                  <a:pt x="1316831" y="1169988"/>
                  <a:pt x="1228725" y="1128713"/>
                </a:cubicBezTo>
                <a:lnTo>
                  <a:pt x="1071563" y="1057275"/>
                </a:lnTo>
                <a:lnTo>
                  <a:pt x="976313" y="981075"/>
                </a:lnTo>
                <a:lnTo>
                  <a:pt x="833438" y="1085850"/>
                </a:lnTo>
                <a:lnTo>
                  <a:pt x="647700" y="1143000"/>
                </a:lnTo>
                <a:cubicBezTo>
                  <a:pt x="558800" y="1133475"/>
                  <a:pt x="522288" y="1152525"/>
                  <a:pt x="381000" y="1114425"/>
                </a:cubicBezTo>
                <a:lnTo>
                  <a:pt x="200025" y="1028700"/>
                </a:lnTo>
                <a:lnTo>
                  <a:pt x="57150" y="809625"/>
                </a:lnTo>
                <a:lnTo>
                  <a:pt x="0" y="619125"/>
                </a:lnTo>
                <a:lnTo>
                  <a:pt x="57150" y="323850"/>
                </a:lnTo>
                <a:lnTo>
                  <a:pt x="161925" y="1714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D54726F4-CAFE-4BA0-A477-5211C55A9746}"/>
              </a:ext>
            </a:extLst>
          </p:cNvPr>
          <p:cNvSpPr/>
          <p:nvPr/>
        </p:nvSpPr>
        <p:spPr>
          <a:xfrm>
            <a:off x="6397625" y="1781175"/>
            <a:ext cx="355600" cy="822325"/>
          </a:xfrm>
          <a:custGeom>
            <a:avLst/>
            <a:gdLst>
              <a:gd name="connsiteX0" fmla="*/ 180975 w 355600"/>
              <a:gd name="connsiteY0" fmla="*/ 0 h 822325"/>
              <a:gd name="connsiteX1" fmla="*/ 266700 w 355600"/>
              <a:gd name="connsiteY1" fmla="*/ 95250 h 822325"/>
              <a:gd name="connsiteX2" fmla="*/ 333375 w 355600"/>
              <a:gd name="connsiteY2" fmla="*/ 241300 h 822325"/>
              <a:gd name="connsiteX3" fmla="*/ 355600 w 355600"/>
              <a:gd name="connsiteY3" fmla="*/ 406400 h 822325"/>
              <a:gd name="connsiteX4" fmla="*/ 333375 w 355600"/>
              <a:gd name="connsiteY4" fmla="*/ 571500 h 822325"/>
              <a:gd name="connsiteX5" fmla="*/ 273050 w 355600"/>
              <a:gd name="connsiteY5" fmla="*/ 701675 h 822325"/>
              <a:gd name="connsiteX6" fmla="*/ 180975 w 355600"/>
              <a:gd name="connsiteY6" fmla="*/ 822325 h 822325"/>
              <a:gd name="connsiteX7" fmla="*/ 98425 w 355600"/>
              <a:gd name="connsiteY7" fmla="*/ 720725 h 822325"/>
              <a:gd name="connsiteX8" fmla="*/ 41275 w 355600"/>
              <a:gd name="connsiteY8" fmla="*/ 606425 h 822325"/>
              <a:gd name="connsiteX9" fmla="*/ 0 w 355600"/>
              <a:gd name="connsiteY9" fmla="*/ 396875 h 822325"/>
              <a:gd name="connsiteX10" fmla="*/ 19050 w 355600"/>
              <a:gd name="connsiteY10" fmla="*/ 250825 h 822325"/>
              <a:gd name="connsiteX11" fmla="*/ 88900 w 355600"/>
              <a:gd name="connsiteY11" fmla="*/ 107950 h 822325"/>
              <a:gd name="connsiteX12" fmla="*/ 180975 w 355600"/>
              <a:gd name="connsiteY12" fmla="*/ 0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5600" h="822325">
                <a:moveTo>
                  <a:pt x="180975" y="0"/>
                </a:moveTo>
                <a:lnTo>
                  <a:pt x="266700" y="95250"/>
                </a:lnTo>
                <a:lnTo>
                  <a:pt x="333375" y="241300"/>
                </a:lnTo>
                <a:lnTo>
                  <a:pt x="355600" y="406400"/>
                </a:lnTo>
                <a:lnTo>
                  <a:pt x="333375" y="571500"/>
                </a:lnTo>
                <a:lnTo>
                  <a:pt x="273050" y="701675"/>
                </a:lnTo>
                <a:lnTo>
                  <a:pt x="180975" y="822325"/>
                </a:lnTo>
                <a:lnTo>
                  <a:pt x="98425" y="720725"/>
                </a:lnTo>
                <a:lnTo>
                  <a:pt x="41275" y="606425"/>
                </a:lnTo>
                <a:lnTo>
                  <a:pt x="0" y="396875"/>
                </a:lnTo>
                <a:lnTo>
                  <a:pt x="19050" y="250825"/>
                </a:lnTo>
                <a:lnTo>
                  <a:pt x="88900" y="107950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870664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can use set notation to describe probabilities, and link them to Venn diagrams to help with problem solving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event ‘A and B’ can be written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The ‘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’ stands for ‘intersection’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event ‘A or B’ can be written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. The ‘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’ stands for </a:t>
                </a:r>
                <a:r>
                  <a:rPr lang="en-GB" sz="1600" dirty="0" smtClean="0">
                    <a:latin typeface="Comic Sans MS" panose="030F0702030302020204" pitchFamily="66" charset="0"/>
                  </a:rPr>
                  <a:t>‘union’</a:t>
                </a: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</a:t>
                </a:r>
                <a:r>
                  <a:rPr lang="en-GB" sz="1600" dirty="0">
                    <a:latin typeface="Comic Sans MS" panose="030F0702030302020204" pitchFamily="66" charset="0"/>
                  </a:rPr>
                  <a:t>he event ‘not A’ can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(it is sometimes called the complement of A)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870664" cy="4632248"/>
              </a:xfrm>
              <a:blipFill>
                <a:blip r:embed="rId2"/>
                <a:stretch>
                  <a:fillRect l="-630" t="-789" r="-2677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EF59185-61CD-4E0D-9805-F98AB328B763}"/>
              </a:ext>
            </a:extLst>
          </p:cNvPr>
          <p:cNvGrpSpPr/>
          <p:nvPr/>
        </p:nvGrpSpPr>
        <p:grpSpPr>
          <a:xfrm>
            <a:off x="5292080" y="1484784"/>
            <a:ext cx="2618913" cy="1402672"/>
            <a:chOff x="5308846" y="1571347"/>
            <a:chExt cx="2618913" cy="140267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66A6C16-FAAC-4A73-BCE2-641DD2AF394B}"/>
                </a:ext>
              </a:extLst>
            </p:cNvPr>
            <p:cNvGrpSpPr/>
            <p:nvPr/>
          </p:nvGrpSpPr>
          <p:grpSpPr>
            <a:xfrm>
              <a:off x="5308846" y="1571347"/>
              <a:ext cx="2618913" cy="1402672"/>
              <a:chOff x="4882718" y="1997476"/>
              <a:chExt cx="2618913" cy="14026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77A890-CD24-4D70-919A-5EED22188D42}"/>
                  </a:ext>
                </a:extLst>
              </p:cNvPr>
              <p:cNvSpPr/>
              <p:nvPr/>
            </p:nvSpPr>
            <p:spPr>
              <a:xfrm>
                <a:off x="4882718" y="1997476"/>
                <a:ext cx="2618913" cy="1402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FCFD176-9669-4DC8-96EE-691341A84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2315" y="2130641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5DB5A9E6-6922-4C29-AB36-B036DDF12B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3908" y="2132120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DABA72D-8C45-45E2-89A1-ADBC3E98F7FA}"/>
                    </a:ext>
                  </a:extLst>
                </p:cNvPr>
                <p:cNvSpPr txBox="1"/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DABA72D-8C45-45E2-89A1-ADBC3E98F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188C6F10-F920-40D2-B992-2ECC1048F5D9}"/>
                    </a:ext>
                  </a:extLst>
                </p:cNvPr>
                <p:cNvSpPr/>
                <p:nvPr/>
              </p:nvSpPr>
              <p:spPr>
                <a:xfrm>
                  <a:off x="7380312" y="1628800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188C6F10-F920-40D2-B992-2ECC1048F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628800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2CA4CBE-249A-45F0-8BD5-35F1E232D954}"/>
              </a:ext>
            </a:extLst>
          </p:cNvPr>
          <p:cNvGrpSpPr/>
          <p:nvPr/>
        </p:nvGrpSpPr>
        <p:grpSpPr>
          <a:xfrm>
            <a:off x="5292080" y="3212976"/>
            <a:ext cx="2618913" cy="1402672"/>
            <a:chOff x="5308846" y="1571347"/>
            <a:chExt cx="2618913" cy="140267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FE68CE74-83B1-477A-A261-D58A09B8F242}"/>
                </a:ext>
              </a:extLst>
            </p:cNvPr>
            <p:cNvGrpSpPr/>
            <p:nvPr/>
          </p:nvGrpSpPr>
          <p:grpSpPr>
            <a:xfrm>
              <a:off x="5308846" y="1571347"/>
              <a:ext cx="2618913" cy="1402672"/>
              <a:chOff x="4882718" y="1997476"/>
              <a:chExt cx="2618913" cy="1402672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F8173852-9DBD-46D1-B3D3-0059AB2E9C70}"/>
                  </a:ext>
                </a:extLst>
              </p:cNvPr>
              <p:cNvSpPr/>
              <p:nvPr/>
            </p:nvSpPr>
            <p:spPr>
              <a:xfrm>
                <a:off x="4882718" y="1997476"/>
                <a:ext cx="2618913" cy="1402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81A349FF-016D-45C9-B097-F8C9E8349D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2315" y="2130641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FDA50630-98E3-471F-9598-F200CE87D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3908" y="2132120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CA4DE56C-BE4C-4281-9DCF-713F47788B81}"/>
                    </a:ext>
                  </a:extLst>
                </p:cNvPr>
                <p:cNvSpPr txBox="1"/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CA4DE56C-BE4C-4281-9DCF-713F47788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F8737EC6-A57C-479D-A481-7509612E528F}"/>
                    </a:ext>
                  </a:extLst>
                </p:cNvPr>
                <p:cNvSpPr/>
                <p:nvPr/>
              </p:nvSpPr>
              <p:spPr>
                <a:xfrm>
                  <a:off x="7380312" y="1628800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F8737EC6-A57C-479D-A481-7509612E52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628800"/>
                  <a:ext cx="3960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0A3CE01-7949-4A15-91E2-17B1D405E8E5}"/>
              </a:ext>
            </a:extLst>
          </p:cNvPr>
          <p:cNvSpPr/>
          <p:nvPr/>
        </p:nvSpPr>
        <p:spPr>
          <a:xfrm>
            <a:off x="5292080" y="4941168"/>
            <a:ext cx="2618913" cy="140267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32" name="楕円 31">
            <a:extLst>
              <a:ext uri="{FF2B5EF4-FFF2-40B4-BE49-F238E27FC236}">
                <a16:creationId xmlns:a16="http://schemas.microsoft.com/office/drawing/2014/main" id="{286146E6-B242-43E9-ADF9-BA2D9E66996C}"/>
              </a:ext>
            </a:extLst>
          </p:cNvPr>
          <p:cNvSpPr>
            <a:spLocks noChangeAspect="1"/>
          </p:cNvSpPr>
          <p:nvPr/>
        </p:nvSpPr>
        <p:spPr>
          <a:xfrm>
            <a:off x="5611677" y="5074333"/>
            <a:ext cx="1145220" cy="114522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2F581DA-5641-46EF-9FB9-E3C275D96C81}"/>
              </a:ext>
            </a:extLst>
          </p:cNvPr>
          <p:cNvSpPr>
            <a:spLocks noChangeAspect="1"/>
          </p:cNvSpPr>
          <p:nvPr/>
        </p:nvSpPr>
        <p:spPr>
          <a:xfrm>
            <a:off x="6403270" y="5075812"/>
            <a:ext cx="1145220" cy="11452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6885A6-F9C1-43CA-A489-BD793FF9558A}"/>
                  </a:ext>
                </a:extLst>
              </p:cNvPr>
              <p:cNvSpPr txBox="1"/>
              <p:nvPr/>
            </p:nvSpPr>
            <p:spPr>
              <a:xfrm>
                <a:off x="5419330" y="499862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6885A6-F9C1-43CA-A489-BD793FF9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330" y="4998621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99FF76A5-490D-477A-9F5B-A2DF8B1CB10A}"/>
                  </a:ext>
                </a:extLst>
              </p:cNvPr>
              <p:cNvSpPr/>
              <p:nvPr/>
            </p:nvSpPr>
            <p:spPr>
              <a:xfrm>
                <a:off x="7363546" y="4998621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99FF76A5-490D-477A-9F5B-A2DF8B1CB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46" y="4998621"/>
                <a:ext cx="3960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F4E80A-25C1-40DF-8B08-52896471B7A7}"/>
                  </a:ext>
                </a:extLst>
              </p:cNvPr>
              <p:cNvSpPr txBox="1"/>
              <p:nvPr/>
            </p:nvSpPr>
            <p:spPr>
              <a:xfrm>
                <a:off x="8028384" y="2060848"/>
                <a:ext cx="619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F4E80A-25C1-40DF-8B08-52896471B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060848"/>
                <a:ext cx="619208" cy="276999"/>
              </a:xfrm>
              <a:prstGeom prst="rect">
                <a:avLst/>
              </a:prstGeom>
              <a:blipFill>
                <a:blip r:embed="rId9"/>
                <a:stretch>
                  <a:fillRect l="-8824" r="-686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8A3FA45-B929-435B-A114-E2ACCB51E4A3}"/>
                  </a:ext>
                </a:extLst>
              </p:cNvPr>
              <p:cNvSpPr txBox="1"/>
              <p:nvPr/>
            </p:nvSpPr>
            <p:spPr>
              <a:xfrm>
                <a:off x="8028384" y="3717032"/>
                <a:ext cx="619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8A3FA45-B929-435B-A114-E2ACCB51E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3717032"/>
                <a:ext cx="619208" cy="276999"/>
              </a:xfrm>
              <a:prstGeom prst="rect">
                <a:avLst/>
              </a:prstGeom>
              <a:blipFill>
                <a:blip r:embed="rId10"/>
                <a:stretch>
                  <a:fillRect l="-8824" r="-68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F1C1862-01F6-4589-B2EC-2AF020B6CD43}"/>
                  </a:ext>
                </a:extLst>
              </p:cNvPr>
              <p:cNvSpPr txBox="1"/>
              <p:nvPr/>
            </p:nvSpPr>
            <p:spPr>
              <a:xfrm>
                <a:off x="8028384" y="5517232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F1C1862-01F6-4589-B2EC-2AF020B6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517232"/>
                <a:ext cx="258084" cy="276999"/>
              </a:xfrm>
              <a:prstGeom prst="rect">
                <a:avLst/>
              </a:prstGeom>
              <a:blipFill>
                <a:blip r:embed="rId11"/>
                <a:stretch>
                  <a:fillRect l="-26190" t="-4444" r="-2619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1" grpId="0" animBg="1"/>
      <p:bldP spid="32" grpId="0" animBg="1"/>
      <p:bldP spid="33" grpId="0" animBg="1"/>
      <p:bldP spid="29" grpId="0"/>
      <p:bldP spid="30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870664" cy="463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can use set notation to describe probabilities, and link them to Venn diagrams to help with problem solving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card is selected at random from a standard pack of playing cards. Let A be the event that the card is an Ace, and D be the event that the card is a diamond.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a) Draw a Venn diagram to represent this information.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CD03B0-F675-4991-8407-26ACDEBC8E9A}"/>
              </a:ext>
            </a:extLst>
          </p:cNvPr>
          <p:cNvGrpSpPr/>
          <p:nvPr/>
        </p:nvGrpSpPr>
        <p:grpSpPr>
          <a:xfrm>
            <a:off x="5148064" y="1556792"/>
            <a:ext cx="2618913" cy="1402672"/>
            <a:chOff x="5308846" y="1571347"/>
            <a:chExt cx="2618913" cy="1402672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CE2BDD0A-B9D1-4723-9F69-2F342F0DF816}"/>
                </a:ext>
              </a:extLst>
            </p:cNvPr>
            <p:cNvGrpSpPr/>
            <p:nvPr/>
          </p:nvGrpSpPr>
          <p:grpSpPr>
            <a:xfrm>
              <a:off x="5308846" y="1571347"/>
              <a:ext cx="2618913" cy="1402672"/>
              <a:chOff x="4882718" y="1997476"/>
              <a:chExt cx="2618913" cy="1402672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94BBFA-77C7-4533-8C2B-747778A68B22}"/>
                  </a:ext>
                </a:extLst>
              </p:cNvPr>
              <p:cNvSpPr/>
              <p:nvPr/>
            </p:nvSpPr>
            <p:spPr>
              <a:xfrm>
                <a:off x="4882718" y="1997476"/>
                <a:ext cx="2618913" cy="1402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2947A1E-D175-470D-AF53-FF2B1F67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2315" y="2130641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601BB07C-4F8C-4E11-86E5-D38A9D5EA8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3908" y="2132120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5316D23-0564-46E9-9CDD-6ED79403AB58}"/>
                    </a:ext>
                  </a:extLst>
                </p:cNvPr>
                <p:cNvSpPr txBox="1"/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5316D23-0564-46E9-9CDD-6ED79403A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647DD63D-7619-41A0-80F1-4B7A0018AEE5}"/>
                    </a:ext>
                  </a:extLst>
                </p:cNvPr>
                <p:cNvSpPr/>
                <p:nvPr/>
              </p:nvSpPr>
              <p:spPr>
                <a:xfrm>
                  <a:off x="7380312" y="1628800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647DD63D-7619-41A0-80F1-4B7A0018A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628800"/>
                  <a:ext cx="4045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9C18D3-BB81-46CB-A826-264D906E2A86}"/>
              </a:ext>
            </a:extLst>
          </p:cNvPr>
          <p:cNvSpPr txBox="1"/>
          <p:nvPr/>
        </p:nvSpPr>
        <p:spPr>
          <a:xfrm>
            <a:off x="6300192" y="213285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DE302C-5C22-45F1-9BD9-771800B23823}"/>
              </a:ext>
            </a:extLst>
          </p:cNvPr>
          <p:cNvSpPr txBox="1"/>
          <p:nvPr/>
        </p:nvSpPr>
        <p:spPr>
          <a:xfrm>
            <a:off x="5724128" y="206084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B4D18E-2BB8-4E01-9225-7A71BCA51E70}"/>
              </a:ext>
            </a:extLst>
          </p:cNvPr>
          <p:cNvSpPr txBox="1"/>
          <p:nvPr/>
        </p:nvSpPr>
        <p:spPr>
          <a:xfrm>
            <a:off x="6804248" y="206084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B07DDD-1D5D-46F3-85D6-31094F236B56}"/>
              </a:ext>
            </a:extLst>
          </p:cNvPr>
          <p:cNvSpPr txBox="1"/>
          <p:nvPr/>
        </p:nvSpPr>
        <p:spPr>
          <a:xfrm>
            <a:off x="7380312" y="263691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36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62C1BB-2CA2-43F8-83A7-BD321917879D}"/>
              </a:ext>
            </a:extLst>
          </p:cNvPr>
          <p:cNvSpPr txBox="1"/>
          <p:nvPr/>
        </p:nvSpPr>
        <p:spPr>
          <a:xfrm>
            <a:off x="4499992" y="3212976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There is one card that is both an ace and a diamond</a:t>
            </a: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There are 3 aces that are not diamonds</a:t>
            </a: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There are 12 diamonds that are not aces</a:t>
            </a: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After this, 36 cards remain that are neither aces or diamonds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870664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can use set notation to describe probabilities, and link them to Venn diagrams to help with problem solving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card is selected at random from a standard pack of playing cards. Let A be the event that the card is an Ace, and D be the event that the card is a diamond.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e)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870664" cy="4632248"/>
              </a:xfrm>
              <a:blipFill>
                <a:blip r:embed="rId2"/>
                <a:stretch>
                  <a:fillRect l="-157" t="-789" r="-2677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CD03B0-F675-4991-8407-26ACDEBC8E9A}"/>
              </a:ext>
            </a:extLst>
          </p:cNvPr>
          <p:cNvGrpSpPr/>
          <p:nvPr/>
        </p:nvGrpSpPr>
        <p:grpSpPr>
          <a:xfrm>
            <a:off x="5148064" y="1556792"/>
            <a:ext cx="2618913" cy="1402672"/>
            <a:chOff x="5308846" y="1571347"/>
            <a:chExt cx="2618913" cy="1402672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CE2BDD0A-B9D1-4723-9F69-2F342F0DF816}"/>
                </a:ext>
              </a:extLst>
            </p:cNvPr>
            <p:cNvGrpSpPr/>
            <p:nvPr/>
          </p:nvGrpSpPr>
          <p:grpSpPr>
            <a:xfrm>
              <a:off x="5308846" y="1571347"/>
              <a:ext cx="2618913" cy="1402672"/>
              <a:chOff x="4882718" y="1997476"/>
              <a:chExt cx="2618913" cy="1402672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94BBFA-77C7-4533-8C2B-747778A68B22}"/>
                  </a:ext>
                </a:extLst>
              </p:cNvPr>
              <p:cNvSpPr/>
              <p:nvPr/>
            </p:nvSpPr>
            <p:spPr>
              <a:xfrm>
                <a:off x="4882718" y="1997476"/>
                <a:ext cx="2618913" cy="14026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2947A1E-D175-470D-AF53-FF2B1F67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2315" y="2130641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601BB07C-4F8C-4E11-86E5-D38A9D5EA8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3908" y="2132120"/>
                <a:ext cx="1145220" cy="11452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5316D23-0564-46E9-9CDD-6ED79403AB58}"/>
                    </a:ext>
                  </a:extLst>
                </p:cNvPr>
                <p:cNvSpPr txBox="1"/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5316D23-0564-46E9-9CDD-6ED79403A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1628800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647DD63D-7619-41A0-80F1-4B7A0018AEE5}"/>
                    </a:ext>
                  </a:extLst>
                </p:cNvPr>
                <p:cNvSpPr/>
                <p:nvPr/>
              </p:nvSpPr>
              <p:spPr>
                <a:xfrm>
                  <a:off x="7380312" y="1628800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647DD63D-7619-41A0-80F1-4B7A0018A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628800"/>
                  <a:ext cx="40459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9C18D3-BB81-46CB-A826-264D906E2A86}"/>
              </a:ext>
            </a:extLst>
          </p:cNvPr>
          <p:cNvSpPr txBox="1"/>
          <p:nvPr/>
        </p:nvSpPr>
        <p:spPr>
          <a:xfrm>
            <a:off x="6300192" y="213285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DE302C-5C22-45F1-9BD9-771800B23823}"/>
              </a:ext>
            </a:extLst>
          </p:cNvPr>
          <p:cNvSpPr txBox="1"/>
          <p:nvPr/>
        </p:nvSpPr>
        <p:spPr>
          <a:xfrm>
            <a:off x="5724128" y="206084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B4D18E-2BB8-4E01-9225-7A71BCA51E70}"/>
              </a:ext>
            </a:extLst>
          </p:cNvPr>
          <p:cNvSpPr txBox="1"/>
          <p:nvPr/>
        </p:nvSpPr>
        <p:spPr>
          <a:xfrm>
            <a:off x="6804248" y="206084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B07DDD-1D5D-46F3-85D6-31094F236B56}"/>
              </a:ext>
            </a:extLst>
          </p:cNvPr>
          <p:cNvSpPr txBox="1"/>
          <p:nvPr/>
        </p:nvSpPr>
        <p:spPr>
          <a:xfrm>
            <a:off x="7380312" y="263691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36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2855503-23D2-4EC3-96AA-5CBB5B7F87CA}"/>
              </a:ext>
            </a:extLst>
          </p:cNvPr>
          <p:cNvCxnSpPr>
            <a:cxnSpLocks/>
          </p:cNvCxnSpPr>
          <p:nvPr/>
        </p:nvCxnSpPr>
        <p:spPr>
          <a:xfrm flipH="1">
            <a:off x="2771800" y="3717032"/>
            <a:ext cx="1872208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6D5117-6D50-4BB3-BF4B-8AD9272B87B6}"/>
              </a:ext>
            </a:extLst>
          </p:cNvPr>
          <p:cNvSpPr txBox="1"/>
          <p:nvPr/>
        </p:nvSpPr>
        <p:spPr>
          <a:xfrm>
            <a:off x="4463812" y="335699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‘Probability of the card being an ace and a diamond’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AC1B3D-AFA1-4372-9337-35057FCFF303}"/>
                  </a:ext>
                </a:extLst>
              </p:cNvPr>
              <p:cNvSpPr txBox="1"/>
              <p:nvPr/>
            </p:nvSpPr>
            <p:spPr>
              <a:xfrm>
                <a:off x="8280236" y="3356992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AC1B3D-AFA1-4372-9337-35057FCFF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36" y="3356992"/>
                <a:ext cx="576064" cy="49705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44284-6FF4-4F1E-9679-0E5BEAB161F1}"/>
              </a:ext>
            </a:extLst>
          </p:cNvPr>
          <p:cNvSpPr txBox="1"/>
          <p:nvPr/>
        </p:nvSpPr>
        <p:spPr>
          <a:xfrm>
            <a:off x="4463812" y="422108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‘Probability of the card being an ace or a diamond’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51CFA6E-5E24-44DF-8B58-F04D04273F01}"/>
                  </a:ext>
                </a:extLst>
              </p:cNvPr>
              <p:cNvSpPr txBox="1"/>
              <p:nvPr/>
            </p:nvSpPr>
            <p:spPr>
              <a:xfrm>
                <a:off x="8064212" y="4221088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51CFA6E-5E24-44DF-8B58-F04D0427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12" y="4221088"/>
                <a:ext cx="576064" cy="49705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B20A90C-D71E-48A4-AE23-328C8AA91DE6}"/>
              </a:ext>
            </a:extLst>
          </p:cNvPr>
          <p:cNvSpPr txBox="1"/>
          <p:nvPr/>
        </p:nvSpPr>
        <p:spPr>
          <a:xfrm>
            <a:off x="4463812" y="508518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‘Probability of the card not being an ace’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05181F1-2E49-42EF-ACB5-0CE500A834A6}"/>
                  </a:ext>
                </a:extLst>
              </p:cNvPr>
              <p:cNvSpPr txBox="1"/>
              <p:nvPr/>
            </p:nvSpPr>
            <p:spPr>
              <a:xfrm>
                <a:off x="8064212" y="5013176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05181F1-2E49-42EF-ACB5-0CE500A8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12" y="5013176"/>
                <a:ext cx="576064" cy="49705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47B5125-C582-442E-AF35-A3BBFF6FBD4E}"/>
              </a:ext>
            </a:extLst>
          </p:cNvPr>
          <p:cNvSpPr txBox="1"/>
          <p:nvPr/>
        </p:nvSpPr>
        <p:spPr>
          <a:xfrm>
            <a:off x="4463812" y="580526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‘Probability of the card not being an ace, and being a diamond’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13B155E-DCC7-4C20-ABBF-75B8D0749A6A}"/>
                  </a:ext>
                </a:extLst>
              </p:cNvPr>
              <p:cNvSpPr txBox="1"/>
              <p:nvPr/>
            </p:nvSpPr>
            <p:spPr>
              <a:xfrm>
                <a:off x="8100392" y="5949280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13B155E-DCC7-4C20-ABBF-75B8D074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5949280"/>
                <a:ext cx="576064" cy="497059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D565EE7-B15D-4C48-8343-6008DCA73202}"/>
              </a:ext>
            </a:extLst>
          </p:cNvPr>
          <p:cNvCxnSpPr>
            <a:cxnSpLocks/>
          </p:cNvCxnSpPr>
          <p:nvPr/>
        </p:nvCxnSpPr>
        <p:spPr>
          <a:xfrm flipH="1">
            <a:off x="2771800" y="4509120"/>
            <a:ext cx="1800200" cy="8185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49790A9-0533-4218-9EAE-E49C8D40E6C8}"/>
              </a:ext>
            </a:extLst>
          </p:cNvPr>
          <p:cNvCxnSpPr>
            <a:cxnSpLocks/>
          </p:cNvCxnSpPr>
          <p:nvPr/>
        </p:nvCxnSpPr>
        <p:spPr>
          <a:xfrm flipH="1">
            <a:off x="2699792" y="5265495"/>
            <a:ext cx="1872208" cy="422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D361821-5F44-449E-8F1A-EB56D3C27096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735620" y="6021288"/>
            <a:ext cx="1728192" cy="45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30CCD80-6205-4826-A102-86CCC68A316F}"/>
                  </a:ext>
                </a:extLst>
              </p:cNvPr>
              <p:cNvSpPr txBox="1"/>
              <p:nvPr/>
            </p:nvSpPr>
            <p:spPr>
              <a:xfrm>
                <a:off x="8568268" y="4221088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30CCD80-6205-4826-A102-86CCC68A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268" y="4221088"/>
                <a:ext cx="576064" cy="497059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FA9CD50-CEB4-422E-B42D-2D015F47D342}"/>
                  </a:ext>
                </a:extLst>
              </p:cNvPr>
              <p:cNvSpPr txBox="1"/>
              <p:nvPr/>
            </p:nvSpPr>
            <p:spPr>
              <a:xfrm>
                <a:off x="8568268" y="5013176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FA9CD50-CEB4-422E-B42D-2D015F47D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268" y="5013176"/>
                <a:ext cx="576064" cy="49705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E1AF0B0-43CA-4479-AE5E-5246872BC4B1}"/>
                  </a:ext>
                </a:extLst>
              </p:cNvPr>
              <p:cNvSpPr txBox="1"/>
              <p:nvPr/>
            </p:nvSpPr>
            <p:spPr>
              <a:xfrm>
                <a:off x="8596084" y="5949280"/>
                <a:ext cx="57606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E1AF0B0-43CA-4479-AE5E-5246872B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084" y="5949280"/>
                <a:ext cx="576064" cy="497059"/>
              </a:xfrm>
              <a:prstGeom prst="rect">
                <a:avLst/>
              </a:prstGeom>
              <a:blipFill>
                <a:blip r:embed="rId1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can use set notation to describe probabilities, and link them to Venn diagrams to help with problem solving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not independent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also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C are mutually exclusive, and events B and C are independent, draw a Venn diagram to represent the situation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  <a:blipFill>
                <a:blip r:embed="rId2"/>
                <a:stretch>
                  <a:fillRect l="-945" t="-724" r="-2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5223B17-6B06-42B5-B96A-E868BACB7A24}"/>
              </a:ext>
            </a:extLst>
          </p:cNvPr>
          <p:cNvCxnSpPr>
            <a:cxnSpLocks/>
          </p:cNvCxnSpPr>
          <p:nvPr/>
        </p:nvCxnSpPr>
        <p:spPr>
          <a:xfrm flipV="1">
            <a:off x="4067944" y="2564904"/>
            <a:ext cx="100811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F55B246-EC37-4750-834D-CEE51B4E2F48}"/>
                  </a:ext>
                </a:extLst>
              </p:cNvPr>
              <p:cNvSpPr txBox="1"/>
              <p:nvPr/>
            </p:nvSpPr>
            <p:spPr>
              <a:xfrm>
                <a:off x="4932040" y="2060848"/>
                <a:ext cx="3888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the events are independent,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F55B246-EC37-4750-834D-CEE51B4E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060848"/>
                <a:ext cx="3888432" cy="584775"/>
              </a:xfrm>
              <a:prstGeom prst="rect">
                <a:avLst/>
              </a:prstGeom>
              <a:blipFill>
                <a:blip r:embed="rId3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EEE13B5-02A9-4EF4-9145-4F4F001B564F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388843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×0.4≠0.25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then these events cannot be independent (</a:t>
                </a:r>
                <a:r>
                  <a:rPr lang="en-GB" sz="16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ie</a:t>
                </a:r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if one happens, it will affect the probability of the other happening)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EEE13B5-02A9-4EF4-9145-4F4F001B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3888432" cy="1077218"/>
              </a:xfrm>
              <a:prstGeom prst="rect">
                <a:avLst/>
              </a:prstGeom>
              <a:blipFill>
                <a:blip r:embed="rId4"/>
                <a:stretch>
                  <a:fillRect t="-1130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6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can use set notation to describe probabilities, and link them to Venn diagrams to help with problem solving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not independent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also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C are mutually exclusive, and events B and C are independent, draw a Venn diagram to represent the situation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  <a:blipFill>
                <a:blip r:embed="rId2"/>
                <a:stretch>
                  <a:fillRect l="-945" t="-724" r="-2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03D5A5-D8A8-4529-AB55-AB245481E1E3}"/>
              </a:ext>
            </a:extLst>
          </p:cNvPr>
          <p:cNvSpPr/>
          <p:nvPr/>
        </p:nvSpPr>
        <p:spPr>
          <a:xfrm>
            <a:off x="5292080" y="1268760"/>
            <a:ext cx="3312368" cy="1872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4CA9C95-B49B-4FCF-BC0D-3607FBE28249}"/>
              </a:ext>
            </a:extLst>
          </p:cNvPr>
          <p:cNvSpPr>
            <a:spLocks noChangeAspect="1"/>
          </p:cNvSpPr>
          <p:nvPr/>
        </p:nvSpPr>
        <p:spPr>
          <a:xfrm>
            <a:off x="5404532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23A9C34-5440-4062-B89C-0B0BB9AAF30B}"/>
              </a:ext>
            </a:extLst>
          </p:cNvPr>
          <p:cNvSpPr>
            <a:spLocks noChangeAspect="1"/>
          </p:cNvSpPr>
          <p:nvPr/>
        </p:nvSpPr>
        <p:spPr>
          <a:xfrm>
            <a:off x="6300192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2A8F0C-E2E8-44A0-AB85-CF9C84BC1254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2A8F0C-E2E8-44A0-AB85-CF9C84BC1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A9BC695-B315-4514-867C-B6489DA25833}"/>
                  </a:ext>
                </a:extLst>
              </p:cNvPr>
              <p:cNvSpPr/>
              <p:nvPr/>
            </p:nvSpPr>
            <p:spPr>
              <a:xfrm>
                <a:off x="6804248" y="1268760"/>
                <a:ext cx="4320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A9BC695-B315-4514-867C-B6489DA25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68760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CF628219-926C-42D3-A3EB-9C02EF6A33CF}"/>
              </a:ext>
            </a:extLst>
          </p:cNvPr>
          <p:cNvSpPr>
            <a:spLocks noChangeAspect="1"/>
          </p:cNvSpPr>
          <p:nvPr/>
        </p:nvSpPr>
        <p:spPr>
          <a:xfrm>
            <a:off x="7164288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D5DCE8E-5D0E-4AEB-B429-B268F8C1D20C}"/>
                  </a:ext>
                </a:extLst>
              </p:cNvPr>
              <p:cNvSpPr/>
              <p:nvPr/>
            </p:nvSpPr>
            <p:spPr>
              <a:xfrm>
                <a:off x="8028384" y="1412776"/>
                <a:ext cx="3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D5DCE8E-5D0E-4AEB-B429-B268F8C1D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412776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11742-9E1B-42D9-8E8F-3BE9DFBD87F7}"/>
              </a:ext>
            </a:extLst>
          </p:cNvPr>
          <p:cNvSpPr txBox="1"/>
          <p:nvPr/>
        </p:nvSpPr>
        <p:spPr>
          <a:xfrm>
            <a:off x="6228184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0.25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C600FA-2219-4D57-9656-3161A711FCA9}"/>
              </a:ext>
            </a:extLst>
          </p:cNvPr>
          <p:cNvSpPr txBox="1"/>
          <p:nvPr/>
        </p:nvSpPr>
        <p:spPr>
          <a:xfrm>
            <a:off x="5580112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E3E92-A4B5-441D-BB8E-CE1E7F904919}"/>
              </a:ext>
            </a:extLst>
          </p:cNvPr>
          <p:cNvSpPr txBox="1"/>
          <p:nvPr/>
        </p:nvSpPr>
        <p:spPr>
          <a:xfrm>
            <a:off x="7092280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5669A7-D70D-412C-8AD6-52919FD1D2C9}"/>
              </a:ext>
            </a:extLst>
          </p:cNvPr>
          <p:cNvSpPr txBox="1"/>
          <p:nvPr/>
        </p:nvSpPr>
        <p:spPr>
          <a:xfrm>
            <a:off x="7668344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0.12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275101-BE20-4D34-8CB8-9F2E9DA33A3E}"/>
              </a:ext>
            </a:extLst>
          </p:cNvPr>
          <p:cNvSpPr txBox="1"/>
          <p:nvPr/>
        </p:nvSpPr>
        <p:spPr>
          <a:xfrm>
            <a:off x="6660232" y="249289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0.07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186C93-723F-4395-9D46-0159B9A34BA1}"/>
              </a:ext>
            </a:extLst>
          </p:cNvPr>
          <p:cNvSpPr txBox="1"/>
          <p:nvPr/>
        </p:nvSpPr>
        <p:spPr>
          <a:xfrm>
            <a:off x="7236296" y="126876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0.43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8F106F-8F0B-44AE-9886-ED723CB4632E}"/>
                  </a:ext>
                </a:extLst>
              </p:cNvPr>
              <p:cNvSpPr txBox="1"/>
              <p:nvPr/>
            </p:nvSpPr>
            <p:spPr>
              <a:xfrm>
                <a:off x="4329337" y="3861048"/>
                <a:ext cx="1675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=0.25</m:t>
                    </m:r>
                  </m:oMath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8F106F-8F0B-44AE-9886-ED723CB46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3861048"/>
                <a:ext cx="1675074" cy="307777"/>
              </a:xfrm>
              <a:prstGeom prst="rect">
                <a:avLst/>
              </a:prstGeom>
              <a:blipFill>
                <a:blip r:embed="rId6"/>
                <a:stretch>
                  <a:fillRect l="-1091"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BC1C85-D022-4468-8106-3A5638D80F6D}"/>
                  </a:ext>
                </a:extLst>
              </p:cNvPr>
              <p:cNvSpPr txBox="1"/>
              <p:nvPr/>
            </p:nvSpPr>
            <p:spPr>
              <a:xfrm>
                <a:off x="4329337" y="4293096"/>
                <a:ext cx="45365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=0.3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probability of only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0.05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BC1C85-D022-4468-8106-3A5638D8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4293096"/>
                <a:ext cx="4536504" cy="307777"/>
              </a:xfrm>
              <a:prstGeom prst="rect">
                <a:avLst/>
              </a:prstGeom>
              <a:blipFill>
                <a:blip r:embed="rId7"/>
                <a:stretch>
                  <a:fillRect l="-134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1B61BD-E14C-4986-806B-43F177DC25BE}"/>
                  </a:ext>
                </a:extLst>
              </p:cNvPr>
              <p:cNvSpPr txBox="1"/>
              <p:nvPr/>
            </p:nvSpPr>
            <p:spPr>
              <a:xfrm>
                <a:off x="4329337" y="4725144"/>
                <a:ext cx="47525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are independent,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    (0.4x0.2=0.08)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1B61BD-E14C-4986-806B-43F177DC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4725144"/>
                <a:ext cx="4752528" cy="523220"/>
              </a:xfrm>
              <a:prstGeom prst="rect">
                <a:avLst/>
              </a:prstGeom>
              <a:blipFill>
                <a:blip r:embed="rId8"/>
                <a:stretch>
                  <a:fillRect l="-128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D3B99D8-773A-4B73-B574-F0146151268D}"/>
                  </a:ext>
                </a:extLst>
              </p:cNvPr>
              <p:cNvSpPr txBox="1"/>
              <p:nvPr/>
            </p:nvSpPr>
            <p:spPr>
              <a:xfrm>
                <a:off x="4329337" y="5301208"/>
                <a:ext cx="4824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=0.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probability of only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0.12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D3B99D8-773A-4B73-B574-F01461512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5301208"/>
                <a:ext cx="4824536" cy="307777"/>
              </a:xfrm>
              <a:prstGeom prst="rect">
                <a:avLst/>
              </a:prstGeom>
              <a:blipFill>
                <a:blip r:embed="rId9"/>
                <a:stretch>
                  <a:fillRect l="-126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70D761-1983-4AEE-B4B1-9FDE3F4FE6FF}"/>
                  </a:ext>
                </a:extLst>
              </p:cNvPr>
              <p:cNvSpPr txBox="1"/>
              <p:nvPr/>
            </p:nvSpPr>
            <p:spPr>
              <a:xfrm>
                <a:off x="4329337" y="5733256"/>
                <a:ext cx="4824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=0.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probability of only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0.07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E70D761-1983-4AEE-B4B1-9FDE3F4F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5733256"/>
                <a:ext cx="4824536" cy="307777"/>
              </a:xfrm>
              <a:prstGeom prst="rect">
                <a:avLst/>
              </a:prstGeom>
              <a:blipFill>
                <a:blip r:embed="rId10"/>
                <a:stretch>
                  <a:fillRect l="-126"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61D18A6-D358-4BC1-940E-F837B9368297}"/>
                  </a:ext>
                </a:extLst>
              </p:cNvPr>
              <p:cNvSpPr txBox="1"/>
              <p:nvPr/>
            </p:nvSpPr>
            <p:spPr>
              <a:xfrm>
                <a:off x="4329337" y="3284984"/>
                <a:ext cx="432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are mutually exclusive, they do not overlap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61D18A6-D358-4BC1-940E-F837B936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37" y="3284984"/>
                <a:ext cx="4320480" cy="523220"/>
              </a:xfrm>
              <a:prstGeom prst="rect">
                <a:avLst/>
              </a:prstGeom>
              <a:blipFill>
                <a:blip r:embed="rId11"/>
                <a:stretch>
                  <a:fillRect l="-423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67C921-8994-4AB5-982A-3AF1C14415CA}"/>
              </a:ext>
            </a:extLst>
          </p:cNvPr>
          <p:cNvSpPr txBox="1"/>
          <p:nvPr/>
        </p:nvSpPr>
        <p:spPr>
          <a:xfrm>
            <a:off x="4329337" y="60932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As they must total 1, the probability of none of these must equal 0.43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1" grpId="0"/>
      <p:bldP spid="12" grpId="0"/>
      <p:bldP spid="16" grpId="0" animBg="1"/>
      <p:bldP spid="17" grpId="0"/>
      <p:bldP spid="5" grpId="0"/>
      <p:bldP spid="18" grpId="0"/>
      <p:bldP spid="19" grpId="0"/>
      <p:bldP spid="20" grpId="0"/>
      <p:bldP spid="21" grpId="0"/>
      <p:bldP spid="22" grpId="0"/>
      <p:bldP spid="6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Conditional Probability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can use set notation to describe probabilities, and link them to Venn diagrams to help with problem solving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Explain why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not independent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also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events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C are mutually exclusive, and events B and C are independent, draw a Venn diagram to represent the situation</a:t>
                </a: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4"/>
                <a:ext cx="3870664" cy="5052637"/>
              </a:xfrm>
              <a:blipFill>
                <a:blip r:embed="rId2"/>
                <a:stretch>
                  <a:fillRect l="-945" t="-724" r="-2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2A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03D5A5-D8A8-4529-AB55-AB245481E1E3}"/>
              </a:ext>
            </a:extLst>
          </p:cNvPr>
          <p:cNvSpPr/>
          <p:nvPr/>
        </p:nvSpPr>
        <p:spPr>
          <a:xfrm>
            <a:off x="5292080" y="1268760"/>
            <a:ext cx="3312368" cy="1872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4CA9C95-B49B-4FCF-BC0D-3607FBE28249}"/>
              </a:ext>
            </a:extLst>
          </p:cNvPr>
          <p:cNvSpPr>
            <a:spLocks noChangeAspect="1"/>
          </p:cNvSpPr>
          <p:nvPr/>
        </p:nvSpPr>
        <p:spPr>
          <a:xfrm>
            <a:off x="5404532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23A9C34-5440-4062-B89C-0B0BB9AAF30B}"/>
              </a:ext>
            </a:extLst>
          </p:cNvPr>
          <p:cNvSpPr>
            <a:spLocks noChangeAspect="1"/>
          </p:cNvSpPr>
          <p:nvPr/>
        </p:nvSpPr>
        <p:spPr>
          <a:xfrm>
            <a:off x="6300192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2A8F0C-E2E8-44A0-AB85-CF9C84BC1254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F2A8F0C-E2E8-44A0-AB85-CF9C84BC1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A9BC695-B315-4514-867C-B6489DA25833}"/>
                  </a:ext>
                </a:extLst>
              </p:cNvPr>
              <p:cNvSpPr/>
              <p:nvPr/>
            </p:nvSpPr>
            <p:spPr>
              <a:xfrm>
                <a:off x="6804248" y="1268760"/>
                <a:ext cx="4320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A9BC695-B315-4514-867C-B6489DA25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68760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CF628219-926C-42D3-A3EB-9C02EF6A33CF}"/>
              </a:ext>
            </a:extLst>
          </p:cNvPr>
          <p:cNvSpPr>
            <a:spLocks noChangeAspect="1"/>
          </p:cNvSpPr>
          <p:nvPr/>
        </p:nvSpPr>
        <p:spPr>
          <a:xfrm>
            <a:off x="7164288" y="1628800"/>
            <a:ext cx="1368152" cy="13681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D5DCE8E-5D0E-4AEB-B429-B268F8C1D20C}"/>
                  </a:ext>
                </a:extLst>
              </p:cNvPr>
              <p:cNvSpPr/>
              <p:nvPr/>
            </p:nvSpPr>
            <p:spPr>
              <a:xfrm>
                <a:off x="8028384" y="1412776"/>
                <a:ext cx="3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D5DCE8E-5D0E-4AEB-B429-B268F8C1D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412776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11742-9E1B-42D9-8E8F-3BE9DFBD87F7}"/>
              </a:ext>
            </a:extLst>
          </p:cNvPr>
          <p:cNvSpPr txBox="1"/>
          <p:nvPr/>
        </p:nvSpPr>
        <p:spPr>
          <a:xfrm>
            <a:off x="6228184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0.25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C600FA-2219-4D57-9656-3161A711FCA9}"/>
              </a:ext>
            </a:extLst>
          </p:cNvPr>
          <p:cNvSpPr txBox="1"/>
          <p:nvPr/>
        </p:nvSpPr>
        <p:spPr>
          <a:xfrm>
            <a:off x="5580112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DE3E92-A4B5-441D-BB8E-CE1E7F904919}"/>
              </a:ext>
            </a:extLst>
          </p:cNvPr>
          <p:cNvSpPr txBox="1"/>
          <p:nvPr/>
        </p:nvSpPr>
        <p:spPr>
          <a:xfrm>
            <a:off x="7092280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05669A7-D70D-412C-8AD6-52919FD1D2C9}"/>
              </a:ext>
            </a:extLst>
          </p:cNvPr>
          <p:cNvSpPr txBox="1"/>
          <p:nvPr/>
        </p:nvSpPr>
        <p:spPr>
          <a:xfrm>
            <a:off x="7668344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0.12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8275101-BE20-4D34-8CB8-9F2E9DA33A3E}"/>
              </a:ext>
            </a:extLst>
          </p:cNvPr>
          <p:cNvSpPr txBox="1"/>
          <p:nvPr/>
        </p:nvSpPr>
        <p:spPr>
          <a:xfrm>
            <a:off x="6660232" y="249289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0.07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186C93-723F-4395-9D46-0159B9A34BA1}"/>
              </a:ext>
            </a:extLst>
          </p:cNvPr>
          <p:cNvSpPr txBox="1"/>
          <p:nvPr/>
        </p:nvSpPr>
        <p:spPr>
          <a:xfrm>
            <a:off x="7236296" y="126876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0.43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A58C8A0-4C6A-4E5D-A003-78EFDE0CADE3}"/>
                  </a:ext>
                </a:extLst>
              </p:cNvPr>
              <p:cNvSpPr txBox="1"/>
              <p:nvPr/>
            </p:nvSpPr>
            <p:spPr>
              <a:xfrm>
                <a:off x="683568" y="5949280"/>
                <a:ext cx="3188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probability of ‘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not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’ 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A58C8A0-4C6A-4E5D-A003-78EFDE0C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949280"/>
                <a:ext cx="3188693" cy="307777"/>
              </a:xfrm>
              <a:prstGeom prst="rect">
                <a:avLst/>
              </a:prstGeom>
              <a:blipFill>
                <a:blip r:embed="rId6"/>
                <a:stretch>
                  <a:fillRect l="-574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ABF931-37C3-4E7F-997A-E3DE6E631690}"/>
              </a:ext>
            </a:extLst>
          </p:cNvPr>
          <p:cNvSpPr txBox="1"/>
          <p:nvPr/>
        </p:nvSpPr>
        <p:spPr>
          <a:xfrm>
            <a:off x="13823" y="6237312"/>
            <a:ext cx="469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Highlight regions that satisfy each of these parts…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5659971-E464-4BEF-B99A-D69BEF271545}"/>
              </a:ext>
            </a:extLst>
          </p:cNvPr>
          <p:cNvSpPr/>
          <p:nvPr/>
        </p:nvSpPr>
        <p:spPr>
          <a:xfrm>
            <a:off x="5580112" y="2060848"/>
            <a:ext cx="648072" cy="432048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B642553-ED3F-4CB3-B381-CB9EDAAC96D8}"/>
              </a:ext>
            </a:extLst>
          </p:cNvPr>
          <p:cNvSpPr/>
          <p:nvPr/>
        </p:nvSpPr>
        <p:spPr>
          <a:xfrm>
            <a:off x="7164288" y="2060848"/>
            <a:ext cx="504056" cy="43204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5F82DF10-56E1-43AB-AC40-5F0CE6A1F465}"/>
              </a:ext>
            </a:extLst>
          </p:cNvPr>
          <p:cNvSpPr/>
          <p:nvPr/>
        </p:nvSpPr>
        <p:spPr>
          <a:xfrm>
            <a:off x="7740352" y="2060848"/>
            <a:ext cx="504056" cy="43204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D28ECB-5F20-475E-92C9-EBC2F643D1C2}"/>
                  </a:ext>
                </a:extLst>
              </p:cNvPr>
              <p:cNvSpPr txBox="1"/>
              <p:nvPr/>
            </p:nvSpPr>
            <p:spPr>
              <a:xfrm>
                <a:off x="5652120" y="3501008"/>
                <a:ext cx="688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D28ECB-5F20-475E-92C9-EBC2F643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501008"/>
                <a:ext cx="688073" cy="276999"/>
              </a:xfrm>
              <a:prstGeom prst="rect">
                <a:avLst/>
              </a:prstGeom>
              <a:blipFill>
                <a:blip r:embed="rId7"/>
                <a:stretch>
                  <a:fillRect l="-7080" r="-177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14CADFB-DE0F-4AB5-AF8C-66CA13D07FE8}"/>
                  </a:ext>
                </a:extLst>
              </p:cNvPr>
              <p:cNvSpPr txBox="1"/>
              <p:nvPr/>
            </p:nvSpPr>
            <p:spPr>
              <a:xfrm>
                <a:off x="7668344" y="3501008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14CADFB-DE0F-4AB5-AF8C-66CA13D07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501008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F18A2C-077A-4671-89A6-1FD550484CD9}"/>
              </a:ext>
            </a:extLst>
          </p:cNvPr>
          <p:cNvSpPr txBox="1"/>
          <p:nvPr/>
        </p:nvSpPr>
        <p:spPr>
          <a:xfrm>
            <a:off x="5724128" y="386104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0.05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8D18699-DC1B-4307-A58D-258F92F8B975}"/>
              </a:ext>
            </a:extLst>
          </p:cNvPr>
          <p:cNvSpPr txBox="1"/>
          <p:nvPr/>
        </p:nvSpPr>
        <p:spPr>
          <a:xfrm>
            <a:off x="7524328" y="386104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0.2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5D66B3A-E90F-4F95-8413-5F69A03B6B59}"/>
                  </a:ext>
                </a:extLst>
              </p:cNvPr>
              <p:cNvSpPr txBox="1"/>
              <p:nvPr/>
            </p:nvSpPr>
            <p:spPr>
              <a:xfrm flipH="1">
                <a:off x="5508104" y="4365104"/>
                <a:ext cx="254656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5D66B3A-E90F-4F95-8413-5F69A03B6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08104" y="4365104"/>
                <a:ext cx="2546569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9" grpId="0" animBg="1"/>
      <p:bldP spid="32" grpId="0" animBg="1"/>
      <p:bldP spid="33" grpId="0" animBg="1"/>
      <p:bldP spid="2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2824</Words>
  <Application>Microsoft Office PowerPoint</Application>
  <PresentationFormat>On-screen Show (4:3)</PresentationFormat>
  <Paragraphs>684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游ゴシック</vt:lpstr>
      <vt:lpstr>游ゴシック Light</vt:lpstr>
      <vt:lpstr>Accord Heavy SF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テーマ</vt:lpstr>
      <vt:lpstr>PowerPoint Presentation</vt:lpstr>
      <vt:lpstr>Prior knowledge check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Conditional Probability</vt:lpstr>
      <vt:lpstr>Conditional Probability</vt:lpstr>
      <vt:lpstr>Conditional Probability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Conditional Probability</vt:lpstr>
      <vt:lpstr>Conditional Probability</vt:lpstr>
      <vt:lpstr>Conditional Probability</vt:lpstr>
      <vt:lpstr>Conditional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Michael Pye</cp:lastModifiedBy>
  <cp:revision>42</cp:revision>
  <dcterms:created xsi:type="dcterms:W3CDTF">2018-06-16T01:40:49Z</dcterms:created>
  <dcterms:modified xsi:type="dcterms:W3CDTF">2019-02-26T01:27:17Z</dcterms:modified>
</cp:coreProperties>
</file>