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60" r:id="rId9"/>
    <p:sldId id="272" r:id="rId10"/>
    <p:sldId id="273" r:id="rId11"/>
    <p:sldId id="274" r:id="rId12"/>
    <p:sldId id="262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81" r:id="rId21"/>
    <p:sldId id="282" r:id="rId22"/>
    <p:sldId id="283" r:id="rId23"/>
    <p:sldId id="266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2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000">
              <a:srgbClr val="FF0000">
                <a:alpha val="2000"/>
              </a:srgbClr>
            </a:gs>
            <a:gs pos="95000">
              <a:srgbClr val="FF0000">
                <a:alpha val="2000"/>
              </a:srgbClr>
            </a:gs>
            <a:gs pos="100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D18-9525-49C4-8F1A-61607BA47645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5762-C255-4281-8E76-DD5AE8282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0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70.png"/><Relationship Id="rId5" Type="http://schemas.openxmlformats.org/officeDocument/2006/relationships/image" Target="../media/image151.png"/><Relationship Id="rId4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50.png"/><Relationship Id="rId5" Type="http://schemas.openxmlformats.org/officeDocument/2006/relationships/image" Target="../media/image151.png"/><Relationship Id="rId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18" Type="http://schemas.openxmlformats.org/officeDocument/2006/relationships/image" Target="../media/image7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5.png"/><Relationship Id="rId1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png"/><Relationship Id="rId1" Type="http://schemas.openxmlformats.org/officeDocument/2006/relationships/tags" Target="../tags/tag1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png"/><Relationship Id="rId1" Type="http://schemas.openxmlformats.org/officeDocument/2006/relationships/tags" Target="../tags/tag13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880.png"/><Relationship Id="rId18" Type="http://schemas.openxmlformats.org/officeDocument/2006/relationships/image" Target="../media/image95.png"/><Relationship Id="rId3" Type="http://schemas.openxmlformats.org/officeDocument/2006/relationships/image" Target="../media/image780.png"/><Relationship Id="rId7" Type="http://schemas.openxmlformats.org/officeDocument/2006/relationships/image" Target="../media/image92.png"/><Relationship Id="rId12" Type="http://schemas.openxmlformats.org/officeDocument/2006/relationships/image" Target="../media/image93.png"/><Relationship Id="rId17" Type="http://schemas.openxmlformats.org/officeDocument/2006/relationships/image" Target="../media/image920.png"/><Relationship Id="rId2" Type="http://schemas.openxmlformats.org/officeDocument/2006/relationships/image" Target="../media/image77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860.png"/><Relationship Id="rId5" Type="http://schemas.openxmlformats.org/officeDocument/2006/relationships/image" Target="../media/image800.png"/><Relationship Id="rId15" Type="http://schemas.openxmlformats.org/officeDocument/2006/relationships/image" Target="../media/image900.png"/><Relationship Id="rId10" Type="http://schemas.openxmlformats.org/officeDocument/2006/relationships/image" Target="../media/image850.png"/><Relationship Id="rId4" Type="http://schemas.openxmlformats.org/officeDocument/2006/relationships/image" Target="../media/image790.png"/><Relationship Id="rId9" Type="http://schemas.openxmlformats.org/officeDocument/2006/relationships/image" Target="../media/image8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820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40.png"/><Relationship Id="rId3" Type="http://schemas.openxmlformats.org/officeDocument/2006/relationships/image" Target="../media/image640.png"/><Relationship Id="rId7" Type="http://schemas.openxmlformats.org/officeDocument/2006/relationships/image" Target="../media/image680.png"/><Relationship Id="rId12" Type="http://schemas.openxmlformats.org/officeDocument/2006/relationships/image" Target="../media/image7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70.png"/><Relationship Id="rId11" Type="http://schemas.openxmlformats.org/officeDocument/2006/relationships/image" Target="../media/image720.png"/><Relationship Id="rId5" Type="http://schemas.openxmlformats.org/officeDocument/2006/relationships/image" Target="../media/image660.png"/><Relationship Id="rId15" Type="http://schemas.openxmlformats.org/officeDocument/2006/relationships/image" Target="../media/image760.png"/><Relationship Id="rId10" Type="http://schemas.openxmlformats.org/officeDocument/2006/relationships/image" Target="../media/image710.png"/><Relationship Id="rId4" Type="http://schemas.openxmlformats.org/officeDocument/2006/relationships/image" Target="../media/image650.png"/><Relationship Id="rId9" Type="http://schemas.openxmlformats.org/officeDocument/2006/relationships/image" Target="../media/image700.png"/><Relationship Id="rId14" Type="http://schemas.openxmlformats.org/officeDocument/2006/relationships/image" Target="../media/image7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09.png"/><Relationship Id="rId7" Type="http://schemas.openxmlformats.org/officeDocument/2006/relationships/image" Target="../media/image115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png"/><Relationship Id="rId1" Type="http://schemas.openxmlformats.org/officeDocument/2006/relationships/tags" Target="../tags/tag15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4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729098" y="1879866"/>
            <a:ext cx="554029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9600" b="0" u="sng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Mechanics</a:t>
            </a:r>
          </a:p>
          <a:p>
            <a:pPr algn="ctr"/>
            <a:r>
              <a:rPr lang="en-US" altLang="ja-JP" sz="96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Moments</a:t>
            </a:r>
            <a:endParaRPr lang="ja-JP" altLang="en-US" sz="9600" b="0" cap="none" spc="0" dirty="0">
              <a:ln w="19050">
                <a:solidFill>
                  <a:schemeClr val="tx1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Piranesi It BT" panose="03020602040506080505" pitchFamily="66" charset="0"/>
              <a:cs typeface="Microsoft Himalaya" panose="01010100010101010101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02796" y="5151242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0" y="1600200"/>
            <a:ext cx="3439237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find the sum of the moment of a set of forces acting on a body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Sometimes you will have a number of moments acting around a single point.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You need to calculate each one individually and then choose a positive direction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Adding the forces together will then give the overall magnitude and direction of movement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86400" y="1828800"/>
            <a:ext cx="1905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86400" y="1828800"/>
            <a:ext cx="0" cy="1676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010400" y="2667000"/>
            <a:ext cx="152400" cy="152400"/>
            <a:chOff x="6248400" y="4191000"/>
            <a:chExt cx="152400" cy="1524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934200" y="28194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86600" y="1828800"/>
            <a:ext cx="0" cy="914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86400" y="2743200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86400" y="2590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934200" y="1828800"/>
            <a:ext cx="152400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5257800" y="35052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5N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91400" y="16002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5N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86600" y="213360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2m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19800" y="2743200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4m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129540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76800" y="350520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86200" y="396240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the sum of the moments acting about the point P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Start by calculating each moment individually (it might be useful to label them!)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6200" y="4738047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191000" y="47244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×2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724400"/>
                <a:ext cx="11336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57800" y="47244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10975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72200" y="4724400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24400"/>
                <a:ext cx="1241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3886200" y="51952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191000" y="51816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×4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81600"/>
                <a:ext cx="1133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257800" y="51816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81600"/>
                <a:ext cx="109754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172200" y="51816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181600"/>
                <a:ext cx="166770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3886200" y="5562600"/>
            <a:ext cx="4275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Choosing anticlockwise as the positive direction…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86200" y="5867400"/>
                <a:ext cx="1758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867400"/>
                <a:ext cx="175875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886200" y="63246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324600"/>
                <a:ext cx="109754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76800" y="63246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324600"/>
                <a:ext cx="166770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タイトル 1">
            <a:extLst>
              <a:ext uri="{FF2B5EF4-FFF2-40B4-BE49-F238E27FC236}">
                <a16:creationId xmlns:a16="http://schemas.microsoft.com/office/drawing/2014/main" id="{78BFF607-753C-41B5-B6BB-F562C02E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A69B3594-9C07-49E6-B62F-AB42A387084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4B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0" y="1600200"/>
            <a:ext cx="3439237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find the sum of the moment of a set of forces acting on a body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diagram to the right shows 3 forces acting on a light rod.</a:t>
            </a: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F</a:t>
            </a:r>
            <a:r>
              <a:rPr lang="en-GB" sz="1400" dirty="0" err="1">
                <a:latin typeface="Comic Sans MS" pitchFamily="66" charset="0"/>
              </a:rPr>
              <a:t>ind</a:t>
            </a:r>
            <a:r>
              <a:rPr lang="en-GB" sz="1400" dirty="0">
                <a:latin typeface="Comic Sans MS" pitchFamily="66" charset="0"/>
              </a:rPr>
              <a:t> the resultant moment about point P (</a:t>
            </a:r>
            <a:r>
              <a:rPr lang="en-GB" sz="1400" dirty="0" err="1">
                <a:latin typeface="Comic Sans MS" pitchFamily="66" charset="0"/>
              </a:rPr>
              <a:t>ie</a:t>
            </a:r>
            <a:r>
              <a:rPr lang="en-GB" sz="1400" dirty="0">
                <a:latin typeface="Comic Sans MS" pitchFamily="66" charset="0"/>
              </a:rPr>
              <a:t> – if the rod were fixed at point P, how would it rotate?)</a:t>
            </a:r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8BFF607-753C-41B5-B6BB-F562C02E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A69B3594-9C07-49E6-B62F-AB42A3870845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41857A84-7473-429E-9947-32917C6F82C6}"/>
              </a:ext>
            </a:extLst>
          </p:cNvPr>
          <p:cNvCxnSpPr>
            <a:cxnSpLocks/>
          </p:cNvCxnSpPr>
          <p:nvPr/>
        </p:nvCxnSpPr>
        <p:spPr>
          <a:xfrm flipV="1">
            <a:off x="4932040" y="1340768"/>
            <a:ext cx="576064" cy="129614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E647D037-EFB7-4314-8BD0-08C2F60DA510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1556792"/>
            <a:ext cx="1142256" cy="108012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C32EB8DB-7FA9-4EC8-A5AD-3944872F8658}"/>
              </a:ext>
            </a:extLst>
          </p:cNvPr>
          <p:cNvCxnSpPr/>
          <p:nvPr/>
        </p:nvCxnSpPr>
        <p:spPr>
          <a:xfrm>
            <a:off x="5347320" y="2636168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2BB442FF-4582-4CB1-BD45-E54D074CE91C}"/>
              </a:ext>
            </a:extLst>
          </p:cNvPr>
          <p:cNvSpPr txBox="1"/>
          <p:nvPr/>
        </p:nvSpPr>
        <p:spPr>
          <a:xfrm>
            <a:off x="6223992" y="271730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6FD51057-64CF-45BA-A594-D7CB5B71BD41}"/>
              </a:ext>
            </a:extLst>
          </p:cNvPr>
          <p:cNvSpPr txBox="1"/>
          <p:nvPr/>
        </p:nvSpPr>
        <p:spPr>
          <a:xfrm>
            <a:off x="5004048" y="119675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5N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8C0EE5A7-ECE6-43CA-AED3-53B218F56A92}"/>
              </a:ext>
            </a:extLst>
          </p:cNvPr>
          <p:cNvSpPr txBox="1"/>
          <p:nvPr/>
        </p:nvSpPr>
        <p:spPr>
          <a:xfrm>
            <a:off x="6660232" y="263691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3m</a:t>
            </a: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C5CF698C-2A31-4498-B021-6ABA3DFEB4FF}"/>
              </a:ext>
            </a:extLst>
          </p:cNvPr>
          <p:cNvSpPr txBox="1"/>
          <p:nvPr/>
        </p:nvSpPr>
        <p:spPr>
          <a:xfrm>
            <a:off x="5131296" y="306821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6N</a:t>
            </a:r>
          </a:p>
        </p:txBody>
      </p:sp>
      <p:sp>
        <p:nvSpPr>
          <p:cNvPr id="75" name="TextBox 20">
            <a:extLst>
              <a:ext uri="{FF2B5EF4-FFF2-40B4-BE49-F238E27FC236}">
                <a16:creationId xmlns:a16="http://schemas.microsoft.com/office/drawing/2014/main" id="{29BDB44E-5AB9-46CA-99F0-0054EA1BD53A}"/>
              </a:ext>
            </a:extLst>
          </p:cNvPr>
          <p:cNvSpPr txBox="1"/>
          <p:nvPr/>
        </p:nvSpPr>
        <p:spPr>
          <a:xfrm>
            <a:off x="5076056" y="2276872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80˚</a:t>
            </a:r>
          </a:p>
        </p:txBody>
      </p:sp>
      <p:sp>
        <p:nvSpPr>
          <p:cNvPr id="76" name="TextBox 21">
            <a:extLst>
              <a:ext uri="{FF2B5EF4-FFF2-40B4-BE49-F238E27FC236}">
                <a16:creationId xmlns:a16="http://schemas.microsoft.com/office/drawing/2014/main" id="{404E0726-B25A-4E82-8A6F-0D4CB13862C9}"/>
              </a:ext>
            </a:extLst>
          </p:cNvPr>
          <p:cNvSpPr txBox="1"/>
          <p:nvPr/>
        </p:nvSpPr>
        <p:spPr>
          <a:xfrm>
            <a:off x="4860032" y="263691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CAC4CA4-0153-454A-AF76-779D27BF9E8A}"/>
              </a:ext>
            </a:extLst>
          </p:cNvPr>
          <p:cNvSpPr txBox="1"/>
          <p:nvPr/>
        </p:nvSpPr>
        <p:spPr>
          <a:xfrm>
            <a:off x="6156176" y="126876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4N</a:t>
            </a:r>
          </a:p>
        </p:txBody>
      </p:sp>
      <p:sp>
        <p:nvSpPr>
          <p:cNvPr id="79" name="TextBox 25">
            <a:extLst>
              <a:ext uri="{FF2B5EF4-FFF2-40B4-BE49-F238E27FC236}">
                <a16:creationId xmlns:a16="http://schemas.microsoft.com/office/drawing/2014/main" id="{3BEE2E0F-2820-4245-9281-43B8EB923E10}"/>
              </a:ext>
            </a:extLst>
          </p:cNvPr>
          <p:cNvSpPr txBox="1"/>
          <p:nvPr/>
        </p:nvSpPr>
        <p:spPr>
          <a:xfrm>
            <a:off x="4716016" y="1124744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80" name="TextBox 26">
            <a:extLst>
              <a:ext uri="{FF2B5EF4-FFF2-40B4-BE49-F238E27FC236}">
                <a16:creationId xmlns:a16="http://schemas.microsoft.com/office/drawing/2014/main" id="{B194B32E-83A1-43C5-A547-071E53D58876}"/>
              </a:ext>
            </a:extLst>
          </p:cNvPr>
          <p:cNvSpPr txBox="1"/>
          <p:nvPr/>
        </p:nvSpPr>
        <p:spPr>
          <a:xfrm>
            <a:off x="6516216" y="126876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81" name="TextBox 27">
            <a:extLst>
              <a:ext uri="{FF2B5EF4-FFF2-40B4-BE49-F238E27FC236}">
                <a16:creationId xmlns:a16="http://schemas.microsoft.com/office/drawing/2014/main" id="{1BFC2BC2-4A87-4DF0-926B-9AC56EFDEEA7}"/>
              </a:ext>
            </a:extLst>
          </p:cNvPr>
          <p:cNvSpPr txBox="1"/>
          <p:nvPr/>
        </p:nvSpPr>
        <p:spPr>
          <a:xfrm>
            <a:off x="5131296" y="329681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C4E9CD0E-6C2E-4601-B44D-4609812768CD}"/>
              </a:ext>
            </a:extLst>
          </p:cNvPr>
          <p:cNvSpPr/>
          <p:nvPr/>
        </p:nvSpPr>
        <p:spPr>
          <a:xfrm>
            <a:off x="4283968" y="2204864"/>
            <a:ext cx="914400" cy="914400"/>
          </a:xfrm>
          <a:prstGeom prst="arc">
            <a:avLst>
              <a:gd name="adj1" fmla="val 18962498"/>
              <a:gd name="adj2" fmla="val 21531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円弧 97">
            <a:extLst>
              <a:ext uri="{FF2B5EF4-FFF2-40B4-BE49-F238E27FC236}">
                <a16:creationId xmlns:a16="http://schemas.microsoft.com/office/drawing/2014/main" id="{C92F86BC-7A22-4C95-BE0B-361FAD6D5202}"/>
              </a:ext>
            </a:extLst>
          </p:cNvPr>
          <p:cNvSpPr/>
          <p:nvPr/>
        </p:nvSpPr>
        <p:spPr>
          <a:xfrm>
            <a:off x="7092280" y="2204864"/>
            <a:ext cx="914400" cy="914400"/>
          </a:xfrm>
          <a:prstGeom prst="arc">
            <a:avLst>
              <a:gd name="adj1" fmla="val 10914487"/>
              <a:gd name="adj2" fmla="val 125243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20">
            <a:extLst>
              <a:ext uri="{FF2B5EF4-FFF2-40B4-BE49-F238E27FC236}">
                <a16:creationId xmlns:a16="http://schemas.microsoft.com/office/drawing/2014/main" id="{AAB3DEF4-81C5-4CDA-80B5-1E7D49F6E72A}"/>
              </a:ext>
            </a:extLst>
          </p:cNvPr>
          <p:cNvSpPr txBox="1"/>
          <p:nvPr/>
        </p:nvSpPr>
        <p:spPr>
          <a:xfrm>
            <a:off x="6732240" y="234888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40˚</a:t>
            </a:r>
          </a:p>
        </p:txBody>
      </p:sp>
      <p:sp>
        <p:nvSpPr>
          <p:cNvPr id="101" name="TextBox 18">
            <a:extLst>
              <a:ext uri="{FF2B5EF4-FFF2-40B4-BE49-F238E27FC236}">
                <a16:creationId xmlns:a16="http://schemas.microsoft.com/office/drawing/2014/main" id="{33568A2F-4C07-4165-A2CE-1CD203064A46}"/>
              </a:ext>
            </a:extLst>
          </p:cNvPr>
          <p:cNvSpPr txBox="1"/>
          <p:nvPr/>
        </p:nvSpPr>
        <p:spPr>
          <a:xfrm>
            <a:off x="5652120" y="2636912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3m</a:t>
            </a:r>
          </a:p>
        </p:txBody>
      </p:sp>
      <p:sp>
        <p:nvSpPr>
          <p:cNvPr id="102" name="TextBox 24">
            <a:extLst>
              <a:ext uri="{FF2B5EF4-FFF2-40B4-BE49-F238E27FC236}">
                <a16:creationId xmlns:a16="http://schemas.microsoft.com/office/drawing/2014/main" id="{25C477B2-20CD-4191-87AC-7B67FD37041E}"/>
              </a:ext>
            </a:extLst>
          </p:cNvPr>
          <p:cNvSpPr txBox="1"/>
          <p:nvPr/>
        </p:nvSpPr>
        <p:spPr>
          <a:xfrm>
            <a:off x="3851920" y="3645024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Start by calculating each moment individually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3" name="TextBox 28">
            <a:extLst>
              <a:ext uri="{FF2B5EF4-FFF2-40B4-BE49-F238E27FC236}">
                <a16:creationId xmlns:a16="http://schemas.microsoft.com/office/drawing/2014/main" id="{92401F7D-13F3-407A-8F59-CD0030770529}"/>
              </a:ext>
            </a:extLst>
          </p:cNvPr>
          <p:cNvSpPr txBox="1"/>
          <p:nvPr/>
        </p:nvSpPr>
        <p:spPr>
          <a:xfrm>
            <a:off x="3763144" y="409071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29">
                <a:extLst>
                  <a:ext uri="{FF2B5EF4-FFF2-40B4-BE49-F238E27FC236}">
                    <a16:creationId xmlns:a16="http://schemas.microsoft.com/office/drawing/2014/main" id="{934149AB-C45A-4DFA-A299-9339055428A8}"/>
                  </a:ext>
                </a:extLst>
              </p:cNvPr>
              <p:cNvSpPr txBox="1"/>
              <p:nvPr/>
            </p:nvSpPr>
            <p:spPr>
              <a:xfrm>
                <a:off x="4067944" y="4077072"/>
                <a:ext cx="1531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80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29">
                <a:extLst>
                  <a:ext uri="{FF2B5EF4-FFF2-40B4-BE49-F238E27FC236}">
                    <a16:creationId xmlns:a16="http://schemas.microsoft.com/office/drawing/2014/main" id="{934149AB-C45A-4DFA-A299-93390554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077072"/>
                <a:ext cx="153151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30">
                <a:extLst>
                  <a:ext uri="{FF2B5EF4-FFF2-40B4-BE49-F238E27FC236}">
                    <a16:creationId xmlns:a16="http://schemas.microsoft.com/office/drawing/2014/main" id="{FBDE0D5D-7103-4CA4-9E49-828B88240DF2}"/>
                  </a:ext>
                </a:extLst>
              </p:cNvPr>
              <p:cNvSpPr txBox="1"/>
              <p:nvPr/>
            </p:nvSpPr>
            <p:spPr>
              <a:xfrm>
                <a:off x="5508104" y="4077072"/>
                <a:ext cx="1545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80 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30">
                <a:extLst>
                  <a:ext uri="{FF2B5EF4-FFF2-40B4-BE49-F238E27FC236}">
                    <a16:creationId xmlns:a16="http://schemas.microsoft.com/office/drawing/2014/main" id="{FBDE0D5D-7103-4CA4-9E49-828B8824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077072"/>
                <a:ext cx="154523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31">
                <a:extLst>
                  <a:ext uri="{FF2B5EF4-FFF2-40B4-BE49-F238E27FC236}">
                    <a16:creationId xmlns:a16="http://schemas.microsoft.com/office/drawing/2014/main" id="{BC6EF708-0450-4998-9F7A-2A7FF255C9F6}"/>
                  </a:ext>
                </a:extLst>
              </p:cNvPr>
              <p:cNvSpPr txBox="1"/>
              <p:nvPr/>
            </p:nvSpPr>
            <p:spPr>
              <a:xfrm>
                <a:off x="6948264" y="4077072"/>
                <a:ext cx="1126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31">
                <a:extLst>
                  <a:ext uri="{FF2B5EF4-FFF2-40B4-BE49-F238E27FC236}">
                    <a16:creationId xmlns:a16="http://schemas.microsoft.com/office/drawing/2014/main" id="{BC6EF708-0450-4998-9F7A-2A7FF255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077072"/>
                <a:ext cx="112691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32">
            <a:extLst>
              <a:ext uri="{FF2B5EF4-FFF2-40B4-BE49-F238E27FC236}">
                <a16:creationId xmlns:a16="http://schemas.microsoft.com/office/drawing/2014/main" id="{ABFA65E3-B6FA-4E18-AA59-6CA0AE8D3474}"/>
              </a:ext>
            </a:extLst>
          </p:cNvPr>
          <p:cNvSpPr txBox="1"/>
          <p:nvPr/>
        </p:nvSpPr>
        <p:spPr>
          <a:xfrm>
            <a:off x="3763144" y="452276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33">
                <a:extLst>
                  <a:ext uri="{FF2B5EF4-FFF2-40B4-BE49-F238E27FC236}">
                    <a16:creationId xmlns:a16="http://schemas.microsoft.com/office/drawing/2014/main" id="{1E25694A-4554-4FAC-81C7-9DAE9C2DA29F}"/>
                  </a:ext>
                </a:extLst>
              </p:cNvPr>
              <p:cNvSpPr txBox="1"/>
              <p:nvPr/>
            </p:nvSpPr>
            <p:spPr>
              <a:xfrm>
                <a:off x="4067944" y="4509120"/>
                <a:ext cx="102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33">
                <a:extLst>
                  <a:ext uri="{FF2B5EF4-FFF2-40B4-BE49-F238E27FC236}">
                    <a16:creationId xmlns:a16="http://schemas.microsoft.com/office/drawing/2014/main" id="{1E25694A-4554-4FAC-81C7-9DAE9C2D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509120"/>
                <a:ext cx="102656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34">
                <a:extLst>
                  <a:ext uri="{FF2B5EF4-FFF2-40B4-BE49-F238E27FC236}">
                    <a16:creationId xmlns:a16="http://schemas.microsoft.com/office/drawing/2014/main" id="{2056EC86-F9F0-4802-92F3-75F48B1414EF}"/>
                  </a:ext>
                </a:extLst>
              </p:cNvPr>
              <p:cNvSpPr txBox="1"/>
              <p:nvPr/>
            </p:nvSpPr>
            <p:spPr>
              <a:xfrm>
                <a:off x="5508104" y="4509120"/>
                <a:ext cx="1040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18 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34">
                <a:extLst>
                  <a:ext uri="{FF2B5EF4-FFF2-40B4-BE49-F238E27FC236}">
                    <a16:creationId xmlns:a16="http://schemas.microsoft.com/office/drawing/2014/main" id="{2056EC86-F9F0-4802-92F3-75F48B141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509120"/>
                <a:ext cx="104028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35">
                <a:extLst>
                  <a:ext uri="{FF2B5EF4-FFF2-40B4-BE49-F238E27FC236}">
                    <a16:creationId xmlns:a16="http://schemas.microsoft.com/office/drawing/2014/main" id="{0D2E556E-A1D1-4B54-926B-11F3FF543C4B}"/>
                  </a:ext>
                </a:extLst>
              </p:cNvPr>
              <p:cNvSpPr txBox="1"/>
              <p:nvPr/>
            </p:nvSpPr>
            <p:spPr>
              <a:xfrm>
                <a:off x="6516216" y="4509120"/>
                <a:ext cx="15052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35">
                <a:extLst>
                  <a:ext uri="{FF2B5EF4-FFF2-40B4-BE49-F238E27FC236}">
                    <a16:creationId xmlns:a16="http://schemas.microsoft.com/office/drawing/2014/main" id="{0D2E556E-A1D1-4B54-926B-11F3FF54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509120"/>
                <a:ext cx="15052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36">
            <a:extLst>
              <a:ext uri="{FF2B5EF4-FFF2-40B4-BE49-F238E27FC236}">
                <a16:creationId xmlns:a16="http://schemas.microsoft.com/office/drawing/2014/main" id="{AA3C1A89-FEEE-4EB8-8DB4-EDE527B0803E}"/>
              </a:ext>
            </a:extLst>
          </p:cNvPr>
          <p:cNvSpPr txBox="1"/>
          <p:nvPr/>
        </p:nvSpPr>
        <p:spPr>
          <a:xfrm>
            <a:off x="3763144" y="495481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37">
                <a:extLst>
                  <a:ext uri="{FF2B5EF4-FFF2-40B4-BE49-F238E27FC236}">
                    <a16:creationId xmlns:a16="http://schemas.microsoft.com/office/drawing/2014/main" id="{11F3B761-B9ED-4B30-8A18-5FEA6210B4E9}"/>
                  </a:ext>
                </a:extLst>
              </p:cNvPr>
              <p:cNvSpPr txBox="1"/>
              <p:nvPr/>
            </p:nvSpPr>
            <p:spPr>
              <a:xfrm>
                <a:off x="4067944" y="4941168"/>
                <a:ext cx="1531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40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37">
                <a:extLst>
                  <a:ext uri="{FF2B5EF4-FFF2-40B4-BE49-F238E27FC236}">
                    <a16:creationId xmlns:a16="http://schemas.microsoft.com/office/drawing/2014/main" id="{11F3B761-B9ED-4B30-8A18-5FEA6210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941168"/>
                <a:ext cx="153151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38">
                <a:extLst>
                  <a:ext uri="{FF2B5EF4-FFF2-40B4-BE49-F238E27FC236}">
                    <a16:creationId xmlns:a16="http://schemas.microsoft.com/office/drawing/2014/main" id="{9F00D8AA-7690-4529-B393-EB3D1B4F660E}"/>
                  </a:ext>
                </a:extLst>
              </p:cNvPr>
              <p:cNvSpPr txBox="1"/>
              <p:nvPr/>
            </p:nvSpPr>
            <p:spPr>
              <a:xfrm>
                <a:off x="5508104" y="4941168"/>
                <a:ext cx="1545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38">
                <a:extLst>
                  <a:ext uri="{FF2B5EF4-FFF2-40B4-BE49-F238E27FC236}">
                    <a16:creationId xmlns:a16="http://schemas.microsoft.com/office/drawing/2014/main" id="{9F00D8AA-7690-4529-B393-EB3D1B4F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941168"/>
                <a:ext cx="154523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39">
                <a:extLst>
                  <a:ext uri="{FF2B5EF4-FFF2-40B4-BE49-F238E27FC236}">
                    <a16:creationId xmlns:a16="http://schemas.microsoft.com/office/drawing/2014/main" id="{8071F0FA-1A8C-4625-968C-9533327B496B}"/>
                  </a:ext>
                </a:extLst>
              </p:cNvPr>
              <p:cNvSpPr txBox="1"/>
              <p:nvPr/>
            </p:nvSpPr>
            <p:spPr>
              <a:xfrm>
                <a:off x="6948264" y="4941168"/>
                <a:ext cx="15052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39">
                <a:extLst>
                  <a:ext uri="{FF2B5EF4-FFF2-40B4-BE49-F238E27FC236}">
                    <a16:creationId xmlns:a16="http://schemas.microsoft.com/office/drawing/2014/main" id="{8071F0FA-1A8C-4625-968C-9533327B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941168"/>
                <a:ext cx="150522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0">
            <a:extLst>
              <a:ext uri="{FF2B5EF4-FFF2-40B4-BE49-F238E27FC236}">
                <a16:creationId xmlns:a16="http://schemas.microsoft.com/office/drawing/2014/main" id="{B63154D3-6D76-4E20-ACC4-52318071C5A7}"/>
              </a:ext>
            </a:extLst>
          </p:cNvPr>
          <p:cNvCxnSpPr>
            <a:cxnSpLocks/>
          </p:cNvCxnSpPr>
          <p:nvPr/>
        </p:nvCxnSpPr>
        <p:spPr>
          <a:xfrm flipH="1" flipV="1">
            <a:off x="5220072" y="1988840"/>
            <a:ext cx="1142256" cy="648072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">
            <a:extLst>
              <a:ext uri="{FF2B5EF4-FFF2-40B4-BE49-F238E27FC236}">
                <a16:creationId xmlns:a16="http://schemas.microsoft.com/office/drawing/2014/main" id="{748134CC-13AC-4E5B-8B6A-76ECFED4C514}"/>
              </a:ext>
            </a:extLst>
          </p:cNvPr>
          <p:cNvCxnSpPr/>
          <p:nvPr/>
        </p:nvCxnSpPr>
        <p:spPr>
          <a:xfrm>
            <a:off x="4932040" y="2636912"/>
            <a:ext cx="24384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5">
            <a:extLst>
              <a:ext uri="{FF2B5EF4-FFF2-40B4-BE49-F238E27FC236}">
                <a16:creationId xmlns:a16="http://schemas.microsoft.com/office/drawing/2014/main" id="{CDBE48B7-C503-47AA-B744-E309269AA33C}"/>
              </a:ext>
            </a:extLst>
          </p:cNvPr>
          <p:cNvGrpSpPr/>
          <p:nvPr/>
        </p:nvGrpSpPr>
        <p:grpSpPr>
          <a:xfrm>
            <a:off x="6300192" y="2564904"/>
            <a:ext cx="152400" cy="152400"/>
            <a:chOff x="6248400" y="4191000"/>
            <a:chExt cx="152400" cy="152400"/>
          </a:xfrm>
        </p:grpSpPr>
        <p:cxnSp>
          <p:nvCxnSpPr>
            <p:cNvPr id="41" name="Straight Connector 13">
              <a:extLst>
                <a:ext uri="{FF2B5EF4-FFF2-40B4-BE49-F238E27FC236}">
                  <a16:creationId xmlns:a16="http://schemas.microsoft.com/office/drawing/2014/main" id="{6D285D14-9437-4250-B706-D5757A09B0CD}"/>
                </a:ext>
              </a:extLst>
            </p:cNvPr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4">
              <a:extLst>
                <a:ext uri="{FF2B5EF4-FFF2-40B4-BE49-F238E27FC236}">
                  <a16:creationId xmlns:a16="http://schemas.microsoft.com/office/drawing/2014/main" id="{D258661B-C005-4CBE-85E5-FF64DCA8C839}"/>
                </a:ext>
              </a:extLst>
            </p:cNvPr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0">
            <a:extLst>
              <a:ext uri="{FF2B5EF4-FFF2-40B4-BE49-F238E27FC236}">
                <a16:creationId xmlns:a16="http://schemas.microsoft.com/office/drawing/2014/main" id="{DB05A7F3-AA7C-4415-88DF-F10BEFA672DD}"/>
              </a:ext>
            </a:extLst>
          </p:cNvPr>
          <p:cNvCxnSpPr>
            <a:cxnSpLocks/>
          </p:cNvCxnSpPr>
          <p:nvPr/>
        </p:nvCxnSpPr>
        <p:spPr>
          <a:xfrm flipH="1">
            <a:off x="6372200" y="2132856"/>
            <a:ext cx="432048" cy="504056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8">
            <a:extLst>
              <a:ext uri="{FF2B5EF4-FFF2-40B4-BE49-F238E27FC236}">
                <a16:creationId xmlns:a16="http://schemas.microsoft.com/office/drawing/2014/main" id="{F0A96F65-AF68-4A41-8CBF-0B958EDA8455}"/>
              </a:ext>
            </a:extLst>
          </p:cNvPr>
          <p:cNvSpPr txBox="1"/>
          <p:nvPr/>
        </p:nvSpPr>
        <p:spPr>
          <a:xfrm>
            <a:off x="5364088" y="1916832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4sin80</a:t>
            </a:r>
          </a:p>
        </p:txBody>
      </p:sp>
      <p:sp>
        <p:nvSpPr>
          <p:cNvPr id="118" name="TextBox 18">
            <a:extLst>
              <a:ext uri="{FF2B5EF4-FFF2-40B4-BE49-F238E27FC236}">
                <a16:creationId xmlns:a16="http://schemas.microsoft.com/office/drawing/2014/main" id="{95BB7F3A-322A-4250-A54A-6A9474B85D7B}"/>
              </a:ext>
            </a:extLst>
          </p:cNvPr>
          <p:cNvSpPr txBox="1"/>
          <p:nvPr/>
        </p:nvSpPr>
        <p:spPr>
          <a:xfrm>
            <a:off x="6156176" y="206084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3sin40</a:t>
            </a:r>
          </a:p>
        </p:txBody>
      </p:sp>
      <p:sp>
        <p:nvSpPr>
          <p:cNvPr id="119" name="TextBox 70">
            <a:extLst>
              <a:ext uri="{FF2B5EF4-FFF2-40B4-BE49-F238E27FC236}">
                <a16:creationId xmlns:a16="http://schemas.microsoft.com/office/drawing/2014/main" id="{1D3EA127-C46C-42DA-9079-FA7042C0EC4B}"/>
              </a:ext>
            </a:extLst>
          </p:cNvPr>
          <p:cNvSpPr txBox="1"/>
          <p:nvPr/>
        </p:nvSpPr>
        <p:spPr>
          <a:xfrm>
            <a:off x="3779912" y="53732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Choosing clockwise as the positive direction…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30">
                <a:extLst>
                  <a:ext uri="{FF2B5EF4-FFF2-40B4-BE49-F238E27FC236}">
                    <a16:creationId xmlns:a16="http://schemas.microsoft.com/office/drawing/2014/main" id="{5AD48479-D765-4E67-AFFA-C091EC0536FB}"/>
                  </a:ext>
                </a:extLst>
              </p:cNvPr>
              <p:cNvSpPr txBox="1"/>
              <p:nvPr/>
            </p:nvSpPr>
            <p:spPr>
              <a:xfrm>
                <a:off x="3779912" y="5733256"/>
                <a:ext cx="2624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80−18−12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30">
                <a:extLst>
                  <a:ext uri="{FF2B5EF4-FFF2-40B4-BE49-F238E27FC236}">
                    <a16:creationId xmlns:a16="http://schemas.microsoft.com/office/drawing/2014/main" id="{5AD48479-D765-4E67-AFFA-C091EC05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733256"/>
                <a:ext cx="262494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30">
                <a:extLst>
                  <a:ext uri="{FF2B5EF4-FFF2-40B4-BE49-F238E27FC236}">
                    <a16:creationId xmlns:a16="http://schemas.microsoft.com/office/drawing/2014/main" id="{8A295850-695F-47BC-B4E7-546668AB5930}"/>
                  </a:ext>
                </a:extLst>
              </p:cNvPr>
              <p:cNvSpPr txBox="1"/>
              <p:nvPr/>
            </p:nvSpPr>
            <p:spPr>
              <a:xfrm>
                <a:off x="3779912" y="6165304"/>
                <a:ext cx="22454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−6.01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𝑐𝑙𝑜𝑐𝑘𝑤𝑖𝑠𝑒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30">
                <a:extLst>
                  <a:ext uri="{FF2B5EF4-FFF2-40B4-BE49-F238E27FC236}">
                    <a16:creationId xmlns:a16="http://schemas.microsoft.com/office/drawing/2014/main" id="{8A295850-695F-47BC-B4E7-546668AB5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6165304"/>
                <a:ext cx="224542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30">
                <a:extLst>
                  <a:ext uri="{FF2B5EF4-FFF2-40B4-BE49-F238E27FC236}">
                    <a16:creationId xmlns:a16="http://schemas.microsoft.com/office/drawing/2014/main" id="{175BB23C-5452-4BAC-AE3A-D70E15CA37F6}"/>
                  </a:ext>
                </a:extLst>
              </p:cNvPr>
              <p:cNvSpPr txBox="1"/>
              <p:nvPr/>
            </p:nvSpPr>
            <p:spPr>
              <a:xfrm>
                <a:off x="5940152" y="6165304"/>
                <a:ext cx="2469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=6.01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30">
                <a:extLst>
                  <a:ext uri="{FF2B5EF4-FFF2-40B4-BE49-F238E27FC236}">
                    <a16:creationId xmlns:a16="http://schemas.microsoft.com/office/drawing/2014/main" id="{175BB23C-5452-4BAC-AE3A-D70E15CA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165304"/>
                <a:ext cx="246984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11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77" grpId="0"/>
      <p:bldP spid="77" grpId="1"/>
      <p:bldP spid="79" grpId="0"/>
      <p:bldP spid="80" grpId="0"/>
      <p:bldP spid="8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7" grpId="0"/>
      <p:bldP spid="117" grpId="1"/>
      <p:bldP spid="118" grpId="0"/>
      <p:bldP spid="118" grpId="1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430521" y="1496603"/>
            <a:ext cx="6510117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Exercise 4C</a:t>
            </a:r>
            <a:endParaRPr lang="ja-JP" altLang="en-US" sz="11500" b="0" cap="none" spc="0" dirty="0">
              <a:ln w="19050">
                <a:solidFill>
                  <a:schemeClr val="tx1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Piranesi It BT" panose="03020602040506080505" pitchFamily="66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bodies resting in equilibrium by equating the clockwise and anticlockwise moments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When a rigid body is in equilibrium, the resultant force in any direction is 0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The moments about any point on the object will also sum to 0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10200" y="1981200"/>
            <a:ext cx="2286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10200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696200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77000" y="1905000"/>
            <a:ext cx="152400" cy="152400"/>
            <a:chOff x="6248400" y="4191000"/>
            <a:chExt cx="1524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00800" y="20574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251460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2514600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10N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10200" y="1828800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53200" y="1828800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1200" y="1524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4m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1524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4m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1600" y="274320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67600" y="274320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6200" y="3352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the sum of the moments acting about the point Y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Calculate each moment separately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6200" y="4128447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1000" y="4114800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×4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14800"/>
                <a:ext cx="12618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41148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=40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114800"/>
                <a:ext cx="10975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4114800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14800"/>
                <a:ext cx="1241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886200" y="45856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91000" y="4572000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×4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72000"/>
                <a:ext cx="12618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334000" y="45720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=40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572000"/>
                <a:ext cx="10975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45720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72000"/>
                <a:ext cx="16677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886200" y="5105400"/>
            <a:ext cx="510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As the moments are equal in both directions, the rod will not turn and hence, is in equilibrium!</a:t>
            </a:r>
          </a:p>
          <a:p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As the rod is fixed at Y is will not be lifted up by the forces either!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A7D6DCC6-5298-4378-9231-87680D12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351526A4-EE2E-4A58-BC2F-8CBC94C14AF6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3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bodies resting in equilibrium by equating the clockwise and anticlockwise moments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When a rigid body is in equilibrium, the resultant force in any direction is 0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The moments about any point on the object will also sum to 0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10200" y="19812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19800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229600" y="1981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77000" y="1905000"/>
            <a:ext cx="152400" cy="152400"/>
            <a:chOff x="6248400" y="4191000"/>
            <a:chExt cx="1524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95190" y="2057400"/>
            <a:ext cx="309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200" y="25146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1000" y="2286000"/>
            <a:ext cx="407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19800" y="1828800"/>
            <a:ext cx="545434" cy="297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53200" y="182880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1524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2800" y="15240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6m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1200" y="274320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00" y="251460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6200" y="3352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the sum of the moments acting about the point Z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Calculate each moment separately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6200" y="4128447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1000" y="41148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×2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14800"/>
                <a:ext cx="11336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81600" y="4114800"/>
                <a:ext cx="969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=6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14800"/>
                <a:ext cx="9693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19800" y="4114800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14800"/>
                <a:ext cx="1241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886200" y="45856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91000" y="45720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×6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72000"/>
                <a:ext cx="1133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81600" y="4572000"/>
                <a:ext cx="969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=6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2000"/>
                <a:ext cx="9693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45720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0"/>
                <a:ext cx="166770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886200" y="51054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As the moments are equal in both directions, the rod will not turn and hence, is in equilibrium!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CCB9B7-A22F-478B-B24A-4249B245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9A8CB0CA-FE71-4DAF-8ECF-0236A87C737F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9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bodies resting in equilibrium by equating the clockwise and anticlockwise moments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When a rigid body is in equilibrium, the resultant force in any direction is 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The moments about any point on the object will also sum to 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The diagram to the right shows a uniform rod of length 3m and weight 20N resting horizontally on supports at A and C, where AC = 2m.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Calculate the magnitude of the normal reaction at both of the supports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/>
          <p:cNvSpPr/>
          <p:nvPr/>
        </p:nvSpPr>
        <p:spPr>
          <a:xfrm>
            <a:off x="49530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68580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00600" y="19050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86600" y="20574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8600" y="19050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1200" y="17526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17526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1054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0104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800" y="12192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  <a:r>
              <a:rPr lang="en-GB" sz="1400" baseline="-25000" dirty="0">
                <a:latin typeface="Comic Sans MS" pitchFamily="66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58000" y="12192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  <a:r>
              <a:rPr lang="en-GB" sz="1400" baseline="-25000" dirty="0">
                <a:latin typeface="Comic Sans MS" pitchFamily="66" charset="0"/>
              </a:rPr>
              <a:t>C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4770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72200" y="2667000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20N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88248" y="2057400"/>
            <a:ext cx="506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1.5m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8051" y="205740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0.5m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048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As the rod is in equilibrium, the total normal reaction (spread across both supports) is equal to 20N (the total downward force)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4800" y="3581400"/>
                <a:ext cx="1433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81400"/>
                <a:ext cx="1433213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39624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Take moments about C (you do not need to include R</a:t>
            </a:r>
            <a:r>
              <a:rPr lang="en-GB" sz="1200" baseline="-250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 as its distance is 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137160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251460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05922" y="4353757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5922" y="4734757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6922" y="4353757"/>
                <a:ext cx="88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22" y="4353757"/>
                <a:ext cx="8889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48922" y="4353757"/>
                <a:ext cx="858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922" y="4353757"/>
                <a:ext cx="8585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0922" y="4353757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22" y="4353757"/>
                <a:ext cx="12413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86922" y="4734757"/>
                <a:ext cx="1066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</m:t>
                      </m:r>
                      <m:r>
                        <a:rPr lang="en-GB" b="0" i="1" smtClean="0">
                          <a:latin typeface="Cambria Math"/>
                        </a:rPr>
                        <m:t>.5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×20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22" y="4734757"/>
                <a:ext cx="10663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77522" y="4734757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=10</m:t>
                      </m:r>
                      <m:r>
                        <a:rPr lang="en-GB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22" y="4734757"/>
                <a:ext cx="10975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68122" y="4734757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22" y="4734757"/>
                <a:ext cx="16677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114800" y="5457548"/>
                <a:ext cx="1179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57548"/>
                <a:ext cx="11791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14800" y="5838548"/>
                <a:ext cx="1096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838548"/>
                <a:ext cx="10965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14800" y="6231216"/>
                <a:ext cx="1232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=15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231216"/>
                <a:ext cx="12323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114800" y="506249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clockwise and anticlockwise moments must be equal for equilibrium</a:t>
            </a:r>
          </a:p>
        </p:txBody>
      </p:sp>
      <p:sp>
        <p:nvSpPr>
          <p:cNvPr id="10" name="Arc 9"/>
          <p:cNvSpPr/>
          <p:nvPr/>
        </p:nvSpPr>
        <p:spPr>
          <a:xfrm>
            <a:off x="5078767" y="5619564"/>
            <a:ext cx="354367" cy="384281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93925" y="5631724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2</a:t>
            </a:r>
          </a:p>
        </p:txBody>
      </p:sp>
      <p:sp>
        <p:nvSpPr>
          <p:cNvPr id="53" name="Arc 52"/>
          <p:cNvSpPr/>
          <p:nvPr/>
        </p:nvSpPr>
        <p:spPr>
          <a:xfrm>
            <a:off x="5105400" y="6027938"/>
            <a:ext cx="327734" cy="389878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5349535" y="6050695"/>
            <a:ext cx="3616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Use the original equation to calculate R</a:t>
            </a:r>
            <a:r>
              <a:rPr lang="en-GB" sz="1400" baseline="-25000" dirty="0">
                <a:solidFill>
                  <a:srgbClr val="FF0000"/>
                </a:solidFill>
                <a:latin typeface="Comic Sans MS" pitchFamily="66" charset="0"/>
              </a:rPr>
              <a:t>C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05400" y="2057400"/>
            <a:ext cx="1905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77000" y="2057400"/>
            <a:ext cx="533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6600" y="2514600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“Uniform rod” = weight is in the centre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781800" y="2362200"/>
            <a:ext cx="304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2077" y="3896561"/>
            <a:ext cx="685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83112" y="4124521"/>
            <a:ext cx="294289" cy="2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91000" y="3581400"/>
            <a:ext cx="1371600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52760" y="5484181"/>
            <a:ext cx="3080551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This makes sense – as RC is closer to the centre of mass it is bearing more of the object’s weight!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07646" y="1943100"/>
            <a:ext cx="205507" cy="228600"/>
            <a:chOff x="7643093" y="990600"/>
            <a:chExt cx="205507" cy="2286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643278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643093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タイトル 1">
            <a:extLst>
              <a:ext uri="{FF2B5EF4-FFF2-40B4-BE49-F238E27FC236}">
                <a16:creationId xmlns:a16="http://schemas.microsoft.com/office/drawing/2014/main" id="{2FCBB733-3ECA-476A-ADB4-5DA7FB96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1" name="コンテンツ プレースホルダー 2">
            <a:extLst>
              <a:ext uri="{FF2B5EF4-FFF2-40B4-BE49-F238E27FC236}">
                <a16:creationId xmlns:a16="http://schemas.microsoft.com/office/drawing/2014/main" id="{F559C278-2AAB-43B9-B445-555FF394EC9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5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8" grpId="0"/>
      <p:bldP spid="36" grpId="0"/>
      <p:bldP spid="37" grpId="0"/>
      <p:bldP spid="16" grpId="0"/>
      <p:bldP spid="38" grpId="0"/>
      <p:bldP spid="42" grpId="0"/>
      <p:bldP spid="42" grpId="1"/>
      <p:bldP spid="42" grpId="2"/>
      <p:bldP spid="43" grpId="0"/>
      <p:bldP spid="46" grpId="0"/>
      <p:bldP spid="46" grpId="1"/>
      <p:bldP spid="47" grpId="0"/>
      <p:bldP spid="48" grpId="0"/>
      <p:bldP spid="7" grpId="0"/>
      <p:bldP spid="25" grpId="0"/>
      <p:bldP spid="26" grpId="0"/>
      <p:bldP spid="27" grpId="0"/>
      <p:bldP spid="28" grpId="0"/>
      <p:bldP spid="9" grpId="0"/>
      <p:bldP spid="30" grpId="0"/>
      <p:bldP spid="31" grpId="0"/>
      <p:bldP spid="32" grpId="0"/>
      <p:bldP spid="33" grpId="0"/>
      <p:bldP spid="40" grpId="0"/>
      <p:bldP spid="45" grpId="0"/>
      <p:bldP spid="49" grpId="0"/>
      <p:bldP spid="50" grpId="0"/>
      <p:bldP spid="51" grpId="0"/>
      <p:bldP spid="10" grpId="0" animBg="1"/>
      <p:bldP spid="11" grpId="0"/>
      <p:bldP spid="53" grpId="0" animBg="1"/>
      <p:bldP spid="54" grpId="0"/>
      <p:bldP spid="17" grpId="0"/>
      <p:bldP spid="17" grpId="1"/>
      <p:bldP spid="29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bodies resting in equilibrium by equating the clockwise and anticlockwise moments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uniform beam, AB, of mass 40kg and length 5m, rests horizontally on supports at C and D where AC = DB = 1m.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When a man of mass 80kg stands on the beam at E, the magnitude of the reaction at D is double the reaction at C.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By modelling the beam as a rod and the man as a particle, find the distance AE.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54864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/>
          <p:cNvSpPr/>
          <p:nvPr/>
        </p:nvSpPr>
        <p:spPr>
          <a:xfrm>
            <a:off x="71628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4800600" y="19050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91400" y="20574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24800" y="19050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81600" y="17526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7600" y="17526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6388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3152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31039" y="1219200"/>
            <a:ext cx="3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77227" y="12192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D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4770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91200" y="175260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1.5m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8400" y="26670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40g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3200" y="26670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80g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91000" y="2590800"/>
            <a:ext cx="1904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“Uniform beam” = weight is in the centre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5867400" y="2209800"/>
            <a:ext cx="4572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57800" y="2057400"/>
            <a:ext cx="29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87055" y="205214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705600" y="1981200"/>
            <a:ext cx="152400" cy="152400"/>
            <a:chOff x="6248400" y="4191000"/>
            <a:chExt cx="152400" cy="1524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7818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06638" y="12192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2R</a:t>
            </a:r>
            <a:r>
              <a:rPr lang="en-GB" sz="1200" baseline="-25000" dirty="0">
                <a:latin typeface="Comic Sans MS" pitchFamily="66" charset="0"/>
              </a:rPr>
              <a:t>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79612" y="3708928"/>
            <a:ext cx="2209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7356" y="3937527"/>
            <a:ext cx="2667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8043" y="2636949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86200" y="3251446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The normal reactions must equal the total downward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886200" y="3632446"/>
                <a:ext cx="1174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=120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32446"/>
                <a:ext cx="1174488" cy="307777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991304" y="3984543"/>
                <a:ext cx="975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=40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04" y="3984543"/>
                <a:ext cx="975716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c 99"/>
          <p:cNvSpPr/>
          <p:nvPr/>
        </p:nvSpPr>
        <p:spPr>
          <a:xfrm>
            <a:off x="4800600" y="3775793"/>
            <a:ext cx="457200" cy="381000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5257800" y="385199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970284" y="4341895"/>
                <a:ext cx="987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=80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84" y="4341895"/>
                <a:ext cx="987578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/>
          <p:cNvSpPr/>
          <p:nvPr/>
        </p:nvSpPr>
        <p:spPr>
          <a:xfrm>
            <a:off x="4811110" y="4164676"/>
            <a:ext cx="457200" cy="381000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>
            <a:off x="5268310" y="4240876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en-GB" sz="1400" baseline="-25000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 is double this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133600" y="3049480"/>
            <a:ext cx="1219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467600" y="25146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As the reaction at D is bigger, the man must be closer to D than C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7086600" y="2362200"/>
            <a:ext cx="4572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31039" y="1219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40g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07439" y="1219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80g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26924" y="174734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1.5m</a:t>
            </a:r>
          </a:p>
        </p:txBody>
      </p:sp>
      <p:sp>
        <p:nvSpPr>
          <p:cNvPr id="51" name="タイトル 1">
            <a:extLst>
              <a:ext uri="{FF2B5EF4-FFF2-40B4-BE49-F238E27FC236}">
                <a16:creationId xmlns:a16="http://schemas.microsoft.com/office/drawing/2014/main" id="{D4F8A458-7995-4839-9705-57E97BA6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3" name="コンテンツ プレースホルダー 2">
            <a:extLst>
              <a:ext uri="{FF2B5EF4-FFF2-40B4-BE49-F238E27FC236}">
                <a16:creationId xmlns:a16="http://schemas.microsoft.com/office/drawing/2014/main" id="{54208A35-20E0-4E73-B6D1-A874B73B246B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20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7" grpId="0"/>
      <p:bldP spid="67" grpId="1"/>
      <p:bldP spid="68" grpId="0"/>
      <p:bldP spid="68" grpId="1"/>
      <p:bldP spid="70" grpId="0"/>
      <p:bldP spid="71" grpId="0"/>
      <p:bldP spid="72" grpId="0"/>
      <p:bldP spid="77" grpId="0"/>
      <p:bldP spid="77" grpId="1"/>
      <p:bldP spid="79" grpId="0"/>
      <p:bldP spid="80" grpId="0"/>
      <p:bldP spid="85" grpId="0"/>
      <p:bldP spid="85" grpId="1"/>
      <p:bldP spid="97" grpId="0"/>
      <p:bldP spid="98" grpId="0"/>
      <p:bldP spid="99" grpId="0"/>
      <p:bldP spid="100" grpId="0" animBg="1"/>
      <p:bldP spid="101" grpId="0"/>
      <p:bldP spid="102" grpId="0"/>
      <p:bldP spid="103" grpId="0" animBg="1"/>
      <p:bldP spid="104" grpId="0"/>
      <p:bldP spid="108" grpId="0"/>
      <p:bldP spid="108" grpId="1"/>
      <p:bldP spid="111" grpId="0"/>
      <p:bldP spid="112" grpId="0"/>
      <p:bldP spid="1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bodies resting in equilibrium by equating the clockwise and anticlockwise moments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uniform beam, AB, of mass 40kg and length 5m, rests horizontally on supports at C and D where AC = DB = 1m.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When a man of mass 80kg stands on the beam at E, the magnitude of the reaction at D is double the reaction at C.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By modelling the beam as a rod and the man as a particle, find the distance AE.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54864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/>
          <p:cNvSpPr/>
          <p:nvPr/>
        </p:nvSpPr>
        <p:spPr>
          <a:xfrm>
            <a:off x="71628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4800600" y="19050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91400" y="20574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24800" y="19050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81600" y="17526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7600" y="17526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6388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3152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770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91200" y="175260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1.5m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8400" y="26670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40g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53200" y="26670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80g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43600" y="2590800"/>
            <a:ext cx="46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58000" y="2590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7800" y="2057400"/>
            <a:ext cx="29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87056" y="205214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705600" y="1981200"/>
            <a:ext cx="152400" cy="152400"/>
            <a:chOff x="6248400" y="4191000"/>
            <a:chExt cx="152400" cy="1524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7818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00193" y="1190297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(4)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60730" y="1187668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1039" y="1219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40g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07439" y="12192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80g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2999913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Let us call the required distance x (from A to E)</a:t>
            </a:r>
          </a:p>
          <a:p>
            <a:pPr marL="285750" indent="-285750">
              <a:buFont typeface="Wingdings"/>
              <a:buChar char="à"/>
            </a:pPr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Take moments about A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(we could do this around any point, but this will make the algebra easier)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2057400"/>
            <a:ext cx="167640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8" idx="0"/>
          </p:cNvCxnSpPr>
          <p:nvPr/>
        </p:nvCxnSpPr>
        <p:spPr>
          <a:xfrm>
            <a:off x="5105400" y="2057400"/>
            <a:ext cx="53340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05400" y="2057400"/>
            <a:ext cx="1370787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105400" y="2057400"/>
            <a:ext cx="2209800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19812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114800" y="4219113"/>
            <a:ext cx="46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14800" y="452391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14800" y="482871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14800" y="3914313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95800" y="3914313"/>
                <a:ext cx="844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×40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914313"/>
                <a:ext cx="844590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181600" y="3914313"/>
                <a:ext cx="10470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=40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14313"/>
                <a:ext cx="1047018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096000" y="3914313"/>
                <a:ext cx="1337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313"/>
                <a:ext cx="133799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495800" y="4219113"/>
                <a:ext cx="9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2.5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×40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219113"/>
                <a:ext cx="980846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334000" y="4219113"/>
                <a:ext cx="1146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=100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19113"/>
                <a:ext cx="1146404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4600" y="4219113"/>
                <a:ext cx="1009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219113"/>
                <a:ext cx="100937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495800" y="4523913"/>
                <a:ext cx="846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×80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23913"/>
                <a:ext cx="846834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81600" y="4523913"/>
                <a:ext cx="1143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=80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𝑥𝑔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23913"/>
                <a:ext cx="1143198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172200" y="4523913"/>
                <a:ext cx="1009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523913"/>
                <a:ext cx="100937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495800" y="4828713"/>
                <a:ext cx="844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4×80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28713"/>
                <a:ext cx="844590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81600" y="4828713"/>
                <a:ext cx="11464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=320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828713"/>
                <a:ext cx="1146403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172200" y="4828713"/>
                <a:ext cx="1337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28713"/>
                <a:ext cx="133799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3962400" y="5133513"/>
            <a:ext cx="382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Equilibrium so anticlockwise = clockwise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5362113"/>
                <a:ext cx="11634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4</m:t>
                      </m:r>
                      <m:r>
                        <a:rPr lang="en-GB" sz="1400" b="0" i="1" smtClean="0">
                          <a:latin typeface="Cambria Math"/>
                        </a:rPr>
                        <m:t>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+320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62113"/>
                <a:ext cx="1163460" cy="307777"/>
              </a:xfrm>
              <a:prstGeom prst="rect">
                <a:avLst/>
              </a:prstGeom>
              <a:blipFill>
                <a:blip r:embed="rId1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029200" y="5362113"/>
                <a:ext cx="14441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=100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+80</m:t>
                      </m:r>
                      <m:r>
                        <a:rPr lang="en-GB" sz="1400" b="0" i="1" smtClean="0">
                          <a:latin typeface="Cambria Math"/>
                        </a:rPr>
                        <m:t>𝑥𝑔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362113"/>
                <a:ext cx="1444178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029200" y="5666913"/>
                <a:ext cx="14441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=100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+80</m:t>
                      </m:r>
                      <m:r>
                        <a:rPr lang="en-GB" sz="1400" b="0" i="1" smtClean="0">
                          <a:latin typeface="Cambria Math"/>
                        </a:rPr>
                        <m:t>𝑥𝑔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66913"/>
                <a:ext cx="1444178" cy="307777"/>
              </a:xfrm>
              <a:prstGeom prst="rect">
                <a:avLst/>
              </a:prstGeom>
              <a:blipFill>
                <a:blip r:embed="rId1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572000" y="5666913"/>
                <a:ext cx="6365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66913"/>
                <a:ext cx="636585" cy="307777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29200" y="5971713"/>
                <a:ext cx="12222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=100+80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971713"/>
                <a:ext cx="122225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648200" y="5971713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971713"/>
                <a:ext cx="52289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648200" y="6276513"/>
                <a:ext cx="895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/>
                        </a:rPr>
                        <m:t>3</m:t>
                      </m:r>
                      <m:r>
                        <a:rPr lang="en-GB" sz="1400" b="0" i="1" smtClean="0">
                          <a:latin typeface="Cambria Math"/>
                        </a:rPr>
                        <m:t>.25=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276513"/>
                <a:ext cx="89582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6526924" y="174734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1.5m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54869" y="3950563"/>
            <a:ext cx="1939160" cy="24857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5454869" y="4881265"/>
            <a:ext cx="2028498" cy="22339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5433848" y="4581720"/>
            <a:ext cx="1723697" cy="24173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5619565" y="4266411"/>
            <a:ext cx="1695635" cy="22569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Arc 125"/>
          <p:cNvSpPr/>
          <p:nvPr/>
        </p:nvSpPr>
        <p:spPr>
          <a:xfrm>
            <a:off x="6251026" y="5548672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629399" y="549874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Group terms</a:t>
            </a:r>
          </a:p>
        </p:txBody>
      </p:sp>
      <p:sp>
        <p:nvSpPr>
          <p:cNvPr id="130" name="Arc 129"/>
          <p:cNvSpPr/>
          <p:nvPr/>
        </p:nvSpPr>
        <p:spPr>
          <a:xfrm>
            <a:off x="6245771" y="5842961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Arc 130"/>
          <p:cNvSpPr/>
          <p:nvPr/>
        </p:nvSpPr>
        <p:spPr>
          <a:xfrm>
            <a:off x="6240516" y="6158272"/>
            <a:ext cx="465084" cy="270641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/>
          <p:cNvSpPr txBox="1"/>
          <p:nvPr/>
        </p:nvSpPr>
        <p:spPr>
          <a:xfrm>
            <a:off x="6655674" y="5824568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Cancel g’s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05600" y="61241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81904" y="5764134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253655" y="5774644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633545" y="5753623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5165" y="4772487"/>
            <a:ext cx="2318552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So the man is standing 3.25m from A!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26327" y="1952655"/>
            <a:ext cx="205507" cy="228600"/>
            <a:chOff x="7643093" y="990600"/>
            <a:chExt cx="205507" cy="228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7643278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643093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タイトル 1">
            <a:extLst>
              <a:ext uri="{FF2B5EF4-FFF2-40B4-BE49-F238E27FC236}">
                <a16:creationId xmlns:a16="http://schemas.microsoft.com/office/drawing/2014/main" id="{2BBEF9A1-38A9-4156-ABB2-AF3F5F4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7" name="コンテンツ プレースホルダー 2">
            <a:extLst>
              <a:ext uri="{FF2B5EF4-FFF2-40B4-BE49-F238E27FC236}">
                <a16:creationId xmlns:a16="http://schemas.microsoft.com/office/drawing/2014/main" id="{7C3DC750-66FB-47A9-978D-DAAA635FC45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6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3" grpId="2"/>
      <p:bldP spid="63" grpId="3"/>
      <p:bldP spid="63" grpId="4"/>
      <p:bldP spid="63" grpId="5"/>
      <p:bldP spid="70" grpId="0"/>
      <p:bldP spid="70" grpId="1"/>
      <p:bldP spid="70" grpId="2"/>
      <p:bldP spid="70" grpId="3"/>
      <p:bldP spid="71" grpId="0"/>
      <p:bldP spid="71" grpId="1"/>
      <p:bldP spid="72" grpId="0"/>
      <p:bldP spid="72" grpId="1"/>
      <p:bldP spid="73" grpId="0"/>
      <p:bldP spid="74" grpId="0"/>
      <p:bldP spid="94" grpId="0"/>
      <p:bldP spid="106" grpId="0"/>
      <p:bldP spid="47" grpId="0"/>
      <p:bldP spid="47" grpId="1"/>
      <p:bldP spid="48" grpId="0"/>
      <p:bldP spid="48" grpId="1"/>
      <p:bldP spid="13" grpId="0"/>
      <p:bldP spid="13" grpId="1"/>
      <p:bldP spid="75" grpId="0"/>
      <p:bldP spid="76" grpId="0"/>
      <p:bldP spid="87" grpId="0"/>
      <p:bldP spid="89" grpId="0"/>
      <p:bldP spid="15" grpId="0"/>
      <p:bldP spid="90" grpId="0"/>
      <p:bldP spid="91" grpId="0"/>
      <p:bldP spid="92" grpId="0"/>
      <p:bldP spid="93" grpId="0"/>
      <p:bldP spid="9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6" grpId="0"/>
      <p:bldP spid="114" grpId="0"/>
      <p:bldP spid="116" grpId="0"/>
      <p:bldP spid="117" grpId="0"/>
      <p:bldP spid="118" grpId="0"/>
      <p:bldP spid="119" grpId="0"/>
      <p:bldP spid="121" grpId="0"/>
      <p:bldP spid="122" grpId="0"/>
      <p:bldP spid="122" grpId="1"/>
      <p:bldP spid="17" grpId="0" animBg="1"/>
      <p:bldP spid="17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7" grpId="0"/>
      <p:bldP spid="130" grpId="0" animBg="1"/>
      <p:bldP spid="131" grpId="0" animBg="1"/>
      <p:bldP spid="132" grpId="0"/>
      <p:bldP spid="133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51">
            <a:extLst>
              <a:ext uri="{FF2B5EF4-FFF2-40B4-BE49-F238E27FC236}">
                <a16:creationId xmlns:a16="http://schemas.microsoft.com/office/drawing/2014/main" id="{A20C70B9-7D72-44C1-ABD1-08F04E140818}"/>
              </a:ext>
            </a:extLst>
          </p:cNvPr>
          <p:cNvCxnSpPr>
            <a:cxnSpLocks/>
          </p:cNvCxnSpPr>
          <p:nvPr/>
        </p:nvCxnSpPr>
        <p:spPr>
          <a:xfrm>
            <a:off x="6334125" y="2009775"/>
            <a:ext cx="0" cy="92873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8A4AE20-8365-429B-96C6-E7F71EE84008}"/>
              </a:ext>
            </a:extLst>
          </p:cNvPr>
          <p:cNvSpPr/>
          <p:nvPr/>
        </p:nvSpPr>
        <p:spPr>
          <a:xfrm rot="18524227">
            <a:off x="6738938" y="1297780"/>
            <a:ext cx="114300" cy="119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3810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solve problems about bodies resting in equilibrium by equating the clockwise and anticlockwise moments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>
                  <a:latin typeface="Comic Sans MS" pitchFamily="66" charset="0"/>
                  <a:sym typeface="Wingdings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A uniform rod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𝑃𝑄</m:t>
                    </m:r>
                  </m:oMath>
                </a14:m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 is hinged at the point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, and is held in equilibrium at an angle of 50˚ to the horizontal by a force of magnitude F acting perpendicular to the rod at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𝑄</m:t>
                    </m:r>
                  </m:oMath>
                </a14:m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. Given that the rod has a length of 3m and a mass of 8kg, find the value of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GB" sz="1400" dirty="0">
                    <a:latin typeface="Comic Sans MS" pitchFamily="66" charset="0"/>
                    <a:sym typeface="Wingdings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You can choose to take moments about any point.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However, do not take moments about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, since this will eliminate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𝑭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 (which we are trying to find)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anose="05000000000000000000" pitchFamily="2" charset="2"/>
                  </a:rPr>
                  <a:t>Let’s take moments about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3810000" cy="4525963"/>
              </a:xfrm>
              <a:blipFill>
                <a:blip r:embed="rId3"/>
                <a:stretch>
                  <a:fillRect l="-160" t="-809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タイトル 1">
            <a:extLst>
              <a:ext uri="{FF2B5EF4-FFF2-40B4-BE49-F238E27FC236}">
                <a16:creationId xmlns:a16="http://schemas.microsoft.com/office/drawing/2014/main" id="{2BBEF9A1-38A9-4156-ABB2-AF3F5F48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7" name="コンテンツ プレースホルダー 2">
            <a:extLst>
              <a:ext uri="{FF2B5EF4-FFF2-40B4-BE49-F238E27FC236}">
                <a16:creationId xmlns:a16="http://schemas.microsoft.com/office/drawing/2014/main" id="{7C3DC750-66FB-47A9-978D-DAAA635FC45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173E1-F541-470F-9C5D-3AA981810780}"/>
                  </a:ext>
                </a:extLst>
              </p:cNvPr>
              <p:cNvSpPr txBox="1"/>
              <p:nvPr/>
            </p:nvSpPr>
            <p:spPr>
              <a:xfrm>
                <a:off x="5499717" y="2703251"/>
                <a:ext cx="155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E173E1-F541-470F-9C5D-3AA98181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17" y="2703251"/>
                <a:ext cx="155042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5A5D2FE-0F12-4B41-A3B6-397AB2140139}"/>
              </a:ext>
            </a:extLst>
          </p:cNvPr>
          <p:cNvSpPr/>
          <p:nvPr/>
        </p:nvSpPr>
        <p:spPr>
          <a:xfrm>
            <a:off x="4909351" y="2530136"/>
            <a:ext cx="914400" cy="914400"/>
          </a:xfrm>
          <a:prstGeom prst="arc">
            <a:avLst>
              <a:gd name="adj1" fmla="val 19536802"/>
              <a:gd name="adj2" fmla="val 21205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EC0F77-F8F1-49C4-A1E7-D143C4FC1F8C}"/>
              </a:ext>
            </a:extLst>
          </p:cNvPr>
          <p:cNvSpPr txBox="1"/>
          <p:nvPr/>
        </p:nvSpPr>
        <p:spPr>
          <a:xfrm>
            <a:off x="5737678" y="26268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50˚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143" name="Straight Connector 51">
            <a:extLst>
              <a:ext uri="{FF2B5EF4-FFF2-40B4-BE49-F238E27FC236}">
                <a16:creationId xmlns:a16="http://schemas.microsoft.com/office/drawing/2014/main" id="{3163F9ED-533C-43BA-AEE4-42E9FF9D5E37}"/>
              </a:ext>
            </a:extLst>
          </p:cNvPr>
          <p:cNvCxnSpPr>
            <a:cxnSpLocks/>
          </p:cNvCxnSpPr>
          <p:nvPr/>
        </p:nvCxnSpPr>
        <p:spPr>
          <a:xfrm flipH="1" flipV="1">
            <a:off x="6383045" y="914400"/>
            <a:ext cx="508248" cy="44388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51">
            <a:extLst>
              <a:ext uri="{FF2B5EF4-FFF2-40B4-BE49-F238E27FC236}">
                <a16:creationId xmlns:a16="http://schemas.microsoft.com/office/drawing/2014/main" id="{0E06D882-F675-464B-AD23-95E64448CC53}"/>
              </a:ext>
            </a:extLst>
          </p:cNvPr>
          <p:cNvCxnSpPr>
            <a:cxnSpLocks/>
          </p:cNvCxnSpPr>
          <p:nvPr/>
        </p:nvCxnSpPr>
        <p:spPr>
          <a:xfrm flipV="1">
            <a:off x="5559642" y="1349406"/>
            <a:ext cx="1311675" cy="1597241"/>
          </a:xfrm>
          <a:prstGeom prst="line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D878759-5AC5-4FE5-ADA4-5D3EAC170B82}"/>
                  </a:ext>
                </a:extLst>
              </p:cNvPr>
              <p:cNvSpPr txBox="1"/>
              <p:nvPr/>
            </p:nvSpPr>
            <p:spPr>
              <a:xfrm>
                <a:off x="6245440" y="776797"/>
                <a:ext cx="155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0D878759-5AC5-4FE5-ADA4-5D3EAC170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40" y="776797"/>
                <a:ext cx="155042" cy="215444"/>
              </a:xfrm>
              <a:prstGeom prst="rect">
                <a:avLst/>
              </a:prstGeom>
              <a:blipFill>
                <a:blip r:embed="rId5"/>
                <a:stretch>
                  <a:fillRect l="-28000" r="-28000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51">
            <a:extLst>
              <a:ext uri="{FF2B5EF4-FFF2-40B4-BE49-F238E27FC236}">
                <a16:creationId xmlns:a16="http://schemas.microsoft.com/office/drawing/2014/main" id="{3426F0AF-AB61-4AAB-817C-D4AEDCE7B4FF}"/>
              </a:ext>
            </a:extLst>
          </p:cNvPr>
          <p:cNvCxnSpPr/>
          <p:nvPr/>
        </p:nvCxnSpPr>
        <p:spPr>
          <a:xfrm>
            <a:off x="5140911" y="2945167"/>
            <a:ext cx="28194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C92901CC-3F62-4829-9BFA-4ED913B7E4EE}"/>
                  </a:ext>
                </a:extLst>
              </p:cNvPr>
              <p:cNvSpPr txBox="1"/>
              <p:nvPr/>
            </p:nvSpPr>
            <p:spPr>
              <a:xfrm>
                <a:off x="6347211" y="2363633"/>
                <a:ext cx="429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C92901CC-3F62-4829-9BFA-4ED913B7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11" y="2363633"/>
                <a:ext cx="429028" cy="215444"/>
              </a:xfrm>
              <a:prstGeom prst="rect">
                <a:avLst/>
              </a:prstGeom>
              <a:blipFill>
                <a:blip r:embed="rId6"/>
                <a:stretch>
                  <a:fillRect l="-12676" r="-7042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C1C1D2D-0A4E-4DF5-91F8-D9ED6B7FEF79}"/>
                  </a:ext>
                </a:extLst>
              </p:cNvPr>
              <p:cNvSpPr txBox="1"/>
              <p:nvPr/>
            </p:nvSpPr>
            <p:spPr>
              <a:xfrm>
                <a:off x="6899661" y="1222114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C1C1D2D-0A4E-4DF5-91F8-D9ED6B7F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61" y="1222114"/>
                <a:ext cx="167161" cy="215444"/>
              </a:xfrm>
              <a:prstGeom prst="rect">
                <a:avLst/>
              </a:prstGeom>
              <a:blipFill>
                <a:blip r:embed="rId7"/>
                <a:stretch>
                  <a:fillRect l="-37037" r="-33333" b="-2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10C29860-346D-4DCF-BBA9-17A317552379}"/>
                  </a:ext>
                </a:extLst>
              </p:cNvPr>
              <p:cNvSpPr txBox="1"/>
              <p:nvPr/>
            </p:nvSpPr>
            <p:spPr>
              <a:xfrm>
                <a:off x="5975736" y="1846000"/>
                <a:ext cx="2932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10C29860-346D-4DCF-BBA9-17A317552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36" y="1846000"/>
                <a:ext cx="293222" cy="215444"/>
              </a:xfrm>
              <a:prstGeom prst="rect">
                <a:avLst/>
              </a:prstGeom>
              <a:blipFill>
                <a:blip r:embed="rId8"/>
                <a:stretch>
                  <a:fillRect l="-14583" r="-1041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80">
            <a:extLst>
              <a:ext uri="{FF2B5EF4-FFF2-40B4-BE49-F238E27FC236}">
                <a16:creationId xmlns:a16="http://schemas.microsoft.com/office/drawing/2014/main" id="{CF879182-BA55-4BA4-AE6E-5155F02F788E}"/>
              </a:ext>
            </a:extLst>
          </p:cNvPr>
          <p:cNvGrpSpPr/>
          <p:nvPr/>
        </p:nvGrpSpPr>
        <p:grpSpPr>
          <a:xfrm>
            <a:off x="5498237" y="2868967"/>
            <a:ext cx="152400" cy="152400"/>
            <a:chOff x="6248400" y="4191000"/>
            <a:chExt cx="152400" cy="152400"/>
          </a:xfrm>
        </p:grpSpPr>
        <p:cxnSp>
          <p:nvCxnSpPr>
            <p:cNvPr id="151" name="Straight Connector 81">
              <a:extLst>
                <a:ext uri="{FF2B5EF4-FFF2-40B4-BE49-F238E27FC236}">
                  <a16:creationId xmlns:a16="http://schemas.microsoft.com/office/drawing/2014/main" id="{32762A6B-6E95-4E72-A635-532F79666AC1}"/>
                </a:ext>
              </a:extLst>
            </p:cNvPr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82">
              <a:extLst>
                <a:ext uri="{FF2B5EF4-FFF2-40B4-BE49-F238E27FC236}">
                  <a16:creationId xmlns:a16="http://schemas.microsoft.com/office/drawing/2014/main" id="{FC8102F7-D3AB-49D7-AF6E-2602B11F3270}"/>
                </a:ext>
              </a:extLst>
            </p:cNvPr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93">
            <a:extLst>
              <a:ext uri="{FF2B5EF4-FFF2-40B4-BE49-F238E27FC236}">
                <a16:creationId xmlns:a16="http://schemas.microsoft.com/office/drawing/2014/main" id="{8DAE82C8-F42C-43E3-AEF9-40A29EC2217F}"/>
              </a:ext>
            </a:extLst>
          </p:cNvPr>
          <p:cNvSpPr txBox="1"/>
          <p:nvPr/>
        </p:nvSpPr>
        <p:spPr>
          <a:xfrm>
            <a:off x="6311921" y="53334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154" name="TextBox 105">
            <a:extLst>
              <a:ext uri="{FF2B5EF4-FFF2-40B4-BE49-F238E27FC236}">
                <a16:creationId xmlns:a16="http://schemas.microsoft.com/office/drawing/2014/main" id="{2EADDDEE-B9D9-4B8D-88C9-58E5A18E0C73}"/>
              </a:ext>
            </a:extLst>
          </p:cNvPr>
          <p:cNvSpPr txBox="1"/>
          <p:nvPr/>
        </p:nvSpPr>
        <p:spPr>
          <a:xfrm>
            <a:off x="6738610" y="2155334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155" name="TextBox 74">
            <a:extLst>
              <a:ext uri="{FF2B5EF4-FFF2-40B4-BE49-F238E27FC236}">
                <a16:creationId xmlns:a16="http://schemas.microsoft.com/office/drawing/2014/main" id="{8B44AB14-14F6-4867-AF17-E00997CE2F90}"/>
              </a:ext>
            </a:extLst>
          </p:cNvPr>
          <p:cNvSpPr txBox="1"/>
          <p:nvPr/>
        </p:nvSpPr>
        <p:spPr>
          <a:xfrm>
            <a:off x="4114801" y="3864007"/>
            <a:ext cx="46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156" name="TextBox 88">
            <a:extLst>
              <a:ext uri="{FF2B5EF4-FFF2-40B4-BE49-F238E27FC236}">
                <a16:creationId xmlns:a16="http://schemas.microsoft.com/office/drawing/2014/main" id="{3A095A63-14B6-4BF6-9E1C-A280007DC609}"/>
              </a:ext>
            </a:extLst>
          </p:cNvPr>
          <p:cNvSpPr txBox="1"/>
          <p:nvPr/>
        </p:nvSpPr>
        <p:spPr>
          <a:xfrm>
            <a:off x="4123678" y="350594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4">
                <a:extLst>
                  <a:ext uri="{FF2B5EF4-FFF2-40B4-BE49-F238E27FC236}">
                    <a16:creationId xmlns:a16="http://schemas.microsoft.com/office/drawing/2014/main" id="{75EF4CC6-DDEA-41E6-8805-8EFE8D2571B2}"/>
                  </a:ext>
                </a:extLst>
              </p:cNvPr>
              <p:cNvSpPr txBox="1"/>
              <p:nvPr/>
            </p:nvSpPr>
            <p:spPr>
              <a:xfrm>
                <a:off x="4504678" y="3505941"/>
                <a:ext cx="13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8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1.5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50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TextBox 14">
                <a:extLst>
                  <a:ext uri="{FF2B5EF4-FFF2-40B4-BE49-F238E27FC236}">
                    <a16:creationId xmlns:a16="http://schemas.microsoft.com/office/drawing/2014/main" id="{75EF4CC6-DDEA-41E6-8805-8EFE8D25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8" y="3505941"/>
                <a:ext cx="1343125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89">
                <a:extLst>
                  <a:ext uri="{FF2B5EF4-FFF2-40B4-BE49-F238E27FC236}">
                    <a16:creationId xmlns:a16="http://schemas.microsoft.com/office/drawing/2014/main" id="{78776B57-39CC-4983-92BC-0DECFB6747C4}"/>
                  </a:ext>
                </a:extLst>
              </p:cNvPr>
              <p:cNvSpPr txBox="1"/>
              <p:nvPr/>
            </p:nvSpPr>
            <p:spPr>
              <a:xfrm>
                <a:off x="5714261" y="3497063"/>
                <a:ext cx="1505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Box 89">
                <a:extLst>
                  <a:ext uri="{FF2B5EF4-FFF2-40B4-BE49-F238E27FC236}">
                    <a16:creationId xmlns:a16="http://schemas.microsoft.com/office/drawing/2014/main" id="{78776B57-39CC-4983-92BC-0DECFB67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61" y="3497063"/>
                <a:ext cx="1505604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90">
                <a:extLst>
                  <a:ext uri="{FF2B5EF4-FFF2-40B4-BE49-F238E27FC236}">
                    <a16:creationId xmlns:a16="http://schemas.microsoft.com/office/drawing/2014/main" id="{3E9A646F-B7F7-4C53-93C6-7B0FE9AF6766}"/>
                  </a:ext>
                </a:extLst>
              </p:cNvPr>
              <p:cNvSpPr txBox="1"/>
              <p:nvPr/>
            </p:nvSpPr>
            <p:spPr>
              <a:xfrm>
                <a:off x="7063667" y="3497063"/>
                <a:ext cx="1009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90">
                <a:extLst>
                  <a:ext uri="{FF2B5EF4-FFF2-40B4-BE49-F238E27FC236}">
                    <a16:creationId xmlns:a16="http://schemas.microsoft.com/office/drawing/2014/main" id="{3E9A646F-B7F7-4C53-93C6-7B0FE9AF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7" y="3497063"/>
                <a:ext cx="10093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91">
                <a:extLst>
                  <a:ext uri="{FF2B5EF4-FFF2-40B4-BE49-F238E27FC236}">
                    <a16:creationId xmlns:a16="http://schemas.microsoft.com/office/drawing/2014/main" id="{4463F85C-F6F7-4FF4-9B25-040187E9B914}"/>
                  </a:ext>
                </a:extLst>
              </p:cNvPr>
              <p:cNvSpPr txBox="1"/>
              <p:nvPr/>
            </p:nvSpPr>
            <p:spPr>
              <a:xfrm>
                <a:off x="4495801" y="3864007"/>
                <a:ext cx="6481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91">
                <a:extLst>
                  <a:ext uri="{FF2B5EF4-FFF2-40B4-BE49-F238E27FC236}">
                    <a16:creationId xmlns:a16="http://schemas.microsoft.com/office/drawing/2014/main" id="{4463F85C-F6F7-4FF4-9B25-040187E9B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3864007"/>
                <a:ext cx="64812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92">
                <a:extLst>
                  <a:ext uri="{FF2B5EF4-FFF2-40B4-BE49-F238E27FC236}">
                    <a16:creationId xmlns:a16="http://schemas.microsoft.com/office/drawing/2014/main" id="{5D1F911B-9EA5-43FD-9F9F-3DBED579A0D9}"/>
                  </a:ext>
                </a:extLst>
              </p:cNvPr>
              <p:cNvSpPr txBox="1"/>
              <p:nvPr/>
            </p:nvSpPr>
            <p:spPr>
              <a:xfrm>
                <a:off x="5018624" y="3863831"/>
                <a:ext cx="9499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92">
                <a:extLst>
                  <a:ext uri="{FF2B5EF4-FFF2-40B4-BE49-F238E27FC236}">
                    <a16:creationId xmlns:a16="http://schemas.microsoft.com/office/drawing/2014/main" id="{5D1F911B-9EA5-43FD-9F9F-3DBED579A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24" y="3863831"/>
                <a:ext cx="94993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95">
                <a:extLst>
                  <a:ext uri="{FF2B5EF4-FFF2-40B4-BE49-F238E27FC236}">
                    <a16:creationId xmlns:a16="http://schemas.microsoft.com/office/drawing/2014/main" id="{2215FC4C-1BB5-49ED-B245-3EB94E593DE2}"/>
                  </a:ext>
                </a:extLst>
              </p:cNvPr>
              <p:cNvSpPr txBox="1"/>
              <p:nvPr/>
            </p:nvSpPr>
            <p:spPr>
              <a:xfrm>
                <a:off x="5873421" y="3863832"/>
                <a:ext cx="1337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𝑎𝑛𝑡𝑖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95">
                <a:extLst>
                  <a:ext uri="{FF2B5EF4-FFF2-40B4-BE49-F238E27FC236}">
                    <a16:creationId xmlns:a16="http://schemas.microsoft.com/office/drawing/2014/main" id="{2215FC4C-1BB5-49ED-B245-3EB94E59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21" y="3863832"/>
                <a:ext cx="13379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51">
            <a:extLst>
              <a:ext uri="{FF2B5EF4-FFF2-40B4-BE49-F238E27FC236}">
                <a16:creationId xmlns:a16="http://schemas.microsoft.com/office/drawing/2014/main" id="{E55603F9-9427-4EA3-99B7-4C19F3D7D1CF}"/>
              </a:ext>
            </a:extLst>
          </p:cNvPr>
          <p:cNvCxnSpPr>
            <a:cxnSpLocks/>
          </p:cNvCxnSpPr>
          <p:nvPr/>
        </p:nvCxnSpPr>
        <p:spPr>
          <a:xfrm>
            <a:off x="5584054" y="2947386"/>
            <a:ext cx="771479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D05B06B6-3C93-492D-AF39-47038DA98851}"/>
                  </a:ext>
                </a:extLst>
              </p:cNvPr>
              <p:cNvSpPr txBox="1"/>
              <p:nvPr/>
            </p:nvSpPr>
            <p:spPr>
              <a:xfrm>
                <a:off x="5515577" y="2238097"/>
                <a:ext cx="4294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D05B06B6-3C93-492D-AF39-47038DA98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77" y="2238097"/>
                <a:ext cx="429477" cy="215444"/>
              </a:xfrm>
              <a:prstGeom prst="rect">
                <a:avLst/>
              </a:prstGeom>
              <a:blipFill>
                <a:blip r:embed="rId15"/>
                <a:stretch>
                  <a:fillRect l="-8571" r="-8571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82D85817-3A0B-435E-9048-DA4E9BE38787}"/>
                  </a:ext>
                </a:extLst>
              </p:cNvPr>
              <p:cNvSpPr txBox="1"/>
              <p:nvPr/>
            </p:nvSpPr>
            <p:spPr>
              <a:xfrm>
                <a:off x="6154769" y="1465740"/>
                <a:ext cx="4294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82D85817-3A0B-435E-9048-DA4E9BE38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769" y="1465740"/>
                <a:ext cx="429477" cy="215444"/>
              </a:xfrm>
              <a:prstGeom prst="rect">
                <a:avLst/>
              </a:prstGeom>
              <a:blipFill>
                <a:blip r:embed="rId15"/>
                <a:stretch>
                  <a:fillRect l="-8571" r="-8571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4D34852-CA4F-4339-9EE6-CFA308DD6C73}"/>
              </a:ext>
            </a:extLst>
          </p:cNvPr>
          <p:cNvSpPr txBox="1"/>
          <p:nvPr/>
        </p:nvSpPr>
        <p:spPr>
          <a:xfrm>
            <a:off x="4083114" y="4309361"/>
            <a:ext cx="497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Since the system is in equilibrium, the clockwise and anticlockwise moments must be equal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91">
                <a:extLst>
                  <a:ext uri="{FF2B5EF4-FFF2-40B4-BE49-F238E27FC236}">
                    <a16:creationId xmlns:a16="http://schemas.microsoft.com/office/drawing/2014/main" id="{DB49F3E5-13A7-41A7-960D-18239D7E3179}"/>
                  </a:ext>
                </a:extLst>
              </p:cNvPr>
              <p:cNvSpPr txBox="1"/>
              <p:nvPr/>
            </p:nvSpPr>
            <p:spPr>
              <a:xfrm>
                <a:off x="4104992" y="4939860"/>
                <a:ext cx="1445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TextBox 91">
                <a:extLst>
                  <a:ext uri="{FF2B5EF4-FFF2-40B4-BE49-F238E27FC236}">
                    <a16:creationId xmlns:a16="http://schemas.microsoft.com/office/drawing/2014/main" id="{DB49F3E5-13A7-41A7-960D-18239D7E3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92" y="4939860"/>
                <a:ext cx="1445589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91">
                <a:extLst>
                  <a:ext uri="{FF2B5EF4-FFF2-40B4-BE49-F238E27FC236}">
                    <a16:creationId xmlns:a16="http://schemas.microsoft.com/office/drawing/2014/main" id="{FBEE3419-0E7A-4591-BA2D-92AB06AA2A8B}"/>
                  </a:ext>
                </a:extLst>
              </p:cNvPr>
              <p:cNvSpPr txBox="1"/>
              <p:nvPr/>
            </p:nvSpPr>
            <p:spPr>
              <a:xfrm>
                <a:off x="4204580" y="5311052"/>
                <a:ext cx="1246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TextBox 91">
                <a:extLst>
                  <a:ext uri="{FF2B5EF4-FFF2-40B4-BE49-F238E27FC236}">
                    <a16:creationId xmlns:a16="http://schemas.microsoft.com/office/drawing/2014/main" id="{FBEE3419-0E7A-4591-BA2D-92AB06AA2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580" y="5311052"/>
                <a:ext cx="1246816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91">
                <a:extLst>
                  <a:ext uri="{FF2B5EF4-FFF2-40B4-BE49-F238E27FC236}">
                    <a16:creationId xmlns:a16="http://schemas.microsoft.com/office/drawing/2014/main" id="{06629914-3912-4D28-B181-82573D5BFB4A}"/>
                  </a:ext>
                </a:extLst>
              </p:cNvPr>
              <p:cNvSpPr txBox="1"/>
              <p:nvPr/>
            </p:nvSpPr>
            <p:spPr>
              <a:xfrm>
                <a:off x="4212124" y="5680736"/>
                <a:ext cx="1086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=25.2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91">
                <a:extLst>
                  <a:ext uri="{FF2B5EF4-FFF2-40B4-BE49-F238E27FC236}">
                    <a16:creationId xmlns:a16="http://schemas.microsoft.com/office/drawing/2014/main" id="{06629914-3912-4D28-B181-82573D5B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124" y="5680736"/>
                <a:ext cx="1086067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Arc 99">
            <a:extLst>
              <a:ext uri="{FF2B5EF4-FFF2-40B4-BE49-F238E27FC236}">
                <a16:creationId xmlns:a16="http://schemas.microsoft.com/office/drawing/2014/main" id="{AAF063ED-C0F1-4797-89C0-0A052955128E}"/>
              </a:ext>
            </a:extLst>
          </p:cNvPr>
          <p:cNvSpPr/>
          <p:nvPr/>
        </p:nvSpPr>
        <p:spPr>
          <a:xfrm>
            <a:off x="5325700" y="5106652"/>
            <a:ext cx="332716" cy="352588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00">
            <a:extLst>
              <a:ext uri="{FF2B5EF4-FFF2-40B4-BE49-F238E27FC236}">
                <a16:creationId xmlns:a16="http://schemas.microsoft.com/office/drawing/2014/main" id="{5981C4A2-A4BB-4C26-A400-D353EE183EDE}"/>
              </a:ext>
            </a:extLst>
          </p:cNvPr>
          <p:cNvSpPr txBox="1"/>
          <p:nvPr/>
        </p:nvSpPr>
        <p:spPr>
          <a:xfrm>
            <a:off x="5619938" y="5119478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3</a:t>
            </a:r>
          </a:p>
        </p:txBody>
      </p:sp>
      <p:sp>
        <p:nvSpPr>
          <p:cNvPr id="175" name="Arc 99">
            <a:extLst>
              <a:ext uri="{FF2B5EF4-FFF2-40B4-BE49-F238E27FC236}">
                <a16:creationId xmlns:a16="http://schemas.microsoft.com/office/drawing/2014/main" id="{D55E320F-4A48-4865-ABD3-9BB4F0AE141A}"/>
              </a:ext>
            </a:extLst>
          </p:cNvPr>
          <p:cNvSpPr/>
          <p:nvPr/>
        </p:nvSpPr>
        <p:spPr>
          <a:xfrm>
            <a:off x="5233657" y="5485388"/>
            <a:ext cx="332716" cy="352588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TextBox 100">
            <a:extLst>
              <a:ext uri="{FF2B5EF4-FFF2-40B4-BE49-F238E27FC236}">
                <a16:creationId xmlns:a16="http://schemas.microsoft.com/office/drawing/2014/main" id="{29F6406D-793F-4426-9E10-F046B344E1FC}"/>
              </a:ext>
            </a:extLst>
          </p:cNvPr>
          <p:cNvSpPr txBox="1"/>
          <p:nvPr/>
        </p:nvSpPr>
        <p:spPr>
          <a:xfrm>
            <a:off x="5556563" y="550877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DF35C19F-F23E-4B78-9408-D840E88A6F5F}"/>
                  </a:ext>
                </a:extLst>
              </p:cNvPr>
              <p:cNvSpPr txBox="1"/>
              <p:nvPr/>
            </p:nvSpPr>
            <p:spPr>
              <a:xfrm>
                <a:off x="5604827" y="3033590"/>
                <a:ext cx="7373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DF35C19F-F23E-4B78-9408-D840E88A6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27" y="3033590"/>
                <a:ext cx="737381" cy="215444"/>
              </a:xfrm>
              <a:prstGeom prst="rect">
                <a:avLst/>
              </a:prstGeom>
              <a:blipFill>
                <a:blip r:embed="rId19"/>
                <a:stretch>
                  <a:fillRect l="-4959" r="-495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51">
            <a:extLst>
              <a:ext uri="{FF2B5EF4-FFF2-40B4-BE49-F238E27FC236}">
                <a16:creationId xmlns:a16="http://schemas.microsoft.com/office/drawing/2014/main" id="{29F89E84-DD12-43CE-AD75-61DC372A1D96}"/>
              </a:ext>
            </a:extLst>
          </p:cNvPr>
          <p:cNvCxnSpPr>
            <a:cxnSpLocks/>
          </p:cNvCxnSpPr>
          <p:nvPr/>
        </p:nvCxnSpPr>
        <p:spPr>
          <a:xfrm flipV="1">
            <a:off x="5578788" y="1337174"/>
            <a:ext cx="1311675" cy="159724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26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8" grpId="0" animBg="1"/>
      <p:bldP spid="9" grpId="0"/>
      <p:bldP spid="144" grpId="0"/>
      <p:bldP spid="144" grpId="1"/>
      <p:bldP spid="144" grpId="2"/>
      <p:bldP spid="146" grpId="0"/>
      <p:bldP spid="146" grpId="1"/>
      <p:bldP spid="146" grpId="2"/>
      <p:bldP spid="147" grpId="0"/>
      <p:bldP spid="148" grpId="0"/>
      <p:bldP spid="148" grpId="1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6" grpId="0"/>
      <p:bldP spid="167" grpId="0"/>
      <p:bldP spid="25" grpId="0"/>
      <p:bldP spid="168" grpId="0"/>
      <p:bldP spid="169" grpId="0"/>
      <p:bldP spid="170" grpId="0"/>
      <p:bldP spid="171" grpId="0" animBg="1"/>
      <p:bldP spid="172" grpId="0"/>
      <p:bldP spid="175" grpId="0" animBg="1"/>
      <p:bldP spid="176" grpId="0"/>
      <p:bldP spid="177" grpId="0"/>
      <p:bldP spid="17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430521" y="1496603"/>
            <a:ext cx="6510117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Exercise 4D</a:t>
            </a:r>
            <a:endParaRPr lang="ja-JP" altLang="en-US" sz="11500" b="0" cap="none" spc="0" dirty="0">
              <a:ln w="19050">
                <a:solidFill>
                  <a:schemeClr val="tx1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Piranesi It BT" panose="03020602040506080505" pitchFamily="66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3579D-BADB-4CB7-B073-B1A7FA9A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330" y="1544715"/>
                <a:ext cx="4234649" cy="463224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in each of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		     b)</a:t>
                </a:r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05EC9A-9A67-481E-9F6E-17B5E76AB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30" y="1544715"/>
                <a:ext cx="4234649" cy="4632248"/>
              </a:xfrm>
              <a:blipFill>
                <a:blip r:embed="rId2"/>
                <a:stretch>
                  <a:fillRect l="-1729" t="-22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FCC1969-6E73-4279-93A0-884127AF9437}"/>
              </a:ext>
            </a:extLst>
          </p:cNvPr>
          <p:cNvSpPr/>
          <p:nvPr/>
        </p:nvSpPr>
        <p:spPr>
          <a:xfrm flipH="1">
            <a:off x="692457" y="2175029"/>
            <a:ext cx="1358283" cy="135828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円弧 4">
            <a:extLst>
              <a:ext uri="{FF2B5EF4-FFF2-40B4-BE49-F238E27FC236}">
                <a16:creationId xmlns:a16="http://schemas.microsoft.com/office/drawing/2014/main" id="{49A115C5-5270-4ECC-896D-81CBCE465E1A}"/>
              </a:ext>
            </a:extLst>
          </p:cNvPr>
          <p:cNvSpPr/>
          <p:nvPr/>
        </p:nvSpPr>
        <p:spPr>
          <a:xfrm>
            <a:off x="106532" y="3080551"/>
            <a:ext cx="914400" cy="914400"/>
          </a:xfrm>
          <a:prstGeom prst="arc">
            <a:avLst>
              <a:gd name="adj1" fmla="val 19693547"/>
              <a:gd name="adj2" fmla="val 21531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9F3B5B-4E92-4E34-B77B-018440C42C5E}"/>
              </a:ext>
            </a:extLst>
          </p:cNvPr>
          <p:cNvSpPr/>
          <p:nvPr/>
        </p:nvSpPr>
        <p:spPr>
          <a:xfrm>
            <a:off x="1864310" y="3364636"/>
            <a:ext cx="186432" cy="17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EBC9619-C8E3-4DF6-93E3-2A1A068741BF}"/>
                  </a:ext>
                </a:extLst>
              </p:cNvPr>
              <p:cNvSpPr txBox="1"/>
              <p:nvPr/>
            </p:nvSpPr>
            <p:spPr>
              <a:xfrm flipH="1">
                <a:off x="1084401" y="3559945"/>
                <a:ext cx="6467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EBC9619-C8E3-4DF6-93E3-2A1A0687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4401" y="3559945"/>
                <a:ext cx="646744" cy="215444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0B13330-007B-498D-A4F7-D2101BE83BC3}"/>
                  </a:ext>
                </a:extLst>
              </p:cNvPr>
              <p:cNvSpPr txBox="1"/>
              <p:nvPr/>
            </p:nvSpPr>
            <p:spPr>
              <a:xfrm flipH="1">
                <a:off x="968991" y="2654423"/>
                <a:ext cx="6467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0B13330-007B-498D-A4F7-D2101BE8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8991" y="2654423"/>
                <a:ext cx="64674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直角三角形 8">
            <a:extLst>
              <a:ext uri="{FF2B5EF4-FFF2-40B4-BE49-F238E27FC236}">
                <a16:creationId xmlns:a16="http://schemas.microsoft.com/office/drawing/2014/main" id="{224C4B52-54F5-4D4A-8559-E0A388C57C7A}"/>
              </a:ext>
            </a:extLst>
          </p:cNvPr>
          <p:cNvSpPr/>
          <p:nvPr/>
        </p:nvSpPr>
        <p:spPr>
          <a:xfrm rot="8073048" flipH="1">
            <a:off x="3399682" y="1932104"/>
            <a:ext cx="885668" cy="2050054"/>
          </a:xfrm>
          <a:prstGeom prst="rt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AC97EB08-74A0-4E49-82D0-ADD4CE0E8E90}"/>
              </a:ext>
            </a:extLst>
          </p:cNvPr>
          <p:cNvSpPr/>
          <p:nvPr/>
        </p:nvSpPr>
        <p:spPr>
          <a:xfrm>
            <a:off x="3011009" y="1253231"/>
            <a:ext cx="914400" cy="914400"/>
          </a:xfrm>
          <a:prstGeom prst="arc">
            <a:avLst>
              <a:gd name="adj1" fmla="val 5177174"/>
              <a:gd name="adj2" fmla="val 72551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78B7720-0EA9-4BF8-8DA0-D84671A88B0F}"/>
              </a:ext>
            </a:extLst>
          </p:cNvPr>
          <p:cNvSpPr/>
          <p:nvPr/>
        </p:nvSpPr>
        <p:spPr>
          <a:xfrm rot="2656221">
            <a:off x="2842333" y="2469470"/>
            <a:ext cx="186432" cy="17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1880A6-C2C3-487D-8534-FE6D0E50B7D0}"/>
                  </a:ext>
                </a:extLst>
              </p:cNvPr>
              <p:cNvSpPr txBox="1"/>
              <p:nvPr/>
            </p:nvSpPr>
            <p:spPr>
              <a:xfrm flipH="1">
                <a:off x="3783210" y="2610033"/>
                <a:ext cx="6467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13.2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1880A6-C2C3-487D-8534-FE6D0E50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83210" y="2610033"/>
                <a:ext cx="646744" cy="215444"/>
              </a:xfrm>
              <a:prstGeom prst="rect">
                <a:avLst/>
              </a:prstGeom>
              <a:blipFill>
                <a:blip r:embed="rId5"/>
                <a:stretch>
                  <a:fillRect l="-2830" r="-18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FFC2B76-ADAE-4485-8689-F4F555BB7EE6}"/>
                  </a:ext>
                </a:extLst>
              </p:cNvPr>
              <p:cNvSpPr txBox="1"/>
              <p:nvPr/>
            </p:nvSpPr>
            <p:spPr>
              <a:xfrm flipH="1">
                <a:off x="2913199" y="3062796"/>
                <a:ext cx="6467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FFC2B76-ADAE-4485-8689-F4F555BB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13199" y="3062796"/>
                <a:ext cx="64674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24B6FA3-9C29-46C9-A99A-49999AA0B374}"/>
                  </a:ext>
                </a:extLst>
              </p:cNvPr>
              <p:cNvSpPr txBox="1"/>
              <p:nvPr/>
            </p:nvSpPr>
            <p:spPr>
              <a:xfrm flipH="1">
                <a:off x="862458" y="3293616"/>
                <a:ext cx="646744" cy="220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24B6FA3-9C29-46C9-A99A-49999AA0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458" y="3293616"/>
                <a:ext cx="646744" cy="220253"/>
              </a:xfrm>
              <a:prstGeom prst="rect">
                <a:avLst/>
              </a:prstGeom>
              <a:blipFill>
                <a:blip r:embed="rId6"/>
                <a:stretch>
                  <a:fillRect t="-2778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5C4D71D-6EF2-47AC-BAA8-3D07699D7876}"/>
                  </a:ext>
                </a:extLst>
              </p:cNvPr>
              <p:cNvSpPr txBox="1"/>
              <p:nvPr/>
            </p:nvSpPr>
            <p:spPr>
              <a:xfrm flipH="1">
                <a:off x="3046363" y="2201663"/>
                <a:ext cx="646744" cy="220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e>
                        <m:sup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5C4D71D-6EF2-47AC-BAA8-3D07699D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46363" y="2201663"/>
                <a:ext cx="646744" cy="220253"/>
              </a:xfrm>
              <a:prstGeom prst="rect">
                <a:avLst/>
              </a:prstGeom>
              <a:blipFill>
                <a:blip r:embed="rId7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コンテンツ プレースホルダー 2">
                <a:extLst>
                  <a:ext uri="{FF2B5EF4-FFF2-40B4-BE49-F238E27FC236}">
                    <a16:creationId xmlns:a16="http://schemas.microsoft.com/office/drawing/2014/main" id="{823F5353-A9FC-4A0A-89FB-BB1A5A8FF8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6287" y="1553592"/>
                <a:ext cx="4234649" cy="4899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Masses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rest on a light scale pan supported by two strings, each with tension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Find:</a:t>
                </a: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normal reaction of the scale pan on mass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The normal reaction of mass B on mass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コンテンツ プレースホルダー 2">
                <a:extLst>
                  <a:ext uri="{FF2B5EF4-FFF2-40B4-BE49-F238E27FC236}">
                    <a16:creationId xmlns:a16="http://schemas.microsoft.com/office/drawing/2014/main" id="{823F5353-A9FC-4A0A-89FB-BB1A5A8F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87" y="1553592"/>
                <a:ext cx="4234649" cy="4899744"/>
              </a:xfrm>
              <a:prstGeom prst="rect">
                <a:avLst/>
              </a:prstGeom>
              <a:blipFill>
                <a:blip r:embed="rId8"/>
                <a:stretch>
                  <a:fillRect l="-1727" t="-1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D354A65-5827-4519-B7AC-FB114EFC9569}"/>
              </a:ext>
            </a:extLst>
          </p:cNvPr>
          <p:cNvCxnSpPr>
            <a:cxnSpLocks/>
          </p:cNvCxnSpPr>
          <p:nvPr/>
        </p:nvCxnSpPr>
        <p:spPr>
          <a:xfrm flipV="1">
            <a:off x="5940152" y="2636912"/>
            <a:ext cx="0" cy="1800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BD6DC6B-CF4A-444C-AA0E-614C57DFA6DA}"/>
              </a:ext>
            </a:extLst>
          </p:cNvPr>
          <p:cNvCxnSpPr>
            <a:cxnSpLocks/>
          </p:cNvCxnSpPr>
          <p:nvPr/>
        </p:nvCxnSpPr>
        <p:spPr>
          <a:xfrm flipV="1">
            <a:off x="7812360" y="2636912"/>
            <a:ext cx="0" cy="1800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6F04B25-E08E-452E-9579-11A326256879}"/>
              </a:ext>
            </a:extLst>
          </p:cNvPr>
          <p:cNvCxnSpPr>
            <a:cxnSpLocks/>
          </p:cNvCxnSpPr>
          <p:nvPr/>
        </p:nvCxnSpPr>
        <p:spPr>
          <a:xfrm>
            <a:off x="5940152" y="4437112"/>
            <a:ext cx="187220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C6A56D-3F3F-43D2-81CC-32A545042403}"/>
                  </a:ext>
                </a:extLst>
              </p:cNvPr>
              <p:cNvSpPr txBox="1"/>
              <p:nvPr/>
            </p:nvSpPr>
            <p:spPr>
              <a:xfrm>
                <a:off x="5868144" y="234888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9C6A56D-3F3F-43D2-81CC-32A54504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348880"/>
                <a:ext cx="195823" cy="276999"/>
              </a:xfrm>
              <a:prstGeom prst="rect">
                <a:avLst/>
              </a:prstGeom>
              <a:blipFill>
                <a:blip r:embed="rId9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458F9B6-AD54-43AB-8805-A56A5DF69EB8}"/>
                  </a:ext>
                </a:extLst>
              </p:cNvPr>
              <p:cNvSpPr txBox="1"/>
              <p:nvPr/>
            </p:nvSpPr>
            <p:spPr>
              <a:xfrm>
                <a:off x="7740352" y="234888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458F9B6-AD54-43AB-8805-A56A5DF6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348880"/>
                <a:ext cx="195823" cy="276999"/>
              </a:xfrm>
              <a:prstGeom prst="rect">
                <a:avLst/>
              </a:prstGeom>
              <a:blipFill>
                <a:blip r:embed="rId1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E60F780-A14D-4853-ADC8-078715CF08B7}"/>
              </a:ext>
            </a:extLst>
          </p:cNvPr>
          <p:cNvSpPr/>
          <p:nvPr/>
        </p:nvSpPr>
        <p:spPr>
          <a:xfrm>
            <a:off x="6300192" y="3933056"/>
            <a:ext cx="1152128" cy="5040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5A255D-D85A-472F-9A74-F2DCC14675C4}"/>
              </a:ext>
            </a:extLst>
          </p:cNvPr>
          <p:cNvSpPr/>
          <p:nvPr/>
        </p:nvSpPr>
        <p:spPr>
          <a:xfrm>
            <a:off x="6516216" y="3501008"/>
            <a:ext cx="720080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3EB4C22-2241-4317-932C-388876CA3361}"/>
              </a:ext>
            </a:extLst>
          </p:cNvPr>
          <p:cNvSpPr txBox="1"/>
          <p:nvPr/>
        </p:nvSpPr>
        <p:spPr>
          <a:xfrm>
            <a:off x="6516216" y="4005064"/>
            <a:ext cx="74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1.4kg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60EFB3-C50F-4EE1-AA56-B85052218EC1}"/>
              </a:ext>
            </a:extLst>
          </p:cNvPr>
          <p:cNvSpPr txBox="1"/>
          <p:nvPr/>
        </p:nvSpPr>
        <p:spPr>
          <a:xfrm>
            <a:off x="6516216" y="357301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800g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124A164-72D6-4243-9350-4287529142D5}"/>
                  </a:ext>
                </a:extLst>
              </p:cNvPr>
              <p:cNvSpPr txBox="1"/>
              <p:nvPr/>
            </p:nvSpPr>
            <p:spPr>
              <a:xfrm>
                <a:off x="7236296" y="3212976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124A164-72D6-4243-9350-42875291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212976"/>
                <a:ext cx="201017" cy="276999"/>
              </a:xfrm>
              <a:prstGeom prst="rect">
                <a:avLst/>
              </a:prstGeom>
              <a:blipFill>
                <a:blip r:embed="rId11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DCC63D1-908A-44DF-94C8-B9778BC1B8FB}"/>
                  </a:ext>
                </a:extLst>
              </p:cNvPr>
              <p:cNvSpPr txBox="1"/>
              <p:nvPr/>
            </p:nvSpPr>
            <p:spPr>
              <a:xfrm>
                <a:off x="7452320" y="3789040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DCC63D1-908A-44DF-94C8-B9778BC1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789040"/>
                <a:ext cx="211404" cy="276999"/>
              </a:xfrm>
              <a:prstGeom prst="rect">
                <a:avLst/>
              </a:prstGeom>
              <a:blipFill>
                <a:blip r:embed="rId12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7CC4347-4D36-45FA-813D-CF2EEE5F36AC}"/>
                  </a:ext>
                </a:extLst>
              </p:cNvPr>
              <p:cNvSpPr txBox="1"/>
              <p:nvPr/>
            </p:nvSpPr>
            <p:spPr>
              <a:xfrm flipH="1">
                <a:off x="2987824" y="3356992"/>
                <a:ext cx="6467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7CC4347-4D36-45FA-813D-CF2EEE5F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87824" y="3356992"/>
                <a:ext cx="646744" cy="215444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D120DA9-62F6-4483-9CD9-0ECFA896C987}"/>
                  </a:ext>
                </a:extLst>
              </p:cNvPr>
              <p:cNvSpPr txBox="1"/>
              <p:nvPr/>
            </p:nvSpPr>
            <p:spPr>
              <a:xfrm flipH="1">
                <a:off x="755576" y="2420888"/>
                <a:ext cx="6467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13.1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D120DA9-62F6-4483-9CD9-0ECFA896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5576" y="2420888"/>
                <a:ext cx="646744" cy="215444"/>
              </a:xfrm>
              <a:prstGeom prst="rect">
                <a:avLst/>
              </a:prstGeom>
              <a:blipFill>
                <a:blip r:embed="rId14"/>
                <a:stretch>
                  <a:fillRect l="-2830" r="-1887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155B5EE-E6AF-46B8-98FE-E36E9FDD6E98}"/>
                  </a:ext>
                </a:extLst>
              </p:cNvPr>
              <p:cNvSpPr txBox="1"/>
              <p:nvPr/>
            </p:nvSpPr>
            <p:spPr>
              <a:xfrm flipH="1">
                <a:off x="6732240" y="4653136"/>
                <a:ext cx="6467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10.8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155B5EE-E6AF-46B8-98FE-E36E9FD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40" y="4653136"/>
                <a:ext cx="646744" cy="246221"/>
              </a:xfrm>
              <a:prstGeom prst="rect">
                <a:avLst/>
              </a:prstGeom>
              <a:blipFill>
                <a:blip r:embed="rId15"/>
                <a:stretch>
                  <a:fillRect l="-1887" r="-94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8EBFEEA-27CC-48DC-8536-2CB10B49EB56}"/>
                  </a:ext>
                </a:extLst>
              </p:cNvPr>
              <p:cNvSpPr txBox="1"/>
              <p:nvPr/>
            </p:nvSpPr>
            <p:spPr>
              <a:xfrm flipH="1">
                <a:off x="6804248" y="5301208"/>
                <a:ext cx="6467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21.6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8EBFEEA-27CC-48DC-8536-2CB10B49E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04248" y="5301208"/>
                <a:ext cx="646744" cy="246221"/>
              </a:xfrm>
              <a:prstGeom prst="rect">
                <a:avLst/>
              </a:prstGeom>
              <a:blipFill>
                <a:blip r:embed="rId16"/>
                <a:stretch>
                  <a:fillRect l="-1887" r="-94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C5C74CA-7C2D-453D-B9E3-D0BA16212FBC}"/>
                  </a:ext>
                </a:extLst>
              </p:cNvPr>
              <p:cNvSpPr txBox="1"/>
              <p:nvPr/>
            </p:nvSpPr>
            <p:spPr>
              <a:xfrm flipH="1">
                <a:off x="6012160" y="5949280"/>
                <a:ext cx="64674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7.8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C5C74CA-7C2D-453D-B9E3-D0BA1621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12160" y="5949280"/>
                <a:ext cx="646744" cy="246221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9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0" y="1600200"/>
            <a:ext cx="3615068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non-uniform bodies by finding or using the centre of mass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mass of a non-uniform body can be modelled as acting at its centre of mass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</a:rPr>
              <a:t>This means the weight of the rod may not necessarily be in the centre as it has been so far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Sam and </a:t>
            </a:r>
            <a:r>
              <a:rPr lang="en-GB" sz="1400" dirty="0" err="1">
                <a:latin typeface="Comic Sans MS" pitchFamily="66" charset="0"/>
              </a:rPr>
              <a:t>Tamsin</a:t>
            </a:r>
            <a:r>
              <a:rPr lang="en-GB" sz="1400" dirty="0">
                <a:latin typeface="Comic Sans MS" pitchFamily="66" charset="0"/>
              </a:rPr>
              <a:t> are sitting on a non-uniform plank AB of mass 25kg and length 4m.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plank is pivoted at M, the midpoint of AB, and the centre of mass is at C where AC = 1.8m.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 err="1">
                <a:latin typeface="Comic Sans MS" pitchFamily="66" charset="0"/>
              </a:rPr>
              <a:t>Tamsin</a:t>
            </a:r>
            <a:r>
              <a:rPr lang="en-GB" sz="1400" dirty="0">
                <a:latin typeface="Comic Sans MS" pitchFamily="66" charset="0"/>
              </a:rPr>
              <a:t> has mass 25kg and sits at A. Sam has mass 35kg. How far should Sam sit from A to balance the plank?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64008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800600" y="19050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0" y="19050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05400" y="2057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25146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25g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25146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25g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2514600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35g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20000" y="2057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2057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9800" y="20574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29400" y="2057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532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600" y="1295400"/>
            <a:ext cx="3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4800" y="2895600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Let Sam sit ‘x’ m from the midpoint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553200" y="2057400"/>
            <a:ext cx="10668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8400" y="2057400"/>
            <a:ext cx="3048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05400" y="2057400"/>
            <a:ext cx="14478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14800" y="3124200"/>
            <a:ext cx="4443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Take moments about M (this way we don’t need to know R</a:t>
            </a:r>
            <a:r>
              <a:rPr lang="en-GB" sz="1200" baseline="-25000" dirty="0">
                <a:latin typeface="Comic Sans MS" pitchFamily="66" charset="0"/>
              </a:rPr>
              <a:t>M</a:t>
            </a:r>
            <a:r>
              <a:rPr lang="en-GB" sz="1200" dirty="0">
                <a:latin typeface="Comic Sans MS" pitchFamily="66" charset="0"/>
              </a:rPr>
              <a:t>)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3826" y="182880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1.8m</a:t>
            </a:r>
            <a:endParaRPr lang="en-GB" sz="1100" baseline="-25000" dirty="0"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1228" y="182880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0.2m</a:t>
            </a:r>
            <a:endParaRPr lang="en-GB" sz="1100" baseline="-25000" dirty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0400" y="182880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omic Sans MS" pitchFamily="66" charset="0"/>
              </a:rPr>
              <a:t>x</a:t>
            </a:r>
            <a:endParaRPr lang="en-GB" sz="1100" baseline="-25000" dirty="0"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2438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5000" y="2438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2400" y="2438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4800" y="3429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3810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(2)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4800" y="4191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495800" y="3429000"/>
                <a:ext cx="8445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×25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429000"/>
                <a:ext cx="844590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81600" y="3429000"/>
                <a:ext cx="721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=50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721736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91200" y="3429000"/>
                <a:ext cx="1337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429000"/>
                <a:ext cx="133799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95800" y="3810000"/>
                <a:ext cx="9407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0" dirty="0"/>
                  <a:t>0.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/>
                      </a:rPr>
                      <m:t>2</m:t>
                    </m:r>
                    <m:r>
                      <a:rPr lang="en-GB" sz="1400" b="0" i="1" smtClean="0">
                        <a:latin typeface="Cambria Math"/>
                        <a:ea typeface="Cambria Math"/>
                      </a:rPr>
                      <m:t>×25</m:t>
                    </m:r>
                    <m:r>
                      <a:rPr lang="en-GB" sz="1400" b="0" i="1" smtClean="0">
                        <a:latin typeface="Cambria Math"/>
                        <a:ea typeface="Cambria Math"/>
                      </a:rPr>
                      <m:t>𝑔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10000"/>
                <a:ext cx="940770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948" t="-2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257800" y="3810000"/>
                <a:ext cx="6223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=5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10000"/>
                <a:ext cx="622350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91200" y="3810000"/>
                <a:ext cx="1337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810000"/>
                <a:ext cx="133799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95800" y="4191000"/>
                <a:ext cx="846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×35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91000"/>
                <a:ext cx="84683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81600" y="4191000"/>
                <a:ext cx="8202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=35</m:t>
                      </m:r>
                      <m:r>
                        <a:rPr lang="en-GB" sz="1400" b="0" i="1" smtClean="0">
                          <a:latin typeface="Cambria Math"/>
                        </a:rPr>
                        <m:t>𝑔𝑥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91000"/>
                <a:ext cx="820289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67400" y="4191000"/>
                <a:ext cx="1009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91000"/>
                <a:ext cx="1009379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114800" y="4572000"/>
            <a:ext cx="395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The rod is in equilibrium so anticlockwise = clockwise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3134" y="3429000"/>
            <a:ext cx="1653466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530789" y="3810000"/>
            <a:ext cx="1535836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445710" y="4191000"/>
            <a:ext cx="1390096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91000" y="4876800"/>
                <a:ext cx="11492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50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+5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76800"/>
                <a:ext cx="1149225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04534" y="4876800"/>
                <a:ext cx="6357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35</m:t>
                      </m:r>
                      <m:r>
                        <a:rPr lang="en-GB" sz="1400" b="0" i="1" smtClean="0">
                          <a:latin typeface="Cambria Math"/>
                        </a:rPr>
                        <m:t>𝑔𝑥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534" y="4876800"/>
                <a:ext cx="63575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616302" y="5181600"/>
                <a:ext cx="721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55</m:t>
                      </m:r>
                      <m:r>
                        <a:rPr lang="en-GB" sz="1400" b="0" i="1" smtClean="0">
                          <a:latin typeface="Cambria Math"/>
                        </a:rPr>
                        <m:t>𝑔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02" y="5181600"/>
                <a:ext cx="721736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72636" y="5181600"/>
                <a:ext cx="6357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35</m:t>
                      </m:r>
                      <m:r>
                        <a:rPr lang="en-GB" sz="1400" b="0" i="1" smtClean="0">
                          <a:latin typeface="Cambria Math"/>
                        </a:rPr>
                        <m:t>𝑔𝑥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36" y="5181600"/>
                <a:ext cx="63575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735033" y="5497033"/>
                <a:ext cx="608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55=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033" y="5497033"/>
                <a:ext cx="608052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79656" y="5488156"/>
                <a:ext cx="525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35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56" y="5488156"/>
                <a:ext cx="5251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 flipH="1">
            <a:off x="5498701" y="5257800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960088" y="5282609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593265" y="5791199"/>
                <a:ext cx="7443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1.57=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265" y="5791199"/>
                <a:ext cx="744306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186779" y="5791200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79" y="5791200"/>
                <a:ext cx="32637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/>
          <p:cNvSpPr/>
          <p:nvPr/>
        </p:nvSpPr>
        <p:spPr>
          <a:xfrm>
            <a:off x="5661734" y="5029200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6118934" y="5029200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Group terms</a:t>
            </a:r>
          </a:p>
        </p:txBody>
      </p:sp>
      <p:sp>
        <p:nvSpPr>
          <p:cNvPr id="66" name="Arc 65"/>
          <p:cNvSpPr/>
          <p:nvPr/>
        </p:nvSpPr>
        <p:spPr>
          <a:xfrm>
            <a:off x="5661734" y="5334000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/>
          <p:cNvSpPr/>
          <p:nvPr/>
        </p:nvSpPr>
        <p:spPr>
          <a:xfrm>
            <a:off x="5661734" y="5638800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6118934" y="5334000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18934" y="5638800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35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48000" y="6096000"/>
            <a:ext cx="5638801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Sam should sit 3.57m from A (or 0.43m from B)</a:t>
            </a:r>
          </a:p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Make sure you always read where the distance should be measured from!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6096000"/>
            <a:ext cx="5562600" cy="4572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/>
          <p:cNvGrpSpPr/>
          <p:nvPr/>
        </p:nvGrpSpPr>
        <p:grpSpPr>
          <a:xfrm>
            <a:off x="6452442" y="1957276"/>
            <a:ext cx="205507" cy="228600"/>
            <a:chOff x="7643093" y="990600"/>
            <a:chExt cx="205507" cy="2286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643278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643093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タイトル 1">
            <a:extLst>
              <a:ext uri="{FF2B5EF4-FFF2-40B4-BE49-F238E27FC236}">
                <a16:creationId xmlns:a16="http://schemas.microsoft.com/office/drawing/2014/main" id="{BAB78C13-3816-4D2F-AC7B-42F6991B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77" name="コンテンツ プレースホルダー 2">
            <a:extLst>
              <a:ext uri="{FF2B5EF4-FFF2-40B4-BE49-F238E27FC236}">
                <a16:creationId xmlns:a16="http://schemas.microsoft.com/office/drawing/2014/main" id="{4876AB98-071C-4FFE-9E34-2DB49A3577DD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8" grpId="0"/>
      <p:bldP spid="19" grpId="0"/>
      <p:bldP spid="22" grpId="0"/>
      <p:bldP spid="32" grpId="0"/>
      <p:bldP spid="32" grpId="1"/>
      <p:bldP spid="32" grpId="2"/>
      <p:bldP spid="33" grpId="0"/>
      <p:bldP spid="33" grpId="1"/>
      <p:bldP spid="33" grpId="2"/>
      <p:bldP spid="33" grpId="3"/>
      <p:bldP spid="33" grpId="4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5" grpId="0"/>
      <p:bldP spid="56" grpId="0"/>
      <p:bldP spid="57" grpId="0"/>
      <p:bldP spid="58" grpId="0"/>
      <p:bldP spid="59" grpId="0"/>
      <p:bldP spid="62" grpId="0"/>
      <p:bldP spid="63" grpId="0"/>
      <p:bldP spid="64" grpId="0" animBg="1"/>
      <p:bldP spid="65" grpId="0"/>
      <p:bldP spid="66" grpId="0" animBg="1"/>
      <p:bldP spid="67" grpId="0" animBg="1"/>
      <p:bldP spid="68" grpId="0"/>
      <p:bldP spid="69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0" y="1600200"/>
            <a:ext cx="361506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non-uniform bodies by finding or using the centre of mass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rod AB is 3m long and has weight 20N. It is in a horizontal position resting on supports at points C and D, where AC = 1m and AD = 2.5m.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magnitude of the reaction at C is three times the magnitude of the reaction at D.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distance of the centre of mass of the rod from A. 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58674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5867400" y="2057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</a:p>
        </p:txBody>
      </p:sp>
      <p:sp>
        <p:nvSpPr>
          <p:cNvPr id="75" name="Isosceles Triangle 74"/>
          <p:cNvSpPr/>
          <p:nvPr/>
        </p:nvSpPr>
        <p:spPr>
          <a:xfrm>
            <a:off x="72390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7239000" y="2057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34000" y="1828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00800" y="182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1.5m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182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0.5m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0198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67400" y="13716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C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3914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239000" y="13716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R</a:t>
            </a:r>
            <a:r>
              <a:rPr lang="en-GB" sz="1200" baseline="-25000" dirty="0">
                <a:latin typeface="Comic Sans MS" pitchFamily="66" charset="0"/>
              </a:rPr>
              <a:t>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02372" y="19050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24800" y="19050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324600" y="20574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96000" y="274320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20N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96200" y="1066800"/>
            <a:ext cx="87395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  <a:r>
              <a:rPr lang="en-GB" sz="1400" baseline="-25000" dirty="0">
                <a:latin typeface="Comic Sans MS" pitchFamily="66" charset="0"/>
              </a:rPr>
              <a:t>C</a:t>
            </a:r>
            <a:r>
              <a:rPr lang="en-GB" sz="1400" dirty="0">
                <a:latin typeface="Comic Sans MS" pitchFamily="66" charset="0"/>
              </a:rPr>
              <a:t> = 3R</a:t>
            </a:r>
            <a:r>
              <a:rPr lang="en-GB" sz="1400" baseline="-25000" dirty="0">
                <a:latin typeface="Comic Sans MS" pitchFamily="66" charset="0"/>
              </a:rPr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30480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Estimate where the centre of mass is on your diagram</a:t>
            </a:r>
          </a:p>
          <a:p>
            <a:pPr marL="171450" indent="-1714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We can replace RC with 3R</a:t>
            </a:r>
            <a:r>
              <a:rPr lang="en-GB" sz="1200" baseline="-25000" dirty="0">
                <a:latin typeface="Comic Sans MS" pitchFamily="66" charset="0"/>
                <a:sym typeface="Wingdings" pitchFamily="2" charset="2"/>
              </a:rPr>
              <a:t>D</a:t>
            </a:r>
          </a:p>
          <a:p>
            <a:pPr marL="171450" indent="-171450">
              <a:buFont typeface="Wingdings"/>
              <a:buChar char="à"/>
            </a:pPr>
            <a:r>
              <a:rPr lang="en-GB" sz="1200" dirty="0">
                <a:latin typeface="Comic Sans MS" pitchFamily="66" charset="0"/>
                <a:sym typeface="Wingdings" pitchFamily="2" charset="2"/>
              </a:rPr>
              <a:t>Now find the normal reactions</a:t>
            </a:r>
            <a:endParaRPr lang="en-GB" sz="1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5800" y="3810000"/>
                <a:ext cx="860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GB" sz="1200" b="0" i="1" smtClean="0"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10000"/>
                <a:ext cx="8602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572000" y="4114800"/>
                <a:ext cx="6903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GB" sz="12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14800"/>
                <a:ext cx="69031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5791200" y="1371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3R</a:t>
            </a:r>
            <a:r>
              <a:rPr lang="en-GB" sz="1200" baseline="-25000" dirty="0">
                <a:latin typeface="Comic Sans MS" pitchFamily="66" charset="0"/>
              </a:rPr>
              <a:t>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39000" y="13716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5N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13716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15N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99" name="Arc 98"/>
          <p:cNvSpPr/>
          <p:nvPr/>
        </p:nvSpPr>
        <p:spPr>
          <a:xfrm>
            <a:off x="5105400" y="3962400"/>
            <a:ext cx="457200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5562600" y="3962400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Divide by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572000" y="4419600"/>
                <a:ext cx="7646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GB" sz="1200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0"/>
                <a:ext cx="76463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>
            <a:off x="533400" y="4051176"/>
            <a:ext cx="304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91845" y="4253143"/>
            <a:ext cx="2819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438923" y="4455110"/>
            <a:ext cx="1143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タイトル 1">
            <a:extLst>
              <a:ext uri="{FF2B5EF4-FFF2-40B4-BE49-F238E27FC236}">
                <a16:creationId xmlns:a16="http://schemas.microsoft.com/office/drawing/2014/main" id="{E81A9C1A-D89B-476F-B84F-CE3684EF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B6FA4F12-5EF3-4AE8-9993-1EC55B480630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0" name="Arc 98">
            <a:extLst>
              <a:ext uri="{FF2B5EF4-FFF2-40B4-BE49-F238E27FC236}">
                <a16:creationId xmlns:a16="http://schemas.microsoft.com/office/drawing/2014/main" id="{7DE45453-CC55-4C96-A489-C55DCC97A800}"/>
              </a:ext>
            </a:extLst>
          </p:cNvPr>
          <p:cNvSpPr/>
          <p:nvPr/>
        </p:nvSpPr>
        <p:spPr>
          <a:xfrm>
            <a:off x="5124635" y="4274598"/>
            <a:ext cx="457200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99">
            <a:extLst>
              <a:ext uri="{FF2B5EF4-FFF2-40B4-BE49-F238E27FC236}">
                <a16:creationId xmlns:a16="http://schemas.microsoft.com/office/drawing/2014/main" id="{A15E39A8-5010-4B04-BF72-A78DCFE3EBFA}"/>
              </a:ext>
            </a:extLst>
          </p:cNvPr>
          <p:cNvSpPr txBox="1"/>
          <p:nvPr/>
        </p:nvSpPr>
        <p:spPr>
          <a:xfrm>
            <a:off x="5581835" y="427459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129779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 animBg="1"/>
      <p:bldP spid="76" grpId="0"/>
      <p:bldP spid="77" grpId="0"/>
      <p:bldP spid="78" grpId="0"/>
      <p:bldP spid="79" grpId="0"/>
      <p:bldP spid="81" grpId="0"/>
      <p:bldP spid="81" grpId="1"/>
      <p:bldP spid="83" grpId="0"/>
      <p:bldP spid="83" grpId="1"/>
      <p:bldP spid="84" grpId="0"/>
      <p:bldP spid="85" grpId="0"/>
      <p:bldP spid="87" grpId="0"/>
      <p:bldP spid="88" grpId="0" animBg="1"/>
      <p:bldP spid="28" grpId="0"/>
      <p:bldP spid="95" grpId="0"/>
      <p:bldP spid="96" grpId="0"/>
      <p:bldP spid="96" grpId="1"/>
      <p:bldP spid="97" grpId="0"/>
      <p:bldP spid="98" grpId="0"/>
      <p:bldP spid="99" grpId="0" animBg="1"/>
      <p:bldP spid="100" grpId="0"/>
      <p:bldP spid="101" grpId="0"/>
      <p:bldP spid="40" grpId="0" animBg="1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0" y="1600200"/>
            <a:ext cx="361506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non-uniform bodies by finding or using the centre of mass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A rod AB is 3m long and has weight 20N. It is in a horizontal position resting on supports at points C and D, where AC = 1m and AD = 2.5m.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The magnitude of the reaction at C is three times the magnitude of the reaction at D.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Find the distance of the centre of mass of the rod from A. 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58674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5867400" y="2057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</a:p>
        </p:txBody>
      </p:sp>
      <p:sp>
        <p:nvSpPr>
          <p:cNvPr id="75" name="Isosceles Triangle 74"/>
          <p:cNvSpPr/>
          <p:nvPr/>
        </p:nvSpPr>
        <p:spPr>
          <a:xfrm>
            <a:off x="72390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7239000" y="2057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34000" y="1828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00800" y="182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1.5m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67600" y="182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0.5m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0198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3914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24800" y="19050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324600" y="20574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96000" y="274320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20N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39000" y="137160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5N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13716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15N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105400" y="2057400"/>
            <a:ext cx="1219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2057400"/>
            <a:ext cx="9144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5400" y="2057400"/>
            <a:ext cx="22860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91000" y="3048000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Now take moments about A, calling the required distance ‘x’</a:t>
            </a:r>
          </a:p>
          <a:p>
            <a:r>
              <a:rPr lang="en-GB" sz="1200" dirty="0">
                <a:latin typeface="Comic Sans MS" pitchFamily="66" charset="0"/>
              </a:rPr>
              <a:t>(You’ll find it is usually easiest to do this from the end of the rod!)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12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39000" y="1066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2667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62600" y="1981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1000" y="3505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91000" y="3810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91000" y="411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3505200"/>
                <a:ext cx="730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×15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05200"/>
                <a:ext cx="730906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81600" y="3505200"/>
                <a:ext cx="93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=15 </m:t>
                      </m:r>
                      <m:r>
                        <a:rPr lang="en-GB" sz="1400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505200"/>
                <a:ext cx="93333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43600" y="3505200"/>
                <a:ext cx="1337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133799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72000" y="3810000"/>
                <a:ext cx="7331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×20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10000"/>
                <a:ext cx="733149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81600" y="3810000"/>
                <a:ext cx="10349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=20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  <m:r>
                        <a:rPr lang="en-GB" sz="1400" b="0" i="1" smtClean="0">
                          <a:latin typeface="Cambria Math"/>
                        </a:rPr>
                        <m:t> </m:t>
                      </m:r>
                      <m:r>
                        <a:rPr lang="en-GB" sz="1400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10000"/>
                <a:ext cx="1034963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96000" y="3810000"/>
                <a:ext cx="10093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0000"/>
                <a:ext cx="10093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72000" y="4114800"/>
                <a:ext cx="7677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2.5</m:t>
                      </m:r>
                      <m:r>
                        <a:rPr lang="en-GB" sz="1400" b="0" i="1" smtClean="0">
                          <a:latin typeface="Cambria Math"/>
                          <a:ea typeface="Cambria Math"/>
                        </a:rPr>
                        <m:t>×5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14800"/>
                <a:ext cx="76777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81600" y="4114800"/>
                <a:ext cx="1069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=12.5 </m:t>
                      </m:r>
                      <m:r>
                        <a:rPr lang="en-GB" sz="1400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14800"/>
                <a:ext cx="106958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96000" y="4114800"/>
                <a:ext cx="1337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133799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4191000" y="4495800"/>
            <a:ext cx="309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Equilibrium so anticlockwise = clockwise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77522" y="3505200"/>
            <a:ext cx="1761478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442012" y="3810000"/>
            <a:ext cx="1644588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5459766" y="4114800"/>
            <a:ext cx="1931633" cy="28852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91000" y="4800600"/>
                <a:ext cx="1157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15+12.5=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1157496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81600" y="4800600"/>
                <a:ext cx="525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20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800600"/>
                <a:ext cx="525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572000" y="5105400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27.5=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05400"/>
                <a:ext cx="83820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81600" y="5105400"/>
                <a:ext cx="525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20</m:t>
                      </m:r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105400"/>
                <a:ext cx="525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72000" y="5410200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1.38=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10200"/>
                <a:ext cx="83820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181600" y="5410200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10200"/>
                <a:ext cx="326371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>
            <a:off x="5486400" y="4953000"/>
            <a:ext cx="457200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5943600" y="495300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Group terms</a:t>
            </a:r>
          </a:p>
        </p:txBody>
      </p:sp>
      <p:sp>
        <p:nvSpPr>
          <p:cNvPr id="68" name="Arc 67"/>
          <p:cNvSpPr/>
          <p:nvPr/>
        </p:nvSpPr>
        <p:spPr>
          <a:xfrm>
            <a:off x="5486400" y="5257800"/>
            <a:ext cx="457200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943600" y="525780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8600" y="6019800"/>
            <a:ext cx="3619902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The centre of mass is 1.38m from A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995782" y="1946644"/>
            <a:ext cx="205507" cy="228600"/>
            <a:chOff x="7643093" y="990600"/>
            <a:chExt cx="205507" cy="2286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7643278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7643093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802372" y="19050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83" name="タイトル 1">
            <a:extLst>
              <a:ext uri="{FF2B5EF4-FFF2-40B4-BE49-F238E27FC236}">
                <a16:creationId xmlns:a16="http://schemas.microsoft.com/office/drawing/2014/main" id="{8AFEA13D-0855-430B-A867-7054B98C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84" name="コンテンツ プレースホルダー 2">
            <a:extLst>
              <a:ext uri="{FF2B5EF4-FFF2-40B4-BE49-F238E27FC236}">
                <a16:creationId xmlns:a16="http://schemas.microsoft.com/office/drawing/2014/main" id="{3817E495-9EB6-4514-9E66-EAAA01DD4CF2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4D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7" grpId="2"/>
      <p:bldP spid="77" grpId="3"/>
      <p:bldP spid="78" grpId="0"/>
      <p:bldP spid="78" grpId="1"/>
      <p:bldP spid="87" grpId="0"/>
      <p:bldP spid="87" grpId="1"/>
      <p:bldP spid="97" grpId="0"/>
      <p:bldP spid="97" grpId="1"/>
      <p:bldP spid="98" grpId="0"/>
      <p:bldP spid="98" grpId="1"/>
      <p:bldP spid="38" grpId="0"/>
      <p:bldP spid="39" grpId="0"/>
      <p:bldP spid="40" grpId="0"/>
      <p:bldP spid="41" grpId="0"/>
      <p:bldP spid="41" grpId="1"/>
      <p:bldP spid="42" grpId="0"/>
      <p:bldP spid="43" grpId="0"/>
      <p:bldP spid="44" grpId="0"/>
      <p:bldP spid="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/>
      <p:bldP spid="59" grpId="0"/>
      <p:bldP spid="60" grpId="0"/>
      <p:bldP spid="61" grpId="0"/>
      <p:bldP spid="64" grpId="0"/>
      <p:bldP spid="65" grpId="0"/>
      <p:bldP spid="66" grpId="0" animBg="1"/>
      <p:bldP spid="67" grpId="0"/>
      <p:bldP spid="68" grpId="0" animBg="1"/>
      <p:bldP spid="69" grpId="0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430521" y="1496603"/>
            <a:ext cx="6510117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Exercise 4E</a:t>
            </a:r>
            <a:endParaRPr lang="ja-JP" altLang="en-US" sz="11500" b="0" cap="none" spc="0" dirty="0">
              <a:ln w="19050">
                <a:solidFill>
                  <a:schemeClr val="tx1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Piranesi It BT" panose="03020602040506080505" pitchFamily="66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2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3810000" cy="49530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1400" b="1" dirty="0">
                <a:latin typeface="Comic Sans MS" pitchFamily="66" charset="0"/>
              </a:rPr>
              <a:t>You can solve problems about bodies resting in equilibrium by equating the clockwise and anticlockwise moments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uniform rod of length 4m and mass 12kg is resting in a horizontal position on supports at C and D, with AC = DB = 0.5m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When a particle of mass </a:t>
            </a:r>
            <a:r>
              <a:rPr lang="en-GB" sz="1400" dirty="0" err="1">
                <a:latin typeface="Comic Sans MS" pitchFamily="66" charset="0"/>
                <a:sym typeface="Wingdings" pitchFamily="2" charset="2"/>
              </a:rPr>
              <a:t>mkg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is placed on the rod at point B, the rod is on the point of turning about D.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Find the value of m.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If the rod is on the point of turning around D, then there will be no reaction at C 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R</a:t>
            </a:r>
            <a:r>
              <a:rPr lang="en-GB" sz="1400" baseline="-25000" dirty="0">
                <a:latin typeface="Comic Sans MS" pitchFamily="66" charset="0"/>
                <a:sym typeface="Wingdings" pitchFamily="2" charset="2"/>
              </a:rPr>
              <a:t>C</a:t>
            </a:r>
            <a:r>
              <a:rPr lang="en-GB" sz="1400" dirty="0">
                <a:latin typeface="Comic Sans MS" pitchFamily="66" charset="0"/>
                <a:sym typeface="Wingdings" pitchFamily="2" charset="2"/>
              </a:rPr>
              <a:t> = 0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(the rod is barely in contact with support C, about to move upwards as it rotates round D)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54864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/>
          <p:cNvSpPr/>
          <p:nvPr/>
        </p:nvSpPr>
        <p:spPr>
          <a:xfrm>
            <a:off x="7162800" y="2057400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00600" y="190500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1400" y="20574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24800" y="190500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0229" y="17526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0.5m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229" y="175260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0.5m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388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200" y="15240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770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1200" y="175260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1.5m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1224" y="266700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12g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266700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mg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2057400"/>
            <a:ext cx="29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924800" y="20574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70635" y="12244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  <a:r>
              <a:rPr lang="en-GB" sz="1400" baseline="-25000" dirty="0">
                <a:latin typeface="Comic Sans MS" pitchFamily="66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43507" y="12192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R</a:t>
            </a:r>
            <a:r>
              <a:rPr lang="en-GB" sz="1400" baseline="-25000" dirty="0">
                <a:latin typeface="Comic Sans MS" pitchFamily="66" charset="0"/>
              </a:rPr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26924" y="1747344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1.5m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799" y="4620087"/>
            <a:ext cx="3494843" cy="89294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>
            <a:off x="372122" y="270251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69111" y="3760434"/>
            <a:ext cx="16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43000" y="4006789"/>
            <a:ext cx="16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86400" y="12192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0</a:t>
            </a:r>
            <a:endParaRPr lang="en-GB" sz="1400" baseline="-25000" dirty="0"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9110" y="304800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Taking moments about D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638800" y="2057400"/>
            <a:ext cx="16764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315200" y="2057400"/>
            <a:ext cx="6096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77000" y="2057400"/>
            <a:ext cx="8382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5400" y="1219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67400" y="2590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77200" y="2590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3352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4800" y="3733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4800" y="4114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495800" y="3352800"/>
                <a:ext cx="23687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𝑇h𝑖𝑠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𝑤𝑖𝑙𝑙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r>
                        <a:rPr lang="en-GB" sz="1600" b="0" i="1" smtClean="0">
                          <a:latin typeface="Cambria Math"/>
                        </a:rPr>
                        <m:t>𝑏𝑒</m:t>
                      </m:r>
                      <m:r>
                        <a:rPr lang="en-GB" sz="1600" b="0" i="1" smtClean="0">
                          <a:latin typeface="Cambria Math"/>
                        </a:rPr>
                        <m:t> 0 </m:t>
                      </m:r>
                      <m:r>
                        <a:rPr lang="en-GB" sz="1600" b="0" i="1" smtClean="0">
                          <a:latin typeface="Cambria Math"/>
                        </a:rPr>
                        <m:t>𝑎𝑠</m:t>
                      </m:r>
                      <m:r>
                        <a:rPr lang="en-GB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352800"/>
                <a:ext cx="236872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495800" y="3733800"/>
                <a:ext cx="10936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1.5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×12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33800"/>
                <a:ext cx="1093697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410200" y="3733800"/>
                <a:ext cx="798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=18</m:t>
                      </m:r>
                      <m:r>
                        <a:rPr lang="en-GB" sz="1600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733800"/>
                <a:ext cx="798232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019800" y="3733800"/>
                <a:ext cx="15052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33800"/>
                <a:ext cx="150522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95800" y="4114800"/>
                <a:ext cx="10375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0.5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14800"/>
                <a:ext cx="1037592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10200" y="4114800"/>
                <a:ext cx="1011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=0.5</m:t>
                      </m:r>
                      <m:r>
                        <a:rPr lang="en-GB" sz="16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14800"/>
                <a:ext cx="101143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248400" y="4114800"/>
                <a:ext cx="1126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114800"/>
                <a:ext cx="11269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049110" y="457200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mic Sans MS" pitchFamily="66" charset="0"/>
              </a:rPr>
              <a:t>Although it is on the point of turning, the rod is still in equilibrium</a:t>
            </a:r>
          </a:p>
          <a:p>
            <a:r>
              <a:rPr lang="en-GB" sz="1400" dirty="0">
                <a:latin typeface="Comic Sans MS" pitchFamily="66" charset="0"/>
                <a:sym typeface="Wingdings" pitchFamily="2" charset="2"/>
              </a:rPr>
              <a:t> Anticlockwise = clockwise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15000" y="3733800"/>
            <a:ext cx="1752600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5715000" y="4114800"/>
            <a:ext cx="1600200" cy="3048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038600" y="5334000"/>
                <a:ext cx="843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18</m:t>
                      </m:r>
                      <m:r>
                        <a:rPr lang="en-GB" sz="1600" b="0" i="1" smtClean="0">
                          <a:latin typeface="Cambria Math"/>
                        </a:rPr>
                        <m:t>𝑔</m:t>
                      </m:r>
                      <m:r>
                        <a:rPr lang="en-GB" sz="1600" b="0" i="1" smtClean="0">
                          <a:latin typeface="Cambria Math"/>
                        </a:rPr>
                        <m:t> =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843115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724400" y="5334000"/>
                <a:ext cx="800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0.5</m:t>
                      </m:r>
                      <m:r>
                        <a:rPr lang="en-GB" sz="16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334000"/>
                <a:ext cx="800540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191000" y="5638800"/>
                <a:ext cx="7145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18 =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714555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724400" y="5638800"/>
                <a:ext cx="6755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0.5</m:t>
                      </m:r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38800"/>
                <a:ext cx="675505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191000" y="5943600"/>
                <a:ext cx="7145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36 =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714555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724400" y="5943600"/>
                <a:ext cx="4062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43600"/>
                <a:ext cx="406200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c 80"/>
          <p:cNvSpPr/>
          <p:nvPr/>
        </p:nvSpPr>
        <p:spPr>
          <a:xfrm>
            <a:off x="5334000" y="5486400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5715000" y="54864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Divide by g</a:t>
            </a:r>
          </a:p>
        </p:txBody>
      </p:sp>
      <p:sp>
        <p:nvSpPr>
          <p:cNvPr id="83" name="Arc 82"/>
          <p:cNvSpPr/>
          <p:nvPr/>
        </p:nvSpPr>
        <p:spPr>
          <a:xfrm>
            <a:off x="5334000" y="5791200"/>
            <a:ext cx="433553" cy="310055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5715000" y="5791200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Multiply by 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0400" y="5029200"/>
            <a:ext cx="1981200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mic Sans MS" pitchFamily="66" charset="0"/>
              </a:rPr>
              <a:t>The mass is 36kg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More than this and the rod will turn about D</a:t>
            </a:r>
          </a:p>
          <a:p>
            <a:pPr marL="285750" indent="-285750">
              <a:buFont typeface="Wingdings"/>
              <a:buChar char="à"/>
            </a:pPr>
            <a:r>
              <a:rPr lang="en-GB" sz="12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Less than this and some of the normal reaction will be at C</a:t>
            </a:r>
            <a:endParaRPr lang="en-GB" sz="1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393731" y="3121291"/>
            <a:ext cx="1295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398580" y="5431221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331372" y="5439103"/>
            <a:ext cx="78827" cy="1418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12446" y="1936810"/>
            <a:ext cx="205507" cy="228600"/>
            <a:chOff x="7643093" y="990600"/>
            <a:chExt cx="205507" cy="2286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643278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7643093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タイトル 1">
            <a:extLst>
              <a:ext uri="{FF2B5EF4-FFF2-40B4-BE49-F238E27FC236}">
                <a16:creationId xmlns:a16="http://schemas.microsoft.com/office/drawing/2014/main" id="{A35AF69C-C140-4FD4-A937-F330B678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4" name="コンテンツ プレースホルダー 2">
            <a:extLst>
              <a:ext uri="{FF2B5EF4-FFF2-40B4-BE49-F238E27FC236}">
                <a16:creationId xmlns:a16="http://schemas.microsoft.com/office/drawing/2014/main" id="{A3AEE47F-28A0-4C2C-A5C8-0F2676ED96D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4E</a:t>
            </a:r>
            <a:endParaRPr lang="en-GB" sz="16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3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8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2" grpId="1"/>
      <p:bldP spid="12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21" grpId="0"/>
      <p:bldP spid="29" grpId="0"/>
      <p:bldP spid="29" grpId="1"/>
      <p:bldP spid="30" grpId="0"/>
      <p:bldP spid="30" grpId="1"/>
      <p:bldP spid="36" grpId="0"/>
      <p:bldP spid="36" grpId="1"/>
      <p:bldP spid="36" grpId="2"/>
      <p:bldP spid="36" grpId="3"/>
      <p:bldP spid="36" grpId="4"/>
      <p:bldP spid="37" grpId="0" animBg="1"/>
      <p:bldP spid="49" grpId="0"/>
      <p:bldP spid="49" grpId="1"/>
      <p:bldP spid="49" grpId="2"/>
      <p:bldP spid="51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3" grpId="0" animBg="1"/>
      <p:bldP spid="73" grpId="1" animBg="1"/>
      <p:bldP spid="74" grpId="0" animBg="1"/>
      <p:bldP spid="74" grpId="1" animBg="1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/>
      <p:bldP spid="83" grpId="0" animBg="1"/>
      <p:bldP spid="84" grpId="0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3810000" cy="49530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400" b="1" dirty="0">
                    <a:latin typeface="Comic Sans MS" pitchFamily="66" charset="0"/>
                  </a:rPr>
                  <a:t>You can solve problems about bodies resting in equilibrium by equating the clockwise and anticlockwise moments</a:t>
                </a: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A non-uniform rod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𝐴𝐵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, of length 10m and weight 40N, is suspended from a pair of light cables attached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𝐷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𝐴𝐶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𝐵𝐷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When a weight of 25N is hung from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 the rod is on the point of rotation.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Find the distance of the </a:t>
                </a:r>
                <a:r>
                  <a:rPr lang="en-US" sz="1400" dirty="0" err="1">
                    <a:latin typeface="Comic Sans MS" pitchFamily="66" charset="0"/>
                    <a:sym typeface="Wingdings" pitchFamily="2" charset="2"/>
                  </a:rPr>
                  <a:t>centre</a:t>
                </a: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 of mass of the rod from point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𝐴</m:t>
                    </m:r>
                  </m:oMath>
                </a14:m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As the rod is on the point of rotating, C will be the pivot point and the tension at D will be 0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(since the cable at D is becoming slack…)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Comic Sans MS" pitchFamily="66" charset="0"/>
                  <a:sym typeface="Wingdings" pitchFamily="2" charset="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mic Sans MS" pitchFamily="66" charset="0"/>
                    <a:sym typeface="Wingdings" pitchFamily="2" charset="2"/>
                  </a:rPr>
                  <a:t> Take moments about point C, that way we do not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sub>
                    </m:sSub>
                  </m:oMath>
                </a14:m>
                <a:endParaRPr lang="en-US" sz="1400" dirty="0">
                  <a:latin typeface="Comic Sans MS" pitchFamily="66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3810000" cy="4953000"/>
              </a:xfrm>
              <a:blipFill>
                <a:blip r:embed="rId3"/>
                <a:stretch>
                  <a:fillRect t="-246" r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タイトル 1">
            <a:extLst>
              <a:ext uri="{FF2B5EF4-FFF2-40B4-BE49-F238E27FC236}">
                <a16:creationId xmlns:a16="http://schemas.microsoft.com/office/drawing/2014/main" id="{A35AF69C-C140-4FD4-A937-F330B678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94" name="コンテンツ プレースホルダー 2">
            <a:extLst>
              <a:ext uri="{FF2B5EF4-FFF2-40B4-BE49-F238E27FC236}">
                <a16:creationId xmlns:a16="http://schemas.microsoft.com/office/drawing/2014/main" id="{A3AEE47F-28A0-4C2C-A5C8-0F2676ED96D1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87" name="Straight Connector 71">
            <a:extLst>
              <a:ext uri="{FF2B5EF4-FFF2-40B4-BE49-F238E27FC236}">
                <a16:creationId xmlns:a16="http://schemas.microsoft.com/office/drawing/2014/main" id="{293AC8AC-7028-4A9A-9110-D797944D72AA}"/>
              </a:ext>
            </a:extLst>
          </p:cNvPr>
          <p:cNvCxnSpPr/>
          <p:nvPr/>
        </p:nvCxnSpPr>
        <p:spPr>
          <a:xfrm>
            <a:off x="5105400" y="2057400"/>
            <a:ext cx="28194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76">
            <a:extLst>
              <a:ext uri="{FF2B5EF4-FFF2-40B4-BE49-F238E27FC236}">
                <a16:creationId xmlns:a16="http://schemas.microsoft.com/office/drawing/2014/main" id="{DD85B919-CF62-4FBB-8F93-C0306EE8F396}"/>
              </a:ext>
            </a:extLst>
          </p:cNvPr>
          <p:cNvSpPr txBox="1"/>
          <p:nvPr/>
        </p:nvSpPr>
        <p:spPr>
          <a:xfrm>
            <a:off x="5298489" y="1828800"/>
            <a:ext cx="51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3m</a:t>
            </a:r>
          </a:p>
        </p:txBody>
      </p:sp>
      <p:sp>
        <p:nvSpPr>
          <p:cNvPr id="100" name="TextBox 77">
            <a:extLst>
              <a:ext uri="{FF2B5EF4-FFF2-40B4-BE49-F238E27FC236}">
                <a16:creationId xmlns:a16="http://schemas.microsoft.com/office/drawing/2014/main" id="{B8E90030-322D-4CD2-9C0A-D97830B69B53}"/>
              </a:ext>
            </a:extLst>
          </p:cNvPr>
          <p:cNvSpPr txBox="1"/>
          <p:nvPr/>
        </p:nvSpPr>
        <p:spPr>
          <a:xfrm>
            <a:off x="6400800" y="182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5m</a:t>
            </a:r>
          </a:p>
        </p:txBody>
      </p:sp>
      <p:sp>
        <p:nvSpPr>
          <p:cNvPr id="101" name="TextBox 78">
            <a:extLst>
              <a:ext uri="{FF2B5EF4-FFF2-40B4-BE49-F238E27FC236}">
                <a16:creationId xmlns:a16="http://schemas.microsoft.com/office/drawing/2014/main" id="{2A03A27F-A1DD-4DA8-BE11-736417201F0F}"/>
              </a:ext>
            </a:extLst>
          </p:cNvPr>
          <p:cNvSpPr txBox="1"/>
          <p:nvPr/>
        </p:nvSpPr>
        <p:spPr>
          <a:xfrm>
            <a:off x="7395172" y="1828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2m</a:t>
            </a:r>
          </a:p>
        </p:txBody>
      </p:sp>
      <p:cxnSp>
        <p:nvCxnSpPr>
          <p:cNvPr id="102" name="Straight Arrow Connector 79">
            <a:extLst>
              <a:ext uri="{FF2B5EF4-FFF2-40B4-BE49-F238E27FC236}">
                <a16:creationId xmlns:a16="http://schemas.microsoft.com/office/drawing/2014/main" id="{3EC4AE78-73CD-48AA-B9AB-710BCE4D20FB}"/>
              </a:ext>
            </a:extLst>
          </p:cNvPr>
          <p:cNvCxnSpPr/>
          <p:nvPr/>
        </p:nvCxnSpPr>
        <p:spPr>
          <a:xfrm flipV="1">
            <a:off x="60198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81">
            <a:extLst>
              <a:ext uri="{FF2B5EF4-FFF2-40B4-BE49-F238E27FC236}">
                <a16:creationId xmlns:a16="http://schemas.microsoft.com/office/drawing/2014/main" id="{6736AAD2-316A-4C09-87B6-2C7672FC25D4}"/>
              </a:ext>
            </a:extLst>
          </p:cNvPr>
          <p:cNvCxnSpPr/>
          <p:nvPr/>
        </p:nvCxnSpPr>
        <p:spPr>
          <a:xfrm flipV="1">
            <a:off x="7391400" y="160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84">
            <a:extLst>
              <a:ext uri="{FF2B5EF4-FFF2-40B4-BE49-F238E27FC236}">
                <a16:creationId xmlns:a16="http://schemas.microsoft.com/office/drawing/2014/main" id="{3AE22339-6B9F-46DB-B728-AB73B6975BFF}"/>
              </a:ext>
            </a:extLst>
          </p:cNvPr>
          <p:cNvSpPr txBox="1"/>
          <p:nvPr/>
        </p:nvSpPr>
        <p:spPr>
          <a:xfrm>
            <a:off x="7924800" y="1905000"/>
            <a:ext cx="28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B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105" name="Straight Arrow Connector 85">
            <a:extLst>
              <a:ext uri="{FF2B5EF4-FFF2-40B4-BE49-F238E27FC236}">
                <a16:creationId xmlns:a16="http://schemas.microsoft.com/office/drawing/2014/main" id="{14AE4D49-881F-4D22-80C5-4A6E4767F19A}"/>
              </a:ext>
            </a:extLst>
          </p:cNvPr>
          <p:cNvCxnSpPr/>
          <p:nvPr/>
        </p:nvCxnSpPr>
        <p:spPr>
          <a:xfrm>
            <a:off x="6324600" y="20574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86">
            <a:extLst>
              <a:ext uri="{FF2B5EF4-FFF2-40B4-BE49-F238E27FC236}">
                <a16:creationId xmlns:a16="http://schemas.microsoft.com/office/drawing/2014/main" id="{BE66D877-9603-4C7F-AF3A-5D1F5616D78F}"/>
              </a:ext>
            </a:extLst>
          </p:cNvPr>
          <p:cNvSpPr txBox="1"/>
          <p:nvPr/>
        </p:nvSpPr>
        <p:spPr>
          <a:xfrm>
            <a:off x="6096001" y="274320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40N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112" name="TextBox 37">
            <a:extLst>
              <a:ext uri="{FF2B5EF4-FFF2-40B4-BE49-F238E27FC236}">
                <a16:creationId xmlns:a16="http://schemas.microsoft.com/office/drawing/2014/main" id="{3AFA3238-7970-4B13-806A-990ACF15870B}"/>
              </a:ext>
            </a:extLst>
          </p:cNvPr>
          <p:cNvSpPr txBox="1"/>
          <p:nvPr/>
        </p:nvSpPr>
        <p:spPr>
          <a:xfrm>
            <a:off x="4583837" y="223865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113" name="TextBox 38">
            <a:extLst>
              <a:ext uri="{FF2B5EF4-FFF2-40B4-BE49-F238E27FC236}">
                <a16:creationId xmlns:a16="http://schemas.microsoft.com/office/drawing/2014/main" id="{104F5677-D0DC-4DC9-A76D-EE4C020E28CB}"/>
              </a:ext>
            </a:extLst>
          </p:cNvPr>
          <p:cNvSpPr txBox="1"/>
          <p:nvPr/>
        </p:nvSpPr>
        <p:spPr>
          <a:xfrm>
            <a:off x="7496452" y="133313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114" name="TextBox 39">
            <a:extLst>
              <a:ext uri="{FF2B5EF4-FFF2-40B4-BE49-F238E27FC236}">
                <a16:creationId xmlns:a16="http://schemas.microsoft.com/office/drawing/2014/main" id="{B503541C-43FC-4694-8D36-8F1C776B3B2A}"/>
              </a:ext>
            </a:extLst>
          </p:cNvPr>
          <p:cNvSpPr txBox="1"/>
          <p:nvPr/>
        </p:nvSpPr>
        <p:spPr>
          <a:xfrm>
            <a:off x="5780843" y="262261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40">
                <a:extLst>
                  <a:ext uri="{FF2B5EF4-FFF2-40B4-BE49-F238E27FC236}">
                    <a16:creationId xmlns:a16="http://schemas.microsoft.com/office/drawing/2014/main" id="{203225BE-B3D1-4956-B05F-DED111721130}"/>
                  </a:ext>
                </a:extLst>
              </p:cNvPr>
              <p:cNvSpPr txBox="1"/>
              <p:nvPr/>
            </p:nvSpPr>
            <p:spPr>
              <a:xfrm>
                <a:off x="6050872" y="19499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5" name="TextBox 40">
                <a:extLst>
                  <a:ext uri="{FF2B5EF4-FFF2-40B4-BE49-F238E27FC236}">
                    <a16:creationId xmlns:a16="http://schemas.microsoft.com/office/drawing/2014/main" id="{203225BE-B3D1-4956-B05F-DED11172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872" y="1949996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80">
            <a:extLst>
              <a:ext uri="{FF2B5EF4-FFF2-40B4-BE49-F238E27FC236}">
                <a16:creationId xmlns:a16="http://schemas.microsoft.com/office/drawing/2014/main" id="{6A6089F6-A616-42FB-876B-1A3EB2367C00}"/>
              </a:ext>
            </a:extLst>
          </p:cNvPr>
          <p:cNvSpPr txBox="1"/>
          <p:nvPr/>
        </p:nvSpPr>
        <p:spPr>
          <a:xfrm>
            <a:off x="4820128" y="1913877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A</a:t>
            </a:r>
            <a:endParaRPr lang="en-GB" sz="1200" baseline="-25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FF3567A-8C58-4C94-9AE4-42E3057A5F3B}"/>
                  </a:ext>
                </a:extLst>
              </p:cNvPr>
              <p:cNvSpPr txBox="1"/>
              <p:nvPr/>
            </p:nvSpPr>
            <p:spPr>
              <a:xfrm>
                <a:off x="7266372" y="1336089"/>
                <a:ext cx="2658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FF3567A-8C58-4C94-9AE4-42E3057A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372" y="1336089"/>
                <a:ext cx="265842" cy="246221"/>
              </a:xfrm>
              <a:prstGeom prst="rect">
                <a:avLst/>
              </a:prstGeom>
              <a:blipFill>
                <a:blip r:embed="rId5"/>
                <a:stretch>
                  <a:fillRect l="-18182" r="-2273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ECAEB01B-FF76-4CF6-8DA6-553ECC4337DD}"/>
                  </a:ext>
                </a:extLst>
              </p:cNvPr>
              <p:cNvSpPr txBox="1"/>
              <p:nvPr/>
            </p:nvSpPr>
            <p:spPr>
              <a:xfrm>
                <a:off x="5908089" y="1344967"/>
                <a:ext cx="2526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ECAEB01B-FF76-4CF6-8DA6-553ECC43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89" y="1344967"/>
                <a:ext cx="252698" cy="246221"/>
              </a:xfrm>
              <a:prstGeom prst="rect">
                <a:avLst/>
              </a:prstGeom>
              <a:blipFill>
                <a:blip r:embed="rId6"/>
                <a:stretch>
                  <a:fillRect l="-16667" r="-238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80">
            <a:extLst>
              <a:ext uri="{FF2B5EF4-FFF2-40B4-BE49-F238E27FC236}">
                <a16:creationId xmlns:a16="http://schemas.microsoft.com/office/drawing/2014/main" id="{83D1DE04-09C6-4736-BC6E-831C05285880}"/>
              </a:ext>
            </a:extLst>
          </p:cNvPr>
          <p:cNvSpPr txBox="1"/>
          <p:nvPr/>
        </p:nvSpPr>
        <p:spPr>
          <a:xfrm>
            <a:off x="5868434" y="202041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C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122" name="TextBox 80">
            <a:extLst>
              <a:ext uri="{FF2B5EF4-FFF2-40B4-BE49-F238E27FC236}">
                <a16:creationId xmlns:a16="http://schemas.microsoft.com/office/drawing/2014/main" id="{681D90B3-62D0-4E90-B088-FA46274F1211}"/>
              </a:ext>
            </a:extLst>
          </p:cNvPr>
          <p:cNvSpPr txBox="1"/>
          <p:nvPr/>
        </p:nvSpPr>
        <p:spPr>
          <a:xfrm>
            <a:off x="7244533" y="2029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D</a:t>
            </a:r>
            <a:endParaRPr lang="en-GB" sz="1200" baseline="-25000" dirty="0">
              <a:latin typeface="Comic Sans MS" pitchFamily="66" charset="0"/>
            </a:endParaRPr>
          </a:p>
        </p:txBody>
      </p:sp>
      <p:cxnSp>
        <p:nvCxnSpPr>
          <p:cNvPr id="123" name="Straight Arrow Connector 79">
            <a:extLst>
              <a:ext uri="{FF2B5EF4-FFF2-40B4-BE49-F238E27FC236}">
                <a16:creationId xmlns:a16="http://schemas.microsoft.com/office/drawing/2014/main" id="{0FF903FE-E161-4D21-9713-5950310ADBEC}"/>
              </a:ext>
            </a:extLst>
          </p:cNvPr>
          <p:cNvCxnSpPr>
            <a:cxnSpLocks/>
          </p:cNvCxnSpPr>
          <p:nvPr/>
        </p:nvCxnSpPr>
        <p:spPr>
          <a:xfrm>
            <a:off x="5115758" y="2054441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86">
            <a:extLst>
              <a:ext uri="{FF2B5EF4-FFF2-40B4-BE49-F238E27FC236}">
                <a16:creationId xmlns:a16="http://schemas.microsoft.com/office/drawing/2014/main" id="{B3601AD7-967B-4F71-9273-67F5A4F8D038}"/>
              </a:ext>
            </a:extLst>
          </p:cNvPr>
          <p:cNvSpPr txBox="1"/>
          <p:nvPr/>
        </p:nvSpPr>
        <p:spPr>
          <a:xfrm>
            <a:off x="4862004" y="250350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Comic Sans MS" pitchFamily="66" charset="0"/>
              </a:rPr>
              <a:t>25N</a:t>
            </a:r>
            <a:endParaRPr lang="en-GB" sz="1200" baseline="-25000" dirty="0">
              <a:latin typeface="Comic Sans MS" pitchFamily="66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810E7D-ADFD-4D7C-B7C0-AD0C88FA969A}"/>
              </a:ext>
            </a:extLst>
          </p:cNvPr>
          <p:cNvSpPr txBox="1"/>
          <p:nvPr/>
        </p:nvSpPr>
        <p:spPr>
          <a:xfrm>
            <a:off x="6667130" y="2583401"/>
            <a:ext cx="197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Estimate the location of the </a:t>
            </a:r>
            <a:r>
              <a:rPr lang="en-US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centre</a:t>
            </a:r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of mass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5" name="Straight Arrow Connector 108">
            <a:extLst>
              <a:ext uri="{FF2B5EF4-FFF2-40B4-BE49-F238E27FC236}">
                <a16:creationId xmlns:a16="http://schemas.microsoft.com/office/drawing/2014/main" id="{FC701041-4B7F-44D3-B967-97768BE2CE60}"/>
              </a:ext>
            </a:extLst>
          </p:cNvPr>
          <p:cNvCxnSpPr/>
          <p:nvPr/>
        </p:nvCxnSpPr>
        <p:spPr>
          <a:xfrm flipH="1" flipV="1">
            <a:off x="6491796" y="2184646"/>
            <a:ext cx="4572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8FEEC5E-8269-42C8-B38D-02B7B078C66B}"/>
                  </a:ext>
                </a:extLst>
              </p:cNvPr>
              <p:cNvSpPr txBox="1"/>
              <p:nvPr/>
            </p:nvSpPr>
            <p:spPr>
              <a:xfrm>
                <a:off x="7253295" y="1346399"/>
                <a:ext cx="26584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8FEEC5E-8269-42C8-B38D-02B7B078C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295" y="1346399"/>
                <a:ext cx="265842" cy="24622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87">
            <a:extLst>
              <a:ext uri="{FF2B5EF4-FFF2-40B4-BE49-F238E27FC236}">
                <a16:creationId xmlns:a16="http://schemas.microsoft.com/office/drawing/2014/main" id="{4BC8C8A2-5C5B-456F-AAF9-7F21FC90B2C7}"/>
              </a:ext>
            </a:extLst>
          </p:cNvPr>
          <p:cNvGrpSpPr/>
          <p:nvPr/>
        </p:nvGrpSpPr>
        <p:grpSpPr>
          <a:xfrm>
            <a:off x="5907955" y="1927318"/>
            <a:ext cx="205507" cy="228600"/>
            <a:chOff x="7643093" y="990600"/>
            <a:chExt cx="205507" cy="228600"/>
          </a:xfrm>
        </p:grpSpPr>
        <p:cxnSp>
          <p:nvCxnSpPr>
            <p:cNvPr id="128" name="Straight Connector 90">
              <a:extLst>
                <a:ext uri="{FF2B5EF4-FFF2-40B4-BE49-F238E27FC236}">
                  <a16:creationId xmlns:a16="http://schemas.microsoft.com/office/drawing/2014/main" id="{5A6D5F80-A469-4089-9156-4BA60EE9C17F}"/>
                </a:ext>
              </a:extLst>
            </p:cNvPr>
            <p:cNvCxnSpPr/>
            <p:nvPr/>
          </p:nvCxnSpPr>
          <p:spPr>
            <a:xfrm>
              <a:off x="7643278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91">
              <a:extLst>
                <a:ext uri="{FF2B5EF4-FFF2-40B4-BE49-F238E27FC236}">
                  <a16:creationId xmlns:a16="http://schemas.microsoft.com/office/drawing/2014/main" id="{1BFA5DBA-81B7-419E-8F61-7910F6E3FA20}"/>
                </a:ext>
              </a:extLst>
            </p:cNvPr>
            <p:cNvCxnSpPr/>
            <p:nvPr/>
          </p:nvCxnSpPr>
          <p:spPr>
            <a:xfrm flipH="1">
              <a:off x="7643093" y="990600"/>
              <a:ext cx="205322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71">
            <a:extLst>
              <a:ext uri="{FF2B5EF4-FFF2-40B4-BE49-F238E27FC236}">
                <a16:creationId xmlns:a16="http://schemas.microsoft.com/office/drawing/2014/main" id="{E6E00857-ECC4-455F-9F1D-16F227B8BEDF}"/>
              </a:ext>
            </a:extLst>
          </p:cNvPr>
          <p:cNvCxnSpPr>
            <a:cxnSpLocks/>
          </p:cNvCxnSpPr>
          <p:nvPr/>
        </p:nvCxnSpPr>
        <p:spPr>
          <a:xfrm>
            <a:off x="5106067" y="2055577"/>
            <a:ext cx="92327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71">
            <a:extLst>
              <a:ext uri="{FF2B5EF4-FFF2-40B4-BE49-F238E27FC236}">
                <a16:creationId xmlns:a16="http://schemas.microsoft.com/office/drawing/2014/main" id="{3A1F8393-26E6-47A8-B6C9-9621CAA628CD}"/>
              </a:ext>
            </a:extLst>
          </p:cNvPr>
          <p:cNvCxnSpPr>
            <a:cxnSpLocks/>
          </p:cNvCxnSpPr>
          <p:nvPr/>
        </p:nvCxnSpPr>
        <p:spPr>
          <a:xfrm>
            <a:off x="6028713" y="2049761"/>
            <a:ext cx="30036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60">
            <a:extLst>
              <a:ext uri="{FF2B5EF4-FFF2-40B4-BE49-F238E27FC236}">
                <a16:creationId xmlns:a16="http://schemas.microsoft.com/office/drawing/2014/main" id="{6FB9C81D-7188-44DE-94A5-7BB52A2EB309}"/>
              </a:ext>
            </a:extLst>
          </p:cNvPr>
          <p:cNvSpPr txBox="1"/>
          <p:nvPr/>
        </p:nvSpPr>
        <p:spPr>
          <a:xfrm>
            <a:off x="4114800" y="347708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134" name="TextBox 61">
            <a:extLst>
              <a:ext uri="{FF2B5EF4-FFF2-40B4-BE49-F238E27FC236}">
                <a16:creationId xmlns:a16="http://schemas.microsoft.com/office/drawing/2014/main" id="{3F45A19C-9408-4270-AFBC-CB5673A653E5}"/>
              </a:ext>
            </a:extLst>
          </p:cNvPr>
          <p:cNvSpPr txBox="1"/>
          <p:nvPr/>
        </p:nvSpPr>
        <p:spPr>
          <a:xfrm>
            <a:off x="4114800" y="385808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135" name="TextBox 62">
            <a:extLst>
              <a:ext uri="{FF2B5EF4-FFF2-40B4-BE49-F238E27FC236}">
                <a16:creationId xmlns:a16="http://schemas.microsoft.com/office/drawing/2014/main" id="{2DBB9A5B-8ACD-40A1-9D6C-D68678890C5A}"/>
              </a:ext>
            </a:extLst>
          </p:cNvPr>
          <p:cNvSpPr txBox="1"/>
          <p:nvPr/>
        </p:nvSpPr>
        <p:spPr>
          <a:xfrm>
            <a:off x="4114800" y="4239088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63">
                <a:extLst>
                  <a:ext uri="{FF2B5EF4-FFF2-40B4-BE49-F238E27FC236}">
                    <a16:creationId xmlns:a16="http://schemas.microsoft.com/office/drawing/2014/main" id="{640D2DF3-A30A-4F8E-82B8-E934880034BA}"/>
                  </a:ext>
                </a:extLst>
              </p:cNvPr>
              <p:cNvSpPr txBox="1"/>
              <p:nvPr/>
            </p:nvSpPr>
            <p:spPr>
              <a:xfrm>
                <a:off x="4495800" y="3477088"/>
                <a:ext cx="8096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6" name="TextBox 63">
                <a:extLst>
                  <a:ext uri="{FF2B5EF4-FFF2-40B4-BE49-F238E27FC236}">
                    <a16:creationId xmlns:a16="http://schemas.microsoft.com/office/drawing/2014/main" id="{640D2DF3-A30A-4F8E-82B8-E9348800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477088"/>
                <a:ext cx="80964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65">
                <a:extLst>
                  <a:ext uri="{FF2B5EF4-FFF2-40B4-BE49-F238E27FC236}">
                    <a16:creationId xmlns:a16="http://schemas.microsoft.com/office/drawing/2014/main" id="{4BF2921E-1078-4997-AA20-A287EFC11E29}"/>
                  </a:ext>
                </a:extLst>
              </p:cNvPr>
              <p:cNvSpPr txBox="1"/>
              <p:nvPr/>
            </p:nvSpPr>
            <p:spPr>
              <a:xfrm>
                <a:off x="4495800" y="3858088"/>
                <a:ext cx="811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7" name="TextBox 65">
                <a:extLst>
                  <a:ext uri="{FF2B5EF4-FFF2-40B4-BE49-F238E27FC236}">
                    <a16:creationId xmlns:a16="http://schemas.microsoft.com/office/drawing/2014/main" id="{4BF2921E-1078-4997-AA20-A287EFC11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58088"/>
                <a:ext cx="81105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66">
                <a:extLst>
                  <a:ext uri="{FF2B5EF4-FFF2-40B4-BE49-F238E27FC236}">
                    <a16:creationId xmlns:a16="http://schemas.microsoft.com/office/drawing/2014/main" id="{404F8D39-796E-4A22-B048-9A75F790ED05}"/>
                  </a:ext>
                </a:extLst>
              </p:cNvPr>
              <p:cNvSpPr txBox="1"/>
              <p:nvPr/>
            </p:nvSpPr>
            <p:spPr>
              <a:xfrm>
                <a:off x="5152747" y="3858088"/>
                <a:ext cx="1155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8" name="TextBox 66">
                <a:extLst>
                  <a:ext uri="{FF2B5EF4-FFF2-40B4-BE49-F238E27FC236}">
                    <a16:creationId xmlns:a16="http://schemas.microsoft.com/office/drawing/2014/main" id="{404F8D39-796E-4A22-B048-9A75F790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47" y="3858088"/>
                <a:ext cx="115550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67">
                <a:extLst>
                  <a:ext uri="{FF2B5EF4-FFF2-40B4-BE49-F238E27FC236}">
                    <a16:creationId xmlns:a16="http://schemas.microsoft.com/office/drawing/2014/main" id="{0B8A69B4-EC22-4FCD-A926-D489662F594D}"/>
                  </a:ext>
                </a:extLst>
              </p:cNvPr>
              <p:cNvSpPr txBox="1"/>
              <p:nvPr/>
            </p:nvSpPr>
            <p:spPr>
              <a:xfrm>
                <a:off x="6170721" y="3849211"/>
                <a:ext cx="1126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9" name="TextBox 67">
                <a:extLst>
                  <a:ext uri="{FF2B5EF4-FFF2-40B4-BE49-F238E27FC236}">
                    <a16:creationId xmlns:a16="http://schemas.microsoft.com/office/drawing/2014/main" id="{0B8A69B4-EC22-4FCD-A926-D489662F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21" y="3849211"/>
                <a:ext cx="112691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68">
                <a:extLst>
                  <a:ext uri="{FF2B5EF4-FFF2-40B4-BE49-F238E27FC236}">
                    <a16:creationId xmlns:a16="http://schemas.microsoft.com/office/drawing/2014/main" id="{B1780183-29BB-4443-B764-B5EB08FABD27}"/>
                  </a:ext>
                </a:extLst>
              </p:cNvPr>
              <p:cNvSpPr txBox="1"/>
              <p:nvPr/>
            </p:nvSpPr>
            <p:spPr>
              <a:xfrm>
                <a:off x="4460289" y="4230210"/>
                <a:ext cx="24299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𝑇h𝑖𝑠</m:t>
                      </m:r>
                      <m:r>
                        <a:rPr lang="en-GB" sz="1600" i="1" smtClean="0">
                          <a:latin typeface="Cambria Math"/>
                        </a:rPr>
                        <m:t> </m:t>
                      </m:r>
                      <m:r>
                        <a:rPr lang="en-GB" sz="1600" i="1" smtClean="0">
                          <a:latin typeface="Cambria Math"/>
                        </a:rPr>
                        <m:t>𝑤𝑖𝑙𝑙</m:t>
                      </m:r>
                      <m:r>
                        <a:rPr lang="en-GB" sz="1600" i="1" smtClean="0">
                          <a:latin typeface="Cambria Math"/>
                        </a:rPr>
                        <m:t> </m:t>
                      </m:r>
                      <m:r>
                        <a:rPr lang="en-GB" sz="1600" i="1" smtClean="0">
                          <a:latin typeface="Cambria Math"/>
                        </a:rPr>
                        <m:t>𝑏𝑒</m:t>
                      </m:r>
                      <m:r>
                        <a:rPr lang="en-GB" sz="1600" i="1" smtClean="0">
                          <a:latin typeface="Cambria Math"/>
                        </a:rPr>
                        <m:t> 0 </m:t>
                      </m:r>
                      <m:r>
                        <a:rPr lang="en-GB" sz="1600" i="1" smtClean="0">
                          <a:latin typeface="Cambria Math"/>
                        </a:rPr>
                        <m:t>𝑎𝑠</m:t>
                      </m:r>
                      <m:r>
                        <a:rPr lang="en-GB" sz="160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0" name="TextBox 68">
                <a:extLst>
                  <a:ext uri="{FF2B5EF4-FFF2-40B4-BE49-F238E27FC236}">
                    <a16:creationId xmlns:a16="http://schemas.microsoft.com/office/drawing/2014/main" id="{B1780183-29BB-4443-B764-B5EB08FA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89" y="4230210"/>
                <a:ext cx="24299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69">
                <a:extLst>
                  <a:ext uri="{FF2B5EF4-FFF2-40B4-BE49-F238E27FC236}">
                    <a16:creationId xmlns:a16="http://schemas.microsoft.com/office/drawing/2014/main" id="{2F9A7ED4-46C3-497A-A95C-560522679B6D}"/>
                  </a:ext>
                </a:extLst>
              </p:cNvPr>
              <p:cNvSpPr txBox="1"/>
              <p:nvPr/>
            </p:nvSpPr>
            <p:spPr>
              <a:xfrm>
                <a:off x="5179380" y="3484486"/>
                <a:ext cx="1040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75 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5" name="TextBox 69">
                <a:extLst>
                  <a:ext uri="{FF2B5EF4-FFF2-40B4-BE49-F238E27FC236}">
                    <a16:creationId xmlns:a16="http://schemas.microsoft.com/office/drawing/2014/main" id="{2F9A7ED4-46C3-497A-A95C-560522679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380" y="3484486"/>
                <a:ext cx="104028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69">
                <a:extLst>
                  <a:ext uri="{FF2B5EF4-FFF2-40B4-BE49-F238E27FC236}">
                    <a16:creationId xmlns:a16="http://schemas.microsoft.com/office/drawing/2014/main" id="{728E1C28-64B4-4FE2-A25F-1C5BB9655752}"/>
                  </a:ext>
                </a:extLst>
              </p:cNvPr>
              <p:cNvSpPr txBox="1"/>
              <p:nvPr/>
            </p:nvSpPr>
            <p:spPr>
              <a:xfrm>
                <a:off x="6067148" y="3484486"/>
                <a:ext cx="15052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6" name="TextBox 69">
                <a:extLst>
                  <a:ext uri="{FF2B5EF4-FFF2-40B4-BE49-F238E27FC236}">
                    <a16:creationId xmlns:a16="http://schemas.microsoft.com/office/drawing/2014/main" id="{728E1C28-64B4-4FE2-A25F-1C5BB9655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148" y="3484486"/>
                <a:ext cx="150522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30">
            <a:extLst>
              <a:ext uri="{FF2B5EF4-FFF2-40B4-BE49-F238E27FC236}">
                <a16:creationId xmlns:a16="http://schemas.microsoft.com/office/drawing/2014/main" id="{9AABAE32-F53A-472F-A3BF-6B475412E63B}"/>
              </a:ext>
            </a:extLst>
          </p:cNvPr>
          <p:cNvSpPr txBox="1"/>
          <p:nvPr/>
        </p:nvSpPr>
        <p:spPr>
          <a:xfrm>
            <a:off x="4114800" y="312420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Take moments about C</a:t>
            </a:r>
            <a:endParaRPr lang="en-GB" sz="14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66">
                <a:extLst>
                  <a:ext uri="{FF2B5EF4-FFF2-40B4-BE49-F238E27FC236}">
                    <a16:creationId xmlns:a16="http://schemas.microsoft.com/office/drawing/2014/main" id="{921A3547-9E4C-4617-B3BA-FC5D924229C3}"/>
                  </a:ext>
                </a:extLst>
              </p:cNvPr>
              <p:cNvSpPr txBox="1"/>
              <p:nvPr/>
            </p:nvSpPr>
            <p:spPr>
              <a:xfrm>
                <a:off x="4698127" y="5179528"/>
                <a:ext cx="1069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75=40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8" name="TextBox 66">
                <a:extLst>
                  <a:ext uri="{FF2B5EF4-FFF2-40B4-BE49-F238E27FC236}">
                    <a16:creationId xmlns:a16="http://schemas.microsoft.com/office/drawing/2014/main" id="{921A3547-9E4C-4617-B3BA-FC5D92422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7" y="5179528"/>
                <a:ext cx="106952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66">
                <a:extLst>
                  <a:ext uri="{FF2B5EF4-FFF2-40B4-BE49-F238E27FC236}">
                    <a16:creationId xmlns:a16="http://schemas.microsoft.com/office/drawing/2014/main" id="{9C288A21-B9DF-4782-A865-B8A16B48F24B}"/>
                  </a:ext>
                </a:extLst>
              </p:cNvPr>
              <p:cNvSpPr txBox="1"/>
              <p:nvPr/>
            </p:nvSpPr>
            <p:spPr>
              <a:xfrm>
                <a:off x="4804657" y="5605130"/>
                <a:ext cx="1111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=1.875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9" name="TextBox 66">
                <a:extLst>
                  <a:ext uri="{FF2B5EF4-FFF2-40B4-BE49-F238E27FC236}">
                    <a16:creationId xmlns:a16="http://schemas.microsoft.com/office/drawing/2014/main" id="{9C288A21-B9DF-4782-A865-B8A16B48F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57" y="5605130"/>
                <a:ext cx="11112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66">
                <a:extLst>
                  <a:ext uri="{FF2B5EF4-FFF2-40B4-BE49-F238E27FC236}">
                    <a16:creationId xmlns:a16="http://schemas.microsoft.com/office/drawing/2014/main" id="{8898B70A-17AD-4953-A057-380E37A06D8C}"/>
                  </a:ext>
                </a:extLst>
              </p:cNvPr>
              <p:cNvSpPr txBox="1"/>
              <p:nvPr/>
            </p:nvSpPr>
            <p:spPr>
              <a:xfrm>
                <a:off x="4112199" y="6049539"/>
                <a:ext cx="1813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=4.875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0" name="TextBox 66">
                <a:extLst>
                  <a:ext uri="{FF2B5EF4-FFF2-40B4-BE49-F238E27FC236}">
                    <a16:creationId xmlns:a16="http://schemas.microsoft.com/office/drawing/2014/main" id="{8898B70A-17AD-4953-A057-380E37A06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99" y="6049539"/>
                <a:ext cx="1813189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30">
            <a:extLst>
              <a:ext uri="{FF2B5EF4-FFF2-40B4-BE49-F238E27FC236}">
                <a16:creationId xmlns:a16="http://schemas.microsoft.com/office/drawing/2014/main" id="{3168957F-2AC6-457F-905C-DCC78DFD13E6}"/>
              </a:ext>
            </a:extLst>
          </p:cNvPr>
          <p:cNvSpPr txBox="1"/>
          <p:nvPr/>
        </p:nvSpPr>
        <p:spPr>
          <a:xfrm>
            <a:off x="4155145" y="4672079"/>
            <a:ext cx="4617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Now set the clockwise and anticlockwise components equal to each other</a:t>
            </a:r>
            <a:endParaRPr lang="en-GB" sz="1400" baseline="-25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83">
                <a:extLst>
                  <a:ext uri="{FF2B5EF4-FFF2-40B4-BE49-F238E27FC236}">
                    <a16:creationId xmlns:a16="http://schemas.microsoft.com/office/drawing/2014/main" id="{470DE392-28B8-4F39-98E4-8B7FF393CE54}"/>
                  </a:ext>
                </a:extLst>
              </p:cNvPr>
              <p:cNvSpPr txBox="1"/>
              <p:nvPr/>
            </p:nvSpPr>
            <p:spPr>
              <a:xfrm>
                <a:off x="6049715" y="5376675"/>
                <a:ext cx="17482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3" name="TextBox 83">
                <a:extLst>
                  <a:ext uri="{FF2B5EF4-FFF2-40B4-BE49-F238E27FC236}">
                    <a16:creationId xmlns:a16="http://schemas.microsoft.com/office/drawing/2014/main" id="{470DE392-28B8-4F39-98E4-8B7FF393C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15" y="5376675"/>
                <a:ext cx="1748236" cy="307777"/>
              </a:xfrm>
              <a:prstGeom prst="rect">
                <a:avLst/>
              </a:prstGeom>
              <a:blipFill>
                <a:blip r:embed="rId18"/>
                <a:stretch>
                  <a:fillRect l="-1045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Arc 82">
            <a:extLst>
              <a:ext uri="{FF2B5EF4-FFF2-40B4-BE49-F238E27FC236}">
                <a16:creationId xmlns:a16="http://schemas.microsoft.com/office/drawing/2014/main" id="{25DA74AE-5876-455F-A9B3-EDA3882B0980}"/>
              </a:ext>
            </a:extLst>
          </p:cNvPr>
          <p:cNvSpPr/>
          <p:nvPr/>
        </p:nvSpPr>
        <p:spPr>
          <a:xfrm>
            <a:off x="5741407" y="5356633"/>
            <a:ext cx="288202" cy="401370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Arc 82">
            <a:extLst>
              <a:ext uri="{FF2B5EF4-FFF2-40B4-BE49-F238E27FC236}">
                <a16:creationId xmlns:a16="http://schemas.microsoft.com/office/drawing/2014/main" id="{564B9B57-E2FA-4F33-A075-12F1267904DE}"/>
              </a:ext>
            </a:extLst>
          </p:cNvPr>
          <p:cNvSpPr/>
          <p:nvPr/>
        </p:nvSpPr>
        <p:spPr>
          <a:xfrm>
            <a:off x="5767058" y="5798744"/>
            <a:ext cx="288202" cy="401370"/>
          </a:xfrm>
          <a:prstGeom prst="arc">
            <a:avLst>
              <a:gd name="adj1" fmla="val 16200000"/>
              <a:gd name="adj2" fmla="val 54888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83">
            <a:extLst>
              <a:ext uri="{FF2B5EF4-FFF2-40B4-BE49-F238E27FC236}">
                <a16:creationId xmlns:a16="http://schemas.microsoft.com/office/drawing/2014/main" id="{30375E30-6278-4E1D-BDB7-61AADEE00BB3}"/>
              </a:ext>
            </a:extLst>
          </p:cNvPr>
          <p:cNvSpPr txBox="1"/>
          <p:nvPr/>
        </p:nvSpPr>
        <p:spPr>
          <a:xfrm>
            <a:off x="5998382" y="5717631"/>
            <a:ext cx="281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itchFamily="66" charset="0"/>
              </a:rPr>
              <a:t>Remember we need the distance from A, so add on 3m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9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  <p:bldP spid="99" grpId="2"/>
      <p:bldP spid="100" grpId="0"/>
      <p:bldP spid="101" grpId="0"/>
      <p:bldP spid="104" grpId="0"/>
      <p:bldP spid="106" grpId="0"/>
      <p:bldP spid="106" grpId="1"/>
      <p:bldP spid="106" grpId="2"/>
      <p:bldP spid="112" grpId="0"/>
      <p:bldP spid="113" grpId="0"/>
      <p:bldP spid="114" grpId="0"/>
      <p:bldP spid="115" grpId="0"/>
      <p:bldP spid="119" grpId="0"/>
      <p:bldP spid="2" grpId="0"/>
      <p:bldP spid="2" grpId="1"/>
      <p:bldP spid="120" grpId="0"/>
      <p:bldP spid="121" grpId="0"/>
      <p:bldP spid="122" grpId="0"/>
      <p:bldP spid="124" grpId="0"/>
      <p:bldP spid="124" grpId="1"/>
      <p:bldP spid="124" grpId="2"/>
      <p:bldP spid="4" grpId="0"/>
      <p:bldP spid="4" grpId="1"/>
      <p:bldP spid="126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3" grpId="0"/>
      <p:bldP spid="154" grpId="0" animBg="1"/>
      <p:bldP spid="155" grpId="0" animBg="1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430521" y="1496603"/>
            <a:ext cx="6510117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Exercise 4A</a:t>
            </a:r>
            <a:endParaRPr lang="ja-JP" altLang="en-US" sz="11500" b="0" cap="none" spc="0" dirty="0">
              <a:ln w="19050">
                <a:solidFill>
                  <a:schemeClr val="tx1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Piranesi It BT" panose="03020602040506080505" pitchFamily="66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7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297660" y="2601617"/>
            <a:ext cx="1986116" cy="1739650"/>
            <a:chOff x="457200" y="535859"/>
            <a:chExt cx="1986116" cy="1739650"/>
          </a:xfrm>
        </p:grpSpPr>
        <p:grpSp>
          <p:nvGrpSpPr>
            <p:cNvPr id="53" name="Group 52"/>
            <p:cNvGrpSpPr/>
            <p:nvPr/>
          </p:nvGrpSpPr>
          <p:grpSpPr>
            <a:xfrm>
              <a:off x="457200" y="1327355"/>
              <a:ext cx="1981200" cy="948154"/>
              <a:chOff x="530942" y="575187"/>
              <a:chExt cx="1981200" cy="9481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30942" y="575187"/>
                <a:ext cx="1981200" cy="1524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988142" y="727587"/>
                <a:ext cx="0" cy="4572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59542" y="1184787"/>
                <a:ext cx="473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Comic Sans MS" pitchFamily="66" charset="0"/>
                  </a:rPr>
                  <a:t>6N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0800000">
              <a:off x="462116" y="535859"/>
              <a:ext cx="1981200" cy="948154"/>
              <a:chOff x="530942" y="575187"/>
              <a:chExt cx="1981200" cy="94815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30942" y="575187"/>
                <a:ext cx="1981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88142" y="727587"/>
                <a:ext cx="0" cy="457200"/>
              </a:xfrm>
              <a:prstGeom prst="straightConnector1">
                <a:avLst/>
              </a:prstGeom>
              <a:ln w="25400">
                <a:noFill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878164" y="1184787"/>
                <a:ext cx="2359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E6E1E1"/>
                    </a:solidFill>
                    <a:latin typeface="Comic Sans MS" pitchFamily="66" charset="0"/>
                  </a:rPr>
                  <a:t>.</a:t>
                </a: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5298494" y="3390866"/>
            <a:ext cx="1981200" cy="152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5150069" y="4354772"/>
            <a:ext cx="2293182" cy="1740823"/>
            <a:chOff x="5150069" y="4354772"/>
            <a:chExt cx="2293182" cy="1740823"/>
          </a:xfrm>
        </p:grpSpPr>
        <p:sp>
          <p:nvSpPr>
            <p:cNvPr id="28" name="Rectangle 27"/>
            <p:cNvSpPr/>
            <p:nvPr/>
          </p:nvSpPr>
          <p:spPr>
            <a:xfrm>
              <a:off x="5302469" y="5147441"/>
              <a:ext cx="198120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378669" y="5299841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150069" y="5757041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latin typeface="Comic Sans MS" pitchFamily="66" charset="0"/>
                </a:rPr>
                <a:t>6N</a:t>
              </a:r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306444" y="5150526"/>
              <a:ext cx="1981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10800000" flipV="1">
              <a:off x="7211444" y="4693326"/>
              <a:ext cx="0" cy="457200"/>
            </a:xfrm>
            <a:prstGeom prst="straightConnector1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10800000">
              <a:off x="6963632" y="4354772"/>
              <a:ext cx="479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E6E1E1"/>
                  </a:solidFill>
                  <a:latin typeface="Comic Sans MS" pitchFamily="66" charset="0"/>
                </a:rPr>
                <a:t>    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94" y="240839"/>
            <a:ext cx="7886700" cy="1325563"/>
          </a:xfrm>
        </p:spPr>
        <p:txBody>
          <a:bodyPr/>
          <a:lstStyle/>
          <a:p>
            <a:pPr algn="ctr"/>
            <a:r>
              <a:rPr lang="en-GB" dirty="0">
                <a:latin typeface="Comic Sans MS" pitchFamily="66" charset="0"/>
              </a:rPr>
              <a:t>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14800" cy="51411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b="1" dirty="0">
                <a:latin typeface="Comic Sans MS" pitchFamily="66" charset="0"/>
              </a:rPr>
              <a:t>You can find the moment of a force acting on a body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Up until this point you have learnt about forces pushing or pulling a particle in a particular direction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The particle does not turn round, it just moves in a direction, based on the sum of the forces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For moments, we replace the particle with a straight rod (often called a lamina)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</a:rPr>
              <a:t>Imagine the rod had a fixed ‘pivot point’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A force acting on the rod at the centre, beneath the pivot point, will not cause it to move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If the force is moved to the side however, the rod will rotate around the pivot point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greater force will cause the turning speed to be faster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If the force is further from the pivot point, the turning speed will be faster as well…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3618" y="651944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4A</a:t>
            </a:r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6400800" y="1219200"/>
            <a:ext cx="1414322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24600" y="1600200"/>
            <a:ext cx="0" cy="804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57800" y="1600200"/>
            <a:ext cx="990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248400" y="1524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6216869" y="3394841"/>
            <a:ext cx="138545" cy="131618"/>
            <a:chOff x="5486400" y="5257800"/>
            <a:chExt cx="138545" cy="13161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486400" y="5257800"/>
              <a:ext cx="138545" cy="131618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486400" y="5257800"/>
              <a:ext cx="138545" cy="131618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5751556" y="3547565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72400" y="91440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5N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600" y="137160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4N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2362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7gN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22794" y="400030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6N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293069" y="354724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64469" y="4004441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Comic Sans MS" pitchFamily="66" charset="0"/>
              </a:rPr>
              <a:t>6N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216869" y="5147441"/>
            <a:ext cx="138545" cy="131618"/>
            <a:chOff x="5486400" y="5257800"/>
            <a:chExt cx="138545" cy="131618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5486400" y="5257800"/>
              <a:ext cx="138545" cy="131618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86400" y="5257800"/>
              <a:ext cx="138545" cy="131618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7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5" grpId="0" animBg="1"/>
      <p:bldP spid="22" grpId="0"/>
      <p:bldP spid="23" grpId="0"/>
      <p:bldP spid="24" grpId="0"/>
      <p:bldP spid="25" grpId="0"/>
      <p:bldP spid="25" grpId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14800" cy="5029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find the moment of a force acting on a body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The turning motion caused by a force is dependant on: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u="sng" dirty="0">
                <a:latin typeface="Comic Sans MS" pitchFamily="66" charset="0"/>
              </a:rPr>
              <a:t>The magnitude of the force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bigger force causes more turn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The distance the force is from the pivot point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bigger distance causes more turn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(For example, the further you push a door from the hinge, the less effort is required to close it.)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To calculate the total moment about a point: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  <a:sym typeface="Wingdings" pitchFamily="2" charset="2"/>
              </a:rPr>
              <a:t>Moment about a point = Force x Perpendicular distance</a:t>
            </a:r>
            <a:endParaRPr lang="en-GB" sz="1400" b="1" dirty="0">
              <a:latin typeface="Comic Sans MS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91200" y="1905000"/>
            <a:ext cx="1981200" cy="152400"/>
            <a:chOff x="5771459" y="1719721"/>
            <a:chExt cx="1981200" cy="152400"/>
          </a:xfrm>
        </p:grpSpPr>
        <p:sp>
          <p:nvSpPr>
            <p:cNvPr id="5" name="Rectangle 4"/>
            <p:cNvSpPr/>
            <p:nvPr/>
          </p:nvSpPr>
          <p:spPr>
            <a:xfrm>
              <a:off x="5771459" y="1719721"/>
              <a:ext cx="198120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89834" y="1723696"/>
              <a:ext cx="138545" cy="131618"/>
              <a:chOff x="5486400" y="5257800"/>
              <a:chExt cx="138545" cy="131618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486400" y="5257800"/>
                <a:ext cx="138545" cy="131618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486400" y="5257800"/>
                <a:ext cx="138545" cy="131618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Straight Arrow Connector 10"/>
          <p:cNvCxnSpPr/>
          <p:nvPr/>
        </p:nvCxnSpPr>
        <p:spPr>
          <a:xfrm flipV="1">
            <a:off x="5943600" y="2133600"/>
            <a:ext cx="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43600" y="1828800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320040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Comic Sans MS" pitchFamily="66" charset="0"/>
              </a:rPr>
              <a:t>5N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7433" y="1447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mic Sans MS" pitchFamily="66" charset="0"/>
              </a:rPr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20574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4400" y="3733800"/>
                <a:ext cx="1953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u="sng" smtClean="0">
                          <a:latin typeface="Cambria Math"/>
                        </a:rPr>
                        <m:t>𝑀𝑜𝑚𝑒𝑛𝑡</m:t>
                      </m:r>
                      <m:r>
                        <a:rPr lang="en-GB" b="0" i="1" u="sng" smtClean="0">
                          <a:latin typeface="Cambria Math"/>
                        </a:rPr>
                        <m:t> </m:t>
                      </m:r>
                      <m:r>
                        <a:rPr lang="en-GB" b="0" i="1" u="sng" smtClean="0">
                          <a:latin typeface="Cambria Math"/>
                        </a:rPr>
                        <m:t>𝑎𝑏𝑜𝑢𝑡</m:t>
                      </m:r>
                      <m:r>
                        <a:rPr lang="en-GB" b="0" i="1" u="sng" smtClean="0">
                          <a:latin typeface="Cambria Math"/>
                        </a:rPr>
                        <m:t> </m:t>
                      </m:r>
                      <m:r>
                        <a:rPr lang="en-GB" b="0" i="1" u="sng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u="sng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33800"/>
                <a:ext cx="195335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411480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 ×3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14800"/>
                <a:ext cx="14221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4400" y="44958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=15</m:t>
                      </m:r>
                      <m:r>
                        <a:rPr lang="en-GB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95800"/>
                <a:ext cx="10975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15000" y="4495800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124130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419600" y="49530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Moments are measured in Newton-metres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You must always include the </a:t>
            </a:r>
            <a:r>
              <a:rPr lang="en-GB" sz="1600" u="sng" dirty="0">
                <a:solidFill>
                  <a:srgbClr val="FF0000"/>
                </a:solidFill>
                <a:latin typeface="Comic Sans MS" pitchFamily="66" charset="0"/>
              </a:rPr>
              <a:t>direction</a:t>
            </a:r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 of the moment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</a:rPr>
              <a:t>(either clockwise or anticlockwise)</a:t>
            </a:r>
          </a:p>
          <a:p>
            <a:pPr algn="ctr"/>
            <a:r>
              <a:rPr lang="en-GB" sz="16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The distance must always be perpendicular from the pivot to the force itself…</a:t>
            </a:r>
            <a:endParaRPr lang="en-GB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11D7CDB-EDAC-4D1A-9AF5-E8EF2346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94" y="240839"/>
            <a:ext cx="7886700" cy="1325563"/>
          </a:xfrm>
        </p:spPr>
        <p:txBody>
          <a:bodyPr/>
          <a:lstStyle/>
          <a:p>
            <a:pPr algn="ctr"/>
            <a:r>
              <a:rPr lang="en-GB" dirty="0">
                <a:latin typeface="Comic Sans MS" pitchFamily="66" charset="0"/>
              </a:rPr>
              <a:t>Moments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F8D7847C-3349-4FB5-8F1D-85AB005A02A0}"/>
              </a:ext>
            </a:extLst>
          </p:cNvPr>
          <p:cNvSpPr txBox="1"/>
          <p:nvPr/>
        </p:nvSpPr>
        <p:spPr>
          <a:xfrm>
            <a:off x="8683618" y="651944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4A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3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14800" cy="5029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find the moment of a force acting on a body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The turning motion caused by a force is dependant on: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u="sng" dirty="0">
                <a:latin typeface="Comic Sans MS" pitchFamily="66" charset="0"/>
              </a:rPr>
              <a:t>The magnitude of the force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bigger force causes more turn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The distance the force is from the pivot point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bigger distance causes more turn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(For example, the further you push a door from the hinge, the less effort is required to close it.)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To calculate the total moment about a point: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  <a:sym typeface="Wingdings" pitchFamily="2" charset="2"/>
              </a:rPr>
              <a:t>Moment about a point = Force x Perpendicular distance</a:t>
            </a:r>
            <a:endParaRPr lang="en-GB" sz="1400" b="1" dirty="0">
              <a:latin typeface="Comic Sans MS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48400" y="1905000"/>
            <a:ext cx="228600" cy="228600"/>
            <a:chOff x="6324600" y="2590800"/>
            <a:chExt cx="228600" cy="228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324600" y="2590800"/>
              <a:ext cx="22860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324600" y="2590800"/>
              <a:ext cx="22860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6324600" y="1752600"/>
            <a:ext cx="13716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69113" y="2018923"/>
            <a:ext cx="556788" cy="5205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00" y="144780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4N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3200" y="1981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2m</a:t>
            </a:r>
          </a:p>
        </p:txBody>
      </p:sp>
      <p:sp>
        <p:nvSpPr>
          <p:cNvPr id="32" name="Rectangle 31"/>
          <p:cNvSpPr/>
          <p:nvPr/>
        </p:nvSpPr>
        <p:spPr>
          <a:xfrm rot="18816407">
            <a:off x="6773468" y="2482513"/>
            <a:ext cx="115614" cy="102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189260" y="16274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352800"/>
            <a:ext cx="432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Calculate the moment of the force about point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24400" y="3962400"/>
                <a:ext cx="1953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u="sng" smtClean="0">
                          <a:latin typeface="Cambria Math"/>
                        </a:rPr>
                        <m:t>𝑀𝑜𝑚𝑒𝑛𝑡</m:t>
                      </m:r>
                      <m:r>
                        <a:rPr lang="en-GB" b="0" i="1" u="sng" smtClean="0">
                          <a:latin typeface="Cambria Math"/>
                        </a:rPr>
                        <m:t> </m:t>
                      </m:r>
                      <m:r>
                        <a:rPr lang="en-GB" b="0" i="1" u="sng" smtClean="0">
                          <a:latin typeface="Cambria Math"/>
                        </a:rPr>
                        <m:t>𝑎𝑏𝑜𝑢𝑡</m:t>
                      </m:r>
                      <m:r>
                        <a:rPr lang="en-GB" b="0" i="1" u="sng" smtClean="0">
                          <a:latin typeface="Cambria Math"/>
                        </a:rPr>
                        <m:t> </m:t>
                      </m:r>
                      <m:r>
                        <a:rPr lang="en-GB" b="0" i="1" u="sng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GB" u="sng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62400"/>
                <a:ext cx="195335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4343400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=4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 ×2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343400"/>
                <a:ext cx="14221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24400" y="4724400"/>
                <a:ext cx="969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=8</m:t>
                      </m:r>
                      <m:r>
                        <a:rPr lang="en-GB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724400"/>
                <a:ext cx="9693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38800" y="47244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724400"/>
                <a:ext cx="16677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0A2D670B-3965-4482-9592-372F717F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94" y="240839"/>
            <a:ext cx="7886700" cy="1325563"/>
          </a:xfrm>
        </p:spPr>
        <p:txBody>
          <a:bodyPr/>
          <a:lstStyle/>
          <a:p>
            <a:pPr algn="ctr"/>
            <a:r>
              <a:rPr lang="en-GB" dirty="0">
                <a:latin typeface="Comic Sans MS" pitchFamily="66" charset="0"/>
              </a:rPr>
              <a:t>Moments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6B9094AC-11E0-4487-88BB-9CD7710656B9}"/>
              </a:ext>
            </a:extLst>
          </p:cNvPr>
          <p:cNvSpPr txBox="1"/>
          <p:nvPr/>
        </p:nvSpPr>
        <p:spPr>
          <a:xfrm>
            <a:off x="8683618" y="651944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4A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7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14800" cy="5029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</a:rPr>
              <a:t>You can find the moment of a force acting on a body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</a:rPr>
              <a:t>The turning motion caused by a force is dependant on: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u="sng" dirty="0">
                <a:latin typeface="Comic Sans MS" pitchFamily="66" charset="0"/>
              </a:rPr>
              <a:t>The magnitude of the force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bigger force causes more turn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u="sng" dirty="0">
                <a:latin typeface="Comic Sans MS" pitchFamily="66" charset="0"/>
                <a:sym typeface="Wingdings" pitchFamily="2" charset="2"/>
              </a:rPr>
              <a:t>The distance the force is from the pivot point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 bigger distance causes more turn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(For example, the further you push a door from the hinge, the less effort is required to close it.)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To calculate the total moment about a point: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GB" sz="1400" b="1" dirty="0">
              <a:latin typeface="Comic Sans MS" pitchFamily="66" charset="0"/>
              <a:sym typeface="Wingdings" pitchFamily="2" charset="2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b="1" dirty="0">
                <a:latin typeface="Comic Sans MS" pitchFamily="66" charset="0"/>
                <a:sym typeface="Wingdings" pitchFamily="2" charset="2"/>
              </a:rPr>
              <a:t>Moment about a point = Force x Perpendicular distance</a:t>
            </a:r>
            <a:endParaRPr lang="en-GB" sz="1400" b="1" dirty="0">
              <a:latin typeface="Comic Sans MS" pitchFamily="66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48400" y="1905000"/>
            <a:ext cx="228600" cy="228600"/>
            <a:chOff x="6324600" y="2590800"/>
            <a:chExt cx="228600" cy="228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324600" y="2590800"/>
              <a:ext cx="22860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324600" y="2590800"/>
              <a:ext cx="228600" cy="2286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 flipV="1">
            <a:off x="5562600" y="2362200"/>
            <a:ext cx="22098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69113" y="2018923"/>
            <a:ext cx="1022287" cy="4194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96200" y="2133600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9N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19050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4m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89260" y="1627496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67283" y="3202675"/>
            <a:ext cx="454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Calculate the moment of the force about point A</a:t>
            </a:r>
          </a:p>
          <a:p>
            <a:pPr algn="ctr"/>
            <a:r>
              <a:rPr lang="en-GB" sz="1400" dirty="0">
                <a:latin typeface="Comic Sans MS" pitchFamily="66" charset="0"/>
                <a:sym typeface="Wingdings" pitchFamily="2" charset="2"/>
              </a:rPr>
              <a:t> Draw a triangle to find the perpendicular distance!</a:t>
            </a:r>
            <a:endParaRPr lang="en-GB" sz="1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97104" y="4180764"/>
                <a:ext cx="1953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u="sng" smtClean="0">
                          <a:latin typeface="Cambria Math"/>
                        </a:rPr>
                        <m:t>𝑀𝑜𝑚𝑒𝑛𝑡</m:t>
                      </m:r>
                      <m:r>
                        <a:rPr lang="en-GB" b="0" i="1" u="sng" smtClean="0">
                          <a:latin typeface="Cambria Math"/>
                        </a:rPr>
                        <m:t> </m:t>
                      </m:r>
                      <m:r>
                        <a:rPr lang="en-GB" b="0" i="1" u="sng" smtClean="0">
                          <a:latin typeface="Cambria Math"/>
                        </a:rPr>
                        <m:t>𝑎𝑏𝑜𝑢𝑡</m:t>
                      </m:r>
                      <m:r>
                        <a:rPr lang="en-GB" b="0" i="1" u="sng" smtClean="0">
                          <a:latin typeface="Cambria Math"/>
                        </a:rPr>
                        <m:t> </m:t>
                      </m:r>
                      <m:r>
                        <a:rPr lang="en-GB" b="0" i="1" u="sng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u="sng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04" y="4180764"/>
                <a:ext cx="195348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97104" y="4561764"/>
                <a:ext cx="2007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=9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 ×4</m:t>
                      </m:r>
                      <m:r>
                        <a:rPr lang="en-GB" b="0" i="1" smtClean="0">
                          <a:latin typeface="Cambria Math"/>
                        </a:rPr>
                        <m:t>𝑆𝑖𝑛</m:t>
                      </m:r>
                      <m:r>
                        <a:rPr lang="en-GB" b="0" i="1" smtClean="0">
                          <a:latin typeface="Cambria Math"/>
                        </a:rPr>
                        <m:t>30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04" y="4561764"/>
                <a:ext cx="200728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97104" y="4942764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=18</m:t>
                      </m:r>
                      <m:r>
                        <a:rPr lang="en-GB" b="0" i="1" smtClean="0"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04" y="4942764"/>
                <a:ext cx="10975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11504" y="4942764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04" y="4942764"/>
                <a:ext cx="16677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6370092" y="2025556"/>
            <a:ext cx="130721" cy="598582"/>
          </a:xfrm>
          <a:prstGeom prst="straightConnector1">
            <a:avLst/>
          </a:prstGeom>
          <a:ln w="254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7014949" y="1924335"/>
            <a:ext cx="914400" cy="914400"/>
          </a:xfrm>
          <a:prstGeom prst="arc">
            <a:avLst>
              <a:gd name="adj1" fmla="val 9771708"/>
              <a:gd name="adj2" fmla="val 114814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632811" y="226552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mic Sans MS" pitchFamily="66" charset="0"/>
              </a:rPr>
              <a:t>30°</a:t>
            </a:r>
          </a:p>
        </p:txBody>
      </p:sp>
      <p:sp>
        <p:nvSpPr>
          <p:cNvPr id="28" name="Rectangle 27"/>
          <p:cNvSpPr/>
          <p:nvPr/>
        </p:nvSpPr>
        <p:spPr>
          <a:xfrm rot="20884027">
            <a:off x="6491417" y="2502612"/>
            <a:ext cx="103209" cy="1135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677470" y="221093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mic Sans MS" pitchFamily="66" charset="0"/>
              </a:rPr>
              <a:t>4Sin30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26ADAAA-6F57-4A4D-A68C-5D616895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94" y="240839"/>
            <a:ext cx="7886700" cy="1325563"/>
          </a:xfrm>
        </p:spPr>
        <p:txBody>
          <a:bodyPr/>
          <a:lstStyle/>
          <a:p>
            <a:pPr algn="ctr"/>
            <a:r>
              <a:rPr lang="en-GB" dirty="0">
                <a:latin typeface="Comic Sans MS" pitchFamily="66" charset="0"/>
              </a:rPr>
              <a:t>Moments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DED209D0-9A10-499F-86B1-EBAAAEA55D07}"/>
              </a:ext>
            </a:extLst>
          </p:cNvPr>
          <p:cNvSpPr txBox="1"/>
          <p:nvPr/>
        </p:nvSpPr>
        <p:spPr>
          <a:xfrm>
            <a:off x="8683618" y="651944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4A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9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  <p:bldP spid="40" grpId="0"/>
      <p:bldP spid="41" grpId="0"/>
      <p:bldP spid="42" grpId="0"/>
      <p:bldP spid="43" grpId="0"/>
      <p:bldP spid="10" grpId="0" animBg="1"/>
      <p:bldP spid="11" grpId="0"/>
      <p:bldP spid="28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E180B3ED-5FE6-4D9B-846B-4F0F303DADB3}"/>
              </a:ext>
            </a:extLst>
          </p:cNvPr>
          <p:cNvSpPr/>
          <p:nvPr/>
        </p:nvSpPr>
        <p:spPr>
          <a:xfrm>
            <a:off x="1430521" y="1496603"/>
            <a:ext cx="6510117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Teachings for </a:t>
            </a:r>
          </a:p>
          <a:p>
            <a:pPr algn="ctr"/>
            <a:r>
              <a:rPr lang="en-US" altLang="ja-JP" sz="11500" b="0" cap="none" spc="0" dirty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Piranesi It BT" panose="03020602040506080505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Exercise 4B</a:t>
            </a:r>
            <a:endParaRPr lang="ja-JP" altLang="en-US" sz="11500" b="0" cap="none" spc="0" dirty="0">
              <a:ln w="19050">
                <a:solidFill>
                  <a:schemeClr val="tx1"/>
                </a:solidFill>
              </a:ln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Piranesi It BT" panose="03020602040506080505" pitchFamily="66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1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0" y="1600200"/>
            <a:ext cx="3439237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400" b="1" dirty="0">
                <a:latin typeface="Comic Sans MS" pitchFamily="66" charset="0"/>
              </a:rPr>
              <a:t>You can find the sum of the moment of a set of forces acting on a body</a:t>
            </a:r>
            <a:endParaRPr lang="en-GB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GB" sz="1400" b="1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GB" sz="1400" dirty="0">
                <a:latin typeface="Comic Sans MS" pitchFamily="66" charset="0"/>
              </a:rPr>
              <a:t>Sometimes you will have a number of moments acting around a single point. </a:t>
            </a:r>
          </a:p>
          <a:p>
            <a:pPr marL="0" indent="0" algn="ctr">
              <a:buNone/>
            </a:pPr>
            <a:endParaRPr lang="en-GB" sz="1400" dirty="0">
              <a:latin typeface="Comic Sans MS" pitchFamily="66" charset="0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You need to calculate each one individually and then choose a positive direction</a:t>
            </a:r>
          </a:p>
          <a:p>
            <a:pPr algn="ctr">
              <a:buFont typeface="Wingdings"/>
              <a:buChar char="à"/>
            </a:pPr>
            <a:endParaRPr lang="en-GB" sz="1400" dirty="0">
              <a:latin typeface="Comic Sans MS" pitchFamily="66" charset="0"/>
              <a:sym typeface="Wingdings" pitchFamily="2" charset="2"/>
            </a:endParaRPr>
          </a:p>
          <a:p>
            <a:pPr algn="ctr">
              <a:buFont typeface="Wingdings"/>
              <a:buChar char="à"/>
            </a:pPr>
            <a:r>
              <a:rPr lang="en-GB" sz="1400" dirty="0">
                <a:latin typeface="Comic Sans MS" pitchFamily="66" charset="0"/>
                <a:sym typeface="Wingdings" pitchFamily="2" charset="2"/>
              </a:rPr>
              <a:t>Adding the forces together will then give the overall magnitude and direction of movement</a:t>
            </a:r>
            <a:endParaRPr lang="en-GB" sz="1400" dirty="0">
              <a:latin typeface="Comic Sans MS" pitchFamily="66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76800" y="16764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15200" y="16764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21336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22098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3716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5N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13716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3N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7400" y="259080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4N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18288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18288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18288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Comic Sans MS" pitchFamily="66" charset="0"/>
              </a:rPr>
              <a:t>1m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86200" y="320040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Calculate the sum of the moments acting about the point P</a:t>
            </a:r>
          </a:p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Start by calculating each moment individually (it might be useful to label them!)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106680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6600" y="106680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67400" y="281940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86200" y="3976047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91000" y="39624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×3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962400"/>
                <a:ext cx="11336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57800" y="3962400"/>
                <a:ext cx="109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=15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10975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72200" y="3962400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62400"/>
                <a:ext cx="1241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886200" y="44332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91000" y="44196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419600"/>
                <a:ext cx="1133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57800" y="4419600"/>
                <a:ext cx="969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=4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419600"/>
                <a:ext cx="96930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0" y="44196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19600"/>
                <a:ext cx="166770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886200" y="48904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191000" y="4876800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76800"/>
                <a:ext cx="113364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57800" y="4876800"/>
                <a:ext cx="969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=3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76800"/>
                <a:ext cx="96930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96000" y="4876800"/>
                <a:ext cx="16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𝑎𝑛𝑡𝑖𝑐𝑙𝑜𝑐𝑘𝑤𝑖𝑠𝑒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76800"/>
                <a:ext cx="166770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810000" y="5334000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Choosing clockwise as the positive direction…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10000" y="5638800"/>
                <a:ext cx="2400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15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−4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38800"/>
                <a:ext cx="240072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10000" y="6096000"/>
                <a:ext cx="969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=8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0"/>
                <a:ext cx="96930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8200" y="6096000"/>
                <a:ext cx="1241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𝑐𝑙𝑜𝑐𝑘𝑤𝑖𝑠𝑒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96000"/>
                <a:ext cx="1241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04800" y="5105400"/>
            <a:ext cx="3200400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</a:rPr>
              <a:t>If we had chosen anticlockwise as the positive direction our answer would have been -8Nm anticlockwise</a:t>
            </a:r>
          </a:p>
          <a:p>
            <a:pPr algn="ctr"/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 This is just 8Nm clockwise (the same!)</a:t>
            </a:r>
            <a:endParaRPr lang="en-GB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1885855E-73BB-44A4-8C75-A43D312C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Moments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8EE83797-1DF8-4E7C-AA8D-93FECA0BB6CA}"/>
              </a:ext>
            </a:extLst>
          </p:cNvPr>
          <p:cNvSpPr txBox="1">
            <a:spLocks/>
          </p:cNvSpPr>
          <p:nvPr/>
        </p:nvSpPr>
        <p:spPr>
          <a:xfrm>
            <a:off x="8613201" y="6547282"/>
            <a:ext cx="530799" cy="31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4B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2133600"/>
            <a:ext cx="24384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629400" y="2057400"/>
            <a:ext cx="152400" cy="152400"/>
            <a:chOff x="6248400" y="4191000"/>
            <a:chExt cx="152400" cy="152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248400" y="4191000"/>
              <a:ext cx="15240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14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3308</Words>
  <Application>Microsoft Office PowerPoint</Application>
  <PresentationFormat>画面に合わせる (4:3)</PresentationFormat>
  <Paragraphs>716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7" baseType="lpstr">
      <vt:lpstr>Piranesi It BT</vt:lpstr>
      <vt:lpstr>游ゴシック</vt:lpstr>
      <vt:lpstr>游ゴシック Light</vt:lpstr>
      <vt:lpstr>Arial</vt:lpstr>
      <vt:lpstr>Arial Black</vt:lpstr>
      <vt:lpstr>Calibri</vt:lpstr>
      <vt:lpstr>Calibri Light</vt:lpstr>
      <vt:lpstr>Cambria Math</vt:lpstr>
      <vt:lpstr>Comic Sans MS</vt:lpstr>
      <vt:lpstr>Microsoft Himalaya</vt:lpstr>
      <vt:lpstr>Wingdings</vt:lpstr>
      <vt:lpstr>Office テーマ</vt:lpstr>
      <vt:lpstr>PowerPoint プレゼンテーション</vt:lpstr>
      <vt:lpstr>Prior knowledge check</vt:lpstr>
      <vt:lpstr>PowerPoint プレゼンテーション</vt:lpstr>
      <vt:lpstr>Moments</vt:lpstr>
      <vt:lpstr>Moments</vt:lpstr>
      <vt:lpstr>Moments</vt:lpstr>
      <vt:lpstr>Moments</vt:lpstr>
      <vt:lpstr>PowerPoint プレゼンテーション</vt:lpstr>
      <vt:lpstr>Moments</vt:lpstr>
      <vt:lpstr>Moments</vt:lpstr>
      <vt:lpstr>Moments</vt:lpstr>
      <vt:lpstr>PowerPoint プレゼンテーション</vt:lpstr>
      <vt:lpstr>Moments</vt:lpstr>
      <vt:lpstr>Moments</vt:lpstr>
      <vt:lpstr>Moments</vt:lpstr>
      <vt:lpstr>Moments</vt:lpstr>
      <vt:lpstr>Moments</vt:lpstr>
      <vt:lpstr>Moments</vt:lpstr>
      <vt:lpstr>PowerPoint プレゼンテーション</vt:lpstr>
      <vt:lpstr>Moments</vt:lpstr>
      <vt:lpstr>Moments</vt:lpstr>
      <vt:lpstr>Moments</vt:lpstr>
      <vt:lpstr>PowerPoint プレゼンテーション</vt:lpstr>
      <vt:lpstr>Moments</vt:lpstr>
      <vt:lpstr>Moments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Mike Pye</dc:creator>
  <cp:lastModifiedBy>Mike Pye</cp:lastModifiedBy>
  <cp:revision>39</cp:revision>
  <dcterms:created xsi:type="dcterms:W3CDTF">2018-06-16T01:40:49Z</dcterms:created>
  <dcterms:modified xsi:type="dcterms:W3CDTF">2018-08-14T00:00:58Z</dcterms:modified>
</cp:coreProperties>
</file>