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91" r:id="rId6"/>
    <p:sldId id="292" r:id="rId7"/>
    <p:sldId id="293" r:id="rId8"/>
    <p:sldId id="296" r:id="rId9"/>
    <p:sldId id="297" r:id="rId10"/>
    <p:sldId id="294" r:id="rId11"/>
    <p:sldId id="298" r:id="rId12"/>
    <p:sldId id="299" r:id="rId13"/>
    <p:sldId id="300" r:id="rId14"/>
    <p:sldId id="295" r:id="rId15"/>
    <p:sldId id="301" r:id="rId16"/>
    <p:sldId id="260" r:id="rId17"/>
    <p:sldId id="261" r:id="rId18"/>
    <p:sldId id="267" r:id="rId19"/>
    <p:sldId id="302" r:id="rId20"/>
    <p:sldId id="303" r:id="rId21"/>
    <p:sldId id="305" r:id="rId22"/>
    <p:sldId id="304" r:id="rId23"/>
    <p:sldId id="306" r:id="rId24"/>
    <p:sldId id="307" r:id="rId25"/>
    <p:sldId id="262" r:id="rId26"/>
    <p:sldId id="265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E43D-34C4-491B-9157-EB24EB7509A1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70A0-D065-40BC-BFE9-B4A108DBF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3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0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7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1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5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5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2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8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8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3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7A8B-729E-4283-8AA1-4D78BA67F0F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2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6000">
              <a:schemeClr val="accent4">
                <a:lumMod val="20000"/>
                <a:lumOff val="80000"/>
              </a:schemeClr>
            </a:gs>
            <a:gs pos="95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6.png"/><Relationship Id="rId18" Type="http://schemas.openxmlformats.org/officeDocument/2006/relationships/image" Target="../media/image111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95.png"/><Relationship Id="rId17" Type="http://schemas.openxmlformats.org/officeDocument/2006/relationships/image" Target="../media/image110.png"/><Relationship Id="rId2" Type="http://schemas.openxmlformats.org/officeDocument/2006/relationships/image" Target="../media/image93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94.png"/><Relationship Id="rId5" Type="http://schemas.openxmlformats.org/officeDocument/2006/relationships/image" Target="../media/image76.png"/><Relationship Id="rId15" Type="http://schemas.openxmlformats.org/officeDocument/2006/relationships/image" Target="../media/image108.png"/><Relationship Id="rId10" Type="http://schemas.openxmlformats.org/officeDocument/2006/relationships/image" Target="../media/image81.png"/><Relationship Id="rId19" Type="http://schemas.openxmlformats.org/officeDocument/2006/relationships/image" Target="../media/image11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38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730.png"/><Relationship Id="rId5" Type="http://schemas.openxmlformats.org/officeDocument/2006/relationships/image" Target="../media/image1.jpeg"/><Relationship Id="rId10" Type="http://schemas.openxmlformats.org/officeDocument/2006/relationships/image" Target="../media/image720.png"/><Relationship Id="rId4" Type="http://schemas.openxmlformats.org/officeDocument/2006/relationships/image" Target="../media/image670.png"/><Relationship Id="rId9" Type="http://schemas.openxmlformats.org/officeDocument/2006/relationships/image" Target="../media/image7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750.png"/><Relationship Id="rId12" Type="http://schemas.openxmlformats.org/officeDocument/2006/relationships/image" Target="../media/image139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790.png"/><Relationship Id="rId5" Type="http://schemas.openxmlformats.org/officeDocument/2006/relationships/image" Target="../media/image1.jpeg"/><Relationship Id="rId10" Type="http://schemas.openxmlformats.org/officeDocument/2006/relationships/image" Target="../media/image780.png"/><Relationship Id="rId4" Type="http://schemas.openxmlformats.org/officeDocument/2006/relationships/image" Target="../media/image670.png"/><Relationship Id="rId9" Type="http://schemas.openxmlformats.org/officeDocument/2006/relationships/image" Target="../media/image7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660.png"/><Relationship Id="rId7" Type="http://schemas.openxmlformats.org/officeDocument/2006/relationships/image" Target="../media/image81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140.png"/><Relationship Id="rId5" Type="http://schemas.openxmlformats.org/officeDocument/2006/relationships/image" Target="../media/image760.png"/><Relationship Id="rId10" Type="http://schemas.openxmlformats.org/officeDocument/2006/relationships/image" Target="../media/image840.png"/><Relationship Id="rId4" Type="http://schemas.openxmlformats.org/officeDocument/2006/relationships/image" Target="../media/image670.png"/><Relationship Id="rId9" Type="http://schemas.openxmlformats.org/officeDocument/2006/relationships/image" Target="../media/image8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650.png"/><Relationship Id="rId7" Type="http://schemas.openxmlformats.org/officeDocument/2006/relationships/image" Target="../media/image850.png"/><Relationship Id="rId12" Type="http://schemas.openxmlformats.org/officeDocument/2006/relationships/image" Target="../media/image1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880.png"/><Relationship Id="rId5" Type="http://schemas.openxmlformats.org/officeDocument/2006/relationships/image" Target="../media/image670.png"/><Relationship Id="rId10" Type="http://schemas.openxmlformats.org/officeDocument/2006/relationships/image" Target="../media/image870.png"/><Relationship Id="rId4" Type="http://schemas.openxmlformats.org/officeDocument/2006/relationships/image" Target="../media/image660.png"/><Relationship Id="rId9" Type="http://schemas.openxmlformats.org/officeDocument/2006/relationships/image" Target="../media/image7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650.png"/><Relationship Id="rId7" Type="http://schemas.openxmlformats.org/officeDocument/2006/relationships/image" Target="../media/image900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5" Type="http://schemas.openxmlformats.org/officeDocument/2006/relationships/image" Target="../media/image670.png"/><Relationship Id="rId10" Type="http://schemas.openxmlformats.org/officeDocument/2006/relationships/image" Target="../media/image930.png"/><Relationship Id="rId4" Type="http://schemas.openxmlformats.org/officeDocument/2006/relationships/image" Target="../media/image660.png"/><Relationship Id="rId9" Type="http://schemas.openxmlformats.org/officeDocument/2006/relationships/image" Target="../media/image9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3.png"/><Relationship Id="rId7" Type="http://schemas.openxmlformats.org/officeDocument/2006/relationships/image" Target="../media/image117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49.png"/><Relationship Id="rId5" Type="http://schemas.openxmlformats.org/officeDocument/2006/relationships/image" Target="../media/image145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4.png"/><Relationship Id="rId9" Type="http://schemas.openxmlformats.org/officeDocument/2006/relationships/image" Target="../media/image119.png"/><Relationship Id="rId14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0.png"/><Relationship Id="rId18" Type="http://schemas.openxmlformats.org/officeDocument/2006/relationships/image" Target="../media/image165.png"/><Relationship Id="rId3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4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8.png"/><Relationship Id="rId5" Type="http://schemas.openxmlformats.org/officeDocument/2006/relationships/image" Target="../media/image160.png"/><Relationship Id="rId15" Type="http://schemas.openxmlformats.org/officeDocument/2006/relationships/image" Target="../media/image162.png"/><Relationship Id="rId10" Type="http://schemas.openxmlformats.org/officeDocument/2006/relationships/image" Target="../media/image119.png"/><Relationship Id="rId19" Type="http://schemas.openxmlformats.org/officeDocument/2006/relationships/image" Target="../media/image166.png"/><Relationship Id="rId4" Type="http://schemas.openxmlformats.org/officeDocument/2006/relationships/image" Target="../media/image155.png"/><Relationship Id="rId9" Type="http://schemas.openxmlformats.org/officeDocument/2006/relationships/image" Target="../media/image147.png"/><Relationship Id="rId1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950265" y="2272087"/>
            <a:ext cx="727904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b="0" u="sng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Mechanics</a:t>
            </a:r>
          </a:p>
          <a:p>
            <a:pPr algn="ctr"/>
            <a:r>
              <a:rPr lang="en-US" altLang="ja-JP" sz="72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Forces and Friction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Permanent Marker" panose="02000000000000000000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38307" y="4769502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Two forces,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act upon a particle as shown in the diagram to the right. Work out the magnitude and direction of the resultant force.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You can solve this method as before, by splitting each force into their horizontal and vertical components…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So the resultant force is of magnitude 14.3N at an angle of 12.4˚ above the horizontal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16B2899-C2BE-4788-825F-5FE6BED5AC90}"/>
              </a:ext>
            </a:extLst>
          </p:cNvPr>
          <p:cNvSpPr/>
          <p:nvPr/>
        </p:nvSpPr>
        <p:spPr>
          <a:xfrm>
            <a:off x="5637321" y="2006353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CB9A49A-1E48-475E-9150-3A45CEC55F59}"/>
              </a:ext>
            </a:extLst>
          </p:cNvPr>
          <p:cNvCxnSpPr>
            <a:cxnSpLocks/>
          </p:cNvCxnSpPr>
          <p:nvPr/>
        </p:nvCxnSpPr>
        <p:spPr>
          <a:xfrm>
            <a:off x="5799098" y="20978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4916BB-02C2-40DE-BE89-DCBD5C55F3E7}"/>
              </a:ext>
            </a:extLst>
          </p:cNvPr>
          <p:cNvCxnSpPr>
            <a:cxnSpLocks/>
          </p:cNvCxnSpPr>
          <p:nvPr/>
        </p:nvCxnSpPr>
        <p:spPr>
          <a:xfrm flipV="1">
            <a:off x="5754710" y="1242874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353AD3-14FF-4E4B-A3DD-6B7574A483F6}"/>
              </a:ext>
            </a:extLst>
          </p:cNvPr>
          <p:cNvSpPr txBox="1"/>
          <p:nvPr/>
        </p:nvSpPr>
        <p:spPr>
          <a:xfrm>
            <a:off x="5768636" y="136790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F3C3A9B-EA13-4913-A802-55D388B7CD63}"/>
              </a:ext>
            </a:extLst>
          </p:cNvPr>
          <p:cNvCxnSpPr>
            <a:cxnSpLocks/>
          </p:cNvCxnSpPr>
          <p:nvPr/>
        </p:nvCxnSpPr>
        <p:spPr>
          <a:xfrm>
            <a:off x="5729557" y="2134830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92C46EE2-5791-4679-BFD2-4D18CE4B4BE2}"/>
              </a:ext>
            </a:extLst>
          </p:cNvPr>
          <p:cNvSpPr/>
          <p:nvPr/>
        </p:nvSpPr>
        <p:spPr>
          <a:xfrm rot="9340970">
            <a:off x="5168780" y="1684039"/>
            <a:ext cx="914400" cy="914400"/>
          </a:xfrm>
          <a:prstGeom prst="arc">
            <a:avLst>
              <a:gd name="adj1" fmla="val 10224577"/>
              <a:gd name="adj2" fmla="val 132971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E5C683-83A4-48C0-AA0F-2F8D51C938B1}"/>
              </a:ext>
            </a:extLst>
          </p:cNvPr>
          <p:cNvSpPr txBox="1"/>
          <p:nvPr/>
        </p:nvSpPr>
        <p:spPr>
          <a:xfrm>
            <a:off x="6105987" y="23710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B93303-C6CA-4F05-87DE-FE1E918249CB}"/>
              </a:ext>
            </a:extLst>
          </p:cNvPr>
          <p:cNvSpPr txBox="1"/>
          <p:nvPr/>
        </p:nvSpPr>
        <p:spPr>
          <a:xfrm>
            <a:off x="5651136" y="1748157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45˚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8C2B9F-685B-4E1E-A1D8-2B02A82855FF}"/>
              </a:ext>
            </a:extLst>
          </p:cNvPr>
          <p:cNvSpPr txBox="1"/>
          <p:nvPr/>
        </p:nvSpPr>
        <p:spPr>
          <a:xfrm>
            <a:off x="5588994" y="2174285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03619E8-BADD-4617-B2B9-114DE268F88B}"/>
              </a:ext>
            </a:extLst>
          </p:cNvPr>
          <p:cNvCxnSpPr>
            <a:cxnSpLocks/>
          </p:cNvCxnSpPr>
          <p:nvPr/>
        </p:nvCxnSpPr>
        <p:spPr>
          <a:xfrm>
            <a:off x="5781343" y="2062328"/>
            <a:ext cx="8857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8CC045-9372-4E54-8247-D89EF707CD2E}"/>
              </a:ext>
            </a:extLst>
          </p:cNvPr>
          <p:cNvCxnSpPr>
            <a:cxnSpLocks/>
          </p:cNvCxnSpPr>
          <p:nvPr/>
        </p:nvCxnSpPr>
        <p:spPr>
          <a:xfrm flipV="1">
            <a:off x="6658263" y="1260869"/>
            <a:ext cx="0" cy="8364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AEB5F52-E497-4A2A-9E31-46DB5D458E7B}"/>
              </a:ext>
            </a:extLst>
          </p:cNvPr>
          <p:cNvSpPr txBox="1"/>
          <p:nvPr/>
        </p:nvSpPr>
        <p:spPr>
          <a:xfrm>
            <a:off x="6634801" y="149500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10sin45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DCBEA0-BB51-419F-8BA5-19FBA295955B}"/>
              </a:ext>
            </a:extLst>
          </p:cNvPr>
          <p:cNvSpPr txBox="1"/>
          <p:nvPr/>
        </p:nvSpPr>
        <p:spPr>
          <a:xfrm>
            <a:off x="5970308" y="181792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10cos45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CF47EA8-C82F-4026-928D-3BDEE3BBEAC9}"/>
              </a:ext>
            </a:extLst>
          </p:cNvPr>
          <p:cNvCxnSpPr>
            <a:cxnSpLocks/>
          </p:cNvCxnSpPr>
          <p:nvPr/>
        </p:nvCxnSpPr>
        <p:spPr>
          <a:xfrm>
            <a:off x="6792907" y="2105728"/>
            <a:ext cx="0" cy="47767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21AE05-ED92-40E6-B8F0-CFFAF5E942F4}"/>
              </a:ext>
            </a:extLst>
          </p:cNvPr>
          <p:cNvCxnSpPr>
            <a:cxnSpLocks/>
          </p:cNvCxnSpPr>
          <p:nvPr/>
        </p:nvCxnSpPr>
        <p:spPr>
          <a:xfrm>
            <a:off x="5809455" y="2117074"/>
            <a:ext cx="990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A9D0B0-6644-459A-A5F4-8CF163AF46E8}"/>
              </a:ext>
            </a:extLst>
          </p:cNvPr>
          <p:cNvSpPr txBox="1"/>
          <p:nvPr/>
        </p:nvSpPr>
        <p:spPr>
          <a:xfrm>
            <a:off x="6750210" y="2169703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8sin30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2D4DBD-ADFC-49BC-BB81-A2B0280465AE}"/>
              </a:ext>
            </a:extLst>
          </p:cNvPr>
          <p:cNvSpPr txBox="1"/>
          <p:nvPr/>
        </p:nvSpPr>
        <p:spPr>
          <a:xfrm>
            <a:off x="6078320" y="206798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8cos30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6571A62-51AB-43BC-98CF-CCF511120964}"/>
                  </a:ext>
                </a:extLst>
              </p:cNvPr>
              <p:cNvSpPr txBox="1"/>
              <p:nvPr/>
            </p:nvSpPr>
            <p:spPr>
              <a:xfrm>
                <a:off x="3879543" y="2911876"/>
                <a:ext cx="2698810" cy="140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The resultant force 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horizontally</a:t>
                </a:r>
                <a:r>
                  <a:rPr lang="en-US" sz="1400" dirty="0">
                    <a:latin typeface="Comic Sans MS" panose="030F0702030302020204" pitchFamily="66" charset="0"/>
                  </a:rPr>
                  <a:t> will be equal to: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45+8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/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+5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  (13.99…)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6571A62-51AB-43BC-98CF-CCF511120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43" y="2911876"/>
                <a:ext cx="2698810" cy="1405962"/>
              </a:xfrm>
              <a:prstGeom prst="rect">
                <a:avLst/>
              </a:prstGeom>
              <a:blipFill>
                <a:blip r:embed="rId4"/>
                <a:stretch>
                  <a:fillRect t="-870" b="-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49A48DC-92F9-4EAC-BC2B-1047A20ADD6E}"/>
                  </a:ext>
                </a:extLst>
              </p:cNvPr>
              <p:cNvSpPr txBox="1"/>
              <p:nvPr/>
            </p:nvSpPr>
            <p:spPr>
              <a:xfrm>
                <a:off x="6400802" y="2902998"/>
                <a:ext cx="2521256" cy="140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The resultant force </a:t>
                </a:r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vertically</a:t>
                </a:r>
                <a:r>
                  <a:rPr lang="en-US" sz="1400" dirty="0">
                    <a:latin typeface="Comic Sans MS" panose="030F0702030302020204" pitchFamily="66" charset="0"/>
                  </a:rPr>
                  <a:t> will be equal to: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45−8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 (3.07…)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49A48DC-92F9-4EAC-BC2B-1047A20AD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2" y="2902998"/>
                <a:ext cx="2521256" cy="1405962"/>
              </a:xfrm>
              <a:prstGeom prst="rect">
                <a:avLst/>
              </a:prstGeom>
              <a:blipFill>
                <a:blip r:embed="rId5"/>
                <a:stretch>
                  <a:fillRect t="-866" b="-3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463A3AA-552A-46FB-8CFB-0EED5AB2628B}"/>
              </a:ext>
            </a:extLst>
          </p:cNvPr>
          <p:cNvCxnSpPr/>
          <p:nvPr/>
        </p:nvCxnSpPr>
        <p:spPr>
          <a:xfrm>
            <a:off x="5291091" y="5495278"/>
            <a:ext cx="171339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A0BE01B-C523-4201-8FC6-0F22869FBF08}"/>
              </a:ext>
            </a:extLst>
          </p:cNvPr>
          <p:cNvCxnSpPr>
            <a:cxnSpLocks/>
          </p:cNvCxnSpPr>
          <p:nvPr/>
        </p:nvCxnSpPr>
        <p:spPr>
          <a:xfrm flipV="1">
            <a:off x="6988206" y="4429957"/>
            <a:ext cx="0" cy="10579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E52552-E456-4652-89EB-F91780EC5B27}"/>
                  </a:ext>
                </a:extLst>
              </p:cNvPr>
              <p:cNvSpPr txBox="1"/>
              <p:nvPr/>
            </p:nvSpPr>
            <p:spPr>
              <a:xfrm>
                <a:off x="5832629" y="5521911"/>
                <a:ext cx="807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13.99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E52552-E456-4652-89EB-F91780EC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29" y="5521911"/>
                <a:ext cx="80778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ACE65F-CA9B-41DA-9D0A-768F7B957659}"/>
                  </a:ext>
                </a:extLst>
              </p:cNvPr>
              <p:cNvSpPr txBox="1"/>
              <p:nvPr/>
            </p:nvSpPr>
            <p:spPr>
              <a:xfrm>
                <a:off x="7004482" y="4820574"/>
                <a:ext cx="708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3.07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ACE65F-CA9B-41DA-9D0A-768F7B95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82" y="4820574"/>
                <a:ext cx="70839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89EE4ED-570A-417B-A638-F9434E8427B4}"/>
              </a:ext>
            </a:extLst>
          </p:cNvPr>
          <p:cNvCxnSpPr>
            <a:cxnSpLocks/>
          </p:cNvCxnSpPr>
          <p:nvPr/>
        </p:nvCxnSpPr>
        <p:spPr>
          <a:xfrm flipV="1">
            <a:off x="5291091" y="4447712"/>
            <a:ext cx="1704513" cy="1038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0562FF8-1779-41E4-8431-A5289C16AD68}"/>
              </a:ext>
            </a:extLst>
          </p:cNvPr>
          <p:cNvSpPr/>
          <p:nvPr/>
        </p:nvSpPr>
        <p:spPr>
          <a:xfrm>
            <a:off x="6842720" y="534198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D1B3A91-46D3-458E-AF20-E7D9F0932801}"/>
                  </a:ext>
                </a:extLst>
              </p:cNvPr>
              <p:cNvSpPr txBox="1"/>
              <p:nvPr/>
            </p:nvSpPr>
            <p:spPr>
              <a:xfrm>
                <a:off x="3741939" y="5916967"/>
                <a:ext cx="1722523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(13.99)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(3.07)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D1B3A91-46D3-458E-AF20-E7D9F093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39" y="5916967"/>
                <a:ext cx="1722523" cy="260905"/>
              </a:xfrm>
              <a:prstGeom prst="rect">
                <a:avLst/>
              </a:prstGeom>
              <a:blipFill>
                <a:blip r:embed="rId8"/>
                <a:stretch>
                  <a:fillRect l="-709" r="-709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0A697C-62DA-4413-8782-8668CD21ADE2}"/>
                  </a:ext>
                </a:extLst>
              </p:cNvPr>
              <p:cNvSpPr txBox="1"/>
              <p:nvPr/>
            </p:nvSpPr>
            <p:spPr>
              <a:xfrm>
                <a:off x="5641762" y="4727358"/>
                <a:ext cx="5109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0A697C-62DA-4413-8782-8668CD21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762" y="4727358"/>
                <a:ext cx="510909" cy="215444"/>
              </a:xfrm>
              <a:prstGeom prst="rect">
                <a:avLst/>
              </a:prstGeom>
              <a:blipFill>
                <a:blip r:embed="rId9"/>
                <a:stretch>
                  <a:fillRect l="-7143" r="-595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C2B71EF-6A12-4C5A-BB3C-9CED4EDF2988}"/>
                  </a:ext>
                </a:extLst>
              </p:cNvPr>
              <p:cNvSpPr txBox="1"/>
              <p:nvPr/>
            </p:nvSpPr>
            <p:spPr>
              <a:xfrm>
                <a:off x="3750817" y="6334216"/>
                <a:ext cx="6954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C2B71EF-6A12-4C5A-BB3C-9CED4EDF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17" y="6334216"/>
                <a:ext cx="695447" cy="215444"/>
              </a:xfrm>
              <a:prstGeom prst="rect">
                <a:avLst/>
              </a:prstGeom>
              <a:blipFill>
                <a:blip r:embed="rId10"/>
                <a:stretch>
                  <a:fillRect l="-1754" r="-438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9A961E-1785-4C52-8FD3-71CE15337A93}"/>
              </a:ext>
            </a:extLst>
          </p:cNvPr>
          <p:cNvSpPr txBox="1"/>
          <p:nvPr/>
        </p:nvSpPr>
        <p:spPr>
          <a:xfrm>
            <a:off x="4101484" y="550415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Magnitude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1B5096-46CF-4BF1-B363-3C943F75616C}"/>
                  </a:ext>
                </a:extLst>
              </p:cNvPr>
              <p:cNvSpPr txBox="1"/>
              <p:nvPr/>
            </p:nvSpPr>
            <p:spPr>
              <a:xfrm>
                <a:off x="7383263" y="5918446"/>
                <a:ext cx="138473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𝑇𝑎𝑛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3.07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13.99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1B5096-46CF-4BF1-B363-3C943F75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63" y="5918446"/>
                <a:ext cx="1384738" cy="484043"/>
              </a:xfrm>
              <a:prstGeom prst="rect">
                <a:avLst/>
              </a:prstGeom>
              <a:blipFill>
                <a:blip r:embed="rId11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9371AC8-F28D-474D-A592-FF5BB54792A7}"/>
                  </a:ext>
                </a:extLst>
              </p:cNvPr>
              <p:cNvSpPr txBox="1"/>
              <p:nvPr/>
            </p:nvSpPr>
            <p:spPr>
              <a:xfrm>
                <a:off x="7401019" y="6424472"/>
                <a:ext cx="646716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12.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9371AC8-F28D-474D-A592-FF5BB547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19" y="6424472"/>
                <a:ext cx="646716" cy="220253"/>
              </a:xfrm>
              <a:prstGeom prst="rect">
                <a:avLst/>
              </a:prstGeom>
              <a:blipFill>
                <a:blip r:embed="rId12"/>
                <a:stretch>
                  <a:fillRect l="-1887" t="-2778" r="-2830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BC8CB6C-5FFA-4A5A-8DC4-F4C976493489}"/>
                  </a:ext>
                </a:extLst>
              </p:cNvPr>
              <p:cNvSpPr txBox="1"/>
              <p:nvPr/>
            </p:nvSpPr>
            <p:spPr>
              <a:xfrm>
                <a:off x="7840463" y="5514513"/>
                <a:ext cx="8118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Comic Sans MS" panose="030F0702030302020204" pitchFamily="66" charset="0"/>
                  </a:rPr>
                  <a:t>Angle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u="sng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BC8CB6C-5FFA-4A5A-8DC4-F4C976493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63" y="5514513"/>
                <a:ext cx="811889" cy="307777"/>
              </a:xfrm>
              <a:prstGeom prst="rect">
                <a:avLst/>
              </a:prstGeom>
              <a:blipFill>
                <a:blip r:embed="rId13"/>
                <a:stretch>
                  <a:fillRect l="-2256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弧 47">
            <a:extLst>
              <a:ext uri="{FF2B5EF4-FFF2-40B4-BE49-F238E27FC236}">
                <a16:creationId xmlns:a16="http://schemas.microsoft.com/office/drawing/2014/main" id="{28E4482C-4918-4CCB-BBC5-3A49C2FB9E45}"/>
              </a:ext>
            </a:extLst>
          </p:cNvPr>
          <p:cNvSpPr/>
          <p:nvPr/>
        </p:nvSpPr>
        <p:spPr>
          <a:xfrm>
            <a:off x="4758430" y="5024761"/>
            <a:ext cx="914400" cy="914400"/>
          </a:xfrm>
          <a:prstGeom prst="arc">
            <a:avLst>
              <a:gd name="adj1" fmla="val 20055135"/>
              <a:gd name="adj2" fmla="val 52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7FC2856-F0C9-481E-A752-2183EBC0F077}"/>
                  </a:ext>
                </a:extLst>
              </p:cNvPr>
              <p:cNvSpPr txBox="1"/>
              <p:nvPr/>
            </p:nvSpPr>
            <p:spPr>
              <a:xfrm>
                <a:off x="5677270" y="5242263"/>
                <a:ext cx="432233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12.4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7FC2856-F0C9-481E-A752-2183EBC0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70" y="5242263"/>
                <a:ext cx="432233" cy="220253"/>
              </a:xfrm>
              <a:prstGeom prst="rect">
                <a:avLst/>
              </a:prstGeom>
              <a:blipFill>
                <a:blip r:embed="rId14"/>
                <a:stretch>
                  <a:fillRect l="-8451" t="-2778" r="-4225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612339F-3F9F-4713-AD49-12B50447B352}"/>
                  </a:ext>
                </a:extLst>
              </p:cNvPr>
              <p:cNvSpPr txBox="1"/>
              <p:nvPr/>
            </p:nvSpPr>
            <p:spPr>
              <a:xfrm>
                <a:off x="5703902" y="5268896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612339F-3F9F-4713-AD49-12B50447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02" y="5268896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33333" r="-20833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  <p:bldP spid="35" grpId="0"/>
      <p:bldP spid="36" grpId="0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Two forces,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act upon a particle as shown in the diagram to the right. Work out the magnitude and direction of the resultant force.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Alternatively, you can solve this by using a triangle of forces…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Start by drawing the forces as a ‘chain’ </a:t>
                </a:r>
                <a:r>
                  <a:rPr lang="en-US" sz="1400" dirty="0" err="1">
                    <a:latin typeface="Comic Sans MS" pitchFamily="66" charset="0"/>
                    <a:sym typeface="Wingdings" panose="05000000000000000000" pitchFamily="2" charset="2"/>
                  </a:rPr>
                  <a:t>ie</a:t>
                </a: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 draw one first, and draw the second after, starting from the end point of the first force…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16B2899-C2BE-4788-825F-5FE6BED5AC90}"/>
              </a:ext>
            </a:extLst>
          </p:cNvPr>
          <p:cNvSpPr/>
          <p:nvPr/>
        </p:nvSpPr>
        <p:spPr>
          <a:xfrm>
            <a:off x="5637321" y="2006353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CB9A49A-1E48-475E-9150-3A45CEC55F59}"/>
              </a:ext>
            </a:extLst>
          </p:cNvPr>
          <p:cNvCxnSpPr>
            <a:cxnSpLocks/>
          </p:cNvCxnSpPr>
          <p:nvPr/>
        </p:nvCxnSpPr>
        <p:spPr>
          <a:xfrm>
            <a:off x="5799098" y="20978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4916BB-02C2-40DE-BE89-DCBD5C55F3E7}"/>
              </a:ext>
            </a:extLst>
          </p:cNvPr>
          <p:cNvCxnSpPr>
            <a:cxnSpLocks/>
          </p:cNvCxnSpPr>
          <p:nvPr/>
        </p:nvCxnSpPr>
        <p:spPr>
          <a:xfrm flipV="1">
            <a:off x="5754710" y="1242874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353AD3-14FF-4E4B-A3DD-6B7574A483F6}"/>
              </a:ext>
            </a:extLst>
          </p:cNvPr>
          <p:cNvSpPr txBox="1"/>
          <p:nvPr/>
        </p:nvSpPr>
        <p:spPr>
          <a:xfrm>
            <a:off x="5768636" y="136790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F3C3A9B-EA13-4913-A802-55D388B7CD63}"/>
              </a:ext>
            </a:extLst>
          </p:cNvPr>
          <p:cNvCxnSpPr>
            <a:cxnSpLocks/>
          </p:cNvCxnSpPr>
          <p:nvPr/>
        </p:nvCxnSpPr>
        <p:spPr>
          <a:xfrm>
            <a:off x="5729557" y="2134830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92C46EE2-5791-4679-BFD2-4D18CE4B4BE2}"/>
              </a:ext>
            </a:extLst>
          </p:cNvPr>
          <p:cNvSpPr/>
          <p:nvPr/>
        </p:nvSpPr>
        <p:spPr>
          <a:xfrm rot="9340970">
            <a:off x="5168780" y="1684039"/>
            <a:ext cx="914400" cy="914400"/>
          </a:xfrm>
          <a:prstGeom prst="arc">
            <a:avLst>
              <a:gd name="adj1" fmla="val 10224577"/>
              <a:gd name="adj2" fmla="val 132971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E5C683-83A4-48C0-AA0F-2F8D51C938B1}"/>
              </a:ext>
            </a:extLst>
          </p:cNvPr>
          <p:cNvSpPr txBox="1"/>
          <p:nvPr/>
        </p:nvSpPr>
        <p:spPr>
          <a:xfrm>
            <a:off x="6105987" y="23710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B93303-C6CA-4F05-87DE-FE1E918249CB}"/>
              </a:ext>
            </a:extLst>
          </p:cNvPr>
          <p:cNvSpPr txBox="1"/>
          <p:nvPr/>
        </p:nvSpPr>
        <p:spPr>
          <a:xfrm>
            <a:off x="5997365" y="1801423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45˚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8C2B9F-685B-4E1E-A1D8-2B02A82855FF}"/>
              </a:ext>
            </a:extLst>
          </p:cNvPr>
          <p:cNvSpPr txBox="1"/>
          <p:nvPr/>
        </p:nvSpPr>
        <p:spPr>
          <a:xfrm>
            <a:off x="6041755" y="2076631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AA20B8E2-E73C-4B37-92DD-5FB323BF34EA}"/>
              </a:ext>
            </a:extLst>
          </p:cNvPr>
          <p:cNvSpPr/>
          <p:nvPr/>
        </p:nvSpPr>
        <p:spPr>
          <a:xfrm>
            <a:off x="4139530" y="3596847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A02F6F-6A0F-466F-838F-41831A081E7A}"/>
              </a:ext>
            </a:extLst>
          </p:cNvPr>
          <p:cNvCxnSpPr>
            <a:cxnSpLocks/>
          </p:cNvCxnSpPr>
          <p:nvPr/>
        </p:nvCxnSpPr>
        <p:spPr>
          <a:xfrm>
            <a:off x="4301307" y="3688333"/>
            <a:ext cx="95532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96FC2-9B70-4173-90E1-EC0E52689507}"/>
              </a:ext>
            </a:extLst>
          </p:cNvPr>
          <p:cNvCxnSpPr>
            <a:cxnSpLocks/>
          </p:cNvCxnSpPr>
          <p:nvPr/>
        </p:nvCxnSpPr>
        <p:spPr>
          <a:xfrm flipV="1">
            <a:off x="5286728" y="3330518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662DBC-2A65-4B00-A611-7577C1EAF6A0}"/>
              </a:ext>
            </a:extLst>
          </p:cNvPr>
          <p:cNvSpPr txBox="1"/>
          <p:nvPr/>
        </p:nvSpPr>
        <p:spPr>
          <a:xfrm>
            <a:off x="5717904" y="3650855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764B7B6-A9BB-433F-8412-4FF7063B524A}"/>
              </a:ext>
            </a:extLst>
          </p:cNvPr>
          <p:cNvCxnSpPr>
            <a:cxnSpLocks/>
          </p:cNvCxnSpPr>
          <p:nvPr/>
        </p:nvCxnSpPr>
        <p:spPr>
          <a:xfrm>
            <a:off x="4214010" y="3680935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1A2A08-3397-44A5-95FE-A23B9BA8568E}"/>
              </a:ext>
            </a:extLst>
          </p:cNvPr>
          <p:cNvSpPr txBox="1"/>
          <p:nvPr/>
        </p:nvSpPr>
        <p:spPr>
          <a:xfrm>
            <a:off x="4492785" y="390830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B9A329D-DB62-4662-B8DE-31457EF74141}"/>
              </a:ext>
            </a:extLst>
          </p:cNvPr>
          <p:cNvSpPr txBox="1"/>
          <p:nvPr/>
        </p:nvSpPr>
        <p:spPr>
          <a:xfrm>
            <a:off x="4543963" y="3649368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D793151B-DA2D-436E-B8B6-6A5B3635729C}"/>
              </a:ext>
            </a:extLst>
          </p:cNvPr>
          <p:cNvSpPr/>
          <p:nvPr/>
        </p:nvSpPr>
        <p:spPr>
          <a:xfrm rot="9340970">
            <a:off x="4691919" y="3762805"/>
            <a:ext cx="914400" cy="914400"/>
          </a:xfrm>
          <a:prstGeom prst="arc">
            <a:avLst>
              <a:gd name="adj1" fmla="val 10224577"/>
              <a:gd name="adj2" fmla="val 12036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940FBF5-C79F-458D-A5C7-50099155F882}"/>
              </a:ext>
            </a:extLst>
          </p:cNvPr>
          <p:cNvCxnSpPr>
            <a:cxnSpLocks/>
          </p:cNvCxnSpPr>
          <p:nvPr/>
        </p:nvCxnSpPr>
        <p:spPr>
          <a:xfrm>
            <a:off x="5288208" y="4169207"/>
            <a:ext cx="89170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2A4D46B9-06B4-407C-8C9B-C56C8449C40B}"/>
              </a:ext>
            </a:extLst>
          </p:cNvPr>
          <p:cNvSpPr/>
          <p:nvPr/>
        </p:nvSpPr>
        <p:spPr>
          <a:xfrm rot="9340970">
            <a:off x="3672468" y="3231623"/>
            <a:ext cx="914400" cy="914400"/>
          </a:xfrm>
          <a:prstGeom prst="arc">
            <a:avLst>
              <a:gd name="adj1" fmla="val 12311812"/>
              <a:gd name="adj2" fmla="val 133501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CD3149-1555-4F9D-9A7A-CDAC21834DF5}"/>
              </a:ext>
            </a:extLst>
          </p:cNvPr>
          <p:cNvCxnSpPr>
            <a:cxnSpLocks/>
          </p:cNvCxnSpPr>
          <p:nvPr/>
        </p:nvCxnSpPr>
        <p:spPr>
          <a:xfrm flipV="1">
            <a:off x="4191315" y="3337916"/>
            <a:ext cx="1944210" cy="372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BD163C-784F-471A-96A3-DF8C46C1F37F}"/>
              </a:ext>
            </a:extLst>
          </p:cNvPr>
          <p:cNvCxnSpPr>
            <a:cxnSpLocks/>
          </p:cNvCxnSpPr>
          <p:nvPr/>
        </p:nvCxnSpPr>
        <p:spPr>
          <a:xfrm>
            <a:off x="5289687" y="4179565"/>
            <a:ext cx="907982" cy="3745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弧 63">
            <a:extLst>
              <a:ext uri="{FF2B5EF4-FFF2-40B4-BE49-F238E27FC236}">
                <a16:creationId xmlns:a16="http://schemas.microsoft.com/office/drawing/2014/main" id="{D25BBB9B-E73F-4DB4-B132-81C1EDFBC13B}"/>
              </a:ext>
            </a:extLst>
          </p:cNvPr>
          <p:cNvSpPr/>
          <p:nvPr/>
        </p:nvSpPr>
        <p:spPr>
          <a:xfrm rot="9340970">
            <a:off x="4684521" y="3746530"/>
            <a:ext cx="914400" cy="914400"/>
          </a:xfrm>
          <a:prstGeom prst="arc">
            <a:avLst>
              <a:gd name="adj1" fmla="val 12052797"/>
              <a:gd name="adj2" fmla="val 129759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BDB2BFB-95E4-47A1-884D-5089865A21CF}"/>
              </a:ext>
            </a:extLst>
          </p:cNvPr>
          <p:cNvSpPr txBox="1"/>
          <p:nvPr/>
        </p:nvSpPr>
        <p:spPr>
          <a:xfrm>
            <a:off x="5529736" y="3897593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45˚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19C7794-44B9-468D-922F-FF94509E6B6A}"/>
              </a:ext>
            </a:extLst>
          </p:cNvPr>
          <p:cNvSpPr txBox="1"/>
          <p:nvPr/>
        </p:nvSpPr>
        <p:spPr>
          <a:xfrm>
            <a:off x="5547666" y="4146695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5E70658-1724-48FD-A773-F2DC30C876FD}"/>
              </a:ext>
            </a:extLst>
          </p:cNvPr>
          <p:cNvSpPr txBox="1"/>
          <p:nvPr/>
        </p:nvSpPr>
        <p:spPr>
          <a:xfrm>
            <a:off x="5032234" y="3782535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105˚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8" name="円弧 67">
            <a:extLst>
              <a:ext uri="{FF2B5EF4-FFF2-40B4-BE49-F238E27FC236}">
                <a16:creationId xmlns:a16="http://schemas.microsoft.com/office/drawing/2014/main" id="{7E309265-3013-49A8-AC3E-55CA56B14E76}"/>
              </a:ext>
            </a:extLst>
          </p:cNvPr>
          <p:cNvSpPr/>
          <p:nvPr/>
        </p:nvSpPr>
        <p:spPr>
          <a:xfrm rot="9340970">
            <a:off x="4863554" y="3987707"/>
            <a:ext cx="914400" cy="914400"/>
          </a:xfrm>
          <a:prstGeom prst="arc">
            <a:avLst>
              <a:gd name="adj1" fmla="val 5004398"/>
              <a:gd name="adj2" fmla="val 80569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5A3D56-47BA-4826-9B15-D503AAF8BBC4}"/>
              </a:ext>
            </a:extLst>
          </p:cNvPr>
          <p:cNvSpPr txBox="1"/>
          <p:nvPr/>
        </p:nvSpPr>
        <p:spPr>
          <a:xfrm>
            <a:off x="3941510" y="2864674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Draw forces one after another…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66FAED-ABB4-45E0-8D3A-2F9609EBCD2A}"/>
              </a:ext>
            </a:extLst>
          </p:cNvPr>
          <p:cNvSpPr txBox="1"/>
          <p:nvPr/>
        </p:nvSpPr>
        <p:spPr>
          <a:xfrm>
            <a:off x="4028617" y="4658843"/>
            <a:ext cx="495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will then need to find an angle inside the triangle, and use the sine or cosine rule…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/>
      <p:bldP spid="57" grpId="0"/>
      <p:bldP spid="58" grpId="0"/>
      <p:bldP spid="59" grpId="0" animBg="1"/>
      <p:bldP spid="61" grpId="0" animBg="1"/>
      <p:bldP spid="64" grpId="0" animBg="1"/>
      <p:bldP spid="65" grpId="0"/>
      <p:bldP spid="66" grpId="0"/>
      <p:bldP spid="67" grpId="0"/>
      <p:bldP spid="68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Two forces,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act upon a particle as shown in the diagram to the right. Work out the magnitude and direction of the resultant force.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Alternatively, you can solve this by using a triangle of forces…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Start by drawing the forces as a ‘chain’ </a:t>
                </a:r>
                <a:r>
                  <a:rPr lang="en-US" sz="1400" dirty="0" err="1">
                    <a:latin typeface="Comic Sans MS" pitchFamily="66" charset="0"/>
                    <a:sym typeface="Wingdings" panose="05000000000000000000" pitchFamily="2" charset="2"/>
                  </a:rPr>
                  <a:t>ie</a:t>
                </a: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 draw one first, and draw the second after, starting from the end point of the first force…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16B2899-C2BE-4788-825F-5FE6BED5AC90}"/>
              </a:ext>
            </a:extLst>
          </p:cNvPr>
          <p:cNvSpPr/>
          <p:nvPr/>
        </p:nvSpPr>
        <p:spPr>
          <a:xfrm>
            <a:off x="5637321" y="2006353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CB9A49A-1E48-475E-9150-3A45CEC55F59}"/>
              </a:ext>
            </a:extLst>
          </p:cNvPr>
          <p:cNvCxnSpPr>
            <a:cxnSpLocks/>
          </p:cNvCxnSpPr>
          <p:nvPr/>
        </p:nvCxnSpPr>
        <p:spPr>
          <a:xfrm>
            <a:off x="5799098" y="20978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4916BB-02C2-40DE-BE89-DCBD5C55F3E7}"/>
              </a:ext>
            </a:extLst>
          </p:cNvPr>
          <p:cNvCxnSpPr>
            <a:cxnSpLocks/>
          </p:cNvCxnSpPr>
          <p:nvPr/>
        </p:nvCxnSpPr>
        <p:spPr>
          <a:xfrm flipV="1">
            <a:off x="5754710" y="1242874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353AD3-14FF-4E4B-A3DD-6B7574A483F6}"/>
              </a:ext>
            </a:extLst>
          </p:cNvPr>
          <p:cNvSpPr txBox="1"/>
          <p:nvPr/>
        </p:nvSpPr>
        <p:spPr>
          <a:xfrm>
            <a:off x="5768636" y="136790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F3C3A9B-EA13-4913-A802-55D388B7CD63}"/>
              </a:ext>
            </a:extLst>
          </p:cNvPr>
          <p:cNvCxnSpPr>
            <a:cxnSpLocks/>
          </p:cNvCxnSpPr>
          <p:nvPr/>
        </p:nvCxnSpPr>
        <p:spPr>
          <a:xfrm>
            <a:off x="5729557" y="2134830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92C46EE2-5791-4679-BFD2-4D18CE4B4BE2}"/>
              </a:ext>
            </a:extLst>
          </p:cNvPr>
          <p:cNvSpPr/>
          <p:nvPr/>
        </p:nvSpPr>
        <p:spPr>
          <a:xfrm rot="9340970">
            <a:off x="5168780" y="1684039"/>
            <a:ext cx="914400" cy="914400"/>
          </a:xfrm>
          <a:prstGeom prst="arc">
            <a:avLst>
              <a:gd name="adj1" fmla="val 10224577"/>
              <a:gd name="adj2" fmla="val 132971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E5C683-83A4-48C0-AA0F-2F8D51C938B1}"/>
              </a:ext>
            </a:extLst>
          </p:cNvPr>
          <p:cNvSpPr txBox="1"/>
          <p:nvPr/>
        </p:nvSpPr>
        <p:spPr>
          <a:xfrm>
            <a:off x="6105987" y="23710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B93303-C6CA-4F05-87DE-FE1E918249CB}"/>
              </a:ext>
            </a:extLst>
          </p:cNvPr>
          <p:cNvSpPr txBox="1"/>
          <p:nvPr/>
        </p:nvSpPr>
        <p:spPr>
          <a:xfrm>
            <a:off x="5997365" y="1801423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45˚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8C2B9F-685B-4E1E-A1D8-2B02A82855FF}"/>
              </a:ext>
            </a:extLst>
          </p:cNvPr>
          <p:cNvSpPr txBox="1"/>
          <p:nvPr/>
        </p:nvSpPr>
        <p:spPr>
          <a:xfrm>
            <a:off x="6041755" y="2076631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AA20B8E2-E73C-4B37-92DD-5FB323BF34EA}"/>
              </a:ext>
            </a:extLst>
          </p:cNvPr>
          <p:cNvSpPr/>
          <p:nvPr/>
        </p:nvSpPr>
        <p:spPr>
          <a:xfrm>
            <a:off x="5249239" y="3783278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A02F6F-6A0F-466F-838F-41831A081E7A}"/>
              </a:ext>
            </a:extLst>
          </p:cNvPr>
          <p:cNvCxnSpPr>
            <a:cxnSpLocks/>
          </p:cNvCxnSpPr>
          <p:nvPr/>
        </p:nvCxnSpPr>
        <p:spPr>
          <a:xfrm>
            <a:off x="5411016" y="3874764"/>
            <a:ext cx="95532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96FC2-9B70-4173-90E1-EC0E52689507}"/>
              </a:ext>
            </a:extLst>
          </p:cNvPr>
          <p:cNvCxnSpPr>
            <a:cxnSpLocks/>
          </p:cNvCxnSpPr>
          <p:nvPr/>
        </p:nvCxnSpPr>
        <p:spPr>
          <a:xfrm flipV="1">
            <a:off x="6396437" y="3516949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662DBC-2A65-4B00-A611-7577C1EAF6A0}"/>
              </a:ext>
            </a:extLst>
          </p:cNvPr>
          <p:cNvSpPr txBox="1"/>
          <p:nvPr/>
        </p:nvSpPr>
        <p:spPr>
          <a:xfrm>
            <a:off x="6827613" y="38372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764B7B6-A9BB-433F-8412-4FF7063B524A}"/>
              </a:ext>
            </a:extLst>
          </p:cNvPr>
          <p:cNvCxnSpPr>
            <a:cxnSpLocks/>
          </p:cNvCxnSpPr>
          <p:nvPr/>
        </p:nvCxnSpPr>
        <p:spPr>
          <a:xfrm>
            <a:off x="5323719" y="3867366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1A2A08-3397-44A5-95FE-A23B9BA8568E}"/>
              </a:ext>
            </a:extLst>
          </p:cNvPr>
          <p:cNvSpPr txBox="1"/>
          <p:nvPr/>
        </p:nvSpPr>
        <p:spPr>
          <a:xfrm>
            <a:off x="5602494" y="409473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B9A329D-DB62-4662-B8DE-31457EF74141}"/>
              </a:ext>
            </a:extLst>
          </p:cNvPr>
          <p:cNvSpPr txBox="1"/>
          <p:nvPr/>
        </p:nvSpPr>
        <p:spPr>
          <a:xfrm>
            <a:off x="5653672" y="3835799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2A4D46B9-06B4-407C-8C9B-C56C8449C40B}"/>
              </a:ext>
            </a:extLst>
          </p:cNvPr>
          <p:cNvSpPr/>
          <p:nvPr/>
        </p:nvSpPr>
        <p:spPr>
          <a:xfrm rot="9340970">
            <a:off x="4782177" y="3418054"/>
            <a:ext cx="914400" cy="914400"/>
          </a:xfrm>
          <a:prstGeom prst="arc">
            <a:avLst>
              <a:gd name="adj1" fmla="val 12311812"/>
              <a:gd name="adj2" fmla="val 133501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CD3149-1555-4F9D-9A7A-CDAC21834DF5}"/>
              </a:ext>
            </a:extLst>
          </p:cNvPr>
          <p:cNvCxnSpPr>
            <a:cxnSpLocks/>
          </p:cNvCxnSpPr>
          <p:nvPr/>
        </p:nvCxnSpPr>
        <p:spPr>
          <a:xfrm flipV="1">
            <a:off x="5301024" y="3524347"/>
            <a:ext cx="1944210" cy="372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5E70658-1724-48FD-A773-F2DC30C876FD}"/>
              </a:ext>
            </a:extLst>
          </p:cNvPr>
          <p:cNvSpPr txBox="1"/>
          <p:nvPr/>
        </p:nvSpPr>
        <p:spPr>
          <a:xfrm>
            <a:off x="6141943" y="3968966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105˚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8" name="円弧 67">
            <a:extLst>
              <a:ext uri="{FF2B5EF4-FFF2-40B4-BE49-F238E27FC236}">
                <a16:creationId xmlns:a16="http://schemas.microsoft.com/office/drawing/2014/main" id="{7E309265-3013-49A8-AC3E-55CA56B14E76}"/>
              </a:ext>
            </a:extLst>
          </p:cNvPr>
          <p:cNvSpPr/>
          <p:nvPr/>
        </p:nvSpPr>
        <p:spPr>
          <a:xfrm rot="9340970">
            <a:off x="5973263" y="4174138"/>
            <a:ext cx="914400" cy="914400"/>
          </a:xfrm>
          <a:prstGeom prst="arc">
            <a:avLst>
              <a:gd name="adj1" fmla="val 5004398"/>
              <a:gd name="adj2" fmla="val 80569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66FAED-ABB4-45E0-8D3A-2F9609EBCD2A}"/>
              </a:ext>
            </a:extLst>
          </p:cNvPr>
          <p:cNvSpPr txBox="1"/>
          <p:nvPr/>
        </p:nvSpPr>
        <p:spPr>
          <a:xfrm>
            <a:off x="4019740" y="2865554"/>
            <a:ext cx="495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will then need to find an angle inside the triangle, and use the sine or cosine rule…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FD4932-6743-4BC0-8245-CC114B2D421F}"/>
                  </a:ext>
                </a:extLst>
              </p:cNvPr>
              <p:cNvSpPr txBox="1"/>
              <p:nvPr/>
            </p:nvSpPr>
            <p:spPr>
              <a:xfrm>
                <a:off x="4061533" y="4771747"/>
                <a:ext cx="22065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𝑏𝑐𝐶𝑜𝑠𝐴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FD4932-6743-4BC0-8245-CC114B2D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33" y="4771747"/>
                <a:ext cx="2206566" cy="246221"/>
              </a:xfrm>
              <a:prstGeom prst="rect">
                <a:avLst/>
              </a:prstGeom>
              <a:blipFill>
                <a:blip r:embed="rId4"/>
                <a:stretch>
                  <a:fillRect l="-829" r="-138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0BBCC55-E82C-4E51-8202-F1B055737E3D}"/>
                  </a:ext>
                </a:extLst>
              </p:cNvPr>
              <p:cNvSpPr txBox="1"/>
              <p:nvPr/>
            </p:nvSpPr>
            <p:spPr>
              <a:xfrm>
                <a:off x="4043778" y="5215630"/>
                <a:ext cx="3169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(10)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0BBCC55-E82C-4E51-8202-F1B05573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8" y="5215630"/>
                <a:ext cx="3169842" cy="246221"/>
              </a:xfrm>
              <a:prstGeom prst="rect">
                <a:avLst/>
              </a:prstGeom>
              <a:blipFill>
                <a:blip r:embed="rId5"/>
                <a:stretch>
                  <a:fillRect l="-385" t="-2500" r="-962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8362400-20FD-40CC-A0F3-8EA759B8BF52}"/>
                  </a:ext>
                </a:extLst>
              </p:cNvPr>
              <p:cNvSpPr txBox="1"/>
              <p:nvPr/>
            </p:nvSpPr>
            <p:spPr>
              <a:xfrm>
                <a:off x="4150310" y="5695025"/>
                <a:ext cx="971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=14.3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8362400-20FD-40CC-A0F3-8EA759B8B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10" y="5695025"/>
                <a:ext cx="971997" cy="246221"/>
              </a:xfrm>
              <a:prstGeom prst="rect">
                <a:avLst/>
              </a:prstGeom>
              <a:blipFill>
                <a:blip r:embed="rId6"/>
                <a:stretch>
                  <a:fillRect l="-2516" r="-314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FE1BCE-D982-4177-82C2-5326E71AF23F}"/>
                  </a:ext>
                </a:extLst>
              </p:cNvPr>
              <p:cNvSpPr txBox="1"/>
              <p:nvPr/>
            </p:nvSpPr>
            <p:spPr>
              <a:xfrm>
                <a:off x="5996865" y="3431219"/>
                <a:ext cx="5109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FE1BCE-D982-4177-82C2-5326E71A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65" y="3431219"/>
                <a:ext cx="510909" cy="215444"/>
              </a:xfrm>
              <a:prstGeom prst="rect">
                <a:avLst/>
              </a:prstGeom>
              <a:blipFill>
                <a:blip r:embed="rId7"/>
                <a:stretch>
                  <a:fillRect l="-7143" r="-595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>
            <a:extLst>
              <a:ext uri="{FF2B5EF4-FFF2-40B4-BE49-F238E27FC236}">
                <a16:creationId xmlns:a16="http://schemas.microsoft.com/office/drawing/2014/main" id="{656A6AA9-273F-49F4-AF42-7D5FC1E61D76}"/>
              </a:ext>
            </a:extLst>
          </p:cNvPr>
          <p:cNvSpPr/>
          <p:nvPr/>
        </p:nvSpPr>
        <p:spPr>
          <a:xfrm>
            <a:off x="7131728" y="4944862"/>
            <a:ext cx="281127" cy="38321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384AC49-BFDD-4971-884A-79FA070519E6}"/>
              </a:ext>
            </a:extLst>
          </p:cNvPr>
          <p:cNvSpPr txBox="1"/>
          <p:nvPr/>
        </p:nvSpPr>
        <p:spPr>
          <a:xfrm>
            <a:off x="7367484" y="4959966"/>
            <a:ext cx="128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69ADF5D3-E830-48C5-A4AF-D9CFADE34EC0}"/>
              </a:ext>
            </a:extLst>
          </p:cNvPr>
          <p:cNvSpPr/>
          <p:nvPr/>
        </p:nvSpPr>
        <p:spPr>
          <a:xfrm>
            <a:off x="7071064" y="5390225"/>
            <a:ext cx="281127" cy="38321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A0BCBC6-3648-4095-A43D-1AC1C97EF926}"/>
              </a:ext>
            </a:extLst>
          </p:cNvPr>
          <p:cNvSpPr txBox="1"/>
          <p:nvPr/>
        </p:nvSpPr>
        <p:spPr>
          <a:xfrm>
            <a:off x="7331974" y="5430482"/>
            <a:ext cx="97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Two forces,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act upon a particle as shown in the diagram to the right. Work out the magnitude and direction of the resultant force.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Alternatively, you can solve this by using a triangle of forces…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Start by drawing the forces as a ‘chain’ </a:t>
                </a:r>
                <a:r>
                  <a:rPr lang="en-US" sz="1400" dirty="0" err="1">
                    <a:latin typeface="Comic Sans MS" pitchFamily="66" charset="0"/>
                    <a:sym typeface="Wingdings" panose="05000000000000000000" pitchFamily="2" charset="2"/>
                  </a:rPr>
                  <a:t>ie</a:t>
                </a: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 draw one first, and draw the second after, starting from the end point of the first force…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16B2899-C2BE-4788-825F-5FE6BED5AC90}"/>
              </a:ext>
            </a:extLst>
          </p:cNvPr>
          <p:cNvSpPr/>
          <p:nvPr/>
        </p:nvSpPr>
        <p:spPr>
          <a:xfrm>
            <a:off x="5637321" y="2006353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CB9A49A-1E48-475E-9150-3A45CEC55F59}"/>
              </a:ext>
            </a:extLst>
          </p:cNvPr>
          <p:cNvCxnSpPr>
            <a:cxnSpLocks/>
          </p:cNvCxnSpPr>
          <p:nvPr/>
        </p:nvCxnSpPr>
        <p:spPr>
          <a:xfrm>
            <a:off x="5799098" y="20978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4916BB-02C2-40DE-BE89-DCBD5C55F3E7}"/>
              </a:ext>
            </a:extLst>
          </p:cNvPr>
          <p:cNvCxnSpPr>
            <a:cxnSpLocks/>
          </p:cNvCxnSpPr>
          <p:nvPr/>
        </p:nvCxnSpPr>
        <p:spPr>
          <a:xfrm flipV="1">
            <a:off x="5754710" y="1242874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353AD3-14FF-4E4B-A3DD-6B7574A483F6}"/>
              </a:ext>
            </a:extLst>
          </p:cNvPr>
          <p:cNvSpPr txBox="1"/>
          <p:nvPr/>
        </p:nvSpPr>
        <p:spPr>
          <a:xfrm>
            <a:off x="5768636" y="136790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F3C3A9B-EA13-4913-A802-55D388B7CD63}"/>
              </a:ext>
            </a:extLst>
          </p:cNvPr>
          <p:cNvCxnSpPr>
            <a:cxnSpLocks/>
          </p:cNvCxnSpPr>
          <p:nvPr/>
        </p:nvCxnSpPr>
        <p:spPr>
          <a:xfrm>
            <a:off x="5729557" y="2134830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92C46EE2-5791-4679-BFD2-4D18CE4B4BE2}"/>
              </a:ext>
            </a:extLst>
          </p:cNvPr>
          <p:cNvSpPr/>
          <p:nvPr/>
        </p:nvSpPr>
        <p:spPr>
          <a:xfrm rot="9340970">
            <a:off x="5168780" y="1684039"/>
            <a:ext cx="914400" cy="914400"/>
          </a:xfrm>
          <a:prstGeom prst="arc">
            <a:avLst>
              <a:gd name="adj1" fmla="val 10224577"/>
              <a:gd name="adj2" fmla="val 132971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E5C683-83A4-48C0-AA0F-2F8D51C938B1}"/>
              </a:ext>
            </a:extLst>
          </p:cNvPr>
          <p:cNvSpPr txBox="1"/>
          <p:nvPr/>
        </p:nvSpPr>
        <p:spPr>
          <a:xfrm>
            <a:off x="6105987" y="23710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B93303-C6CA-4F05-87DE-FE1E918249CB}"/>
              </a:ext>
            </a:extLst>
          </p:cNvPr>
          <p:cNvSpPr txBox="1"/>
          <p:nvPr/>
        </p:nvSpPr>
        <p:spPr>
          <a:xfrm>
            <a:off x="5997365" y="1801423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45˚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8C2B9F-685B-4E1E-A1D8-2B02A82855FF}"/>
              </a:ext>
            </a:extLst>
          </p:cNvPr>
          <p:cNvSpPr txBox="1"/>
          <p:nvPr/>
        </p:nvSpPr>
        <p:spPr>
          <a:xfrm>
            <a:off x="6041755" y="2076631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AA20B8E2-E73C-4B37-92DD-5FB323BF34EA}"/>
              </a:ext>
            </a:extLst>
          </p:cNvPr>
          <p:cNvSpPr/>
          <p:nvPr/>
        </p:nvSpPr>
        <p:spPr>
          <a:xfrm>
            <a:off x="5249239" y="3783278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A02F6F-6A0F-466F-838F-41831A081E7A}"/>
              </a:ext>
            </a:extLst>
          </p:cNvPr>
          <p:cNvCxnSpPr>
            <a:cxnSpLocks/>
          </p:cNvCxnSpPr>
          <p:nvPr/>
        </p:nvCxnSpPr>
        <p:spPr>
          <a:xfrm>
            <a:off x="5411016" y="3874764"/>
            <a:ext cx="95532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96FC2-9B70-4173-90E1-EC0E52689507}"/>
              </a:ext>
            </a:extLst>
          </p:cNvPr>
          <p:cNvCxnSpPr>
            <a:cxnSpLocks/>
          </p:cNvCxnSpPr>
          <p:nvPr/>
        </p:nvCxnSpPr>
        <p:spPr>
          <a:xfrm flipV="1">
            <a:off x="6396437" y="3516949"/>
            <a:ext cx="894665" cy="84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662DBC-2A65-4B00-A611-7577C1EAF6A0}"/>
              </a:ext>
            </a:extLst>
          </p:cNvPr>
          <p:cNvSpPr txBox="1"/>
          <p:nvPr/>
        </p:nvSpPr>
        <p:spPr>
          <a:xfrm>
            <a:off x="6827613" y="38372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764B7B6-A9BB-433F-8412-4FF7063B524A}"/>
              </a:ext>
            </a:extLst>
          </p:cNvPr>
          <p:cNvCxnSpPr>
            <a:cxnSpLocks/>
          </p:cNvCxnSpPr>
          <p:nvPr/>
        </p:nvCxnSpPr>
        <p:spPr>
          <a:xfrm>
            <a:off x="5323719" y="3867366"/>
            <a:ext cx="1079616" cy="475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1A2A08-3397-44A5-95FE-A23B9BA8568E}"/>
              </a:ext>
            </a:extLst>
          </p:cNvPr>
          <p:cNvSpPr txBox="1"/>
          <p:nvPr/>
        </p:nvSpPr>
        <p:spPr>
          <a:xfrm>
            <a:off x="5602494" y="409473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B9A329D-DB62-4662-B8DE-31457EF74141}"/>
              </a:ext>
            </a:extLst>
          </p:cNvPr>
          <p:cNvSpPr txBox="1"/>
          <p:nvPr/>
        </p:nvSpPr>
        <p:spPr>
          <a:xfrm>
            <a:off x="5653672" y="3835799"/>
            <a:ext cx="55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30˚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2A4D46B9-06B4-407C-8C9B-C56C8449C40B}"/>
              </a:ext>
            </a:extLst>
          </p:cNvPr>
          <p:cNvSpPr/>
          <p:nvPr/>
        </p:nvSpPr>
        <p:spPr>
          <a:xfrm rot="9340970">
            <a:off x="4782177" y="3418054"/>
            <a:ext cx="914400" cy="914400"/>
          </a:xfrm>
          <a:prstGeom prst="arc">
            <a:avLst>
              <a:gd name="adj1" fmla="val 12311812"/>
              <a:gd name="adj2" fmla="val 133501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CD3149-1555-4F9D-9A7A-CDAC21834DF5}"/>
              </a:ext>
            </a:extLst>
          </p:cNvPr>
          <p:cNvCxnSpPr>
            <a:cxnSpLocks/>
          </p:cNvCxnSpPr>
          <p:nvPr/>
        </p:nvCxnSpPr>
        <p:spPr>
          <a:xfrm flipV="1">
            <a:off x="5301024" y="3524347"/>
            <a:ext cx="1944210" cy="372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5E70658-1724-48FD-A773-F2DC30C876FD}"/>
              </a:ext>
            </a:extLst>
          </p:cNvPr>
          <p:cNvSpPr txBox="1"/>
          <p:nvPr/>
        </p:nvSpPr>
        <p:spPr>
          <a:xfrm>
            <a:off x="6141943" y="3968966"/>
            <a:ext cx="56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105˚</a:t>
            </a:r>
            <a:endParaRPr lang="en-GB" sz="1100" dirty="0">
              <a:latin typeface="Comic Sans MS" panose="030F0702030302020204" pitchFamily="66" charset="0"/>
            </a:endParaRPr>
          </a:p>
        </p:txBody>
      </p:sp>
      <p:sp>
        <p:nvSpPr>
          <p:cNvPr id="68" name="円弧 67">
            <a:extLst>
              <a:ext uri="{FF2B5EF4-FFF2-40B4-BE49-F238E27FC236}">
                <a16:creationId xmlns:a16="http://schemas.microsoft.com/office/drawing/2014/main" id="{7E309265-3013-49A8-AC3E-55CA56B14E76}"/>
              </a:ext>
            </a:extLst>
          </p:cNvPr>
          <p:cNvSpPr/>
          <p:nvPr/>
        </p:nvSpPr>
        <p:spPr>
          <a:xfrm rot="9340970">
            <a:off x="5973263" y="4174138"/>
            <a:ext cx="914400" cy="914400"/>
          </a:xfrm>
          <a:prstGeom prst="arc">
            <a:avLst>
              <a:gd name="adj1" fmla="val 5004398"/>
              <a:gd name="adj2" fmla="val 80569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66FAED-ABB4-45E0-8D3A-2F9609EBCD2A}"/>
              </a:ext>
            </a:extLst>
          </p:cNvPr>
          <p:cNvSpPr txBox="1"/>
          <p:nvPr/>
        </p:nvSpPr>
        <p:spPr>
          <a:xfrm>
            <a:off x="4019740" y="2865554"/>
            <a:ext cx="495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will then need to find an angle inside the triangle, and use the sine or cosine rule…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FD4932-6743-4BC0-8245-CC114B2D421F}"/>
                  </a:ext>
                </a:extLst>
              </p:cNvPr>
              <p:cNvSpPr txBox="1"/>
              <p:nvPr/>
            </p:nvSpPr>
            <p:spPr>
              <a:xfrm>
                <a:off x="4070410" y="4292353"/>
                <a:ext cx="116987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𝑆𝑖𝑛𝐴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𝑆𝑖𝑛𝐵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FD4932-6743-4BC0-8245-CC114B2D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10" y="4292353"/>
                <a:ext cx="1169872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FE1BCE-D982-4177-82C2-5326E71AF23F}"/>
                  </a:ext>
                </a:extLst>
              </p:cNvPr>
              <p:cNvSpPr txBox="1"/>
              <p:nvPr/>
            </p:nvSpPr>
            <p:spPr>
              <a:xfrm>
                <a:off x="5996865" y="3431219"/>
                <a:ext cx="5109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FE1BCE-D982-4177-82C2-5326E71A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65" y="3431219"/>
                <a:ext cx="510909" cy="215444"/>
              </a:xfrm>
              <a:prstGeom prst="rect">
                <a:avLst/>
              </a:prstGeom>
              <a:blipFill>
                <a:blip r:embed="rId5"/>
                <a:stretch>
                  <a:fillRect l="-7143" r="-595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>
            <a:extLst>
              <a:ext uri="{FF2B5EF4-FFF2-40B4-BE49-F238E27FC236}">
                <a16:creationId xmlns:a16="http://schemas.microsoft.com/office/drawing/2014/main" id="{656A6AA9-273F-49F4-AF42-7D5FC1E61D76}"/>
              </a:ext>
            </a:extLst>
          </p:cNvPr>
          <p:cNvSpPr/>
          <p:nvPr/>
        </p:nvSpPr>
        <p:spPr>
          <a:xfrm>
            <a:off x="5400582" y="4563122"/>
            <a:ext cx="210105" cy="603682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384AC49-BFDD-4971-884A-79FA070519E6}"/>
              </a:ext>
            </a:extLst>
          </p:cNvPr>
          <p:cNvSpPr txBox="1"/>
          <p:nvPr/>
        </p:nvSpPr>
        <p:spPr>
          <a:xfrm>
            <a:off x="5618583" y="4622615"/>
            <a:ext cx="128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35DBC1-77C4-4B28-952F-DAC27614AE50}"/>
                  </a:ext>
                </a:extLst>
              </p:cNvPr>
              <p:cNvSpPr txBox="1"/>
              <p:nvPr/>
            </p:nvSpPr>
            <p:spPr>
              <a:xfrm>
                <a:off x="4070410" y="4913790"/>
                <a:ext cx="1371145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𝑆𝑖𝑛𝐴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14.3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35DBC1-77C4-4B28-952F-DAC27614A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10" y="4913790"/>
                <a:ext cx="1371145" cy="467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727953-BF05-49B8-911A-0DDDA16D8EB0}"/>
                  </a:ext>
                </a:extLst>
              </p:cNvPr>
              <p:cNvSpPr txBox="1"/>
              <p:nvPr/>
            </p:nvSpPr>
            <p:spPr>
              <a:xfrm>
                <a:off x="4088165" y="5561860"/>
                <a:ext cx="14229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=0.675…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727953-BF05-49B8-911A-0DDDA16D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65" y="5561860"/>
                <a:ext cx="1422954" cy="246221"/>
              </a:xfrm>
              <a:prstGeom prst="rect">
                <a:avLst/>
              </a:prstGeom>
              <a:blipFill>
                <a:blip r:embed="rId7"/>
                <a:stretch>
                  <a:fillRect l="-300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6C956EC-50E9-4BC3-A323-B36EE2AC56BA}"/>
                  </a:ext>
                </a:extLst>
              </p:cNvPr>
              <p:cNvSpPr txBox="1"/>
              <p:nvPr/>
            </p:nvSpPr>
            <p:spPr>
              <a:xfrm>
                <a:off x="4372252" y="6023499"/>
                <a:ext cx="1017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=42.4…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6C956EC-50E9-4BC3-A323-B36EE2AC5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2" y="6023499"/>
                <a:ext cx="1017394" cy="246221"/>
              </a:xfrm>
              <a:prstGeom prst="rect">
                <a:avLst/>
              </a:prstGeom>
              <a:blipFill>
                <a:blip r:embed="rId8"/>
                <a:stretch>
                  <a:fillRect l="-419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01D9AB2-7756-490E-BB6D-71F177A7857E}"/>
                  </a:ext>
                </a:extLst>
              </p:cNvPr>
              <p:cNvSpPr txBox="1"/>
              <p:nvPr/>
            </p:nvSpPr>
            <p:spPr>
              <a:xfrm>
                <a:off x="3626527" y="6405239"/>
                <a:ext cx="17659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=12.4…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01D9AB2-7756-490E-BB6D-71F177A78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27" y="6405239"/>
                <a:ext cx="1765933" cy="246221"/>
              </a:xfrm>
              <a:prstGeom prst="rect">
                <a:avLst/>
              </a:prstGeom>
              <a:blipFill>
                <a:blip r:embed="rId9"/>
                <a:stretch>
                  <a:fillRect l="-241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円弧 44">
            <a:extLst>
              <a:ext uri="{FF2B5EF4-FFF2-40B4-BE49-F238E27FC236}">
                <a16:creationId xmlns:a16="http://schemas.microsoft.com/office/drawing/2014/main" id="{9E2B6CD1-ACBD-4005-A54A-4CF48758F095}"/>
              </a:ext>
            </a:extLst>
          </p:cNvPr>
          <p:cNvSpPr/>
          <p:nvPr/>
        </p:nvSpPr>
        <p:spPr>
          <a:xfrm>
            <a:off x="5446450" y="5211191"/>
            <a:ext cx="217503" cy="489751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346CE0AF-5C54-42A0-B22A-0FA42BFBC552}"/>
              </a:ext>
            </a:extLst>
          </p:cNvPr>
          <p:cNvSpPr/>
          <p:nvPr/>
        </p:nvSpPr>
        <p:spPr>
          <a:xfrm>
            <a:off x="5430174" y="5736453"/>
            <a:ext cx="217503" cy="489751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78BCA7BE-11A7-4A68-844F-ABF2539C32C9}"/>
              </a:ext>
            </a:extLst>
          </p:cNvPr>
          <p:cNvSpPr/>
          <p:nvPr/>
        </p:nvSpPr>
        <p:spPr>
          <a:xfrm>
            <a:off x="5342878" y="6205491"/>
            <a:ext cx="214544" cy="377299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F2E501-AE7B-48D7-B367-DC10537BA3F3}"/>
              </a:ext>
            </a:extLst>
          </p:cNvPr>
          <p:cNvSpPr txBox="1"/>
          <p:nvPr/>
        </p:nvSpPr>
        <p:spPr>
          <a:xfrm>
            <a:off x="5600828" y="5244051"/>
            <a:ext cx="98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4ABC1FC-27DA-4550-93E6-2569AF927A63}"/>
              </a:ext>
            </a:extLst>
          </p:cNvPr>
          <p:cNvSpPr txBox="1"/>
          <p:nvPr/>
        </p:nvSpPr>
        <p:spPr>
          <a:xfrm>
            <a:off x="5609706" y="5794467"/>
            <a:ext cx="98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6C99463-A37C-4EDC-90A2-8DB6149BAE78}"/>
              </a:ext>
            </a:extLst>
          </p:cNvPr>
          <p:cNvSpPr txBox="1"/>
          <p:nvPr/>
        </p:nvSpPr>
        <p:spPr>
          <a:xfrm>
            <a:off x="5485417" y="6090324"/>
            <a:ext cx="287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 30 to find the angle above the horizontal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8" grpId="0"/>
      <p:bldP spid="41" grpId="0"/>
      <p:bldP spid="42" grpId="0"/>
      <p:bldP spid="43" grpId="0"/>
      <p:bldP spid="44" grpId="0"/>
      <p:bldP spid="45" grpId="0" animBg="1"/>
      <p:bldP spid="47" grpId="0" animBg="1"/>
      <p:bldP spid="48" grpId="0" animBg="1"/>
      <p:bldP spid="49" grpId="0"/>
      <p:bldP spid="50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Three forces act on a particle as shown. Given that the particle is in equilibrium, calculate the magnitude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the value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Split each force into its horizontal and vertical components…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</a:rPr>
                  <a:t>Then, resolve horizontally and vertically. If the particle is in equilibrium then there is no acceleration in any direction…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l="-167"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07AB10-0145-45E2-AF5C-23ACA3A3256E}"/>
              </a:ext>
            </a:extLst>
          </p:cNvPr>
          <p:cNvSpPr txBox="1"/>
          <p:nvPr/>
        </p:nvSpPr>
        <p:spPr>
          <a:xfrm>
            <a:off x="4617073" y="125388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140N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9134E78-E3B1-4787-918C-78ADCD2F23D9}"/>
              </a:ext>
            </a:extLst>
          </p:cNvPr>
          <p:cNvCxnSpPr>
            <a:cxnSpLocks/>
          </p:cNvCxnSpPr>
          <p:nvPr/>
        </p:nvCxnSpPr>
        <p:spPr>
          <a:xfrm flipH="1" flipV="1">
            <a:off x="4935984" y="1500326"/>
            <a:ext cx="1029116" cy="7731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2C8E46-2DB6-48D7-B46F-09940581DA0E}"/>
              </a:ext>
            </a:extLst>
          </p:cNvPr>
          <p:cNvCxnSpPr>
            <a:cxnSpLocks/>
          </p:cNvCxnSpPr>
          <p:nvPr/>
        </p:nvCxnSpPr>
        <p:spPr>
          <a:xfrm flipV="1">
            <a:off x="6002090" y="1819922"/>
            <a:ext cx="1037902" cy="47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86E33DA-C2A6-4B64-A63D-B6CF219ACDB2}"/>
              </a:ext>
            </a:extLst>
          </p:cNvPr>
          <p:cNvCxnSpPr>
            <a:cxnSpLocks/>
          </p:cNvCxnSpPr>
          <p:nvPr/>
        </p:nvCxnSpPr>
        <p:spPr>
          <a:xfrm>
            <a:off x="5948038" y="2281561"/>
            <a:ext cx="594805" cy="870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507ED5-E61E-4861-875A-0DE347FF866F}"/>
              </a:ext>
            </a:extLst>
          </p:cNvPr>
          <p:cNvSpPr txBox="1"/>
          <p:nvPr/>
        </p:nvSpPr>
        <p:spPr>
          <a:xfrm>
            <a:off x="6738837" y="154684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93D289-4739-41D8-91B6-67F65850895A}"/>
              </a:ext>
            </a:extLst>
          </p:cNvPr>
          <p:cNvSpPr txBox="1"/>
          <p:nvPr/>
        </p:nvSpPr>
        <p:spPr>
          <a:xfrm>
            <a:off x="6232809" y="29939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P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634506-23F1-4421-86D1-5E79AE1B728F}"/>
              </a:ext>
            </a:extLst>
          </p:cNvPr>
          <p:cNvCxnSpPr>
            <a:cxnSpLocks/>
          </p:cNvCxnSpPr>
          <p:nvPr/>
        </p:nvCxnSpPr>
        <p:spPr>
          <a:xfrm>
            <a:off x="4582858" y="2310904"/>
            <a:ext cx="302530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736E3CD8-39F7-4587-9ACB-A12B162DEFC0}"/>
              </a:ext>
            </a:extLst>
          </p:cNvPr>
          <p:cNvSpPr/>
          <p:nvPr/>
        </p:nvSpPr>
        <p:spPr>
          <a:xfrm rot="9340970">
            <a:off x="5696577" y="1846707"/>
            <a:ext cx="914400" cy="914400"/>
          </a:xfrm>
          <a:prstGeom prst="arc">
            <a:avLst>
              <a:gd name="adj1" fmla="val 1403537"/>
              <a:gd name="adj2" fmla="val 2900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1F1346E8-412A-4E28-A601-C2B1FF7ED830}"/>
              </a:ext>
            </a:extLst>
          </p:cNvPr>
          <p:cNvSpPr/>
          <p:nvPr/>
        </p:nvSpPr>
        <p:spPr>
          <a:xfrm rot="9340970">
            <a:off x="5458360" y="1883697"/>
            <a:ext cx="914400" cy="914400"/>
          </a:xfrm>
          <a:prstGeom prst="arc">
            <a:avLst>
              <a:gd name="adj1" fmla="val 10873852"/>
              <a:gd name="adj2" fmla="val 120079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C26BECD8-C813-45D2-8197-6E48640FCC68}"/>
              </a:ext>
            </a:extLst>
          </p:cNvPr>
          <p:cNvSpPr/>
          <p:nvPr/>
        </p:nvSpPr>
        <p:spPr>
          <a:xfrm rot="9340970">
            <a:off x="5379941" y="1760889"/>
            <a:ext cx="914400" cy="914400"/>
          </a:xfrm>
          <a:prstGeom prst="arc">
            <a:avLst>
              <a:gd name="adj1" fmla="val 12950894"/>
              <a:gd name="adj2" fmla="val 152648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F8BF83-904D-4280-9CA4-FE8DEB015689}"/>
              </a:ext>
            </a:extLst>
          </p:cNvPr>
          <p:cNvSpPr txBox="1"/>
          <p:nvPr/>
        </p:nvSpPr>
        <p:spPr>
          <a:xfrm>
            <a:off x="5317724" y="206849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45˚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0F74E-8A3B-43E4-974B-F73533067D5B}"/>
              </a:ext>
            </a:extLst>
          </p:cNvPr>
          <p:cNvSpPr txBox="1"/>
          <p:nvPr/>
        </p:nvSpPr>
        <p:spPr>
          <a:xfrm>
            <a:off x="6329779" y="206849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30˚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273E55-18F1-431F-A59C-BEAC6D74EFFE}"/>
              </a:ext>
            </a:extLst>
          </p:cNvPr>
          <p:cNvSpPr txBox="1"/>
          <p:nvPr/>
        </p:nvSpPr>
        <p:spPr>
          <a:xfrm>
            <a:off x="6107836" y="243248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anose="030F0702030302020204" pitchFamily="66" charset="0"/>
              </a:rPr>
              <a:t>θ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94F74DF-4D25-4996-B21B-0B44EC79B180}"/>
              </a:ext>
            </a:extLst>
          </p:cNvPr>
          <p:cNvCxnSpPr>
            <a:cxnSpLocks/>
          </p:cNvCxnSpPr>
          <p:nvPr/>
        </p:nvCxnSpPr>
        <p:spPr>
          <a:xfrm flipH="1">
            <a:off x="4949917" y="2311082"/>
            <a:ext cx="10475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7E2154-A090-418E-BA56-8843E2B5B926}"/>
              </a:ext>
            </a:extLst>
          </p:cNvPr>
          <p:cNvCxnSpPr>
            <a:cxnSpLocks/>
          </p:cNvCxnSpPr>
          <p:nvPr/>
        </p:nvCxnSpPr>
        <p:spPr>
          <a:xfrm flipV="1">
            <a:off x="4942519" y="1530681"/>
            <a:ext cx="1" cy="795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AE3483D-5F0E-4179-8D33-1FA71F15A1A2}"/>
              </a:ext>
            </a:extLst>
          </p:cNvPr>
          <p:cNvCxnSpPr>
            <a:cxnSpLocks/>
          </p:cNvCxnSpPr>
          <p:nvPr/>
        </p:nvCxnSpPr>
        <p:spPr>
          <a:xfrm>
            <a:off x="6002786" y="2294159"/>
            <a:ext cx="104608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963E4F-C3D7-4429-B1E2-8FD534323DE4}"/>
              </a:ext>
            </a:extLst>
          </p:cNvPr>
          <p:cNvCxnSpPr>
            <a:cxnSpLocks/>
          </p:cNvCxnSpPr>
          <p:nvPr/>
        </p:nvCxnSpPr>
        <p:spPr>
          <a:xfrm flipV="1">
            <a:off x="7051832" y="1816247"/>
            <a:ext cx="0" cy="50970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A5358D4-96B5-4F9C-A0B8-56936E1F44E4}"/>
              </a:ext>
            </a:extLst>
          </p:cNvPr>
          <p:cNvCxnSpPr>
            <a:cxnSpLocks/>
          </p:cNvCxnSpPr>
          <p:nvPr/>
        </p:nvCxnSpPr>
        <p:spPr>
          <a:xfrm>
            <a:off x="6600549" y="2343706"/>
            <a:ext cx="0" cy="82562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BD789B-1496-45E9-AD0F-881965EDC82C}"/>
              </a:ext>
            </a:extLst>
          </p:cNvPr>
          <p:cNvCxnSpPr>
            <a:cxnSpLocks/>
          </p:cNvCxnSpPr>
          <p:nvPr/>
        </p:nvCxnSpPr>
        <p:spPr>
          <a:xfrm>
            <a:off x="6030896" y="2340028"/>
            <a:ext cx="59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7E8D48-57B1-4389-88C6-324C26DD6C02}"/>
              </a:ext>
            </a:extLst>
          </p:cNvPr>
          <p:cNvSpPr txBox="1"/>
          <p:nvPr/>
        </p:nvSpPr>
        <p:spPr>
          <a:xfrm>
            <a:off x="5029815" y="229044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140cos45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C6CEF95-F3AF-4E6C-9ACA-08D149AD3B8D}"/>
              </a:ext>
            </a:extLst>
          </p:cNvPr>
          <p:cNvSpPr txBox="1"/>
          <p:nvPr/>
        </p:nvSpPr>
        <p:spPr>
          <a:xfrm>
            <a:off x="6729274" y="228156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100cos30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1103C8D-A312-427E-A93D-F360D9E0E7D9}"/>
              </a:ext>
            </a:extLst>
          </p:cNvPr>
          <p:cNvSpPr txBox="1"/>
          <p:nvPr/>
        </p:nvSpPr>
        <p:spPr>
          <a:xfrm>
            <a:off x="6045692" y="2281563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Pcos</a:t>
            </a:r>
            <a:r>
              <a:rPr lang="el-G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9BE632-C9A3-45A3-AA44-0913FF08D37F}"/>
              </a:ext>
            </a:extLst>
          </p:cNvPr>
          <p:cNvSpPr txBox="1"/>
          <p:nvPr/>
        </p:nvSpPr>
        <p:spPr>
          <a:xfrm>
            <a:off x="6561725" y="256564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Psin</a:t>
            </a:r>
            <a:r>
              <a:rPr lang="el-GR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θ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2ACA72-8CE6-4A5E-88F4-DE09D6E833EA}"/>
              </a:ext>
            </a:extLst>
          </p:cNvPr>
          <p:cNvSpPr txBox="1"/>
          <p:nvPr/>
        </p:nvSpPr>
        <p:spPr>
          <a:xfrm>
            <a:off x="6972796" y="1944211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100sin30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018EEB-00D2-43EB-B99B-B211B8FC3353}"/>
              </a:ext>
            </a:extLst>
          </p:cNvPr>
          <p:cNvSpPr txBox="1"/>
          <p:nvPr/>
        </p:nvSpPr>
        <p:spPr>
          <a:xfrm>
            <a:off x="4128116" y="181992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140sin45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165E374-FFB8-4D08-BB47-111F3A874A66}"/>
                  </a:ext>
                </a:extLst>
              </p:cNvPr>
              <p:cNvSpPr txBox="1"/>
              <p:nvPr/>
            </p:nvSpPr>
            <p:spPr>
              <a:xfrm>
                <a:off x="6502894" y="3440098"/>
                <a:ext cx="7377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165E374-FFB8-4D08-BB47-111F3A87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94" y="3440098"/>
                <a:ext cx="737766" cy="246221"/>
              </a:xfrm>
              <a:prstGeom prst="rect">
                <a:avLst/>
              </a:prstGeom>
              <a:blipFill>
                <a:blip r:embed="rId4"/>
                <a:stretch>
                  <a:fillRect l="-6612" r="-165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6608E9-E09F-4D81-98BB-1A952C57109F}"/>
                  </a:ext>
                </a:extLst>
              </p:cNvPr>
              <p:cNvSpPr txBox="1"/>
              <p:nvPr/>
            </p:nvSpPr>
            <p:spPr>
              <a:xfrm>
                <a:off x="3963880" y="3457852"/>
                <a:ext cx="593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6608E9-E09F-4D81-98BB-1A952C571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80" y="3457852"/>
                <a:ext cx="593432" cy="276999"/>
              </a:xfrm>
              <a:prstGeom prst="rect">
                <a:avLst/>
              </a:prstGeom>
              <a:blipFill>
                <a:blip r:embed="rId5"/>
                <a:stretch>
                  <a:fillRect l="-8163" t="-2174" r="-13265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5F8C30E-3518-414F-9C55-9B0CA42E7DB5}"/>
                  </a:ext>
                </a:extLst>
              </p:cNvPr>
              <p:cNvSpPr txBox="1"/>
              <p:nvPr/>
            </p:nvSpPr>
            <p:spPr>
              <a:xfrm>
                <a:off x="3875104" y="3875105"/>
                <a:ext cx="31990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−140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45=0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5F8C30E-3518-414F-9C55-9B0CA42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04" y="3875105"/>
                <a:ext cx="3199017" cy="246221"/>
              </a:xfrm>
              <a:prstGeom prst="rect">
                <a:avLst/>
              </a:prstGeom>
              <a:blipFill>
                <a:blip r:embed="rId6"/>
                <a:stretch>
                  <a:fillRect l="-1145" r="-954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円弧 57">
            <a:extLst>
              <a:ext uri="{FF2B5EF4-FFF2-40B4-BE49-F238E27FC236}">
                <a16:creationId xmlns:a16="http://schemas.microsoft.com/office/drawing/2014/main" id="{E79660D0-7BFB-4D6D-91BE-C107C8983B92}"/>
              </a:ext>
            </a:extLst>
          </p:cNvPr>
          <p:cNvSpPr/>
          <p:nvPr/>
        </p:nvSpPr>
        <p:spPr>
          <a:xfrm>
            <a:off x="7102136" y="3586579"/>
            <a:ext cx="355107" cy="42612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42644643-E9A8-479D-8F63-FB4CFAF8F250}"/>
              </a:ext>
            </a:extLst>
          </p:cNvPr>
          <p:cNvSpPr/>
          <p:nvPr/>
        </p:nvSpPr>
        <p:spPr>
          <a:xfrm>
            <a:off x="8781494" y="4023064"/>
            <a:ext cx="300362" cy="46903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370472A-F193-4548-88D8-9FC5772E6A55}"/>
              </a:ext>
            </a:extLst>
          </p:cNvPr>
          <p:cNvSpPr txBox="1"/>
          <p:nvPr/>
        </p:nvSpPr>
        <p:spPr>
          <a:xfrm>
            <a:off x="7463663" y="3635714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D899D91-77C4-4D27-B7EB-71CC0764ACFE}"/>
              </a:ext>
            </a:extLst>
          </p:cNvPr>
          <p:cNvSpPr txBox="1"/>
          <p:nvPr/>
        </p:nvSpPr>
        <p:spPr>
          <a:xfrm>
            <a:off x="8043762" y="3973065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E6EB5F6-8E17-4707-8257-4C32F2F878F7}"/>
                  </a:ext>
                </a:extLst>
              </p:cNvPr>
              <p:cNvSpPr txBox="1"/>
              <p:nvPr/>
            </p:nvSpPr>
            <p:spPr>
              <a:xfrm>
                <a:off x="6094521" y="4336743"/>
                <a:ext cx="2840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45−100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E6EB5F6-8E17-4707-8257-4C32F2F8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21" y="4336743"/>
                <a:ext cx="2840136" cy="246221"/>
              </a:xfrm>
              <a:prstGeom prst="rect">
                <a:avLst/>
              </a:prstGeom>
              <a:blipFill>
                <a:blip r:embed="rId7"/>
                <a:stretch>
                  <a:fillRect l="-1288" r="-85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E60957F-31D0-40AE-BD59-4D9EFE4DF7BC}"/>
                  </a:ext>
                </a:extLst>
              </p:cNvPr>
              <p:cNvSpPr txBox="1"/>
              <p:nvPr/>
            </p:nvSpPr>
            <p:spPr>
              <a:xfrm>
                <a:off x="909962" y="5837069"/>
                <a:ext cx="24883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45−100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E60957F-31D0-40AE-BD59-4D9EFE4D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2" y="5837069"/>
                <a:ext cx="2488309" cy="215444"/>
              </a:xfrm>
              <a:prstGeom prst="rect">
                <a:avLst/>
              </a:prstGeom>
              <a:blipFill>
                <a:blip r:embed="rId8"/>
                <a:stretch>
                  <a:fillRect l="-1225" r="-98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58C524-809C-40E2-ADC7-1902E24158C7}"/>
                  </a:ext>
                </a:extLst>
              </p:cNvPr>
              <p:cNvSpPr txBox="1"/>
              <p:nvPr/>
            </p:nvSpPr>
            <p:spPr>
              <a:xfrm>
                <a:off x="6513251" y="4986293"/>
                <a:ext cx="7377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58C524-809C-40E2-ADC7-1902E2415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51" y="4986293"/>
                <a:ext cx="737766" cy="246221"/>
              </a:xfrm>
              <a:prstGeom prst="rect">
                <a:avLst/>
              </a:prstGeom>
              <a:blipFill>
                <a:blip r:embed="rId9"/>
                <a:stretch>
                  <a:fillRect l="-5785" r="-247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E960CCE-5B15-496E-B8BB-8C17993A9383}"/>
                  </a:ext>
                </a:extLst>
              </p:cNvPr>
              <p:cNvSpPr txBox="1"/>
              <p:nvPr/>
            </p:nvSpPr>
            <p:spPr>
              <a:xfrm>
                <a:off x="3974237" y="5004047"/>
                <a:ext cx="50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(↓)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E960CCE-5B15-496E-B8BB-8C17993A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37" y="5004047"/>
                <a:ext cx="506870" cy="276999"/>
              </a:xfrm>
              <a:prstGeom prst="rect">
                <a:avLst/>
              </a:prstGeom>
              <a:blipFill>
                <a:blip r:embed="rId10"/>
                <a:stretch>
                  <a:fillRect l="-10843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8B4DDE4-F914-42F1-9057-4012BE00A58D}"/>
                  </a:ext>
                </a:extLst>
              </p:cNvPr>
              <p:cNvSpPr txBox="1"/>
              <p:nvPr/>
            </p:nvSpPr>
            <p:spPr>
              <a:xfrm>
                <a:off x="3965360" y="5430178"/>
                <a:ext cx="3136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30−140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8B4DDE4-F914-42F1-9057-4012BE00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60" y="5430178"/>
                <a:ext cx="3136500" cy="246221"/>
              </a:xfrm>
              <a:prstGeom prst="rect">
                <a:avLst/>
              </a:prstGeom>
              <a:blipFill>
                <a:blip r:embed="rId11"/>
                <a:stretch>
                  <a:fillRect l="-971" r="-97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弧 66">
            <a:extLst>
              <a:ext uri="{FF2B5EF4-FFF2-40B4-BE49-F238E27FC236}">
                <a16:creationId xmlns:a16="http://schemas.microsoft.com/office/drawing/2014/main" id="{3BA9722F-94FE-4DA1-8F6B-15BCDDCBED76}"/>
              </a:ext>
            </a:extLst>
          </p:cNvPr>
          <p:cNvSpPr/>
          <p:nvPr/>
        </p:nvSpPr>
        <p:spPr>
          <a:xfrm>
            <a:off x="7112493" y="5132774"/>
            <a:ext cx="355107" cy="42612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円弧 67">
            <a:extLst>
              <a:ext uri="{FF2B5EF4-FFF2-40B4-BE49-F238E27FC236}">
                <a16:creationId xmlns:a16="http://schemas.microsoft.com/office/drawing/2014/main" id="{9D02DABD-B126-49A4-A280-9FB397D58128}"/>
              </a:ext>
            </a:extLst>
          </p:cNvPr>
          <p:cNvSpPr/>
          <p:nvPr/>
        </p:nvSpPr>
        <p:spPr>
          <a:xfrm>
            <a:off x="8791851" y="5569259"/>
            <a:ext cx="300362" cy="46903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6BAB72-3404-46DF-8CBF-7161C814AE61}"/>
              </a:ext>
            </a:extLst>
          </p:cNvPr>
          <p:cNvSpPr txBox="1"/>
          <p:nvPr/>
        </p:nvSpPr>
        <p:spPr>
          <a:xfrm>
            <a:off x="7474020" y="5181909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6DACBC6-B9B0-414D-8E6E-40141ED193B2}"/>
              </a:ext>
            </a:extLst>
          </p:cNvPr>
          <p:cNvSpPr txBox="1"/>
          <p:nvPr/>
        </p:nvSpPr>
        <p:spPr>
          <a:xfrm>
            <a:off x="8073169" y="5519260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485B659-6ABF-409D-BEBB-F42F0887C62C}"/>
                  </a:ext>
                </a:extLst>
              </p:cNvPr>
              <p:cNvSpPr txBox="1"/>
              <p:nvPr/>
            </p:nvSpPr>
            <p:spPr>
              <a:xfrm>
                <a:off x="6114403" y="5882938"/>
                <a:ext cx="27776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30+140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485B659-6ABF-409D-BEBB-F42F0887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03" y="5882938"/>
                <a:ext cx="2777620" cy="246221"/>
              </a:xfrm>
              <a:prstGeom prst="rect">
                <a:avLst/>
              </a:prstGeom>
              <a:blipFill>
                <a:blip r:embed="rId12"/>
                <a:stretch>
                  <a:fillRect l="-1096" r="-109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0413B630-E7E6-477A-9BCF-B78224F66548}"/>
                  </a:ext>
                </a:extLst>
              </p:cNvPr>
              <p:cNvSpPr txBox="1"/>
              <p:nvPr/>
            </p:nvSpPr>
            <p:spPr>
              <a:xfrm>
                <a:off x="902563" y="6220289"/>
                <a:ext cx="24257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30+140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0413B630-E7E6-477A-9BCF-B78224F6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63" y="6220289"/>
                <a:ext cx="2425792" cy="215444"/>
              </a:xfrm>
              <a:prstGeom prst="rect">
                <a:avLst/>
              </a:prstGeom>
              <a:blipFill>
                <a:blip r:embed="rId13"/>
                <a:stretch>
                  <a:fillRect l="-1256" r="-1256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414DA867-BCD9-4462-A2F0-BCEAD1A3A605}"/>
              </a:ext>
            </a:extLst>
          </p:cNvPr>
          <p:cNvSpPr/>
          <p:nvPr/>
        </p:nvSpPr>
        <p:spPr>
          <a:xfrm>
            <a:off x="5906187" y="2211930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 animBg="1"/>
      <p:bldP spid="59" grpId="0" animBg="1"/>
      <p:bldP spid="61" grpId="0"/>
      <p:bldP spid="62" grpId="0"/>
      <p:bldP spid="64" grpId="0"/>
      <p:bldP spid="40" grpId="0"/>
      <p:bldP spid="63" grpId="0"/>
      <p:bldP spid="65" grpId="0"/>
      <p:bldP spid="66" grpId="0"/>
      <p:bldP spid="67" grpId="0" animBg="1"/>
      <p:bldP spid="68" grpId="0" animBg="1"/>
      <p:bldP spid="69" grpId="0"/>
      <p:bldP spid="70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Three forces act on a particle as shown. Given that the particle is in equilibrium, calculate the magnitude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the value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Split each force into its horizontal and vertical components…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</a:rPr>
                  <a:t>Then, resolve horizontally and vertically. If the particle is in equilibrium then there is no acceleration in any direction…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l="-167"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07AB10-0145-45E2-AF5C-23ACA3A3256E}"/>
              </a:ext>
            </a:extLst>
          </p:cNvPr>
          <p:cNvSpPr txBox="1"/>
          <p:nvPr/>
        </p:nvSpPr>
        <p:spPr>
          <a:xfrm>
            <a:off x="4617073" y="125388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140N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9134E78-E3B1-4787-918C-78ADCD2F23D9}"/>
              </a:ext>
            </a:extLst>
          </p:cNvPr>
          <p:cNvCxnSpPr>
            <a:cxnSpLocks/>
          </p:cNvCxnSpPr>
          <p:nvPr/>
        </p:nvCxnSpPr>
        <p:spPr>
          <a:xfrm flipH="1" flipV="1">
            <a:off x="4935984" y="1500326"/>
            <a:ext cx="1029116" cy="7731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2C8E46-2DB6-48D7-B46F-09940581DA0E}"/>
              </a:ext>
            </a:extLst>
          </p:cNvPr>
          <p:cNvCxnSpPr>
            <a:cxnSpLocks/>
          </p:cNvCxnSpPr>
          <p:nvPr/>
        </p:nvCxnSpPr>
        <p:spPr>
          <a:xfrm flipV="1">
            <a:off x="6002090" y="1819922"/>
            <a:ext cx="1037902" cy="47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86E33DA-C2A6-4B64-A63D-B6CF219ACDB2}"/>
              </a:ext>
            </a:extLst>
          </p:cNvPr>
          <p:cNvCxnSpPr>
            <a:cxnSpLocks/>
          </p:cNvCxnSpPr>
          <p:nvPr/>
        </p:nvCxnSpPr>
        <p:spPr>
          <a:xfrm>
            <a:off x="5948038" y="2281561"/>
            <a:ext cx="594805" cy="870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507ED5-E61E-4861-875A-0DE347FF866F}"/>
              </a:ext>
            </a:extLst>
          </p:cNvPr>
          <p:cNvSpPr txBox="1"/>
          <p:nvPr/>
        </p:nvSpPr>
        <p:spPr>
          <a:xfrm>
            <a:off x="6738837" y="154684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93D289-4739-41D8-91B6-67F65850895A}"/>
              </a:ext>
            </a:extLst>
          </p:cNvPr>
          <p:cNvSpPr txBox="1"/>
          <p:nvPr/>
        </p:nvSpPr>
        <p:spPr>
          <a:xfrm>
            <a:off x="6232809" y="29939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P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634506-23F1-4421-86D1-5E79AE1B728F}"/>
              </a:ext>
            </a:extLst>
          </p:cNvPr>
          <p:cNvCxnSpPr>
            <a:cxnSpLocks/>
          </p:cNvCxnSpPr>
          <p:nvPr/>
        </p:nvCxnSpPr>
        <p:spPr>
          <a:xfrm>
            <a:off x="4582858" y="2310904"/>
            <a:ext cx="302530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736E3CD8-39F7-4587-9ACB-A12B162DEFC0}"/>
              </a:ext>
            </a:extLst>
          </p:cNvPr>
          <p:cNvSpPr/>
          <p:nvPr/>
        </p:nvSpPr>
        <p:spPr>
          <a:xfrm rot="9340970">
            <a:off x="5696577" y="1846707"/>
            <a:ext cx="914400" cy="914400"/>
          </a:xfrm>
          <a:prstGeom prst="arc">
            <a:avLst>
              <a:gd name="adj1" fmla="val 1403537"/>
              <a:gd name="adj2" fmla="val 2900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1F1346E8-412A-4E28-A601-C2B1FF7ED830}"/>
              </a:ext>
            </a:extLst>
          </p:cNvPr>
          <p:cNvSpPr/>
          <p:nvPr/>
        </p:nvSpPr>
        <p:spPr>
          <a:xfrm rot="9340970">
            <a:off x="5458360" y="1883697"/>
            <a:ext cx="914400" cy="914400"/>
          </a:xfrm>
          <a:prstGeom prst="arc">
            <a:avLst>
              <a:gd name="adj1" fmla="val 10873852"/>
              <a:gd name="adj2" fmla="val 120079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C26BECD8-C813-45D2-8197-6E48640FCC68}"/>
              </a:ext>
            </a:extLst>
          </p:cNvPr>
          <p:cNvSpPr/>
          <p:nvPr/>
        </p:nvSpPr>
        <p:spPr>
          <a:xfrm rot="9340970">
            <a:off x="5379941" y="1760889"/>
            <a:ext cx="914400" cy="914400"/>
          </a:xfrm>
          <a:prstGeom prst="arc">
            <a:avLst>
              <a:gd name="adj1" fmla="val 12950894"/>
              <a:gd name="adj2" fmla="val 152648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F8BF83-904D-4280-9CA4-FE8DEB015689}"/>
              </a:ext>
            </a:extLst>
          </p:cNvPr>
          <p:cNvSpPr txBox="1"/>
          <p:nvPr/>
        </p:nvSpPr>
        <p:spPr>
          <a:xfrm>
            <a:off x="5317724" y="206849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45˚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0F74E-8A3B-43E4-974B-F73533067D5B}"/>
              </a:ext>
            </a:extLst>
          </p:cNvPr>
          <p:cNvSpPr txBox="1"/>
          <p:nvPr/>
        </p:nvSpPr>
        <p:spPr>
          <a:xfrm>
            <a:off x="6329779" y="206849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30˚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273E55-18F1-431F-A59C-BEAC6D74EFFE}"/>
              </a:ext>
            </a:extLst>
          </p:cNvPr>
          <p:cNvSpPr txBox="1"/>
          <p:nvPr/>
        </p:nvSpPr>
        <p:spPr>
          <a:xfrm>
            <a:off x="6107836" y="243248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anose="030F0702030302020204" pitchFamily="66" charset="0"/>
              </a:rPr>
              <a:t>θ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94F74DF-4D25-4996-B21B-0B44EC79B180}"/>
              </a:ext>
            </a:extLst>
          </p:cNvPr>
          <p:cNvCxnSpPr>
            <a:cxnSpLocks/>
          </p:cNvCxnSpPr>
          <p:nvPr/>
        </p:nvCxnSpPr>
        <p:spPr>
          <a:xfrm flipH="1">
            <a:off x="4949917" y="2311082"/>
            <a:ext cx="10475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7E2154-A090-418E-BA56-8843E2B5B926}"/>
              </a:ext>
            </a:extLst>
          </p:cNvPr>
          <p:cNvCxnSpPr>
            <a:cxnSpLocks/>
          </p:cNvCxnSpPr>
          <p:nvPr/>
        </p:nvCxnSpPr>
        <p:spPr>
          <a:xfrm flipV="1">
            <a:off x="4942519" y="1530681"/>
            <a:ext cx="1" cy="795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AE3483D-5F0E-4179-8D33-1FA71F15A1A2}"/>
              </a:ext>
            </a:extLst>
          </p:cNvPr>
          <p:cNvCxnSpPr>
            <a:cxnSpLocks/>
          </p:cNvCxnSpPr>
          <p:nvPr/>
        </p:nvCxnSpPr>
        <p:spPr>
          <a:xfrm>
            <a:off x="6002786" y="2294159"/>
            <a:ext cx="104608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963E4F-C3D7-4429-B1E2-8FD534323DE4}"/>
              </a:ext>
            </a:extLst>
          </p:cNvPr>
          <p:cNvCxnSpPr>
            <a:cxnSpLocks/>
          </p:cNvCxnSpPr>
          <p:nvPr/>
        </p:nvCxnSpPr>
        <p:spPr>
          <a:xfrm flipV="1">
            <a:off x="7051832" y="1816247"/>
            <a:ext cx="0" cy="50970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A5358D4-96B5-4F9C-A0B8-56936E1F44E4}"/>
              </a:ext>
            </a:extLst>
          </p:cNvPr>
          <p:cNvCxnSpPr>
            <a:cxnSpLocks/>
          </p:cNvCxnSpPr>
          <p:nvPr/>
        </p:nvCxnSpPr>
        <p:spPr>
          <a:xfrm>
            <a:off x="6600549" y="2343706"/>
            <a:ext cx="0" cy="82562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BD789B-1496-45E9-AD0F-881965EDC82C}"/>
              </a:ext>
            </a:extLst>
          </p:cNvPr>
          <p:cNvCxnSpPr>
            <a:cxnSpLocks/>
          </p:cNvCxnSpPr>
          <p:nvPr/>
        </p:nvCxnSpPr>
        <p:spPr>
          <a:xfrm>
            <a:off x="6030896" y="2340028"/>
            <a:ext cx="59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7E8D48-57B1-4389-88C6-324C26DD6C02}"/>
              </a:ext>
            </a:extLst>
          </p:cNvPr>
          <p:cNvSpPr txBox="1"/>
          <p:nvPr/>
        </p:nvSpPr>
        <p:spPr>
          <a:xfrm>
            <a:off x="5029815" y="229044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140cos45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C6CEF95-F3AF-4E6C-9ACA-08D149AD3B8D}"/>
              </a:ext>
            </a:extLst>
          </p:cNvPr>
          <p:cNvSpPr txBox="1"/>
          <p:nvPr/>
        </p:nvSpPr>
        <p:spPr>
          <a:xfrm>
            <a:off x="6729274" y="228156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100cos30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1103C8D-A312-427E-A93D-F360D9E0E7D9}"/>
              </a:ext>
            </a:extLst>
          </p:cNvPr>
          <p:cNvSpPr txBox="1"/>
          <p:nvPr/>
        </p:nvSpPr>
        <p:spPr>
          <a:xfrm>
            <a:off x="6045692" y="2281563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Pcos</a:t>
            </a:r>
            <a:r>
              <a:rPr lang="el-G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9BE632-C9A3-45A3-AA44-0913FF08D37F}"/>
              </a:ext>
            </a:extLst>
          </p:cNvPr>
          <p:cNvSpPr txBox="1"/>
          <p:nvPr/>
        </p:nvSpPr>
        <p:spPr>
          <a:xfrm>
            <a:off x="6561725" y="256564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Psin</a:t>
            </a:r>
            <a:r>
              <a:rPr lang="el-GR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θ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2ACA72-8CE6-4A5E-88F4-DE09D6E833EA}"/>
              </a:ext>
            </a:extLst>
          </p:cNvPr>
          <p:cNvSpPr txBox="1"/>
          <p:nvPr/>
        </p:nvSpPr>
        <p:spPr>
          <a:xfrm>
            <a:off x="6972796" y="1944211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100sin30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018EEB-00D2-43EB-B99B-B211B8FC3353}"/>
              </a:ext>
            </a:extLst>
          </p:cNvPr>
          <p:cNvSpPr txBox="1"/>
          <p:nvPr/>
        </p:nvSpPr>
        <p:spPr>
          <a:xfrm>
            <a:off x="4128116" y="181992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140sin45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14DA867-BCD9-4462-A2F0-BCEAD1A3A605}"/>
              </a:ext>
            </a:extLst>
          </p:cNvPr>
          <p:cNvSpPr/>
          <p:nvPr/>
        </p:nvSpPr>
        <p:spPr>
          <a:xfrm>
            <a:off x="5906187" y="2211930"/>
            <a:ext cx="159798" cy="1775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7FC3142-2A4A-40C3-A42B-8639100A485E}"/>
                  </a:ext>
                </a:extLst>
              </p:cNvPr>
              <p:cNvSpPr txBox="1"/>
              <p:nvPr/>
            </p:nvSpPr>
            <p:spPr>
              <a:xfrm>
                <a:off x="4462787" y="3893969"/>
                <a:ext cx="24883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45−100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7FC3142-2A4A-40C3-A42B-8639100A4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87" y="3893969"/>
                <a:ext cx="2488309" cy="215444"/>
              </a:xfrm>
              <a:prstGeom prst="rect">
                <a:avLst/>
              </a:prstGeom>
              <a:blipFill>
                <a:blip r:embed="rId4"/>
                <a:stretch>
                  <a:fillRect l="-1225" r="-98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F7D56E9-033E-4E33-A06D-5748D7F2E270}"/>
                  </a:ext>
                </a:extLst>
              </p:cNvPr>
              <p:cNvSpPr txBox="1"/>
              <p:nvPr/>
            </p:nvSpPr>
            <p:spPr>
              <a:xfrm>
                <a:off x="4483963" y="3553289"/>
                <a:ext cx="24257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30+140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F7D56E9-033E-4E33-A06D-5748D7F2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963" y="3553289"/>
                <a:ext cx="2425792" cy="215444"/>
              </a:xfrm>
              <a:prstGeom prst="rect">
                <a:avLst/>
              </a:prstGeom>
              <a:blipFill>
                <a:blip r:embed="rId5"/>
                <a:stretch>
                  <a:fillRect l="-1511" r="-125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886D3A-6813-4F0B-89BA-E6D1DCED13A5}"/>
              </a:ext>
            </a:extLst>
          </p:cNvPr>
          <p:cNvSpPr txBox="1"/>
          <p:nvPr/>
        </p:nvSpPr>
        <p:spPr>
          <a:xfrm>
            <a:off x="4181475" y="354330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1)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507222-4793-4642-BFC0-08754B450EE1}"/>
              </a:ext>
            </a:extLst>
          </p:cNvPr>
          <p:cNvSpPr txBox="1"/>
          <p:nvPr/>
        </p:nvSpPr>
        <p:spPr>
          <a:xfrm>
            <a:off x="4162425" y="387667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2)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1280E-1E83-4F39-BA31-583D02705D2A}"/>
              </a:ext>
            </a:extLst>
          </p:cNvPr>
          <p:cNvSpPr txBox="1"/>
          <p:nvPr/>
        </p:nvSpPr>
        <p:spPr>
          <a:xfrm>
            <a:off x="5334000" y="4276725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1) ÷ 2)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97ED7F7-DC8F-4FB8-92A7-A565FE5CC99B}"/>
                  </a:ext>
                </a:extLst>
              </p:cNvPr>
              <p:cNvSpPr txBox="1"/>
              <p:nvPr/>
            </p:nvSpPr>
            <p:spPr>
              <a:xfrm>
                <a:off x="4560163" y="4772489"/>
                <a:ext cx="238732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30+140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140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45−100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97ED7F7-DC8F-4FB8-92A7-A565FE5C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63" y="4772489"/>
                <a:ext cx="2387320" cy="409151"/>
              </a:xfrm>
              <a:prstGeom prst="rect">
                <a:avLst/>
              </a:prstGeom>
              <a:blipFill>
                <a:blip r:embed="rId6"/>
                <a:stretch>
                  <a:fillRect l="-1020" t="-1493" r="-76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CB4EA78-3597-41D7-A505-8FCBEF68AB48}"/>
                  </a:ext>
                </a:extLst>
              </p:cNvPr>
              <p:cNvSpPr txBox="1"/>
              <p:nvPr/>
            </p:nvSpPr>
            <p:spPr>
              <a:xfrm>
                <a:off x="4826863" y="5439239"/>
                <a:ext cx="802847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=85.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CB4EA78-3597-41D7-A505-8FCBEF68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63" y="5439239"/>
                <a:ext cx="802847" cy="220253"/>
              </a:xfrm>
              <a:prstGeom prst="rect">
                <a:avLst/>
              </a:prstGeom>
              <a:blipFill>
                <a:blip r:embed="rId7"/>
                <a:stretch>
                  <a:fillRect l="-5303" t="-2778" r="-758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円弧 74">
            <a:extLst>
              <a:ext uri="{FF2B5EF4-FFF2-40B4-BE49-F238E27FC236}">
                <a16:creationId xmlns:a16="http://schemas.microsoft.com/office/drawing/2014/main" id="{19CC5C71-38E3-4E33-862D-5FE5D3207B9A}"/>
              </a:ext>
            </a:extLst>
          </p:cNvPr>
          <p:cNvSpPr/>
          <p:nvPr/>
        </p:nvSpPr>
        <p:spPr>
          <a:xfrm>
            <a:off x="6905901" y="4997759"/>
            <a:ext cx="294999" cy="536266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712DB10-DD06-45A8-89DC-772321A5FD82}"/>
              </a:ext>
            </a:extLst>
          </p:cNvPr>
          <p:cNvSpPr txBox="1"/>
          <p:nvPr/>
        </p:nvSpPr>
        <p:spPr>
          <a:xfrm>
            <a:off x="7153275" y="551926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You can use this value in either 1) or 2) to find the value of P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FEC66-A78B-469D-A909-B2B3E357DBB6}"/>
              </a:ext>
            </a:extLst>
          </p:cNvPr>
          <p:cNvSpPr txBox="1"/>
          <p:nvPr/>
        </p:nvSpPr>
        <p:spPr>
          <a:xfrm>
            <a:off x="7172326" y="5090635"/>
            <a:ext cx="923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円弧 78">
            <a:extLst>
              <a:ext uri="{FF2B5EF4-FFF2-40B4-BE49-F238E27FC236}">
                <a16:creationId xmlns:a16="http://schemas.microsoft.com/office/drawing/2014/main" id="{B54814A1-61A3-4BD1-9975-30EADB6F48C9}"/>
              </a:ext>
            </a:extLst>
          </p:cNvPr>
          <p:cNvSpPr/>
          <p:nvPr/>
        </p:nvSpPr>
        <p:spPr>
          <a:xfrm>
            <a:off x="6848751" y="5578784"/>
            <a:ext cx="294999" cy="536266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74D4CCD-7BF0-4611-9061-0AFAE2D547D6}"/>
                  </a:ext>
                </a:extLst>
              </p:cNvPr>
              <p:cNvSpPr txBox="1"/>
              <p:nvPr/>
            </p:nvSpPr>
            <p:spPr>
              <a:xfrm>
                <a:off x="4817338" y="5944064"/>
                <a:ext cx="8234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74D4CCD-7BF0-4611-9061-0AFAE2D5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38" y="5944064"/>
                <a:ext cx="823431" cy="215444"/>
              </a:xfrm>
              <a:prstGeom prst="rect">
                <a:avLst/>
              </a:prstGeom>
              <a:blipFill>
                <a:blip r:embed="rId8"/>
                <a:stretch>
                  <a:fillRect l="-4444" r="-444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2" grpId="0"/>
      <p:bldP spid="60" grpId="0"/>
      <p:bldP spid="4" grpId="0"/>
      <p:bldP spid="73" grpId="0"/>
      <p:bldP spid="74" grpId="0"/>
      <p:bldP spid="75" grpId="0" animBg="1"/>
      <p:bldP spid="77" grpId="0"/>
      <p:bldP spid="78" grpId="0"/>
      <p:bldP spid="79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92724" y="2315207"/>
            <a:ext cx="588122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5B</a:t>
            </a:r>
            <a:endParaRPr lang="ja-JP" altLang="en-US" sz="80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Permanent Marker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AA0840-DB9D-4A69-B824-B84020D7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extend this process to particles on an inclined plane, by considering forces parallel and perpendicular to the plane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6D02BA-0D79-4846-ADBC-5250C19BF5F9}"/>
              </a:ext>
            </a:extLst>
          </p:cNvPr>
          <p:cNvSpPr txBox="1"/>
          <p:nvPr/>
        </p:nvSpPr>
        <p:spPr>
          <a:xfrm>
            <a:off x="1872194" y="26043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Horizontal plane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3C7CB-7195-44AC-9CFA-2F639D78A5E6}"/>
              </a:ext>
            </a:extLst>
          </p:cNvPr>
          <p:cNvSpPr txBox="1"/>
          <p:nvPr/>
        </p:nvSpPr>
        <p:spPr>
          <a:xfrm>
            <a:off x="6458014" y="2542218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Inclined plane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D832264-7A55-4DFA-8122-4F553A6FA13C}"/>
              </a:ext>
            </a:extLst>
          </p:cNvPr>
          <p:cNvCxnSpPr/>
          <p:nvPr/>
        </p:nvCxnSpPr>
        <p:spPr>
          <a:xfrm>
            <a:off x="1494398" y="4572253"/>
            <a:ext cx="23762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0568B9C-764D-4FD6-87F7-28FD3F81D107}"/>
              </a:ext>
            </a:extLst>
          </p:cNvPr>
          <p:cNvCxnSpPr>
            <a:cxnSpLocks/>
          </p:cNvCxnSpPr>
          <p:nvPr/>
        </p:nvCxnSpPr>
        <p:spPr>
          <a:xfrm flipV="1">
            <a:off x="6025966" y="3478322"/>
            <a:ext cx="2088232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57737E2-B9F2-4D55-A5FF-475BF635691C}"/>
              </a:ext>
            </a:extLst>
          </p:cNvPr>
          <p:cNvSpPr/>
          <p:nvPr/>
        </p:nvSpPr>
        <p:spPr>
          <a:xfrm>
            <a:off x="2214478" y="3996189"/>
            <a:ext cx="936104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74B816-EBF9-482F-A0D6-B4000FA8CBDF}"/>
              </a:ext>
            </a:extLst>
          </p:cNvPr>
          <p:cNvSpPr/>
          <p:nvPr/>
        </p:nvSpPr>
        <p:spPr>
          <a:xfrm rot="19513989">
            <a:off x="6610711" y="3554549"/>
            <a:ext cx="936104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3F09B93-656E-4CA9-8917-B46F2DB647E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27834" y="4284221"/>
            <a:ext cx="10866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F332EEB-6AF5-42C9-9E18-3BE87EA8E4B8}"/>
              </a:ext>
            </a:extLst>
          </p:cNvPr>
          <p:cNvCxnSpPr>
            <a:cxnSpLocks/>
          </p:cNvCxnSpPr>
          <p:nvPr/>
        </p:nvCxnSpPr>
        <p:spPr>
          <a:xfrm flipV="1">
            <a:off x="2671678" y="3092093"/>
            <a:ext cx="0" cy="89494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50F75C5-EBA8-4134-9D75-379717CCF35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857190" y="4109482"/>
            <a:ext cx="837078" cy="570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BD184BD-EF55-4AE0-8070-A8635E36630F}"/>
              </a:ext>
            </a:extLst>
          </p:cNvPr>
          <p:cNvCxnSpPr>
            <a:cxnSpLocks/>
          </p:cNvCxnSpPr>
          <p:nvPr/>
        </p:nvCxnSpPr>
        <p:spPr>
          <a:xfrm flipH="1" flipV="1">
            <a:off x="6527750" y="2996362"/>
            <a:ext cx="393224" cy="59014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0EA0B9B-EE2B-4AD4-B62C-46AD22C54A5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682530" y="4572253"/>
            <a:ext cx="0" cy="843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0877015-2483-4FB2-B925-E11C13213FC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43010" y="4079193"/>
            <a:ext cx="0" cy="1105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E3B5A0-D54D-4D87-A13E-027EEC21B562}"/>
              </a:ext>
            </a:extLst>
          </p:cNvPr>
          <p:cNvSpPr txBox="1"/>
          <p:nvPr/>
        </p:nvSpPr>
        <p:spPr>
          <a:xfrm>
            <a:off x="71021" y="395056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Direction of movement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65EACA-587B-47C9-A497-9A94B1270E35}"/>
              </a:ext>
            </a:extLst>
          </p:cNvPr>
          <p:cNvSpPr txBox="1"/>
          <p:nvPr/>
        </p:nvSpPr>
        <p:spPr>
          <a:xfrm>
            <a:off x="1154097" y="3169328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Normal reaction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40FAB53-722B-4165-AA87-D61C597FEBE5}"/>
              </a:ext>
            </a:extLst>
          </p:cNvPr>
          <p:cNvSpPr txBox="1"/>
          <p:nvPr/>
        </p:nvSpPr>
        <p:spPr>
          <a:xfrm>
            <a:off x="5051394" y="3036163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Normal reaction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148D58-A6AB-4799-8735-DEA371CBDE82}"/>
              </a:ext>
            </a:extLst>
          </p:cNvPr>
          <p:cNvSpPr txBox="1"/>
          <p:nvPr/>
        </p:nvSpPr>
        <p:spPr>
          <a:xfrm rot="19443624">
            <a:off x="4740674" y="436781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Direction of movement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D89962-4943-44FD-88F6-8594FD00DBBA}"/>
              </a:ext>
            </a:extLst>
          </p:cNvPr>
          <p:cNvSpPr txBox="1"/>
          <p:nvPr/>
        </p:nvSpPr>
        <p:spPr>
          <a:xfrm>
            <a:off x="2689933" y="482057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Weight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BC1AAF-A678-4D98-A786-2CA86741D069}"/>
              </a:ext>
            </a:extLst>
          </p:cNvPr>
          <p:cNvSpPr txBox="1"/>
          <p:nvPr/>
        </p:nvSpPr>
        <p:spPr>
          <a:xfrm>
            <a:off x="7279689" y="447434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Weight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0533D3-5601-4DC4-9289-940951A9D4B9}"/>
              </a:ext>
            </a:extLst>
          </p:cNvPr>
          <p:cNvSpPr txBox="1"/>
          <p:nvPr/>
        </p:nvSpPr>
        <p:spPr>
          <a:xfrm>
            <a:off x="372862" y="5484262"/>
            <a:ext cx="431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We resolve horizontally for the direction of movement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We resolve vertically for the normal reaction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The weight acts vertically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71BC1B-7669-457B-B4BC-81CC1A5854F2}"/>
              </a:ext>
            </a:extLst>
          </p:cNvPr>
          <p:cNvSpPr txBox="1"/>
          <p:nvPr/>
        </p:nvSpPr>
        <p:spPr>
          <a:xfrm>
            <a:off x="4696288" y="5475385"/>
            <a:ext cx="4314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We resolve parallel to the plane for the direction of movement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We resolve perpendicular to the plane for the normal reaction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The weight </a:t>
            </a:r>
            <a:r>
              <a:rPr lang="en-US" sz="1400" u="sng" dirty="0">
                <a:latin typeface="Comic Sans MS" panose="030F0702030302020204" pitchFamily="66" charset="0"/>
              </a:rPr>
              <a:t>still</a:t>
            </a:r>
            <a:r>
              <a:rPr lang="en-US" sz="1400" dirty="0">
                <a:latin typeface="Comic Sans MS" panose="030F0702030302020204" pitchFamily="66" charset="0"/>
              </a:rPr>
              <a:t> acts vertically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08AC5E-3AEC-4888-87DB-CABF86D52287}"/>
              </a:ext>
            </a:extLst>
          </p:cNvPr>
          <p:cNvSpPr txBox="1"/>
          <p:nvPr/>
        </p:nvSpPr>
        <p:spPr>
          <a:xfrm>
            <a:off x="4200809" y="1224151"/>
            <a:ext cx="4771175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Note that when using an inclined plane, we use the terminology ‘parallel’ for movement direction and ‘perpendicular’ for the normal reaction</a:t>
            </a:r>
          </a:p>
          <a:p>
            <a:pPr algn="ctr"/>
            <a:endParaRPr lang="en-US" sz="1200" dirty="0">
              <a:latin typeface="Comic Sans MS" panose="030F0702030302020204" pitchFamily="66" charset="0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latin typeface="Comic Sans MS" panose="030F0702030302020204" pitchFamily="66" charset="0"/>
                <a:sym typeface="Wingdings" panose="05000000000000000000" pitchFamily="2" charset="2"/>
              </a:rPr>
              <a:t>This is actually exactly the same as with a horizontal plane!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latin typeface="Comic Sans MS" panose="030F0702030302020204" pitchFamily="66" charset="0"/>
                <a:sym typeface="Wingdings" panose="05000000000000000000" pitchFamily="2" charset="2"/>
              </a:rPr>
              <a:t>(horizontal = parallel and vertical = perpendicular)</a:t>
            </a:r>
            <a:endParaRPr lang="en-GB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 animBg="1"/>
      <p:bldP spid="34" grpId="0"/>
      <p:bldP spid="35" grpId="0"/>
      <p:bldP spid="36" grpId="0"/>
      <p:bldP spid="37" grpId="0"/>
      <p:bldP spid="38" grpId="0"/>
      <p:bldP spid="39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extend this process to particles on an inclined plane, by considering forces parallel and perpendicular to the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When an object is on an inclined plane, we consider the forces acting parallel to the plane and perpendicular to the plane (instead of vertically and horizontally)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This is because any movement will be parallel to the plane (and we always then consider the direction which is perpendicular to any movement)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However, </a:t>
            </a:r>
            <a:r>
              <a:rPr lang="en-GB" sz="1400" u="sng" dirty="0">
                <a:latin typeface="Comic Sans MS" pitchFamily="66" charset="0"/>
              </a:rPr>
              <a:t>gravity</a:t>
            </a:r>
            <a:r>
              <a:rPr lang="en-GB" sz="1400" dirty="0">
                <a:latin typeface="Comic Sans MS" pitchFamily="66" charset="0"/>
              </a:rPr>
              <a:t> will always work in a </a:t>
            </a:r>
            <a:r>
              <a:rPr lang="en-GB" sz="1400" u="sng" dirty="0">
                <a:latin typeface="Comic Sans MS" pitchFamily="66" charset="0"/>
              </a:rPr>
              <a:t>vertical</a:t>
            </a:r>
            <a:r>
              <a:rPr lang="en-GB" sz="1400" dirty="0">
                <a:latin typeface="Comic Sans MS" pitchFamily="66" charset="0"/>
              </a:rPr>
              <a:t> direction so must be split into parallel and perpendicular directions…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95800" y="1447800"/>
            <a:ext cx="38100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810000"/>
            <a:ext cx="381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5800" y="1447800"/>
            <a:ext cx="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53400" y="36576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53400" y="36576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671111">
            <a:off x="6247107" y="2032137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4114800" y="3352800"/>
            <a:ext cx="914400" cy="914400"/>
          </a:xfrm>
          <a:prstGeom prst="arc">
            <a:avLst>
              <a:gd name="adj1" fmla="val 19443473"/>
              <a:gd name="adj2" fmla="val 7628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 rot="19611740">
            <a:off x="6302928" y="2097950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3kg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647688" y="2474976"/>
            <a:ext cx="2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44642" y="2471928"/>
            <a:ext cx="597406" cy="957072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638544" y="3401568"/>
            <a:ext cx="621792" cy="37490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5192" y="351129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45" name="Arc 44"/>
          <p:cNvSpPr/>
          <p:nvPr/>
        </p:nvSpPr>
        <p:spPr>
          <a:xfrm>
            <a:off x="6105144" y="1877568"/>
            <a:ext cx="914400" cy="914400"/>
          </a:xfrm>
          <a:prstGeom prst="arc">
            <a:avLst>
              <a:gd name="adj1" fmla="val 3608740"/>
              <a:gd name="adj2" fmla="val 480697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224016" y="353568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90°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4120" y="25908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60°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74536" y="281635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025896" y="1472184"/>
            <a:ext cx="387098" cy="61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12536" y="124053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94120" y="300228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7728" y="2752344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3gCos30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64096" y="354482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3gSin30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14800" y="4114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Above is a box resting on a plane inclined at an angle of 30° to the horizontal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4800" y="4572000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200" dirty="0">
                <a:latin typeface="Comic Sans MS" pitchFamily="66" charset="0"/>
              </a:rPr>
              <a:t>Label gravity, which always acts vertically downwards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4800" y="4876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200" dirty="0">
                <a:latin typeface="Comic Sans MS" pitchFamily="66" charset="0"/>
              </a:rPr>
              <a:t>Gravity must then be split into the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parallel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1200" dirty="0">
                <a:latin typeface="Comic Sans MS" pitchFamily="66" charset="0"/>
              </a:rPr>
              <a:t>and </a:t>
            </a:r>
            <a:r>
              <a:rPr lang="en-GB" sz="1200" u="sng" dirty="0">
                <a:solidFill>
                  <a:srgbClr val="0000FF"/>
                </a:solidFill>
                <a:latin typeface="Comic Sans MS" pitchFamily="66" charset="0"/>
              </a:rPr>
              <a:t>perpendicular</a:t>
            </a:r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GB" sz="1200" dirty="0">
                <a:latin typeface="Comic Sans MS" pitchFamily="66" charset="0"/>
              </a:rPr>
              <a:t>components (rather than horizontal and vertical)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14800" y="5334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200" dirty="0">
                <a:latin typeface="Comic Sans MS" pitchFamily="66" charset="0"/>
              </a:rPr>
              <a:t>The angle in the triangle created is the same as the angle the plane is inclined at (if you work out angles you can see why!)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14800" y="5943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200" dirty="0">
                <a:latin typeface="Comic Sans MS" pitchFamily="66" charset="0"/>
              </a:rPr>
              <a:t>Make sure you think carefully about which is Sine and which is Cosine!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14800" y="63963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200" dirty="0">
                <a:latin typeface="Comic Sans MS" pitchFamily="66" charset="0"/>
              </a:rPr>
              <a:t>Don’t forget the normal reaction, and any other forces which are involved in the question!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4155743-C6E5-4AA8-8147-EF6A7E0A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457F23AC-BF31-480C-8B1D-B7696D2737DF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/>
      <p:bldP spid="44" grpId="0"/>
      <p:bldP spid="45" grpId="0" animBg="1"/>
      <p:bldP spid="46" grpId="0"/>
      <p:bldP spid="46" grpId="1"/>
      <p:bldP spid="47" grpId="0"/>
      <p:bldP spid="47" grpId="1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extend this process to particles on an inclined plane, by considering forces parallel and perpendicular to the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box of mass 2kg is resting on a smooth plane inclined at an angle of 20° to the horizontal. It meets resistance of 2N as it travels down the slope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a) Calculate the acceleration of the box down the slope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b) If the box starts 10m up the plane, calculate the velocity of the box at the bottom of the plane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90393" y="1737947"/>
            <a:ext cx="22098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90393" y="326194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0193" y="1737947"/>
            <a:ext cx="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47793" y="3109547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47793" y="310954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536746">
            <a:off x="6167115" y="1865083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9477375">
            <a:off x="6222936" y="1930896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2kg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03024" y="2306516"/>
            <a:ext cx="2" cy="964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8886" y="2283071"/>
            <a:ext cx="460129" cy="7063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02787" y="2980593"/>
            <a:ext cx="448644" cy="2817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29747" y="2361264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2gCos20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2155" y="326804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2gSin20</a:t>
            </a:r>
          </a:p>
        </p:txBody>
      </p:sp>
      <p:sp>
        <p:nvSpPr>
          <p:cNvPr id="23" name="Arc 22"/>
          <p:cNvSpPr/>
          <p:nvPr/>
        </p:nvSpPr>
        <p:spPr>
          <a:xfrm>
            <a:off x="4607170" y="2904393"/>
            <a:ext cx="914400" cy="914400"/>
          </a:xfrm>
          <a:prstGeom prst="arc">
            <a:avLst>
              <a:gd name="adj1" fmla="val 19443473"/>
              <a:gd name="adj2" fmla="val 2073524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31185" y="301013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569" y="255586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29049" y="1591408"/>
            <a:ext cx="463059" cy="3135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1031" y="138649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31523" y="1424354"/>
            <a:ext cx="313596" cy="457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03038" y="11959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33" name="Arc 32"/>
          <p:cNvSpPr/>
          <p:nvPr/>
        </p:nvSpPr>
        <p:spPr>
          <a:xfrm>
            <a:off x="6025663" y="1650024"/>
            <a:ext cx="914400" cy="914400"/>
          </a:xfrm>
          <a:prstGeom prst="arc">
            <a:avLst>
              <a:gd name="adj1" fmla="val 3427515"/>
              <a:gd name="adj2" fmla="val 455711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61138" y="4136994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38" y="4136994"/>
                <a:ext cx="92243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503938" y="3755994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Resolve parallel to the plane</a:t>
            </a:r>
          </a:p>
        </p:txBody>
      </p:sp>
      <p:sp>
        <p:nvSpPr>
          <p:cNvPr id="37" name="Arc 36"/>
          <p:cNvSpPr/>
          <p:nvPr/>
        </p:nvSpPr>
        <p:spPr>
          <a:xfrm>
            <a:off x="6027938" y="4365594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419295" y="4454371"/>
            <a:ext cx="2724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parallel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70538" y="4594194"/>
                <a:ext cx="2255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</m:t>
                      </m:r>
                      <m:r>
                        <a:rPr lang="en-GB" sz="16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600" b="0" i="1" smtClean="0">
                          <a:latin typeface="Cambria Math"/>
                        </a:rPr>
                        <m:t>20−2=(2×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38" y="4594194"/>
                <a:ext cx="2255746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6027938" y="4822794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485138" y="482279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Work out some parts (to keep accuracy)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8138" y="5051394"/>
                <a:ext cx="1993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1</m:t>
                      </m:r>
                      <m:r>
                        <a:rPr lang="en-GB" sz="1600" b="0" i="1" smtClean="0">
                          <a:latin typeface="Cambria Math"/>
                        </a:rPr>
                        <m:t>9.6</m:t>
                      </m:r>
                      <m:r>
                        <a:rPr lang="en-GB" sz="1600" b="0" i="1" smtClean="0">
                          <a:latin typeface="Cambria Math"/>
                        </a:rPr>
                        <m:t>𝑆𝑖𝑛</m:t>
                      </m:r>
                      <m:r>
                        <a:rPr lang="en-GB" sz="1600" b="0" i="1" smtClean="0">
                          <a:latin typeface="Cambria Math"/>
                        </a:rPr>
                        <m:t>20−2=2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38" y="5051394"/>
                <a:ext cx="19930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08738" y="5508594"/>
                <a:ext cx="1428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2.4=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  <m:r>
                        <a:rPr lang="en-GB" sz="1600" b="0" i="1" smtClean="0">
                          <a:latin typeface="Cambria Math"/>
                        </a:rPr>
                        <m:t> (2</m:t>
                      </m:r>
                      <m:r>
                        <a:rPr lang="en-GB" sz="1600" b="0" i="1" smtClean="0">
                          <a:latin typeface="Cambria Math"/>
                        </a:rPr>
                        <m:t>𝑠𝑓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8" y="5508594"/>
                <a:ext cx="1428596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6027938" y="5279994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485138" y="527999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Round to 2sf as gravity is given to this degree of accuracy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266700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56807F0F-57FA-4706-83CD-8D822D96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858EF403-2E1B-4486-AC3C-15AF8CEF60B9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73089200-530A-42C8-80F6-E421EF80C1D3}"/>
                  </a:ext>
                </a:extLst>
              </p:cNvPr>
              <p:cNvSpPr txBox="1"/>
              <p:nvPr/>
            </p:nvSpPr>
            <p:spPr>
              <a:xfrm>
                <a:off x="4268680" y="4136995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(↙)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73089200-530A-42C8-80F6-E421EF80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80" y="4136995"/>
                <a:ext cx="673198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  <p:bldP spid="19" grpId="0"/>
      <p:bldP spid="19" grpId="1"/>
      <p:bldP spid="23" grpId="0" animBg="1"/>
      <p:bldP spid="24" grpId="0"/>
      <p:bldP spid="25" grpId="0"/>
      <p:bldP spid="28" grpId="0"/>
      <p:bldP spid="28" grpId="1"/>
      <p:bldP spid="31" grpId="0"/>
      <p:bldP spid="33" grpId="0" animBg="1"/>
      <p:bldP spid="34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3" grpId="0"/>
      <p:bldP spid="44" grpId="0" animBg="1"/>
      <p:bldP spid="45" grpId="0"/>
      <p:bldP spid="46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697" y="1544715"/>
                <a:ext cx="4208016" cy="463224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A particle of mass 5kg is acted on by two forces:</a:t>
                </a:r>
              </a:p>
              <a:p>
                <a:pPr marL="514350" indent="-514350">
                  <a:buAutoNum type="arabicParenR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Find the acceleration of the particle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697" y="1544715"/>
                <a:ext cx="4208016" cy="4632248"/>
              </a:xfrm>
              <a:blipFill>
                <a:blip r:embed="rId2"/>
                <a:stretch>
                  <a:fillRect l="-1737" t="-2237" r="-1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5C5C685F-0369-4AB6-8524-C0F242081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696" y="1535838"/>
                <a:ext cx="4208016" cy="463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In the diagram below, calculate: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length of the hypotenuse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size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5C5C685F-0369-4AB6-8524-C0F24208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96" y="1535838"/>
                <a:ext cx="4208016" cy="4632248"/>
              </a:xfrm>
              <a:prstGeom prst="rect">
                <a:avLst/>
              </a:prstGeom>
              <a:blipFill>
                <a:blip r:embed="rId3"/>
                <a:stretch>
                  <a:fillRect l="-1737"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直角三角形 4">
            <a:extLst>
              <a:ext uri="{FF2B5EF4-FFF2-40B4-BE49-F238E27FC236}">
                <a16:creationId xmlns:a16="http://schemas.microsoft.com/office/drawing/2014/main" id="{E99EE57A-CEA8-4146-AEC9-C99F0537E658}"/>
              </a:ext>
            </a:extLst>
          </p:cNvPr>
          <p:cNvSpPr/>
          <p:nvPr/>
        </p:nvSpPr>
        <p:spPr>
          <a:xfrm flipH="1">
            <a:off x="5637320" y="3018407"/>
            <a:ext cx="2414726" cy="1438183"/>
          </a:xfrm>
          <a:prstGeom prst="rt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8BBBD4-7DC8-4646-8738-B3B56053F497}"/>
              </a:ext>
            </a:extLst>
          </p:cNvPr>
          <p:cNvSpPr>
            <a:spLocks noChangeAspect="1"/>
          </p:cNvSpPr>
          <p:nvPr/>
        </p:nvSpPr>
        <p:spPr>
          <a:xfrm>
            <a:off x="7847860" y="4261280"/>
            <a:ext cx="204187" cy="20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28841CB-FFDC-474C-ACF8-3A0C1F48FA8F}"/>
              </a:ext>
            </a:extLst>
          </p:cNvPr>
          <p:cNvSpPr/>
          <p:nvPr/>
        </p:nvSpPr>
        <p:spPr>
          <a:xfrm>
            <a:off x="5220070" y="3968318"/>
            <a:ext cx="914400" cy="914400"/>
          </a:xfrm>
          <a:prstGeom prst="arc">
            <a:avLst>
              <a:gd name="adj1" fmla="val 19656013"/>
              <a:gd name="adj2" fmla="val 2925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301C28-5BB3-411C-BCE6-DFEE23F1BD81}"/>
                  </a:ext>
                </a:extLst>
              </p:cNvPr>
              <p:cNvSpPr txBox="1"/>
              <p:nvPr/>
            </p:nvSpPr>
            <p:spPr>
              <a:xfrm>
                <a:off x="8127506" y="35954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301C28-5BB3-411C-BCE6-DFEE23F1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06" y="3595456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369D30-D440-4749-A509-DA4C7FECA7C8}"/>
                  </a:ext>
                </a:extLst>
              </p:cNvPr>
              <p:cNvSpPr txBox="1"/>
              <p:nvPr/>
            </p:nvSpPr>
            <p:spPr>
              <a:xfrm>
                <a:off x="6724834" y="4509856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369D30-D440-4749-A509-DA4C7FEC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34" y="4509856"/>
                <a:ext cx="309380" cy="276999"/>
              </a:xfrm>
              <a:prstGeom prst="rect">
                <a:avLst/>
              </a:prstGeom>
              <a:blipFill>
                <a:blip r:embed="rId5"/>
                <a:stretch>
                  <a:fillRect l="-19608" r="-176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0AAA68-E655-4427-BFA3-836AC4E03333}"/>
                  </a:ext>
                </a:extLst>
              </p:cNvPr>
              <p:cNvSpPr txBox="1"/>
              <p:nvPr/>
            </p:nvSpPr>
            <p:spPr>
              <a:xfrm>
                <a:off x="6138909" y="414587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0AAA68-E655-4427-BFA3-836AC4E03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09" y="4145872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8EF2D-298C-40DA-911E-5E6902C6E8C4}"/>
                  </a:ext>
                </a:extLst>
              </p:cNvPr>
              <p:cNvSpPr txBox="1"/>
              <p:nvPr/>
            </p:nvSpPr>
            <p:spPr>
              <a:xfrm>
                <a:off x="1824361" y="4021584"/>
                <a:ext cx="1415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8EF2D-298C-40DA-911E-5E6902C6E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61" y="4021584"/>
                <a:ext cx="1415965" cy="276999"/>
              </a:xfrm>
              <a:prstGeom prst="rect">
                <a:avLst/>
              </a:prstGeom>
              <a:blipFill>
                <a:blip r:embed="rId7"/>
                <a:stretch>
                  <a:fillRect t="-4444" r="-128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1C29EB3-6AF3-4E93-9358-54B83EA6294A}"/>
                  </a:ext>
                </a:extLst>
              </p:cNvPr>
              <p:cNvSpPr txBox="1"/>
              <p:nvPr/>
            </p:nvSpPr>
            <p:spPr>
              <a:xfrm>
                <a:off x="8127506" y="2050742"/>
                <a:ext cx="61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6.55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1C29EB3-6AF3-4E93-9358-54B83EA6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06" y="2050742"/>
                <a:ext cx="613951" cy="276999"/>
              </a:xfrm>
              <a:prstGeom prst="rect">
                <a:avLst/>
              </a:prstGeom>
              <a:blipFill>
                <a:blip r:embed="rId8"/>
                <a:stretch>
                  <a:fillRect l="-7921" r="-990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2BE724-18FF-4ECE-BEBB-4BFA61CFD28A}"/>
                  </a:ext>
                </a:extLst>
              </p:cNvPr>
              <p:cNvSpPr txBox="1"/>
              <p:nvPr/>
            </p:nvSpPr>
            <p:spPr>
              <a:xfrm>
                <a:off x="6831366" y="2716566"/>
                <a:ext cx="68602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25.02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2BE724-18FF-4ECE-BEBB-4BFA61CFD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66" y="2716566"/>
                <a:ext cx="686022" cy="283219"/>
              </a:xfrm>
              <a:prstGeom prst="rect">
                <a:avLst/>
              </a:prstGeom>
              <a:blipFill>
                <a:blip r:embed="rId9"/>
                <a:stretch>
                  <a:fillRect l="-8036" t="-6522" r="-4464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extend this process to particles on an inclined plane, by considering forces parallel and perpendicular to the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box of mass 2kg is resting on a smooth plane inclined at an angle of 20° to the horizontal. It meets resistance of 2N as it travels down the slope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a) Calculate the acceleration of the box down the slope –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2.4ms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-2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b) If the box starts 10m up the plane, calculate the velocity of the box at the bottom of the plane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90393" y="1737947"/>
            <a:ext cx="22098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90393" y="326194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0193" y="1737947"/>
            <a:ext cx="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47793" y="3109547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47793" y="310954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536746">
            <a:off x="6167115" y="1865083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9477375">
            <a:off x="6222936" y="1930896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2kg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03024" y="2306516"/>
            <a:ext cx="2" cy="964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8886" y="2283071"/>
            <a:ext cx="460129" cy="7063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02787" y="2980593"/>
            <a:ext cx="448644" cy="28170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29747" y="2361264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2gCos20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2155" y="326804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FF0000"/>
                </a:solidFill>
                <a:latin typeface="Comic Sans MS" pitchFamily="66" charset="0"/>
              </a:rPr>
              <a:t>2gSin20</a:t>
            </a:r>
          </a:p>
        </p:txBody>
      </p:sp>
      <p:sp>
        <p:nvSpPr>
          <p:cNvPr id="23" name="Arc 22"/>
          <p:cNvSpPr/>
          <p:nvPr/>
        </p:nvSpPr>
        <p:spPr>
          <a:xfrm>
            <a:off x="4607170" y="2904393"/>
            <a:ext cx="914400" cy="914400"/>
          </a:xfrm>
          <a:prstGeom prst="arc">
            <a:avLst>
              <a:gd name="adj1" fmla="val 19443473"/>
              <a:gd name="adj2" fmla="val 2073524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31185" y="301013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569" y="255586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29049" y="1591408"/>
            <a:ext cx="463059" cy="3135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1031" y="138649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2N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31523" y="1424354"/>
            <a:ext cx="313596" cy="457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03038" y="11959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33" name="Arc 32"/>
          <p:cNvSpPr/>
          <p:nvPr/>
        </p:nvSpPr>
        <p:spPr>
          <a:xfrm>
            <a:off x="6025663" y="1650024"/>
            <a:ext cx="914400" cy="914400"/>
          </a:xfrm>
          <a:prstGeom prst="arc">
            <a:avLst>
              <a:gd name="adj1" fmla="val 3427515"/>
              <a:gd name="adj2" fmla="val 455711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248400" y="266700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3657600"/>
                <a:ext cx="744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74494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34000" y="3657600"/>
                <a:ext cx="665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657600"/>
                <a:ext cx="66569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657600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7600"/>
                <a:ext cx="58766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705600" y="3657600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=2.4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657600"/>
                <a:ext cx="79855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543800" y="3657600"/>
                <a:ext cx="559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657600"/>
                <a:ext cx="5595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72000" y="4191000"/>
                <a:ext cx="13403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  <m:r>
                        <a:rPr lang="en-GB" sz="1400" b="0" i="1" smtClean="0">
                          <a:latin typeface="Cambria Math"/>
                        </a:rPr>
                        <m:t>𝑎𝑠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91000"/>
                <a:ext cx="134036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0" y="4572000"/>
                <a:ext cx="1875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+2(2.4)(10)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72000"/>
                <a:ext cx="1875578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0" y="4953000"/>
                <a:ext cx="1875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+2(2.4)(10)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53000"/>
                <a:ext cx="1875578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72000" y="5334000"/>
                <a:ext cx="12492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=47.03…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334000"/>
                <a:ext cx="1249253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72000" y="5715000"/>
                <a:ext cx="1695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=6.6</m:t>
                      </m:r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 (2</m:t>
                      </m:r>
                      <m:r>
                        <a:rPr lang="en-GB" sz="1400" b="0" i="1" smtClean="0">
                          <a:latin typeface="Cambria Math"/>
                        </a:rPr>
                        <m:t>𝑠𝑓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715000"/>
                <a:ext cx="1695721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>
            <a:off x="6172200" y="4343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6629400" y="4419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Arc 57"/>
          <p:cNvSpPr/>
          <p:nvPr/>
        </p:nvSpPr>
        <p:spPr>
          <a:xfrm>
            <a:off x="6172200" y="4724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6172200" y="5105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6172200" y="5486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6629400" y="4648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Remember to use the exact value for a, not the rounded one!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05600" y="5181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400" y="5562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Square root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A81B483E-9C55-412E-843A-4D98DC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55EDF850-7D65-4CB5-B367-1BD6748D1E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 animBg="1"/>
      <p:bldP spid="59" grpId="0" animBg="1"/>
      <p:bldP spid="60" grpId="0" animBg="1"/>
      <p:bldP spid="61" grpId="0"/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extend this process to particles on an inclined plane, by considering forces parallel and perpendicular to the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box of mass 2kg is resting on a smooth plane inclined at an angle of 20° to the horizontal. It meets resistance of 2N as it travels down the slope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a) Calculate the acceleration of the box down the slope –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2.4ms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-2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b) If the box starts 10m up the plane, calculate the velocity of the box at the bottom of the plane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- 6.6ms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-1</a:t>
            </a: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c</a:t>
            </a:r>
            <a:r>
              <a:rPr lang="en-GB" sz="1400" dirty="0">
                <a:latin typeface="Comic Sans MS" pitchFamily="66" charset="0"/>
              </a:rPr>
              <a:t>) Find the normal reaction between the box and the plane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90393" y="1737947"/>
            <a:ext cx="22098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90393" y="326194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0193" y="1737947"/>
            <a:ext cx="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47793" y="3109547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47793" y="310954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536746">
            <a:off x="6167115" y="1865083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9477375">
            <a:off x="6222936" y="1930896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2kg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03024" y="2306516"/>
            <a:ext cx="2" cy="964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8886" y="2283071"/>
            <a:ext cx="460129" cy="7063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02787" y="2980593"/>
            <a:ext cx="448644" cy="28170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29747" y="2361264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2gCos20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2155" y="326804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FF0000"/>
                </a:solidFill>
                <a:latin typeface="Comic Sans MS" pitchFamily="66" charset="0"/>
              </a:rPr>
              <a:t>2gSin20</a:t>
            </a:r>
          </a:p>
        </p:txBody>
      </p:sp>
      <p:sp>
        <p:nvSpPr>
          <p:cNvPr id="23" name="Arc 22"/>
          <p:cNvSpPr/>
          <p:nvPr/>
        </p:nvSpPr>
        <p:spPr>
          <a:xfrm>
            <a:off x="4607170" y="2904393"/>
            <a:ext cx="914400" cy="914400"/>
          </a:xfrm>
          <a:prstGeom prst="arc">
            <a:avLst>
              <a:gd name="adj1" fmla="val 19443473"/>
              <a:gd name="adj2" fmla="val 2073524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31185" y="301013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569" y="255586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29049" y="1591408"/>
            <a:ext cx="463059" cy="3135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1031" y="138649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2N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31523" y="1424354"/>
            <a:ext cx="313596" cy="457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03038" y="11959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33" name="Arc 32"/>
          <p:cNvSpPr/>
          <p:nvPr/>
        </p:nvSpPr>
        <p:spPr>
          <a:xfrm>
            <a:off x="6025663" y="1650024"/>
            <a:ext cx="914400" cy="914400"/>
          </a:xfrm>
          <a:prstGeom prst="arc">
            <a:avLst>
              <a:gd name="adj1" fmla="val 3427515"/>
              <a:gd name="adj2" fmla="val 455711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248400" y="266700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2g</a:t>
            </a:r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A81B483E-9C55-412E-843A-4D98DC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55EDF850-7D65-4CB5-B367-1BD6748D1E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33">
                <a:extLst>
                  <a:ext uri="{FF2B5EF4-FFF2-40B4-BE49-F238E27FC236}">
                    <a16:creationId xmlns:a16="http://schemas.microsoft.com/office/drawing/2014/main" id="{FAA82030-1825-49A5-891F-334322FD71BE}"/>
                  </a:ext>
                </a:extLst>
              </p:cNvPr>
              <p:cNvSpPr txBox="1"/>
              <p:nvPr/>
            </p:nvSpPr>
            <p:spPr>
              <a:xfrm>
                <a:off x="4934504" y="4110361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33">
                <a:extLst>
                  <a:ext uri="{FF2B5EF4-FFF2-40B4-BE49-F238E27FC236}">
                    <a16:creationId xmlns:a16="http://schemas.microsoft.com/office/drawing/2014/main" id="{FAA82030-1825-49A5-891F-334322F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04" y="4110361"/>
                <a:ext cx="92243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35">
            <a:extLst>
              <a:ext uri="{FF2B5EF4-FFF2-40B4-BE49-F238E27FC236}">
                <a16:creationId xmlns:a16="http://schemas.microsoft.com/office/drawing/2014/main" id="{71EC9EE9-E1D0-4D55-98C2-6EDF063FCB78}"/>
              </a:ext>
            </a:extLst>
          </p:cNvPr>
          <p:cNvSpPr txBox="1"/>
          <p:nvPr/>
        </p:nvSpPr>
        <p:spPr>
          <a:xfrm>
            <a:off x="4202095" y="3764872"/>
            <a:ext cx="273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rgbClr val="0000FF"/>
                </a:solidFill>
                <a:latin typeface="Comic Sans MS" pitchFamily="66" charset="0"/>
              </a:rPr>
              <a:t>Resolve perpendicular to the plane</a:t>
            </a:r>
          </a:p>
        </p:txBody>
      </p:sp>
      <p:sp>
        <p:nvSpPr>
          <p:cNvPr id="66" name="Arc 36">
            <a:extLst>
              <a:ext uri="{FF2B5EF4-FFF2-40B4-BE49-F238E27FC236}">
                <a16:creationId xmlns:a16="http://schemas.microsoft.com/office/drawing/2014/main" id="{68CF8563-F617-4A2A-AC0E-4E2B4C3CD5F9}"/>
              </a:ext>
            </a:extLst>
          </p:cNvPr>
          <p:cNvSpPr/>
          <p:nvPr/>
        </p:nvSpPr>
        <p:spPr>
          <a:xfrm>
            <a:off x="5992426" y="4338961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37">
            <a:extLst>
              <a:ext uri="{FF2B5EF4-FFF2-40B4-BE49-F238E27FC236}">
                <a16:creationId xmlns:a16="http://schemas.microsoft.com/office/drawing/2014/main" id="{5EC0055C-FF23-4141-A908-777E16721E7D}"/>
              </a:ext>
            </a:extLst>
          </p:cNvPr>
          <p:cNvSpPr txBox="1"/>
          <p:nvPr/>
        </p:nvSpPr>
        <p:spPr>
          <a:xfrm>
            <a:off x="6401539" y="4188040"/>
            <a:ext cx="261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Sub in values and resolve perpendicular (no acceleration in this direction)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38">
                <a:extLst>
                  <a:ext uri="{FF2B5EF4-FFF2-40B4-BE49-F238E27FC236}">
                    <a16:creationId xmlns:a16="http://schemas.microsoft.com/office/drawing/2014/main" id="{4160AF21-8520-46CC-BC68-8C4B9DB10482}"/>
                  </a:ext>
                </a:extLst>
              </p:cNvPr>
              <p:cNvSpPr txBox="1"/>
              <p:nvPr/>
            </p:nvSpPr>
            <p:spPr>
              <a:xfrm>
                <a:off x="3935026" y="4567561"/>
                <a:ext cx="2280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20=(2×0)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TextBox 38">
                <a:extLst>
                  <a:ext uri="{FF2B5EF4-FFF2-40B4-BE49-F238E27FC236}">
                    <a16:creationId xmlns:a16="http://schemas.microsoft.com/office/drawing/2014/main" id="{4160AF21-8520-46CC-BC68-8C4B9DB1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26" y="4567561"/>
                <a:ext cx="2280817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39">
            <a:extLst>
              <a:ext uri="{FF2B5EF4-FFF2-40B4-BE49-F238E27FC236}">
                <a16:creationId xmlns:a16="http://schemas.microsoft.com/office/drawing/2014/main" id="{B3FBDE29-D3C2-4EE0-81D8-64A7A7D46ECC}"/>
              </a:ext>
            </a:extLst>
          </p:cNvPr>
          <p:cNvSpPr/>
          <p:nvPr/>
        </p:nvSpPr>
        <p:spPr>
          <a:xfrm>
            <a:off x="5992426" y="4796161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3D0D893E-462F-4D77-9C43-AB3057610735}"/>
              </a:ext>
            </a:extLst>
          </p:cNvPr>
          <p:cNvSpPr txBox="1"/>
          <p:nvPr/>
        </p:nvSpPr>
        <p:spPr>
          <a:xfrm>
            <a:off x="6582791" y="4893815"/>
            <a:ext cx="9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Rearrange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41">
                <a:extLst>
                  <a:ext uri="{FF2B5EF4-FFF2-40B4-BE49-F238E27FC236}">
                    <a16:creationId xmlns:a16="http://schemas.microsoft.com/office/drawing/2014/main" id="{9E1686CF-59F1-4CE6-A2B1-2DC615EB7143}"/>
                  </a:ext>
                </a:extLst>
              </p:cNvPr>
              <p:cNvSpPr txBox="1"/>
              <p:nvPr/>
            </p:nvSpPr>
            <p:spPr>
              <a:xfrm>
                <a:off x="4927846" y="5033639"/>
                <a:ext cx="1401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41">
                <a:extLst>
                  <a:ext uri="{FF2B5EF4-FFF2-40B4-BE49-F238E27FC236}">
                    <a16:creationId xmlns:a16="http://schemas.microsoft.com/office/drawing/2014/main" id="{9E1686CF-59F1-4CE6-A2B1-2DC615EB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46" y="5033639"/>
                <a:ext cx="1401153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42">
                <a:extLst>
                  <a:ext uri="{FF2B5EF4-FFF2-40B4-BE49-F238E27FC236}">
                    <a16:creationId xmlns:a16="http://schemas.microsoft.com/office/drawing/2014/main" id="{4F537486-31E6-4717-B0F8-00BDD68D6689}"/>
                  </a:ext>
                </a:extLst>
              </p:cNvPr>
              <p:cNvSpPr txBox="1"/>
              <p:nvPr/>
            </p:nvSpPr>
            <p:spPr>
              <a:xfrm>
                <a:off x="4950779" y="5508594"/>
                <a:ext cx="1019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2" name="TextBox 42">
                <a:extLst>
                  <a:ext uri="{FF2B5EF4-FFF2-40B4-BE49-F238E27FC236}">
                    <a16:creationId xmlns:a16="http://schemas.microsoft.com/office/drawing/2014/main" id="{4F537486-31E6-4717-B0F8-00BDD68D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79" y="5508594"/>
                <a:ext cx="101983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43">
            <a:extLst>
              <a:ext uri="{FF2B5EF4-FFF2-40B4-BE49-F238E27FC236}">
                <a16:creationId xmlns:a16="http://schemas.microsoft.com/office/drawing/2014/main" id="{0A6DC14A-43B2-4F4A-A3F5-2753C1B7977E}"/>
              </a:ext>
            </a:extLst>
          </p:cNvPr>
          <p:cNvSpPr/>
          <p:nvPr/>
        </p:nvSpPr>
        <p:spPr>
          <a:xfrm>
            <a:off x="5992426" y="5253361"/>
            <a:ext cx="533400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44">
            <a:extLst>
              <a:ext uri="{FF2B5EF4-FFF2-40B4-BE49-F238E27FC236}">
                <a16:creationId xmlns:a16="http://schemas.microsoft.com/office/drawing/2014/main" id="{374DCCC1-3643-4EFE-B0B7-24A652C6D175}"/>
              </a:ext>
            </a:extLst>
          </p:cNvPr>
          <p:cNvSpPr txBox="1"/>
          <p:nvPr/>
        </p:nvSpPr>
        <p:spPr>
          <a:xfrm>
            <a:off x="6449626" y="525336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Round to 2sf as gravity is given to this degree of accuracy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33">
                <a:extLst>
                  <a:ext uri="{FF2B5EF4-FFF2-40B4-BE49-F238E27FC236}">
                    <a16:creationId xmlns:a16="http://schemas.microsoft.com/office/drawing/2014/main" id="{1D42EF37-56FB-4B18-BDB8-2D565308C37D}"/>
                  </a:ext>
                </a:extLst>
              </p:cNvPr>
              <p:cNvSpPr txBox="1"/>
              <p:nvPr/>
            </p:nvSpPr>
            <p:spPr>
              <a:xfrm>
                <a:off x="4233168" y="4110362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Box 33">
                <a:extLst>
                  <a:ext uri="{FF2B5EF4-FFF2-40B4-BE49-F238E27FC236}">
                    <a16:creationId xmlns:a16="http://schemas.microsoft.com/office/drawing/2014/main" id="{1D42EF37-56FB-4B18-BDB8-2D565308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68" y="4110362"/>
                <a:ext cx="67319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9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44" grpId="0"/>
      <p:bldP spid="45" grpId="0"/>
      <p:bldP spid="66" grpId="0" animBg="1"/>
      <p:bldP spid="67" grpId="0"/>
      <p:bldP spid="68" grpId="0"/>
      <p:bldP spid="69" grpId="0" animBg="1"/>
      <p:bldP spid="70" grpId="0"/>
      <p:bldP spid="71" grpId="0"/>
      <p:bldP spid="72" grpId="0"/>
      <p:bldP spid="73" grpId="0" animBg="1"/>
      <p:bldP spid="7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extend this process to particles on an inclined plane, by considering forces parallel and perpendicular to the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</a:t>
                </a:r>
                <a:r>
                  <a:rPr lang="en-GB" sz="1400" dirty="0">
                    <a:latin typeface="Comic Sans MS" pitchFamily="66" charset="0"/>
                  </a:rPr>
                  <a:t> particle P of mass 2kg is moving on a smooth slope and is being acted on by a force of 4N that acts parallel to the slope as shown.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T</a:t>
                </a:r>
                <a:r>
                  <a:rPr lang="en-GB" sz="1400" dirty="0">
                    <a:latin typeface="Comic Sans MS" pitchFamily="66" charset="0"/>
                  </a:rPr>
                  <a:t>he slope is inclined at an angle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to the horizontal,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400" dirty="0">
                    <a:latin typeface="Comic Sans MS" pitchFamily="66" charset="0"/>
                  </a:rPr>
                  <a:t>. Work out the acceleration of the particle.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 You will often encounter questions where the angle is given in this way. A good starting point is to find the corresponding values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  <a:blipFill>
                <a:blip r:embed="rId2"/>
                <a:stretch>
                  <a:fillRect t="-270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タイトル 1">
            <a:extLst>
              <a:ext uri="{FF2B5EF4-FFF2-40B4-BE49-F238E27FC236}">
                <a16:creationId xmlns:a16="http://schemas.microsoft.com/office/drawing/2014/main" id="{A81B483E-9C55-412E-843A-4D98DC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55EDF850-7D65-4CB5-B367-1BD6748D1E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925C22A-2F5B-4C31-A228-C133765A136E}"/>
              </a:ext>
            </a:extLst>
          </p:cNvPr>
          <p:cNvCxnSpPr>
            <a:cxnSpLocks/>
          </p:cNvCxnSpPr>
          <p:nvPr/>
        </p:nvCxnSpPr>
        <p:spPr>
          <a:xfrm>
            <a:off x="5827913" y="3113808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4206B08-34B9-4307-BA7B-C66F25E21449}"/>
              </a:ext>
            </a:extLst>
          </p:cNvPr>
          <p:cNvCxnSpPr>
            <a:cxnSpLocks/>
          </p:cNvCxnSpPr>
          <p:nvPr/>
        </p:nvCxnSpPr>
        <p:spPr>
          <a:xfrm flipV="1">
            <a:off x="5827913" y="1745656"/>
            <a:ext cx="2304256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01AE8B5-5DFB-428E-89EC-D2BB0BFDEAAF}"/>
              </a:ext>
            </a:extLst>
          </p:cNvPr>
          <p:cNvSpPr/>
          <p:nvPr/>
        </p:nvSpPr>
        <p:spPr>
          <a:xfrm rot="19740455">
            <a:off x="6882389" y="1946677"/>
            <a:ext cx="504056" cy="36004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75DE0D9-8D19-456E-BFA4-9E56270EAF7E}"/>
              </a:ext>
            </a:extLst>
          </p:cNvPr>
          <p:cNvCxnSpPr>
            <a:cxnSpLocks/>
          </p:cNvCxnSpPr>
          <p:nvPr/>
        </p:nvCxnSpPr>
        <p:spPr>
          <a:xfrm flipV="1">
            <a:off x="6114956" y="2218891"/>
            <a:ext cx="772357" cy="461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338ABA-0922-4456-9BFA-A2F23055788A}"/>
                  </a:ext>
                </a:extLst>
              </p:cNvPr>
              <p:cNvSpPr txBox="1"/>
              <p:nvPr/>
            </p:nvSpPr>
            <p:spPr>
              <a:xfrm>
                <a:off x="5777606" y="2600630"/>
                <a:ext cx="432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338ABA-0922-4456-9BFA-A2F230557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06" y="2600630"/>
                <a:ext cx="43210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1342260-B80E-42F8-9916-2EA294FC5961}"/>
              </a:ext>
            </a:extLst>
          </p:cNvPr>
          <p:cNvCxnSpPr>
            <a:cxnSpLocks/>
          </p:cNvCxnSpPr>
          <p:nvPr/>
        </p:nvCxnSpPr>
        <p:spPr>
          <a:xfrm flipH="1" flipV="1">
            <a:off x="6754148" y="1508677"/>
            <a:ext cx="272251" cy="449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001E06-632F-416F-BF00-4FA0F08B852B}"/>
              </a:ext>
            </a:extLst>
          </p:cNvPr>
          <p:cNvCxnSpPr>
            <a:cxnSpLocks/>
          </p:cNvCxnSpPr>
          <p:nvPr/>
        </p:nvCxnSpPr>
        <p:spPr>
          <a:xfrm flipH="1">
            <a:off x="7214311" y="2288433"/>
            <a:ext cx="1" cy="729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C574149A-DA00-4006-A805-E76BFFF0E234}"/>
              </a:ext>
            </a:extLst>
          </p:cNvPr>
          <p:cNvSpPr/>
          <p:nvPr/>
        </p:nvSpPr>
        <p:spPr>
          <a:xfrm>
            <a:off x="5333721" y="2653896"/>
            <a:ext cx="914400" cy="914400"/>
          </a:xfrm>
          <a:prstGeom prst="arc">
            <a:avLst>
              <a:gd name="adj1" fmla="val 19989654"/>
              <a:gd name="adj2" fmla="val 215280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581AE5A-B9A3-4571-A4B0-9A0A77BB7C24}"/>
                  </a:ext>
                </a:extLst>
              </p:cNvPr>
              <p:cNvSpPr txBox="1"/>
              <p:nvPr/>
            </p:nvSpPr>
            <p:spPr>
              <a:xfrm>
                <a:off x="6193801" y="2822573"/>
                <a:ext cx="292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581AE5A-B9A3-4571-A4B0-9A0A77BB7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01" y="2822573"/>
                <a:ext cx="2929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50B452-1CA0-41F5-BC21-1958DCDE9E3B}"/>
                  </a:ext>
                </a:extLst>
              </p:cNvPr>
              <p:cNvSpPr txBox="1"/>
              <p:nvPr/>
            </p:nvSpPr>
            <p:spPr>
              <a:xfrm>
                <a:off x="6896191" y="2538487"/>
                <a:ext cx="413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50B452-1CA0-41F5-BC21-1958DCDE9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91" y="2538487"/>
                <a:ext cx="413318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2D87BB2-4747-44AB-803D-B7E646CD445D}"/>
                  </a:ext>
                </a:extLst>
              </p:cNvPr>
              <p:cNvSpPr txBox="1"/>
              <p:nvPr/>
            </p:nvSpPr>
            <p:spPr>
              <a:xfrm>
                <a:off x="6541085" y="1277859"/>
                <a:ext cx="33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2D87BB2-4747-44AB-803D-B7E646CD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085" y="1277859"/>
                <a:ext cx="3334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9C733CB-A8F9-4963-AB7E-F9AE92FF058D}"/>
              </a:ext>
            </a:extLst>
          </p:cNvPr>
          <p:cNvCxnSpPr>
            <a:cxnSpLocks/>
          </p:cNvCxnSpPr>
          <p:nvPr/>
        </p:nvCxnSpPr>
        <p:spPr>
          <a:xfrm>
            <a:off x="7217266" y="2282514"/>
            <a:ext cx="335873" cy="548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7AB500F-63C0-489F-9685-A5C719895E10}"/>
              </a:ext>
            </a:extLst>
          </p:cNvPr>
          <p:cNvCxnSpPr>
            <a:cxnSpLocks/>
          </p:cNvCxnSpPr>
          <p:nvPr/>
        </p:nvCxnSpPr>
        <p:spPr>
          <a:xfrm flipH="1">
            <a:off x="7208392" y="2813694"/>
            <a:ext cx="344747" cy="2145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A1D800D-9D84-4770-B1EB-ED045509EAA1}"/>
                  </a:ext>
                </a:extLst>
              </p:cNvPr>
              <p:cNvSpPr txBox="1"/>
              <p:nvPr/>
            </p:nvSpPr>
            <p:spPr>
              <a:xfrm>
                <a:off x="7331198" y="2316546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A1D800D-9D84-4770-B1EB-ED045509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98" y="2316546"/>
                <a:ext cx="73116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E52C710-1F52-4679-95AC-4A7A7CD03D12}"/>
                  </a:ext>
                </a:extLst>
              </p:cNvPr>
              <p:cNvSpPr txBox="1"/>
              <p:nvPr/>
            </p:nvSpPr>
            <p:spPr>
              <a:xfrm>
                <a:off x="7137369" y="2461120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E52C710-1F52-4679-95AC-4A7A7CD0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69" y="2461120"/>
                <a:ext cx="31758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円弧 77">
            <a:extLst>
              <a:ext uri="{FF2B5EF4-FFF2-40B4-BE49-F238E27FC236}">
                <a16:creationId xmlns:a16="http://schemas.microsoft.com/office/drawing/2014/main" id="{5A62CC19-2721-4FDC-8320-6E12283C49D9}"/>
              </a:ext>
            </a:extLst>
          </p:cNvPr>
          <p:cNvSpPr/>
          <p:nvPr/>
        </p:nvSpPr>
        <p:spPr>
          <a:xfrm>
            <a:off x="6649095" y="1634444"/>
            <a:ext cx="914400" cy="914400"/>
          </a:xfrm>
          <a:prstGeom prst="arc">
            <a:avLst>
              <a:gd name="adj1" fmla="val 3694106"/>
              <a:gd name="adj2" fmla="val 4557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687E1E2-182A-4226-8712-7801981B7BB8}"/>
                  </a:ext>
                </a:extLst>
              </p:cNvPr>
              <p:cNvSpPr txBox="1"/>
              <p:nvPr/>
            </p:nvSpPr>
            <p:spPr>
              <a:xfrm>
                <a:off x="7331199" y="2849206"/>
                <a:ext cx="715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687E1E2-182A-4226-8712-7801981B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99" y="2849206"/>
                <a:ext cx="71513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7F93C54-7FFC-4689-A06E-CF7E24C31900}"/>
              </a:ext>
            </a:extLst>
          </p:cNvPr>
          <p:cNvSpPr txBox="1"/>
          <p:nvPr/>
        </p:nvSpPr>
        <p:spPr>
          <a:xfrm>
            <a:off x="3684761" y="1412428"/>
            <a:ext cx="2426328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Ensure you label all forces and split into their parallel and perpendicular components…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05FEA8D-0958-405B-B007-4CA330F28D4A}"/>
                  </a:ext>
                </a:extLst>
              </p:cNvPr>
              <p:cNvSpPr txBox="1"/>
              <p:nvPr/>
            </p:nvSpPr>
            <p:spPr>
              <a:xfrm>
                <a:off x="6859978" y="1959065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05FEA8D-0958-405B-B007-4CA330F2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978" y="1959065"/>
                <a:ext cx="54213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直角三角形 81">
            <a:extLst>
              <a:ext uri="{FF2B5EF4-FFF2-40B4-BE49-F238E27FC236}">
                <a16:creationId xmlns:a16="http://schemas.microsoft.com/office/drawing/2014/main" id="{ED59D454-DDD1-4EED-95C5-FDF0FA36D8DF}"/>
              </a:ext>
            </a:extLst>
          </p:cNvPr>
          <p:cNvSpPr/>
          <p:nvPr/>
        </p:nvSpPr>
        <p:spPr>
          <a:xfrm flipH="1">
            <a:off x="3874884" y="3784348"/>
            <a:ext cx="1548143" cy="878186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56B7E0-5405-47FE-896F-DDFD435DBE58}"/>
                  </a:ext>
                </a:extLst>
              </p:cNvPr>
              <p:cNvSpPr txBox="1"/>
              <p:nvPr/>
            </p:nvSpPr>
            <p:spPr>
              <a:xfrm>
                <a:off x="4218636" y="4387314"/>
                <a:ext cx="292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56B7E0-5405-47FE-896F-DDFD435D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36" y="4387314"/>
                <a:ext cx="2929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円弧 83">
            <a:extLst>
              <a:ext uri="{FF2B5EF4-FFF2-40B4-BE49-F238E27FC236}">
                <a16:creationId xmlns:a16="http://schemas.microsoft.com/office/drawing/2014/main" id="{D4FCA616-AF42-4FBD-A99C-5EFBF07E56ED}"/>
              </a:ext>
            </a:extLst>
          </p:cNvPr>
          <p:cNvSpPr/>
          <p:nvPr/>
        </p:nvSpPr>
        <p:spPr>
          <a:xfrm>
            <a:off x="3367609" y="4164315"/>
            <a:ext cx="914400" cy="914400"/>
          </a:xfrm>
          <a:prstGeom prst="arc">
            <a:avLst>
              <a:gd name="adj1" fmla="val 20324185"/>
              <a:gd name="adj2" fmla="val 2948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BBD98FA-317C-46EA-AEF9-646196178E7C}"/>
                  </a:ext>
                </a:extLst>
              </p:cNvPr>
              <p:cNvSpPr txBox="1"/>
              <p:nvPr/>
            </p:nvSpPr>
            <p:spPr>
              <a:xfrm>
                <a:off x="5386534" y="4034228"/>
                <a:ext cx="292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BBD98FA-317C-46EA-AEF9-64619617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34" y="4034228"/>
                <a:ext cx="29296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287AE80-CFC5-4751-867B-2AF5ADE46357}"/>
                  </a:ext>
                </a:extLst>
              </p:cNvPr>
              <p:cNvSpPr txBox="1"/>
              <p:nvPr/>
            </p:nvSpPr>
            <p:spPr>
              <a:xfrm>
                <a:off x="4499295" y="3907480"/>
                <a:ext cx="2356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287AE80-CFC5-4751-867B-2AF5ADE4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95" y="3907480"/>
                <a:ext cx="235668" cy="307777"/>
              </a:xfrm>
              <a:prstGeom prst="rect">
                <a:avLst/>
              </a:prstGeom>
              <a:blipFill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B7B2919-0634-4E3D-A545-7AEE97837F4E}"/>
                  </a:ext>
                </a:extLst>
              </p:cNvPr>
              <p:cNvSpPr txBox="1"/>
              <p:nvPr/>
            </p:nvSpPr>
            <p:spPr>
              <a:xfrm>
                <a:off x="4562669" y="4658917"/>
                <a:ext cx="2356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B7B2919-0634-4E3D-A545-7AEE9783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69" y="4658917"/>
                <a:ext cx="235668" cy="307777"/>
              </a:xfrm>
              <a:prstGeom prst="rect">
                <a:avLst/>
              </a:prstGeom>
              <a:blipFill>
                <a:blip r:embed="rId14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6530754-0B17-4D40-8C2B-F8E4096A6412}"/>
                  </a:ext>
                </a:extLst>
              </p:cNvPr>
              <p:cNvSpPr txBox="1"/>
              <p:nvPr/>
            </p:nvSpPr>
            <p:spPr>
              <a:xfrm>
                <a:off x="5975287" y="3503691"/>
                <a:ext cx="2445926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Remember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𝑂𝑝𝑝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𝐴𝑑𝑗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6530754-0B17-4D40-8C2B-F8E4096A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87" y="3503691"/>
                <a:ext cx="2445926" cy="423834"/>
              </a:xfrm>
              <a:prstGeom prst="rect">
                <a:avLst/>
              </a:prstGeom>
              <a:blipFill>
                <a:blip r:embed="rId15"/>
                <a:stretch>
                  <a:fillRect l="-748" b="-28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86DABE2-C9F5-42FC-8A88-16A7564D0DC5}"/>
                  </a:ext>
                </a:extLst>
              </p:cNvPr>
              <p:cNvSpPr txBox="1"/>
              <p:nvPr/>
            </p:nvSpPr>
            <p:spPr>
              <a:xfrm>
                <a:off x="6201623" y="3920152"/>
                <a:ext cx="2014719" cy="396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86DABE2-C9F5-42FC-8A88-16A7564D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23" y="3920152"/>
                <a:ext cx="2014719" cy="396968"/>
              </a:xfrm>
              <a:prstGeom prst="rect">
                <a:avLst/>
              </a:prstGeom>
              <a:blipFill>
                <a:blip r:embed="rId16"/>
                <a:stretch>
                  <a:fillRect l="-906"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C6C4288-1D2E-4DD3-854C-6483873BC337}"/>
                  </a:ext>
                </a:extLst>
              </p:cNvPr>
              <p:cNvSpPr txBox="1"/>
              <p:nvPr/>
            </p:nvSpPr>
            <p:spPr>
              <a:xfrm>
                <a:off x="5685575" y="4336610"/>
                <a:ext cx="3213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draw a triangle with angle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opposite side 3 and adjacent side 4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C6C4288-1D2E-4DD3-854C-6483873B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75" y="4336610"/>
                <a:ext cx="3213981" cy="523220"/>
              </a:xfrm>
              <a:prstGeom prst="rect">
                <a:avLst/>
              </a:prstGeom>
              <a:blipFill>
                <a:blip r:embed="rId1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5BAFFD6-9501-4BEC-912B-512E110772E0}"/>
              </a:ext>
            </a:extLst>
          </p:cNvPr>
          <p:cNvSpPr txBox="1"/>
          <p:nvPr/>
        </p:nvSpPr>
        <p:spPr>
          <a:xfrm>
            <a:off x="5649362" y="4934139"/>
            <a:ext cx="321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So the hypotenuse will be 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6E50205F-26A1-4302-953C-FB400F35E406}"/>
                  </a:ext>
                </a:extLst>
              </p:cNvPr>
              <p:cNvSpPr txBox="1"/>
              <p:nvPr/>
            </p:nvSpPr>
            <p:spPr>
              <a:xfrm>
                <a:off x="4879819" y="5359653"/>
                <a:ext cx="1160895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𝑂𝑝𝑝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6E50205F-26A1-4302-953C-FB400F35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19" y="5359653"/>
                <a:ext cx="1160895" cy="533864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F484544-FB37-4E48-8E18-ECDFD89EB730}"/>
                  </a:ext>
                </a:extLst>
              </p:cNvPr>
              <p:cNvSpPr txBox="1"/>
              <p:nvPr/>
            </p:nvSpPr>
            <p:spPr>
              <a:xfrm>
                <a:off x="4861712" y="5907678"/>
                <a:ext cx="93750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F484544-FB37-4E48-8E18-ECDFD89E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12" y="5907678"/>
                <a:ext cx="937501" cy="497059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7626B7-BD3C-48D3-A26B-BCEB67EFF887}"/>
                  </a:ext>
                </a:extLst>
              </p:cNvPr>
              <p:cNvSpPr txBox="1"/>
              <p:nvPr/>
            </p:nvSpPr>
            <p:spPr>
              <a:xfrm>
                <a:off x="6509442" y="5377760"/>
                <a:ext cx="1205778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𝐴𝑑𝑗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7626B7-BD3C-48D3-A26B-BCEB67EF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42" y="5377760"/>
                <a:ext cx="1205778" cy="533864"/>
              </a:xfrm>
              <a:prstGeom prst="rect">
                <a:avLst/>
              </a:prstGeom>
              <a:blipFill>
                <a:blip r:embed="rId20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A43ECC-D33D-48F5-B774-D8E5EF97CB7F}"/>
                  </a:ext>
                </a:extLst>
              </p:cNvPr>
              <p:cNvSpPr txBox="1"/>
              <p:nvPr/>
            </p:nvSpPr>
            <p:spPr>
              <a:xfrm>
                <a:off x="6509443" y="5916732"/>
                <a:ext cx="971163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A43ECC-D33D-48F5-B774-D8E5EF97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43" y="5916732"/>
                <a:ext cx="971163" cy="496290"/>
              </a:xfrm>
              <a:prstGeom prst="rect">
                <a:avLst/>
              </a:prstGeom>
              <a:blipFill>
                <a:blip r:embed="rId21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6" grpId="0"/>
      <p:bldP spid="77" grpId="0"/>
      <p:bldP spid="78" grpId="0" animBg="1"/>
      <p:bldP spid="79" grpId="0"/>
      <p:bldP spid="80" grpId="0" animBg="1"/>
      <p:bldP spid="82" grpId="0" animBg="1"/>
      <p:bldP spid="83" grpId="0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extend this process to particles on an inclined plane, by considering forces parallel and perpendicular to the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</a:t>
                </a:r>
                <a:r>
                  <a:rPr lang="en-GB" sz="1400" dirty="0">
                    <a:latin typeface="Comic Sans MS" pitchFamily="66" charset="0"/>
                  </a:rPr>
                  <a:t> particle P of mass 2kg is moving on a smooth slope and is being acted on by a force of 4N that acts parallel to the slope as shown.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T</a:t>
                </a:r>
                <a:r>
                  <a:rPr lang="en-GB" sz="1400" dirty="0">
                    <a:latin typeface="Comic Sans MS" pitchFamily="66" charset="0"/>
                  </a:rPr>
                  <a:t>he slope is inclined at an angle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to the horizontal,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400" dirty="0">
                    <a:latin typeface="Comic Sans MS" pitchFamily="66" charset="0"/>
                  </a:rPr>
                  <a:t>. Work out the acceleration of the particle.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Now resolve parallel to the plane…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  <a:blipFill>
                <a:blip r:embed="rId2"/>
                <a:stretch>
                  <a:fillRect t="-270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タイトル 1">
            <a:extLst>
              <a:ext uri="{FF2B5EF4-FFF2-40B4-BE49-F238E27FC236}">
                <a16:creationId xmlns:a16="http://schemas.microsoft.com/office/drawing/2014/main" id="{A81B483E-9C55-412E-843A-4D98DC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55EDF850-7D65-4CB5-B367-1BD6748D1E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925C22A-2F5B-4C31-A228-C133765A136E}"/>
              </a:ext>
            </a:extLst>
          </p:cNvPr>
          <p:cNvCxnSpPr>
            <a:cxnSpLocks/>
          </p:cNvCxnSpPr>
          <p:nvPr/>
        </p:nvCxnSpPr>
        <p:spPr>
          <a:xfrm>
            <a:off x="5827913" y="3113808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4206B08-34B9-4307-BA7B-C66F25E21449}"/>
              </a:ext>
            </a:extLst>
          </p:cNvPr>
          <p:cNvCxnSpPr>
            <a:cxnSpLocks/>
          </p:cNvCxnSpPr>
          <p:nvPr/>
        </p:nvCxnSpPr>
        <p:spPr>
          <a:xfrm flipV="1">
            <a:off x="5827913" y="1745656"/>
            <a:ext cx="2304256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01AE8B5-5DFB-428E-89EC-D2BB0BFDEAAF}"/>
              </a:ext>
            </a:extLst>
          </p:cNvPr>
          <p:cNvSpPr/>
          <p:nvPr/>
        </p:nvSpPr>
        <p:spPr>
          <a:xfrm rot="19740455">
            <a:off x="6882389" y="1946677"/>
            <a:ext cx="504056" cy="36004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75DE0D9-8D19-456E-BFA4-9E56270EAF7E}"/>
              </a:ext>
            </a:extLst>
          </p:cNvPr>
          <p:cNvCxnSpPr>
            <a:cxnSpLocks/>
          </p:cNvCxnSpPr>
          <p:nvPr/>
        </p:nvCxnSpPr>
        <p:spPr>
          <a:xfrm flipV="1">
            <a:off x="6114956" y="2218891"/>
            <a:ext cx="772357" cy="461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338ABA-0922-4456-9BFA-A2F23055788A}"/>
                  </a:ext>
                </a:extLst>
              </p:cNvPr>
              <p:cNvSpPr txBox="1"/>
              <p:nvPr/>
            </p:nvSpPr>
            <p:spPr>
              <a:xfrm>
                <a:off x="5777606" y="2600630"/>
                <a:ext cx="432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338ABA-0922-4456-9BFA-A2F230557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06" y="2600630"/>
                <a:ext cx="43210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1342260-B80E-42F8-9916-2EA294FC5961}"/>
              </a:ext>
            </a:extLst>
          </p:cNvPr>
          <p:cNvCxnSpPr>
            <a:cxnSpLocks/>
          </p:cNvCxnSpPr>
          <p:nvPr/>
        </p:nvCxnSpPr>
        <p:spPr>
          <a:xfrm flipH="1" flipV="1">
            <a:off x="6754148" y="1508677"/>
            <a:ext cx="272251" cy="449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001E06-632F-416F-BF00-4FA0F08B852B}"/>
              </a:ext>
            </a:extLst>
          </p:cNvPr>
          <p:cNvCxnSpPr>
            <a:cxnSpLocks/>
          </p:cNvCxnSpPr>
          <p:nvPr/>
        </p:nvCxnSpPr>
        <p:spPr>
          <a:xfrm flipH="1">
            <a:off x="7214311" y="2288433"/>
            <a:ext cx="1" cy="729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C574149A-DA00-4006-A805-E76BFFF0E234}"/>
              </a:ext>
            </a:extLst>
          </p:cNvPr>
          <p:cNvSpPr/>
          <p:nvPr/>
        </p:nvSpPr>
        <p:spPr>
          <a:xfrm>
            <a:off x="5333721" y="2653896"/>
            <a:ext cx="914400" cy="914400"/>
          </a:xfrm>
          <a:prstGeom prst="arc">
            <a:avLst>
              <a:gd name="adj1" fmla="val 19989654"/>
              <a:gd name="adj2" fmla="val 215280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581AE5A-B9A3-4571-A4B0-9A0A77BB7C24}"/>
                  </a:ext>
                </a:extLst>
              </p:cNvPr>
              <p:cNvSpPr txBox="1"/>
              <p:nvPr/>
            </p:nvSpPr>
            <p:spPr>
              <a:xfrm>
                <a:off x="6193801" y="2822573"/>
                <a:ext cx="292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581AE5A-B9A3-4571-A4B0-9A0A77BB7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01" y="2822573"/>
                <a:ext cx="2929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50B452-1CA0-41F5-BC21-1958DCDE9E3B}"/>
                  </a:ext>
                </a:extLst>
              </p:cNvPr>
              <p:cNvSpPr txBox="1"/>
              <p:nvPr/>
            </p:nvSpPr>
            <p:spPr>
              <a:xfrm>
                <a:off x="6896191" y="2538487"/>
                <a:ext cx="413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50B452-1CA0-41F5-BC21-1958DCDE9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91" y="2538487"/>
                <a:ext cx="413318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2D87BB2-4747-44AB-803D-B7E646CD445D}"/>
                  </a:ext>
                </a:extLst>
              </p:cNvPr>
              <p:cNvSpPr txBox="1"/>
              <p:nvPr/>
            </p:nvSpPr>
            <p:spPr>
              <a:xfrm>
                <a:off x="6541085" y="1277859"/>
                <a:ext cx="33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2D87BB2-4747-44AB-803D-B7E646CD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085" y="1277859"/>
                <a:ext cx="3334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9C733CB-A8F9-4963-AB7E-F9AE92FF058D}"/>
              </a:ext>
            </a:extLst>
          </p:cNvPr>
          <p:cNvCxnSpPr>
            <a:cxnSpLocks/>
          </p:cNvCxnSpPr>
          <p:nvPr/>
        </p:nvCxnSpPr>
        <p:spPr>
          <a:xfrm>
            <a:off x="7217266" y="2282514"/>
            <a:ext cx="335873" cy="548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7AB500F-63C0-489F-9685-A5C719895E10}"/>
              </a:ext>
            </a:extLst>
          </p:cNvPr>
          <p:cNvCxnSpPr>
            <a:cxnSpLocks/>
          </p:cNvCxnSpPr>
          <p:nvPr/>
        </p:nvCxnSpPr>
        <p:spPr>
          <a:xfrm flipH="1">
            <a:off x="7208392" y="2813694"/>
            <a:ext cx="344747" cy="2145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A1D800D-9D84-4770-B1EB-ED045509EAA1}"/>
                  </a:ext>
                </a:extLst>
              </p:cNvPr>
              <p:cNvSpPr txBox="1"/>
              <p:nvPr/>
            </p:nvSpPr>
            <p:spPr>
              <a:xfrm>
                <a:off x="7331198" y="2316546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A1D800D-9D84-4770-B1EB-ED045509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98" y="2316546"/>
                <a:ext cx="73116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E52C710-1F52-4679-95AC-4A7A7CD03D12}"/>
                  </a:ext>
                </a:extLst>
              </p:cNvPr>
              <p:cNvSpPr txBox="1"/>
              <p:nvPr/>
            </p:nvSpPr>
            <p:spPr>
              <a:xfrm>
                <a:off x="7137369" y="2461120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E52C710-1F52-4679-95AC-4A7A7CD0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69" y="2461120"/>
                <a:ext cx="31758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円弧 77">
            <a:extLst>
              <a:ext uri="{FF2B5EF4-FFF2-40B4-BE49-F238E27FC236}">
                <a16:creationId xmlns:a16="http://schemas.microsoft.com/office/drawing/2014/main" id="{5A62CC19-2721-4FDC-8320-6E12283C49D9}"/>
              </a:ext>
            </a:extLst>
          </p:cNvPr>
          <p:cNvSpPr/>
          <p:nvPr/>
        </p:nvSpPr>
        <p:spPr>
          <a:xfrm>
            <a:off x="6649095" y="1634444"/>
            <a:ext cx="914400" cy="914400"/>
          </a:xfrm>
          <a:prstGeom prst="arc">
            <a:avLst>
              <a:gd name="adj1" fmla="val 3694106"/>
              <a:gd name="adj2" fmla="val 4557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687E1E2-182A-4226-8712-7801981B7BB8}"/>
                  </a:ext>
                </a:extLst>
              </p:cNvPr>
              <p:cNvSpPr txBox="1"/>
              <p:nvPr/>
            </p:nvSpPr>
            <p:spPr>
              <a:xfrm>
                <a:off x="7331199" y="2849206"/>
                <a:ext cx="715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687E1E2-182A-4226-8712-7801981B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99" y="2849206"/>
                <a:ext cx="71513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7F93C54-7FFC-4689-A06E-CF7E24C31900}"/>
              </a:ext>
            </a:extLst>
          </p:cNvPr>
          <p:cNvSpPr txBox="1"/>
          <p:nvPr/>
        </p:nvSpPr>
        <p:spPr>
          <a:xfrm>
            <a:off x="3684761" y="1412428"/>
            <a:ext cx="2426328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Ensure you label all forces and split into their parallel and perpendicular components…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05FEA8D-0958-405B-B007-4CA330F28D4A}"/>
                  </a:ext>
                </a:extLst>
              </p:cNvPr>
              <p:cNvSpPr txBox="1"/>
              <p:nvPr/>
            </p:nvSpPr>
            <p:spPr>
              <a:xfrm>
                <a:off x="6859978" y="1959065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05FEA8D-0958-405B-B007-4CA330F2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978" y="1959065"/>
                <a:ext cx="54213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F484544-FB37-4E48-8E18-ECDFD89EB730}"/>
                  </a:ext>
                </a:extLst>
              </p:cNvPr>
              <p:cNvSpPr txBox="1"/>
              <p:nvPr/>
            </p:nvSpPr>
            <p:spPr>
              <a:xfrm>
                <a:off x="8311272" y="1245143"/>
                <a:ext cx="832728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F484544-FB37-4E48-8E18-ECDFD89E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272" y="1245143"/>
                <a:ext cx="832728" cy="439223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A43ECC-D33D-48F5-B774-D8E5EF97CB7F}"/>
                  </a:ext>
                </a:extLst>
              </p:cNvPr>
              <p:cNvSpPr txBox="1"/>
              <p:nvPr/>
            </p:nvSpPr>
            <p:spPr>
              <a:xfrm>
                <a:off x="8285624" y="1833619"/>
                <a:ext cx="858376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A43ECC-D33D-48F5-B774-D8E5EF97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24" y="1833619"/>
                <a:ext cx="858376" cy="438582"/>
              </a:xfrm>
              <a:prstGeom prst="rect">
                <a:avLst/>
              </a:prstGeom>
              <a:blipFill>
                <a:blip r:embed="rId1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B1E07F2-D986-4526-9ED0-910915D32DC5}"/>
                  </a:ext>
                </a:extLst>
              </p:cNvPr>
              <p:cNvSpPr txBox="1"/>
              <p:nvPr/>
            </p:nvSpPr>
            <p:spPr>
              <a:xfrm>
                <a:off x="8264785" y="2394934"/>
                <a:ext cx="879215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B1E07F2-D986-4526-9ED0-910915D32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85" y="2394934"/>
                <a:ext cx="879215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D18C36C6-3C14-487D-AA61-DD4C0FAFFB27}"/>
                  </a:ext>
                </a:extLst>
              </p:cNvPr>
              <p:cNvSpPr txBox="1"/>
              <p:nvPr/>
            </p:nvSpPr>
            <p:spPr>
              <a:xfrm>
                <a:off x="4888711" y="3792962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D18C36C6-3C14-487D-AA61-DD4C0FAF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711" y="3792962"/>
                <a:ext cx="92243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35">
            <a:extLst>
              <a:ext uri="{FF2B5EF4-FFF2-40B4-BE49-F238E27FC236}">
                <a16:creationId xmlns:a16="http://schemas.microsoft.com/office/drawing/2014/main" id="{B1F0AD9D-6A91-4102-AB2D-E945709AB39B}"/>
              </a:ext>
            </a:extLst>
          </p:cNvPr>
          <p:cNvSpPr txBox="1"/>
          <p:nvPr/>
        </p:nvSpPr>
        <p:spPr>
          <a:xfrm>
            <a:off x="4431511" y="3411962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Resolve parallel to the plane</a:t>
            </a:r>
          </a:p>
        </p:txBody>
      </p:sp>
      <p:sp>
        <p:nvSpPr>
          <p:cNvPr id="44" name="Arc 36">
            <a:extLst>
              <a:ext uri="{FF2B5EF4-FFF2-40B4-BE49-F238E27FC236}">
                <a16:creationId xmlns:a16="http://schemas.microsoft.com/office/drawing/2014/main" id="{A413DC4B-4CFA-4028-AA2F-CADCC9D5BED5}"/>
              </a:ext>
            </a:extLst>
          </p:cNvPr>
          <p:cNvSpPr/>
          <p:nvPr/>
        </p:nvSpPr>
        <p:spPr>
          <a:xfrm>
            <a:off x="5864976" y="4012508"/>
            <a:ext cx="381915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37">
            <a:extLst>
              <a:ext uri="{FF2B5EF4-FFF2-40B4-BE49-F238E27FC236}">
                <a16:creationId xmlns:a16="http://schemas.microsoft.com/office/drawing/2014/main" id="{F57EE72F-99E0-4E51-89BF-9C3C0155C887}"/>
              </a:ext>
            </a:extLst>
          </p:cNvPr>
          <p:cNvSpPr txBox="1"/>
          <p:nvPr/>
        </p:nvSpPr>
        <p:spPr>
          <a:xfrm>
            <a:off x="6129585" y="3929270"/>
            <a:ext cx="30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parallel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(you can choose up or down the slope)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FBFB6B9F-5B27-4601-9C83-074EF41A91A4}"/>
                  </a:ext>
                </a:extLst>
              </p:cNvPr>
              <p:cNvSpPr txBox="1"/>
              <p:nvPr/>
            </p:nvSpPr>
            <p:spPr>
              <a:xfrm>
                <a:off x="4015806" y="4295429"/>
                <a:ext cx="2157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</m:t>
                      </m:r>
                      <m:r>
                        <a:rPr lang="en-GB" sz="16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600" b="0" i="1" smtClean="0">
                          <a:latin typeface="Cambria Math"/>
                        </a:rPr>
                        <m:t>=(2×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FBFB6B9F-5B27-4601-9C83-074EF41A9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06" y="4295429"/>
                <a:ext cx="2157770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1">
                <a:extLst>
                  <a:ext uri="{FF2B5EF4-FFF2-40B4-BE49-F238E27FC236}">
                    <a16:creationId xmlns:a16="http://schemas.microsoft.com/office/drawing/2014/main" id="{9EA2BF86-0E41-45FD-BE8A-6EE24415748D}"/>
                  </a:ext>
                </a:extLst>
              </p:cNvPr>
              <p:cNvSpPr txBox="1"/>
              <p:nvPr/>
            </p:nvSpPr>
            <p:spPr>
              <a:xfrm>
                <a:off x="3754765" y="4689255"/>
                <a:ext cx="2027414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41">
                <a:extLst>
                  <a:ext uri="{FF2B5EF4-FFF2-40B4-BE49-F238E27FC236}">
                    <a16:creationId xmlns:a16="http://schemas.microsoft.com/office/drawing/2014/main" id="{9EA2BF86-0E41-45FD-BE8A-6EE244157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65" y="4689255"/>
                <a:ext cx="2027414" cy="6455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2">
                <a:extLst>
                  <a:ext uri="{FF2B5EF4-FFF2-40B4-BE49-F238E27FC236}">
                    <a16:creationId xmlns:a16="http://schemas.microsoft.com/office/drawing/2014/main" id="{C0387CF6-C71E-435F-8747-155358D721D7}"/>
                  </a:ext>
                </a:extLst>
              </p:cNvPr>
              <p:cNvSpPr txBox="1"/>
              <p:nvPr/>
            </p:nvSpPr>
            <p:spPr>
              <a:xfrm>
                <a:off x="4781578" y="5409006"/>
                <a:ext cx="1428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  <m:r>
                        <a:rPr lang="en-GB" sz="1600" b="0" i="1" smtClean="0">
                          <a:latin typeface="Cambria Math"/>
                        </a:rPr>
                        <m:t> (2</m:t>
                      </m:r>
                      <m:r>
                        <a:rPr lang="en-GB" sz="1600" b="0" i="1" smtClean="0">
                          <a:latin typeface="Cambria Math"/>
                        </a:rPr>
                        <m:t>𝑠𝑓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42">
                <a:extLst>
                  <a:ext uri="{FF2B5EF4-FFF2-40B4-BE49-F238E27FC236}">
                    <a16:creationId xmlns:a16="http://schemas.microsoft.com/office/drawing/2014/main" id="{C0387CF6-C71E-435F-8747-155358D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78" y="5409006"/>
                <a:ext cx="1428596" cy="338554"/>
              </a:xfrm>
              <a:prstGeom prst="rect">
                <a:avLst/>
              </a:prstGeom>
              <a:blipFill>
                <a:blip r:embed="rId1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33">
                <a:extLst>
                  <a:ext uri="{FF2B5EF4-FFF2-40B4-BE49-F238E27FC236}">
                    <a16:creationId xmlns:a16="http://schemas.microsoft.com/office/drawing/2014/main" id="{5A6E824C-A69B-4225-91DF-91EA3DAD62AD}"/>
                  </a:ext>
                </a:extLst>
              </p:cNvPr>
              <p:cNvSpPr txBox="1"/>
              <p:nvPr/>
            </p:nvSpPr>
            <p:spPr>
              <a:xfrm>
                <a:off x="4196253" y="3792963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(↙)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33">
                <a:extLst>
                  <a:ext uri="{FF2B5EF4-FFF2-40B4-BE49-F238E27FC236}">
                    <a16:creationId xmlns:a16="http://schemas.microsoft.com/office/drawing/2014/main" id="{5A6E824C-A69B-4225-91DF-91EA3DAD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53" y="3792963"/>
                <a:ext cx="673198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36">
            <a:extLst>
              <a:ext uri="{FF2B5EF4-FFF2-40B4-BE49-F238E27FC236}">
                <a16:creationId xmlns:a16="http://schemas.microsoft.com/office/drawing/2014/main" id="{CF7565AC-353D-4648-916F-B518353C1A97}"/>
              </a:ext>
            </a:extLst>
          </p:cNvPr>
          <p:cNvSpPr/>
          <p:nvPr/>
        </p:nvSpPr>
        <p:spPr>
          <a:xfrm>
            <a:off x="5890628" y="4517993"/>
            <a:ext cx="356264" cy="50668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36">
            <a:extLst>
              <a:ext uri="{FF2B5EF4-FFF2-40B4-BE49-F238E27FC236}">
                <a16:creationId xmlns:a16="http://schemas.microsoft.com/office/drawing/2014/main" id="{0F62740E-10A7-4836-90B1-BA3AFAE2FD65}"/>
              </a:ext>
            </a:extLst>
          </p:cNvPr>
          <p:cNvSpPr/>
          <p:nvPr/>
        </p:nvSpPr>
        <p:spPr>
          <a:xfrm>
            <a:off x="6015867" y="5086853"/>
            <a:ext cx="356264" cy="50668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37">
                <a:extLst>
                  <a:ext uri="{FF2B5EF4-FFF2-40B4-BE49-F238E27FC236}">
                    <a16:creationId xmlns:a16="http://schemas.microsoft.com/office/drawing/2014/main" id="{B34AFD2E-8740-4E06-97AE-A34FFD41CAE5}"/>
                  </a:ext>
                </a:extLst>
              </p:cNvPr>
              <p:cNvSpPr txBox="1"/>
              <p:nvPr/>
            </p:nvSpPr>
            <p:spPr>
              <a:xfrm>
                <a:off x="6183906" y="4617332"/>
                <a:ext cx="26703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We can use values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6" name="TextBox 37">
                <a:extLst>
                  <a:ext uri="{FF2B5EF4-FFF2-40B4-BE49-F238E27FC236}">
                    <a16:creationId xmlns:a16="http://schemas.microsoft.com/office/drawing/2014/main" id="{B34AFD2E-8740-4E06-97AE-A34FFD41C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06" y="4617332"/>
                <a:ext cx="2670383" cy="276999"/>
              </a:xfrm>
              <a:prstGeom prst="rect">
                <a:avLst/>
              </a:prstGeom>
              <a:blipFill>
                <a:blip r:embed="rId1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37">
            <a:extLst>
              <a:ext uri="{FF2B5EF4-FFF2-40B4-BE49-F238E27FC236}">
                <a16:creationId xmlns:a16="http://schemas.microsoft.com/office/drawing/2014/main" id="{69B8FACA-85B1-4177-85DB-0941AFBBE4F8}"/>
              </a:ext>
            </a:extLst>
          </p:cNvPr>
          <p:cNvSpPr txBox="1"/>
          <p:nvPr/>
        </p:nvSpPr>
        <p:spPr>
          <a:xfrm>
            <a:off x="6355922" y="5196753"/>
            <a:ext cx="86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CDAA038A-ADBA-4979-976C-F17F223963F4}"/>
              </a:ext>
            </a:extLst>
          </p:cNvPr>
          <p:cNvSpPr txBox="1"/>
          <p:nvPr/>
        </p:nvSpPr>
        <p:spPr>
          <a:xfrm>
            <a:off x="2680214" y="5887604"/>
            <a:ext cx="632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If we had resolved up the slope instead, the acceleration would have been negative</a:t>
            </a:r>
          </a:p>
          <a:p>
            <a:pPr algn="ctr"/>
            <a:endParaRPr lang="en-US" sz="12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You can interpret this as being in the opposite direction to the resolving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9" grpId="0"/>
      <p:bldP spid="40" grpId="0"/>
      <p:bldP spid="41" grpId="0"/>
      <p:bldP spid="44" grpId="0" animBg="1"/>
      <p:bldP spid="45" grpId="0"/>
      <p:bldP spid="46" grpId="0"/>
      <p:bldP spid="49" grpId="0"/>
      <p:bldP spid="50" grpId="0"/>
      <p:bldP spid="53" grpId="0"/>
      <p:bldP spid="54" grpId="0" animBg="1"/>
      <p:bldP spid="55" grpId="0" animBg="1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extend this process to particles on an inclined plane, by considering forces parallel and perpendicular to the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of mass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pushed up a smooth slope by a force of magnitude 5g acting at an angle of 60˚ to the slope. This causes the particle to accelerate up the slope at 0.5ms</a:t>
                </a:r>
                <a:r>
                  <a:rPr lang="en-US" sz="1400" baseline="30000" dirty="0">
                    <a:latin typeface="Comic Sans MS" pitchFamily="66" charset="0"/>
                  </a:rPr>
                  <a:t>-2</a:t>
                </a:r>
                <a:r>
                  <a:rPr lang="en-US" sz="1400" dirty="0">
                    <a:latin typeface="Comic Sans MS" pitchFamily="66" charset="0"/>
                  </a:rPr>
                  <a:t>.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Show that the mass of the particle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Resolve parallel to the plane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Since the particle is accelerating up the slope, it makes sense to take this as the positive direction…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636776"/>
                <a:ext cx="3419856" cy="4525963"/>
              </a:xfrm>
              <a:blipFill>
                <a:blip r:embed="rId2"/>
                <a:stretch>
                  <a:fillRect t="-270" r="-1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タイトル 1">
            <a:extLst>
              <a:ext uri="{FF2B5EF4-FFF2-40B4-BE49-F238E27FC236}">
                <a16:creationId xmlns:a16="http://schemas.microsoft.com/office/drawing/2014/main" id="{A81B483E-9C55-412E-843A-4D98DC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55EDF850-7D65-4CB5-B367-1BD6748D1E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9F9C5C-50D9-4D77-A990-02B102B3AE3A}"/>
              </a:ext>
            </a:extLst>
          </p:cNvPr>
          <p:cNvCxnSpPr>
            <a:cxnSpLocks/>
          </p:cNvCxnSpPr>
          <p:nvPr/>
        </p:nvCxnSpPr>
        <p:spPr>
          <a:xfrm>
            <a:off x="5943323" y="3158197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41123B9-D614-4EB2-8E70-C837CEB548AF}"/>
              </a:ext>
            </a:extLst>
          </p:cNvPr>
          <p:cNvCxnSpPr>
            <a:cxnSpLocks/>
          </p:cNvCxnSpPr>
          <p:nvPr/>
        </p:nvCxnSpPr>
        <p:spPr>
          <a:xfrm flipV="1">
            <a:off x="5943323" y="1790045"/>
            <a:ext cx="2304256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4EF7F3-DD1F-40DE-A1F4-F965F3DDC3D5}"/>
              </a:ext>
            </a:extLst>
          </p:cNvPr>
          <p:cNvSpPr/>
          <p:nvPr/>
        </p:nvSpPr>
        <p:spPr>
          <a:xfrm rot="19740455">
            <a:off x="6997799" y="1991066"/>
            <a:ext cx="504056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620009-2170-463C-8F3A-7739D1F2D41E}"/>
              </a:ext>
            </a:extLst>
          </p:cNvPr>
          <p:cNvCxnSpPr>
            <a:cxnSpLocks/>
          </p:cNvCxnSpPr>
          <p:nvPr/>
        </p:nvCxnSpPr>
        <p:spPr>
          <a:xfrm>
            <a:off x="5823752" y="1802167"/>
            <a:ext cx="1178971" cy="461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B705293-FA2E-4C8F-96C4-BE39F3B3D3A6}"/>
                  </a:ext>
                </a:extLst>
              </p:cNvPr>
              <p:cNvSpPr txBox="1"/>
              <p:nvPr/>
            </p:nvSpPr>
            <p:spPr>
              <a:xfrm>
                <a:off x="6461188" y="2254402"/>
                <a:ext cx="449161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B705293-FA2E-4C8F-96C4-BE39F3B3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88" y="2254402"/>
                <a:ext cx="449161" cy="281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EAA90E-18F5-4656-886A-F0FBE86D6DFF}"/>
              </a:ext>
            </a:extLst>
          </p:cNvPr>
          <p:cNvCxnSpPr>
            <a:cxnSpLocks/>
          </p:cNvCxnSpPr>
          <p:nvPr/>
        </p:nvCxnSpPr>
        <p:spPr>
          <a:xfrm flipH="1" flipV="1">
            <a:off x="6869558" y="1553066"/>
            <a:ext cx="272251" cy="449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C6610B-2C3A-4C0D-854D-5827658F649B}"/>
              </a:ext>
            </a:extLst>
          </p:cNvPr>
          <p:cNvCxnSpPr>
            <a:cxnSpLocks/>
          </p:cNvCxnSpPr>
          <p:nvPr/>
        </p:nvCxnSpPr>
        <p:spPr>
          <a:xfrm flipH="1">
            <a:off x="7329721" y="2332822"/>
            <a:ext cx="1" cy="729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C4E66D-21F1-4E44-BA94-C5A3EC5892C0}"/>
                  </a:ext>
                </a:extLst>
              </p:cNvPr>
              <p:cNvSpPr txBox="1"/>
              <p:nvPr/>
            </p:nvSpPr>
            <p:spPr>
              <a:xfrm>
                <a:off x="6291456" y="2884718"/>
                <a:ext cx="40230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C4E66D-21F1-4E44-BA94-C5A3EC58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456" y="2884718"/>
                <a:ext cx="402308" cy="281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ACDFE5-CA17-4324-BC99-D31004698986}"/>
                  </a:ext>
                </a:extLst>
              </p:cNvPr>
              <p:cNvSpPr txBox="1"/>
              <p:nvPr/>
            </p:nvSpPr>
            <p:spPr>
              <a:xfrm>
                <a:off x="6949457" y="2582876"/>
                <a:ext cx="4566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ACDFE5-CA17-4324-BC99-D3100469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57" y="2582876"/>
                <a:ext cx="4566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89CD90A-3492-4CF9-ACDD-0C7C0CE6C261}"/>
                  </a:ext>
                </a:extLst>
              </p:cNvPr>
              <p:cNvSpPr txBox="1"/>
              <p:nvPr/>
            </p:nvSpPr>
            <p:spPr>
              <a:xfrm>
                <a:off x="6656495" y="1322248"/>
                <a:ext cx="33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89CD90A-3492-4CF9-ACDD-0C7C0CE6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95" y="1322248"/>
                <a:ext cx="3334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70B8DDC-A453-4402-958F-1827079A8C00}"/>
              </a:ext>
            </a:extLst>
          </p:cNvPr>
          <p:cNvCxnSpPr>
            <a:cxnSpLocks/>
          </p:cNvCxnSpPr>
          <p:nvPr/>
        </p:nvCxnSpPr>
        <p:spPr>
          <a:xfrm>
            <a:off x="7332676" y="2326903"/>
            <a:ext cx="335873" cy="548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2F2368D-2787-4C92-9EB1-67C8A418695D}"/>
              </a:ext>
            </a:extLst>
          </p:cNvPr>
          <p:cNvCxnSpPr>
            <a:cxnSpLocks/>
          </p:cNvCxnSpPr>
          <p:nvPr/>
        </p:nvCxnSpPr>
        <p:spPr>
          <a:xfrm flipH="1">
            <a:off x="7323802" y="2858083"/>
            <a:ext cx="344747" cy="2145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24CBF5-4A24-46AC-85D2-AFA6CC0A50BC}"/>
                  </a:ext>
                </a:extLst>
              </p:cNvPr>
              <p:cNvSpPr txBox="1"/>
              <p:nvPr/>
            </p:nvSpPr>
            <p:spPr>
              <a:xfrm>
                <a:off x="7446608" y="2360935"/>
                <a:ext cx="8467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24CBF5-4A24-46AC-85D2-AFA6CC0A5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608" y="2360935"/>
                <a:ext cx="84670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B9FB474-72E3-45EA-8358-DA39F7F99A35}"/>
                  </a:ext>
                </a:extLst>
              </p:cNvPr>
              <p:cNvSpPr txBox="1"/>
              <p:nvPr/>
            </p:nvSpPr>
            <p:spPr>
              <a:xfrm>
                <a:off x="7226146" y="2523267"/>
                <a:ext cx="437940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B9FB474-72E3-45EA-8358-DA39F7F9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46" y="2523267"/>
                <a:ext cx="437940" cy="281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>
            <a:extLst>
              <a:ext uri="{FF2B5EF4-FFF2-40B4-BE49-F238E27FC236}">
                <a16:creationId xmlns:a16="http://schemas.microsoft.com/office/drawing/2014/main" id="{B9952B63-6D8A-43C2-8417-A67752EEB46E}"/>
              </a:ext>
            </a:extLst>
          </p:cNvPr>
          <p:cNvSpPr/>
          <p:nvPr/>
        </p:nvSpPr>
        <p:spPr>
          <a:xfrm>
            <a:off x="6764505" y="1678833"/>
            <a:ext cx="914400" cy="914400"/>
          </a:xfrm>
          <a:prstGeom prst="arc">
            <a:avLst>
              <a:gd name="adj1" fmla="val 3694106"/>
              <a:gd name="adj2" fmla="val 4557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F4530A-870C-4457-8B3B-0A1BDE3B4DC8}"/>
                  </a:ext>
                </a:extLst>
              </p:cNvPr>
              <p:cNvSpPr txBox="1"/>
              <p:nvPr/>
            </p:nvSpPr>
            <p:spPr>
              <a:xfrm>
                <a:off x="7402220" y="2893594"/>
                <a:ext cx="830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F4530A-870C-4457-8B3B-0A1BDE3B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0" y="2893594"/>
                <a:ext cx="830677" cy="276999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82D8220-FE6D-4E9B-B677-D15D63EC911A}"/>
                  </a:ext>
                </a:extLst>
              </p:cNvPr>
              <p:cNvSpPr txBox="1"/>
              <p:nvPr/>
            </p:nvSpPr>
            <p:spPr>
              <a:xfrm>
                <a:off x="6930999" y="2030087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82D8220-FE6D-4E9B-B677-D15D63EC9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99" y="2030087"/>
                <a:ext cx="62709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D7B7BB-61BD-4984-8FA4-62BAD180A63E}"/>
              </a:ext>
            </a:extLst>
          </p:cNvPr>
          <p:cNvSpPr txBox="1"/>
          <p:nvPr/>
        </p:nvSpPr>
        <p:spPr>
          <a:xfrm>
            <a:off x="3684761" y="1669879"/>
            <a:ext cx="145541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Ensure you label all forces and split into their parallel and perpendicular components…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C25901C6-90D6-4EBB-9EBC-D1EA30B107D8}"/>
              </a:ext>
            </a:extLst>
          </p:cNvPr>
          <p:cNvSpPr/>
          <p:nvPr/>
        </p:nvSpPr>
        <p:spPr>
          <a:xfrm>
            <a:off x="6810373" y="1866744"/>
            <a:ext cx="914400" cy="914400"/>
          </a:xfrm>
          <a:prstGeom prst="arc">
            <a:avLst>
              <a:gd name="adj1" fmla="val 8668130"/>
              <a:gd name="adj2" fmla="val 11804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274BD976-DE34-443E-85B4-91E1617FCA5F}"/>
              </a:ext>
            </a:extLst>
          </p:cNvPr>
          <p:cNvSpPr/>
          <p:nvPr/>
        </p:nvSpPr>
        <p:spPr>
          <a:xfrm>
            <a:off x="5462447" y="2711602"/>
            <a:ext cx="914400" cy="914400"/>
          </a:xfrm>
          <a:prstGeom prst="arc">
            <a:avLst>
              <a:gd name="adj1" fmla="val 19911505"/>
              <a:gd name="adj2" fmla="val 11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CFC779F-1D03-4115-B0F7-5219182EB725}"/>
              </a:ext>
            </a:extLst>
          </p:cNvPr>
          <p:cNvCxnSpPr>
            <a:cxnSpLocks/>
          </p:cNvCxnSpPr>
          <p:nvPr/>
        </p:nvCxnSpPr>
        <p:spPr>
          <a:xfrm>
            <a:off x="5833830" y="1804600"/>
            <a:ext cx="637992" cy="9829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B26053-85B4-49F4-B1AD-72134AC6F8B4}"/>
              </a:ext>
            </a:extLst>
          </p:cNvPr>
          <p:cNvCxnSpPr>
            <a:cxnSpLocks/>
          </p:cNvCxnSpPr>
          <p:nvPr/>
        </p:nvCxnSpPr>
        <p:spPr>
          <a:xfrm flipV="1">
            <a:off x="6471822" y="2459115"/>
            <a:ext cx="630314" cy="37286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B0330B9-D992-4EC4-A802-C9CFAEC45A6C}"/>
                  </a:ext>
                </a:extLst>
              </p:cNvPr>
              <p:cNvSpPr txBox="1"/>
              <p:nvPr/>
            </p:nvSpPr>
            <p:spPr>
              <a:xfrm rot="19768424">
                <a:off x="6434554" y="2591756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B0330B9-D992-4EC4-A802-C9CFAEC4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8424">
                <a:off x="6434554" y="2591756"/>
                <a:ext cx="80342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E34B22D-1247-4A01-A4A4-71F960B120D9}"/>
                  </a:ext>
                </a:extLst>
              </p:cNvPr>
              <p:cNvSpPr txBox="1"/>
              <p:nvPr/>
            </p:nvSpPr>
            <p:spPr>
              <a:xfrm>
                <a:off x="6221491" y="1757252"/>
                <a:ext cx="413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E34B22D-1247-4A01-A4A4-71F960B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91" y="1757252"/>
                <a:ext cx="41331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402B8F-FDB8-497A-92EE-E5D11C870502}"/>
                  </a:ext>
                </a:extLst>
              </p:cNvPr>
              <p:cNvSpPr txBox="1"/>
              <p:nvPr/>
            </p:nvSpPr>
            <p:spPr>
              <a:xfrm>
                <a:off x="5440256" y="2254401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402B8F-FDB8-497A-92EE-E5D11C870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56" y="2254401"/>
                <a:ext cx="787395" cy="276999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61ADF143-A800-48E3-A493-48F8F97C0D5E}"/>
                  </a:ext>
                </a:extLst>
              </p:cNvPr>
              <p:cNvSpPr txBox="1"/>
              <p:nvPr/>
            </p:nvSpPr>
            <p:spPr>
              <a:xfrm>
                <a:off x="5405022" y="3586579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61ADF143-A800-48E3-A493-48F8F97C0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22" y="3586579"/>
                <a:ext cx="92243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5">
            <a:extLst>
              <a:ext uri="{FF2B5EF4-FFF2-40B4-BE49-F238E27FC236}">
                <a16:creationId xmlns:a16="http://schemas.microsoft.com/office/drawing/2014/main" id="{55E90B6A-BB24-4496-B4A1-7093039987FA}"/>
              </a:ext>
            </a:extLst>
          </p:cNvPr>
          <p:cNvSpPr txBox="1"/>
          <p:nvPr/>
        </p:nvSpPr>
        <p:spPr>
          <a:xfrm>
            <a:off x="3918012" y="3267723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Resolve parallel to the plane</a:t>
            </a:r>
          </a:p>
        </p:txBody>
      </p:sp>
      <p:sp>
        <p:nvSpPr>
          <p:cNvPr id="41" name="Arc 36">
            <a:extLst>
              <a:ext uri="{FF2B5EF4-FFF2-40B4-BE49-F238E27FC236}">
                <a16:creationId xmlns:a16="http://schemas.microsoft.com/office/drawing/2014/main" id="{0DE7CA2B-7C36-4634-B529-BDBBBEDDA6C4}"/>
              </a:ext>
            </a:extLst>
          </p:cNvPr>
          <p:cNvSpPr/>
          <p:nvPr/>
        </p:nvSpPr>
        <p:spPr>
          <a:xfrm>
            <a:off x="6587231" y="3726402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B023E474-EFD9-4EC5-BF57-128D4EBE68A8}"/>
              </a:ext>
            </a:extLst>
          </p:cNvPr>
          <p:cNvSpPr txBox="1"/>
          <p:nvPr/>
        </p:nvSpPr>
        <p:spPr>
          <a:xfrm>
            <a:off x="6836546" y="3824056"/>
            <a:ext cx="130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1CA1CB72-A3C6-4DBC-A4E1-432A9FE628D2}"/>
                  </a:ext>
                </a:extLst>
              </p:cNvPr>
              <p:cNvSpPr txBox="1"/>
              <p:nvPr/>
            </p:nvSpPr>
            <p:spPr>
              <a:xfrm>
                <a:off x="3739720" y="3972758"/>
                <a:ext cx="3094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60−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)(0.5)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1CA1CB72-A3C6-4DBC-A4E1-432A9FE62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20" y="3972758"/>
                <a:ext cx="3094437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3DD0B4BC-6948-44A6-85E6-4A61BFAAA028}"/>
                  </a:ext>
                </a:extLst>
              </p:cNvPr>
              <p:cNvSpPr txBox="1"/>
              <p:nvPr/>
            </p:nvSpPr>
            <p:spPr>
              <a:xfrm>
                <a:off x="4313068" y="3577702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3DD0B4BC-6948-44A6-85E6-4A61BFAA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8" y="3577702"/>
                <a:ext cx="673198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>
                <a:extLst>
                  <a:ext uri="{FF2B5EF4-FFF2-40B4-BE49-F238E27FC236}">
                    <a16:creationId xmlns:a16="http://schemas.microsoft.com/office/drawing/2014/main" id="{20C2160A-DAA1-4697-A54E-FD5FF5760137}"/>
                  </a:ext>
                </a:extLst>
              </p:cNvPr>
              <p:cNvSpPr txBox="1"/>
              <p:nvPr/>
            </p:nvSpPr>
            <p:spPr>
              <a:xfrm>
                <a:off x="4787286" y="4363375"/>
                <a:ext cx="27546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60=0.5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38">
                <a:extLst>
                  <a:ext uri="{FF2B5EF4-FFF2-40B4-BE49-F238E27FC236}">
                    <a16:creationId xmlns:a16="http://schemas.microsoft.com/office/drawing/2014/main" id="{20C2160A-DAA1-4697-A54E-FD5FF57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286" y="4363375"/>
                <a:ext cx="2754600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8">
                <a:extLst>
                  <a:ext uri="{FF2B5EF4-FFF2-40B4-BE49-F238E27FC236}">
                    <a16:creationId xmlns:a16="http://schemas.microsoft.com/office/drawing/2014/main" id="{49F7BF27-2F63-44EB-AFDB-193100457A57}"/>
                  </a:ext>
                </a:extLst>
              </p:cNvPr>
              <p:cNvSpPr txBox="1"/>
              <p:nvPr/>
            </p:nvSpPr>
            <p:spPr>
              <a:xfrm>
                <a:off x="5160147" y="4762869"/>
                <a:ext cx="2155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38">
                <a:extLst>
                  <a:ext uri="{FF2B5EF4-FFF2-40B4-BE49-F238E27FC236}">
                    <a16:creationId xmlns:a16="http://schemas.microsoft.com/office/drawing/2014/main" id="{49F7BF27-2F63-44EB-AFDB-19310045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47" y="4762869"/>
                <a:ext cx="2155718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38">
                <a:extLst>
                  <a:ext uri="{FF2B5EF4-FFF2-40B4-BE49-F238E27FC236}">
                    <a16:creationId xmlns:a16="http://schemas.microsoft.com/office/drawing/2014/main" id="{54436838-BA02-4FF4-84FF-DC1BB905D329}"/>
                  </a:ext>
                </a:extLst>
              </p:cNvPr>
              <p:cNvSpPr txBox="1"/>
              <p:nvPr/>
            </p:nvSpPr>
            <p:spPr>
              <a:xfrm>
                <a:off x="5328823" y="5189000"/>
                <a:ext cx="1461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38">
                <a:extLst>
                  <a:ext uri="{FF2B5EF4-FFF2-40B4-BE49-F238E27FC236}">
                    <a16:creationId xmlns:a16="http://schemas.microsoft.com/office/drawing/2014/main" id="{54436838-BA02-4FF4-84FF-DC1BB905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23" y="5189000"/>
                <a:ext cx="1461618" cy="338554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9F75EBA4-8507-4377-A130-32BAD472335E}"/>
                  </a:ext>
                </a:extLst>
              </p:cNvPr>
              <p:cNvSpPr txBox="1"/>
              <p:nvPr/>
            </p:nvSpPr>
            <p:spPr>
              <a:xfrm>
                <a:off x="5337701" y="5615128"/>
                <a:ext cx="1573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9F75EBA4-8507-4377-A130-32BAD472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01" y="5615128"/>
                <a:ext cx="1573829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8">
                <a:extLst>
                  <a:ext uri="{FF2B5EF4-FFF2-40B4-BE49-F238E27FC236}">
                    <a16:creationId xmlns:a16="http://schemas.microsoft.com/office/drawing/2014/main" id="{38144C41-B8D2-452C-93C5-15EBF5C3099F}"/>
                  </a:ext>
                </a:extLst>
              </p:cNvPr>
              <p:cNvSpPr txBox="1"/>
              <p:nvPr/>
            </p:nvSpPr>
            <p:spPr>
              <a:xfrm>
                <a:off x="5098004" y="5996868"/>
                <a:ext cx="1161535" cy="603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TextBox 38">
                <a:extLst>
                  <a:ext uri="{FF2B5EF4-FFF2-40B4-BE49-F238E27FC236}">
                    <a16:creationId xmlns:a16="http://schemas.microsoft.com/office/drawing/2014/main" id="{38144C41-B8D2-452C-93C5-15EBF5C3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04" y="5996868"/>
                <a:ext cx="1161535" cy="6031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36">
            <a:extLst>
              <a:ext uri="{FF2B5EF4-FFF2-40B4-BE49-F238E27FC236}">
                <a16:creationId xmlns:a16="http://schemas.microsoft.com/office/drawing/2014/main" id="{B4638DFF-42AE-4A0B-87CC-F8685BCB6CED}"/>
              </a:ext>
            </a:extLst>
          </p:cNvPr>
          <p:cNvSpPr/>
          <p:nvPr/>
        </p:nvSpPr>
        <p:spPr>
          <a:xfrm>
            <a:off x="7272291" y="4118499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37">
                <a:extLst>
                  <a:ext uri="{FF2B5EF4-FFF2-40B4-BE49-F238E27FC236}">
                    <a16:creationId xmlns:a16="http://schemas.microsoft.com/office/drawing/2014/main" id="{0C815976-7FA6-491A-B6C6-8F94C8E063FB}"/>
                  </a:ext>
                </a:extLst>
              </p:cNvPr>
              <p:cNvSpPr txBox="1"/>
              <p:nvPr/>
            </p:nvSpPr>
            <p:spPr>
              <a:xfrm>
                <a:off x="7539361" y="4225031"/>
                <a:ext cx="1304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𝑚𝑔𝑠𝑖𝑛</m:t>
                    </m:r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30</m:t>
                    </m:r>
                  </m:oMath>
                </a14:m>
                <a:endParaRPr lang="en-GB" sz="12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Box 37">
                <a:extLst>
                  <a:ext uri="{FF2B5EF4-FFF2-40B4-BE49-F238E27FC236}">
                    <a16:creationId xmlns:a16="http://schemas.microsoft.com/office/drawing/2014/main" id="{0C815976-7FA6-491A-B6C6-8F94C8E0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61" y="4225031"/>
                <a:ext cx="1304277" cy="276999"/>
              </a:xfrm>
              <a:prstGeom prst="rect">
                <a:avLst/>
              </a:prstGeom>
              <a:blipFill>
                <a:blip r:embed="rId2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36">
            <a:extLst>
              <a:ext uri="{FF2B5EF4-FFF2-40B4-BE49-F238E27FC236}">
                <a16:creationId xmlns:a16="http://schemas.microsoft.com/office/drawing/2014/main" id="{094829D6-68F3-4CAD-8FF2-8143076A115F}"/>
              </a:ext>
            </a:extLst>
          </p:cNvPr>
          <p:cNvSpPr/>
          <p:nvPr/>
        </p:nvSpPr>
        <p:spPr>
          <a:xfrm>
            <a:off x="7238260" y="4563862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37">
            <a:extLst>
              <a:ext uri="{FF2B5EF4-FFF2-40B4-BE49-F238E27FC236}">
                <a16:creationId xmlns:a16="http://schemas.microsoft.com/office/drawing/2014/main" id="{35C7523D-75C7-4426-BCBF-EE3F8B5219B1}"/>
              </a:ext>
            </a:extLst>
          </p:cNvPr>
          <p:cNvSpPr txBox="1"/>
          <p:nvPr/>
        </p:nvSpPr>
        <p:spPr>
          <a:xfrm>
            <a:off x="7501633" y="4519473"/>
            <a:ext cx="173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Cos60 and Sin30 are both equal to 0.5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0" name="Arc 36">
            <a:extLst>
              <a:ext uri="{FF2B5EF4-FFF2-40B4-BE49-F238E27FC236}">
                <a16:creationId xmlns:a16="http://schemas.microsoft.com/office/drawing/2014/main" id="{6D177D45-F1D8-421C-BE44-58A31CD9A5E5}"/>
              </a:ext>
            </a:extLst>
          </p:cNvPr>
          <p:cNvSpPr/>
          <p:nvPr/>
        </p:nvSpPr>
        <p:spPr>
          <a:xfrm>
            <a:off x="7071064" y="4929326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37">
            <a:extLst>
              <a:ext uri="{FF2B5EF4-FFF2-40B4-BE49-F238E27FC236}">
                <a16:creationId xmlns:a16="http://schemas.microsoft.com/office/drawing/2014/main" id="{7C77AAC9-3104-44BF-9D0F-5E471761E10D}"/>
              </a:ext>
            </a:extLst>
          </p:cNvPr>
          <p:cNvSpPr txBox="1"/>
          <p:nvPr/>
        </p:nvSpPr>
        <p:spPr>
          <a:xfrm>
            <a:off x="7320379" y="5026980"/>
            <a:ext cx="130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Multiply by 2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2" name="Arc 36">
            <a:extLst>
              <a:ext uri="{FF2B5EF4-FFF2-40B4-BE49-F238E27FC236}">
                <a16:creationId xmlns:a16="http://schemas.microsoft.com/office/drawing/2014/main" id="{4E94CDB8-4548-4CB0-AC0F-370207E41977}"/>
              </a:ext>
            </a:extLst>
          </p:cNvPr>
          <p:cNvSpPr/>
          <p:nvPr/>
        </p:nvSpPr>
        <p:spPr>
          <a:xfrm>
            <a:off x="6646416" y="5374689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37">
            <a:extLst>
              <a:ext uri="{FF2B5EF4-FFF2-40B4-BE49-F238E27FC236}">
                <a16:creationId xmlns:a16="http://schemas.microsoft.com/office/drawing/2014/main" id="{163E8349-8AE5-4E25-947D-712EC7581008}"/>
              </a:ext>
            </a:extLst>
          </p:cNvPr>
          <p:cNvSpPr txBox="1"/>
          <p:nvPr/>
        </p:nvSpPr>
        <p:spPr>
          <a:xfrm>
            <a:off x="6895731" y="5472343"/>
            <a:ext cx="177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Factorise right side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" name="Arc 36">
            <a:extLst>
              <a:ext uri="{FF2B5EF4-FFF2-40B4-BE49-F238E27FC236}">
                <a16:creationId xmlns:a16="http://schemas.microsoft.com/office/drawing/2014/main" id="{2A2EDAFE-B568-4F83-887D-A9C591EFE65E}"/>
              </a:ext>
            </a:extLst>
          </p:cNvPr>
          <p:cNvSpPr/>
          <p:nvPr/>
        </p:nvSpPr>
        <p:spPr>
          <a:xfrm>
            <a:off x="6630140" y="5855563"/>
            <a:ext cx="372862" cy="43281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37">
            <a:extLst>
              <a:ext uri="{FF2B5EF4-FFF2-40B4-BE49-F238E27FC236}">
                <a16:creationId xmlns:a16="http://schemas.microsoft.com/office/drawing/2014/main" id="{2B68BC37-53BF-46A3-B4E0-B356C9695A6F}"/>
              </a:ext>
            </a:extLst>
          </p:cNvPr>
          <p:cNvSpPr txBox="1"/>
          <p:nvPr/>
        </p:nvSpPr>
        <p:spPr>
          <a:xfrm>
            <a:off x="6790679" y="5811174"/>
            <a:ext cx="179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Divide by the bracketed part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 animBg="1"/>
      <p:bldP spid="20" grpId="0"/>
      <p:bldP spid="20" grpId="1"/>
      <p:bldP spid="25" grpId="0" animBg="1"/>
      <p:bldP spid="36" grpId="0"/>
      <p:bldP spid="36" grpId="1"/>
      <p:bldP spid="38" grpId="0"/>
      <p:bldP spid="39" grpId="0"/>
      <p:bldP spid="40" grpId="0"/>
      <p:bldP spid="41" grpId="0" animBg="1"/>
      <p:bldP spid="42" grpId="0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6" grpId="0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92724" y="2315207"/>
            <a:ext cx="588122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5C</a:t>
            </a:r>
            <a:endParaRPr lang="ja-JP" altLang="en-US" sz="80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Permanent Marker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u="sng" dirty="0">
                <a:latin typeface="Comic Sans MS" pitchFamily="66" charset="0"/>
              </a:rPr>
              <a:t>Friction</a:t>
            </a:r>
            <a:r>
              <a:rPr lang="en-GB" sz="1400" dirty="0">
                <a:latin typeface="Comic Sans MS" pitchFamily="66" charset="0"/>
              </a:rPr>
              <a:t>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It is dependent on two things: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1) The </a:t>
            </a:r>
            <a:r>
              <a:rPr lang="en-GB" sz="1400" u="sng" dirty="0">
                <a:latin typeface="Comic Sans MS" pitchFamily="66" charset="0"/>
              </a:rPr>
              <a:t>normal reaction</a:t>
            </a:r>
            <a:r>
              <a:rPr lang="en-GB" sz="1400" dirty="0">
                <a:latin typeface="Comic Sans MS" pitchFamily="66" charset="0"/>
              </a:rPr>
              <a:t> between the two surfaces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2) The </a:t>
            </a:r>
            <a:r>
              <a:rPr lang="en-GB" sz="1400" u="sng" dirty="0">
                <a:latin typeface="Comic Sans MS" pitchFamily="66" charset="0"/>
              </a:rPr>
              <a:t>coefficient of friction</a:t>
            </a:r>
            <a:r>
              <a:rPr lang="en-GB" sz="1400" dirty="0">
                <a:latin typeface="Comic Sans MS" pitchFamily="66" charset="0"/>
              </a:rPr>
              <a:t> between the two surfaces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maximum frictional force is calculated as follows: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If a surface is described as ‘smooth’, the implication is that the coefficient of friction is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8402" y="5403541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2" y="5403541"/>
                <a:ext cx="1196545" cy="338554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0002" y="5327341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02" y="5327341"/>
                <a:ext cx="243553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002" y="5632141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02" y="5632141"/>
                <a:ext cx="220361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CC09148A-ED11-4125-8173-91521090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42F745A9-5057-44B3-8237-FC2CDF4822CF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block of mass 5kg is lying at rest on rough horizontal ground. The coefficient of friction between the block and the ground is 0.4. A horizontal force, P, is applied to the block. Find the magnitude of the frictional force acting on the block and its acceleration when: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10N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19.6N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30N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867400" y="2362200"/>
            <a:ext cx="1676400" cy="533400"/>
            <a:chOff x="5105400" y="2523744"/>
            <a:chExt cx="1981200" cy="600456"/>
          </a:xfrm>
        </p:grpSpPr>
        <p:sp>
          <p:nvSpPr>
            <p:cNvPr id="9" name="Rectangle 8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171944" y="251460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9600" y="2362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2362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2514600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2694432"/>
            <a:ext cx="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600" y="1981200"/>
            <a:ext cx="0" cy="35356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1676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236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5kg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5g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12954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77000" y="1600200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53200" y="1600200"/>
            <a:ext cx="304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1295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 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4400" y="3505200"/>
            <a:ext cx="40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need to find the maximum possible frictional force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To do this we need R, the normal reaction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29200" y="40386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38600"/>
                <a:ext cx="922432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72000" y="4419600"/>
                <a:ext cx="16736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𝑅</m:t>
                    </m:r>
                    <m:r>
                      <a:rPr lang="en-GB" sz="1600" b="0" i="1" smtClean="0">
                        <a:latin typeface="Cambria Math"/>
                      </a:rPr>
                      <m:t>−5</m:t>
                    </m:r>
                    <m:r>
                      <a:rPr lang="en-GB" sz="1600" b="0" i="1" smtClean="0">
                        <a:latin typeface="Cambria Math"/>
                      </a:rPr>
                      <m:t>𝑔</m:t>
                    </m:r>
                    <m:r>
                      <a:rPr lang="en-GB" sz="1600" b="0" i="1" smtClean="0">
                        <a:latin typeface="Cambria Math"/>
                      </a:rPr>
                      <m:t>=(5×0</m:t>
                    </m:r>
                  </m:oMath>
                </a14:m>
                <a:r>
                  <a:rPr lang="en-GB" sz="1600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0"/>
                <a:ext cx="1673600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455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29200" y="4876800"/>
                <a:ext cx="147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=5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 (49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47700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>
            <a:off x="6172200" y="4191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705600" y="42672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Resolve vertically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6172200" y="46482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629400" y="4724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Calculate R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24400" y="55626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62600"/>
                <a:ext cx="1196545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495800" y="5257800"/>
            <a:ext cx="4501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Now we can calculate the maximum possible frictional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24400" y="5943600"/>
                <a:ext cx="1850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=(0.4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×49)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43600"/>
                <a:ext cx="1850763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6324600"/>
                <a:ext cx="1485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=19.6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324600"/>
                <a:ext cx="1485663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6248400" y="5715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/>
          <p:cNvSpPr/>
          <p:nvPr/>
        </p:nvSpPr>
        <p:spPr>
          <a:xfrm>
            <a:off x="6248400" y="61722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781800" y="5791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056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 F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MAX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8ED9322B-293F-4A39-9F6A-4B1962C6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8" name="コンテンツ プレースホルダー 2">
            <a:extLst>
              <a:ext uri="{FF2B5EF4-FFF2-40B4-BE49-F238E27FC236}">
                <a16:creationId xmlns:a16="http://schemas.microsoft.com/office/drawing/2014/main" id="{8B8F812B-589D-43B1-80E7-3E3D1EEA00A7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3">
                <a:extLst>
                  <a:ext uri="{FF2B5EF4-FFF2-40B4-BE49-F238E27FC236}">
                    <a16:creationId xmlns:a16="http://schemas.microsoft.com/office/drawing/2014/main" id="{CB70631E-5F08-46B0-9224-B0F8BB5B186C}"/>
                  </a:ext>
                </a:extLst>
              </p:cNvPr>
              <p:cNvSpPr txBox="1"/>
              <p:nvPr/>
            </p:nvSpPr>
            <p:spPr>
              <a:xfrm>
                <a:off x="4409317" y="4041538"/>
                <a:ext cx="634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33">
                <a:extLst>
                  <a:ext uri="{FF2B5EF4-FFF2-40B4-BE49-F238E27FC236}">
                    <a16:creationId xmlns:a16="http://schemas.microsoft.com/office/drawing/2014/main" id="{CB70631E-5F08-46B0-9224-B0F8BB5B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17" y="4041538"/>
                <a:ext cx="634725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4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/>
      <p:bldP spid="22" grpId="1"/>
      <p:bldP spid="23" grpId="0"/>
      <p:bldP spid="24" grpId="0"/>
      <p:bldP spid="24" grpId="1"/>
      <p:bldP spid="25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/>
      <p:bldP spid="45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block of mass 5kg is lying at rest on rough horizontal ground. The coefficient of friction between the block and the ground is 0.4. A horizontal force, P, is applied to the block. Find the magnitude of the frictional force acting on the block and its acceleration when: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10N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19.6N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30N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867400" y="2362200"/>
            <a:ext cx="1676400" cy="533400"/>
            <a:chOff x="5105400" y="2523744"/>
            <a:chExt cx="1981200" cy="600456"/>
          </a:xfrm>
        </p:grpSpPr>
        <p:sp>
          <p:nvSpPr>
            <p:cNvPr id="9" name="Rectangle 8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171944" y="251460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9600" y="2362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2362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2514600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2694432"/>
            <a:ext cx="0" cy="53340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600" y="1981200"/>
            <a:ext cx="0" cy="353568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1676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236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5kg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12954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77000" y="1600200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53200" y="1600200"/>
            <a:ext cx="304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1295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 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=19.6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876800" y="3581400"/>
            <a:ext cx="345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 maximum frictional force is 19.6 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6800" y="3962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Any force will be </a:t>
            </a:r>
            <a:r>
              <a:rPr lang="en-GB" sz="1400" u="sng" dirty="0">
                <a:solidFill>
                  <a:srgbClr val="FF0000"/>
                </a:solidFill>
                <a:latin typeface="Comic Sans MS" pitchFamily="66" charset="0"/>
              </a:rPr>
              <a:t>opposed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by friction up to this value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800" y="44958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For part a), the force is only 10N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Therefore, the frictional force will match this at 10N, preventing movement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Hence, there is also no acceleration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0600" y="2362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78467A35-B9E8-4CCD-B5E1-996C97F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3C08618D-2EAF-4397-9581-9F4A6966CE90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46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block of mass 5kg is lying at rest on rough horizontal ground. The coefficient of friction between the block and the ground is 0.4. A horizontal force, P, is applied to the block. Find the magnitude of the frictional force acting on the block and its acceleration when: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10N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19.6N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30N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867400" y="2362200"/>
            <a:ext cx="1676400" cy="533400"/>
            <a:chOff x="5105400" y="2523744"/>
            <a:chExt cx="1981200" cy="600456"/>
          </a:xfrm>
        </p:grpSpPr>
        <p:sp>
          <p:nvSpPr>
            <p:cNvPr id="9" name="Rectangle 8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171944" y="251460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96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19.6N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2362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2514600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2694432"/>
            <a:ext cx="0" cy="53340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600" y="1981200"/>
            <a:ext cx="0" cy="353568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1676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236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5kg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12954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77000" y="1600200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53200" y="1600200"/>
            <a:ext cx="304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1295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 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=19.6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876800" y="3581400"/>
            <a:ext cx="345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 maximum frictional force is 19.6 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6800" y="3962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Any force will be </a:t>
            </a:r>
            <a:r>
              <a:rPr lang="en-GB" sz="1400" u="sng" dirty="0">
                <a:solidFill>
                  <a:srgbClr val="FF0000"/>
                </a:solidFill>
                <a:latin typeface="Comic Sans MS" pitchFamily="66" charset="0"/>
              </a:rPr>
              <a:t>opposed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by friction up to this value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800" y="44958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For part b), the force is only 19.6N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Therefore, the frictional force will match this at 19.6N, preventing movement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Hence, there is also no acceleration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This situation is called </a:t>
            </a:r>
            <a:r>
              <a:rPr lang="en-GB" sz="14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‘limiting equilibrium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’, as the object is on the point of movement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2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19.6N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5EACBDA-2C40-455C-9DBF-448FECBA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4A717496-6C6C-4AA4-8DEB-CC6D623BF82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92724" y="2315207"/>
            <a:ext cx="588122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8000" b="0" cap="none" spc="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5A</a:t>
            </a:r>
            <a:endParaRPr lang="ja-JP" altLang="en-US" sz="80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Permanent Marker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block of mass 5kg is lying at rest on rough horizontal ground. The coefficient of friction between the block and the ground is 0.4. A horizontal force, P, is applied to the block. Find the magnitude of the frictional force acting on the block and its acceleration when: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10N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19.6N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= 30N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867400" y="2362200"/>
            <a:ext cx="1676400" cy="533400"/>
            <a:chOff x="5105400" y="2523744"/>
            <a:chExt cx="1981200" cy="600456"/>
          </a:xfrm>
        </p:grpSpPr>
        <p:sp>
          <p:nvSpPr>
            <p:cNvPr id="9" name="Rectangle 8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171944" y="251460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534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2362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2514600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2694432"/>
            <a:ext cx="0" cy="53340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600" y="1981200"/>
            <a:ext cx="0" cy="353568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1676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236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5kg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12954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77000" y="1600200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53200" y="1600200"/>
            <a:ext cx="304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1295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 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=19.6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600200"/>
                <a:ext cx="132145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953000" y="3581400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For part c), the force is 30N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frictional force will oppose 19.6N of this, but no more.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Hence, the object will accelerate…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Resolve horizontally!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19.6N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8768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9224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72712" y="5334000"/>
                <a:ext cx="1994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30−19.6=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12" y="5334000"/>
                <a:ext cx="19948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48200" y="5791200"/>
                <a:ext cx="11147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10.4=5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91200"/>
                <a:ext cx="111479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48200" y="6248400"/>
                <a:ext cx="1000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2.08=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48400"/>
                <a:ext cx="100098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5867400" y="5105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400800" y="5029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horizontally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5867400" y="55626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/>
          <p:cNvSpPr/>
          <p:nvPr/>
        </p:nvSpPr>
        <p:spPr>
          <a:xfrm>
            <a:off x="5867400" y="60198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324600" y="5638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0800" y="6096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Divide by 5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400" y="65810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So the acceleration will be 2.08ms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-2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258546A0-F1EE-4B75-B565-1F067A58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3873D11E-024E-4BDC-805E-EEE21038DD0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3">
                <a:extLst>
                  <a:ext uri="{FF2B5EF4-FFF2-40B4-BE49-F238E27FC236}">
                    <a16:creationId xmlns:a16="http://schemas.microsoft.com/office/drawing/2014/main" id="{4A0DE7A8-8840-47C6-94A1-DBCA7DBF3C19}"/>
                  </a:ext>
                </a:extLst>
              </p:cNvPr>
              <p:cNvSpPr txBox="1"/>
              <p:nvPr/>
            </p:nvSpPr>
            <p:spPr>
              <a:xfrm>
                <a:off x="4311663" y="4858284"/>
                <a:ext cx="710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33">
                <a:extLst>
                  <a:ext uri="{FF2B5EF4-FFF2-40B4-BE49-F238E27FC236}">
                    <a16:creationId xmlns:a16="http://schemas.microsoft.com/office/drawing/2014/main" id="{4A0DE7A8-8840-47C6-94A1-DBCA7DBF3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63" y="4858284"/>
                <a:ext cx="710066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3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9" grpId="0"/>
      <p:bldP spid="30" grpId="0"/>
      <p:bldP spid="30" grpId="1"/>
      <p:bldP spid="31" grpId="0"/>
      <p:bldP spid="32" grpId="0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/>
      <p:bldP spid="40" grpId="0"/>
      <p:bldP spid="42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5kg box lies at rest on a rough horizontal floor. The coefficient of friction between the box and the floor is 0.5. A force P is applied to the box. Calculate the value of P required to cause the box to accelerate if: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horizontally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above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324600" y="1828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626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43800" y="1905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0" y="1905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53200" y="2286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53200" y="1524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600" y="19050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48400" y="259080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 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9200" y="35052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05200"/>
                <a:ext cx="92243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7315200" y="12954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6800" y="3124200"/>
            <a:ext cx="4020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Resolve vertically to find the normal reaction </a:t>
            </a:r>
          </a:p>
        </p:txBody>
      </p:sp>
      <p:sp>
        <p:nvSpPr>
          <p:cNvPr id="55" name="Arc 54"/>
          <p:cNvSpPr/>
          <p:nvPr/>
        </p:nvSpPr>
        <p:spPr>
          <a:xfrm>
            <a:off x="6096000" y="36576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6553200" y="3657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Sub in values and resolve vertically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44568" y="3971544"/>
                <a:ext cx="1758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−5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=(5×0)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68" y="3971544"/>
                <a:ext cx="1758558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4419600"/>
                <a:ext cx="101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=49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101983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>
          <a:xfrm>
            <a:off x="6096000" y="41148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477000" y="4191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76800" y="4953000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find the maximum frictional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29200" y="53340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34000"/>
                <a:ext cx="1196545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29200" y="5791200"/>
                <a:ext cx="1850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=(0.5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×49)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91200"/>
                <a:ext cx="185076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29200" y="6248400"/>
                <a:ext cx="1485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=24.5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48400"/>
                <a:ext cx="148566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6629400" y="54864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7162800" y="5562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6629400" y="59436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7010400" y="6019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7200" y="65810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So P will have to exceed 24.5N to make the object move!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5F02ABFA-8B8F-476E-BE8C-6C701044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C21CBFDC-4FBC-4FDB-99B5-7DEC7BE320D0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3">
                <a:extLst>
                  <a:ext uri="{FF2B5EF4-FFF2-40B4-BE49-F238E27FC236}">
                    <a16:creationId xmlns:a16="http://schemas.microsoft.com/office/drawing/2014/main" id="{CC13679B-108A-40E4-948E-A345D574267B}"/>
                  </a:ext>
                </a:extLst>
              </p:cNvPr>
              <p:cNvSpPr txBox="1"/>
              <p:nvPr/>
            </p:nvSpPr>
            <p:spPr>
              <a:xfrm>
                <a:off x="4506971" y="3508877"/>
                <a:ext cx="634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TextBox 33">
                <a:extLst>
                  <a:ext uri="{FF2B5EF4-FFF2-40B4-BE49-F238E27FC236}">
                    <a16:creationId xmlns:a16="http://schemas.microsoft.com/office/drawing/2014/main" id="{CC13679B-108A-40E4-948E-A345D574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71" y="3508877"/>
                <a:ext cx="634725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9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45" grpId="0"/>
      <p:bldP spid="49" grpId="0"/>
      <p:bldP spid="50" grpId="0"/>
      <p:bldP spid="50" grpId="1"/>
      <p:bldP spid="51" grpId="0"/>
      <p:bldP spid="51" grpId="1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 animBg="1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/>
      <p:bldP spid="69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5kg box lies at rest on a rough horizontal floor. The coefficient of friction between the box and the floor is 0.5. A force P is applied to the box. Calculate the value of P required to cause the box to accelerate if: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horizontally –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24.5N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above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324600" y="1828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81800" y="1524000"/>
            <a:ext cx="7620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626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295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0" y="1905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53200" y="2286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53200" y="1524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600" y="19050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48400" y="259080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 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43800" y="10668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818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43800" y="1524000"/>
            <a:ext cx="0" cy="5334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6172200" y="1600200"/>
            <a:ext cx="914400" cy="914400"/>
          </a:xfrm>
          <a:prstGeom prst="arc">
            <a:avLst>
              <a:gd name="adj1" fmla="val 20127736"/>
              <a:gd name="adj2" fmla="val 51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010400" y="18288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205740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mic Sans MS" pitchFamily="66" charset="0"/>
              </a:rPr>
              <a:t>Pcos</a:t>
            </a:r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43800" y="167640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mic Sans MS" pitchFamily="66" charset="0"/>
              </a:rPr>
              <a:t>Psin</a:t>
            </a:r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62600" y="4724400"/>
            <a:ext cx="1905000" cy="1371600"/>
            <a:chOff x="5181600" y="4191000"/>
            <a:chExt cx="1905000" cy="137160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5791200" y="4191000"/>
              <a:ext cx="1295400" cy="914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791200" y="5105400"/>
              <a:ext cx="1295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086600" y="4191000"/>
              <a:ext cx="0" cy="914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934200" y="4953000"/>
              <a:ext cx="0" cy="152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934200" y="4953000"/>
              <a:ext cx="152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c 74"/>
            <p:cNvSpPr/>
            <p:nvPr/>
          </p:nvSpPr>
          <p:spPr>
            <a:xfrm>
              <a:off x="5181600" y="4648200"/>
              <a:ext cx="914400" cy="914400"/>
            </a:xfrm>
            <a:prstGeom prst="arc">
              <a:avLst>
                <a:gd name="adj1" fmla="val 20166021"/>
                <a:gd name="adj2" fmla="val 214429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9800" y="487680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omic Sans MS" pitchFamily="66" charset="0"/>
                </a:rPr>
                <a:t>θ</a:t>
              </a:r>
              <a:endParaRPr lang="en-GB" sz="1200" dirty="0">
                <a:latin typeface="Comic Sans MS" pitchFamily="66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86400" y="411480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3886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1200" y="41148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48400" y="41148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00800" y="3886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53200" y="41148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2003" y="41148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3886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15200" y="41148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86" name="Oval 85"/>
          <p:cNvSpPr/>
          <p:nvPr/>
        </p:nvSpPr>
        <p:spPr>
          <a:xfrm>
            <a:off x="7010400" y="38100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772400" y="388620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96200" y="426720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So </a:t>
            </a:r>
            <a:r>
              <a:rPr lang="en-GB" sz="1400" dirty="0" err="1">
                <a:latin typeface="Comic Sans MS" pitchFamily="66" charset="0"/>
              </a:rPr>
              <a:t>Opp</a:t>
            </a:r>
            <a:r>
              <a:rPr lang="en-GB" sz="1400" dirty="0">
                <a:latin typeface="Comic Sans MS" pitchFamily="66" charset="0"/>
              </a:rPr>
              <a:t> = 3</a:t>
            </a:r>
          </a:p>
          <a:p>
            <a:pPr algn="ctr"/>
            <a:r>
              <a:rPr lang="en-GB" sz="1400" dirty="0">
                <a:latin typeface="Comic Sans MS" pitchFamily="66" charset="0"/>
              </a:rPr>
              <a:t>And </a:t>
            </a:r>
            <a:r>
              <a:rPr lang="en-GB" sz="1400" dirty="0" err="1">
                <a:latin typeface="Comic Sans MS" pitchFamily="66" charset="0"/>
              </a:rPr>
              <a:t>Adj</a:t>
            </a:r>
            <a:r>
              <a:rPr lang="en-GB" sz="1400" dirty="0">
                <a:latin typeface="Comic Sans MS" pitchFamily="66" charset="0"/>
              </a:rPr>
              <a:t> = 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67600" y="5029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600" y="56388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29400" y="48768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5</a:t>
            </a:r>
          </a:p>
        </p:txBody>
      </p:sp>
      <p:sp>
        <p:nvSpPr>
          <p:cNvPr id="92" name="Oval 91"/>
          <p:cNvSpPr/>
          <p:nvPr/>
        </p:nvSpPr>
        <p:spPr>
          <a:xfrm>
            <a:off x="6248400" y="38100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5486400" y="38100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7696200" y="50292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Opp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29400" y="586740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Adj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24600" y="4648200"/>
            <a:ext cx="511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Hyp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3048000"/>
            <a:ext cx="434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We need to find the values of Cos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and Sin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. The ratio for Tan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can be used to find these!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48006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We can find the hypotenuse using Pythagoras’ Theorem!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25420" y="617220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Sin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58000" y="617220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Cos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02977" y="6477000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Sin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0.6</a:t>
            </a:r>
            <a:endParaRPr lang="en-GB" sz="1400" baseline="-25000" dirty="0"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35558" y="6477000"/>
            <a:ext cx="104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Cos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0.8</a:t>
            </a:r>
            <a:endParaRPr lang="en-GB" sz="1400" baseline="-25000" dirty="0">
              <a:latin typeface="Comic Sans MS" pitchFamily="66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34200" y="2057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0.8P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43800" y="1676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0.6P</a:t>
            </a:r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2D1FAFF2-80BB-4274-9FCF-A214451A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0ECEE6A8-C168-4357-B002-047D71E8FB59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45" grpId="0"/>
      <p:bldP spid="49" grpId="0"/>
      <p:bldP spid="50" grpId="0"/>
      <p:bldP spid="51" grpId="0"/>
      <p:bldP spid="53" grpId="0"/>
      <p:bldP spid="12" grpId="0" animBg="1"/>
      <p:bldP spid="14" grpId="0"/>
      <p:bldP spid="15" grpId="0"/>
      <p:bldP spid="15" grpId="1"/>
      <p:bldP spid="47" grpId="0"/>
      <p:bldP spid="47" grpId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6" grpId="1" animBg="1"/>
      <p:bldP spid="24" grpId="0"/>
      <p:bldP spid="89" grpId="0"/>
      <p:bldP spid="90" grpId="0"/>
      <p:bldP spid="91" grpId="0"/>
      <p:bldP spid="92" grpId="0" animBg="1"/>
      <p:bldP spid="93" grpId="0" animBg="1"/>
      <p:bldP spid="93" grpId="1" animBg="1"/>
      <p:bldP spid="94" grpId="0"/>
      <p:bldP spid="95" grpId="0"/>
      <p:bldP spid="96" grpId="0"/>
      <p:bldP spid="97" grpId="0"/>
      <p:bldP spid="25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5kg box lies at rest on a rough horizontal floor. The coefficient of friction between the box and the floor is 0.5. A force P is applied to the box. Calculate the value of P required to cause the box to accelerate if: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horizontally –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24.5N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above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324600" y="1828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81800" y="1524000"/>
            <a:ext cx="7620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626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295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0" y="1905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53200" y="2286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53200" y="1524000"/>
            <a:ext cx="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600" y="19050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48400" y="259080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 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43800" y="10668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818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43800" y="1524000"/>
            <a:ext cx="0" cy="5334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6172200" y="1600200"/>
            <a:ext cx="914400" cy="914400"/>
          </a:xfrm>
          <a:prstGeom prst="arc">
            <a:avLst>
              <a:gd name="adj1" fmla="val 20127736"/>
              <a:gd name="adj2" fmla="val 51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010400" y="18288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4200" y="2057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0.8P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00" y="1676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0.6P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38800" y="33528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352800"/>
                <a:ext cx="9224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876800" y="2971800"/>
            <a:ext cx="4020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Resolve vertically to find the normal reaction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07992" y="3800856"/>
                <a:ext cx="24045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+0.6</m:t>
                      </m:r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−5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=(5×0)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92" y="3800856"/>
                <a:ext cx="2404569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6638544" y="3526536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7126224" y="35265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Sub in values and resolve vertically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38800" y="4255008"/>
                <a:ext cx="1510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=49−0.6</m:t>
                      </m:r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255008"/>
                <a:ext cx="151015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/>
          <p:cNvSpPr/>
          <p:nvPr/>
        </p:nvSpPr>
        <p:spPr>
          <a:xfrm>
            <a:off x="6909816" y="3980688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7397496" y="3989832"/>
            <a:ext cx="174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We find the normal reaction in terms of P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96323" y="4733544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find the maximum frictional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638800" y="51054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05400"/>
                <a:ext cx="1196545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38800" y="5562600"/>
                <a:ext cx="22597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=0.5(49−0.6</m:t>
                      </m:r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562600"/>
                <a:ext cx="2259721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638800" y="6019800"/>
                <a:ext cx="19759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=24.5−0.3</m:t>
                      </m:r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019800"/>
                <a:ext cx="197599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c 105"/>
          <p:cNvSpPr/>
          <p:nvPr/>
        </p:nvSpPr>
        <p:spPr>
          <a:xfrm>
            <a:off x="7543800" y="53340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7924800" y="5334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8" name="Arc 107"/>
          <p:cNvSpPr/>
          <p:nvPr/>
        </p:nvSpPr>
        <p:spPr>
          <a:xfrm>
            <a:off x="7543800" y="5791200"/>
            <a:ext cx="53340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077200" y="5791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Find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</a:t>
            </a:r>
            <a:r>
              <a:rPr lang="en-GB" sz="1200" baseline="-25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max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in terms of P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43400" y="6334780"/>
            <a:ext cx="438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So, 0.8P will have to exceed this if the box is to move…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2057400"/>
            <a:ext cx="762000" cy="304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A2E94457-6E5C-47BB-BAEF-D78EE3E0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C0290307-2869-4161-A235-4A2F200CB8C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3">
                <a:extLst>
                  <a:ext uri="{FF2B5EF4-FFF2-40B4-BE49-F238E27FC236}">
                    <a16:creationId xmlns:a16="http://schemas.microsoft.com/office/drawing/2014/main" id="{1AAAA7EC-66FB-4744-824B-80001EE4C24E}"/>
                  </a:ext>
                </a:extLst>
              </p:cNvPr>
              <p:cNvSpPr txBox="1"/>
              <p:nvPr/>
            </p:nvSpPr>
            <p:spPr>
              <a:xfrm>
                <a:off x="5155041" y="3366834"/>
                <a:ext cx="634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TextBox 33">
                <a:extLst>
                  <a:ext uri="{FF2B5EF4-FFF2-40B4-BE49-F238E27FC236}">
                    <a16:creationId xmlns:a16="http://schemas.microsoft.com/office/drawing/2014/main" id="{1AAAA7EC-66FB-4744-824B-80001EE4C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41" y="3366834"/>
                <a:ext cx="634725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0" grpId="0"/>
      <p:bldP spid="62" grpId="0"/>
      <p:bldP spid="63" grpId="0"/>
      <p:bldP spid="64" grpId="0"/>
      <p:bldP spid="65" grpId="0" animBg="1"/>
      <p:bldP spid="66" grpId="0"/>
      <p:bldP spid="67" grpId="0"/>
      <p:bldP spid="68" grpId="0" animBg="1"/>
      <p:bldP spid="69" grpId="0"/>
      <p:bldP spid="87" grpId="0"/>
      <p:bldP spid="102" grpId="0"/>
      <p:bldP spid="103" grpId="0"/>
      <p:bldP spid="104" grpId="0"/>
      <p:bldP spid="106" grpId="0" animBg="1"/>
      <p:bldP spid="107" grpId="0"/>
      <p:bldP spid="108" grpId="0" animBg="1"/>
      <p:bldP spid="109" grpId="0"/>
      <p:bldP spid="110" grpId="0"/>
      <p:bldP spid="8" grpId="0" animBg="1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calculate the magnitude of a frictional force using the coefficient of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Friction is a force which opposes movement between two ‘rough’ surfaces.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5kg box lies at rest on a rough horizontal floor. The coefficient of friction between the box and the floor is 0.5. A force P is applied to the box. Calculate the value of P required to cause the box to accelerate if: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horizontally – 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24.5N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P is applied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above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9654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𝑐𝑜𝑒𝑓𝑓𝑖𝑐𝑖𝑒𝑛𝑡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𝐹𝑟𝑖𝑐𝑡𝑖𝑜𝑛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2435539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𝑛𝑜𝑟𝑚𝑎𝑙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𝑟𝑒𝑎𝑐𝑡𝑖𝑜𝑛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2203617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324600" y="1828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81800" y="1524000"/>
            <a:ext cx="7620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626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295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0" y="1905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53200" y="2286000"/>
            <a:ext cx="0" cy="30480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53200" y="1524000"/>
            <a:ext cx="0" cy="30480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600" y="19050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48400" y="259080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 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43800" y="83820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81800" y="20574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43800" y="1524000"/>
            <a:ext cx="0" cy="533400"/>
          </a:xfrm>
          <a:prstGeom prst="straightConnector1">
            <a:avLst/>
          </a:prstGeom>
          <a:ln w="3175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6172200" y="1600200"/>
            <a:ext cx="914400" cy="914400"/>
          </a:xfrm>
          <a:prstGeom prst="arc">
            <a:avLst>
              <a:gd name="adj1" fmla="val 20127736"/>
              <a:gd name="adj2" fmla="val 51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010400" y="18288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4200" y="2057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0.8P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00" y="16764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0.6P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02473" y="1066800"/>
                <a:ext cx="1750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=24.5−0.3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73" y="1066800"/>
                <a:ext cx="175067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4572000" y="1905000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24.5 – 0.3P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48200" y="2971800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We need to find the value for P for which the box is in ‘limiting equilibrium’ – that is, so the horizontal forces cancel each other out…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8200" y="3810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Resolve horizontally…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80176" y="41910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76" y="4191000"/>
                <a:ext cx="82958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/>
          <p:cNvSpPr/>
          <p:nvPr/>
        </p:nvSpPr>
        <p:spPr>
          <a:xfrm>
            <a:off x="6992112" y="4367784"/>
            <a:ext cx="533400" cy="368808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7543800" y="4303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horizontally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495800" y="4572000"/>
                <a:ext cx="2625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0.8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−(24.5−0.3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)=(5×0)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72000"/>
                <a:ext cx="262597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75632" y="4962144"/>
                <a:ext cx="2023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0.8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−24.5+0.3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32" y="4962144"/>
                <a:ext cx="202363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79008" y="5334000"/>
                <a:ext cx="1144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1.1</m:t>
                      </m:r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=24.5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5334000"/>
                <a:ext cx="114480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13704" y="5715000"/>
                <a:ext cx="1383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=22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  <m:r>
                        <a:rPr lang="en-GB" sz="1400" b="0" i="1" smtClean="0">
                          <a:latin typeface="Cambria Math"/>
                        </a:rPr>
                        <m:t> (2</m:t>
                      </m:r>
                      <m:r>
                        <a:rPr lang="en-GB" sz="1400" b="0" i="1" smtClean="0">
                          <a:latin typeface="Cambria Math"/>
                        </a:rPr>
                        <m:t>𝑠𝑓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04" y="5715000"/>
                <a:ext cx="1383649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/>
          <p:cNvSpPr/>
          <p:nvPr/>
        </p:nvSpPr>
        <p:spPr>
          <a:xfrm>
            <a:off x="6998208" y="4739640"/>
            <a:ext cx="533400" cy="368808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c 73"/>
          <p:cNvSpPr/>
          <p:nvPr/>
        </p:nvSpPr>
        <p:spPr>
          <a:xfrm>
            <a:off x="7022592" y="5120640"/>
            <a:ext cx="533400" cy="368808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c 74"/>
          <p:cNvSpPr/>
          <p:nvPr/>
        </p:nvSpPr>
        <p:spPr>
          <a:xfrm>
            <a:off x="7138416" y="5510784"/>
            <a:ext cx="533400" cy="368808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7476744" y="47213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Careful with the bracket!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52360" y="51023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Rearrange and solve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25112" y="6077712"/>
            <a:ext cx="44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 must exceed 22N, which is less than when P was horizontal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reason is because some of the force is upwards, this alleviates some of the friction between the surfaces…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D41E6C5E-B098-43DA-A018-68B2D645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3" name="コンテンツ プレースホルダー 2">
            <a:extLst>
              <a:ext uri="{FF2B5EF4-FFF2-40B4-BE49-F238E27FC236}">
                <a16:creationId xmlns:a16="http://schemas.microsoft.com/office/drawing/2014/main" id="{6110F049-89EA-4B72-8E4A-CE60C988425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33">
                <a:extLst>
                  <a:ext uri="{FF2B5EF4-FFF2-40B4-BE49-F238E27FC236}">
                    <a16:creationId xmlns:a16="http://schemas.microsoft.com/office/drawing/2014/main" id="{AB491A81-5168-4DF0-A3DE-FE4780D75847}"/>
                  </a:ext>
                </a:extLst>
              </p:cNvPr>
              <p:cNvSpPr txBox="1"/>
              <p:nvPr/>
            </p:nvSpPr>
            <p:spPr>
              <a:xfrm>
                <a:off x="4870956" y="4156946"/>
                <a:ext cx="710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33">
                <a:extLst>
                  <a:ext uri="{FF2B5EF4-FFF2-40B4-BE49-F238E27FC236}">
                    <a16:creationId xmlns:a16="http://schemas.microsoft.com/office/drawing/2014/main" id="{AB491A81-5168-4DF0-A3DE-FE4780D7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56" y="4156946"/>
                <a:ext cx="710066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9" grpId="0"/>
      <p:bldP spid="52" grpId="0"/>
      <p:bldP spid="52" grpId="1"/>
      <p:bldP spid="54" grpId="0"/>
      <p:bldP spid="55" grpId="0"/>
      <p:bldP spid="56" grpId="0"/>
      <p:bldP spid="57" grpId="0" animBg="1"/>
      <p:bldP spid="58" grpId="0"/>
      <p:bldP spid="61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/>
      <p:bldP spid="77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3434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calculate the magnitude of a frictional force using the coefficient of friction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of mass 2kg is sliding down a rough slope that is inclined at 30˚ to the horizontal. Given that the acceleration of the particle is  1ms</a:t>
                </a:r>
                <a:r>
                  <a:rPr lang="en-US" sz="1400" baseline="30000" dirty="0">
                    <a:latin typeface="Comic Sans MS" pitchFamily="66" charset="0"/>
                  </a:rPr>
                  <a:t>-2</a:t>
                </a:r>
                <a:r>
                  <a:rPr lang="en-US" sz="1400" dirty="0">
                    <a:latin typeface="Comic Sans MS" pitchFamily="66" charset="0"/>
                  </a:rPr>
                  <a:t>, find the coefficient of friction,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baseline="-25000" dirty="0">
                    <a:latin typeface="Comic Sans MS" pitchFamily="66" charset="0"/>
                  </a:rPr>
                  <a:t>, </a:t>
                </a:r>
                <a:r>
                  <a:rPr lang="en-GB" sz="1400" dirty="0">
                    <a:latin typeface="Comic Sans MS" pitchFamily="66" charset="0"/>
                  </a:rPr>
                  <a:t>between the particle and the slope.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Although we are trying to find the coefficient of friction, this does not change how we approach the question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Start by finding the normal reaction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Then find an expression for the frictional force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Then add this to the diagram…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343400" cy="5029200"/>
              </a:xfrm>
              <a:blipFill>
                <a:blip r:embed="rId3"/>
                <a:stretch>
                  <a:fillRect t="-727" r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768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680"/>
                <a:ext cx="1196545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タイトル 1">
            <a:extLst>
              <a:ext uri="{FF2B5EF4-FFF2-40B4-BE49-F238E27FC236}">
                <a16:creationId xmlns:a16="http://schemas.microsoft.com/office/drawing/2014/main" id="{D41E6C5E-B098-43DA-A018-68B2D645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3" name="コンテンツ プレースホルダー 2">
            <a:extLst>
              <a:ext uri="{FF2B5EF4-FFF2-40B4-BE49-F238E27FC236}">
                <a16:creationId xmlns:a16="http://schemas.microsoft.com/office/drawing/2014/main" id="{6110F049-89EA-4B72-8E4A-CE60C988425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D90BDE-7474-4CAB-8928-2FE316FB770D}"/>
              </a:ext>
            </a:extLst>
          </p:cNvPr>
          <p:cNvCxnSpPr>
            <a:cxnSpLocks/>
          </p:cNvCxnSpPr>
          <p:nvPr/>
        </p:nvCxnSpPr>
        <p:spPr>
          <a:xfrm>
            <a:off x="5987712" y="3016154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033D155-566A-4A6F-95CF-544CA64558FB}"/>
              </a:ext>
            </a:extLst>
          </p:cNvPr>
          <p:cNvCxnSpPr>
            <a:cxnSpLocks/>
          </p:cNvCxnSpPr>
          <p:nvPr/>
        </p:nvCxnSpPr>
        <p:spPr>
          <a:xfrm flipV="1">
            <a:off x="5987712" y="1648002"/>
            <a:ext cx="2304256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FE4ACCA-801A-4390-9BA4-054471F0AC63}"/>
              </a:ext>
            </a:extLst>
          </p:cNvPr>
          <p:cNvSpPr/>
          <p:nvPr/>
        </p:nvSpPr>
        <p:spPr>
          <a:xfrm rot="19740455">
            <a:off x="7042188" y="1849023"/>
            <a:ext cx="504056" cy="36004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23FF22C-30DB-4890-815D-14969BBE9A07}"/>
              </a:ext>
            </a:extLst>
          </p:cNvPr>
          <p:cNvCxnSpPr>
            <a:cxnSpLocks/>
          </p:cNvCxnSpPr>
          <p:nvPr/>
        </p:nvCxnSpPr>
        <p:spPr>
          <a:xfrm flipH="1" flipV="1">
            <a:off x="6913947" y="1411023"/>
            <a:ext cx="272251" cy="449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10BB197-9DAA-4255-8370-78C5FF5650D3}"/>
              </a:ext>
            </a:extLst>
          </p:cNvPr>
          <p:cNvCxnSpPr>
            <a:cxnSpLocks/>
          </p:cNvCxnSpPr>
          <p:nvPr/>
        </p:nvCxnSpPr>
        <p:spPr>
          <a:xfrm flipH="1">
            <a:off x="7374110" y="2190779"/>
            <a:ext cx="1" cy="729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487E5E8-42FA-4A62-8050-DFC2E68213F2}"/>
                  </a:ext>
                </a:extLst>
              </p:cNvPr>
              <p:cNvSpPr txBox="1"/>
              <p:nvPr/>
            </p:nvSpPr>
            <p:spPr>
              <a:xfrm>
                <a:off x="6300334" y="2724920"/>
                <a:ext cx="42006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487E5E8-42FA-4A62-8050-DFC2E682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34" y="2724920"/>
                <a:ext cx="420063" cy="31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361A67E-749B-4B11-826A-FFE3CE6953A3}"/>
                  </a:ext>
                </a:extLst>
              </p:cNvPr>
              <p:cNvSpPr txBox="1"/>
              <p:nvPr/>
            </p:nvSpPr>
            <p:spPr>
              <a:xfrm>
                <a:off x="7038235" y="2423078"/>
                <a:ext cx="413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361A67E-749B-4B11-826A-FFE3CE69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35" y="2423078"/>
                <a:ext cx="41331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C553C0F-0094-49B1-B9B2-037F15708947}"/>
                  </a:ext>
                </a:extLst>
              </p:cNvPr>
              <p:cNvSpPr txBox="1"/>
              <p:nvPr/>
            </p:nvSpPr>
            <p:spPr>
              <a:xfrm>
                <a:off x="6700884" y="1180205"/>
                <a:ext cx="33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C553C0F-0094-49B1-B9B2-037F1570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84" y="1180205"/>
                <a:ext cx="3334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1B6480F-8652-464F-BAE2-A417A47BAA04}"/>
              </a:ext>
            </a:extLst>
          </p:cNvPr>
          <p:cNvCxnSpPr>
            <a:cxnSpLocks/>
          </p:cNvCxnSpPr>
          <p:nvPr/>
        </p:nvCxnSpPr>
        <p:spPr>
          <a:xfrm>
            <a:off x="7377065" y="2184860"/>
            <a:ext cx="335873" cy="548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A140404-46D8-4002-BCAE-702935F4BF0C}"/>
              </a:ext>
            </a:extLst>
          </p:cNvPr>
          <p:cNvCxnSpPr>
            <a:cxnSpLocks/>
          </p:cNvCxnSpPr>
          <p:nvPr/>
        </p:nvCxnSpPr>
        <p:spPr>
          <a:xfrm flipH="1">
            <a:off x="7368191" y="2716040"/>
            <a:ext cx="344747" cy="2145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47162A8-C006-4E07-A1DE-3A8B307B9309}"/>
                  </a:ext>
                </a:extLst>
              </p:cNvPr>
              <p:cNvSpPr txBox="1"/>
              <p:nvPr/>
            </p:nvSpPr>
            <p:spPr>
              <a:xfrm>
                <a:off x="7490997" y="225440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47162A8-C006-4E07-A1DE-3A8B307B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97" y="2254402"/>
                <a:ext cx="803425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5061B35-953C-4987-B463-F941AFD9DDB5}"/>
                  </a:ext>
                </a:extLst>
              </p:cNvPr>
              <p:cNvSpPr txBox="1"/>
              <p:nvPr/>
            </p:nvSpPr>
            <p:spPr>
              <a:xfrm>
                <a:off x="7279413" y="2363466"/>
                <a:ext cx="437940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5061B35-953C-4987-B463-F941AFD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413" y="2363466"/>
                <a:ext cx="437940" cy="281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弧 85">
            <a:extLst>
              <a:ext uri="{FF2B5EF4-FFF2-40B4-BE49-F238E27FC236}">
                <a16:creationId xmlns:a16="http://schemas.microsoft.com/office/drawing/2014/main" id="{ED75EC66-36B5-4EEB-A26C-A34F37C9FD9F}"/>
              </a:ext>
            </a:extLst>
          </p:cNvPr>
          <p:cNvSpPr/>
          <p:nvPr/>
        </p:nvSpPr>
        <p:spPr>
          <a:xfrm>
            <a:off x="6808894" y="1536790"/>
            <a:ext cx="914400" cy="914400"/>
          </a:xfrm>
          <a:prstGeom prst="arc">
            <a:avLst>
              <a:gd name="adj1" fmla="val 3694106"/>
              <a:gd name="adj2" fmla="val 4557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67090CD-DA68-4305-9672-4CE46BF89C84}"/>
                  </a:ext>
                </a:extLst>
              </p:cNvPr>
              <p:cNvSpPr txBox="1"/>
              <p:nvPr/>
            </p:nvSpPr>
            <p:spPr>
              <a:xfrm>
                <a:off x="7490998" y="2751552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67090CD-DA68-4305-9672-4CE46BF8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98" y="2751552"/>
                <a:ext cx="787395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6B7277F-3A06-4847-B3E1-BBACDDFA23C3}"/>
              </a:ext>
            </a:extLst>
          </p:cNvPr>
          <p:cNvSpPr txBox="1"/>
          <p:nvPr/>
        </p:nvSpPr>
        <p:spPr>
          <a:xfrm>
            <a:off x="4714572" y="1430183"/>
            <a:ext cx="10736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Draw and fully label a diagram!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4120A-2D4E-42B1-8240-7C9C423C6777}"/>
                  </a:ext>
                </a:extLst>
              </p:cNvPr>
              <p:cNvSpPr txBox="1"/>
              <p:nvPr/>
            </p:nvSpPr>
            <p:spPr>
              <a:xfrm>
                <a:off x="7019777" y="1861411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4120A-2D4E-42B1-8240-7C9C423C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7" y="1861411"/>
                <a:ext cx="542136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弧 92">
            <a:extLst>
              <a:ext uri="{FF2B5EF4-FFF2-40B4-BE49-F238E27FC236}">
                <a16:creationId xmlns:a16="http://schemas.microsoft.com/office/drawing/2014/main" id="{E7237C51-BD65-48BC-8B84-46BCE268E376}"/>
              </a:ext>
            </a:extLst>
          </p:cNvPr>
          <p:cNvSpPr/>
          <p:nvPr/>
        </p:nvSpPr>
        <p:spPr>
          <a:xfrm>
            <a:off x="5443212" y="2559202"/>
            <a:ext cx="914400" cy="914400"/>
          </a:xfrm>
          <a:prstGeom prst="arc">
            <a:avLst>
              <a:gd name="adj1" fmla="val 20239391"/>
              <a:gd name="adj2" fmla="val 322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61">
                <a:extLst>
                  <a:ext uri="{FF2B5EF4-FFF2-40B4-BE49-F238E27FC236}">
                    <a16:creationId xmlns:a16="http://schemas.microsoft.com/office/drawing/2014/main" id="{B4CB9AAC-AFAB-49CD-AF9A-D73D3CA0BA34}"/>
                  </a:ext>
                </a:extLst>
              </p:cNvPr>
              <p:cNvSpPr txBox="1"/>
              <p:nvPr/>
            </p:nvSpPr>
            <p:spPr>
              <a:xfrm>
                <a:off x="5638800" y="3574741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4" name="TextBox 61">
                <a:extLst>
                  <a:ext uri="{FF2B5EF4-FFF2-40B4-BE49-F238E27FC236}">
                    <a16:creationId xmlns:a16="http://schemas.microsoft.com/office/drawing/2014/main" id="{B4CB9AAC-AFAB-49CD-AF9A-D73D3CA0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74741"/>
                <a:ext cx="92243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62">
            <a:extLst>
              <a:ext uri="{FF2B5EF4-FFF2-40B4-BE49-F238E27FC236}">
                <a16:creationId xmlns:a16="http://schemas.microsoft.com/office/drawing/2014/main" id="{D0E9D084-2D1D-479E-A6DF-1042F4435F25}"/>
              </a:ext>
            </a:extLst>
          </p:cNvPr>
          <p:cNvSpPr txBox="1"/>
          <p:nvPr/>
        </p:nvSpPr>
        <p:spPr>
          <a:xfrm>
            <a:off x="4698870" y="3193741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Resolve perpendicular to find the normal reaction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63">
                <a:extLst>
                  <a:ext uri="{FF2B5EF4-FFF2-40B4-BE49-F238E27FC236}">
                    <a16:creationId xmlns:a16="http://schemas.microsoft.com/office/drawing/2014/main" id="{4198169B-53E8-4E1B-AA46-C3314E5364C0}"/>
                  </a:ext>
                </a:extLst>
              </p:cNvPr>
              <p:cNvSpPr txBox="1"/>
              <p:nvPr/>
            </p:nvSpPr>
            <p:spPr>
              <a:xfrm>
                <a:off x="4632279" y="3987287"/>
                <a:ext cx="2280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−2</m:t>
                      </m:r>
                      <m:r>
                        <a:rPr lang="en-GB" sz="1600" b="0" i="1" smtClean="0">
                          <a:latin typeface="Cambria Math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30=(2×0)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6" name="TextBox 63">
                <a:extLst>
                  <a:ext uri="{FF2B5EF4-FFF2-40B4-BE49-F238E27FC236}">
                    <a16:creationId xmlns:a16="http://schemas.microsoft.com/office/drawing/2014/main" id="{4198169B-53E8-4E1B-AA46-C3314E53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79" y="3987287"/>
                <a:ext cx="2280817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c 64">
            <a:extLst>
              <a:ext uri="{FF2B5EF4-FFF2-40B4-BE49-F238E27FC236}">
                <a16:creationId xmlns:a16="http://schemas.microsoft.com/office/drawing/2014/main" id="{835100A7-F9B1-4ADE-B378-BDCFD47FF284}"/>
              </a:ext>
            </a:extLst>
          </p:cNvPr>
          <p:cNvSpPr/>
          <p:nvPr/>
        </p:nvSpPr>
        <p:spPr>
          <a:xfrm>
            <a:off x="6682932" y="3755255"/>
            <a:ext cx="277161" cy="379402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F4FDC406-F32F-43F9-BC0B-08B0154EBDBD}"/>
              </a:ext>
            </a:extLst>
          </p:cNvPr>
          <p:cNvSpPr txBox="1"/>
          <p:nvPr/>
        </p:nvSpPr>
        <p:spPr>
          <a:xfrm>
            <a:off x="6922038" y="3668579"/>
            <a:ext cx="201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Sub in values and resolve perpendicular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66">
                <a:extLst>
                  <a:ext uri="{FF2B5EF4-FFF2-40B4-BE49-F238E27FC236}">
                    <a16:creationId xmlns:a16="http://schemas.microsoft.com/office/drawing/2014/main" id="{74A6A5C5-D8F1-4EAB-9107-1FF4DD53A100}"/>
                  </a:ext>
                </a:extLst>
              </p:cNvPr>
              <p:cNvSpPr txBox="1"/>
              <p:nvPr/>
            </p:nvSpPr>
            <p:spPr>
              <a:xfrm>
                <a:off x="5638800" y="4370417"/>
                <a:ext cx="1401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66">
                <a:extLst>
                  <a:ext uri="{FF2B5EF4-FFF2-40B4-BE49-F238E27FC236}">
                    <a16:creationId xmlns:a16="http://schemas.microsoft.com/office/drawing/2014/main" id="{74A6A5C5-D8F1-4EAB-9107-1FF4DD53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70417"/>
                <a:ext cx="1401153" cy="338554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68">
            <a:extLst>
              <a:ext uri="{FF2B5EF4-FFF2-40B4-BE49-F238E27FC236}">
                <a16:creationId xmlns:a16="http://schemas.microsoft.com/office/drawing/2014/main" id="{03EAC0EE-2604-447D-9319-EB15578575CB}"/>
              </a:ext>
            </a:extLst>
          </p:cNvPr>
          <p:cNvSpPr txBox="1"/>
          <p:nvPr/>
        </p:nvSpPr>
        <p:spPr>
          <a:xfrm>
            <a:off x="7184432" y="4185141"/>
            <a:ext cx="174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We find the normal reaction in terms of P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2" name="TextBox 86">
            <a:extLst>
              <a:ext uri="{FF2B5EF4-FFF2-40B4-BE49-F238E27FC236}">
                <a16:creationId xmlns:a16="http://schemas.microsoft.com/office/drawing/2014/main" id="{1C4AFB58-1DC9-4DDC-B356-66EED7D4FE49}"/>
              </a:ext>
            </a:extLst>
          </p:cNvPr>
          <p:cNvSpPr txBox="1"/>
          <p:nvPr/>
        </p:nvSpPr>
        <p:spPr>
          <a:xfrm>
            <a:off x="4701014" y="4840076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find the maximum frictional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1">
                <a:extLst>
                  <a:ext uri="{FF2B5EF4-FFF2-40B4-BE49-F238E27FC236}">
                    <a16:creationId xmlns:a16="http://schemas.microsoft.com/office/drawing/2014/main" id="{2C196BED-CF82-4EE1-A445-0779AB9394F5}"/>
                  </a:ext>
                </a:extLst>
              </p:cNvPr>
              <p:cNvSpPr txBox="1"/>
              <p:nvPr/>
            </p:nvSpPr>
            <p:spPr>
              <a:xfrm>
                <a:off x="5354714" y="5149787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3" name="TextBox 101">
                <a:extLst>
                  <a:ext uri="{FF2B5EF4-FFF2-40B4-BE49-F238E27FC236}">
                    <a16:creationId xmlns:a16="http://schemas.microsoft.com/office/drawing/2014/main" id="{2C196BED-CF82-4EE1-A445-0779AB93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14" y="5149787"/>
                <a:ext cx="1196545" cy="338554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2">
                <a:extLst>
                  <a:ext uri="{FF2B5EF4-FFF2-40B4-BE49-F238E27FC236}">
                    <a16:creationId xmlns:a16="http://schemas.microsoft.com/office/drawing/2014/main" id="{CFF2C5B1-00CF-4B3B-A266-09D541D52B01}"/>
                  </a:ext>
                </a:extLst>
              </p:cNvPr>
              <p:cNvSpPr txBox="1"/>
              <p:nvPr/>
            </p:nvSpPr>
            <p:spPr>
              <a:xfrm>
                <a:off x="5354714" y="5589232"/>
                <a:ext cx="1999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4" name="TextBox 102">
                <a:extLst>
                  <a:ext uri="{FF2B5EF4-FFF2-40B4-BE49-F238E27FC236}">
                    <a16:creationId xmlns:a16="http://schemas.microsoft.com/office/drawing/2014/main" id="{CFF2C5B1-00CF-4B3B-A266-09D541D5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14" y="5589232"/>
                <a:ext cx="1999137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c 105">
            <a:extLst>
              <a:ext uri="{FF2B5EF4-FFF2-40B4-BE49-F238E27FC236}">
                <a16:creationId xmlns:a16="http://schemas.microsoft.com/office/drawing/2014/main" id="{9CC6DE0D-8541-4302-8B54-B026956A0267}"/>
              </a:ext>
            </a:extLst>
          </p:cNvPr>
          <p:cNvSpPr/>
          <p:nvPr/>
        </p:nvSpPr>
        <p:spPr>
          <a:xfrm>
            <a:off x="7108794" y="5289611"/>
            <a:ext cx="304060" cy="4572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17A30-CBC8-4920-8B6F-8567A1892D3F}"/>
              </a:ext>
            </a:extLst>
          </p:cNvPr>
          <p:cNvSpPr txBox="1"/>
          <p:nvPr/>
        </p:nvSpPr>
        <p:spPr>
          <a:xfrm>
            <a:off x="7386223" y="5360631"/>
            <a:ext cx="781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R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1" name="Arc 64">
            <a:extLst>
              <a:ext uri="{FF2B5EF4-FFF2-40B4-BE49-F238E27FC236}">
                <a16:creationId xmlns:a16="http://schemas.microsoft.com/office/drawing/2014/main" id="{8053D3CC-88B7-4EA4-8AEB-BE7AE83AAC28}"/>
              </a:ext>
            </a:extLst>
          </p:cNvPr>
          <p:cNvSpPr/>
          <p:nvPr/>
        </p:nvSpPr>
        <p:spPr>
          <a:xfrm>
            <a:off x="6924108" y="4218373"/>
            <a:ext cx="277161" cy="379402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06">
            <a:extLst>
              <a:ext uri="{FF2B5EF4-FFF2-40B4-BE49-F238E27FC236}">
                <a16:creationId xmlns:a16="http://schemas.microsoft.com/office/drawing/2014/main" id="{62A1C4A8-EFD7-4211-A5CC-0F9E8EAC9E90}"/>
              </a:ext>
            </a:extLst>
          </p:cNvPr>
          <p:cNvSpPr txBox="1"/>
          <p:nvPr/>
        </p:nvSpPr>
        <p:spPr>
          <a:xfrm>
            <a:off x="4119239" y="6035335"/>
            <a:ext cx="49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Since the particle is moving, the friction must be at this level</a:t>
            </a: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dd this information to the diagram…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7098AE3-C414-4CD3-9229-4F31BFCAEF4C}"/>
              </a:ext>
            </a:extLst>
          </p:cNvPr>
          <p:cNvCxnSpPr>
            <a:cxnSpLocks/>
          </p:cNvCxnSpPr>
          <p:nvPr/>
        </p:nvCxnSpPr>
        <p:spPr>
          <a:xfrm flipV="1">
            <a:off x="7498397" y="1420427"/>
            <a:ext cx="731203" cy="450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7D8B736-DC18-452E-ABD6-466224B0D5C3}"/>
                  </a:ext>
                </a:extLst>
              </p:cNvPr>
              <p:cNvSpPr txBox="1"/>
              <p:nvPr/>
            </p:nvSpPr>
            <p:spPr>
              <a:xfrm>
                <a:off x="8005901" y="1109183"/>
                <a:ext cx="1020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7D8B736-DC18-452E-ABD6-466224B0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01" y="1109183"/>
                <a:ext cx="1020729" cy="276999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EADBF5D-EA9C-46CE-83E3-DD39B28A5B76}"/>
                  </a:ext>
                </a:extLst>
              </p:cNvPr>
              <p:cNvSpPr txBox="1"/>
              <p:nvPr/>
            </p:nvSpPr>
            <p:spPr>
              <a:xfrm>
                <a:off x="8014779" y="1109183"/>
                <a:ext cx="799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𝐹𝑟𝑖𝑐𝑡𝑖𝑜𝑛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EADBF5D-EA9C-46CE-83E3-DD39B28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79" y="1109183"/>
                <a:ext cx="79964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69B2651-8372-4261-A714-381095008607}"/>
                  </a:ext>
                </a:extLst>
              </p:cNvPr>
              <p:cNvSpPr txBox="1"/>
              <p:nvPr/>
            </p:nvSpPr>
            <p:spPr>
              <a:xfrm>
                <a:off x="6461187" y="1171327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69B2651-8372-4261-A714-381095008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87" y="1171327"/>
                <a:ext cx="803425" cy="276999"/>
              </a:xfrm>
              <a:prstGeom prst="rect">
                <a:avLst/>
              </a:prstGeom>
              <a:blipFill>
                <a:blip r:embed="rId1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33">
                <a:extLst>
                  <a:ext uri="{FF2B5EF4-FFF2-40B4-BE49-F238E27FC236}">
                    <a16:creationId xmlns:a16="http://schemas.microsoft.com/office/drawing/2014/main" id="{C6CA583F-53B2-4EA7-922C-D9AECA5021EF}"/>
                  </a:ext>
                </a:extLst>
              </p:cNvPr>
              <p:cNvSpPr txBox="1"/>
              <p:nvPr/>
            </p:nvSpPr>
            <p:spPr>
              <a:xfrm>
                <a:off x="4941978" y="3597653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8" name="TextBox 33">
                <a:extLst>
                  <a:ext uri="{FF2B5EF4-FFF2-40B4-BE49-F238E27FC236}">
                    <a16:creationId xmlns:a16="http://schemas.microsoft.com/office/drawing/2014/main" id="{C6CA583F-53B2-4EA7-922C-D9AECA50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78" y="3597653"/>
                <a:ext cx="673198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9" grpId="0"/>
      <p:bldP spid="80" grpId="0"/>
      <p:bldP spid="81" grpId="0"/>
      <p:bldP spid="81" grpId="1"/>
      <p:bldP spid="81" grpId="2"/>
      <p:bldP spid="84" grpId="0"/>
      <p:bldP spid="84" grpId="1"/>
      <p:bldP spid="85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5" grpId="0"/>
      <p:bldP spid="96" grpId="0"/>
      <p:bldP spid="97" grpId="0" animBg="1"/>
      <p:bldP spid="98" grpId="0"/>
      <p:bldP spid="99" grpId="0"/>
      <p:bldP spid="101" grpId="0"/>
      <p:bldP spid="102" grpId="0"/>
      <p:bldP spid="103" grpId="0"/>
      <p:bldP spid="104" grpId="0"/>
      <p:bldP spid="106" grpId="0" animBg="1"/>
      <p:bldP spid="107" grpId="0"/>
      <p:bldP spid="111" grpId="0" animBg="1"/>
      <p:bldP spid="115" grpId="0"/>
      <p:bldP spid="116" grpId="0"/>
      <p:bldP spid="116" grpId="1"/>
      <p:bldP spid="117" grpId="0"/>
      <p:bldP spid="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69B2651-8372-4261-A714-381095008607}"/>
                  </a:ext>
                </a:extLst>
              </p:cNvPr>
              <p:cNvSpPr txBox="1"/>
              <p:nvPr/>
            </p:nvSpPr>
            <p:spPr>
              <a:xfrm>
                <a:off x="6461187" y="1171327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69B2651-8372-4261-A714-381095008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87" y="1171327"/>
                <a:ext cx="803425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7D8B736-DC18-452E-ABD6-466224B0D5C3}"/>
                  </a:ext>
                </a:extLst>
              </p:cNvPr>
              <p:cNvSpPr txBox="1"/>
              <p:nvPr/>
            </p:nvSpPr>
            <p:spPr>
              <a:xfrm>
                <a:off x="8005901" y="1109183"/>
                <a:ext cx="1020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7D8B736-DC18-452E-ABD6-466224B0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01" y="1109183"/>
                <a:ext cx="1020729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3434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calculate the magnitude of a frictional force using the coefficient of friction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of mass 2kg is sliding down a rough slope that is inclined at 30˚ to the horizontal. Given that the acceleration of the particle is  1ms</a:t>
                </a:r>
                <a:r>
                  <a:rPr lang="en-US" sz="1400" baseline="30000" dirty="0">
                    <a:latin typeface="Comic Sans MS" pitchFamily="66" charset="0"/>
                  </a:rPr>
                  <a:t>-2</a:t>
                </a:r>
                <a:r>
                  <a:rPr lang="en-US" sz="1400" dirty="0">
                    <a:latin typeface="Comic Sans MS" pitchFamily="66" charset="0"/>
                  </a:rPr>
                  <a:t>, find the coefficient of friction,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baseline="-25000" dirty="0">
                    <a:latin typeface="Comic Sans MS" pitchFamily="66" charset="0"/>
                  </a:rPr>
                  <a:t>, </a:t>
                </a:r>
                <a:r>
                  <a:rPr lang="en-GB" sz="1400" dirty="0">
                    <a:latin typeface="Comic Sans MS" pitchFamily="66" charset="0"/>
                  </a:rPr>
                  <a:t>between the particle and the slope.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343400" cy="5029200"/>
              </a:xfrm>
              <a:blipFill>
                <a:blip r:embed="rId5"/>
                <a:stretch>
                  <a:fillRect t="-727" r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768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680"/>
                <a:ext cx="1196545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タイトル 1">
            <a:extLst>
              <a:ext uri="{FF2B5EF4-FFF2-40B4-BE49-F238E27FC236}">
                <a16:creationId xmlns:a16="http://schemas.microsoft.com/office/drawing/2014/main" id="{D41E6C5E-B098-43DA-A018-68B2D645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3" name="コンテンツ プレースホルダー 2">
            <a:extLst>
              <a:ext uri="{FF2B5EF4-FFF2-40B4-BE49-F238E27FC236}">
                <a16:creationId xmlns:a16="http://schemas.microsoft.com/office/drawing/2014/main" id="{6110F049-89EA-4B72-8E4A-CE60C988425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033D155-566A-4A6F-95CF-544CA64558FB}"/>
              </a:ext>
            </a:extLst>
          </p:cNvPr>
          <p:cNvCxnSpPr>
            <a:cxnSpLocks/>
          </p:cNvCxnSpPr>
          <p:nvPr/>
        </p:nvCxnSpPr>
        <p:spPr>
          <a:xfrm flipV="1">
            <a:off x="5987712" y="1648002"/>
            <a:ext cx="2304256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FE4ACCA-801A-4390-9BA4-054471F0AC63}"/>
              </a:ext>
            </a:extLst>
          </p:cNvPr>
          <p:cNvSpPr/>
          <p:nvPr/>
        </p:nvSpPr>
        <p:spPr>
          <a:xfrm rot="19740455">
            <a:off x="7042188" y="1849023"/>
            <a:ext cx="504056" cy="36004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23FF22C-30DB-4890-815D-14969BBE9A07}"/>
              </a:ext>
            </a:extLst>
          </p:cNvPr>
          <p:cNvCxnSpPr>
            <a:cxnSpLocks/>
          </p:cNvCxnSpPr>
          <p:nvPr/>
        </p:nvCxnSpPr>
        <p:spPr>
          <a:xfrm flipH="1" flipV="1">
            <a:off x="6913947" y="1411023"/>
            <a:ext cx="272251" cy="449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10BB197-9DAA-4255-8370-78C5FF5650D3}"/>
              </a:ext>
            </a:extLst>
          </p:cNvPr>
          <p:cNvCxnSpPr>
            <a:cxnSpLocks/>
          </p:cNvCxnSpPr>
          <p:nvPr/>
        </p:nvCxnSpPr>
        <p:spPr>
          <a:xfrm flipH="1">
            <a:off x="7374110" y="2190779"/>
            <a:ext cx="1" cy="729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487E5E8-42FA-4A62-8050-DFC2E68213F2}"/>
                  </a:ext>
                </a:extLst>
              </p:cNvPr>
              <p:cNvSpPr txBox="1"/>
              <p:nvPr/>
            </p:nvSpPr>
            <p:spPr>
              <a:xfrm>
                <a:off x="6300334" y="2724920"/>
                <a:ext cx="42006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487E5E8-42FA-4A62-8050-DFC2E682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34" y="2724920"/>
                <a:ext cx="420063" cy="312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361A67E-749B-4B11-826A-FFE3CE6953A3}"/>
                  </a:ext>
                </a:extLst>
              </p:cNvPr>
              <p:cNvSpPr txBox="1"/>
              <p:nvPr/>
            </p:nvSpPr>
            <p:spPr>
              <a:xfrm>
                <a:off x="7038235" y="2423078"/>
                <a:ext cx="413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361A67E-749B-4B11-826A-FFE3CE69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35" y="2423078"/>
                <a:ext cx="413318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1B6480F-8652-464F-BAE2-A417A47BAA04}"/>
              </a:ext>
            </a:extLst>
          </p:cNvPr>
          <p:cNvCxnSpPr>
            <a:cxnSpLocks/>
          </p:cNvCxnSpPr>
          <p:nvPr/>
        </p:nvCxnSpPr>
        <p:spPr>
          <a:xfrm>
            <a:off x="7377065" y="2184860"/>
            <a:ext cx="335873" cy="548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A140404-46D8-4002-BCAE-702935F4BF0C}"/>
              </a:ext>
            </a:extLst>
          </p:cNvPr>
          <p:cNvCxnSpPr>
            <a:cxnSpLocks/>
          </p:cNvCxnSpPr>
          <p:nvPr/>
        </p:nvCxnSpPr>
        <p:spPr>
          <a:xfrm flipH="1">
            <a:off x="7368191" y="2716040"/>
            <a:ext cx="344747" cy="2145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47162A8-C006-4E07-A1DE-3A8B307B9309}"/>
                  </a:ext>
                </a:extLst>
              </p:cNvPr>
              <p:cNvSpPr txBox="1"/>
              <p:nvPr/>
            </p:nvSpPr>
            <p:spPr>
              <a:xfrm>
                <a:off x="7490997" y="225440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47162A8-C006-4E07-A1DE-3A8B307B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97" y="2254402"/>
                <a:ext cx="80342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5061B35-953C-4987-B463-F941AFD9DDB5}"/>
                  </a:ext>
                </a:extLst>
              </p:cNvPr>
              <p:cNvSpPr txBox="1"/>
              <p:nvPr/>
            </p:nvSpPr>
            <p:spPr>
              <a:xfrm>
                <a:off x="7279413" y="2363466"/>
                <a:ext cx="437940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5061B35-953C-4987-B463-F941AFD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413" y="2363466"/>
                <a:ext cx="437940" cy="2811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弧 85">
            <a:extLst>
              <a:ext uri="{FF2B5EF4-FFF2-40B4-BE49-F238E27FC236}">
                <a16:creationId xmlns:a16="http://schemas.microsoft.com/office/drawing/2014/main" id="{ED75EC66-36B5-4EEB-A26C-A34F37C9FD9F}"/>
              </a:ext>
            </a:extLst>
          </p:cNvPr>
          <p:cNvSpPr/>
          <p:nvPr/>
        </p:nvSpPr>
        <p:spPr>
          <a:xfrm>
            <a:off x="6808894" y="1536790"/>
            <a:ext cx="914400" cy="914400"/>
          </a:xfrm>
          <a:prstGeom prst="arc">
            <a:avLst>
              <a:gd name="adj1" fmla="val 3694106"/>
              <a:gd name="adj2" fmla="val 4557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67090CD-DA68-4305-9672-4CE46BF89C84}"/>
                  </a:ext>
                </a:extLst>
              </p:cNvPr>
              <p:cNvSpPr txBox="1"/>
              <p:nvPr/>
            </p:nvSpPr>
            <p:spPr>
              <a:xfrm>
                <a:off x="7490998" y="2751552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67090CD-DA68-4305-9672-4CE46BF8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98" y="2751552"/>
                <a:ext cx="787395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6B7277F-3A06-4847-B3E1-BBACDDFA23C3}"/>
              </a:ext>
            </a:extLst>
          </p:cNvPr>
          <p:cNvSpPr txBox="1"/>
          <p:nvPr/>
        </p:nvSpPr>
        <p:spPr>
          <a:xfrm>
            <a:off x="4714572" y="1430183"/>
            <a:ext cx="10736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Draw and fully label a diagram!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4120A-2D4E-42B1-8240-7C9C423C6777}"/>
                  </a:ext>
                </a:extLst>
              </p:cNvPr>
              <p:cNvSpPr txBox="1"/>
              <p:nvPr/>
            </p:nvSpPr>
            <p:spPr>
              <a:xfrm>
                <a:off x="7019777" y="1861411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4120A-2D4E-42B1-8240-7C9C423C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7" y="1861411"/>
                <a:ext cx="54213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弧 92">
            <a:extLst>
              <a:ext uri="{FF2B5EF4-FFF2-40B4-BE49-F238E27FC236}">
                <a16:creationId xmlns:a16="http://schemas.microsoft.com/office/drawing/2014/main" id="{E7237C51-BD65-48BC-8B84-46BCE268E376}"/>
              </a:ext>
            </a:extLst>
          </p:cNvPr>
          <p:cNvSpPr/>
          <p:nvPr/>
        </p:nvSpPr>
        <p:spPr>
          <a:xfrm>
            <a:off x="5443212" y="2559202"/>
            <a:ext cx="914400" cy="914400"/>
          </a:xfrm>
          <a:prstGeom prst="arc">
            <a:avLst>
              <a:gd name="adj1" fmla="val 20239391"/>
              <a:gd name="adj2" fmla="val 322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7098AE3-C414-4CD3-9229-4F31BFCAEF4C}"/>
              </a:ext>
            </a:extLst>
          </p:cNvPr>
          <p:cNvCxnSpPr>
            <a:cxnSpLocks/>
          </p:cNvCxnSpPr>
          <p:nvPr/>
        </p:nvCxnSpPr>
        <p:spPr>
          <a:xfrm flipV="1">
            <a:off x="7498397" y="1420427"/>
            <a:ext cx="731203" cy="450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2EE9CD-5702-45AC-A204-509CD3B2FE21}"/>
              </a:ext>
            </a:extLst>
          </p:cNvPr>
          <p:cNvCxnSpPr>
            <a:cxnSpLocks/>
          </p:cNvCxnSpPr>
          <p:nvPr/>
        </p:nvCxnSpPr>
        <p:spPr>
          <a:xfrm>
            <a:off x="5987712" y="3016154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CA9FB1A-039F-4FBA-A59D-EB321911B422}"/>
              </a:ext>
            </a:extLst>
          </p:cNvPr>
          <p:cNvCxnSpPr>
            <a:cxnSpLocks/>
          </p:cNvCxnSpPr>
          <p:nvPr/>
        </p:nvCxnSpPr>
        <p:spPr>
          <a:xfrm>
            <a:off x="5987712" y="3016154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61">
                <a:extLst>
                  <a:ext uri="{FF2B5EF4-FFF2-40B4-BE49-F238E27FC236}">
                    <a16:creationId xmlns:a16="http://schemas.microsoft.com/office/drawing/2014/main" id="{0F115704-0242-4D8D-A0DD-C90220E4A2F4}"/>
                  </a:ext>
                </a:extLst>
              </p:cNvPr>
              <p:cNvSpPr txBox="1"/>
              <p:nvPr/>
            </p:nvSpPr>
            <p:spPr>
              <a:xfrm>
                <a:off x="5638800" y="3574741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61">
                <a:extLst>
                  <a:ext uri="{FF2B5EF4-FFF2-40B4-BE49-F238E27FC236}">
                    <a16:creationId xmlns:a16="http://schemas.microsoft.com/office/drawing/2014/main" id="{0F115704-0242-4D8D-A0DD-C90220E4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74741"/>
                <a:ext cx="92243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62">
            <a:extLst>
              <a:ext uri="{FF2B5EF4-FFF2-40B4-BE49-F238E27FC236}">
                <a16:creationId xmlns:a16="http://schemas.microsoft.com/office/drawing/2014/main" id="{3A75DDFE-CC4B-43EB-822F-891AC3B3AF74}"/>
              </a:ext>
            </a:extLst>
          </p:cNvPr>
          <p:cNvSpPr txBox="1"/>
          <p:nvPr/>
        </p:nvSpPr>
        <p:spPr>
          <a:xfrm>
            <a:off x="5554078" y="3193741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Resolve parallel to the plane…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63">
                <a:extLst>
                  <a:ext uri="{FF2B5EF4-FFF2-40B4-BE49-F238E27FC236}">
                    <a16:creationId xmlns:a16="http://schemas.microsoft.com/office/drawing/2014/main" id="{EC848EFF-9B4F-4070-B08B-235A165E09B3}"/>
                  </a:ext>
                </a:extLst>
              </p:cNvPr>
              <p:cNvSpPr txBox="1"/>
              <p:nvPr/>
            </p:nvSpPr>
            <p:spPr>
              <a:xfrm>
                <a:off x="3735634" y="3987287"/>
                <a:ext cx="3174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30)=(2×1)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63">
                <a:extLst>
                  <a:ext uri="{FF2B5EF4-FFF2-40B4-BE49-F238E27FC236}">
                    <a16:creationId xmlns:a16="http://schemas.microsoft.com/office/drawing/2014/main" id="{EC848EFF-9B4F-4070-B08B-235A165E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34" y="3987287"/>
                <a:ext cx="3174779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64">
            <a:extLst>
              <a:ext uri="{FF2B5EF4-FFF2-40B4-BE49-F238E27FC236}">
                <a16:creationId xmlns:a16="http://schemas.microsoft.com/office/drawing/2014/main" id="{01F27D9B-730E-4591-A384-FD65A41E09F2}"/>
              </a:ext>
            </a:extLst>
          </p:cNvPr>
          <p:cNvSpPr/>
          <p:nvPr/>
        </p:nvSpPr>
        <p:spPr>
          <a:xfrm>
            <a:off x="6887118" y="3755255"/>
            <a:ext cx="277161" cy="379402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65">
            <a:extLst>
              <a:ext uri="{FF2B5EF4-FFF2-40B4-BE49-F238E27FC236}">
                <a16:creationId xmlns:a16="http://schemas.microsoft.com/office/drawing/2014/main" id="{794ED403-7766-4F1C-8C5C-749D2A083D39}"/>
              </a:ext>
            </a:extLst>
          </p:cNvPr>
          <p:cNvSpPr txBox="1"/>
          <p:nvPr/>
        </p:nvSpPr>
        <p:spPr>
          <a:xfrm>
            <a:off x="7126224" y="3668579"/>
            <a:ext cx="201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perpendicular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68">
                <a:extLst>
                  <a:ext uri="{FF2B5EF4-FFF2-40B4-BE49-F238E27FC236}">
                    <a16:creationId xmlns:a16="http://schemas.microsoft.com/office/drawing/2014/main" id="{504700AD-5CA5-4452-833E-131C0B09EE8E}"/>
                  </a:ext>
                </a:extLst>
              </p:cNvPr>
              <p:cNvSpPr txBox="1"/>
              <p:nvPr/>
            </p:nvSpPr>
            <p:spPr>
              <a:xfrm>
                <a:off x="7157798" y="4167387"/>
                <a:ext cx="15423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Rearrange to isolate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 </a:t>
                </a:r>
                <a:endParaRPr lang="en-GB" sz="12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68">
                <a:extLst>
                  <a:ext uri="{FF2B5EF4-FFF2-40B4-BE49-F238E27FC236}">
                    <a16:creationId xmlns:a16="http://schemas.microsoft.com/office/drawing/2014/main" id="{504700AD-5CA5-4452-833E-131C0B09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8" y="4167387"/>
                <a:ext cx="1542318" cy="461665"/>
              </a:xfrm>
              <a:prstGeom prst="rect">
                <a:avLst/>
              </a:prstGeom>
              <a:blipFill>
                <a:blip r:embed="rId1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64">
            <a:extLst>
              <a:ext uri="{FF2B5EF4-FFF2-40B4-BE49-F238E27FC236}">
                <a16:creationId xmlns:a16="http://schemas.microsoft.com/office/drawing/2014/main" id="{AE0E4F33-4F34-4825-A0E9-193C99A519A4}"/>
              </a:ext>
            </a:extLst>
          </p:cNvPr>
          <p:cNvSpPr/>
          <p:nvPr/>
        </p:nvSpPr>
        <p:spPr>
          <a:xfrm>
            <a:off x="7057273" y="4218373"/>
            <a:ext cx="277161" cy="379402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3">
                <a:extLst>
                  <a:ext uri="{FF2B5EF4-FFF2-40B4-BE49-F238E27FC236}">
                    <a16:creationId xmlns:a16="http://schemas.microsoft.com/office/drawing/2014/main" id="{2AFBF7BD-02BC-4157-B663-234EAB374FD1}"/>
                  </a:ext>
                </a:extLst>
              </p:cNvPr>
              <p:cNvSpPr txBox="1"/>
              <p:nvPr/>
            </p:nvSpPr>
            <p:spPr>
              <a:xfrm>
                <a:off x="4906467" y="3571019"/>
                <a:ext cx="6731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(↙)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33">
                <a:extLst>
                  <a:ext uri="{FF2B5EF4-FFF2-40B4-BE49-F238E27FC236}">
                    <a16:creationId xmlns:a16="http://schemas.microsoft.com/office/drawing/2014/main" id="{2AFBF7BD-02BC-4157-B663-234EAB37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67" y="3571019"/>
                <a:ext cx="673197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63">
                <a:extLst>
                  <a:ext uri="{FF2B5EF4-FFF2-40B4-BE49-F238E27FC236}">
                    <a16:creationId xmlns:a16="http://schemas.microsoft.com/office/drawing/2014/main" id="{43405CED-4202-41CD-99A2-9A7AA4B05F7F}"/>
                  </a:ext>
                </a:extLst>
              </p:cNvPr>
              <p:cNvSpPr txBox="1"/>
              <p:nvPr/>
            </p:nvSpPr>
            <p:spPr>
              <a:xfrm>
                <a:off x="4154363" y="4414895"/>
                <a:ext cx="3174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30−(2×1)=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63">
                <a:extLst>
                  <a:ext uri="{FF2B5EF4-FFF2-40B4-BE49-F238E27FC236}">
                    <a16:creationId xmlns:a16="http://schemas.microsoft.com/office/drawing/2014/main" id="{43405CED-4202-41CD-99A2-9A7AA4B0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63" y="4414895"/>
                <a:ext cx="3174779" cy="338554"/>
              </a:xfrm>
              <a:prstGeom prst="rect">
                <a:avLst/>
              </a:prstGeom>
              <a:blipFill>
                <a:blip r:embed="rId1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63">
                <a:extLst>
                  <a:ext uri="{FF2B5EF4-FFF2-40B4-BE49-F238E27FC236}">
                    <a16:creationId xmlns:a16="http://schemas.microsoft.com/office/drawing/2014/main" id="{82B12F83-4719-43B6-8FFF-9F54BE5E7CF4}"/>
                  </a:ext>
                </a:extLst>
              </p:cNvPr>
              <p:cNvSpPr txBox="1"/>
              <p:nvPr/>
            </p:nvSpPr>
            <p:spPr>
              <a:xfrm>
                <a:off x="4163239" y="4858778"/>
                <a:ext cx="2240229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𝑔𝑠𝑖𝑛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30−(2×1)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𝑔𝑐𝑜𝑠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TextBox 63">
                <a:extLst>
                  <a:ext uri="{FF2B5EF4-FFF2-40B4-BE49-F238E27FC236}">
                    <a16:creationId xmlns:a16="http://schemas.microsoft.com/office/drawing/2014/main" id="{82B12F83-4719-43B6-8FFF-9F54BE5E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39" y="4858778"/>
                <a:ext cx="2240229" cy="6045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64">
            <a:extLst>
              <a:ext uri="{FF2B5EF4-FFF2-40B4-BE49-F238E27FC236}">
                <a16:creationId xmlns:a16="http://schemas.microsoft.com/office/drawing/2014/main" id="{14412C47-D2A7-4C83-960F-D4A4F4F93D39}"/>
              </a:ext>
            </a:extLst>
          </p:cNvPr>
          <p:cNvSpPr/>
          <p:nvPr/>
        </p:nvSpPr>
        <p:spPr>
          <a:xfrm>
            <a:off x="7085387" y="4717002"/>
            <a:ext cx="274202" cy="440923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68">
                <a:extLst>
                  <a:ext uri="{FF2B5EF4-FFF2-40B4-BE49-F238E27FC236}">
                    <a16:creationId xmlns:a16="http://schemas.microsoft.com/office/drawing/2014/main" id="{67C61D67-CA4F-42A2-9626-BA864B8E0609}"/>
                  </a:ext>
                </a:extLst>
              </p:cNvPr>
              <p:cNvSpPr txBox="1"/>
              <p:nvPr/>
            </p:nvSpPr>
            <p:spPr>
              <a:xfrm>
                <a:off x="7299841" y="4797703"/>
                <a:ext cx="15423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𝑔𝑐𝑜𝑠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30</m:t>
                    </m:r>
                  </m:oMath>
                </a14:m>
                <a:endParaRPr lang="en-GB" sz="12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Box 68">
                <a:extLst>
                  <a:ext uri="{FF2B5EF4-FFF2-40B4-BE49-F238E27FC236}">
                    <a16:creationId xmlns:a16="http://schemas.microsoft.com/office/drawing/2014/main" id="{67C61D67-CA4F-42A2-9626-BA864B8E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41" y="4797703"/>
                <a:ext cx="1542318" cy="276999"/>
              </a:xfrm>
              <a:prstGeom prst="rect">
                <a:avLst/>
              </a:prstGeom>
              <a:blipFill>
                <a:blip r:embed="rId1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64">
            <a:extLst>
              <a:ext uri="{FF2B5EF4-FFF2-40B4-BE49-F238E27FC236}">
                <a16:creationId xmlns:a16="http://schemas.microsoft.com/office/drawing/2014/main" id="{82F41642-57FA-4324-99E0-E08F11B4F449}"/>
              </a:ext>
            </a:extLst>
          </p:cNvPr>
          <p:cNvSpPr/>
          <p:nvPr/>
        </p:nvSpPr>
        <p:spPr>
          <a:xfrm>
            <a:off x="6243488" y="5233387"/>
            <a:ext cx="274202" cy="440923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1D03C00E-A69D-47E3-B5E2-94A79965994D}"/>
              </a:ext>
            </a:extLst>
          </p:cNvPr>
          <p:cNvSpPr txBox="1"/>
          <p:nvPr/>
        </p:nvSpPr>
        <p:spPr>
          <a:xfrm>
            <a:off x="6527484" y="5303730"/>
            <a:ext cx="92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63">
                <a:extLst>
                  <a:ext uri="{FF2B5EF4-FFF2-40B4-BE49-F238E27FC236}">
                    <a16:creationId xmlns:a16="http://schemas.microsoft.com/office/drawing/2014/main" id="{E762378A-BCEF-443F-9EA1-32B52FF96747}"/>
                  </a:ext>
                </a:extLst>
              </p:cNvPr>
              <p:cNvSpPr txBox="1"/>
              <p:nvPr/>
            </p:nvSpPr>
            <p:spPr>
              <a:xfrm>
                <a:off x="5397236" y="5506848"/>
                <a:ext cx="9998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0.46</m:t>
                      </m:r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63">
                <a:extLst>
                  <a:ext uri="{FF2B5EF4-FFF2-40B4-BE49-F238E27FC236}">
                    <a16:creationId xmlns:a16="http://schemas.microsoft.com/office/drawing/2014/main" id="{E762378A-BCEF-443F-9EA1-32B52FF96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36" y="5506848"/>
                <a:ext cx="99988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8">
            <a:extLst>
              <a:ext uri="{FF2B5EF4-FFF2-40B4-BE49-F238E27FC236}">
                <a16:creationId xmlns:a16="http://schemas.microsoft.com/office/drawing/2014/main" id="{08D94B52-684B-47F1-AB29-D091D8B70102}"/>
              </a:ext>
            </a:extLst>
          </p:cNvPr>
          <p:cNvSpPr txBox="1"/>
          <p:nvPr/>
        </p:nvSpPr>
        <p:spPr>
          <a:xfrm>
            <a:off x="4057095" y="6049455"/>
            <a:ext cx="486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Remember that your answer should be between 0 and 1!</a:t>
            </a:r>
            <a:endParaRPr lang="en-GB" sz="14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87" grpId="0"/>
      <p:bldP spid="44" grpId="0"/>
      <p:bldP spid="45" grpId="0"/>
      <p:bldP spid="46" grpId="0"/>
      <p:bldP spid="47" grpId="0" animBg="1"/>
      <p:bldP spid="48" grpId="0"/>
      <p:bldP spid="50" grpId="0"/>
      <p:bldP spid="51" grpId="0" animBg="1"/>
      <p:bldP spid="52" grpId="0"/>
      <p:bldP spid="54" grpId="0"/>
      <p:bldP spid="55" grpId="0"/>
      <p:bldP spid="56" grpId="0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If a force at applied at an angle to the direction of motion you can resolve it to find the component of the force acting in the direction of motion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3657600"/>
            <a:ext cx="1981200" cy="600456"/>
            <a:chOff x="5105400" y="2523744"/>
            <a:chExt cx="1981200" cy="600456"/>
          </a:xfrm>
        </p:grpSpPr>
        <p:sp>
          <p:nvSpPr>
            <p:cNvPr id="6" name="Rectangle 5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8" name="Straight Arrow Connector 7"/>
          <p:cNvCxnSpPr/>
          <p:nvPr/>
        </p:nvCxnSpPr>
        <p:spPr>
          <a:xfrm>
            <a:off x="1923660" y="3828661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4800" y="5867400"/>
            <a:ext cx="1981200" cy="600456"/>
            <a:chOff x="5105400" y="2523744"/>
            <a:chExt cx="1981200" cy="600456"/>
          </a:xfrm>
        </p:grpSpPr>
        <p:sp>
          <p:nvSpPr>
            <p:cNvPr id="12" name="Rectangle 11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14" name="Straight Arrow Connector 13"/>
          <p:cNvCxnSpPr/>
          <p:nvPr/>
        </p:nvCxnSpPr>
        <p:spPr>
          <a:xfrm flipV="1">
            <a:off x="1295400" y="5019869"/>
            <a:ext cx="0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819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 horizontal force has no effect on the object in the vertical direction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9947" y="368559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49530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 vertical force has no effect on the object in the horizontal direction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7923" y="477105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0" y="4267200"/>
            <a:ext cx="1981200" cy="600456"/>
            <a:chOff x="5105400" y="2523744"/>
            <a:chExt cx="1981200" cy="600456"/>
          </a:xfrm>
        </p:grpSpPr>
        <p:sp>
          <p:nvSpPr>
            <p:cNvPr id="21" name="Rectangle 20"/>
            <p:cNvSpPr/>
            <p:nvPr/>
          </p:nvSpPr>
          <p:spPr>
            <a:xfrm>
              <a:off x="5105400" y="2895600"/>
              <a:ext cx="1981200" cy="2286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8" t="40993" r="21753" b="41111"/>
            <a:stretch/>
          </p:blipFill>
          <p:spPr>
            <a:xfrm>
              <a:off x="5562600" y="2523744"/>
              <a:ext cx="1085088" cy="3616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6123992" y="3295261"/>
            <a:ext cx="2057400" cy="1143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33322" y="4428930"/>
            <a:ext cx="2057400" cy="12442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73616" y="3265713"/>
            <a:ext cx="1555" cy="1149222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79702" y="29717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33" name="Arc 32"/>
          <p:cNvSpPr/>
          <p:nvPr/>
        </p:nvSpPr>
        <p:spPr>
          <a:xfrm>
            <a:off x="5728996" y="3939073"/>
            <a:ext cx="914400" cy="914400"/>
          </a:xfrm>
          <a:prstGeom prst="arc">
            <a:avLst>
              <a:gd name="adj1" fmla="val 19987541"/>
              <a:gd name="adj2" fmla="val 1640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606072" y="412568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20°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05800" y="35814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Opp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0" y="3429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Hyp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6600" y="449580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Adj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236220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21336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2362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23622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8800" y="21336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1200" y="2362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50003" y="2362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21336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53200" y="23622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4724400" y="20574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486400" y="20574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43400" y="2895600"/>
            <a:ext cx="143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mic Sans MS" pitchFamily="66" charset="0"/>
              </a:rPr>
              <a:t>Opp</a:t>
            </a:r>
            <a:r>
              <a:rPr lang="en-GB" sz="1200" dirty="0">
                <a:latin typeface="Comic Sans MS" pitchFamily="66" charset="0"/>
              </a:rPr>
              <a:t> = Sin</a:t>
            </a:r>
            <a:r>
              <a:rPr lang="el-GR" sz="1200" dirty="0">
                <a:latin typeface="Comic Sans MS" pitchFamily="66" charset="0"/>
              </a:rPr>
              <a:t>θ</a:t>
            </a:r>
            <a:r>
              <a:rPr lang="en-GB" sz="1200" dirty="0">
                <a:latin typeface="Comic Sans MS" pitchFamily="66" charset="0"/>
              </a:rPr>
              <a:t> x </a:t>
            </a:r>
            <a:r>
              <a:rPr lang="en-GB" sz="1200" dirty="0" err="1">
                <a:latin typeface="Comic Sans MS" pitchFamily="66" charset="0"/>
              </a:rPr>
              <a:t>Hyp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3200400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mic Sans MS" pitchFamily="66" charset="0"/>
              </a:rPr>
              <a:t>Opp</a:t>
            </a:r>
            <a:r>
              <a:rPr lang="en-GB" sz="1200" dirty="0">
                <a:latin typeface="Comic Sans MS" pitchFamily="66" charset="0"/>
              </a:rPr>
              <a:t> = Sin20 x 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75098" y="3886200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10sin20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79698" y="48006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10cos20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81600" y="2895600"/>
            <a:ext cx="14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mic Sans MS" pitchFamily="66" charset="0"/>
              </a:rPr>
              <a:t>Adj</a:t>
            </a:r>
            <a:r>
              <a:rPr lang="en-GB" sz="1200" dirty="0">
                <a:latin typeface="Comic Sans MS" pitchFamily="66" charset="0"/>
              </a:rPr>
              <a:t> = Cos</a:t>
            </a:r>
            <a:r>
              <a:rPr lang="el-GR" sz="1200" dirty="0">
                <a:latin typeface="Comic Sans MS" pitchFamily="66" charset="0"/>
              </a:rPr>
              <a:t>θ</a:t>
            </a:r>
            <a:r>
              <a:rPr lang="en-GB" sz="1200" dirty="0">
                <a:latin typeface="Comic Sans MS" pitchFamily="66" charset="0"/>
              </a:rPr>
              <a:t> x </a:t>
            </a:r>
            <a:r>
              <a:rPr lang="en-GB" sz="1200" dirty="0" err="1">
                <a:latin typeface="Comic Sans MS" pitchFamily="66" charset="0"/>
              </a:rPr>
              <a:t>Hyp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1600" y="3200400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mic Sans MS" pitchFamily="66" charset="0"/>
              </a:rPr>
              <a:t>Adj</a:t>
            </a:r>
            <a:r>
              <a:rPr lang="en-GB" sz="1200" dirty="0">
                <a:latin typeface="Comic Sans MS" pitchFamily="66" charset="0"/>
              </a:rPr>
              <a:t> = Cos20 x 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19600" y="54864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So a force can be split into its horizontal and vertical components using Trigonometry!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29400" y="12192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However, a force at an angle will have some effect in BOTH the horizontal and vertical directions!</a:t>
            </a: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E193E367-3AE1-4C4B-8E7B-357D46E1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9" name="コンテンツ プレースホルダー 2">
            <a:extLst>
              <a:ext uri="{FF2B5EF4-FFF2-40B4-BE49-F238E27FC236}">
                <a16:creationId xmlns:a16="http://schemas.microsoft.com/office/drawing/2014/main" id="{7B8B909B-70BC-4C7E-9E76-60C4372F8BFE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3" grpId="1"/>
      <p:bldP spid="54" grpId="0"/>
      <p:bldP spid="54" grpId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Find the component of each force in the x and y-directions.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H</a:t>
                </a:r>
                <a:r>
                  <a:rPr lang="en-GB" sz="1400" dirty="0" err="1">
                    <a:latin typeface="Comic Sans MS" pitchFamily="66" charset="0"/>
                  </a:rPr>
                  <a:t>ence</a:t>
                </a:r>
                <a:r>
                  <a:rPr lang="en-GB" sz="1400" dirty="0">
                    <a:latin typeface="Comic Sans MS" pitchFamily="66" charset="0"/>
                  </a:rPr>
                  <a:t>, write each force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6400800" y="1600200"/>
            <a:ext cx="0" cy="2362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V="1">
            <a:off x="6477000" y="1600200"/>
            <a:ext cx="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00800" y="1981200"/>
            <a:ext cx="1143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67600" y="17526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9N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96200" y="26670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8400" y="1295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61" name="Arc 60"/>
          <p:cNvSpPr/>
          <p:nvPr/>
        </p:nvSpPr>
        <p:spPr>
          <a:xfrm>
            <a:off x="5791200" y="2362200"/>
            <a:ext cx="914400" cy="914400"/>
          </a:xfrm>
          <a:prstGeom prst="arc">
            <a:avLst>
              <a:gd name="adj1" fmla="val 20196459"/>
              <a:gd name="adj2" fmla="val 215773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6629400" y="25146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40°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00800" y="2819400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543800" y="1981200"/>
            <a:ext cx="0" cy="8382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29400" y="281940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9Cos40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3800" y="220980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9Sin40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191000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Force in the x-direction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0800" y="4191000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Force in the y-direction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14800" y="457200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= 9Cos40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0" y="495300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= 6.89N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7000" y="457200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= 9Sin40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7000" y="495300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= 5.79N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7D68AF-B7C3-4172-90B9-DFAF94CD3076}"/>
                  </a:ext>
                </a:extLst>
              </p:cNvPr>
              <p:cNvSpPr txBox="1"/>
              <p:nvPr/>
            </p:nvSpPr>
            <p:spPr>
              <a:xfrm>
                <a:off x="5309831" y="5513032"/>
                <a:ext cx="1739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In vector form:</a:t>
                </a:r>
              </a:p>
              <a:p>
                <a:pPr algn="ctr"/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6.89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+5.79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7D68AF-B7C3-4172-90B9-DFAF94CD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31" y="5513032"/>
                <a:ext cx="1739964" cy="830997"/>
              </a:xfrm>
              <a:prstGeom prst="rect">
                <a:avLst/>
              </a:prstGeom>
              <a:blipFill>
                <a:blip r:embed="rId4"/>
                <a:stretch>
                  <a:fillRect t="-1460" b="-3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タイトル 1">
            <a:extLst>
              <a:ext uri="{FF2B5EF4-FFF2-40B4-BE49-F238E27FC236}">
                <a16:creationId xmlns:a16="http://schemas.microsoft.com/office/drawing/2014/main" id="{49D46E43-89F2-4EFB-9611-7FDD7DBA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1CA64A46-1E72-48C1-8A77-46E1198C81F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/>
      <p:bldP spid="59" grpId="0"/>
      <p:bldP spid="61" grpId="0" animBg="1"/>
      <p:bldP spid="62" grpId="0"/>
      <p:bldP spid="65" grpId="0"/>
      <p:bldP spid="66" grpId="0"/>
      <p:bldP spid="31" grpId="0"/>
      <p:bldP spid="67" grpId="0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If a force at applied at an angle to the direction of motion you can resolve it to find the component of the force acting in the direction of motion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Find the component of each force in the x and y-directions.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H</a:t>
                </a:r>
                <a:r>
                  <a:rPr lang="en-GB" sz="1400" dirty="0" err="1">
                    <a:latin typeface="Comic Sans MS" pitchFamily="66" charset="0"/>
                  </a:rPr>
                  <a:t>ence</a:t>
                </a:r>
                <a:r>
                  <a:rPr lang="en-GB" sz="1400" dirty="0">
                    <a:latin typeface="Comic Sans MS" pitchFamily="66" charset="0"/>
                  </a:rPr>
                  <a:t>, write each force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657600" cy="4525963"/>
              </a:xfrm>
              <a:blipFill>
                <a:blip r:embed="rId3"/>
                <a:stretch>
                  <a:fillRect t="-809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6400800" y="1600200"/>
            <a:ext cx="0" cy="2362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V="1">
            <a:off x="6477000" y="1600200"/>
            <a:ext cx="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81600" y="2286000"/>
            <a:ext cx="1219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05740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12N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96200" y="26670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8400" y="1295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61" name="Arc 60"/>
          <p:cNvSpPr/>
          <p:nvPr/>
        </p:nvSpPr>
        <p:spPr>
          <a:xfrm>
            <a:off x="6019800" y="2362200"/>
            <a:ext cx="914400" cy="914400"/>
          </a:xfrm>
          <a:prstGeom prst="arc">
            <a:avLst>
              <a:gd name="adj1" fmla="val 10837953"/>
              <a:gd name="adj2" fmla="val 120681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562600" y="2590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23°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181600" y="2819400"/>
            <a:ext cx="1219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181600" y="2286000"/>
            <a:ext cx="0" cy="533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12Cos23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43400" y="2438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12Sin23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191000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Force in the x-direction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0800" y="4191000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Force in the y-direction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14800" y="4572000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= 12Cos23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0" y="4953000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= 11.05N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7000" y="457200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= 12Sin23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7000" y="495300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= 4.69N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14800" y="533400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= -11.05N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5867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(This will be negative as it is the opposite direction to x!)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173CD5-2F4D-4D3F-A1E9-131AD425C598}"/>
                  </a:ext>
                </a:extLst>
              </p:cNvPr>
              <p:cNvSpPr txBox="1"/>
              <p:nvPr/>
            </p:nvSpPr>
            <p:spPr>
              <a:xfrm>
                <a:off x="1065621" y="4412201"/>
                <a:ext cx="2007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In vector form:</a:t>
                </a:r>
              </a:p>
              <a:p>
                <a:pPr algn="ctr"/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−11.05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+4.69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173CD5-2F4D-4D3F-A1E9-131AD425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1" y="4412201"/>
                <a:ext cx="2007664" cy="830997"/>
              </a:xfrm>
              <a:prstGeom prst="rect">
                <a:avLst/>
              </a:prstGeom>
              <a:blipFill>
                <a:blip r:embed="rId4"/>
                <a:stretch>
                  <a:fillRect t="-1471" b="-3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31" grpId="0"/>
      <p:bldP spid="67" grpId="0"/>
      <p:bldP spid="68" grpId="0"/>
      <p:bldP spid="69" grpId="0"/>
      <p:bldP spid="70" grpId="0"/>
      <p:bldP spid="71" grpId="0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9100367-E916-42DB-92B0-69A697B3AB27}"/>
              </a:ext>
            </a:extLst>
          </p:cNvPr>
          <p:cNvCxnSpPr>
            <a:cxnSpLocks/>
          </p:cNvCxnSpPr>
          <p:nvPr/>
        </p:nvCxnSpPr>
        <p:spPr>
          <a:xfrm>
            <a:off x="6917684" y="219549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C48BC9-E6CA-4E7F-BD64-76261BCB2D47}"/>
              </a:ext>
            </a:extLst>
          </p:cNvPr>
          <p:cNvSpPr/>
          <p:nvPr/>
        </p:nvSpPr>
        <p:spPr>
          <a:xfrm>
            <a:off x="7934674" y="20483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If a force at applied at an angle to the direction of motion you can resolve it to find the component of the force acting in the direction of motion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A box of mass 8kg lies on a smooth horizontal floor. A force of 10N is applied at an angle of 30˚ causing the box to accelerate horizontally across the floor.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Work out the acceleration of the box</a:t>
            </a: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Calculate the normal reaction between the box and the floor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5E68FA-C547-4716-9D4D-582B969EAE50}"/>
              </a:ext>
            </a:extLst>
          </p:cNvPr>
          <p:cNvSpPr/>
          <p:nvPr/>
        </p:nvSpPr>
        <p:spPr>
          <a:xfrm>
            <a:off x="5702426" y="1844824"/>
            <a:ext cx="122413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9A695C5-45A0-4206-976D-791E4674C30E}"/>
              </a:ext>
            </a:extLst>
          </p:cNvPr>
          <p:cNvCxnSpPr>
            <a:stCxn id="2" idx="3"/>
          </p:cNvCxnSpPr>
          <p:nvPr/>
        </p:nvCxnSpPr>
        <p:spPr>
          <a:xfrm flipV="1">
            <a:off x="6926562" y="1340768"/>
            <a:ext cx="1152128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4BF53E-B0D1-4F61-BA1B-AC82607A3614}"/>
              </a:ext>
            </a:extLst>
          </p:cNvPr>
          <p:cNvCxnSpPr>
            <a:cxnSpLocks/>
          </p:cNvCxnSpPr>
          <p:nvPr/>
        </p:nvCxnSpPr>
        <p:spPr>
          <a:xfrm>
            <a:off x="6926562" y="2195493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3307C1-00C8-4645-BDE7-D92EE7F12A99}"/>
              </a:ext>
            </a:extLst>
          </p:cNvPr>
          <p:cNvCxnSpPr>
            <a:cxnSpLocks/>
          </p:cNvCxnSpPr>
          <p:nvPr/>
        </p:nvCxnSpPr>
        <p:spPr>
          <a:xfrm flipV="1">
            <a:off x="8078690" y="1340768"/>
            <a:ext cx="0" cy="8364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DFB3073-DB5D-4A36-A920-DFEA1B33E54C}"/>
              </a:ext>
            </a:extLst>
          </p:cNvPr>
          <p:cNvSpPr/>
          <p:nvPr/>
        </p:nvSpPr>
        <p:spPr>
          <a:xfrm>
            <a:off x="6278490" y="1772816"/>
            <a:ext cx="914400" cy="914400"/>
          </a:xfrm>
          <a:prstGeom prst="arc">
            <a:avLst>
              <a:gd name="adj1" fmla="val 19896660"/>
              <a:gd name="adj2" fmla="val 21203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1E32F5-2581-43EE-8F9E-2DD7A5F7C3CC}"/>
              </a:ext>
            </a:extLst>
          </p:cNvPr>
          <p:cNvSpPr txBox="1"/>
          <p:nvPr/>
        </p:nvSpPr>
        <p:spPr>
          <a:xfrm>
            <a:off x="7133708" y="191683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30˚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51AA73-10C6-4000-B19B-265C20EFAB82}"/>
              </a:ext>
            </a:extLst>
          </p:cNvPr>
          <p:cNvSpPr txBox="1"/>
          <p:nvPr/>
        </p:nvSpPr>
        <p:spPr>
          <a:xfrm>
            <a:off x="7162430" y="14478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20E0EB-79EC-4CDE-85D9-2F134B297B50}"/>
              </a:ext>
            </a:extLst>
          </p:cNvPr>
          <p:cNvSpPr txBox="1"/>
          <p:nvPr/>
        </p:nvSpPr>
        <p:spPr>
          <a:xfrm>
            <a:off x="8046350" y="164592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E1F3E2-EF21-48B5-ABBB-7F15C70F6509}"/>
              </a:ext>
            </a:extLst>
          </p:cNvPr>
          <p:cNvSpPr txBox="1"/>
          <p:nvPr/>
        </p:nvSpPr>
        <p:spPr>
          <a:xfrm>
            <a:off x="7177670" y="221742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ADD2D6F-EC23-47CF-B3D1-69DD6BB14750}"/>
              </a:ext>
            </a:extLst>
          </p:cNvPr>
          <p:cNvCxnSpPr>
            <a:cxnSpLocks/>
          </p:cNvCxnSpPr>
          <p:nvPr/>
        </p:nvCxnSpPr>
        <p:spPr>
          <a:xfrm>
            <a:off x="6303230" y="249138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BB302-9A13-41DD-BF00-37E6DF4A3B4C}"/>
              </a:ext>
            </a:extLst>
          </p:cNvPr>
          <p:cNvCxnSpPr>
            <a:cxnSpLocks/>
          </p:cNvCxnSpPr>
          <p:nvPr/>
        </p:nvCxnSpPr>
        <p:spPr>
          <a:xfrm>
            <a:off x="4590692" y="2493956"/>
            <a:ext cx="420624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FFA108-364D-42A0-B520-71BE9799AF24}"/>
              </a:ext>
            </a:extLst>
          </p:cNvPr>
          <p:cNvSpPr txBox="1"/>
          <p:nvPr/>
        </p:nvSpPr>
        <p:spPr>
          <a:xfrm>
            <a:off x="6141350" y="288036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685BC2-2CFE-40CF-844B-6512C3513D31}"/>
              </a:ext>
            </a:extLst>
          </p:cNvPr>
          <p:cNvSpPr txBox="1"/>
          <p:nvPr/>
        </p:nvSpPr>
        <p:spPr>
          <a:xfrm>
            <a:off x="6088010" y="201168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8kg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B6F233E-4F68-4F93-B63A-7BA88DD53E21}"/>
              </a:ext>
            </a:extLst>
          </p:cNvPr>
          <p:cNvCxnSpPr>
            <a:cxnSpLocks/>
          </p:cNvCxnSpPr>
          <p:nvPr/>
        </p:nvCxnSpPr>
        <p:spPr>
          <a:xfrm flipV="1">
            <a:off x="6303230" y="140172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EEDB3A-6FA1-4596-9286-D8E83A848915}"/>
              </a:ext>
            </a:extLst>
          </p:cNvPr>
          <p:cNvSpPr txBox="1"/>
          <p:nvPr/>
        </p:nvSpPr>
        <p:spPr>
          <a:xfrm>
            <a:off x="6156590" y="115062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R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435C861-D205-491A-A63B-3AED3EEB8C5E}"/>
              </a:ext>
            </a:extLst>
          </p:cNvPr>
          <p:cNvSpPr txBox="1"/>
          <p:nvPr/>
        </p:nvSpPr>
        <p:spPr>
          <a:xfrm>
            <a:off x="4045757" y="3138564"/>
            <a:ext cx="46998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 this example, the directions we are considering are horizontal (for movement) and vertical (for the normal reaction)</a:t>
            </a:r>
          </a:p>
          <a:p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Any forces which are not horizontal or vertical need to be split into their component parts in those directions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In this case, that would be the ‘diagonal’ force of 10N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B30713-8B68-44D8-BEE0-CD77A4579494}"/>
              </a:ext>
            </a:extLst>
          </p:cNvPr>
          <p:cNvSpPr txBox="1"/>
          <p:nvPr/>
        </p:nvSpPr>
        <p:spPr>
          <a:xfrm>
            <a:off x="4039340" y="1251752"/>
            <a:ext cx="1580225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Draw a diagram and label </a:t>
            </a:r>
            <a:r>
              <a:rPr lang="en-US" sz="12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forces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5" grpId="0" animBg="1"/>
      <p:bldP spid="16" grpId="0"/>
      <p:bldP spid="18" grpId="0"/>
      <p:bldP spid="21" grpId="0"/>
      <p:bldP spid="22" grpId="0"/>
      <p:bldP spid="28" grpId="0"/>
      <p:bldP spid="29" grpId="0"/>
      <p:bldP spid="33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9100367-E916-42DB-92B0-69A697B3AB27}"/>
              </a:ext>
            </a:extLst>
          </p:cNvPr>
          <p:cNvCxnSpPr>
            <a:cxnSpLocks/>
          </p:cNvCxnSpPr>
          <p:nvPr/>
        </p:nvCxnSpPr>
        <p:spPr>
          <a:xfrm>
            <a:off x="6917684" y="219549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C48BC9-E6CA-4E7F-BD64-76261BCB2D47}"/>
              </a:ext>
            </a:extLst>
          </p:cNvPr>
          <p:cNvSpPr/>
          <p:nvPr/>
        </p:nvSpPr>
        <p:spPr>
          <a:xfrm>
            <a:off x="7934674" y="20483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If a force at applied at an angle to the direction of motion you can resolve it to find the component of the force acting in the direction of motion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A box of mass 8kg lies on a smooth horizontal floor. A force of 10N is applied at an angle of 30˚ causing the box to accelerate horizontally across the floor.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Work out the acceleration of the box</a:t>
            </a: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Calculate the normal reaction between the box and the floor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5E68FA-C547-4716-9D4D-582B969EAE50}"/>
              </a:ext>
            </a:extLst>
          </p:cNvPr>
          <p:cNvSpPr/>
          <p:nvPr/>
        </p:nvSpPr>
        <p:spPr>
          <a:xfrm>
            <a:off x="5702426" y="1844824"/>
            <a:ext cx="122413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9A695C5-45A0-4206-976D-791E4674C30E}"/>
              </a:ext>
            </a:extLst>
          </p:cNvPr>
          <p:cNvCxnSpPr>
            <a:stCxn id="2" idx="3"/>
          </p:cNvCxnSpPr>
          <p:nvPr/>
        </p:nvCxnSpPr>
        <p:spPr>
          <a:xfrm flipV="1">
            <a:off x="6926562" y="1340768"/>
            <a:ext cx="1152128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4BF53E-B0D1-4F61-BA1B-AC82607A3614}"/>
              </a:ext>
            </a:extLst>
          </p:cNvPr>
          <p:cNvCxnSpPr>
            <a:cxnSpLocks/>
          </p:cNvCxnSpPr>
          <p:nvPr/>
        </p:nvCxnSpPr>
        <p:spPr>
          <a:xfrm>
            <a:off x="6926562" y="2195493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3307C1-00C8-4645-BDE7-D92EE7F12A99}"/>
              </a:ext>
            </a:extLst>
          </p:cNvPr>
          <p:cNvCxnSpPr>
            <a:cxnSpLocks/>
          </p:cNvCxnSpPr>
          <p:nvPr/>
        </p:nvCxnSpPr>
        <p:spPr>
          <a:xfrm flipV="1">
            <a:off x="8078690" y="1340768"/>
            <a:ext cx="0" cy="8364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DFB3073-DB5D-4A36-A920-DFEA1B33E54C}"/>
              </a:ext>
            </a:extLst>
          </p:cNvPr>
          <p:cNvSpPr/>
          <p:nvPr/>
        </p:nvSpPr>
        <p:spPr>
          <a:xfrm>
            <a:off x="6278490" y="1772816"/>
            <a:ext cx="914400" cy="914400"/>
          </a:xfrm>
          <a:prstGeom prst="arc">
            <a:avLst>
              <a:gd name="adj1" fmla="val 19896660"/>
              <a:gd name="adj2" fmla="val 21203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1E32F5-2581-43EE-8F9E-2DD7A5F7C3CC}"/>
              </a:ext>
            </a:extLst>
          </p:cNvPr>
          <p:cNvSpPr txBox="1"/>
          <p:nvPr/>
        </p:nvSpPr>
        <p:spPr>
          <a:xfrm>
            <a:off x="7133708" y="191683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30˚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51AA73-10C6-4000-B19B-265C20EFAB82}"/>
              </a:ext>
            </a:extLst>
          </p:cNvPr>
          <p:cNvSpPr txBox="1"/>
          <p:nvPr/>
        </p:nvSpPr>
        <p:spPr>
          <a:xfrm>
            <a:off x="7162430" y="14478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20E0EB-79EC-4CDE-85D9-2F134B297B50}"/>
              </a:ext>
            </a:extLst>
          </p:cNvPr>
          <p:cNvSpPr txBox="1"/>
          <p:nvPr/>
        </p:nvSpPr>
        <p:spPr>
          <a:xfrm>
            <a:off x="8046350" y="164592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E1F3E2-EF21-48B5-ABBB-7F15C70F6509}"/>
              </a:ext>
            </a:extLst>
          </p:cNvPr>
          <p:cNvSpPr txBox="1"/>
          <p:nvPr/>
        </p:nvSpPr>
        <p:spPr>
          <a:xfrm>
            <a:off x="7177670" y="221742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ADD2D6F-EC23-47CF-B3D1-69DD6BB14750}"/>
              </a:ext>
            </a:extLst>
          </p:cNvPr>
          <p:cNvCxnSpPr>
            <a:cxnSpLocks/>
          </p:cNvCxnSpPr>
          <p:nvPr/>
        </p:nvCxnSpPr>
        <p:spPr>
          <a:xfrm>
            <a:off x="6303230" y="249138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BB302-9A13-41DD-BF00-37E6DF4A3B4C}"/>
              </a:ext>
            </a:extLst>
          </p:cNvPr>
          <p:cNvCxnSpPr>
            <a:cxnSpLocks/>
          </p:cNvCxnSpPr>
          <p:nvPr/>
        </p:nvCxnSpPr>
        <p:spPr>
          <a:xfrm>
            <a:off x="4590692" y="2493956"/>
            <a:ext cx="420624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FFA108-364D-42A0-B520-71BE9799AF24}"/>
              </a:ext>
            </a:extLst>
          </p:cNvPr>
          <p:cNvSpPr txBox="1"/>
          <p:nvPr/>
        </p:nvSpPr>
        <p:spPr>
          <a:xfrm>
            <a:off x="6141350" y="288036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685BC2-2CFE-40CF-844B-6512C3513D31}"/>
              </a:ext>
            </a:extLst>
          </p:cNvPr>
          <p:cNvSpPr txBox="1"/>
          <p:nvPr/>
        </p:nvSpPr>
        <p:spPr>
          <a:xfrm>
            <a:off x="6088010" y="201168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8kg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B6F233E-4F68-4F93-B63A-7BA88DD53E21}"/>
              </a:ext>
            </a:extLst>
          </p:cNvPr>
          <p:cNvCxnSpPr>
            <a:cxnSpLocks/>
          </p:cNvCxnSpPr>
          <p:nvPr/>
        </p:nvCxnSpPr>
        <p:spPr>
          <a:xfrm flipV="1">
            <a:off x="6303230" y="140172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EEDB3A-6FA1-4596-9286-D8E83A848915}"/>
              </a:ext>
            </a:extLst>
          </p:cNvPr>
          <p:cNvSpPr txBox="1"/>
          <p:nvPr/>
        </p:nvSpPr>
        <p:spPr>
          <a:xfrm>
            <a:off x="6156590" y="115062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R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435C861-D205-491A-A63B-3AED3EEB8C5E}"/>
                  </a:ext>
                </a:extLst>
              </p:cNvPr>
              <p:cNvSpPr txBox="1"/>
              <p:nvPr/>
            </p:nvSpPr>
            <p:spPr>
              <a:xfrm>
                <a:off x="4045757" y="3138564"/>
                <a:ext cx="4699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acceleration, we need to consider only horizontal forces, and then use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435C861-D205-491A-A63B-3AED3EEB8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57" y="3138564"/>
                <a:ext cx="4699891" cy="523220"/>
              </a:xfrm>
              <a:prstGeom prst="rect">
                <a:avLst/>
              </a:prstGeom>
              <a:blipFill>
                <a:blip r:embed="rId3"/>
                <a:stretch>
                  <a:fillRect l="-389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B30713-8B68-44D8-BEE0-CD77A4579494}"/>
              </a:ext>
            </a:extLst>
          </p:cNvPr>
          <p:cNvSpPr txBox="1"/>
          <p:nvPr/>
        </p:nvSpPr>
        <p:spPr>
          <a:xfrm>
            <a:off x="4039340" y="1251752"/>
            <a:ext cx="1580225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Draw a diagram and label </a:t>
            </a:r>
            <a:r>
              <a:rPr lang="en-US" sz="12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forces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849DB9-C1AF-4814-82E2-D8775B070D1B}"/>
                  </a:ext>
                </a:extLst>
              </p:cNvPr>
              <p:cNvSpPr txBox="1"/>
              <p:nvPr/>
            </p:nvSpPr>
            <p:spPr>
              <a:xfrm>
                <a:off x="5100222" y="3830715"/>
                <a:ext cx="7377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849DB9-C1AF-4814-82E2-D8775B07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22" y="3830715"/>
                <a:ext cx="737766" cy="246221"/>
              </a:xfrm>
              <a:prstGeom prst="rect">
                <a:avLst/>
              </a:prstGeom>
              <a:blipFill>
                <a:blip r:embed="rId4"/>
                <a:stretch>
                  <a:fillRect l="-6612" r="-165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2FF95C9-ABFB-4554-A3E5-966A6EFB00A4}"/>
                  </a:ext>
                </a:extLst>
              </p:cNvPr>
              <p:cNvSpPr txBox="1"/>
              <p:nvPr/>
            </p:nvSpPr>
            <p:spPr>
              <a:xfrm>
                <a:off x="4097045" y="3812958"/>
                <a:ext cx="593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2FF95C9-ABFB-4554-A3E5-966A6EFB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45" y="3812958"/>
                <a:ext cx="593432" cy="276999"/>
              </a:xfrm>
              <a:prstGeom prst="rect">
                <a:avLst/>
              </a:prstGeom>
              <a:blipFill>
                <a:blip r:embed="rId5"/>
                <a:stretch>
                  <a:fillRect l="-8247" t="-2174" r="-1443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CF51C18-A859-4C85-ACD7-63952BF8AEED}"/>
              </a:ext>
            </a:extLst>
          </p:cNvPr>
          <p:cNvCxnSpPr>
            <a:cxnSpLocks/>
          </p:cNvCxnSpPr>
          <p:nvPr/>
        </p:nvCxnSpPr>
        <p:spPr>
          <a:xfrm flipV="1">
            <a:off x="3586579" y="4110362"/>
            <a:ext cx="656947" cy="114521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AEAA02-C931-4685-B7DA-BE5FD09742AD}"/>
              </a:ext>
            </a:extLst>
          </p:cNvPr>
          <p:cNvSpPr txBox="1"/>
          <p:nvPr/>
        </p:nvSpPr>
        <p:spPr>
          <a:xfrm>
            <a:off x="1657664" y="5293687"/>
            <a:ext cx="279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This means we will resolve forces in the horizontal direction, with ‘to the right’ as ‘positive’</a:t>
            </a:r>
          </a:p>
          <a:p>
            <a:pPr algn="ctr"/>
            <a:endParaRPr lang="en-US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need to indicate this when resolving…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6AABC20-E8E9-4841-AC30-93C4C2354DD5}"/>
                  </a:ext>
                </a:extLst>
              </p:cNvPr>
              <p:cNvSpPr txBox="1"/>
              <p:nvPr/>
            </p:nvSpPr>
            <p:spPr>
              <a:xfrm>
                <a:off x="4478786" y="4247966"/>
                <a:ext cx="16402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30=(8)(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6AABC20-E8E9-4841-AC30-93C4C235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86" y="4247966"/>
                <a:ext cx="1640257" cy="246221"/>
              </a:xfrm>
              <a:prstGeom prst="rect">
                <a:avLst/>
              </a:prstGeom>
              <a:blipFill>
                <a:blip r:embed="rId6"/>
                <a:stretch>
                  <a:fillRect l="-2602" r="-3717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CBDE399-D426-4C27-9026-34E9F4C06713}"/>
                  </a:ext>
                </a:extLst>
              </p:cNvPr>
              <p:cNvSpPr txBox="1"/>
              <p:nvPr/>
            </p:nvSpPr>
            <p:spPr>
              <a:xfrm>
                <a:off x="4860526" y="4647461"/>
                <a:ext cx="795602" cy="51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CBDE399-D426-4C27-9026-34E9F4C0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26" y="4647461"/>
                <a:ext cx="795602" cy="516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105B224-6538-41A7-AEED-B448FD7EB230}"/>
                  </a:ext>
                </a:extLst>
              </p:cNvPr>
              <p:cNvSpPr txBox="1"/>
              <p:nvPr/>
            </p:nvSpPr>
            <p:spPr>
              <a:xfrm>
                <a:off x="4833893" y="5428696"/>
                <a:ext cx="8163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1.08=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105B224-6538-41A7-AEED-B448FD7E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93" y="5428696"/>
                <a:ext cx="816314" cy="246221"/>
              </a:xfrm>
              <a:prstGeom prst="rect">
                <a:avLst/>
              </a:prstGeom>
              <a:blipFill>
                <a:blip r:embed="rId8"/>
                <a:stretch>
                  <a:fillRect l="-5970" r="-149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>
            <a:extLst>
              <a:ext uri="{FF2B5EF4-FFF2-40B4-BE49-F238E27FC236}">
                <a16:creationId xmlns:a16="http://schemas.microsoft.com/office/drawing/2014/main" id="{45351745-6C3B-4D6E-82B7-5718B85BB7ED}"/>
              </a:ext>
            </a:extLst>
          </p:cNvPr>
          <p:cNvSpPr/>
          <p:nvPr/>
        </p:nvSpPr>
        <p:spPr>
          <a:xfrm>
            <a:off x="6019059" y="3968318"/>
            <a:ext cx="355107" cy="42612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A1259A65-E527-4996-BCF3-F2D7DAA9F765}"/>
              </a:ext>
            </a:extLst>
          </p:cNvPr>
          <p:cNvSpPr/>
          <p:nvPr/>
        </p:nvSpPr>
        <p:spPr>
          <a:xfrm>
            <a:off x="5976150" y="4475824"/>
            <a:ext cx="362506" cy="469038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A2FB818D-A539-451F-BAAC-AF6CB2852770}"/>
              </a:ext>
            </a:extLst>
          </p:cNvPr>
          <p:cNvSpPr/>
          <p:nvPr/>
        </p:nvSpPr>
        <p:spPr>
          <a:xfrm>
            <a:off x="5684666" y="4983331"/>
            <a:ext cx="343272" cy="600723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C3E046B-3AF5-472D-8731-CAD0C097AA50}"/>
              </a:ext>
            </a:extLst>
          </p:cNvPr>
          <p:cNvSpPr txBox="1"/>
          <p:nvPr/>
        </p:nvSpPr>
        <p:spPr>
          <a:xfrm>
            <a:off x="6380586" y="4017453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D9EEA3-0549-46D2-A9D1-1628B44715E9}"/>
              </a:ext>
            </a:extLst>
          </p:cNvPr>
          <p:cNvSpPr txBox="1"/>
          <p:nvPr/>
        </p:nvSpPr>
        <p:spPr>
          <a:xfrm>
            <a:off x="6353953" y="4567868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F02719A-A423-47C2-AB66-E16188BB5621}"/>
              </a:ext>
            </a:extLst>
          </p:cNvPr>
          <p:cNvSpPr txBox="1"/>
          <p:nvPr/>
        </p:nvSpPr>
        <p:spPr>
          <a:xfrm>
            <a:off x="6052112" y="5109406"/>
            <a:ext cx="2719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Round to 3sf (or leave exact)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5E1B2A-7C15-4C6F-91CC-BC6B7AEFDC98}"/>
                  </a:ext>
                </a:extLst>
              </p:cNvPr>
              <p:cNvSpPr txBox="1"/>
              <p:nvPr/>
            </p:nvSpPr>
            <p:spPr>
              <a:xfrm>
                <a:off x="2170592" y="3990515"/>
                <a:ext cx="1341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=1.08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5E1B2A-7C15-4C6F-91CC-BC6B7AEFD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92" y="3990515"/>
                <a:ext cx="1341136" cy="246221"/>
              </a:xfrm>
              <a:prstGeom prst="rect">
                <a:avLst/>
              </a:prstGeom>
              <a:blipFill>
                <a:blip r:embed="rId9"/>
                <a:stretch>
                  <a:fillRect l="-1364" t="-2500" r="-90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25" grpId="0"/>
      <p:bldP spid="34" grpId="0" build="allAtOnce"/>
      <p:bldP spid="35" grpId="0"/>
      <p:bldP spid="36" grpId="0"/>
      <p:bldP spid="37" grpId="0"/>
      <p:bldP spid="12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9100367-E916-42DB-92B0-69A697B3AB27}"/>
              </a:ext>
            </a:extLst>
          </p:cNvPr>
          <p:cNvCxnSpPr>
            <a:cxnSpLocks/>
          </p:cNvCxnSpPr>
          <p:nvPr/>
        </p:nvCxnSpPr>
        <p:spPr>
          <a:xfrm>
            <a:off x="6917684" y="219549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C48BC9-E6CA-4E7F-BD64-76261BCB2D47}"/>
              </a:ext>
            </a:extLst>
          </p:cNvPr>
          <p:cNvSpPr/>
          <p:nvPr/>
        </p:nvSpPr>
        <p:spPr>
          <a:xfrm>
            <a:off x="7934674" y="20483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If a force at applied at an angle to the direction of motion you can resolve it to find the component of the force acting in the direction of motion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A box of mass 8kg lies on a smooth horizontal floor. A force of 10N is applied at an angle of 30˚ causing the box to accelerate horizontally across the floor.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Work out the acceleration of the box</a:t>
            </a:r>
          </a:p>
          <a:p>
            <a:pPr marL="342900" indent="-342900" algn="ctr">
              <a:buAutoNum type="alphaLcParenR"/>
            </a:pPr>
            <a:r>
              <a:rPr lang="en-US" sz="1400" dirty="0">
                <a:latin typeface="Comic Sans MS" pitchFamily="66" charset="0"/>
              </a:rPr>
              <a:t>Calculate the normal reaction between the box and the floor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854462D-C81D-4D1D-ACD8-F030F04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Forces and Friction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2DD31D36-47DE-4D68-8294-4A14B244A9A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5E68FA-C547-4716-9D4D-582B969EAE50}"/>
              </a:ext>
            </a:extLst>
          </p:cNvPr>
          <p:cNvSpPr/>
          <p:nvPr/>
        </p:nvSpPr>
        <p:spPr>
          <a:xfrm>
            <a:off x="5702426" y="1844824"/>
            <a:ext cx="122413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9A695C5-45A0-4206-976D-791E4674C30E}"/>
              </a:ext>
            </a:extLst>
          </p:cNvPr>
          <p:cNvCxnSpPr>
            <a:stCxn id="2" idx="3"/>
          </p:cNvCxnSpPr>
          <p:nvPr/>
        </p:nvCxnSpPr>
        <p:spPr>
          <a:xfrm flipV="1">
            <a:off x="6926562" y="1340768"/>
            <a:ext cx="1152128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4BF53E-B0D1-4F61-BA1B-AC82607A3614}"/>
              </a:ext>
            </a:extLst>
          </p:cNvPr>
          <p:cNvCxnSpPr>
            <a:cxnSpLocks/>
          </p:cNvCxnSpPr>
          <p:nvPr/>
        </p:nvCxnSpPr>
        <p:spPr>
          <a:xfrm>
            <a:off x="6926562" y="2195493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3307C1-00C8-4645-BDE7-D92EE7F12A99}"/>
              </a:ext>
            </a:extLst>
          </p:cNvPr>
          <p:cNvCxnSpPr>
            <a:cxnSpLocks/>
          </p:cNvCxnSpPr>
          <p:nvPr/>
        </p:nvCxnSpPr>
        <p:spPr>
          <a:xfrm flipV="1">
            <a:off x="8078690" y="1340768"/>
            <a:ext cx="0" cy="8364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DFB3073-DB5D-4A36-A920-DFEA1B33E54C}"/>
              </a:ext>
            </a:extLst>
          </p:cNvPr>
          <p:cNvSpPr/>
          <p:nvPr/>
        </p:nvSpPr>
        <p:spPr>
          <a:xfrm>
            <a:off x="6278490" y="1772816"/>
            <a:ext cx="914400" cy="914400"/>
          </a:xfrm>
          <a:prstGeom prst="arc">
            <a:avLst>
              <a:gd name="adj1" fmla="val 19896660"/>
              <a:gd name="adj2" fmla="val 21203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51AA73-10C6-4000-B19B-265C20EFAB82}"/>
              </a:ext>
            </a:extLst>
          </p:cNvPr>
          <p:cNvSpPr txBox="1"/>
          <p:nvPr/>
        </p:nvSpPr>
        <p:spPr>
          <a:xfrm>
            <a:off x="7162430" y="14478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10N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20E0EB-79EC-4CDE-85D9-2F134B297B50}"/>
              </a:ext>
            </a:extLst>
          </p:cNvPr>
          <p:cNvSpPr txBox="1"/>
          <p:nvPr/>
        </p:nvSpPr>
        <p:spPr>
          <a:xfrm>
            <a:off x="8046350" y="164592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10sin30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E1F3E2-EF21-48B5-ABBB-7F15C70F6509}"/>
              </a:ext>
            </a:extLst>
          </p:cNvPr>
          <p:cNvSpPr txBox="1"/>
          <p:nvPr/>
        </p:nvSpPr>
        <p:spPr>
          <a:xfrm>
            <a:off x="7177670" y="221742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10cos30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ADD2D6F-EC23-47CF-B3D1-69DD6BB14750}"/>
              </a:ext>
            </a:extLst>
          </p:cNvPr>
          <p:cNvCxnSpPr>
            <a:cxnSpLocks/>
          </p:cNvCxnSpPr>
          <p:nvPr/>
        </p:nvCxnSpPr>
        <p:spPr>
          <a:xfrm>
            <a:off x="6303230" y="249138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BB302-9A13-41DD-BF00-37E6DF4A3B4C}"/>
              </a:ext>
            </a:extLst>
          </p:cNvPr>
          <p:cNvCxnSpPr>
            <a:cxnSpLocks/>
          </p:cNvCxnSpPr>
          <p:nvPr/>
        </p:nvCxnSpPr>
        <p:spPr>
          <a:xfrm>
            <a:off x="4590692" y="2493956"/>
            <a:ext cx="420624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FFA108-364D-42A0-B520-71BE9799AF24}"/>
              </a:ext>
            </a:extLst>
          </p:cNvPr>
          <p:cNvSpPr txBox="1"/>
          <p:nvPr/>
        </p:nvSpPr>
        <p:spPr>
          <a:xfrm>
            <a:off x="6141350" y="288036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685BC2-2CFE-40CF-844B-6512C3513D31}"/>
              </a:ext>
            </a:extLst>
          </p:cNvPr>
          <p:cNvSpPr txBox="1"/>
          <p:nvPr/>
        </p:nvSpPr>
        <p:spPr>
          <a:xfrm>
            <a:off x="6088010" y="201168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8kg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B6F233E-4F68-4F93-B63A-7BA88DD53E21}"/>
              </a:ext>
            </a:extLst>
          </p:cNvPr>
          <p:cNvCxnSpPr>
            <a:cxnSpLocks/>
          </p:cNvCxnSpPr>
          <p:nvPr/>
        </p:nvCxnSpPr>
        <p:spPr>
          <a:xfrm flipV="1">
            <a:off x="6303230" y="1401728"/>
            <a:ext cx="0" cy="43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EEDB3A-6FA1-4596-9286-D8E83A848915}"/>
              </a:ext>
            </a:extLst>
          </p:cNvPr>
          <p:cNvSpPr txBox="1"/>
          <p:nvPr/>
        </p:nvSpPr>
        <p:spPr>
          <a:xfrm>
            <a:off x="6156590" y="115062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R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435C861-D205-491A-A63B-3AED3EEB8C5E}"/>
                  </a:ext>
                </a:extLst>
              </p:cNvPr>
              <p:cNvSpPr txBox="1"/>
              <p:nvPr/>
            </p:nvSpPr>
            <p:spPr>
              <a:xfrm>
                <a:off x="4045757" y="3138564"/>
                <a:ext cx="4699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normal reaction, we need to consider only vertical forces, and then use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435C861-D205-491A-A63B-3AED3EEB8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57" y="3138564"/>
                <a:ext cx="4699891" cy="523220"/>
              </a:xfrm>
              <a:prstGeom prst="rect">
                <a:avLst/>
              </a:prstGeom>
              <a:blipFill>
                <a:blip r:embed="rId3"/>
                <a:stretch>
                  <a:fillRect l="-389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B30713-8B68-44D8-BEE0-CD77A4579494}"/>
              </a:ext>
            </a:extLst>
          </p:cNvPr>
          <p:cNvSpPr txBox="1"/>
          <p:nvPr/>
        </p:nvSpPr>
        <p:spPr>
          <a:xfrm>
            <a:off x="4039340" y="1251752"/>
            <a:ext cx="1580225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Draw a diagram and label </a:t>
            </a:r>
            <a:r>
              <a:rPr lang="en-US" sz="12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forces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849DB9-C1AF-4814-82E2-D8775B070D1B}"/>
                  </a:ext>
                </a:extLst>
              </p:cNvPr>
              <p:cNvSpPr txBox="1"/>
              <p:nvPr/>
            </p:nvSpPr>
            <p:spPr>
              <a:xfrm>
                <a:off x="5668393" y="3830715"/>
                <a:ext cx="7377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849DB9-C1AF-4814-82E2-D8775B07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93" y="3830715"/>
                <a:ext cx="737766" cy="246221"/>
              </a:xfrm>
              <a:prstGeom prst="rect">
                <a:avLst/>
              </a:prstGeom>
              <a:blipFill>
                <a:blip r:embed="rId4"/>
                <a:stretch>
                  <a:fillRect l="-6612" r="-165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2FF95C9-ABFB-4554-A3E5-966A6EFB00A4}"/>
                  </a:ext>
                </a:extLst>
              </p:cNvPr>
              <p:cNvSpPr txBox="1"/>
              <p:nvPr/>
            </p:nvSpPr>
            <p:spPr>
              <a:xfrm>
                <a:off x="4097045" y="3812958"/>
                <a:ext cx="50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2FF95C9-ABFB-4554-A3E5-966A6EFB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45" y="3812958"/>
                <a:ext cx="506870" cy="276999"/>
              </a:xfrm>
              <a:prstGeom prst="rect">
                <a:avLst/>
              </a:prstGeom>
              <a:blipFill>
                <a:blip r:embed="rId5"/>
                <a:stretch>
                  <a:fillRect l="-9639" t="-2174" r="-1686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CF51C18-A859-4C85-ACD7-63952BF8AEED}"/>
              </a:ext>
            </a:extLst>
          </p:cNvPr>
          <p:cNvCxnSpPr>
            <a:cxnSpLocks/>
          </p:cNvCxnSpPr>
          <p:nvPr/>
        </p:nvCxnSpPr>
        <p:spPr>
          <a:xfrm flipV="1">
            <a:off x="3586579" y="4110362"/>
            <a:ext cx="656947" cy="114521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AEAA02-C931-4685-B7DA-BE5FD09742AD}"/>
              </a:ext>
            </a:extLst>
          </p:cNvPr>
          <p:cNvSpPr txBox="1"/>
          <p:nvPr/>
        </p:nvSpPr>
        <p:spPr>
          <a:xfrm>
            <a:off x="1657664" y="5293687"/>
            <a:ext cx="279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This means we will resolve forces in the vertical direction, with ‘upwards’ as ‘positive’</a:t>
            </a:r>
          </a:p>
          <a:p>
            <a:pPr algn="ctr"/>
            <a:endParaRPr lang="en-US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need to indicate this when resolving…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6AABC20-E8E9-4841-AC30-93C4C2354DD5}"/>
                  </a:ext>
                </a:extLst>
              </p:cNvPr>
              <p:cNvSpPr txBox="1"/>
              <p:nvPr/>
            </p:nvSpPr>
            <p:spPr>
              <a:xfrm>
                <a:off x="4212456" y="4434397"/>
                <a:ext cx="24843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30−8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=(8)(0)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6AABC20-E8E9-4841-AC30-93C4C235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56" y="4434397"/>
                <a:ext cx="2484398" cy="246221"/>
              </a:xfrm>
              <a:prstGeom prst="rect">
                <a:avLst/>
              </a:prstGeom>
              <a:blipFill>
                <a:blip r:embed="rId6"/>
                <a:stretch>
                  <a:fillRect l="-1225" r="-2451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>
            <a:extLst>
              <a:ext uri="{FF2B5EF4-FFF2-40B4-BE49-F238E27FC236}">
                <a16:creationId xmlns:a16="http://schemas.microsoft.com/office/drawing/2014/main" id="{45351745-6C3B-4D6E-82B7-5718B85BB7ED}"/>
              </a:ext>
            </a:extLst>
          </p:cNvPr>
          <p:cNvSpPr/>
          <p:nvPr/>
        </p:nvSpPr>
        <p:spPr>
          <a:xfrm>
            <a:off x="6498453" y="3950563"/>
            <a:ext cx="337353" cy="630314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A1259A65-E527-4996-BCF3-F2D7DAA9F765}"/>
              </a:ext>
            </a:extLst>
          </p:cNvPr>
          <p:cNvSpPr/>
          <p:nvPr/>
        </p:nvSpPr>
        <p:spPr>
          <a:xfrm>
            <a:off x="7245657" y="4660776"/>
            <a:ext cx="326995" cy="559293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C3E046B-3AF5-472D-8731-CAD0C097AA50}"/>
              </a:ext>
            </a:extLst>
          </p:cNvPr>
          <p:cNvSpPr txBox="1"/>
          <p:nvPr/>
        </p:nvSpPr>
        <p:spPr>
          <a:xfrm>
            <a:off x="6762326" y="3831022"/>
            <a:ext cx="238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values. Add on positive forces, subtract negative forces. The acceleration in the vertical direction is 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D9EEA3-0549-46D2-A9D1-1628B44715E9}"/>
              </a:ext>
            </a:extLst>
          </p:cNvPr>
          <p:cNvSpPr txBox="1"/>
          <p:nvPr/>
        </p:nvSpPr>
        <p:spPr>
          <a:xfrm>
            <a:off x="7579070" y="4798688"/>
            <a:ext cx="12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5E1B2A-7C15-4C6F-91CC-BC6B7AEFDC98}"/>
                  </a:ext>
                </a:extLst>
              </p:cNvPr>
              <p:cNvSpPr txBox="1"/>
              <p:nvPr/>
            </p:nvSpPr>
            <p:spPr>
              <a:xfrm>
                <a:off x="2170592" y="3990515"/>
                <a:ext cx="1341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=1.08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5E1B2A-7C15-4C6F-91CC-BC6B7AEFD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92" y="3990515"/>
                <a:ext cx="1341136" cy="246221"/>
              </a:xfrm>
              <a:prstGeom prst="rect">
                <a:avLst/>
              </a:prstGeom>
              <a:blipFill>
                <a:blip r:embed="rId7"/>
                <a:stretch>
                  <a:fillRect l="-1364" t="-2500" r="-90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5A5363-2355-4589-8614-069726DA36AF}"/>
                  </a:ext>
                </a:extLst>
              </p:cNvPr>
              <p:cNvSpPr txBox="1"/>
              <p:nvPr/>
            </p:nvSpPr>
            <p:spPr>
              <a:xfrm>
                <a:off x="5677272" y="5091345"/>
                <a:ext cx="16718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5A5363-2355-4589-8614-069726DA3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72" y="5091345"/>
                <a:ext cx="1671868" cy="246221"/>
              </a:xfrm>
              <a:prstGeom prst="rect">
                <a:avLst/>
              </a:prstGeom>
              <a:blipFill>
                <a:blip r:embed="rId8"/>
                <a:stretch>
                  <a:fillRect l="-2182" r="-1818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3775231-9DE2-4820-B8BA-84936FC559C9}"/>
                  </a:ext>
                </a:extLst>
              </p:cNvPr>
              <p:cNvSpPr txBox="1"/>
              <p:nvPr/>
            </p:nvSpPr>
            <p:spPr>
              <a:xfrm>
                <a:off x="5703906" y="5677271"/>
                <a:ext cx="990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=73.4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3775231-9DE2-4820-B8BA-84936FC55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06" y="5677271"/>
                <a:ext cx="990656" cy="246221"/>
              </a:xfrm>
              <a:prstGeom prst="rect">
                <a:avLst/>
              </a:prstGeom>
              <a:blipFill>
                <a:blip r:embed="rId9"/>
                <a:stretch>
                  <a:fillRect l="-4321" r="-308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弧 46">
            <a:extLst>
              <a:ext uri="{FF2B5EF4-FFF2-40B4-BE49-F238E27FC236}">
                <a16:creationId xmlns:a16="http://schemas.microsoft.com/office/drawing/2014/main" id="{7E26CF53-4918-4A7E-A90A-F0C0A249FAE1}"/>
              </a:ext>
            </a:extLst>
          </p:cNvPr>
          <p:cNvSpPr/>
          <p:nvPr/>
        </p:nvSpPr>
        <p:spPr>
          <a:xfrm>
            <a:off x="7211626" y="5230426"/>
            <a:ext cx="326995" cy="559293"/>
          </a:xfrm>
          <a:prstGeom prst="arc">
            <a:avLst>
              <a:gd name="adj1" fmla="val 16200000"/>
              <a:gd name="adj2" fmla="val 542455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D642CB-FEA9-4CAE-BA90-E9F721CD8C58}"/>
              </a:ext>
            </a:extLst>
          </p:cNvPr>
          <p:cNvSpPr txBox="1"/>
          <p:nvPr/>
        </p:nvSpPr>
        <p:spPr>
          <a:xfrm>
            <a:off x="7545038" y="5368338"/>
            <a:ext cx="105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10A057-9D10-4D2F-8526-DC5D79990D27}"/>
              </a:ext>
            </a:extLst>
          </p:cNvPr>
          <p:cNvSpPr txBox="1"/>
          <p:nvPr/>
        </p:nvSpPr>
        <p:spPr>
          <a:xfrm>
            <a:off x="2796467" y="5963141"/>
            <a:ext cx="648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Without the force, the normal reaction would be the same as the weight of the box.</a:t>
            </a:r>
          </a:p>
          <a:p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Since the force is pulling the box up slightly, this is why the normal reaction is less!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AD0EBD-94F7-4A71-94D2-20CDFDA87DBA}"/>
              </a:ext>
            </a:extLst>
          </p:cNvPr>
          <p:cNvSpPr txBox="1"/>
          <p:nvPr/>
        </p:nvSpPr>
        <p:spPr>
          <a:xfrm>
            <a:off x="7133708" y="191683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30˚</a:t>
            </a:r>
            <a:endParaRPr lang="en-GB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26" grpId="0"/>
      <p:bldP spid="4" grpId="0"/>
      <p:bldP spid="25" grpId="0"/>
      <p:bldP spid="34" grpId="0" build="allAtOnce"/>
      <p:bldP spid="35" grpId="0"/>
      <p:bldP spid="12" grpId="0" animBg="1"/>
      <p:bldP spid="38" grpId="0" animBg="1"/>
      <p:bldP spid="40" grpId="0"/>
      <p:bldP spid="41" grpId="0"/>
      <p:bldP spid="44" grpId="0"/>
      <p:bldP spid="46" grpId="0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5653</Words>
  <Application>Microsoft Office PowerPoint</Application>
  <PresentationFormat>画面に合わせる (4:3)</PresentationFormat>
  <Paragraphs>994</Paragraphs>
  <Slides>36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Permanent Marker</vt:lpstr>
      <vt:lpstr>游ゴシック</vt:lpstr>
      <vt:lpstr>游ゴシック Light</vt:lpstr>
      <vt:lpstr>Arial</vt:lpstr>
      <vt:lpstr>Arial Black</vt:lpstr>
      <vt:lpstr>Calibri</vt:lpstr>
      <vt:lpstr>Calibri Light</vt:lpstr>
      <vt:lpstr>Cambria Math</vt:lpstr>
      <vt:lpstr>Comic Sans MS</vt:lpstr>
      <vt:lpstr>Microsoft Himalaya</vt:lpstr>
      <vt:lpstr>Wingdings</vt:lpstr>
      <vt:lpstr>Office テーマ</vt:lpstr>
      <vt:lpstr>PowerPoint プレゼンテーション</vt:lpstr>
      <vt:lpstr>Prior knowledge check</vt:lpstr>
      <vt:lpstr>PowerPoint プレゼンテーション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PowerPoint プレゼンテーション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PowerPoint プレゼンテーション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  <vt:lpstr>Forces and Friction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Mike Pye</cp:lastModifiedBy>
  <cp:revision>53</cp:revision>
  <dcterms:created xsi:type="dcterms:W3CDTF">2018-06-16T01:40:49Z</dcterms:created>
  <dcterms:modified xsi:type="dcterms:W3CDTF">2018-08-14T00:01:10Z</dcterms:modified>
</cp:coreProperties>
</file>