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69" r:id="rId5"/>
    <p:sldId id="270" r:id="rId6"/>
    <p:sldId id="271" r:id="rId7"/>
    <p:sldId id="273" r:id="rId8"/>
    <p:sldId id="274" r:id="rId9"/>
    <p:sldId id="272" r:id="rId10"/>
    <p:sldId id="275" r:id="rId11"/>
    <p:sldId id="276" r:id="rId12"/>
    <p:sldId id="260" r:id="rId13"/>
    <p:sldId id="259" r:id="rId14"/>
    <p:sldId id="277" r:id="rId15"/>
    <p:sldId id="278" r:id="rId16"/>
    <p:sldId id="262" r:id="rId17"/>
    <p:sldId id="266" r:id="rId18"/>
    <p:sldId id="267" r:id="rId19"/>
    <p:sldId id="268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64" r:id="rId30"/>
    <p:sldId id="265" r:id="rId31"/>
    <p:sldId id="322" r:id="rId32"/>
    <p:sldId id="323" r:id="rId33"/>
    <p:sldId id="317" r:id="rId34"/>
    <p:sldId id="318" r:id="rId35"/>
    <p:sldId id="319" r:id="rId36"/>
    <p:sldId id="320" r:id="rId37"/>
    <p:sldId id="321" r:id="rId38"/>
    <p:sldId id="32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C1919-8A2D-4B63-8765-31FE4DA0F11E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4325-482B-40BF-A724-3B07C53D5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8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015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117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5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431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55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4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57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078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32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3977-E4BC-4A38-B4E5-B657A2D4EF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3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0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1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04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35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2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9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0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6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6000">
              <a:srgbClr val="CCCCFF">
                <a:alpha val="20000"/>
              </a:srgbClr>
            </a:gs>
            <a:gs pos="95000">
              <a:srgbClr val="CCCCFF">
                <a:alpha val="20000"/>
              </a:srgbClr>
            </a:gs>
            <a:gs pos="100000">
              <a:srgbClr val="7030A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7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png"/><Relationship Id="rId1" Type="http://schemas.openxmlformats.org/officeDocument/2006/relationships/tags" Target="../tags/tag7.xml"/><Relationship Id="rId6" Type="http://schemas.openxmlformats.org/officeDocument/2006/relationships/image" Target="../media/image56.png"/><Relationship Id="rId11" Type="http://schemas.openxmlformats.org/officeDocument/2006/relationships/image" Target="../media/image64.png"/><Relationship Id="rId5" Type="http://schemas.openxmlformats.org/officeDocument/2006/relationships/image" Target="../media/image55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6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7.png"/><Relationship Id="rId12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6.png"/><Relationship Id="rId11" Type="http://schemas.openxmlformats.org/officeDocument/2006/relationships/image" Target="../media/image75.png"/><Relationship Id="rId5" Type="http://schemas.openxmlformats.org/officeDocument/2006/relationships/image" Target="../media/image55.png"/><Relationship Id="rId10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png"/><Relationship Id="rId1" Type="http://schemas.openxmlformats.org/officeDocument/2006/relationships/tags" Target="../tags/tag10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1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10.png"/><Relationship Id="rId12" Type="http://schemas.openxmlformats.org/officeDocument/2006/relationships/image" Target="../media/image10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5" Type="http://schemas.openxmlformats.org/officeDocument/2006/relationships/image" Target="../media/image310.png"/><Relationship Id="rId15" Type="http://schemas.openxmlformats.org/officeDocument/2006/relationships/image" Target="../media/image110.png"/><Relationship Id="rId10" Type="http://schemas.openxmlformats.org/officeDocument/2006/relationships/image" Target="../media/image81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0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1810.png"/><Relationship Id="rId18" Type="http://schemas.openxmlformats.org/officeDocument/2006/relationships/image" Target="../media/image111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10.png"/><Relationship Id="rId12" Type="http://schemas.openxmlformats.org/officeDocument/2006/relationships/image" Target="../media/image1710.png"/><Relationship Id="rId17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1.png"/><Relationship Id="rId20" Type="http://schemas.openxmlformats.org/officeDocument/2006/relationships/image" Target="../media/image112.png"/><Relationship Id="rId1" Type="http://schemas.openxmlformats.org/officeDocument/2006/relationships/tags" Target="../tags/tag13.xml"/><Relationship Id="rId6" Type="http://schemas.openxmlformats.org/officeDocument/2006/relationships/image" Target="../media/image310.png"/><Relationship Id="rId11" Type="http://schemas.openxmlformats.org/officeDocument/2006/relationships/image" Target="../media/image1610.png"/><Relationship Id="rId5" Type="http://schemas.openxmlformats.org/officeDocument/2006/relationships/image" Target="../media/image1310.png"/><Relationship Id="rId15" Type="http://schemas.openxmlformats.org/officeDocument/2006/relationships/image" Target="../media/image202.png"/><Relationship Id="rId10" Type="http://schemas.openxmlformats.org/officeDocument/2006/relationships/image" Target="../media/image1510.png"/><Relationship Id="rId19" Type="http://schemas.openxmlformats.org/officeDocument/2006/relationships/image" Target="../media/image109.png"/><Relationship Id="rId9" Type="http://schemas.openxmlformats.org/officeDocument/2006/relationships/image" Target="../media/image610.png"/><Relationship Id="rId14" Type="http://schemas.openxmlformats.org/officeDocument/2006/relationships/image" Target="../media/image19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40.png"/><Relationship Id="rId11" Type="http://schemas.openxmlformats.org/officeDocument/2006/relationships/image" Target="../media/image109.png"/><Relationship Id="rId10" Type="http://schemas.openxmlformats.org/officeDocument/2006/relationships/image" Target="../media/image111.png"/><Relationship Id="rId9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0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50.png"/><Relationship Id="rId12" Type="http://schemas.openxmlformats.org/officeDocument/2006/relationships/image" Target="../media/image490.png"/><Relationship Id="rId17" Type="http://schemas.openxmlformats.org/officeDocument/2006/relationships/image" Target="../media/image11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0.png"/><Relationship Id="rId1" Type="http://schemas.openxmlformats.org/officeDocument/2006/relationships/tags" Target="../tags/tag15.xml"/><Relationship Id="rId6" Type="http://schemas.openxmlformats.org/officeDocument/2006/relationships/image" Target="../media/image440.png"/><Relationship Id="rId11" Type="http://schemas.openxmlformats.org/officeDocument/2006/relationships/image" Target="../media/image480.png"/><Relationship Id="rId5" Type="http://schemas.openxmlformats.org/officeDocument/2006/relationships/image" Target="../media/image430.png"/><Relationship Id="rId15" Type="http://schemas.openxmlformats.org/officeDocument/2006/relationships/image" Target="../media/image520.png"/><Relationship Id="rId10" Type="http://schemas.openxmlformats.org/officeDocument/2006/relationships/image" Target="../media/image470.png"/><Relationship Id="rId4" Type="http://schemas.openxmlformats.org/officeDocument/2006/relationships/image" Target="../media/image420.png"/><Relationship Id="rId9" Type="http://schemas.openxmlformats.org/officeDocument/2006/relationships/image" Target="../media/image300.png"/><Relationship Id="rId14" Type="http://schemas.openxmlformats.org/officeDocument/2006/relationships/image" Target="../media/image5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10" Type="http://schemas.openxmlformats.org/officeDocument/2006/relationships/image" Target="../media/image570.png"/><Relationship Id="rId4" Type="http://schemas.openxmlformats.org/officeDocument/2006/relationships/image" Target="../media/image420.png"/><Relationship Id="rId9" Type="http://schemas.openxmlformats.org/officeDocument/2006/relationships/image" Target="../media/image5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115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png"/><Relationship Id="rId1" Type="http://schemas.openxmlformats.org/officeDocument/2006/relationships/tags" Target="../tags/tag18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5" Type="http://schemas.openxmlformats.org/officeDocument/2006/relationships/image" Target="../media/image611.png"/><Relationship Id="rId15" Type="http://schemas.openxmlformats.org/officeDocument/2006/relationships/image" Target="../media/image117.png"/><Relationship Id="rId10" Type="http://schemas.openxmlformats.org/officeDocument/2006/relationships/image" Target="../media/image66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1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20.png"/><Relationship Id="rId12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11" Type="http://schemas.openxmlformats.org/officeDocument/2006/relationships/image" Target="../media/image116.png"/><Relationship Id="rId10" Type="http://schemas.openxmlformats.org/officeDocument/2006/relationships/image" Target="../media/image115.png"/><Relationship Id="rId9" Type="http://schemas.openxmlformats.org/officeDocument/2006/relationships/image" Target="../media/image7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20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21.png"/><Relationship Id="rId10" Type="http://schemas.openxmlformats.org/officeDocument/2006/relationships/image" Target="../media/image141.png"/><Relationship Id="rId9" Type="http://schemas.openxmlformats.org/officeDocument/2006/relationships/image" Target="../media/image140.png"/><Relationship Id="rId14" Type="http://schemas.openxmlformats.org/officeDocument/2006/relationships/image" Target="../media/image1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9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22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49.png"/><Relationship Id="rId12" Type="http://schemas.openxmlformats.org/officeDocument/2006/relationships/image" Target="../media/image1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10" Type="http://schemas.openxmlformats.org/officeDocument/2006/relationships/image" Target="../media/image152.png"/><Relationship Id="rId9" Type="http://schemas.openxmlformats.org/officeDocument/2006/relationships/image" Target="../media/image151.png"/><Relationship Id="rId14" Type="http://schemas.openxmlformats.org/officeDocument/2006/relationships/image" Target="../media/image1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3" Type="http://schemas.openxmlformats.org/officeDocument/2006/relationships/image" Target="../media/image135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2" Type="http://schemas.openxmlformats.org/officeDocument/2006/relationships/image" Target="../media/image124.png"/><Relationship Id="rId16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4" Type="http://schemas.openxmlformats.org/officeDocument/2006/relationships/image" Target="../media/image147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35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54.png"/><Relationship Id="rId10" Type="http://schemas.openxmlformats.org/officeDocument/2006/relationships/image" Target="../media/image170.png"/><Relationship Id="rId4" Type="http://schemas.openxmlformats.org/officeDocument/2006/relationships/image" Target="../media/image147.png"/><Relationship Id="rId9" Type="http://schemas.openxmlformats.org/officeDocument/2006/relationships/image" Target="../media/image16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35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9.png"/><Relationship Id="rId5" Type="http://schemas.openxmlformats.org/officeDocument/2006/relationships/image" Target="../media/image154.png"/><Relationship Id="rId10" Type="http://schemas.openxmlformats.org/officeDocument/2006/relationships/image" Target="../media/image178.png"/><Relationship Id="rId4" Type="http://schemas.openxmlformats.org/officeDocument/2006/relationships/image" Target="../media/image147.png"/><Relationship Id="rId9" Type="http://schemas.openxmlformats.org/officeDocument/2006/relationships/image" Target="../media/image17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790.png"/><Relationship Id="rId18" Type="http://schemas.openxmlformats.org/officeDocument/2006/relationships/image" Target="../media/image187.png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780.png"/><Relationship Id="rId17" Type="http://schemas.openxmlformats.org/officeDocument/2006/relationships/image" Target="../media/image83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0.png"/><Relationship Id="rId20" Type="http://schemas.openxmlformats.org/officeDocument/2006/relationships/image" Target="../media/image173.png"/><Relationship Id="rId1" Type="http://schemas.openxmlformats.org/officeDocument/2006/relationships/tags" Target="../tags/tag24.xml"/><Relationship Id="rId6" Type="http://schemas.openxmlformats.org/officeDocument/2006/relationships/image" Target="../media/image183.png"/><Relationship Id="rId11" Type="http://schemas.openxmlformats.org/officeDocument/2006/relationships/image" Target="../media/image770.png"/><Relationship Id="rId5" Type="http://schemas.openxmlformats.org/officeDocument/2006/relationships/image" Target="../media/image182.png"/><Relationship Id="rId15" Type="http://schemas.openxmlformats.org/officeDocument/2006/relationships/image" Target="../media/image811.png"/><Relationship Id="rId10" Type="http://schemas.openxmlformats.org/officeDocument/2006/relationships/image" Target="../media/image760.png"/><Relationship Id="rId19" Type="http://schemas.openxmlformats.org/officeDocument/2006/relationships/image" Target="../media/image188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8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png"/><Relationship Id="rId13" Type="http://schemas.openxmlformats.org/officeDocument/2006/relationships/image" Target="../media/image186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91.png"/><Relationship Id="rId12" Type="http://schemas.openxmlformats.org/officeDocument/2006/relationships/image" Target="../media/image18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png"/><Relationship Id="rId1" Type="http://schemas.openxmlformats.org/officeDocument/2006/relationships/tags" Target="../tags/tag25.xml"/><Relationship Id="rId6" Type="http://schemas.openxmlformats.org/officeDocument/2006/relationships/image" Target="../media/image190.png"/><Relationship Id="rId11" Type="http://schemas.openxmlformats.org/officeDocument/2006/relationships/image" Target="../media/image192.png"/><Relationship Id="rId5" Type="http://schemas.openxmlformats.org/officeDocument/2006/relationships/image" Target="../media/image189.png"/><Relationship Id="rId15" Type="http://schemas.openxmlformats.org/officeDocument/2006/relationships/image" Target="../media/image173.png"/><Relationship Id="rId10" Type="http://schemas.openxmlformats.org/officeDocument/2006/relationships/image" Target="../media/image870.png"/><Relationship Id="rId4" Type="http://schemas.openxmlformats.org/officeDocument/2006/relationships/image" Target="../media/image181.png"/><Relationship Id="rId9" Type="http://schemas.openxmlformats.org/officeDocument/2006/relationships/image" Target="../media/image860.png"/><Relationship Id="rId14" Type="http://schemas.openxmlformats.org/officeDocument/2006/relationships/image" Target="../media/image18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1.png"/><Relationship Id="rId13" Type="http://schemas.openxmlformats.org/officeDocument/2006/relationships/image" Target="../media/image960.png"/><Relationship Id="rId18" Type="http://schemas.openxmlformats.org/officeDocument/2006/relationships/image" Target="../media/image195.png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182.png"/><Relationship Id="rId7" Type="http://schemas.openxmlformats.org/officeDocument/2006/relationships/image" Target="../media/image900.png"/><Relationship Id="rId12" Type="http://schemas.openxmlformats.org/officeDocument/2006/relationships/image" Target="../media/image950.png"/><Relationship Id="rId17" Type="http://schemas.openxmlformats.org/officeDocument/2006/relationships/image" Target="../media/image19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0.png"/><Relationship Id="rId20" Type="http://schemas.openxmlformats.org/officeDocument/2006/relationships/image" Target="../media/image1030.png"/><Relationship Id="rId1" Type="http://schemas.openxmlformats.org/officeDocument/2006/relationships/tags" Target="../tags/tag26.xml"/><Relationship Id="rId6" Type="http://schemas.openxmlformats.org/officeDocument/2006/relationships/image" Target="../media/image890.png"/><Relationship Id="rId11" Type="http://schemas.openxmlformats.org/officeDocument/2006/relationships/image" Target="../media/image940.png"/><Relationship Id="rId5" Type="http://schemas.openxmlformats.org/officeDocument/2006/relationships/image" Target="../media/image193.png"/><Relationship Id="rId15" Type="http://schemas.openxmlformats.org/officeDocument/2006/relationships/image" Target="../media/image980.png"/><Relationship Id="rId23" Type="http://schemas.openxmlformats.org/officeDocument/2006/relationships/image" Target="../media/image180.png"/><Relationship Id="rId10" Type="http://schemas.openxmlformats.org/officeDocument/2006/relationships/image" Target="../media/image930.png"/><Relationship Id="rId19" Type="http://schemas.openxmlformats.org/officeDocument/2006/relationships/image" Target="../media/image1020.png"/><Relationship Id="rId4" Type="http://schemas.openxmlformats.org/officeDocument/2006/relationships/image" Target="../media/image181.png"/><Relationship Id="rId9" Type="http://schemas.openxmlformats.org/officeDocument/2006/relationships/image" Target="../media/image920.png"/><Relationship Id="rId14" Type="http://schemas.openxmlformats.org/officeDocument/2006/relationships/image" Target="../media/image970.png"/><Relationship Id="rId22" Type="http://schemas.openxmlformats.org/officeDocument/2006/relationships/image" Target="../media/image1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0.png"/><Relationship Id="rId13" Type="http://schemas.openxmlformats.org/officeDocument/2006/relationships/image" Target="../media/image197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070.png"/><Relationship Id="rId12" Type="http://schemas.openxmlformats.org/officeDocument/2006/relationships/image" Target="../media/image1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1060.png"/><Relationship Id="rId11" Type="http://schemas.openxmlformats.org/officeDocument/2006/relationships/image" Target="../media/image1120.png"/><Relationship Id="rId5" Type="http://schemas.openxmlformats.org/officeDocument/2006/relationships/image" Target="../media/image1050.png"/><Relationship Id="rId15" Type="http://schemas.openxmlformats.org/officeDocument/2006/relationships/image" Target="../media/image180.png"/><Relationship Id="rId10" Type="http://schemas.openxmlformats.org/officeDocument/2006/relationships/image" Target="../media/image1111.png"/><Relationship Id="rId4" Type="http://schemas.openxmlformats.org/officeDocument/2006/relationships/image" Target="../media/image196.png"/><Relationship Id="rId9" Type="http://schemas.openxmlformats.org/officeDocument/2006/relationships/image" Target="../media/image1090.png"/><Relationship Id="rId14" Type="http://schemas.openxmlformats.org/officeDocument/2006/relationships/image" Target="../media/image17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13" Type="http://schemas.openxmlformats.org/officeDocument/2006/relationships/image" Target="../media/image1210.png"/><Relationship Id="rId18" Type="http://schemas.openxmlformats.org/officeDocument/2006/relationships/image" Target="../media/image173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160.png"/><Relationship Id="rId12" Type="http://schemas.openxmlformats.org/officeDocument/2006/relationships/image" Target="../media/image1200.png"/><Relationship Id="rId17" Type="http://schemas.openxmlformats.org/officeDocument/2006/relationships/image" Target="../media/image19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0.png"/><Relationship Id="rId1" Type="http://schemas.openxmlformats.org/officeDocument/2006/relationships/tags" Target="../tags/tag28.xml"/><Relationship Id="rId6" Type="http://schemas.openxmlformats.org/officeDocument/2006/relationships/image" Target="../media/image1150.png"/><Relationship Id="rId11" Type="http://schemas.openxmlformats.org/officeDocument/2006/relationships/image" Target="../media/image1190.png"/><Relationship Id="rId5" Type="http://schemas.openxmlformats.org/officeDocument/2006/relationships/image" Target="../media/image1140.png"/><Relationship Id="rId15" Type="http://schemas.openxmlformats.org/officeDocument/2006/relationships/image" Target="../media/image1230.png"/><Relationship Id="rId10" Type="http://schemas.openxmlformats.org/officeDocument/2006/relationships/image" Target="../media/image1180.png"/><Relationship Id="rId19" Type="http://schemas.openxmlformats.org/officeDocument/2006/relationships/image" Target="../media/image180.png"/><Relationship Id="rId9" Type="http://schemas.openxmlformats.org/officeDocument/2006/relationships/image" Target="../media/image1090.png"/><Relationship Id="rId14" Type="http://schemas.openxmlformats.org/officeDocument/2006/relationships/image" Target="../media/image12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png"/><Relationship Id="rId1" Type="http://schemas.openxmlformats.org/officeDocument/2006/relationships/tags" Target="../tags/tag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8.png"/><Relationship Id="rId18" Type="http://schemas.openxmlformats.org/officeDocument/2006/relationships/image" Target="../media/image45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48.png"/><Relationship Id="rId7" Type="http://schemas.openxmlformats.org/officeDocument/2006/relationships/image" Target="../media/image29.png"/><Relationship Id="rId12" Type="http://schemas.openxmlformats.org/officeDocument/2006/relationships/image" Target="../media/image37.png"/><Relationship Id="rId1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tags" Target="../tags/tag4.xml"/><Relationship Id="rId6" Type="http://schemas.openxmlformats.org/officeDocument/2006/relationships/image" Target="../media/image28.png"/><Relationship Id="rId11" Type="http://schemas.openxmlformats.org/officeDocument/2006/relationships/image" Target="../media/image40.png"/><Relationship Id="rId5" Type="http://schemas.openxmlformats.org/officeDocument/2006/relationships/image" Target="../media/image27.png"/><Relationship Id="rId15" Type="http://schemas.openxmlformats.org/officeDocument/2006/relationships/image" Target="../media/image42.png"/><Relationship Id="rId10" Type="http://schemas.openxmlformats.org/officeDocument/2006/relationships/image" Target="../media/image39.png"/><Relationship Id="rId19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9.png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8.png"/><Relationship Id="rId11" Type="http://schemas.openxmlformats.org/officeDocument/2006/relationships/image" Target="../media/image50.png"/><Relationship Id="rId5" Type="http://schemas.openxmlformats.org/officeDocument/2006/relationships/image" Target="../media/image27.png"/><Relationship Id="rId10" Type="http://schemas.openxmlformats.org/officeDocument/2006/relationships/image" Target="../media/image49.png"/><Relationship Id="rId4" Type="http://schemas.openxmlformats.org/officeDocument/2006/relationships/image" Target="../media/image26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2096526" y="2085656"/>
            <a:ext cx="5093061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8800" u="sng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uper Black SF" panose="020B7200000000000000" pitchFamily="34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Mechanics</a:t>
            </a:r>
          </a:p>
          <a:p>
            <a:pPr algn="ctr"/>
            <a:r>
              <a:rPr lang="en-US" altLang="ja-JP" sz="880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uper Black SF" panose="020B7200000000000000" pitchFamily="34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Projectiles</a:t>
            </a:r>
            <a:endParaRPr lang="ja-JP" altLang="en-US" sz="8800" b="0" cap="none" spc="0" dirty="0">
              <a:ln w="19050"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Super Black SF" panose="020B7200000000000000" pitchFamily="34" charset="0"/>
              <a:cs typeface="Microsoft Himalaya" panose="01010100010101010101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313DA6-E47F-4E10-80A0-614716C6A3BB}"/>
              </a:ext>
            </a:extLst>
          </p:cNvPr>
          <p:cNvSpPr txBox="1"/>
          <p:nvPr/>
        </p:nvSpPr>
        <p:spPr>
          <a:xfrm>
            <a:off x="2335962" y="5053588"/>
            <a:ext cx="472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Twitter: @Owen134866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www.mathsfreeresourcelibrary.com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9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3581400" cy="4724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use the constant acceleration formulae for a projectile moving in a vertical plane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A particle is projected horizontally with a speed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>
                    <a:latin typeface="Comic Sans MS" pitchFamily="66" charset="0"/>
                  </a:rPr>
                  <a:t> from a point 122.5m above a horizontal plane. The particle hits the plane at a point which is at a horizontal distance of 90m away from the starting point.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Find the initial speed of the particle.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3581400" cy="4724400"/>
              </a:xfrm>
              <a:blipFill>
                <a:blip r:embed="rId4"/>
                <a:stretch>
                  <a:fillRect t="-258" r="-1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タイトル 1">
            <a:extLst>
              <a:ext uri="{FF2B5EF4-FFF2-40B4-BE49-F238E27FC236}">
                <a16:creationId xmlns:a16="http://schemas.microsoft.com/office/drawing/2014/main" id="{5BB341E1-B9EE-4563-9008-256A4513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1E8D350B-5B99-4CDD-ADE4-33341E15AA32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2D9303E1-E7EA-4143-8AB3-2A7446F5361E}"/>
              </a:ext>
            </a:extLst>
          </p:cNvPr>
          <p:cNvCxnSpPr>
            <a:cxnSpLocks/>
          </p:cNvCxnSpPr>
          <p:nvPr/>
        </p:nvCxnSpPr>
        <p:spPr>
          <a:xfrm flipH="1">
            <a:off x="4753244" y="1487053"/>
            <a:ext cx="1797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9534837C-9A45-47CC-9C22-5580CB16F0F3}"/>
              </a:ext>
            </a:extLst>
          </p:cNvPr>
          <p:cNvCxnSpPr/>
          <p:nvPr/>
        </p:nvCxnSpPr>
        <p:spPr>
          <a:xfrm>
            <a:off x="4933017" y="1487053"/>
            <a:ext cx="838200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1">
                <a:extLst>
                  <a:ext uri="{FF2B5EF4-FFF2-40B4-BE49-F238E27FC236}">
                    <a16:creationId xmlns:a16="http://schemas.microsoft.com/office/drawing/2014/main" id="{7C0E8BB2-D559-4CBE-94EA-8F81227C481A}"/>
                  </a:ext>
                </a:extLst>
              </p:cNvPr>
              <p:cNvSpPr txBox="1"/>
              <p:nvPr/>
            </p:nvSpPr>
            <p:spPr>
              <a:xfrm>
                <a:off x="5542617" y="1182253"/>
                <a:ext cx="7024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ms</a:t>
                </a:r>
                <a:r>
                  <a:rPr lang="en-GB" sz="1400" baseline="30000" dirty="0">
                    <a:latin typeface="Comic Sans MS" pitchFamily="66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7" name="TextBox 11">
                <a:extLst>
                  <a:ext uri="{FF2B5EF4-FFF2-40B4-BE49-F238E27FC236}">
                    <a16:creationId xmlns:a16="http://schemas.microsoft.com/office/drawing/2014/main" id="{7C0E8BB2-D559-4CBE-94EA-8F81227C4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17" y="1182253"/>
                <a:ext cx="702436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4">
            <a:extLst>
              <a:ext uri="{FF2B5EF4-FFF2-40B4-BE49-F238E27FC236}">
                <a16:creationId xmlns:a16="http://schemas.microsoft.com/office/drawing/2014/main" id="{1B25F25C-9DBD-4EB6-88B9-8B554CF512F9}"/>
              </a:ext>
            </a:extLst>
          </p:cNvPr>
          <p:cNvSpPr/>
          <p:nvPr/>
        </p:nvSpPr>
        <p:spPr>
          <a:xfrm>
            <a:off x="2951817" y="1487053"/>
            <a:ext cx="3750824" cy="4816092"/>
          </a:xfrm>
          <a:prstGeom prst="arc">
            <a:avLst>
              <a:gd name="adj1" fmla="val 16200000"/>
              <a:gd name="adj2" fmla="val 20521232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37">
            <a:extLst>
              <a:ext uri="{FF2B5EF4-FFF2-40B4-BE49-F238E27FC236}">
                <a16:creationId xmlns:a16="http://schemas.microsoft.com/office/drawing/2014/main" id="{1C209FED-2D20-468A-A26E-70993B5E1477}"/>
              </a:ext>
            </a:extLst>
          </p:cNvPr>
          <p:cNvSpPr txBox="1"/>
          <p:nvPr/>
        </p:nvSpPr>
        <p:spPr>
          <a:xfrm>
            <a:off x="6427433" y="1337853"/>
            <a:ext cx="25635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Start with a diagram and label all the information you have…</a:t>
            </a:r>
          </a:p>
        </p:txBody>
      </p:sp>
      <p:cxnSp>
        <p:nvCxnSpPr>
          <p:cNvPr id="12" name="Straight Arrow Connector 17">
            <a:extLst>
              <a:ext uri="{FF2B5EF4-FFF2-40B4-BE49-F238E27FC236}">
                <a16:creationId xmlns:a16="http://schemas.microsoft.com/office/drawing/2014/main" id="{05371AA8-9617-4EEF-8772-1F027A3A2EFA}"/>
              </a:ext>
            </a:extLst>
          </p:cNvPr>
          <p:cNvCxnSpPr>
            <a:cxnSpLocks/>
          </p:cNvCxnSpPr>
          <p:nvPr/>
        </p:nvCxnSpPr>
        <p:spPr>
          <a:xfrm>
            <a:off x="4647452" y="1513686"/>
            <a:ext cx="0" cy="178880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8D1181C2-49B4-49EF-8219-3CD7FAD137AC}"/>
              </a:ext>
            </a:extLst>
          </p:cNvPr>
          <p:cNvSpPr/>
          <p:nvPr/>
        </p:nvSpPr>
        <p:spPr>
          <a:xfrm>
            <a:off x="4683702" y="1408632"/>
            <a:ext cx="168676" cy="1775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5BE20270-16D2-47E6-B738-9D5A6687B8AB}"/>
              </a:ext>
            </a:extLst>
          </p:cNvPr>
          <p:cNvCxnSpPr>
            <a:cxnSpLocks/>
          </p:cNvCxnSpPr>
          <p:nvPr/>
        </p:nvCxnSpPr>
        <p:spPr>
          <a:xfrm flipH="1">
            <a:off x="4637834" y="3385393"/>
            <a:ext cx="199378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0">
                <a:extLst>
                  <a:ext uri="{FF2B5EF4-FFF2-40B4-BE49-F238E27FC236}">
                    <a16:creationId xmlns:a16="http://schemas.microsoft.com/office/drawing/2014/main" id="{68145049-D2B9-42C3-89AB-2E76C7322548}"/>
                  </a:ext>
                </a:extLst>
              </p:cNvPr>
              <p:cNvSpPr txBox="1"/>
              <p:nvPr/>
            </p:nvSpPr>
            <p:spPr>
              <a:xfrm>
                <a:off x="5383558" y="3339248"/>
                <a:ext cx="582235" cy="34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40">
                <a:extLst>
                  <a:ext uri="{FF2B5EF4-FFF2-40B4-BE49-F238E27FC236}">
                    <a16:creationId xmlns:a16="http://schemas.microsoft.com/office/drawing/2014/main" id="{68145049-D2B9-42C3-89AB-2E76C7322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58" y="3339248"/>
                <a:ext cx="582235" cy="3494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id="{14EA2538-C2A7-4930-8C1B-C2F68314D16B}"/>
                  </a:ext>
                </a:extLst>
              </p:cNvPr>
              <p:cNvSpPr txBox="1"/>
              <p:nvPr/>
            </p:nvSpPr>
            <p:spPr>
              <a:xfrm>
                <a:off x="3829965" y="2202906"/>
                <a:ext cx="786421" cy="34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122.5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id="{14EA2538-C2A7-4930-8C1B-C2F68314D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965" y="2202906"/>
                <a:ext cx="786421" cy="349468"/>
              </a:xfrm>
              <a:prstGeom prst="rect">
                <a:avLst/>
              </a:prstGeom>
              <a:blipFill>
                <a:blip r:embed="rId7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39928863-5861-4EE2-9A8D-E2FE140EC2B3}"/>
              </a:ext>
            </a:extLst>
          </p:cNvPr>
          <p:cNvCxnSpPr/>
          <p:nvPr/>
        </p:nvCxnSpPr>
        <p:spPr>
          <a:xfrm flipH="1">
            <a:off x="4645240" y="3305452"/>
            <a:ext cx="2895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C501120-890A-4506-9775-57F1BB31A80F}"/>
                  </a:ext>
                </a:extLst>
              </p:cNvPr>
              <p:cNvSpPr txBox="1"/>
              <p:nvPr/>
            </p:nvSpPr>
            <p:spPr>
              <a:xfrm>
                <a:off x="6164574" y="4151454"/>
                <a:ext cx="5070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C501120-890A-4506-9775-57F1BB31A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574" y="4151454"/>
                <a:ext cx="507062" cy="246221"/>
              </a:xfrm>
              <a:prstGeom prst="rect">
                <a:avLst/>
              </a:prstGeom>
              <a:blipFill>
                <a:blip r:embed="rId8"/>
                <a:stretch>
                  <a:fillRect l="-13253" r="-14458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21">
                <a:extLst>
                  <a:ext uri="{FF2B5EF4-FFF2-40B4-BE49-F238E27FC236}">
                    <a16:creationId xmlns:a16="http://schemas.microsoft.com/office/drawing/2014/main" id="{5745BA04-9C5C-47F4-93C3-0913726DA0A5}"/>
                  </a:ext>
                </a:extLst>
              </p:cNvPr>
              <p:cNvSpPr txBox="1"/>
              <p:nvPr/>
            </p:nvSpPr>
            <p:spPr>
              <a:xfrm>
                <a:off x="4151791" y="4432176"/>
                <a:ext cx="9805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=112.5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21">
                <a:extLst>
                  <a:ext uri="{FF2B5EF4-FFF2-40B4-BE49-F238E27FC236}">
                    <a16:creationId xmlns:a16="http://schemas.microsoft.com/office/drawing/2014/main" id="{5745BA04-9C5C-47F4-93C3-0913726D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91" y="4432176"/>
                <a:ext cx="98058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22">
                <a:extLst>
                  <a:ext uri="{FF2B5EF4-FFF2-40B4-BE49-F238E27FC236}">
                    <a16:creationId xmlns:a16="http://schemas.microsoft.com/office/drawing/2014/main" id="{5E39B7D1-A053-45E1-8695-1D7F35AE3150}"/>
                  </a:ext>
                </a:extLst>
              </p:cNvPr>
              <p:cNvSpPr txBox="1"/>
              <p:nvPr/>
            </p:nvSpPr>
            <p:spPr>
              <a:xfrm>
                <a:off x="5257800" y="4432176"/>
                <a:ext cx="6656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𝑢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TextBox 22">
                <a:extLst>
                  <a:ext uri="{FF2B5EF4-FFF2-40B4-BE49-F238E27FC236}">
                    <a16:creationId xmlns:a16="http://schemas.microsoft.com/office/drawing/2014/main" id="{5E39B7D1-A053-45E1-8695-1D7F35AE3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432176"/>
                <a:ext cx="66569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3">
                <a:extLst>
                  <a:ext uri="{FF2B5EF4-FFF2-40B4-BE49-F238E27FC236}">
                    <a16:creationId xmlns:a16="http://schemas.microsoft.com/office/drawing/2014/main" id="{79D02E96-DCEE-43B2-9018-4A0176DAC7F4}"/>
                  </a:ext>
                </a:extLst>
              </p:cNvPr>
              <p:cNvSpPr txBox="1"/>
              <p:nvPr/>
            </p:nvSpPr>
            <p:spPr>
              <a:xfrm>
                <a:off x="6248400" y="4432176"/>
                <a:ext cx="587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𝑣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23">
                <a:extLst>
                  <a:ext uri="{FF2B5EF4-FFF2-40B4-BE49-F238E27FC236}">
                    <a16:creationId xmlns:a16="http://schemas.microsoft.com/office/drawing/2014/main" id="{79D02E96-DCEE-43B2-9018-4A0176DAC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432176"/>
                <a:ext cx="58766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24">
                <a:extLst>
                  <a:ext uri="{FF2B5EF4-FFF2-40B4-BE49-F238E27FC236}">
                    <a16:creationId xmlns:a16="http://schemas.microsoft.com/office/drawing/2014/main" id="{4D4DA0FF-FF82-43CB-8D7A-413B47380D1C}"/>
                  </a:ext>
                </a:extLst>
              </p:cNvPr>
              <p:cNvSpPr txBox="1"/>
              <p:nvPr/>
            </p:nvSpPr>
            <p:spPr>
              <a:xfrm>
                <a:off x="7086600" y="4432176"/>
                <a:ext cx="7985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r>
                        <a:rPr lang="en-GB" sz="1400" b="0" i="1" smtClean="0">
                          <a:latin typeface="Cambria Math"/>
                        </a:rPr>
                        <m:t>=9.8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24">
                <a:extLst>
                  <a:ext uri="{FF2B5EF4-FFF2-40B4-BE49-F238E27FC236}">
                    <a16:creationId xmlns:a16="http://schemas.microsoft.com/office/drawing/2014/main" id="{4D4DA0FF-FF82-43CB-8D7A-413B47380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432176"/>
                <a:ext cx="79855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25">
                <a:extLst>
                  <a:ext uri="{FF2B5EF4-FFF2-40B4-BE49-F238E27FC236}">
                    <a16:creationId xmlns:a16="http://schemas.microsoft.com/office/drawing/2014/main" id="{E3ABAD64-A2A3-4DC7-AA3C-FC71357B0FA6}"/>
                  </a:ext>
                </a:extLst>
              </p:cNvPr>
              <p:cNvSpPr txBox="1"/>
              <p:nvPr/>
            </p:nvSpPr>
            <p:spPr>
              <a:xfrm>
                <a:off x="8153400" y="4432176"/>
                <a:ext cx="559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25">
                <a:extLst>
                  <a:ext uri="{FF2B5EF4-FFF2-40B4-BE49-F238E27FC236}">
                    <a16:creationId xmlns:a16="http://schemas.microsoft.com/office/drawing/2014/main" id="{E3ABAD64-A2A3-4DC7-AA3C-FC71357B0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432176"/>
                <a:ext cx="55951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4922C53-6357-4A59-8961-04CBABB8D0E3}"/>
                  </a:ext>
                </a:extLst>
              </p:cNvPr>
              <p:cNvSpPr txBox="1"/>
              <p:nvPr/>
            </p:nvSpPr>
            <p:spPr>
              <a:xfrm>
                <a:off x="4563122" y="4860524"/>
                <a:ext cx="1149867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4922C53-6357-4A59-8961-04CBABB8D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122" y="4860524"/>
                <a:ext cx="1149867" cy="403316"/>
              </a:xfrm>
              <a:prstGeom prst="rect">
                <a:avLst/>
              </a:prstGeom>
              <a:blipFill>
                <a:blip r:embed="rId14"/>
                <a:stretch>
                  <a:fillRect l="-2128" r="-1064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6EDE995-D074-448C-9ED4-5F72C42E48C4}"/>
                  </a:ext>
                </a:extLst>
              </p:cNvPr>
              <p:cNvSpPr txBox="1"/>
              <p:nvPr/>
            </p:nvSpPr>
            <p:spPr>
              <a:xfrm>
                <a:off x="4216893" y="5357674"/>
                <a:ext cx="2068387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112.5=(0)(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(9.8)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6EDE995-D074-448C-9ED4-5F72C42E4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93" y="5357674"/>
                <a:ext cx="2068387" cy="403316"/>
              </a:xfrm>
              <a:prstGeom prst="rect">
                <a:avLst/>
              </a:prstGeom>
              <a:blipFill>
                <a:blip r:embed="rId15"/>
                <a:stretch>
                  <a:fillRect l="-1475" r="-295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B69B797-6528-48B0-A47F-1A5DE615EF5D}"/>
                  </a:ext>
                </a:extLst>
              </p:cNvPr>
              <p:cNvSpPr txBox="1"/>
              <p:nvPr/>
            </p:nvSpPr>
            <p:spPr>
              <a:xfrm>
                <a:off x="4216893" y="5925845"/>
                <a:ext cx="11079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112.5=4.9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B69B797-6528-48B0-A47F-1A5DE615E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93" y="5925845"/>
                <a:ext cx="1107932" cy="215444"/>
              </a:xfrm>
              <a:prstGeom prst="rect">
                <a:avLst/>
              </a:prstGeom>
              <a:blipFill>
                <a:blip r:embed="rId16"/>
                <a:stretch>
                  <a:fillRect l="-3315" r="-1105"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BDDE782-B0D1-45E1-A845-7FC59EC86BDC}"/>
              </a:ext>
            </a:extLst>
          </p:cNvPr>
          <p:cNvSpPr/>
          <p:nvPr/>
        </p:nvSpPr>
        <p:spPr>
          <a:xfrm>
            <a:off x="3817398" y="3602983"/>
            <a:ext cx="5086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 We can use the vertical information to find when the particle hits the plane…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8610A749-F9B0-42A3-AE83-0509F118E2B5}"/>
                  </a:ext>
                </a:extLst>
              </p:cNvPr>
              <p:cNvSpPr txBox="1"/>
              <p:nvPr/>
            </p:nvSpPr>
            <p:spPr>
              <a:xfrm>
                <a:off x="4554244" y="6316463"/>
                <a:ext cx="4487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8610A749-F9B0-42A3-AE83-0509F118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244" y="6316463"/>
                <a:ext cx="448777" cy="215444"/>
              </a:xfrm>
              <a:prstGeom prst="rect">
                <a:avLst/>
              </a:prstGeom>
              <a:blipFill>
                <a:blip r:embed="rId17"/>
                <a:stretch>
                  <a:fillRect l="-8108" r="-6757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0">
            <a:extLst>
              <a:ext uri="{FF2B5EF4-FFF2-40B4-BE49-F238E27FC236}">
                <a16:creationId xmlns:a16="http://schemas.microsoft.com/office/drawing/2014/main" id="{3F46E019-BBD5-4E5B-AD83-D5FC33571559}"/>
              </a:ext>
            </a:extLst>
          </p:cNvPr>
          <p:cNvSpPr/>
          <p:nvPr/>
        </p:nvSpPr>
        <p:spPr>
          <a:xfrm>
            <a:off x="6200007" y="5104608"/>
            <a:ext cx="309949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C064F9ED-6043-4C74-B3C5-E448C52F2CA1}"/>
              </a:ext>
            </a:extLst>
          </p:cNvPr>
          <p:cNvSpPr txBox="1"/>
          <p:nvPr/>
        </p:nvSpPr>
        <p:spPr>
          <a:xfrm>
            <a:off x="6477328" y="5147159"/>
            <a:ext cx="1219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42" name="Arc 30">
            <a:extLst>
              <a:ext uri="{FF2B5EF4-FFF2-40B4-BE49-F238E27FC236}">
                <a16:creationId xmlns:a16="http://schemas.microsoft.com/office/drawing/2014/main" id="{4F7BBDD2-CD85-469B-8103-DC452176C8A8}"/>
              </a:ext>
            </a:extLst>
          </p:cNvPr>
          <p:cNvSpPr/>
          <p:nvPr/>
        </p:nvSpPr>
        <p:spPr>
          <a:xfrm>
            <a:off x="6139343" y="5585482"/>
            <a:ext cx="309949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c 30">
            <a:extLst>
              <a:ext uri="{FF2B5EF4-FFF2-40B4-BE49-F238E27FC236}">
                <a16:creationId xmlns:a16="http://schemas.microsoft.com/office/drawing/2014/main" id="{0D590FB3-0473-4704-8F02-E94F966BED0B}"/>
              </a:ext>
            </a:extLst>
          </p:cNvPr>
          <p:cNvSpPr/>
          <p:nvPr/>
        </p:nvSpPr>
        <p:spPr>
          <a:xfrm>
            <a:off x="5164279" y="6030845"/>
            <a:ext cx="313243" cy="414343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31">
            <a:extLst>
              <a:ext uri="{FF2B5EF4-FFF2-40B4-BE49-F238E27FC236}">
                <a16:creationId xmlns:a16="http://schemas.microsoft.com/office/drawing/2014/main" id="{D76E9895-62D4-40C2-82D9-70C34692EA46}"/>
              </a:ext>
            </a:extLst>
          </p:cNvPr>
          <p:cNvSpPr txBox="1"/>
          <p:nvPr/>
        </p:nvSpPr>
        <p:spPr>
          <a:xfrm>
            <a:off x="6436311" y="5635431"/>
            <a:ext cx="1553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Simplify right side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31">
                <a:extLst>
                  <a:ext uri="{FF2B5EF4-FFF2-40B4-BE49-F238E27FC236}">
                    <a16:creationId xmlns:a16="http://schemas.microsoft.com/office/drawing/2014/main" id="{BECDD54E-125A-4BDD-91E7-027B96EB2305}"/>
                  </a:ext>
                </a:extLst>
              </p:cNvPr>
              <p:cNvSpPr txBox="1"/>
              <p:nvPr/>
            </p:nvSpPr>
            <p:spPr>
              <a:xfrm>
                <a:off x="5424257" y="6079314"/>
                <a:ext cx="3311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C</a:t>
                </a:r>
                <a:r>
                  <a:rPr lang="en-GB" sz="1200" dirty="0" err="1">
                    <a:solidFill>
                      <a:srgbClr val="FF0000"/>
                    </a:solidFill>
                    <a:latin typeface="Comic Sans MS" pitchFamily="66" charset="0"/>
                  </a:rPr>
                  <a:t>alculate</a:t>
                </a:r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, and take the positive value of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" name="TextBox 31">
                <a:extLst>
                  <a:ext uri="{FF2B5EF4-FFF2-40B4-BE49-F238E27FC236}">
                    <a16:creationId xmlns:a16="http://schemas.microsoft.com/office/drawing/2014/main" id="{BECDD54E-125A-4BDD-91E7-027B96EB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57" y="6079314"/>
                <a:ext cx="3311370" cy="276999"/>
              </a:xfrm>
              <a:prstGeom prst="rect">
                <a:avLst/>
              </a:prstGeom>
              <a:blipFill>
                <a:blip r:embed="rId1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2911015-5C79-4085-B795-E909B8B3BB45}"/>
                  </a:ext>
                </a:extLst>
              </p:cNvPr>
              <p:cNvSpPr txBox="1"/>
              <p:nvPr/>
            </p:nvSpPr>
            <p:spPr>
              <a:xfrm>
                <a:off x="6704120" y="3077592"/>
                <a:ext cx="4572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2911015-5C79-4085-B795-E909B8B3B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120" y="3077592"/>
                <a:ext cx="457241" cy="215444"/>
              </a:xfrm>
              <a:prstGeom prst="rect">
                <a:avLst/>
              </a:prstGeom>
              <a:blipFill>
                <a:blip r:embed="rId19"/>
                <a:stretch>
                  <a:fillRect l="-8000" r="-800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0959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/>
      <p:bldP spid="32" grpId="0"/>
      <p:bldP spid="33" grpId="0"/>
      <p:bldP spid="34" grpId="0"/>
      <p:bldP spid="35" grpId="0"/>
      <p:bldP spid="2" grpId="0"/>
      <p:bldP spid="36" grpId="0"/>
      <p:bldP spid="37" grpId="0"/>
      <p:bldP spid="38" grpId="0"/>
      <p:bldP spid="39" grpId="0"/>
      <p:bldP spid="40" grpId="0" animBg="1"/>
      <p:bldP spid="41" grpId="0"/>
      <p:bldP spid="42" grpId="0" animBg="1"/>
      <p:bldP spid="43" grpId="0" animBg="1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3581400" cy="4724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use the constant acceleration formulae for a projectile moving in a vertical plane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A particle is projected horizontally with a speed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>
                    <a:latin typeface="Comic Sans MS" pitchFamily="66" charset="0"/>
                  </a:rPr>
                  <a:t> from a point 122.5m above a horizontal plane. The particle hits the plane at a point which is at a horizontal distance of 90m away from the starting point.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Find the initial speed of the particle.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3581400" cy="4724400"/>
              </a:xfrm>
              <a:blipFill>
                <a:blip r:embed="rId4"/>
                <a:stretch>
                  <a:fillRect t="-258" r="-1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タイトル 1">
            <a:extLst>
              <a:ext uri="{FF2B5EF4-FFF2-40B4-BE49-F238E27FC236}">
                <a16:creationId xmlns:a16="http://schemas.microsoft.com/office/drawing/2014/main" id="{5BB341E1-B9EE-4563-9008-256A4513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1E8D350B-5B99-4CDD-ADE4-33341E15AA32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2D9303E1-E7EA-4143-8AB3-2A7446F5361E}"/>
              </a:ext>
            </a:extLst>
          </p:cNvPr>
          <p:cNvCxnSpPr>
            <a:cxnSpLocks/>
          </p:cNvCxnSpPr>
          <p:nvPr/>
        </p:nvCxnSpPr>
        <p:spPr>
          <a:xfrm flipH="1">
            <a:off x="4753244" y="1487053"/>
            <a:ext cx="1797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9534837C-9A45-47CC-9C22-5580CB16F0F3}"/>
              </a:ext>
            </a:extLst>
          </p:cNvPr>
          <p:cNvCxnSpPr/>
          <p:nvPr/>
        </p:nvCxnSpPr>
        <p:spPr>
          <a:xfrm>
            <a:off x="4933017" y="1487053"/>
            <a:ext cx="838200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1">
                <a:extLst>
                  <a:ext uri="{FF2B5EF4-FFF2-40B4-BE49-F238E27FC236}">
                    <a16:creationId xmlns:a16="http://schemas.microsoft.com/office/drawing/2014/main" id="{7C0E8BB2-D559-4CBE-94EA-8F81227C481A}"/>
                  </a:ext>
                </a:extLst>
              </p:cNvPr>
              <p:cNvSpPr txBox="1"/>
              <p:nvPr/>
            </p:nvSpPr>
            <p:spPr>
              <a:xfrm>
                <a:off x="5542617" y="1182253"/>
                <a:ext cx="7024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ms</a:t>
                </a:r>
                <a:r>
                  <a:rPr lang="en-GB" sz="1400" baseline="30000" dirty="0">
                    <a:latin typeface="Comic Sans MS" pitchFamily="66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7" name="TextBox 11">
                <a:extLst>
                  <a:ext uri="{FF2B5EF4-FFF2-40B4-BE49-F238E27FC236}">
                    <a16:creationId xmlns:a16="http://schemas.microsoft.com/office/drawing/2014/main" id="{7C0E8BB2-D559-4CBE-94EA-8F81227C4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17" y="1182253"/>
                <a:ext cx="702436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4">
            <a:extLst>
              <a:ext uri="{FF2B5EF4-FFF2-40B4-BE49-F238E27FC236}">
                <a16:creationId xmlns:a16="http://schemas.microsoft.com/office/drawing/2014/main" id="{1B25F25C-9DBD-4EB6-88B9-8B554CF512F9}"/>
              </a:ext>
            </a:extLst>
          </p:cNvPr>
          <p:cNvSpPr/>
          <p:nvPr/>
        </p:nvSpPr>
        <p:spPr>
          <a:xfrm>
            <a:off x="2951817" y="1487053"/>
            <a:ext cx="3750824" cy="4816092"/>
          </a:xfrm>
          <a:prstGeom prst="arc">
            <a:avLst>
              <a:gd name="adj1" fmla="val 16200000"/>
              <a:gd name="adj2" fmla="val 20521232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37">
            <a:extLst>
              <a:ext uri="{FF2B5EF4-FFF2-40B4-BE49-F238E27FC236}">
                <a16:creationId xmlns:a16="http://schemas.microsoft.com/office/drawing/2014/main" id="{1C209FED-2D20-468A-A26E-70993B5E1477}"/>
              </a:ext>
            </a:extLst>
          </p:cNvPr>
          <p:cNvSpPr txBox="1"/>
          <p:nvPr/>
        </p:nvSpPr>
        <p:spPr>
          <a:xfrm>
            <a:off x="6427433" y="1337853"/>
            <a:ext cx="25635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Start with a diagram and label all the information you have…</a:t>
            </a:r>
          </a:p>
        </p:txBody>
      </p:sp>
      <p:cxnSp>
        <p:nvCxnSpPr>
          <p:cNvPr id="12" name="Straight Arrow Connector 17">
            <a:extLst>
              <a:ext uri="{FF2B5EF4-FFF2-40B4-BE49-F238E27FC236}">
                <a16:creationId xmlns:a16="http://schemas.microsoft.com/office/drawing/2014/main" id="{05371AA8-9617-4EEF-8772-1F027A3A2EFA}"/>
              </a:ext>
            </a:extLst>
          </p:cNvPr>
          <p:cNvCxnSpPr>
            <a:cxnSpLocks/>
          </p:cNvCxnSpPr>
          <p:nvPr/>
        </p:nvCxnSpPr>
        <p:spPr>
          <a:xfrm>
            <a:off x="4647452" y="1513686"/>
            <a:ext cx="0" cy="178880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8D1181C2-49B4-49EF-8219-3CD7FAD137AC}"/>
              </a:ext>
            </a:extLst>
          </p:cNvPr>
          <p:cNvSpPr/>
          <p:nvPr/>
        </p:nvSpPr>
        <p:spPr>
          <a:xfrm>
            <a:off x="4683702" y="1408632"/>
            <a:ext cx="168676" cy="1775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5BE20270-16D2-47E6-B738-9D5A6687B8AB}"/>
              </a:ext>
            </a:extLst>
          </p:cNvPr>
          <p:cNvCxnSpPr>
            <a:cxnSpLocks/>
          </p:cNvCxnSpPr>
          <p:nvPr/>
        </p:nvCxnSpPr>
        <p:spPr>
          <a:xfrm flipH="1">
            <a:off x="4637834" y="3385393"/>
            <a:ext cx="199378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0">
                <a:extLst>
                  <a:ext uri="{FF2B5EF4-FFF2-40B4-BE49-F238E27FC236}">
                    <a16:creationId xmlns:a16="http://schemas.microsoft.com/office/drawing/2014/main" id="{68145049-D2B9-42C3-89AB-2E76C7322548}"/>
                  </a:ext>
                </a:extLst>
              </p:cNvPr>
              <p:cNvSpPr txBox="1"/>
              <p:nvPr/>
            </p:nvSpPr>
            <p:spPr>
              <a:xfrm>
                <a:off x="5383558" y="3339248"/>
                <a:ext cx="582235" cy="34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40">
                <a:extLst>
                  <a:ext uri="{FF2B5EF4-FFF2-40B4-BE49-F238E27FC236}">
                    <a16:creationId xmlns:a16="http://schemas.microsoft.com/office/drawing/2014/main" id="{68145049-D2B9-42C3-89AB-2E76C7322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58" y="3339248"/>
                <a:ext cx="582235" cy="3494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id="{14EA2538-C2A7-4930-8C1B-C2F68314D16B}"/>
                  </a:ext>
                </a:extLst>
              </p:cNvPr>
              <p:cNvSpPr txBox="1"/>
              <p:nvPr/>
            </p:nvSpPr>
            <p:spPr>
              <a:xfrm>
                <a:off x="3829965" y="2202906"/>
                <a:ext cx="786421" cy="34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122.5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id="{14EA2538-C2A7-4930-8C1B-C2F68314D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965" y="2202906"/>
                <a:ext cx="786421" cy="349468"/>
              </a:xfrm>
              <a:prstGeom prst="rect">
                <a:avLst/>
              </a:prstGeom>
              <a:blipFill>
                <a:blip r:embed="rId7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39928863-5861-4EE2-9A8D-E2FE140EC2B3}"/>
              </a:ext>
            </a:extLst>
          </p:cNvPr>
          <p:cNvCxnSpPr/>
          <p:nvPr/>
        </p:nvCxnSpPr>
        <p:spPr>
          <a:xfrm flipH="1">
            <a:off x="4645240" y="3305452"/>
            <a:ext cx="2895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2911015-5C79-4085-B795-E909B8B3BB45}"/>
                  </a:ext>
                </a:extLst>
              </p:cNvPr>
              <p:cNvSpPr txBox="1"/>
              <p:nvPr/>
            </p:nvSpPr>
            <p:spPr>
              <a:xfrm>
                <a:off x="6704120" y="3077592"/>
                <a:ext cx="4572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2911015-5C79-4085-B795-E909B8B3B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120" y="3077592"/>
                <a:ext cx="457241" cy="215444"/>
              </a:xfrm>
              <a:prstGeom prst="rect">
                <a:avLst/>
              </a:prstGeom>
              <a:blipFill>
                <a:blip r:embed="rId8"/>
                <a:stretch>
                  <a:fillRect l="-8000" r="-800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740EE799-F4BE-4B4A-B492-35AA949CD571}"/>
                  </a:ext>
                </a:extLst>
              </p:cNvPr>
              <p:cNvSpPr txBox="1"/>
              <p:nvPr/>
            </p:nvSpPr>
            <p:spPr>
              <a:xfrm>
                <a:off x="5091345" y="4443273"/>
                <a:ext cx="6208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740EE799-F4BE-4B4A-B492-35AA949CD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45" y="4443273"/>
                <a:ext cx="620875" cy="246221"/>
              </a:xfrm>
              <a:prstGeom prst="rect">
                <a:avLst/>
              </a:prstGeom>
              <a:blipFill>
                <a:blip r:embed="rId9"/>
                <a:stretch>
                  <a:fillRect l="-7843" r="-4902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B58F417-872F-4BF8-AACD-4CF9001771DE}"/>
                  </a:ext>
                </a:extLst>
              </p:cNvPr>
              <p:cNvSpPr txBox="1"/>
              <p:nvPr/>
            </p:nvSpPr>
            <p:spPr>
              <a:xfrm>
                <a:off x="4975936" y="4913791"/>
                <a:ext cx="9479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B58F417-872F-4BF8-AACD-4CF900177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936" y="4913791"/>
                <a:ext cx="947952" cy="246221"/>
              </a:xfrm>
              <a:prstGeom prst="rect">
                <a:avLst/>
              </a:prstGeom>
              <a:blipFill>
                <a:blip r:embed="rId10"/>
                <a:stretch>
                  <a:fillRect l="-3846" r="-7051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 30">
            <a:extLst>
              <a:ext uri="{FF2B5EF4-FFF2-40B4-BE49-F238E27FC236}">
                <a16:creationId xmlns:a16="http://schemas.microsoft.com/office/drawing/2014/main" id="{6E528A39-8853-440F-9F7D-58DFECE5C4FC}"/>
              </a:ext>
            </a:extLst>
          </p:cNvPr>
          <p:cNvSpPr/>
          <p:nvPr/>
        </p:nvSpPr>
        <p:spPr>
          <a:xfrm>
            <a:off x="5809390" y="4580825"/>
            <a:ext cx="309949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31">
                <a:extLst>
                  <a:ext uri="{FF2B5EF4-FFF2-40B4-BE49-F238E27FC236}">
                    <a16:creationId xmlns:a16="http://schemas.microsoft.com/office/drawing/2014/main" id="{E665745D-8219-4AC0-B737-478EB9F6441D}"/>
                  </a:ext>
                </a:extLst>
              </p:cNvPr>
              <p:cNvSpPr txBox="1"/>
              <p:nvPr/>
            </p:nvSpPr>
            <p:spPr>
              <a:xfrm>
                <a:off x="6131098" y="4570111"/>
                <a:ext cx="3012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We know that the distance travelled is 90m, after 5 seconds. The speed is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0" name="TextBox 31">
                <a:extLst>
                  <a:ext uri="{FF2B5EF4-FFF2-40B4-BE49-F238E27FC236}">
                    <a16:creationId xmlns:a16="http://schemas.microsoft.com/office/drawing/2014/main" id="{E665745D-8219-4AC0-B737-478EB9F64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098" y="4570111"/>
                <a:ext cx="3012902" cy="461665"/>
              </a:xfrm>
              <a:prstGeom prst="rect">
                <a:avLst/>
              </a:prstGeom>
              <a:blipFill>
                <a:blip r:embed="rId11"/>
                <a:stretch>
                  <a:fillRect t="-1333" r="-405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0DE0035-2101-47FD-B781-5EFA0193499E}"/>
                  </a:ext>
                </a:extLst>
              </p:cNvPr>
              <p:cNvSpPr txBox="1"/>
              <p:nvPr/>
            </p:nvSpPr>
            <p:spPr>
              <a:xfrm>
                <a:off x="6066920" y="4098186"/>
                <a:ext cx="5824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0DE0035-2101-47FD-B781-5EFA01934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920" y="4098186"/>
                <a:ext cx="582404" cy="246221"/>
              </a:xfrm>
              <a:prstGeom prst="rect">
                <a:avLst/>
              </a:prstGeom>
              <a:blipFill>
                <a:blip r:embed="rId12"/>
                <a:stretch>
                  <a:fillRect l="-11458" r="-12500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31">
            <a:extLst>
              <a:ext uri="{FF2B5EF4-FFF2-40B4-BE49-F238E27FC236}">
                <a16:creationId xmlns:a16="http://schemas.microsoft.com/office/drawing/2014/main" id="{9E8C759D-E139-4549-AB72-A3B77576E880}"/>
              </a:ext>
            </a:extLst>
          </p:cNvPr>
          <p:cNvSpPr txBox="1"/>
          <p:nvPr/>
        </p:nvSpPr>
        <p:spPr>
          <a:xfrm>
            <a:off x="6042321" y="5156037"/>
            <a:ext cx="98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p:sp>
        <p:nvSpPr>
          <p:cNvPr id="53" name="Arc 30">
            <a:extLst>
              <a:ext uri="{FF2B5EF4-FFF2-40B4-BE49-F238E27FC236}">
                <a16:creationId xmlns:a16="http://schemas.microsoft.com/office/drawing/2014/main" id="{51D23EEC-75BD-4497-83B8-E39365B1C40D}"/>
              </a:ext>
            </a:extLst>
          </p:cNvPr>
          <p:cNvSpPr/>
          <p:nvPr/>
        </p:nvSpPr>
        <p:spPr>
          <a:xfrm>
            <a:off x="5810870" y="5070577"/>
            <a:ext cx="309949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4D5FDCF9-07E7-4F01-963F-953E32774FF0}"/>
                  </a:ext>
                </a:extLst>
              </p:cNvPr>
              <p:cNvSpPr txBox="1"/>
              <p:nvPr/>
            </p:nvSpPr>
            <p:spPr>
              <a:xfrm>
                <a:off x="4984814" y="5357675"/>
                <a:ext cx="6642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18=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4D5FDCF9-07E7-4F01-963F-953E32774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814" y="5357675"/>
                <a:ext cx="664221" cy="246221"/>
              </a:xfrm>
              <a:prstGeom prst="rect">
                <a:avLst/>
              </a:prstGeom>
              <a:blipFill>
                <a:blip r:embed="rId13"/>
                <a:stretch>
                  <a:fillRect l="-7339" r="-2752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31">
            <a:extLst>
              <a:ext uri="{FF2B5EF4-FFF2-40B4-BE49-F238E27FC236}">
                <a16:creationId xmlns:a16="http://schemas.microsoft.com/office/drawing/2014/main" id="{FB32398C-765E-421F-A27D-A1F1559063A2}"/>
              </a:ext>
            </a:extLst>
          </p:cNvPr>
          <p:cNvSpPr txBox="1"/>
          <p:nvPr/>
        </p:nvSpPr>
        <p:spPr>
          <a:xfrm>
            <a:off x="5172310" y="3762242"/>
            <a:ext cx="264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Now we can resolve horizontally…</a:t>
            </a:r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84242A3C-1CAB-4A96-96A6-1B3316D1552C}"/>
              </a:ext>
            </a:extLst>
          </p:cNvPr>
          <p:cNvSpPr txBox="1"/>
          <p:nvPr/>
        </p:nvSpPr>
        <p:spPr>
          <a:xfrm>
            <a:off x="5184559" y="5804106"/>
            <a:ext cx="3701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So the initial projection speed is 18ms</a:t>
            </a:r>
            <a:r>
              <a:rPr lang="en-GB" sz="1400" baseline="30000" dirty="0">
                <a:solidFill>
                  <a:srgbClr val="FF0000"/>
                </a:solidFill>
                <a:latin typeface="Comic Sans MS" pitchFamily="66" charset="0"/>
              </a:rPr>
              <a:t>-1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81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  <p:bldP spid="51" grpId="0"/>
      <p:bldP spid="52" grpId="0"/>
      <p:bldP spid="53" grpId="0" animBg="1"/>
      <p:bldP spid="54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282150" y="2280373"/>
            <a:ext cx="865012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uper Black SF" panose="020B7200000000000000" pitchFamily="34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uper Black SF" panose="020B7200000000000000" pitchFamily="34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Exercise 6B</a:t>
            </a:r>
            <a:endParaRPr lang="ja-JP" altLang="en-US" sz="7200" b="0" cap="none" spc="0" dirty="0">
              <a:ln w="19050"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Super Black SF" panose="020B7200000000000000" pitchFamily="34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2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934200" y="4876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678" y="1786631"/>
                <a:ext cx="35814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understand how to resolve initial projection velocities that are given at an angle (usually relative to a horizontal plane)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When a particle is projected with initial speed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at an angle </a:t>
                </a:r>
                <a14:m>
                  <m:oMath xmlns:m="http://schemas.openxmlformats.org/officeDocument/2006/math">
                    <m:r>
                      <a:rPr lang="el-GR" sz="14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to the horizontal, it moves along a symmetrical curve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  <a:buFont typeface="Wingdings"/>
                  <a:buChar char="à"/>
                </a:pPr>
                <a:r>
                  <a:rPr lang="en-GB" sz="1400" dirty="0">
                    <a:latin typeface="Comic Sans MS" pitchFamily="66" charset="0"/>
                  </a:rPr>
                  <a:t>The speed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known as the speed of projection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  <a:buFont typeface="Wingdings"/>
                  <a:buChar char="à"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  <a:sym typeface="Wingdings" pitchFamily="2" charset="2"/>
                  </a:rPr>
                  <a:t> </a:t>
                </a:r>
                <a:r>
                  <a:rPr lang="en-GB" sz="1400" dirty="0">
                    <a:latin typeface="Comic Sans MS" pitchFamily="66" charset="0"/>
                  </a:rPr>
                  <a:t>The angle </a:t>
                </a:r>
                <a14:m>
                  <m:oMath xmlns:m="http://schemas.openxmlformats.org/officeDocument/2006/math">
                    <m:r>
                      <a:rPr lang="el-GR" sz="14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known as the angle of projection (or angle of elevation) of the particle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The initial projection speed can be resolved into two components as shown to the right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678" y="1786631"/>
                <a:ext cx="3581400" cy="4525963"/>
              </a:xfrm>
              <a:blipFill>
                <a:blip r:embed="rId4"/>
                <a:stretch>
                  <a:fillRect l="-170" t="-269" r="-25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648200" y="28956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876800" y="2057400"/>
            <a:ext cx="2905432" cy="811161"/>
          </a:xfrm>
          <a:custGeom>
            <a:avLst/>
            <a:gdLst>
              <a:gd name="connsiteX0" fmla="*/ 0 w 2905432"/>
              <a:gd name="connsiteY0" fmla="*/ 811161 h 811161"/>
              <a:gd name="connsiteX1" fmla="*/ 1460090 w 2905432"/>
              <a:gd name="connsiteY1" fmla="*/ 0 h 811161"/>
              <a:gd name="connsiteX2" fmla="*/ 2905432 w 2905432"/>
              <a:gd name="connsiteY2" fmla="*/ 811161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432" h="811161">
                <a:moveTo>
                  <a:pt x="0" y="811161"/>
                </a:moveTo>
                <a:cubicBezTo>
                  <a:pt x="487925" y="405580"/>
                  <a:pt x="975851" y="0"/>
                  <a:pt x="1460090" y="0"/>
                </a:cubicBezTo>
                <a:cubicBezTo>
                  <a:pt x="1944329" y="0"/>
                  <a:pt x="2424880" y="405580"/>
                  <a:pt x="2905432" y="811161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836111" y="1896123"/>
            <a:ext cx="1143000" cy="990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4378911" y="2429523"/>
            <a:ext cx="914400" cy="914400"/>
          </a:xfrm>
          <a:prstGeom prst="arc">
            <a:avLst>
              <a:gd name="adj1" fmla="val 19244129"/>
              <a:gd name="adj2" fmla="val 21507941"/>
            </a:avLst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826711" y="1515123"/>
                <a:ext cx="966803" cy="367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baseline="30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711" y="1515123"/>
                <a:ext cx="966803" cy="367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293311" y="25057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endParaRPr lang="en-GB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10200" y="3733800"/>
            <a:ext cx="167640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10200" y="5029200"/>
            <a:ext cx="167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086600" y="3733800"/>
            <a:ext cx="0" cy="12954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90712" y="3971278"/>
                <a:ext cx="966803" cy="3679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baseline="30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12" y="3971278"/>
                <a:ext cx="966803" cy="367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/>
          <p:cNvSpPr/>
          <p:nvPr/>
        </p:nvSpPr>
        <p:spPr>
          <a:xfrm>
            <a:off x="4953000" y="4572000"/>
            <a:ext cx="914400" cy="914400"/>
          </a:xfrm>
          <a:prstGeom prst="arc">
            <a:avLst>
              <a:gd name="adj1" fmla="val 19244129"/>
              <a:gd name="adj2" fmla="val 21507941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7912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omic Sans MS" pitchFamily="66" charset="0"/>
              </a:rPr>
              <a:t>θ</a:t>
            </a:r>
            <a:endParaRPr lang="en-GB" baseline="300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38800" y="5105400"/>
                <a:ext cx="1466235" cy="3679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𝑢𝐶𝑜𝑠</m:t>
                      </m:r>
                      <m:r>
                        <a:rPr lang="el-G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baseline="30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105400"/>
                <a:ext cx="1466235" cy="3679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62800" y="4191000"/>
                <a:ext cx="1426160" cy="3679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𝑢𝑆𝑖𝑛</m:t>
                      </m:r>
                      <m:r>
                        <a:rPr lang="el-GR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baseline="300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191000"/>
                <a:ext cx="1426160" cy="3679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4088167" y="5666912"/>
            <a:ext cx="481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Any particle projected at an angle will have an initial horizontal and vertical speed, which you will usually need to resolve separately…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12F00A29-8350-452A-B439-9CAF6EC9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F057105E-DC48-4AC2-BC28-16631884551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170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" grpId="0" animBg="1"/>
      <p:bldP spid="17" grpId="0" animBg="1"/>
      <p:bldP spid="18" grpId="0"/>
      <p:bldP spid="19" grpId="0"/>
      <p:bldP spid="29" grpId="0"/>
      <p:bldP spid="30" grpId="0" animBg="1"/>
      <p:bldP spid="31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678" y="1786631"/>
                <a:ext cx="35814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understand how to resolve initial projection velocities that are given at an angle (usually relative to a horizontal plane)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particle is projected from a point on a horizontal plane with an initial velocity of 40ms</a:t>
                </a:r>
                <a:r>
                  <a:rPr lang="en-US" sz="1400" baseline="30000" dirty="0">
                    <a:latin typeface="Comic Sans MS" pitchFamily="66" charset="0"/>
                  </a:rPr>
                  <a:t>-1</a:t>
                </a:r>
                <a:r>
                  <a:rPr lang="en-US" sz="1400" dirty="0">
                    <a:latin typeface="Comic Sans MS" pitchFamily="66" charset="0"/>
                  </a:rPr>
                  <a:t>, at an angle of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above the horizontal, 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400" dirty="0">
                    <a:latin typeface="Comic Sans MS" pitchFamily="66" charset="0"/>
                  </a:rPr>
                  <a:t>.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Find the horizontal and vertical components of the velocity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Start by finding the corresponding ratios for sine and cosine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b) Write the initial velocity in vector form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678" y="1786631"/>
                <a:ext cx="3581400" cy="4525963"/>
              </a:xfrm>
              <a:blipFill>
                <a:blip r:embed="rId4"/>
                <a:stretch>
                  <a:fillRect l="-170" t="-269" r="-25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タイトル 1">
            <a:extLst>
              <a:ext uri="{FF2B5EF4-FFF2-40B4-BE49-F238E27FC236}">
                <a16:creationId xmlns:a16="http://schemas.microsoft.com/office/drawing/2014/main" id="{12F00A29-8350-452A-B439-9CAF6EC9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F057105E-DC48-4AC2-BC28-16631884551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EC5A8022-CA45-47D2-9F80-FA3BCDBDF030}"/>
              </a:ext>
            </a:extLst>
          </p:cNvPr>
          <p:cNvSpPr/>
          <p:nvPr/>
        </p:nvSpPr>
        <p:spPr>
          <a:xfrm flipH="1">
            <a:off x="5326602" y="1367162"/>
            <a:ext cx="1757778" cy="1171852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9843583B-7DF7-47CC-A0AE-A563947BD84F}"/>
              </a:ext>
            </a:extLst>
          </p:cNvPr>
          <p:cNvSpPr/>
          <p:nvPr/>
        </p:nvSpPr>
        <p:spPr>
          <a:xfrm>
            <a:off x="6934200" y="2391053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C36F887-A86B-4D58-A5E2-B4B2345312AF}"/>
                  </a:ext>
                </a:extLst>
              </p:cNvPr>
              <p:cNvSpPr txBox="1"/>
              <p:nvPr/>
            </p:nvSpPr>
            <p:spPr>
              <a:xfrm>
                <a:off x="7195351" y="184211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C36F887-A86B-4D58-A5E2-B4B234531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351" y="1842116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53F74DC-3833-45EF-8A32-FE12D611DDB6}"/>
                  </a:ext>
                </a:extLst>
              </p:cNvPr>
              <p:cNvSpPr txBox="1"/>
              <p:nvPr/>
            </p:nvSpPr>
            <p:spPr>
              <a:xfrm>
                <a:off x="6165542" y="260559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53F74DC-3833-45EF-8A32-FE12D611D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42" y="2605595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弧 13">
            <a:extLst>
              <a:ext uri="{FF2B5EF4-FFF2-40B4-BE49-F238E27FC236}">
                <a16:creationId xmlns:a16="http://schemas.microsoft.com/office/drawing/2014/main" id="{905227EF-E15C-4F6E-827A-18BF453FA041}"/>
              </a:ext>
            </a:extLst>
          </p:cNvPr>
          <p:cNvSpPr/>
          <p:nvPr/>
        </p:nvSpPr>
        <p:spPr>
          <a:xfrm>
            <a:off x="4811697" y="2104008"/>
            <a:ext cx="914400" cy="914400"/>
          </a:xfrm>
          <a:prstGeom prst="arc">
            <a:avLst>
              <a:gd name="adj1" fmla="val 19750807"/>
              <a:gd name="adj2" fmla="val 215407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918C4BF-108F-4DAD-BC17-FB72F3483587}"/>
                  </a:ext>
                </a:extLst>
              </p:cNvPr>
              <p:cNvSpPr txBox="1"/>
              <p:nvPr/>
            </p:nvSpPr>
            <p:spPr>
              <a:xfrm>
                <a:off x="6069367" y="163940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918C4BF-108F-4DAD-BC17-FB72F3483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67" y="1639409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4483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4F83075-9F5E-483C-83E5-5F609031BCF3}"/>
                  </a:ext>
                </a:extLst>
              </p:cNvPr>
              <p:cNvSpPr txBox="1"/>
              <p:nvPr/>
            </p:nvSpPr>
            <p:spPr>
              <a:xfrm>
                <a:off x="7719134" y="1131904"/>
                <a:ext cx="759247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4F83075-9F5E-483C-83E5-5F609031B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34" y="1131904"/>
                <a:ext cx="759247" cy="403316"/>
              </a:xfrm>
              <a:prstGeom prst="rect">
                <a:avLst/>
              </a:prstGeom>
              <a:blipFill>
                <a:blip r:embed="rId8"/>
                <a:stretch>
                  <a:fillRect l="-4000" t="-1515" r="-480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2C8159B-2341-496D-874E-E9E159EF62D5}"/>
                  </a:ext>
                </a:extLst>
              </p:cNvPr>
              <p:cNvSpPr txBox="1"/>
              <p:nvPr/>
            </p:nvSpPr>
            <p:spPr>
              <a:xfrm>
                <a:off x="7763522" y="1726707"/>
                <a:ext cx="728789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2C8159B-2341-496D-874E-E9E159EF6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522" y="1726707"/>
                <a:ext cx="728789" cy="403316"/>
              </a:xfrm>
              <a:prstGeom prst="rect">
                <a:avLst/>
              </a:prstGeom>
              <a:blipFill>
                <a:blip r:embed="rId9"/>
                <a:stretch>
                  <a:fillRect l="-5882" r="-5882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2D5C352-3A7C-4DA2-BC1E-1340218ADC4B}"/>
                  </a:ext>
                </a:extLst>
              </p:cNvPr>
              <p:cNvSpPr txBox="1"/>
              <p:nvPr/>
            </p:nvSpPr>
            <p:spPr>
              <a:xfrm>
                <a:off x="7736889" y="2294878"/>
                <a:ext cx="749628" cy="403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2D5C352-3A7C-4DA2-BC1E-1340218AD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889" y="2294878"/>
                <a:ext cx="749628" cy="403957"/>
              </a:xfrm>
              <a:prstGeom prst="rect">
                <a:avLst/>
              </a:prstGeom>
              <a:blipFill>
                <a:blip r:embed="rId10"/>
                <a:stretch>
                  <a:fillRect l="-2439" r="-5691" b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BF11883-70A7-4DF6-A341-234E430364A1}"/>
                  </a:ext>
                </a:extLst>
              </p:cNvPr>
              <p:cNvSpPr txBox="1"/>
              <p:nvPr/>
            </p:nvSpPr>
            <p:spPr>
              <a:xfrm>
                <a:off x="5739415" y="2250489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BF11883-70A7-4DF6-A341-234E43036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415" y="2250489"/>
                <a:ext cx="197746" cy="276999"/>
              </a:xfrm>
              <a:prstGeom prst="rect">
                <a:avLst/>
              </a:prstGeom>
              <a:blipFill>
                <a:blip r:embed="rId11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8B383A-6F8D-40F2-B079-6F0CB48C6371}"/>
              </a:ext>
            </a:extLst>
          </p:cNvPr>
          <p:cNvCxnSpPr>
            <a:cxnSpLocks/>
          </p:cNvCxnSpPr>
          <p:nvPr/>
        </p:nvCxnSpPr>
        <p:spPr>
          <a:xfrm flipV="1">
            <a:off x="5440604" y="3755783"/>
            <a:ext cx="1562470" cy="994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95FE235-CFB0-42CD-9EE7-9A1846B52C96}"/>
                  </a:ext>
                </a:extLst>
              </p:cNvPr>
              <p:cNvSpPr txBox="1"/>
              <p:nvPr/>
            </p:nvSpPr>
            <p:spPr>
              <a:xfrm>
                <a:off x="5685267" y="3902616"/>
                <a:ext cx="7989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95FE235-CFB0-42CD-9EE7-9A1846B52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267" y="3902616"/>
                <a:ext cx="798937" cy="246221"/>
              </a:xfrm>
              <a:prstGeom prst="rect">
                <a:avLst/>
              </a:prstGeom>
              <a:blipFill>
                <a:blip r:embed="rId12"/>
                <a:stretch>
                  <a:fillRect l="-6107" r="-1527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5E8E109-B604-4265-9A79-66907718DEFB}"/>
              </a:ext>
            </a:extLst>
          </p:cNvPr>
          <p:cNvCxnSpPr>
            <a:cxnSpLocks/>
          </p:cNvCxnSpPr>
          <p:nvPr/>
        </p:nvCxnSpPr>
        <p:spPr>
          <a:xfrm flipV="1">
            <a:off x="5424328" y="4760442"/>
            <a:ext cx="15787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BF1C28C-9FCE-4C47-8F6C-9D0B85F5E52C}"/>
              </a:ext>
            </a:extLst>
          </p:cNvPr>
          <p:cNvCxnSpPr>
            <a:cxnSpLocks/>
          </p:cNvCxnSpPr>
          <p:nvPr/>
        </p:nvCxnSpPr>
        <p:spPr>
          <a:xfrm flipV="1">
            <a:off x="6996416" y="3741730"/>
            <a:ext cx="0" cy="1017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弧 34">
            <a:extLst>
              <a:ext uri="{FF2B5EF4-FFF2-40B4-BE49-F238E27FC236}">
                <a16:creationId xmlns:a16="http://schemas.microsoft.com/office/drawing/2014/main" id="{E8F90644-608E-4718-887A-FE1134B518CA}"/>
              </a:ext>
            </a:extLst>
          </p:cNvPr>
          <p:cNvSpPr/>
          <p:nvPr/>
        </p:nvSpPr>
        <p:spPr>
          <a:xfrm>
            <a:off x="4873913" y="4360944"/>
            <a:ext cx="914400" cy="914400"/>
          </a:xfrm>
          <a:prstGeom prst="arc">
            <a:avLst>
              <a:gd name="adj1" fmla="val 19750807"/>
              <a:gd name="adj2" fmla="val 210985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B0FE4AD-6D52-492C-8481-100D01D630A9}"/>
                  </a:ext>
                </a:extLst>
              </p:cNvPr>
              <p:cNvSpPr txBox="1"/>
              <p:nvPr/>
            </p:nvSpPr>
            <p:spPr>
              <a:xfrm>
                <a:off x="5774997" y="4489669"/>
                <a:ext cx="1761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B0FE4AD-6D52-492C-8481-100D01D63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997" y="4489669"/>
                <a:ext cx="176137" cy="246221"/>
              </a:xfrm>
              <a:prstGeom prst="rect">
                <a:avLst/>
              </a:prstGeom>
              <a:blipFill>
                <a:blip r:embed="rId13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27">
            <a:extLst>
              <a:ext uri="{FF2B5EF4-FFF2-40B4-BE49-F238E27FC236}">
                <a16:creationId xmlns:a16="http://schemas.microsoft.com/office/drawing/2014/main" id="{2F98FFA2-7AC0-4AD7-AA18-711374217F22}"/>
              </a:ext>
            </a:extLst>
          </p:cNvPr>
          <p:cNvSpPr/>
          <p:nvPr/>
        </p:nvSpPr>
        <p:spPr>
          <a:xfrm>
            <a:off x="6845496" y="4594723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4290AC0-C7FC-47B9-8801-24A4BE2C990A}"/>
                  </a:ext>
                </a:extLst>
              </p:cNvPr>
              <p:cNvSpPr txBox="1"/>
              <p:nvPr/>
            </p:nvSpPr>
            <p:spPr>
              <a:xfrm>
                <a:off x="5613718" y="4798908"/>
                <a:ext cx="12267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4290AC0-C7FC-47B9-8801-24A4BE2C9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718" y="4798908"/>
                <a:ext cx="1226746" cy="246221"/>
              </a:xfrm>
              <a:prstGeom prst="rect">
                <a:avLst/>
              </a:prstGeom>
              <a:blipFill>
                <a:blip r:embed="rId14"/>
                <a:stretch>
                  <a:fillRect l="-3483" r="-995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0E4BDFD-AF53-47A7-9F90-1B3652808163}"/>
                  </a:ext>
                </a:extLst>
              </p:cNvPr>
              <p:cNvSpPr txBox="1"/>
              <p:nvPr/>
            </p:nvSpPr>
            <p:spPr>
              <a:xfrm>
                <a:off x="7043024" y="4150838"/>
                <a:ext cx="12059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0E4BDFD-AF53-47A7-9F90-1B365280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024" y="4150838"/>
                <a:ext cx="1205908" cy="246221"/>
              </a:xfrm>
              <a:prstGeom prst="rect">
                <a:avLst/>
              </a:prstGeom>
              <a:blipFill>
                <a:blip r:embed="rId15"/>
                <a:stretch>
                  <a:fillRect l="-3030" r="-1010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7C6D724-B496-4F2E-9141-92293CB6F908}"/>
              </a:ext>
            </a:extLst>
          </p:cNvPr>
          <p:cNvSpPr txBox="1"/>
          <p:nvPr/>
        </p:nvSpPr>
        <p:spPr>
          <a:xfrm>
            <a:off x="4110273" y="3002762"/>
            <a:ext cx="4906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 can now use these ratio to split the initial velocity into its horizontal and vertical component parts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E5EFB93-4A72-45BD-93BD-BBD7F4482D5A}"/>
                  </a:ext>
                </a:extLst>
              </p:cNvPr>
              <p:cNvSpPr txBox="1"/>
              <p:nvPr/>
            </p:nvSpPr>
            <p:spPr>
              <a:xfrm flipH="1">
                <a:off x="5911649" y="4807040"/>
                <a:ext cx="66964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32 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E5EFB93-4A72-45BD-93BD-BBD7F4482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11649" y="4807040"/>
                <a:ext cx="669647" cy="246221"/>
              </a:xfrm>
              <a:prstGeom prst="rect">
                <a:avLst/>
              </a:prstGeom>
              <a:blipFill>
                <a:blip r:embed="rId16"/>
                <a:stretch>
                  <a:fillRect l="-10909" t="-2500" r="-1727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3A427133-16C1-40EC-9EE1-A5EADF791DBA}"/>
                  </a:ext>
                </a:extLst>
              </p:cNvPr>
              <p:cNvSpPr txBox="1"/>
              <p:nvPr/>
            </p:nvSpPr>
            <p:spPr>
              <a:xfrm>
                <a:off x="7028343" y="4166836"/>
                <a:ext cx="7989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24 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3A427133-16C1-40EC-9EE1-A5EADF791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343" y="4166836"/>
                <a:ext cx="798937" cy="246221"/>
              </a:xfrm>
              <a:prstGeom prst="rect">
                <a:avLst/>
              </a:prstGeom>
              <a:blipFill>
                <a:blip r:embed="rId17"/>
                <a:stretch>
                  <a:fillRect l="-6107" t="-2500" r="-1527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2C26E3E-0BEF-4BF3-9C8B-2DE03ABE1C7C}"/>
              </a:ext>
            </a:extLst>
          </p:cNvPr>
          <p:cNvSpPr txBox="1"/>
          <p:nvPr/>
        </p:nvSpPr>
        <p:spPr>
          <a:xfrm>
            <a:off x="4237023" y="5076006"/>
            <a:ext cx="490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 the exact values using the ratio we found…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5959242-D90A-46A2-81D9-5A2908D68FA7}"/>
                  </a:ext>
                </a:extLst>
              </p:cNvPr>
              <p:cNvSpPr txBox="1"/>
              <p:nvPr/>
            </p:nvSpPr>
            <p:spPr>
              <a:xfrm>
                <a:off x="1403287" y="5848539"/>
                <a:ext cx="1665837" cy="251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+24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sSup>
                        <m:s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5959242-D90A-46A2-81D9-5A2908D68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5848539"/>
                <a:ext cx="1665837" cy="251800"/>
              </a:xfrm>
              <a:prstGeom prst="rect">
                <a:avLst/>
              </a:prstGeom>
              <a:blipFill>
                <a:blip r:embed="rId18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207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4" grpId="0"/>
      <p:bldP spid="17" grpId="0"/>
      <p:bldP spid="14" grpId="0" animBg="1"/>
      <p:bldP spid="19" grpId="0"/>
      <p:bldP spid="16" grpId="0"/>
      <p:bldP spid="21" grpId="0"/>
      <p:bldP spid="22" grpId="0"/>
      <p:bldP spid="23" grpId="0"/>
      <p:bldP spid="26" grpId="0"/>
      <p:bldP spid="35" grpId="0" animBg="1"/>
      <p:bldP spid="36" grpId="0"/>
      <p:bldP spid="37" grpId="0" animBg="1"/>
      <p:bldP spid="38" grpId="0"/>
      <p:bldP spid="38" grpId="1"/>
      <p:bldP spid="39" grpId="0"/>
      <p:bldP spid="39" grpId="1"/>
      <p:bldP spid="40" grpId="0"/>
      <p:bldP spid="42" grpId="0"/>
      <p:bldP spid="43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678" y="1786631"/>
                <a:ext cx="35814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understand how to resolve initial projection velocities that are given at an angle (usually relative to a horizontal plane)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particle is projected with velocity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>
                    <a:latin typeface="Comic Sans MS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are the unit vectors in the horizontal and vertical directions respectively.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Find the initial speed of the particle and its angle of projection.</a:t>
                </a:r>
              </a:p>
              <a:p>
                <a:pPr marL="342900" indent="-342900" algn="ctr">
                  <a:lnSpc>
                    <a:spcPct val="110000"/>
                  </a:lnSpc>
                  <a:spcBef>
                    <a:spcPts val="0"/>
                  </a:spcBef>
                  <a:buAutoNum type="alphaLcParenR"/>
                </a:pP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678" y="1786631"/>
                <a:ext cx="3581400" cy="4525963"/>
              </a:xfrm>
              <a:blipFill>
                <a:blip r:embed="rId4"/>
                <a:stretch>
                  <a:fillRect l="-170" t="-269" r="-25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タイトル 1">
            <a:extLst>
              <a:ext uri="{FF2B5EF4-FFF2-40B4-BE49-F238E27FC236}">
                <a16:creationId xmlns:a16="http://schemas.microsoft.com/office/drawing/2014/main" id="{12F00A29-8350-452A-B439-9CAF6EC9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F057105E-DC48-4AC2-BC28-16631884551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9FDDFD3-CB60-40C1-B423-E0ECDA26EB26}"/>
              </a:ext>
            </a:extLst>
          </p:cNvPr>
          <p:cNvCxnSpPr>
            <a:cxnSpLocks/>
          </p:cNvCxnSpPr>
          <p:nvPr/>
        </p:nvCxnSpPr>
        <p:spPr>
          <a:xfrm flipV="1">
            <a:off x="5369582" y="1003177"/>
            <a:ext cx="1563878" cy="1536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74D15C4-8E49-47A1-8D2D-C611C7E38F18}"/>
              </a:ext>
            </a:extLst>
          </p:cNvPr>
          <p:cNvCxnSpPr>
            <a:cxnSpLocks/>
          </p:cNvCxnSpPr>
          <p:nvPr/>
        </p:nvCxnSpPr>
        <p:spPr>
          <a:xfrm flipV="1">
            <a:off x="5353306" y="2549902"/>
            <a:ext cx="15787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D09E4B0-A0AB-44A9-B2FE-27C045FC0161}"/>
              </a:ext>
            </a:extLst>
          </p:cNvPr>
          <p:cNvCxnSpPr>
            <a:cxnSpLocks/>
          </p:cNvCxnSpPr>
          <p:nvPr/>
        </p:nvCxnSpPr>
        <p:spPr>
          <a:xfrm flipV="1">
            <a:off x="6925394" y="985421"/>
            <a:ext cx="0" cy="15629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弧 8">
            <a:extLst>
              <a:ext uri="{FF2B5EF4-FFF2-40B4-BE49-F238E27FC236}">
                <a16:creationId xmlns:a16="http://schemas.microsoft.com/office/drawing/2014/main" id="{972542DA-E780-49D0-8ECF-2A9AB7139241}"/>
              </a:ext>
            </a:extLst>
          </p:cNvPr>
          <p:cNvSpPr/>
          <p:nvPr/>
        </p:nvSpPr>
        <p:spPr>
          <a:xfrm>
            <a:off x="4802891" y="2150404"/>
            <a:ext cx="914400" cy="914400"/>
          </a:xfrm>
          <a:prstGeom prst="arc">
            <a:avLst>
              <a:gd name="adj1" fmla="val 19238922"/>
              <a:gd name="adj2" fmla="val 210985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F76711-2BAF-47E1-88FA-F913CD2AA109}"/>
                  </a:ext>
                </a:extLst>
              </p:cNvPr>
              <p:cNvSpPr txBox="1"/>
              <p:nvPr/>
            </p:nvSpPr>
            <p:spPr>
              <a:xfrm>
                <a:off x="5674892" y="2251617"/>
                <a:ext cx="23518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F76711-2BAF-47E1-88FA-F913CD2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2" y="2251617"/>
                <a:ext cx="235186" cy="246221"/>
              </a:xfrm>
              <a:prstGeom prst="rect">
                <a:avLst/>
              </a:prstGeom>
              <a:blipFill>
                <a:blip r:embed="rId5"/>
                <a:stretch>
                  <a:fillRect l="-7692" r="-2564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7">
            <a:extLst>
              <a:ext uri="{FF2B5EF4-FFF2-40B4-BE49-F238E27FC236}">
                <a16:creationId xmlns:a16="http://schemas.microsoft.com/office/drawing/2014/main" id="{6B68952E-522F-4C43-9839-8F9839A99DBD}"/>
              </a:ext>
            </a:extLst>
          </p:cNvPr>
          <p:cNvSpPr/>
          <p:nvPr/>
        </p:nvSpPr>
        <p:spPr>
          <a:xfrm>
            <a:off x="6774474" y="2384183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0CE2AB3-3F2C-4156-BC54-F8417F2FE5F6}"/>
                  </a:ext>
                </a:extLst>
              </p:cNvPr>
              <p:cNvSpPr txBox="1"/>
              <p:nvPr/>
            </p:nvSpPr>
            <p:spPr>
              <a:xfrm>
                <a:off x="6030968" y="2552858"/>
                <a:ext cx="2372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0CE2AB3-3F2C-4156-BC54-F8417F2FE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68" y="2552858"/>
                <a:ext cx="237244" cy="246221"/>
              </a:xfrm>
              <a:prstGeom prst="rect">
                <a:avLst/>
              </a:prstGeom>
              <a:blipFill>
                <a:blip r:embed="rId6"/>
                <a:stretch>
                  <a:fillRect l="-17949" r="-17949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9EA9737-7661-455D-BCFF-DDF25603DCC9}"/>
                  </a:ext>
                </a:extLst>
              </p:cNvPr>
              <p:cNvSpPr txBox="1"/>
              <p:nvPr/>
            </p:nvSpPr>
            <p:spPr>
              <a:xfrm>
                <a:off x="6980880" y="1656213"/>
                <a:ext cx="20115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9EA9737-7661-455D-BCFF-DDF25603D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80" y="1656213"/>
                <a:ext cx="201155" cy="246221"/>
              </a:xfrm>
              <a:prstGeom prst="rect">
                <a:avLst/>
              </a:prstGeom>
              <a:blipFill>
                <a:blip r:embed="rId7"/>
                <a:stretch>
                  <a:fillRect l="-36364" r="-39394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ACFD2B5-C4AC-4505-98D2-48A15AF37B20}"/>
              </a:ext>
            </a:extLst>
          </p:cNvPr>
          <p:cNvSpPr txBox="1"/>
          <p:nvPr/>
        </p:nvSpPr>
        <p:spPr>
          <a:xfrm>
            <a:off x="4128115" y="3018408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Initial speed – use Pythagoras’ Theorem…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46990F5-BB75-4844-AFCD-A14061CA0C95}"/>
                  </a:ext>
                </a:extLst>
              </p:cNvPr>
              <p:cNvSpPr txBox="1"/>
              <p:nvPr/>
            </p:nvSpPr>
            <p:spPr>
              <a:xfrm>
                <a:off x="4185821" y="3413464"/>
                <a:ext cx="1321324" cy="29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(5)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46990F5-BB75-4844-AFCD-A14061CA0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821" y="3413464"/>
                <a:ext cx="1321324" cy="298159"/>
              </a:xfrm>
              <a:prstGeom prst="rect">
                <a:avLst/>
              </a:prstGeom>
              <a:blipFill>
                <a:blip r:embed="rId8"/>
                <a:stretch>
                  <a:fillRect l="-926" r="-1389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D6E67CA-376B-4718-8B70-EFD835AC33E9}"/>
                  </a:ext>
                </a:extLst>
              </p:cNvPr>
              <p:cNvSpPr txBox="1"/>
              <p:nvPr/>
            </p:nvSpPr>
            <p:spPr>
              <a:xfrm>
                <a:off x="4176943" y="3875103"/>
                <a:ext cx="6197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e>
                      </m:ra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D6E67CA-376B-4718-8B70-EFD835AC3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943" y="3875103"/>
                <a:ext cx="619785" cy="275268"/>
              </a:xfrm>
              <a:prstGeom prst="rect">
                <a:avLst/>
              </a:prstGeom>
              <a:blipFill>
                <a:blip r:embed="rId9"/>
                <a:stretch>
                  <a:fillRect l="-2941" r="-5882"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A284F4E-2744-4023-8BC6-473FF578FC83}"/>
                  </a:ext>
                </a:extLst>
              </p:cNvPr>
              <p:cNvSpPr txBox="1"/>
              <p:nvPr/>
            </p:nvSpPr>
            <p:spPr>
              <a:xfrm>
                <a:off x="5677269" y="1451499"/>
                <a:ext cx="408893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e>
                      </m:ra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A284F4E-2744-4023-8BC6-473FF578F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269" y="1451499"/>
                <a:ext cx="408893" cy="275268"/>
              </a:xfrm>
              <a:prstGeom prst="rect">
                <a:avLst/>
              </a:prstGeom>
              <a:blipFill>
                <a:blip r:embed="rId10"/>
                <a:stretch>
                  <a:fillRect r="-1044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BCA5E3-2BD3-4224-8C58-ABD93AF05AA6}"/>
              </a:ext>
            </a:extLst>
          </p:cNvPr>
          <p:cNvSpPr txBox="1"/>
          <p:nvPr/>
        </p:nvSpPr>
        <p:spPr>
          <a:xfrm>
            <a:off x="4065972" y="4385569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Angle of projection – use tan…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9CD9220-0070-424E-A8BD-51BEEA7E768A}"/>
                  </a:ext>
                </a:extLst>
              </p:cNvPr>
              <p:cNvSpPr txBox="1"/>
              <p:nvPr/>
            </p:nvSpPr>
            <p:spPr>
              <a:xfrm>
                <a:off x="4185820" y="4780625"/>
                <a:ext cx="1201098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𝑇𝑎𝑛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9CD9220-0070-424E-A8BD-51BEEA7E7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820" y="4780625"/>
                <a:ext cx="1201098" cy="5532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CFE688C-C6F1-4EAB-BB76-9AF9E7A27FD6}"/>
                  </a:ext>
                </a:extLst>
              </p:cNvPr>
              <p:cNvSpPr txBox="1"/>
              <p:nvPr/>
            </p:nvSpPr>
            <p:spPr>
              <a:xfrm>
                <a:off x="4203575" y="5419818"/>
                <a:ext cx="1028936" cy="25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GB" sz="1600" dirty="0"/>
                  <a:t> </a:t>
                </a:r>
                <a:r>
                  <a:rPr lang="en-GB" sz="1600" dirty="0">
                    <a:latin typeface="Comic Sans MS" panose="030F0702030302020204" pitchFamily="66" charset="0"/>
                  </a:rPr>
                  <a:t>(2sf)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CFE688C-C6F1-4EAB-BB76-9AF9E7A27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575" y="5419818"/>
                <a:ext cx="1028936" cy="251800"/>
              </a:xfrm>
              <a:prstGeom prst="rect">
                <a:avLst/>
              </a:prstGeom>
              <a:blipFill>
                <a:blip r:embed="rId12"/>
                <a:stretch>
                  <a:fillRect l="-4167" t="-21951" r="-11310" b="-5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96C9267-07EE-4AE9-B9A4-2414F2D59848}"/>
                  </a:ext>
                </a:extLst>
              </p:cNvPr>
              <p:cNvSpPr txBox="1"/>
              <p:nvPr/>
            </p:nvSpPr>
            <p:spPr>
              <a:xfrm>
                <a:off x="4376691" y="5877017"/>
                <a:ext cx="4199138" cy="548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the initial projection is at speed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e>
                    </m:rad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at </a:t>
                </a:r>
                <a:r>
                  <a:rPr lang="en-GB" sz="1400" dirty="0" err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an</a:t>
                </a:r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angle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59</m:t>
                        </m:r>
                      </m:e>
                      <m:sup>
                        <m:r>
                          <a:rPr lang="en-GB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above the horizontal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96C9267-07EE-4AE9-B9A4-2414F2D5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91" y="5877017"/>
                <a:ext cx="4199138" cy="548292"/>
              </a:xfrm>
              <a:prstGeom prst="rect">
                <a:avLst/>
              </a:prstGeom>
              <a:blipFill>
                <a:blip r:embed="rId13"/>
                <a:stretch>
                  <a:fillRect r="-1161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2A90B1C-F90D-45D3-8F3E-6039F54D725F}"/>
                  </a:ext>
                </a:extLst>
              </p:cNvPr>
              <p:cNvSpPr txBox="1"/>
              <p:nvPr/>
            </p:nvSpPr>
            <p:spPr>
              <a:xfrm flipH="1">
                <a:off x="5702300" y="2245267"/>
                <a:ext cx="271042" cy="251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2A90B1C-F90D-45D3-8F3E-6039F54D7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02300" y="2245267"/>
                <a:ext cx="271042" cy="251800"/>
              </a:xfrm>
              <a:prstGeom prst="rect">
                <a:avLst/>
              </a:prstGeom>
              <a:blipFill>
                <a:blip r:embed="rId14"/>
                <a:stretch>
                  <a:fillRect l="-26667" r="-20000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B0DD912-44B5-4925-A058-675DB87BA405}"/>
              </a:ext>
            </a:extLst>
          </p:cNvPr>
          <p:cNvCxnSpPr>
            <a:cxnSpLocks/>
          </p:cNvCxnSpPr>
          <p:nvPr/>
        </p:nvCxnSpPr>
        <p:spPr>
          <a:xfrm>
            <a:off x="5353235" y="2551383"/>
            <a:ext cx="247687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708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0" grpId="1"/>
      <p:bldP spid="11" grpId="0" animBg="1"/>
      <p:bldP spid="11" grpId="1" animBg="1"/>
      <p:bldP spid="12" grpId="0"/>
      <p:bldP spid="12" grpId="1"/>
      <p:bldP spid="13" grpId="0"/>
      <p:bldP spid="13" grpId="1"/>
      <p:bldP spid="16" grpId="0"/>
      <p:bldP spid="17" grpId="0"/>
      <p:bldP spid="20" grpId="0"/>
      <p:bldP spid="21" grpId="0"/>
      <p:bldP spid="22" grpId="0"/>
      <p:bldP spid="23" grpId="0"/>
      <p:bldP spid="24" grpId="0"/>
      <p:bldP spid="26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282150" y="2280373"/>
            <a:ext cx="865012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uper Black SF" panose="020B7200000000000000" pitchFamily="34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uper Black SF" panose="020B7200000000000000" pitchFamily="34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Exercise 6C</a:t>
            </a:r>
            <a:endParaRPr lang="ja-JP" altLang="en-US" sz="7200" b="0" cap="none" spc="0" dirty="0">
              <a:ln w="19050"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Super Black SF" panose="020B7200000000000000" pitchFamily="34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581400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particle P is projected from a point O on a horizontal plane with speed 28ms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r>
              <a:rPr lang="en-GB" sz="1400" dirty="0">
                <a:latin typeface="Comic Sans MS" pitchFamily="66" charset="0"/>
              </a:rPr>
              <a:t>, and with angle of elevation 30°. After projection, the particle moves freely under gravity until it strikes the plane at a point A.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Find: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greatest height above the plane reached by P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time of flight of P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distance OA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4200" y="1295400"/>
            <a:ext cx="19720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Start with a diagram!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2667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876800" y="1828800"/>
            <a:ext cx="2905432" cy="811161"/>
          </a:xfrm>
          <a:custGeom>
            <a:avLst/>
            <a:gdLst>
              <a:gd name="connsiteX0" fmla="*/ 0 w 2905432"/>
              <a:gd name="connsiteY0" fmla="*/ 811161 h 811161"/>
              <a:gd name="connsiteX1" fmla="*/ 1460090 w 2905432"/>
              <a:gd name="connsiteY1" fmla="*/ 0 h 811161"/>
              <a:gd name="connsiteX2" fmla="*/ 2905432 w 2905432"/>
              <a:gd name="connsiteY2" fmla="*/ 811161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432" h="811161">
                <a:moveTo>
                  <a:pt x="0" y="811161"/>
                </a:moveTo>
                <a:cubicBezTo>
                  <a:pt x="487925" y="405580"/>
                  <a:pt x="975851" y="0"/>
                  <a:pt x="1460090" y="0"/>
                </a:cubicBezTo>
                <a:cubicBezTo>
                  <a:pt x="1944329" y="0"/>
                  <a:pt x="2424880" y="405580"/>
                  <a:pt x="2905432" y="811161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724400" y="26670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26670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00600" y="1676400"/>
            <a:ext cx="11430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419600" y="2209800"/>
            <a:ext cx="914400" cy="914400"/>
          </a:xfrm>
          <a:prstGeom prst="arc">
            <a:avLst>
              <a:gd name="adj1" fmla="val 18866032"/>
              <a:gd name="adj2" fmla="val 21507941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791200" y="144780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28</a:t>
            </a:r>
            <a:endParaRPr lang="en-GB" sz="1400" baseline="300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236220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30°</a:t>
            </a:r>
            <a:endParaRPr lang="en-GB" sz="1400" baseline="30000" dirty="0">
              <a:latin typeface="Comic Sans MS" pitchFamily="66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00600" y="2667000"/>
            <a:ext cx="1143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43600" y="1676400"/>
            <a:ext cx="0" cy="9906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9200" y="27432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28cos30</a:t>
            </a:r>
            <a:endParaRPr lang="en-GB" sz="14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2133600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CC"/>
                </a:solidFill>
                <a:latin typeface="Comic Sans MS" pitchFamily="66" charset="0"/>
              </a:rPr>
              <a:t>28sin30</a:t>
            </a:r>
            <a:endParaRPr lang="en-GB" sz="1400" baseline="30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8600" y="3048000"/>
            <a:ext cx="48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The greatest height will be reached when the vertical velocity is 0 (as the particle stops moving up and starts moving down)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38600" y="3886200"/>
            <a:ext cx="323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GB" sz="1400" u="sng" dirty="0">
                <a:latin typeface="Comic Sans MS" pitchFamily="66" charset="0"/>
              </a:rPr>
              <a:t>Resolve vertically and use SUVAT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14800" y="4191000"/>
                <a:ext cx="5716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191000"/>
                <a:ext cx="57163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00600" y="4191000"/>
                <a:ext cx="12059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𝑢</m:t>
                      </m:r>
                      <m:r>
                        <a:rPr lang="en-GB" sz="1400" b="0" i="1" smtClean="0">
                          <a:latin typeface="Cambria Math"/>
                        </a:rPr>
                        <m:t>=28</m:t>
                      </m:r>
                      <m:r>
                        <a:rPr lang="en-GB" sz="1400" b="0" i="1" smtClean="0">
                          <a:latin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191000"/>
                <a:ext cx="120590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96000" y="4191000"/>
                <a:ext cx="66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𝑣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91000"/>
                <a:ext cx="661591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58000" y="4191000"/>
                <a:ext cx="933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r>
                        <a:rPr lang="en-GB" sz="1400" b="0" i="1" smtClean="0">
                          <a:latin typeface="Cambria Math"/>
                        </a:rPr>
                        <m:t>=−9.8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191000"/>
                <a:ext cx="933204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924800" y="4191000"/>
                <a:ext cx="5716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191000"/>
                <a:ext cx="571630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67200" y="4648200"/>
                <a:ext cx="13403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+2</m:t>
                      </m:r>
                      <m:r>
                        <a:rPr lang="en-GB" sz="1400" b="0" i="1" smtClean="0">
                          <a:latin typeface="Cambria Math"/>
                        </a:rPr>
                        <m:t>𝑎𝑠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648200"/>
                <a:ext cx="1340367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60520" y="5074920"/>
                <a:ext cx="25950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(0)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(28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𝑠𝑖𝑛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30)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+2(−9.8)(</m:t>
                      </m:r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520" y="5074920"/>
                <a:ext cx="259506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58640" y="5532120"/>
                <a:ext cx="14931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0</m:t>
                      </m:r>
                      <m:r>
                        <a:rPr lang="en-GB" sz="1400" b="0" i="1" smtClean="0">
                          <a:latin typeface="Cambria Math"/>
                        </a:rPr>
                        <m:t>=196−19.6</m:t>
                      </m:r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40" y="5532120"/>
                <a:ext cx="1493166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038600" y="5974080"/>
                <a:ext cx="11793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19.6</m:t>
                      </m:r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=196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974080"/>
                <a:ext cx="1179362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89120" y="6431280"/>
                <a:ext cx="898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=10</m:t>
                      </m:r>
                      <m:r>
                        <a:rPr lang="en-GB" sz="14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0" y="6431280"/>
                <a:ext cx="898708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/>
          <p:cNvSpPr/>
          <p:nvPr/>
        </p:nvSpPr>
        <p:spPr>
          <a:xfrm>
            <a:off x="6553200" y="4800600"/>
            <a:ext cx="457200" cy="3810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c 30"/>
          <p:cNvSpPr/>
          <p:nvPr/>
        </p:nvSpPr>
        <p:spPr>
          <a:xfrm>
            <a:off x="6553200" y="5257800"/>
            <a:ext cx="457200" cy="3810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c 31"/>
          <p:cNvSpPr/>
          <p:nvPr/>
        </p:nvSpPr>
        <p:spPr>
          <a:xfrm>
            <a:off x="6553200" y="5715000"/>
            <a:ext cx="457200" cy="3810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/>
          <p:cNvSpPr/>
          <p:nvPr/>
        </p:nvSpPr>
        <p:spPr>
          <a:xfrm>
            <a:off x="6553200" y="6172200"/>
            <a:ext cx="457200" cy="3810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7010400" y="4800600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10400" y="5257800"/>
            <a:ext cx="1492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Calculate terms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10400" y="5791200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Rearrange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57690" y="624840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726924" y="4873101"/>
                <a:ext cx="577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10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24" y="4873101"/>
                <a:ext cx="57727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C3ED332-CA3C-4E23-B9F2-5C20355CFAB3}"/>
                  </a:ext>
                </a:extLst>
              </p:cNvPr>
              <p:cNvSpPr txBox="1"/>
              <p:nvPr/>
            </p:nvSpPr>
            <p:spPr>
              <a:xfrm>
                <a:off x="7256528" y="3911757"/>
                <a:ext cx="5070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C3ED332-CA3C-4E23-B9F2-5C20355CF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528" y="3911757"/>
                <a:ext cx="507062" cy="246221"/>
              </a:xfrm>
              <a:prstGeom prst="rect">
                <a:avLst/>
              </a:prstGeom>
              <a:blipFill>
                <a:blip r:embed="rId15"/>
                <a:stretch>
                  <a:fillRect l="-13095" r="-13095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タイトル 1">
            <a:extLst>
              <a:ext uri="{FF2B5EF4-FFF2-40B4-BE49-F238E27FC236}">
                <a16:creationId xmlns:a16="http://schemas.microsoft.com/office/drawing/2014/main" id="{5FB8644D-E84F-43F1-AF2F-9DD47B36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70AADF91-694B-41DB-A716-066715260F11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48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  <p:bldP spid="11" grpId="0" animBg="1"/>
      <p:bldP spid="12" grpId="0"/>
      <p:bldP spid="13" grpId="0"/>
      <p:bldP spid="19" grpId="0"/>
      <p:bldP spid="20" grpId="0"/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581400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particle P is projected from a point O on a horizontal plane with speed 28ms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r>
              <a:rPr lang="en-GB" sz="1400" dirty="0">
                <a:latin typeface="Comic Sans MS" pitchFamily="66" charset="0"/>
              </a:rPr>
              <a:t>, and with angle of elevation 30°. After projection, the particle moves freely under gravity until it strikes the plane at a point A.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Find: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greatest height above the plane reached by P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time of flight of P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distance OA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4200" y="1295400"/>
            <a:ext cx="19720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Start with a diagram!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2667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876800" y="1828800"/>
            <a:ext cx="2905432" cy="811161"/>
          </a:xfrm>
          <a:custGeom>
            <a:avLst/>
            <a:gdLst>
              <a:gd name="connsiteX0" fmla="*/ 0 w 2905432"/>
              <a:gd name="connsiteY0" fmla="*/ 811161 h 811161"/>
              <a:gd name="connsiteX1" fmla="*/ 1460090 w 2905432"/>
              <a:gd name="connsiteY1" fmla="*/ 0 h 811161"/>
              <a:gd name="connsiteX2" fmla="*/ 2905432 w 2905432"/>
              <a:gd name="connsiteY2" fmla="*/ 811161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432" h="811161">
                <a:moveTo>
                  <a:pt x="0" y="811161"/>
                </a:moveTo>
                <a:cubicBezTo>
                  <a:pt x="487925" y="405580"/>
                  <a:pt x="975851" y="0"/>
                  <a:pt x="1460090" y="0"/>
                </a:cubicBezTo>
                <a:cubicBezTo>
                  <a:pt x="1944329" y="0"/>
                  <a:pt x="2424880" y="405580"/>
                  <a:pt x="2905432" y="811161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724400" y="26670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26670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00600" y="1676400"/>
            <a:ext cx="11430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419600" y="2209800"/>
            <a:ext cx="914400" cy="914400"/>
          </a:xfrm>
          <a:prstGeom prst="arc">
            <a:avLst>
              <a:gd name="adj1" fmla="val 18866032"/>
              <a:gd name="adj2" fmla="val 21507941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791200" y="144780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28</a:t>
            </a:r>
            <a:endParaRPr lang="en-GB" sz="1400" baseline="300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236220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30°</a:t>
            </a:r>
            <a:endParaRPr lang="en-GB" sz="1400" baseline="30000" dirty="0">
              <a:latin typeface="Comic Sans MS" pitchFamily="66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00600" y="2667000"/>
            <a:ext cx="1143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43600" y="1676400"/>
            <a:ext cx="0" cy="9906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9200" y="27432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28cos30</a:t>
            </a:r>
            <a:endParaRPr lang="en-GB" sz="14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2133600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CC"/>
                </a:solidFill>
                <a:latin typeface="Comic Sans MS" pitchFamily="66" charset="0"/>
              </a:rPr>
              <a:t>28sin30</a:t>
            </a:r>
            <a:endParaRPr lang="en-GB" sz="1400" baseline="30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8600" y="2971800"/>
            <a:ext cx="48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The time of flight of the particle will be when its vertical displacement is 0 (</a:t>
            </a:r>
            <a:r>
              <a:rPr lang="en-GB" sz="1400" dirty="0" err="1">
                <a:latin typeface="Comic Sans MS" pitchFamily="66" charset="0"/>
              </a:rPr>
              <a:t>ie</a:t>
            </a:r>
            <a:r>
              <a:rPr lang="en-GB" sz="1400" dirty="0">
                <a:latin typeface="Comic Sans MS" pitchFamily="66" charset="0"/>
              </a:rPr>
              <a:t> – it is at the same height it started at)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38600" y="3733800"/>
            <a:ext cx="3839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GB" sz="1400" u="sng" dirty="0">
                <a:latin typeface="Comic Sans MS" pitchFamily="66" charset="0"/>
              </a:rPr>
              <a:t>Resolve vertically and use SUVAT (again)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114800" y="4038600"/>
                <a:ext cx="6455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038600"/>
                <a:ext cx="64556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00600" y="4038600"/>
                <a:ext cx="12059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𝑢</m:t>
                      </m:r>
                      <m:r>
                        <a:rPr lang="en-GB" sz="1400" b="0" i="1" smtClean="0">
                          <a:latin typeface="Cambria Math"/>
                        </a:rPr>
                        <m:t>=28</m:t>
                      </m:r>
                      <m:r>
                        <a:rPr lang="en-GB" sz="1400" b="0" i="1" smtClean="0">
                          <a:latin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038600"/>
                <a:ext cx="1205908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096000" y="4038600"/>
                <a:ext cx="587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𝑣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38600"/>
                <a:ext cx="587661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858000" y="4038600"/>
                <a:ext cx="933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r>
                        <a:rPr lang="en-GB" sz="1400" b="0" i="1" smtClean="0">
                          <a:latin typeface="Cambria Math"/>
                        </a:rPr>
                        <m:t>=−9.8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038600"/>
                <a:ext cx="93320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924800" y="4038600"/>
                <a:ext cx="5716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038600"/>
                <a:ext cx="571630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14800" y="4343400"/>
                <a:ext cx="1334531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𝑢𝑡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343400"/>
                <a:ext cx="1334531" cy="49564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114800" y="4800600"/>
                <a:ext cx="2740366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0=(28</m:t>
                      </m:r>
                      <m:r>
                        <a:rPr lang="en-GB" sz="1400" b="0" i="1" smtClean="0">
                          <a:latin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</a:rPr>
                        <m:t>30)(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)+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/>
                        </a:rPr>
                        <m:t>(−9.8)(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00600"/>
                <a:ext cx="2740366" cy="49564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38600" y="5334000"/>
                <a:ext cx="2032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0=28</m:t>
                      </m:r>
                      <m:r>
                        <a:rPr lang="en-GB" sz="1400" b="0" i="1" smtClean="0">
                          <a:latin typeface="Cambria Math"/>
                        </a:rPr>
                        <m:t>𝑡𝑠𝑖𝑛</m:t>
                      </m:r>
                      <m:r>
                        <a:rPr lang="en-GB" sz="1400" b="0" i="1" smtClean="0">
                          <a:latin typeface="Cambria Math"/>
                        </a:rPr>
                        <m:t>30−4.9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334000"/>
                <a:ext cx="2032056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114800" y="5715001"/>
                <a:ext cx="1955856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0=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(28</m:t>
                      </m:r>
                      <m:r>
                        <a:rPr lang="en-GB" sz="1400" b="0" i="1" smtClean="0">
                          <a:latin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</a:rPr>
                        <m:t>30−4.9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715001"/>
                <a:ext cx="1955856" cy="304800"/>
              </a:xfrm>
              <a:prstGeom prst="rect">
                <a:avLst/>
              </a:prstGeom>
              <a:blipFill rotWithShape="1">
                <a:blip r:embed="rId1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038600" y="6096000"/>
                <a:ext cx="838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096000"/>
                <a:ext cx="838200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648200" y="6096001"/>
                <a:ext cx="5334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𝑜𝑟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096001"/>
                <a:ext cx="533400" cy="3048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29200" y="6096000"/>
                <a:ext cx="1752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28</m:t>
                      </m:r>
                      <m:r>
                        <a:rPr lang="en-GB" sz="1400" b="0" i="1" smtClean="0">
                          <a:latin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</a:rPr>
                        <m:t>30−4.9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096000"/>
                <a:ext cx="1752600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19800" y="6400800"/>
                <a:ext cx="990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=2.9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400800"/>
                <a:ext cx="990600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/>
          <p:cNvSpPr/>
          <p:nvPr/>
        </p:nvSpPr>
        <p:spPr>
          <a:xfrm>
            <a:off x="6629400" y="4648200"/>
            <a:ext cx="457200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7086600" y="4724400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56" name="Arc 55"/>
          <p:cNvSpPr/>
          <p:nvPr/>
        </p:nvSpPr>
        <p:spPr>
          <a:xfrm>
            <a:off x="6629400" y="5105400"/>
            <a:ext cx="457200" cy="3810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c 56"/>
          <p:cNvSpPr/>
          <p:nvPr/>
        </p:nvSpPr>
        <p:spPr>
          <a:xfrm>
            <a:off x="6629400" y="5486400"/>
            <a:ext cx="457200" cy="3810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c 57"/>
          <p:cNvSpPr/>
          <p:nvPr/>
        </p:nvSpPr>
        <p:spPr>
          <a:xfrm>
            <a:off x="6629400" y="5867400"/>
            <a:ext cx="457200" cy="3810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c 58"/>
          <p:cNvSpPr/>
          <p:nvPr/>
        </p:nvSpPr>
        <p:spPr>
          <a:xfrm>
            <a:off x="6629400" y="6248400"/>
            <a:ext cx="457200" cy="3810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7056120" y="5135880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Work out terms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86600" y="548640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Factorise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77620" y="5867400"/>
            <a:ext cx="203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Either part could be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10400" y="6172200"/>
            <a:ext cx="184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Work out the second possibility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8011" y="6021682"/>
            <a:ext cx="4064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The answer of 0 corresponds to the particle’s starting position. The value 2.9 is the time it takes to hit the ground again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179685" y="5314026"/>
                <a:ext cx="547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2.9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85" y="5314026"/>
                <a:ext cx="54739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37">
                <a:extLst>
                  <a:ext uri="{FF2B5EF4-FFF2-40B4-BE49-F238E27FC236}">
                    <a16:creationId xmlns:a16="http://schemas.microsoft.com/office/drawing/2014/main" id="{DE22C538-F5EA-49E3-974F-E77C3DF46086}"/>
                  </a:ext>
                </a:extLst>
              </p:cNvPr>
              <p:cNvSpPr txBox="1"/>
              <p:nvPr/>
            </p:nvSpPr>
            <p:spPr>
              <a:xfrm>
                <a:off x="2726924" y="4873101"/>
                <a:ext cx="577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10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37">
                <a:extLst>
                  <a:ext uri="{FF2B5EF4-FFF2-40B4-BE49-F238E27FC236}">
                    <a16:creationId xmlns:a16="http://schemas.microsoft.com/office/drawing/2014/main" id="{DE22C538-F5EA-49E3-974F-E77C3DF46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24" y="4873101"/>
                <a:ext cx="577274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883B70E-1FC8-48E9-BD11-3EFB60072858}"/>
                  </a:ext>
                </a:extLst>
              </p:cNvPr>
              <p:cNvSpPr txBox="1"/>
              <p:nvPr/>
            </p:nvSpPr>
            <p:spPr>
              <a:xfrm>
                <a:off x="7806944" y="3751959"/>
                <a:ext cx="5070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883B70E-1FC8-48E9-BD11-3EFB60072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944" y="3751959"/>
                <a:ext cx="507062" cy="246221"/>
              </a:xfrm>
              <a:prstGeom prst="rect">
                <a:avLst/>
              </a:prstGeom>
              <a:blipFill>
                <a:blip r:embed="rId20"/>
                <a:stretch>
                  <a:fillRect l="-14458" r="-13253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タイトル 1">
            <a:extLst>
              <a:ext uri="{FF2B5EF4-FFF2-40B4-BE49-F238E27FC236}">
                <a16:creationId xmlns:a16="http://schemas.microsoft.com/office/drawing/2014/main" id="{87E64F71-B866-40AB-9406-A6004548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0" name="コンテンツ プレースホルダー 2">
            <a:extLst>
              <a:ext uri="{FF2B5EF4-FFF2-40B4-BE49-F238E27FC236}">
                <a16:creationId xmlns:a16="http://schemas.microsoft.com/office/drawing/2014/main" id="{2DFB2AD1-1838-4DF3-A1E1-B5A42DAC079A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57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581400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particle P is projected from a point O on a horizontal plane with speed 28ms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r>
              <a:rPr lang="en-GB" sz="1400" dirty="0">
                <a:latin typeface="Comic Sans MS" pitchFamily="66" charset="0"/>
              </a:rPr>
              <a:t>, and with angle of elevation 30°. After projection, the particle moves freely under gravity until it strikes the plane at a point A.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Find: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greatest height above the plane reached by P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time of flight of P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distance OA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4200" y="1295400"/>
            <a:ext cx="19720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Start with a diagram!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2667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876800" y="1828800"/>
            <a:ext cx="2905432" cy="811161"/>
          </a:xfrm>
          <a:custGeom>
            <a:avLst/>
            <a:gdLst>
              <a:gd name="connsiteX0" fmla="*/ 0 w 2905432"/>
              <a:gd name="connsiteY0" fmla="*/ 811161 h 811161"/>
              <a:gd name="connsiteX1" fmla="*/ 1460090 w 2905432"/>
              <a:gd name="connsiteY1" fmla="*/ 0 h 811161"/>
              <a:gd name="connsiteX2" fmla="*/ 2905432 w 2905432"/>
              <a:gd name="connsiteY2" fmla="*/ 811161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432" h="811161">
                <a:moveTo>
                  <a:pt x="0" y="811161"/>
                </a:moveTo>
                <a:cubicBezTo>
                  <a:pt x="487925" y="405580"/>
                  <a:pt x="975851" y="0"/>
                  <a:pt x="1460090" y="0"/>
                </a:cubicBezTo>
                <a:cubicBezTo>
                  <a:pt x="1944329" y="0"/>
                  <a:pt x="2424880" y="405580"/>
                  <a:pt x="2905432" y="811161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724400" y="26670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26670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00600" y="1676400"/>
            <a:ext cx="11430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419600" y="2209800"/>
            <a:ext cx="914400" cy="914400"/>
          </a:xfrm>
          <a:prstGeom prst="arc">
            <a:avLst>
              <a:gd name="adj1" fmla="val 18866032"/>
              <a:gd name="adj2" fmla="val 21507941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791200" y="144780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28</a:t>
            </a:r>
            <a:endParaRPr lang="en-GB" sz="1400" baseline="300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236220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30°</a:t>
            </a:r>
            <a:endParaRPr lang="en-GB" sz="1400" baseline="30000" dirty="0">
              <a:latin typeface="Comic Sans MS" pitchFamily="66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00600" y="2667000"/>
            <a:ext cx="1143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43600" y="1676400"/>
            <a:ext cx="0" cy="9906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9200" y="27432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28cos30</a:t>
            </a:r>
            <a:endParaRPr lang="en-GB" sz="14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2133600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CC"/>
                </a:solidFill>
                <a:latin typeface="Comic Sans MS" pitchFamily="66" charset="0"/>
              </a:rPr>
              <a:t>28sin30</a:t>
            </a:r>
            <a:endParaRPr lang="en-GB" sz="1400" baseline="30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8600" y="3124200"/>
            <a:ext cx="48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The distance OA will be based on the horizontal projection speed (which is constant)</a:t>
            </a:r>
          </a:p>
          <a:p>
            <a:pPr algn="ctr"/>
            <a:r>
              <a:rPr lang="en-GB" sz="1400" dirty="0">
                <a:latin typeface="Comic Sans MS" pitchFamily="66" charset="0"/>
                <a:sym typeface="Wingdings" pitchFamily="2" charset="2"/>
              </a:rPr>
              <a:t> We can use the time of flight calculated in part b)</a:t>
            </a:r>
            <a:endParaRPr lang="en-GB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191000" y="3962400"/>
                <a:ext cx="46103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𝐻𝑜𝑟𝑖𝑧𝑜𝑛𝑡𝑎𝑙</m:t>
                      </m:r>
                      <m:r>
                        <a:rPr lang="en-GB" sz="1600" b="0" i="1" smtClean="0">
                          <a:latin typeface="Cambria Math"/>
                        </a:rPr>
                        <m:t> </m:t>
                      </m:r>
                      <m:r>
                        <a:rPr lang="en-GB" sz="1600" b="0" i="1" smtClean="0">
                          <a:latin typeface="Cambria Math"/>
                        </a:rPr>
                        <m:t>𝑑𝑖𝑠𝑡𝑎𝑛𝑐𝑒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𝐻𝑜𝑟𝑖𝑧𝑜𝑛𝑡𝑎𝑙</m:t>
                      </m:r>
                      <m:r>
                        <a:rPr lang="en-GB" sz="1600" b="0" i="1" smtClean="0">
                          <a:latin typeface="Cambria Math"/>
                        </a:rPr>
                        <m:t> </m:t>
                      </m:r>
                      <m:r>
                        <a:rPr lang="en-GB" sz="1600" b="0" i="1" smtClean="0">
                          <a:latin typeface="Cambria Math"/>
                        </a:rPr>
                        <m:t>𝑠𝑝𝑒𝑒𝑑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𝑡𝑖𝑚𝑒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962400"/>
                <a:ext cx="4610300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114800" y="4419600"/>
                <a:ext cx="37271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𝐻𝑜𝑟𝑖𝑧𝑜𝑛𝑡𝑎𝑙</m:t>
                      </m:r>
                      <m:r>
                        <a:rPr lang="en-GB" sz="1600" b="0" i="1" smtClean="0">
                          <a:latin typeface="Cambria Math"/>
                        </a:rPr>
                        <m:t> </m:t>
                      </m:r>
                      <m:r>
                        <a:rPr lang="en-GB" sz="1600" b="0" i="1" smtClean="0">
                          <a:latin typeface="Cambria Math"/>
                        </a:rPr>
                        <m:t>𝑑𝑖𝑠𝑡𝑎𝑛𝑐𝑒</m:t>
                      </m:r>
                      <m:r>
                        <a:rPr lang="en-GB" sz="1600" b="0" i="1" smtClean="0">
                          <a:latin typeface="Cambria Math"/>
                        </a:rPr>
                        <m:t>=28</m:t>
                      </m:r>
                      <m:r>
                        <a:rPr lang="en-GB" sz="1600" b="0" i="1" smtClean="0">
                          <a:latin typeface="Cambria Math"/>
                        </a:rPr>
                        <m:t>𝑐𝑜𝑠</m:t>
                      </m:r>
                      <m:r>
                        <a:rPr lang="en-GB" sz="1600" b="0" i="1" smtClean="0">
                          <a:latin typeface="Cambria Math"/>
                        </a:rPr>
                        <m:t>30×2.9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419600"/>
                <a:ext cx="372711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191000" y="4876800"/>
                <a:ext cx="32944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𝐻𝑜𝑟𝑖𝑧𝑜𝑛𝑡𝑎𝑙</m:t>
                      </m:r>
                      <m:r>
                        <a:rPr lang="en-GB" sz="1600" b="0" i="1" smtClean="0">
                          <a:latin typeface="Cambria Math"/>
                        </a:rPr>
                        <m:t> </m:t>
                      </m:r>
                      <m:r>
                        <a:rPr lang="en-GB" sz="1600" b="0" i="1" smtClean="0">
                          <a:latin typeface="Cambria Math"/>
                        </a:rPr>
                        <m:t>𝑑𝑖𝑠𝑡𝑎𝑛𝑐𝑒</m:t>
                      </m:r>
                      <m:r>
                        <a:rPr lang="en-GB" sz="1600" b="0" i="1" smtClean="0">
                          <a:latin typeface="Cambria Math"/>
                        </a:rPr>
                        <m:t>=69</m:t>
                      </m:r>
                      <m:r>
                        <a:rPr lang="en-GB" sz="1600" b="0" i="1" smtClean="0">
                          <a:latin typeface="Cambria Math"/>
                        </a:rPr>
                        <m:t>𝑚</m:t>
                      </m:r>
                      <m:r>
                        <a:rPr lang="en-GB" sz="1600" b="0" i="1" smtClean="0">
                          <a:latin typeface="Cambria Math"/>
                        </a:rPr>
                        <m:t> (2</m:t>
                      </m:r>
                      <m:r>
                        <a:rPr lang="en-GB" sz="1600" b="0" i="1" smtClean="0">
                          <a:latin typeface="Cambria Math"/>
                        </a:rPr>
                        <m:t>𝑠𝑓</m:t>
                      </m:r>
                      <m:r>
                        <a:rPr lang="en-GB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876800"/>
                <a:ext cx="3294428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917055" y="5803037"/>
                <a:ext cx="577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69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55" y="5803037"/>
                <a:ext cx="57727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64">
                <a:extLst>
                  <a:ext uri="{FF2B5EF4-FFF2-40B4-BE49-F238E27FC236}">
                    <a16:creationId xmlns:a16="http://schemas.microsoft.com/office/drawing/2014/main" id="{4A852BFB-B44D-4487-9096-9CD99C287294}"/>
                  </a:ext>
                </a:extLst>
              </p:cNvPr>
              <p:cNvSpPr txBox="1"/>
              <p:nvPr/>
            </p:nvSpPr>
            <p:spPr>
              <a:xfrm>
                <a:off x="3179685" y="5314026"/>
                <a:ext cx="547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2.9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64">
                <a:extLst>
                  <a:ext uri="{FF2B5EF4-FFF2-40B4-BE49-F238E27FC236}">
                    <a16:creationId xmlns:a16="http://schemas.microsoft.com/office/drawing/2014/main" id="{4A852BFB-B44D-4487-9096-9CD99C287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85" y="5314026"/>
                <a:ext cx="54739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37">
                <a:extLst>
                  <a:ext uri="{FF2B5EF4-FFF2-40B4-BE49-F238E27FC236}">
                    <a16:creationId xmlns:a16="http://schemas.microsoft.com/office/drawing/2014/main" id="{48D33BD3-CB2E-4B5E-A8BF-993B189B1781}"/>
                  </a:ext>
                </a:extLst>
              </p:cNvPr>
              <p:cNvSpPr txBox="1"/>
              <p:nvPr/>
            </p:nvSpPr>
            <p:spPr>
              <a:xfrm>
                <a:off x="2726924" y="4873101"/>
                <a:ext cx="577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10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37">
                <a:extLst>
                  <a:ext uri="{FF2B5EF4-FFF2-40B4-BE49-F238E27FC236}">
                    <a16:creationId xmlns:a16="http://schemas.microsoft.com/office/drawing/2014/main" id="{48D33BD3-CB2E-4B5E-A8BF-993B189B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24" y="4873101"/>
                <a:ext cx="57727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タイトル 1">
            <a:extLst>
              <a:ext uri="{FF2B5EF4-FFF2-40B4-BE49-F238E27FC236}">
                <a16:creationId xmlns:a16="http://schemas.microsoft.com/office/drawing/2014/main" id="{D9E468E6-864B-4DA5-B06D-9F78C7F9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49231E04-EE55-459B-8089-FC7BA958D74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186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Prior knowledge check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5EC9A-9A67-481E-9F6E-17B5E76A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75" y="1544715"/>
            <a:ext cx="4183047" cy="463224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1600" dirty="0">
                <a:latin typeface="Comic Sans MS" panose="030F0702030302020204" pitchFamily="66" charset="0"/>
              </a:rPr>
              <a:t>A small ball is projected vertically upwards from a point P with speed 15ms</a:t>
            </a:r>
            <a:r>
              <a:rPr lang="en-US" sz="1600" baseline="30000" dirty="0">
                <a:latin typeface="Comic Sans MS" panose="030F0702030302020204" pitchFamily="66" charset="0"/>
              </a:rPr>
              <a:t>-1</a:t>
            </a:r>
            <a:r>
              <a:rPr lang="en-US" sz="1600" dirty="0">
                <a:latin typeface="Comic Sans MS" panose="030F0702030302020204" pitchFamily="66" charset="0"/>
              </a:rPr>
              <a:t>. The ball is modelled as a particle moving freely under gravity. Find:</a:t>
            </a:r>
          </a:p>
          <a:p>
            <a:pPr marL="514350" indent="-514350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The maximum height of the ball</a:t>
            </a:r>
          </a:p>
          <a:p>
            <a:pPr marL="514350" indent="-514350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The time taken for the ball to return to P</a:t>
            </a:r>
          </a:p>
          <a:p>
            <a:pPr marL="0" indent="0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dirty="0">
                <a:latin typeface="Comic Sans MS" panose="030F0702030302020204" pitchFamily="66" charset="0"/>
              </a:rPr>
              <a:t>2) Write expressions for x and y in terms of v and θ, based on the diagram below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B9CA1A44-DF8D-455D-8A7A-C3D76B702C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1154" y="1464816"/>
                <a:ext cx="4183047" cy="4632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3a) Given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is acute, find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</a:t>
                </a:r>
                <a:r>
                  <a:rPr lang="en-GB" sz="1600" dirty="0">
                    <a:latin typeface="Comic Sans MS" panose="030F0702030302020204" pitchFamily="66" charset="0"/>
                  </a:rPr>
                  <a:t>) Given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is reflex, find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B9CA1A44-DF8D-455D-8A7A-C3D76B702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154" y="1464816"/>
                <a:ext cx="4183047" cy="4632248"/>
              </a:xfrm>
              <a:prstGeom prst="rect">
                <a:avLst/>
              </a:prstGeom>
              <a:blipFill>
                <a:blip r:embed="rId2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C192666-3330-45F1-A77D-5F228331C007}"/>
                  </a:ext>
                </a:extLst>
              </p:cNvPr>
              <p:cNvSpPr txBox="1"/>
              <p:nvPr/>
            </p:nvSpPr>
            <p:spPr>
              <a:xfrm>
                <a:off x="3994952" y="2760956"/>
                <a:ext cx="803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11.5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C192666-3330-45F1-A77D-5F228331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52" y="2760956"/>
                <a:ext cx="80374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2640ACD-D25F-43EE-BD38-7E959724B056}"/>
                  </a:ext>
                </a:extLst>
              </p:cNvPr>
              <p:cNvSpPr txBox="1"/>
              <p:nvPr/>
            </p:nvSpPr>
            <p:spPr>
              <a:xfrm>
                <a:off x="2095131" y="3338005"/>
                <a:ext cx="6136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3.1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2640ACD-D25F-43EE-BD38-7E959724B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131" y="3338005"/>
                <a:ext cx="61369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7BEF91-1BE7-42DB-B757-DBA345B8B363}"/>
                  </a:ext>
                </a:extLst>
              </p:cNvPr>
              <p:cNvSpPr txBox="1"/>
              <p:nvPr/>
            </p:nvSpPr>
            <p:spPr>
              <a:xfrm>
                <a:off x="2929631" y="5060273"/>
                <a:ext cx="11605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𝑣𝑐𝑜𝑠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7BEF91-1BE7-42DB-B757-DBA345B8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31" y="5060273"/>
                <a:ext cx="116051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直角三角形 7">
            <a:extLst>
              <a:ext uri="{FF2B5EF4-FFF2-40B4-BE49-F238E27FC236}">
                <a16:creationId xmlns:a16="http://schemas.microsoft.com/office/drawing/2014/main" id="{DCEC7FCA-D10B-4488-B97E-832278D52737}"/>
              </a:ext>
            </a:extLst>
          </p:cNvPr>
          <p:cNvSpPr/>
          <p:nvPr/>
        </p:nvSpPr>
        <p:spPr>
          <a:xfrm>
            <a:off x="1722268" y="5069150"/>
            <a:ext cx="1269507" cy="1083075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E39AE11-1A87-4F85-9774-BB6E7AF1ED1D}"/>
              </a:ext>
            </a:extLst>
          </p:cNvPr>
          <p:cNvSpPr txBox="1"/>
          <p:nvPr/>
        </p:nvSpPr>
        <p:spPr>
          <a:xfrm>
            <a:off x="2343705" y="532660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v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F8E35D3-1020-4EA4-A00C-7F13D29A122B}"/>
              </a:ext>
            </a:extLst>
          </p:cNvPr>
          <p:cNvSpPr txBox="1"/>
          <p:nvPr/>
        </p:nvSpPr>
        <p:spPr>
          <a:xfrm>
            <a:off x="2148362" y="6081206"/>
            <a:ext cx="31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x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6AB604-1E63-4082-B8E7-3EABA671ABC7}"/>
              </a:ext>
            </a:extLst>
          </p:cNvPr>
          <p:cNvSpPr txBox="1"/>
          <p:nvPr/>
        </p:nvSpPr>
        <p:spPr>
          <a:xfrm>
            <a:off x="1420394" y="5513036"/>
            <a:ext cx="337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y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A91E8BF7-462B-46EE-B3FA-E243302111B0}"/>
              </a:ext>
            </a:extLst>
          </p:cNvPr>
          <p:cNvSpPr/>
          <p:nvPr/>
        </p:nvSpPr>
        <p:spPr>
          <a:xfrm>
            <a:off x="2645546" y="5708342"/>
            <a:ext cx="914400" cy="914400"/>
          </a:xfrm>
          <a:prstGeom prst="arc">
            <a:avLst>
              <a:gd name="adj1" fmla="val 11041131"/>
              <a:gd name="adj2" fmla="val 127608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E72BEB-6B39-490C-969E-D4C08F7EE175}"/>
              </a:ext>
            </a:extLst>
          </p:cNvPr>
          <p:cNvSpPr txBox="1"/>
          <p:nvPr/>
        </p:nvSpPr>
        <p:spPr>
          <a:xfrm>
            <a:off x="2414727" y="582375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omic Sans MS" panose="030F0702030302020204" pitchFamily="66" charset="0"/>
              </a:rPr>
              <a:t>θ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392F561-9307-4F1D-9C50-FCED898C60E1}"/>
              </a:ext>
            </a:extLst>
          </p:cNvPr>
          <p:cNvSpPr/>
          <p:nvPr/>
        </p:nvSpPr>
        <p:spPr>
          <a:xfrm>
            <a:off x="1713391" y="5948039"/>
            <a:ext cx="195308" cy="195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66E9C97-8C28-4B79-93EC-5E880616962D}"/>
                  </a:ext>
                </a:extLst>
              </p:cNvPr>
              <p:cNvSpPr txBox="1"/>
              <p:nvPr/>
            </p:nvSpPr>
            <p:spPr>
              <a:xfrm>
                <a:off x="3027285" y="5450891"/>
                <a:ext cx="1143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𝑣𝑠𝑖𝑛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66E9C97-8C28-4B79-93EC-5E880616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285" y="5450891"/>
                <a:ext cx="1143390" cy="338554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DBA39FF-5B71-4775-9476-1246AF0424B4}"/>
                  </a:ext>
                </a:extLst>
              </p:cNvPr>
              <p:cNvSpPr txBox="1"/>
              <p:nvPr/>
            </p:nvSpPr>
            <p:spPr>
              <a:xfrm>
                <a:off x="5335480" y="2121764"/>
                <a:ext cx="1160702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DBA39FF-5B71-4775-9476-1246AF04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480" y="2121764"/>
                <a:ext cx="1160702" cy="5533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AA84B22-2994-473D-9F10-5FD48A7935BA}"/>
                  </a:ext>
                </a:extLst>
              </p:cNvPr>
              <p:cNvSpPr txBox="1"/>
              <p:nvPr/>
            </p:nvSpPr>
            <p:spPr>
              <a:xfrm>
                <a:off x="6862440" y="2077376"/>
                <a:ext cx="1175130" cy="558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AA84B22-2994-473D-9F10-5FD48A793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40" y="2077376"/>
                <a:ext cx="1175130" cy="5583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08A570C-5D84-4BB8-A5A8-BA08299448A7}"/>
                  </a:ext>
                </a:extLst>
              </p:cNvPr>
              <p:cNvSpPr txBox="1"/>
              <p:nvPr/>
            </p:nvSpPr>
            <p:spPr>
              <a:xfrm>
                <a:off x="5345837" y="3996432"/>
                <a:ext cx="1327928" cy="554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08A570C-5D84-4BB8-A5A8-BA0829944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837" y="3996432"/>
                <a:ext cx="1327928" cy="5540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A4727D8-9B27-4DF4-B39E-7263348F6C73}"/>
                  </a:ext>
                </a:extLst>
              </p:cNvPr>
              <p:cNvSpPr txBox="1"/>
              <p:nvPr/>
            </p:nvSpPr>
            <p:spPr>
              <a:xfrm>
                <a:off x="6872797" y="3952044"/>
                <a:ext cx="1348767" cy="57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A4727D8-9B27-4DF4-B39E-7263348F6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97" y="3952044"/>
                <a:ext cx="1348767" cy="5745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9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6" grpId="0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191000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particle is projected from a point O with speed Vms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r>
              <a:rPr lang="en-GB" sz="1400" dirty="0">
                <a:latin typeface="Comic Sans MS" pitchFamily="66" charset="0"/>
              </a:rPr>
              <a:t> at an angle of elevation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, where 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4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3</a:t>
            </a:r>
            <a:r>
              <a:rPr lang="en-GB" sz="1400" dirty="0">
                <a:latin typeface="Comic Sans MS" pitchFamily="66" charset="0"/>
              </a:rPr>
              <a:t>. The point O is 42.5m above the horizontal plane. The particle strikes the plane 5 seconds after it is projected.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Show that V = 20ms</a:t>
            </a:r>
            <a:r>
              <a:rPr lang="en-GB" sz="1400" baseline="30000" dirty="0">
                <a:latin typeface="Comic Sans MS" pitchFamily="66" charset="0"/>
              </a:rPr>
              <a:t>-1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Find the distance between O and A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Find the values of Sin</a:t>
            </a:r>
            <a:r>
              <a:rPr lang="el-GR" sz="1400" dirty="0">
                <a:latin typeface="Comic Sans MS" pitchFamily="66" charset="0"/>
                <a:sym typeface="Wingdings" pitchFamily="2" charset="2"/>
              </a:rPr>
              <a:t>θ</a:t>
            </a:r>
            <a:r>
              <a:rPr lang="en-GB" sz="1400" dirty="0">
                <a:latin typeface="Comic Sans MS" pitchFamily="66" charset="0"/>
                <a:sym typeface="Wingdings" pitchFamily="2" charset="2"/>
              </a:rPr>
              <a:t> and Cos</a:t>
            </a:r>
            <a:r>
              <a:rPr lang="el-GR" sz="1400" dirty="0">
                <a:latin typeface="Comic Sans MS" pitchFamily="66" charset="0"/>
                <a:sym typeface="Wingdings" pitchFamily="2" charset="2"/>
              </a:rPr>
              <a:t>θ</a:t>
            </a:r>
            <a:r>
              <a:rPr lang="en-GB" sz="1400" dirty="0">
                <a:latin typeface="Comic Sans MS" pitchFamily="66" charset="0"/>
                <a:sym typeface="Wingdings" pitchFamily="2" charset="2"/>
              </a:rPr>
              <a:t> first, by labelling a triangle where Tan</a:t>
            </a:r>
            <a:r>
              <a:rPr lang="el-GR" sz="1400" dirty="0">
                <a:latin typeface="Comic Sans MS" pitchFamily="66" charset="0"/>
                <a:sym typeface="Wingdings" pitchFamily="2" charset="2"/>
              </a:rPr>
              <a:t>θ</a:t>
            </a:r>
            <a:r>
              <a:rPr lang="en-GB" sz="1400" dirty="0">
                <a:latin typeface="Comic Sans MS" pitchFamily="66" charset="0"/>
                <a:sym typeface="Wingdings" pitchFamily="2" charset="2"/>
              </a:rPr>
              <a:t> = </a:t>
            </a:r>
            <a:r>
              <a:rPr lang="en-GB" sz="1400" baseline="30000" dirty="0">
                <a:latin typeface="Comic Sans MS" pitchFamily="66" charset="0"/>
                <a:sym typeface="Wingdings" pitchFamily="2" charset="2"/>
              </a:rPr>
              <a:t>4</a:t>
            </a:r>
            <a:r>
              <a:rPr lang="en-GB" sz="1400" dirty="0">
                <a:latin typeface="Comic Sans MS" pitchFamily="66" charset="0"/>
                <a:sym typeface="Wingdings" pitchFamily="2" charset="2"/>
              </a:rPr>
              <a:t>/</a:t>
            </a:r>
            <a:r>
              <a:rPr lang="en-GB" sz="1400" baseline="-25000" dirty="0">
                <a:latin typeface="Comic Sans MS" pitchFamily="66" charset="0"/>
                <a:sym typeface="Wingdings" pitchFamily="2" charset="2"/>
              </a:rPr>
              <a:t>3</a:t>
            </a:r>
            <a:r>
              <a:rPr lang="en-GB" sz="1400" dirty="0">
                <a:latin typeface="Comic Sans MS" pitchFamily="66" charset="0"/>
                <a:sym typeface="Wingdings" pitchFamily="2" charset="2"/>
              </a:rPr>
              <a:t> (That is, opposite = 4 and adjacent = 3)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151725" y="1712797"/>
            <a:ext cx="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51725" y="3160597"/>
            <a:ext cx="28194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51725" y="2246197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16200000">
            <a:off x="5374941" y="2092659"/>
            <a:ext cx="3562068" cy="2729550"/>
          </a:xfrm>
          <a:prstGeom prst="arc">
            <a:avLst>
              <a:gd name="adj1" fmla="val 19241745"/>
              <a:gd name="adj2" fmla="val 4637959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>
            <a:off x="5638800" y="1828800"/>
            <a:ext cx="914400" cy="914400"/>
          </a:xfrm>
          <a:prstGeom prst="arc">
            <a:avLst>
              <a:gd name="adj1" fmla="val 18681069"/>
              <a:gd name="adj2" fmla="val 2141574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156290" y="1407607"/>
            <a:ext cx="631208" cy="824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29400" y="1066800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77000" y="1905000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Comic Sans MS" pitchFamily="66" charset="0"/>
              </a:rPr>
              <a:t>θ</a:t>
            </a:r>
            <a:endParaRPr lang="en-GB" sz="1400" dirty="0">
              <a:latin typeface="Comic Sans MS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3217" y="2035195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61525" y="3168559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5800" y="1600200"/>
                <a:ext cx="974177" cy="496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600200"/>
                <a:ext cx="974177" cy="4962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 rot="16200000">
            <a:off x="5527698" y="259499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42.5m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26620" y="2248472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495800" y="2209800"/>
                <a:ext cx="918072" cy="496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209800"/>
                <a:ext cx="918072" cy="496290"/>
              </a:xfrm>
              <a:prstGeom prst="rect">
                <a:avLst/>
              </a:prstGeom>
              <a:blipFill rotWithShape="1"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495800" y="2819400"/>
                <a:ext cx="951735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19400"/>
                <a:ext cx="951735" cy="497059"/>
              </a:xfrm>
              <a:prstGeom prst="rect">
                <a:avLst/>
              </a:prstGeom>
              <a:blipFill rotWithShape="1"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 flipV="1">
            <a:off x="443144" y="5545376"/>
            <a:ext cx="99060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43144" y="6154976"/>
            <a:ext cx="990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33744" y="5545376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/>
          <p:cNvSpPr/>
          <p:nvPr/>
        </p:nvSpPr>
        <p:spPr>
          <a:xfrm>
            <a:off x="-98217" y="5698913"/>
            <a:ext cx="914400" cy="914400"/>
          </a:xfrm>
          <a:prstGeom prst="arc">
            <a:avLst>
              <a:gd name="adj1" fmla="val 19997391"/>
              <a:gd name="adj2" fmla="val 215079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824144" y="615497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33744" y="569777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1744" y="554537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62344" y="5697776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Opp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7944" y="630439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Adj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0744" y="5392976"/>
            <a:ext cx="511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Hyp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95744" y="5376701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Use Pythagoras’ Theorem to find the missing side</a:t>
            </a:r>
          </a:p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Remember Sin</a:t>
            </a:r>
            <a:r>
              <a:rPr lang="el-GR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θ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= </a:t>
            </a:r>
            <a:r>
              <a:rPr lang="en-GB" sz="1400" baseline="30000" dirty="0" err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opp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/</a:t>
            </a:r>
            <a:r>
              <a:rPr lang="en-GB" sz="1400" baseline="-25000" dirty="0" err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hyp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and Cos</a:t>
            </a:r>
            <a:r>
              <a:rPr lang="el-GR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θ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= </a:t>
            </a:r>
            <a:r>
              <a:rPr lang="en-GB" sz="1400" baseline="30000" dirty="0" err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adj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/</a:t>
            </a:r>
            <a:r>
              <a:rPr lang="en-GB" sz="1400" baseline="-25000" dirty="0" err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hyp</a:t>
            </a:r>
            <a:endParaRPr lang="en-GB" sz="14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6781800" y="1371600"/>
            <a:ext cx="4" cy="86514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172200" y="228600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Vcos</a:t>
            </a:r>
            <a:r>
              <a:rPr lang="el-GR" sz="14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81800" y="175260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0000CC"/>
                </a:solidFill>
                <a:latin typeface="Comic Sans MS" pitchFamily="66" charset="0"/>
              </a:rPr>
              <a:t>Vsin</a:t>
            </a:r>
            <a:r>
              <a:rPr lang="el-GR" sz="1400" dirty="0">
                <a:solidFill>
                  <a:srgbClr val="0000CC"/>
                </a:solidFill>
                <a:latin typeface="Comic Sans MS" pitchFamily="66" charset="0"/>
              </a:rPr>
              <a:t>θ</a:t>
            </a:r>
            <a:endParaRPr lang="en-GB" sz="14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95800" y="3429000"/>
            <a:ext cx="449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Resolving vertically using the information given (taking upwards as positive)</a:t>
            </a:r>
          </a:p>
          <a:p>
            <a:pPr algn="ctr"/>
            <a:r>
              <a:rPr lang="en-GB" sz="1400" dirty="0">
                <a:latin typeface="Comic Sans MS" pitchFamily="66" charset="0"/>
                <a:sym typeface="Wingdings" pitchFamily="2" charset="2"/>
              </a:rPr>
              <a:t> The ball will be 42.5m lower after 5 seconds</a:t>
            </a:r>
            <a:endParaRPr lang="en-GB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4191000"/>
                <a:ext cx="10158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=−42.5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91000"/>
                <a:ext cx="1015856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562600" y="4191000"/>
                <a:ext cx="1018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𝑢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𝑉𝑠𝑖𝑛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</a:rPr>
                        <m:t>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191000"/>
                <a:ext cx="1018356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629400" y="4191000"/>
                <a:ext cx="587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𝑣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191000"/>
                <a:ext cx="587661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391400" y="4191000"/>
                <a:ext cx="933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r>
                        <a:rPr lang="en-GB" sz="1400" b="0" i="1" smtClean="0">
                          <a:latin typeface="Cambria Math"/>
                        </a:rPr>
                        <m:t>=−9.8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191000"/>
                <a:ext cx="933204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458200" y="4191000"/>
                <a:ext cx="6334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191000"/>
                <a:ext cx="633443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980295" y="4585648"/>
                <a:ext cx="1334531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𝑢𝑡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95" y="4585648"/>
                <a:ext cx="1334531" cy="49564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599295" y="5042848"/>
                <a:ext cx="2966388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−42.5=(</m:t>
                      </m:r>
                      <m:r>
                        <a:rPr lang="en-GB" sz="1400" b="0" i="1" smtClean="0">
                          <a:latin typeface="Cambria Math"/>
                        </a:rPr>
                        <m:t>𝑉𝑠𝑖𝑛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</a:rPr>
                        <m:t>θ</m:t>
                      </m:r>
                      <m:r>
                        <a:rPr lang="en-GB" sz="1400" b="0" i="1" smtClean="0">
                          <a:latin typeface="Cambria Math"/>
                        </a:rPr>
                        <m:t>)(5)+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/>
                        </a:rPr>
                        <m:t>(−9.8)(</m:t>
                      </m:r>
                      <m:sSup>
                        <m:sSupPr>
                          <m:ctrlPr>
                            <a:rPr lang="en-GB" sz="1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dirty="0" smtClean="0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en-GB" sz="14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5" y="5042848"/>
                <a:ext cx="2966388" cy="49564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599295" y="5652448"/>
                <a:ext cx="1794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−42.5=4</m:t>
                      </m:r>
                      <m:r>
                        <a:rPr lang="en-GB" sz="1400" b="0" i="1" smtClean="0">
                          <a:latin typeface="Cambria Math"/>
                        </a:rPr>
                        <m:t>𝑉</m:t>
                      </m:r>
                      <m:r>
                        <a:rPr lang="en-GB" sz="1400" b="0" i="1" smtClean="0">
                          <a:latin typeface="Cambria Math"/>
                        </a:rPr>
                        <m:t>−122.5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5" y="5652448"/>
                <a:ext cx="1794979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876800" y="6055057"/>
                <a:ext cx="8752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80=4</m:t>
                      </m:r>
                      <m:r>
                        <a:rPr lang="en-GB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6055057"/>
                <a:ext cx="875240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76800" y="6441743"/>
                <a:ext cx="775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20=</m:t>
                      </m:r>
                      <m:r>
                        <a:rPr lang="en-GB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6441743"/>
                <a:ext cx="775853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Arc 87"/>
          <p:cNvSpPr/>
          <p:nvPr/>
        </p:nvSpPr>
        <p:spPr>
          <a:xfrm>
            <a:off x="7315200" y="4876800"/>
            <a:ext cx="457200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7768988" y="4935941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90" name="Arc 89"/>
          <p:cNvSpPr/>
          <p:nvPr/>
        </p:nvSpPr>
        <p:spPr>
          <a:xfrm>
            <a:off x="7315200" y="5334000"/>
            <a:ext cx="457200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c 90"/>
          <p:cNvSpPr/>
          <p:nvPr/>
        </p:nvSpPr>
        <p:spPr>
          <a:xfrm>
            <a:off x="6172200" y="5791200"/>
            <a:ext cx="457200" cy="3810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c 91"/>
          <p:cNvSpPr/>
          <p:nvPr/>
        </p:nvSpPr>
        <p:spPr>
          <a:xfrm>
            <a:off x="6172200" y="6172200"/>
            <a:ext cx="457200" cy="3810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7662315" y="5334000"/>
            <a:ext cx="148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Calculate terms (use sin</a:t>
            </a:r>
            <a:r>
              <a:rPr lang="el-GR" sz="12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 = </a:t>
            </a:r>
            <a:r>
              <a:rPr lang="en-GB" sz="1200" baseline="30000" dirty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29400" y="5791200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Add 122.5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400" y="6172200"/>
            <a:ext cx="1117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Divide by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10400" y="990600"/>
            <a:ext cx="19720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Start with a diagram!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157240" y="2252808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FB6B9D2-BF3F-4C0D-8663-1B17DE15F159}"/>
                  </a:ext>
                </a:extLst>
              </p:cNvPr>
              <p:cNvSpPr txBox="1"/>
              <p:nvPr/>
            </p:nvSpPr>
            <p:spPr>
              <a:xfrm>
                <a:off x="7966742" y="3645427"/>
                <a:ext cx="5070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FB6B9D2-BF3F-4C0D-8663-1B17DE15F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742" y="3645427"/>
                <a:ext cx="507062" cy="246221"/>
              </a:xfrm>
              <a:prstGeom prst="rect">
                <a:avLst/>
              </a:prstGeom>
              <a:blipFill>
                <a:blip r:embed="rId17"/>
                <a:stretch>
                  <a:fillRect l="-14458" r="-13253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タイトル 1">
            <a:extLst>
              <a:ext uri="{FF2B5EF4-FFF2-40B4-BE49-F238E27FC236}">
                <a16:creationId xmlns:a16="http://schemas.microsoft.com/office/drawing/2014/main" id="{D54606B0-FA46-48E4-B2C6-4DDF8731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8BAC0754-DCAF-4151-8DC9-982E32F09DA2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164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4" grpId="0"/>
      <p:bldP spid="43" grpId="0"/>
      <p:bldP spid="44" grpId="0"/>
      <p:bldP spid="45" grpId="0"/>
      <p:bldP spid="35" grpId="0"/>
      <p:bldP spid="46" grpId="0"/>
      <p:bldP spid="49" grpId="0"/>
      <p:bldP spid="50" grpId="0"/>
      <p:bldP spid="59" grpId="0" animBg="1"/>
      <p:bldP spid="60" grpId="0"/>
      <p:bldP spid="61" grpId="0"/>
      <p:bldP spid="62" grpId="0"/>
      <p:bldP spid="63" grpId="0"/>
      <p:bldP spid="64" grpId="0"/>
      <p:bldP spid="65" grpId="0"/>
      <p:bldP spid="75" grpId="0"/>
      <p:bldP spid="76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 animBg="1"/>
      <p:bldP spid="89" grpId="0"/>
      <p:bldP spid="90" grpId="0" animBg="1"/>
      <p:bldP spid="91" grpId="0" animBg="1"/>
      <p:bldP spid="92" grpId="0" animBg="1"/>
      <p:bldP spid="93" grpId="0"/>
      <p:bldP spid="94" grpId="0"/>
      <p:bldP spid="95" grpId="0"/>
      <p:bldP spid="96" grpId="0" animBg="1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191000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particle is projected from a point O with speed Vms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r>
              <a:rPr lang="en-GB" sz="1400" dirty="0">
                <a:latin typeface="Comic Sans MS" pitchFamily="66" charset="0"/>
              </a:rPr>
              <a:t> at an angle of elevation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, where 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4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3</a:t>
            </a:r>
            <a:r>
              <a:rPr lang="en-GB" sz="1400" dirty="0">
                <a:latin typeface="Comic Sans MS" pitchFamily="66" charset="0"/>
              </a:rPr>
              <a:t>. The point O is 42.5m above the horizontal plane. The particle strikes the plane 5 seconds after it is projected.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Show that V = 20ms</a:t>
            </a:r>
            <a:r>
              <a:rPr lang="en-GB" sz="1400" baseline="30000" dirty="0">
                <a:latin typeface="Comic Sans MS" pitchFamily="66" charset="0"/>
              </a:rPr>
              <a:t>-1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Find the distance between O and 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151725" y="1712797"/>
            <a:ext cx="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51725" y="3160597"/>
            <a:ext cx="28194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51725" y="2246197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16200000">
            <a:off x="5374941" y="2092659"/>
            <a:ext cx="3562068" cy="2729550"/>
          </a:xfrm>
          <a:prstGeom prst="arc">
            <a:avLst>
              <a:gd name="adj1" fmla="val 19241745"/>
              <a:gd name="adj2" fmla="val 4637959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>
            <a:off x="5638800" y="1828800"/>
            <a:ext cx="914400" cy="914400"/>
          </a:xfrm>
          <a:prstGeom prst="arc">
            <a:avLst>
              <a:gd name="adj1" fmla="val 18681069"/>
              <a:gd name="adj2" fmla="val 2141574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156290" y="1407607"/>
            <a:ext cx="631208" cy="824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29400" y="1066800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77000" y="1905000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Comic Sans MS" pitchFamily="66" charset="0"/>
              </a:rPr>
              <a:t>θ</a:t>
            </a:r>
            <a:endParaRPr lang="en-GB" sz="1400" dirty="0">
              <a:latin typeface="Comic Sans MS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3217" y="2035195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61525" y="3168559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5800" y="1600200"/>
                <a:ext cx="974177" cy="496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600200"/>
                <a:ext cx="974177" cy="4962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 rot="16200000">
            <a:off x="5527698" y="259499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42.5m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26620" y="2248472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495800" y="2209800"/>
                <a:ext cx="918072" cy="496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209800"/>
                <a:ext cx="918072" cy="496290"/>
              </a:xfrm>
              <a:prstGeom prst="rect">
                <a:avLst/>
              </a:prstGeom>
              <a:blipFill rotWithShape="1"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495800" y="2819400"/>
                <a:ext cx="951735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19400"/>
                <a:ext cx="951735" cy="497059"/>
              </a:xfrm>
              <a:prstGeom prst="rect">
                <a:avLst/>
              </a:prstGeom>
              <a:blipFill rotWithShape="1"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 flipV="1">
            <a:off x="6781800" y="1371600"/>
            <a:ext cx="4" cy="86514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172200" y="228600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Vcos</a:t>
            </a:r>
            <a:r>
              <a:rPr lang="el-GR" sz="14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81800" y="175260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0000CC"/>
                </a:solidFill>
                <a:latin typeface="Comic Sans MS" pitchFamily="66" charset="0"/>
              </a:rPr>
              <a:t>Vsin</a:t>
            </a:r>
            <a:r>
              <a:rPr lang="el-GR" sz="1400" dirty="0">
                <a:solidFill>
                  <a:srgbClr val="0000CC"/>
                </a:solidFill>
                <a:latin typeface="Comic Sans MS" pitchFamily="66" charset="0"/>
              </a:rPr>
              <a:t>θ</a:t>
            </a:r>
            <a:endParaRPr lang="en-GB" sz="14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10400" y="990600"/>
            <a:ext cx="19720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Start with a diagram!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157240" y="2252808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348655" y="3665483"/>
                <a:ext cx="46103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𝐻𝑜𝑟𝑖𝑧𝑜𝑛𝑡𝑎𝑙</m:t>
                      </m:r>
                      <m:r>
                        <a:rPr lang="en-GB" sz="1600" b="0" i="1" smtClean="0">
                          <a:latin typeface="Cambria Math"/>
                        </a:rPr>
                        <m:t> </m:t>
                      </m:r>
                      <m:r>
                        <a:rPr lang="en-GB" sz="1600" b="0" i="1" smtClean="0">
                          <a:latin typeface="Cambria Math"/>
                        </a:rPr>
                        <m:t>𝑑𝑖𝑠𝑡𝑎𝑛𝑐𝑒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𝐻𝑜𝑟𝑖𝑧𝑜𝑛𝑡𝑎𝑙</m:t>
                      </m:r>
                      <m:r>
                        <a:rPr lang="en-GB" sz="1600" b="0" i="1" smtClean="0">
                          <a:latin typeface="Cambria Math"/>
                        </a:rPr>
                        <m:t> </m:t>
                      </m:r>
                      <m:r>
                        <a:rPr lang="en-GB" sz="1600" b="0" i="1" smtClean="0">
                          <a:latin typeface="Cambria Math"/>
                        </a:rPr>
                        <m:t>𝑠𝑝𝑒𝑒𝑑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𝑡𝑖𝑚𝑒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655" y="3665483"/>
                <a:ext cx="4610300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348655" y="4122683"/>
                <a:ext cx="32397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𝐻𝑜𝑟𝑖𝑧𝑜𝑛𝑡𝑎𝑙</m:t>
                      </m:r>
                      <m:r>
                        <a:rPr lang="en-GB" sz="1600" b="0" i="1" smtClean="0">
                          <a:latin typeface="Cambria Math"/>
                        </a:rPr>
                        <m:t> </m:t>
                      </m:r>
                      <m:r>
                        <a:rPr lang="en-GB" sz="1600" b="0" i="1" smtClean="0">
                          <a:latin typeface="Cambria Math"/>
                        </a:rPr>
                        <m:t>𝑑𝑖𝑠𝑡𝑎𝑛𝑐𝑒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𝑉𝑐𝑜𝑠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/>
                        </a:rPr>
                        <m:t>θ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×5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655" y="4122683"/>
                <a:ext cx="323979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348655" y="4579883"/>
                <a:ext cx="3312252" cy="645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/>
                        </a:rPr>
                        <m:t>𝐻𝑜𝑟𝑖𝑧𝑜𝑛𝑡𝑎𝑙</m:t>
                      </m:r>
                      <m:r>
                        <a:rPr lang="en-GB" sz="1600" i="1" smtClean="0">
                          <a:latin typeface="Cambria Math"/>
                        </a:rPr>
                        <m:t> </m:t>
                      </m:r>
                      <m:r>
                        <a:rPr lang="en-GB" sz="1600" i="1" smtClean="0">
                          <a:latin typeface="Cambria Math"/>
                        </a:rPr>
                        <m:t>𝑑𝑖𝑠𝑡𝑎𝑛𝑐𝑒</m:t>
                      </m:r>
                      <m:r>
                        <a:rPr lang="en-GB" sz="1600" i="1" smtClean="0">
                          <a:latin typeface="Cambria Math"/>
                        </a:rPr>
                        <m:t>=20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 sz="1600" i="1">
                          <a:latin typeface="Cambria Math"/>
                          <a:ea typeface="Cambria Math"/>
                        </a:rPr>
                        <m:t>×5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655" y="4579883"/>
                <a:ext cx="3312252" cy="64556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359166" y="5315608"/>
                <a:ext cx="27529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/>
                        </a:rPr>
                        <m:t>𝐻𝑜𝑟𝑖𝑧𝑜𝑛𝑡𝑎𝑙</m:t>
                      </m:r>
                      <m:r>
                        <a:rPr lang="en-GB" sz="1600" i="1" smtClean="0">
                          <a:latin typeface="Cambria Math"/>
                        </a:rPr>
                        <m:t> </m:t>
                      </m:r>
                      <m:r>
                        <a:rPr lang="en-GB" sz="1600" i="1" smtClean="0">
                          <a:latin typeface="Cambria Math"/>
                        </a:rPr>
                        <m:t>𝑑𝑖𝑠𝑡𝑎𝑛𝑐𝑒</m:t>
                      </m:r>
                      <m:r>
                        <a:rPr lang="en-GB" sz="1600" i="1" smtClean="0">
                          <a:latin typeface="Cambria Math"/>
                        </a:rPr>
                        <m:t>=60</m:t>
                      </m:r>
                      <m:r>
                        <a:rPr lang="en-GB" sz="16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166" y="5315608"/>
                <a:ext cx="2752998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 flipH="1" flipV="1">
            <a:off x="6148552" y="3231931"/>
            <a:ext cx="2349062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83230" y="3251894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60m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557" y="4555622"/>
            <a:ext cx="351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Make sure you read the question – we want the distance </a:t>
            </a:r>
            <a:r>
              <a:rPr lang="en-GB" sz="1600" u="sng" dirty="0">
                <a:solidFill>
                  <a:srgbClr val="FF0000"/>
                </a:solidFill>
                <a:latin typeface="Comic Sans MS" pitchFamily="66" charset="0"/>
              </a:rPr>
              <a:t>OA</a:t>
            </a:r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, not just the horizontal distance travelled!</a:t>
            </a:r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99EAD24F-CCF6-433D-9C33-B3193296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8" name="コンテンツ プレースホルダー 2">
            <a:extLst>
              <a:ext uri="{FF2B5EF4-FFF2-40B4-BE49-F238E27FC236}">
                <a16:creationId xmlns:a16="http://schemas.microsoft.com/office/drawing/2014/main" id="{0E66B169-896C-4797-BAA5-8E7B5276DCE5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33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67" grpId="0"/>
      <p:bldP spid="69" grpId="0"/>
      <p:bldP spid="7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endCxn id="45" idx="0"/>
          </p:cNvCxnSpPr>
          <p:nvPr/>
        </p:nvCxnSpPr>
        <p:spPr>
          <a:xfrm>
            <a:off x="6160770" y="2247900"/>
            <a:ext cx="2364422" cy="920659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191000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particle is projected from a point O with speed Vms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r>
              <a:rPr lang="en-GB" sz="1400" dirty="0">
                <a:latin typeface="Comic Sans MS" pitchFamily="66" charset="0"/>
              </a:rPr>
              <a:t> at an angle of elevation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, where 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4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3</a:t>
            </a:r>
            <a:r>
              <a:rPr lang="en-GB" sz="1400" dirty="0">
                <a:latin typeface="Comic Sans MS" pitchFamily="66" charset="0"/>
              </a:rPr>
              <a:t>. The point O is 42.5m above the horizontal plane. The particle strikes the plane 5 seconds after it is projected.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Show that V = 20ms</a:t>
            </a:r>
            <a:r>
              <a:rPr lang="en-GB" sz="1400" baseline="30000" dirty="0">
                <a:latin typeface="Comic Sans MS" pitchFamily="66" charset="0"/>
              </a:rPr>
              <a:t>-1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Find the distance between O and 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151725" y="2246197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16200000">
            <a:off x="5374941" y="2092659"/>
            <a:ext cx="3562068" cy="2729550"/>
          </a:xfrm>
          <a:prstGeom prst="arc">
            <a:avLst>
              <a:gd name="adj1" fmla="val 19241745"/>
              <a:gd name="adj2" fmla="val 4637959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>
            <a:off x="5638800" y="1828800"/>
            <a:ext cx="914400" cy="914400"/>
          </a:xfrm>
          <a:prstGeom prst="arc">
            <a:avLst>
              <a:gd name="adj1" fmla="val 18624575"/>
              <a:gd name="adj2" fmla="val 2126818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156290" y="1407607"/>
            <a:ext cx="631208" cy="824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29400" y="1066800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77000" y="1905000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Comic Sans MS" pitchFamily="66" charset="0"/>
              </a:rPr>
              <a:t>θ</a:t>
            </a:r>
            <a:endParaRPr lang="en-GB" sz="1400" dirty="0">
              <a:latin typeface="Comic Sans MS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3217" y="2035195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61525" y="3168559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5800" y="1600200"/>
                <a:ext cx="974177" cy="496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600200"/>
                <a:ext cx="974177" cy="4962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 rot="16200000">
            <a:off x="5527698" y="259499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42.5m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26620" y="2248472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495800" y="2209800"/>
                <a:ext cx="918072" cy="496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209800"/>
                <a:ext cx="918072" cy="496290"/>
              </a:xfrm>
              <a:prstGeom prst="rect">
                <a:avLst/>
              </a:prstGeom>
              <a:blipFill rotWithShape="1"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495800" y="2819400"/>
                <a:ext cx="951735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19400"/>
                <a:ext cx="951735" cy="497059"/>
              </a:xfrm>
              <a:prstGeom prst="rect">
                <a:avLst/>
              </a:prstGeom>
              <a:blipFill rotWithShape="1"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/>
          <p:cNvSpPr txBox="1"/>
          <p:nvPr/>
        </p:nvSpPr>
        <p:spPr>
          <a:xfrm>
            <a:off x="7010400" y="990600"/>
            <a:ext cx="19720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Start with a diagram!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6148552" y="3231931"/>
            <a:ext cx="2349062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83230" y="3251894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60m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151725" y="1712797"/>
            <a:ext cx="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51725" y="3160597"/>
            <a:ext cx="28194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19600" y="4419600"/>
                <a:ext cx="1646413" cy="447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42.5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60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419600"/>
                <a:ext cx="1646413" cy="4476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495800" y="37338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Use Pythagoras’ Theorem to calculate the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95800" y="4953000"/>
                <a:ext cx="1347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74</m:t>
                    </m:r>
                    <m:r>
                      <a:rPr lang="en-GB" b="0" i="1" smtClean="0">
                        <a:latin typeface="Cambria Math"/>
                      </a:rPr>
                      <m:t>𝑚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dirty="0"/>
                  <a:t>(2sf)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953000"/>
                <a:ext cx="134729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4072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タイトル 1">
            <a:extLst>
              <a:ext uri="{FF2B5EF4-FFF2-40B4-BE49-F238E27FC236}">
                <a16:creationId xmlns:a16="http://schemas.microsoft.com/office/drawing/2014/main" id="{1A2A72A7-1CC2-4656-AAA4-9787544D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3" name="コンテンツ プレースホルダー 2">
            <a:extLst>
              <a:ext uri="{FF2B5EF4-FFF2-40B4-BE49-F238E27FC236}">
                <a16:creationId xmlns:a16="http://schemas.microsoft.com/office/drawing/2014/main" id="{9E863DBC-D374-4633-909B-0656348F785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11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191000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particle is projected from a point O with speed 35ms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r>
              <a:rPr lang="en-GB" sz="1400" dirty="0">
                <a:latin typeface="Comic Sans MS" pitchFamily="66" charset="0"/>
              </a:rPr>
              <a:t> at an angle of elevation of 30°. The particle moves freely under gravity.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Find the length of time for which the particle is 15m or more above 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 We want to find the times that the particle is exactly at 15m. There will be 2 of these, once as the particle is travelling up, and once as it is travelling down.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00600" y="28194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5029200" y="1676400"/>
            <a:ext cx="2905432" cy="1115961"/>
          </a:xfrm>
          <a:custGeom>
            <a:avLst/>
            <a:gdLst>
              <a:gd name="connsiteX0" fmla="*/ 0 w 2905432"/>
              <a:gd name="connsiteY0" fmla="*/ 811161 h 811161"/>
              <a:gd name="connsiteX1" fmla="*/ 1460090 w 2905432"/>
              <a:gd name="connsiteY1" fmla="*/ 0 h 811161"/>
              <a:gd name="connsiteX2" fmla="*/ 2905432 w 2905432"/>
              <a:gd name="connsiteY2" fmla="*/ 811161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432" h="811161">
                <a:moveTo>
                  <a:pt x="0" y="811161"/>
                </a:moveTo>
                <a:cubicBezTo>
                  <a:pt x="487925" y="405580"/>
                  <a:pt x="975851" y="0"/>
                  <a:pt x="1460090" y="0"/>
                </a:cubicBezTo>
                <a:cubicBezTo>
                  <a:pt x="1944329" y="0"/>
                  <a:pt x="2424880" y="405580"/>
                  <a:pt x="2905432" y="811161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800600" y="1524000"/>
            <a:ext cx="0" cy="129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00600" y="1828800"/>
            <a:ext cx="3276600" cy="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77200" y="167640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15m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29200" y="1905000"/>
            <a:ext cx="609600" cy="900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4419600" y="2514600"/>
            <a:ext cx="914400" cy="914400"/>
          </a:xfrm>
          <a:prstGeom prst="arc">
            <a:avLst>
              <a:gd name="adj1" fmla="val 18507869"/>
              <a:gd name="adj2" fmla="val 2047474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181600" y="251460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30°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1600" y="182880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35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29200" y="2819400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638800" y="1905000"/>
            <a:ext cx="0" cy="9144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76800" y="28956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35Cos30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800" y="2286000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CC"/>
                </a:solidFill>
                <a:latin typeface="Comic Sans MS" pitchFamily="66" charset="0"/>
              </a:rPr>
              <a:t>35Sin30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8200" y="3352800"/>
            <a:ext cx="4071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Resolving vertically, taking upwards as 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95800" y="3657600"/>
                <a:ext cx="744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657600"/>
                <a:ext cx="74494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34000" y="3657600"/>
                <a:ext cx="1217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𝑢</m:t>
                      </m:r>
                      <m:r>
                        <a:rPr lang="en-GB" sz="1400" b="0" i="1" smtClean="0">
                          <a:latin typeface="Cambria Math"/>
                        </a:rPr>
                        <m:t>=35</m:t>
                      </m:r>
                      <m:r>
                        <a:rPr lang="en-GB" sz="1400" b="0" i="1" smtClean="0">
                          <a:latin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657600"/>
                <a:ext cx="12171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629400" y="3657600"/>
                <a:ext cx="587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𝑣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657600"/>
                <a:ext cx="587661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15200" y="3657600"/>
                <a:ext cx="933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r>
                        <a:rPr lang="en-GB" sz="1400" b="0" i="1" smtClean="0">
                          <a:latin typeface="Cambria Math"/>
                        </a:rPr>
                        <m:t>=−9.8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657600"/>
                <a:ext cx="933204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82000" y="3657600"/>
                <a:ext cx="559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657600"/>
                <a:ext cx="559512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543096" y="4114800"/>
                <a:ext cx="1334531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𝑢𝑡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096" y="4114800"/>
                <a:ext cx="1334531" cy="495649"/>
              </a:xfrm>
              <a:prstGeom prst="rect">
                <a:avLst/>
              </a:prstGeom>
              <a:blipFill rotWithShape="1">
                <a:blip r:embed="rId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16973" y="4648200"/>
                <a:ext cx="2839752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15=(35</m:t>
                      </m:r>
                      <m:r>
                        <a:rPr lang="en-GB" sz="1400" b="0" i="1" smtClean="0">
                          <a:latin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</a:rPr>
                        <m:t>30)(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)+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/>
                        </a:rPr>
                        <m:t>(−9.8)(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73" y="4648200"/>
                <a:ext cx="2839752" cy="49564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88069" y="5260428"/>
                <a:ext cx="20552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15=35</m:t>
                      </m:r>
                      <m:r>
                        <a:rPr lang="en-GB" sz="1400" b="0" i="1" smtClean="0">
                          <a:latin typeface="Cambria Math"/>
                        </a:rPr>
                        <m:t>𝑡𝑠𝑖𝑛</m:t>
                      </m:r>
                      <m:r>
                        <a:rPr lang="en-GB" sz="1400" b="0" i="1" smtClean="0">
                          <a:latin typeface="Cambria Math"/>
                        </a:rPr>
                        <m:t>30−4.9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69" y="5260428"/>
                <a:ext cx="2055243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00855" y="5762296"/>
                <a:ext cx="2295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4.9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−35</m:t>
                      </m:r>
                      <m:r>
                        <a:rPr lang="en-GB" sz="1400" b="0" i="1" smtClean="0">
                          <a:latin typeface="Cambria Math"/>
                        </a:rPr>
                        <m:t>𝑡𝑠𝑖𝑛</m:t>
                      </m:r>
                      <m:r>
                        <a:rPr lang="en-GB" sz="1400" b="0" i="1" smtClean="0">
                          <a:latin typeface="Cambria Math"/>
                        </a:rPr>
                        <m:t>30+15=0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55" y="5762296"/>
                <a:ext cx="229530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34756" y="4938766"/>
                <a:ext cx="7985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=4.9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56" y="4938766"/>
                <a:ext cx="79855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603848" y="4931426"/>
                <a:ext cx="13335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𝑏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=−35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𝑠𝑖𝑛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848" y="4931426"/>
                <a:ext cx="13335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92741" y="4924792"/>
                <a:ext cx="746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=15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741" y="4924792"/>
                <a:ext cx="74699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/>
          <p:cNvSpPr/>
          <p:nvPr/>
        </p:nvSpPr>
        <p:spPr>
          <a:xfrm>
            <a:off x="7010400" y="4419600"/>
            <a:ext cx="457200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7467600" y="4495800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41" name="Arc 40"/>
          <p:cNvSpPr/>
          <p:nvPr/>
        </p:nvSpPr>
        <p:spPr>
          <a:xfrm>
            <a:off x="7010400" y="4953000"/>
            <a:ext cx="457200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/>
          <p:cNvSpPr/>
          <p:nvPr/>
        </p:nvSpPr>
        <p:spPr>
          <a:xfrm>
            <a:off x="6172200" y="5486400"/>
            <a:ext cx="457200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7391400" y="4953000"/>
            <a:ext cx="1218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Work out each term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9400" y="54864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Rearrange to a quadratic form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62400" y="6172200"/>
            <a:ext cx="4343400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This will be difficult to factorise so we should use the quadratic formula – hence we need a, b and 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10400" y="990600"/>
            <a:ext cx="19720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Start with a diagram!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40CAC9A-3A0E-41A7-A9C6-B94FADC89BAE}"/>
                  </a:ext>
                </a:extLst>
              </p:cNvPr>
              <p:cNvSpPr txBox="1"/>
              <p:nvPr/>
            </p:nvSpPr>
            <p:spPr>
              <a:xfrm>
                <a:off x="8636938" y="3370219"/>
                <a:ext cx="5070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40CAC9A-3A0E-41A7-A9C6-B94FADC89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938" y="3370219"/>
                <a:ext cx="507062" cy="246221"/>
              </a:xfrm>
              <a:prstGeom prst="rect">
                <a:avLst/>
              </a:prstGeom>
              <a:blipFill>
                <a:blip r:embed="rId16"/>
                <a:stretch>
                  <a:fillRect l="-14458" r="-13253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タイトル 1">
            <a:extLst>
              <a:ext uri="{FF2B5EF4-FFF2-40B4-BE49-F238E27FC236}">
                <a16:creationId xmlns:a16="http://schemas.microsoft.com/office/drawing/2014/main" id="{118AE7F6-1DBE-41CF-9306-BE31B646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1" name="コンテンツ プレースホルダー 2">
            <a:extLst>
              <a:ext uri="{FF2B5EF4-FFF2-40B4-BE49-F238E27FC236}">
                <a16:creationId xmlns:a16="http://schemas.microsoft.com/office/drawing/2014/main" id="{57EE3DDF-422D-4F38-A37A-194F7B68258A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4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6" grpId="0" animBg="1"/>
      <p:bldP spid="17" grpId="0"/>
      <p:bldP spid="18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191000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particle is projected from a point O with speed 35ms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r>
              <a:rPr lang="en-GB" sz="1400" dirty="0">
                <a:latin typeface="Comic Sans MS" pitchFamily="66" charset="0"/>
              </a:rPr>
              <a:t> at an angle of elevation of 30°. The particle moves freely under gravity.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Find the length of time for which the particle is 15m or more above 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 We want to find the times that the particle is exactly at 15m. There will be 2 of these, once as the particle is travelling up, and once as it is travelling down.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00600" y="28194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5029200" y="1676400"/>
            <a:ext cx="2905432" cy="1115961"/>
          </a:xfrm>
          <a:custGeom>
            <a:avLst/>
            <a:gdLst>
              <a:gd name="connsiteX0" fmla="*/ 0 w 2905432"/>
              <a:gd name="connsiteY0" fmla="*/ 811161 h 811161"/>
              <a:gd name="connsiteX1" fmla="*/ 1460090 w 2905432"/>
              <a:gd name="connsiteY1" fmla="*/ 0 h 811161"/>
              <a:gd name="connsiteX2" fmla="*/ 2905432 w 2905432"/>
              <a:gd name="connsiteY2" fmla="*/ 811161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432" h="811161">
                <a:moveTo>
                  <a:pt x="0" y="811161"/>
                </a:moveTo>
                <a:cubicBezTo>
                  <a:pt x="487925" y="405580"/>
                  <a:pt x="975851" y="0"/>
                  <a:pt x="1460090" y="0"/>
                </a:cubicBezTo>
                <a:cubicBezTo>
                  <a:pt x="1944329" y="0"/>
                  <a:pt x="2424880" y="405580"/>
                  <a:pt x="2905432" y="811161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800600" y="1524000"/>
            <a:ext cx="0" cy="129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00600" y="1828800"/>
            <a:ext cx="3276600" cy="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77200" y="167640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15m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29200" y="1905000"/>
            <a:ext cx="609600" cy="900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4419600" y="2514600"/>
            <a:ext cx="914400" cy="914400"/>
          </a:xfrm>
          <a:prstGeom prst="arc">
            <a:avLst>
              <a:gd name="adj1" fmla="val 18546619"/>
              <a:gd name="adj2" fmla="val 2047474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181600" y="251460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30°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1600" y="182880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35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29200" y="2819400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638800" y="1905000"/>
            <a:ext cx="0" cy="9144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76800" y="28956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35Cos30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800" y="2286000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CC"/>
                </a:solidFill>
                <a:latin typeface="Comic Sans MS" pitchFamily="66" charset="0"/>
              </a:rPr>
              <a:t>35Sin30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10400" y="990600"/>
            <a:ext cx="19720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Start with a diagram!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5800" y="3352800"/>
                <a:ext cx="1788117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−4</m:t>
                              </m:r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352800"/>
                <a:ext cx="1788117" cy="55335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95800" y="4038600"/>
                <a:ext cx="3757824" cy="597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35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𝑠𝑖𝑛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30±</m:t>
                          </m:r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smtClean="0">
                                      <a:latin typeface="Cambria Math"/>
                                      <a:ea typeface="Cambria Math"/>
                                    </a:rPr>
                                    <m:t>(−35</m:t>
                                  </m:r>
                                  <m:r>
                                    <a:rPr lang="en-GB" sz="1400" b="0" i="1" smtClean="0">
                                      <a:latin typeface="Cambria Math"/>
                                      <a:ea typeface="Cambria Math"/>
                                    </a:rPr>
                                    <m:t>𝑠𝑖𝑛</m:t>
                                  </m:r>
                                  <m:r>
                                    <a:rPr lang="en-GB" sz="1400" b="0" i="1" smtClean="0">
                                      <a:latin typeface="Cambria Math"/>
                                      <a:ea typeface="Cambria Math"/>
                                    </a:rPr>
                                    <m:t>30)</m:t>
                                  </m:r>
                                </m:e>
                                <m:sup>
                                  <m:r>
                                    <a:rPr lang="en-GB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−(4×4.9×15)</m:t>
                              </m:r>
                            </m:e>
                          </m:rad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2(4.9)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038600"/>
                <a:ext cx="3757824" cy="5975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95800" y="4724400"/>
                <a:ext cx="26486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=1.43 </m:t>
                      </m:r>
                      <m:r>
                        <a:rPr lang="en-GB" sz="1400" b="0" i="1" smtClean="0">
                          <a:latin typeface="Cambria Math"/>
                        </a:rPr>
                        <m:t>𝑜𝑟</m:t>
                      </m:r>
                      <m:r>
                        <a:rPr lang="en-GB" sz="1400" b="0" i="1" smtClean="0">
                          <a:latin typeface="Cambria Math"/>
                        </a:rPr>
                        <m:t> 2.14 </m:t>
                      </m:r>
                      <m:r>
                        <a:rPr lang="en-GB" sz="1400" b="0" i="1" smtClean="0">
                          <a:latin typeface="Cambria Math"/>
                        </a:rPr>
                        <m:t>𝑠𝑒𝑐𝑜𝑛𝑑𝑠</m:t>
                      </m:r>
                      <m:r>
                        <a:rPr lang="en-GB" sz="1400" b="0" i="1" smtClean="0">
                          <a:latin typeface="Cambria Math"/>
                        </a:rPr>
                        <m:t> (2</m:t>
                      </m:r>
                      <m:r>
                        <a:rPr lang="en-GB" sz="1400" b="0" i="1" smtClean="0">
                          <a:latin typeface="Cambria Math"/>
                        </a:rPr>
                        <m:t>𝑑𝑝</m:t>
                      </m:r>
                      <m:r>
                        <a:rPr lang="en-GB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724400"/>
                <a:ext cx="264861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43400" y="5181600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The difference between these times will be the time spent above 15m</a:t>
            </a:r>
          </a:p>
          <a:p>
            <a:r>
              <a:rPr lang="en-GB" sz="1400" dirty="0">
                <a:latin typeface="Comic Sans MS" pitchFamily="66" charset="0"/>
                <a:sym typeface="Wingdings" pitchFamily="2" charset="2"/>
              </a:rPr>
              <a:t> Subtract the smallest from the biggest</a:t>
            </a:r>
            <a:endParaRPr lang="en-GB" sz="1400" dirty="0">
              <a:latin typeface="Comic Sans MS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43400" y="6019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Time above 15m = 0.71 seconds</a:t>
            </a:r>
          </a:p>
          <a:p>
            <a:r>
              <a:rPr lang="en-GB" sz="1400" dirty="0">
                <a:latin typeface="Comic Sans MS" pitchFamily="66" charset="0"/>
              </a:rPr>
              <a:t>(remember to use exact answers)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35">
                <a:extLst>
                  <a:ext uri="{FF2B5EF4-FFF2-40B4-BE49-F238E27FC236}">
                    <a16:creationId xmlns:a16="http://schemas.microsoft.com/office/drawing/2014/main" id="{B1F27E9C-1DE4-4EF1-9E84-B360A60EDE31}"/>
                  </a:ext>
                </a:extLst>
              </p:cNvPr>
              <p:cNvSpPr txBox="1"/>
              <p:nvPr/>
            </p:nvSpPr>
            <p:spPr>
              <a:xfrm>
                <a:off x="834756" y="4938766"/>
                <a:ext cx="7985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=4.9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35">
                <a:extLst>
                  <a:ext uri="{FF2B5EF4-FFF2-40B4-BE49-F238E27FC236}">
                    <a16:creationId xmlns:a16="http://schemas.microsoft.com/office/drawing/2014/main" id="{B1F27E9C-1DE4-4EF1-9E84-B360A60ED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56" y="4938766"/>
                <a:ext cx="79855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6">
                <a:extLst>
                  <a:ext uri="{FF2B5EF4-FFF2-40B4-BE49-F238E27FC236}">
                    <a16:creationId xmlns:a16="http://schemas.microsoft.com/office/drawing/2014/main" id="{C511328A-BBAB-4C25-9B7F-F7528C2C4129}"/>
                  </a:ext>
                </a:extLst>
              </p:cNvPr>
              <p:cNvSpPr txBox="1"/>
              <p:nvPr/>
            </p:nvSpPr>
            <p:spPr>
              <a:xfrm>
                <a:off x="1603848" y="4931426"/>
                <a:ext cx="13335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𝑏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=−35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𝑠𝑖𝑛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6">
                <a:extLst>
                  <a:ext uri="{FF2B5EF4-FFF2-40B4-BE49-F238E27FC236}">
                    <a16:creationId xmlns:a16="http://schemas.microsoft.com/office/drawing/2014/main" id="{C511328A-BBAB-4C25-9B7F-F7528C2C4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848" y="4931426"/>
                <a:ext cx="13335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7">
                <a:extLst>
                  <a:ext uri="{FF2B5EF4-FFF2-40B4-BE49-F238E27FC236}">
                    <a16:creationId xmlns:a16="http://schemas.microsoft.com/office/drawing/2014/main" id="{2C47F086-7C3E-470A-A724-4B04E28A8E09}"/>
                  </a:ext>
                </a:extLst>
              </p:cNvPr>
              <p:cNvSpPr txBox="1"/>
              <p:nvPr/>
            </p:nvSpPr>
            <p:spPr>
              <a:xfrm>
                <a:off x="2892741" y="4924792"/>
                <a:ext cx="746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=15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7">
                <a:extLst>
                  <a:ext uri="{FF2B5EF4-FFF2-40B4-BE49-F238E27FC236}">
                    <a16:creationId xmlns:a16="http://schemas.microsoft.com/office/drawing/2014/main" id="{2C47F086-7C3E-470A-A724-4B04E28A8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741" y="4924792"/>
                <a:ext cx="74699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タイトル 1">
            <a:extLst>
              <a:ext uri="{FF2B5EF4-FFF2-40B4-BE49-F238E27FC236}">
                <a16:creationId xmlns:a16="http://schemas.microsoft.com/office/drawing/2014/main" id="{42DDBB83-695A-4385-827E-6B393F8D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730A1CD3-9DE5-421D-8CF3-7702104C5267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9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7" grpId="0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723564" cy="493707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ball is struck by a racket at a point A which is 2m above horizontal ground. Immediately after being struck, the ball has velocity (5</a:t>
            </a:r>
            <a:r>
              <a:rPr lang="en-GB" sz="1400" b="1" dirty="0">
                <a:latin typeface="Comic Sans MS" pitchFamily="66" charset="0"/>
              </a:rPr>
              <a:t>i</a:t>
            </a:r>
            <a:r>
              <a:rPr lang="en-GB" sz="1400" dirty="0">
                <a:latin typeface="Comic Sans MS" pitchFamily="66" charset="0"/>
              </a:rPr>
              <a:t> + 8</a:t>
            </a:r>
            <a:r>
              <a:rPr lang="en-GB" sz="1400" b="1" dirty="0">
                <a:latin typeface="Comic Sans MS" pitchFamily="66" charset="0"/>
              </a:rPr>
              <a:t>j</a:t>
            </a:r>
            <a:r>
              <a:rPr lang="en-GB" sz="1400" dirty="0">
                <a:latin typeface="Comic Sans MS" pitchFamily="66" charset="0"/>
              </a:rPr>
              <a:t>) 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r>
              <a:rPr lang="en-GB" sz="1400" dirty="0">
                <a:latin typeface="Comic Sans MS" pitchFamily="66" charset="0"/>
              </a:rPr>
              <a:t>, where </a:t>
            </a:r>
            <a:r>
              <a:rPr lang="en-GB" sz="1400" b="1" dirty="0" err="1">
                <a:latin typeface="Comic Sans MS" pitchFamily="66" charset="0"/>
              </a:rPr>
              <a:t>i</a:t>
            </a:r>
            <a:r>
              <a:rPr lang="en-GB" sz="1400" dirty="0">
                <a:latin typeface="Comic Sans MS" pitchFamily="66" charset="0"/>
              </a:rPr>
              <a:t> and </a:t>
            </a:r>
            <a:r>
              <a:rPr lang="en-GB" sz="1400" b="1" dirty="0">
                <a:latin typeface="Comic Sans MS" pitchFamily="66" charset="0"/>
              </a:rPr>
              <a:t>j</a:t>
            </a:r>
            <a:r>
              <a:rPr lang="en-GB" sz="1400" dirty="0">
                <a:latin typeface="Comic Sans MS" pitchFamily="66" charset="0"/>
              </a:rPr>
              <a:t> are unit vectors horizontally and vertically respectively. 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After being struck, the ball travels freely under gravity until is strikes the ground at a point B, as shown. Find: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greatest height above ground reached by the ball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speed of the ball as it reaches B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angle the velocity of the ball makes with the ground as the ball reaches B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876800" y="31242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76800" y="1752600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 rot="16200000">
            <a:off x="4238766" y="1781034"/>
            <a:ext cx="3562068" cy="3810000"/>
          </a:xfrm>
          <a:prstGeom prst="arc">
            <a:avLst>
              <a:gd name="adj1" fmla="val 19241745"/>
              <a:gd name="adj2" fmla="val 4324926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>
          <a:xfrm flipV="1">
            <a:off x="4861999" y="1524000"/>
            <a:ext cx="929201" cy="7476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15000" y="1295400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(5</a:t>
            </a:r>
            <a:r>
              <a:rPr lang="en-GB" sz="1400" b="1" dirty="0">
                <a:latin typeface="Comic Sans MS" pitchFamily="66" charset="0"/>
              </a:rPr>
              <a:t>i</a:t>
            </a:r>
            <a:r>
              <a:rPr lang="en-GB" sz="1400" dirty="0">
                <a:latin typeface="Comic Sans MS" pitchFamily="66" charset="0"/>
              </a:rPr>
              <a:t> + 8</a:t>
            </a:r>
            <a:r>
              <a:rPr lang="en-GB" sz="1400" b="1" dirty="0">
                <a:latin typeface="Comic Sans MS" pitchFamily="66" charset="0"/>
              </a:rPr>
              <a:t>j</a:t>
            </a:r>
            <a:r>
              <a:rPr lang="en-GB" sz="1400" dirty="0">
                <a:latin typeface="Comic Sans MS" pitchFamily="66" charset="0"/>
              </a:rPr>
              <a:t>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909782" y="2260979"/>
            <a:ext cx="92920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791200" y="1524000"/>
            <a:ext cx="0" cy="700602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81600" y="228600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GB" sz="1400" b="1" dirty="0">
                <a:solidFill>
                  <a:srgbClr val="FF0000"/>
                </a:solidFill>
                <a:latin typeface="Comic Sans MS" pitchFamily="66" charset="0"/>
              </a:rPr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91200" y="16002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CC"/>
                </a:solidFill>
                <a:latin typeface="Comic Sans MS" pitchFamily="66" charset="0"/>
              </a:rPr>
              <a:t>8</a:t>
            </a:r>
            <a:r>
              <a:rPr lang="en-GB" sz="1400" b="1" dirty="0">
                <a:solidFill>
                  <a:srgbClr val="0000CC"/>
                </a:solidFill>
                <a:latin typeface="Comic Sans MS" pitchFamily="66" charset="0"/>
              </a:rPr>
              <a:t>j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0" y="2057400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96200" y="312420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0848" y="3374409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You can use the vectors in each direction as the initial velocities</a:t>
            </a:r>
          </a:p>
          <a:p>
            <a:pPr algn="ctr"/>
            <a:r>
              <a:rPr lang="en-GB" sz="1400" dirty="0">
                <a:latin typeface="Comic Sans MS" pitchFamily="66" charset="0"/>
                <a:sym typeface="Wingdings" pitchFamily="2" charset="2"/>
              </a:rPr>
              <a:t> Resolve </a:t>
            </a:r>
            <a:r>
              <a:rPr lang="en-GB" sz="1400" u="sng" dirty="0">
                <a:latin typeface="Comic Sans MS" pitchFamily="66" charset="0"/>
                <a:sym typeface="Wingdings" pitchFamily="2" charset="2"/>
              </a:rPr>
              <a:t>vertically</a:t>
            </a:r>
            <a:r>
              <a:rPr lang="en-GB" sz="1400" dirty="0">
                <a:latin typeface="Comic Sans MS" pitchFamily="66" charset="0"/>
                <a:sym typeface="Wingdings" pitchFamily="2" charset="2"/>
              </a:rPr>
              <a:t> to find the greatest height</a:t>
            </a:r>
            <a:endParaRPr lang="en-GB" sz="1400" dirty="0">
              <a:latin typeface="Comic Sans MS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4356923" y="257727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2m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724400" y="22860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76800" y="4114800"/>
                <a:ext cx="5716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114800"/>
                <a:ext cx="5716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486400" y="4114800"/>
                <a:ext cx="6656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𝑢</m:t>
                      </m:r>
                      <m:r>
                        <a:rPr lang="en-GB" sz="1400" b="0" i="1" smtClean="0"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114800"/>
                <a:ext cx="665695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248400" y="4114800"/>
                <a:ext cx="66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𝑣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114800"/>
                <a:ext cx="661591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934200" y="4114800"/>
                <a:ext cx="933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r>
                        <a:rPr lang="en-GB" sz="1400" b="0" i="1" smtClean="0">
                          <a:latin typeface="Cambria Math"/>
                        </a:rPr>
                        <m:t>=−9.8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114800"/>
                <a:ext cx="933204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848600" y="4114800"/>
                <a:ext cx="559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4114800"/>
                <a:ext cx="559512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98075" y="4572000"/>
                <a:ext cx="13403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+2</m:t>
                      </m:r>
                      <m:r>
                        <a:rPr lang="en-GB" sz="1400" b="0" i="1" smtClean="0">
                          <a:latin typeface="Cambria Math"/>
                        </a:rPr>
                        <m:t>𝑎𝑠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075" y="4572000"/>
                <a:ext cx="1340367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386618" y="4953000"/>
                <a:ext cx="1907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(0)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(8)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+2(−9.8)</m:t>
                      </m:r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618" y="4953000"/>
                <a:ext cx="1907382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564038" y="5361295"/>
                <a:ext cx="13937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0</m:t>
                      </m:r>
                      <m:r>
                        <a:rPr lang="en-GB" sz="1400" b="0" i="1" smtClean="0">
                          <a:latin typeface="Cambria Math"/>
                        </a:rPr>
                        <m:t>=64−19.6</m:t>
                      </m:r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038" y="5361295"/>
                <a:ext cx="1393779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577686" y="5728648"/>
                <a:ext cx="9355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=3.3</m:t>
                      </m:r>
                      <m:r>
                        <a:rPr lang="en-GB" sz="14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686" y="5728648"/>
                <a:ext cx="93557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/>
          <p:cNvSpPr/>
          <p:nvPr/>
        </p:nvSpPr>
        <p:spPr>
          <a:xfrm>
            <a:off x="6172200" y="4724400"/>
            <a:ext cx="381000" cy="3810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6477000" y="47244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68" name="Arc 67"/>
          <p:cNvSpPr/>
          <p:nvPr/>
        </p:nvSpPr>
        <p:spPr>
          <a:xfrm>
            <a:off x="6172200" y="5105400"/>
            <a:ext cx="381000" cy="3810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c 68"/>
          <p:cNvSpPr/>
          <p:nvPr/>
        </p:nvSpPr>
        <p:spPr>
          <a:xfrm>
            <a:off x="5791200" y="5562600"/>
            <a:ext cx="381000" cy="3048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6477000" y="5105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terms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96000" y="55626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Calculate s</a:t>
            </a:r>
          </a:p>
        </p:txBody>
      </p:sp>
      <p:sp>
        <p:nvSpPr>
          <p:cNvPr id="72" name="Arc 71"/>
          <p:cNvSpPr/>
          <p:nvPr/>
        </p:nvSpPr>
        <p:spPr>
          <a:xfrm>
            <a:off x="5791200" y="5867400"/>
            <a:ext cx="381000" cy="3810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/>
          <p:cNvSpPr txBox="1"/>
          <p:nvPr/>
        </p:nvSpPr>
        <p:spPr>
          <a:xfrm>
            <a:off x="6172200" y="5791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Careful – the ball starts at a height of 2m, so this must be added on!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572000" y="6096000"/>
                <a:ext cx="9355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=5.3</m:t>
                      </m:r>
                      <m:r>
                        <a:rPr lang="en-GB" sz="14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096000"/>
                <a:ext cx="935577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676400" y="5220810"/>
                <a:ext cx="9355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=5.3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220810"/>
                <a:ext cx="93557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4450353-83B0-4CE4-AA6B-CA9CA6A3A569}"/>
                  </a:ext>
                </a:extLst>
              </p:cNvPr>
              <p:cNvSpPr txBox="1"/>
              <p:nvPr/>
            </p:nvSpPr>
            <p:spPr>
              <a:xfrm>
                <a:off x="8636938" y="3814103"/>
                <a:ext cx="5070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4450353-83B0-4CE4-AA6B-CA9CA6A3A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938" y="3814103"/>
                <a:ext cx="507062" cy="246221"/>
              </a:xfrm>
              <a:prstGeom prst="rect">
                <a:avLst/>
              </a:prstGeom>
              <a:blipFill>
                <a:blip r:embed="rId15"/>
                <a:stretch>
                  <a:fillRect l="-14458" r="-13253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タイトル 1">
            <a:extLst>
              <a:ext uri="{FF2B5EF4-FFF2-40B4-BE49-F238E27FC236}">
                <a16:creationId xmlns:a16="http://schemas.microsoft.com/office/drawing/2014/main" id="{C43771E5-E300-4F65-959B-C386C6B2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3" name="コンテンツ プレースホルダー 2">
            <a:extLst>
              <a:ext uri="{FF2B5EF4-FFF2-40B4-BE49-F238E27FC236}">
                <a16:creationId xmlns:a16="http://schemas.microsoft.com/office/drawing/2014/main" id="{43B55488-78C9-41ED-AEB8-CBEBCD3A1FA0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26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/>
      <p:bldP spid="52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/>
      <p:bldP spid="62" grpId="0"/>
      <p:bldP spid="18" grpId="0"/>
      <p:bldP spid="63" grpId="0"/>
      <p:bldP spid="64" grpId="0"/>
      <p:bldP spid="65" grpId="0"/>
      <p:bldP spid="66" grpId="0" animBg="1"/>
      <p:bldP spid="67" grpId="0"/>
      <p:bldP spid="68" grpId="0" animBg="1"/>
      <p:bldP spid="69" grpId="0" animBg="1"/>
      <p:bldP spid="70" grpId="0"/>
      <p:bldP spid="71" grpId="0"/>
      <p:bldP spid="72" grpId="0" animBg="1"/>
      <p:bldP spid="73" grpId="0"/>
      <p:bldP spid="74" grpId="0"/>
      <p:bldP spid="75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723564" cy="493707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ball is struck by a racket at a point A which is 2m above horizontal ground. Immediately after being struck, the ball has velocity (5</a:t>
            </a:r>
            <a:r>
              <a:rPr lang="en-GB" sz="1400" b="1" dirty="0">
                <a:latin typeface="Comic Sans MS" pitchFamily="66" charset="0"/>
              </a:rPr>
              <a:t>i</a:t>
            </a:r>
            <a:r>
              <a:rPr lang="en-GB" sz="1400" dirty="0">
                <a:latin typeface="Comic Sans MS" pitchFamily="66" charset="0"/>
              </a:rPr>
              <a:t> + 8</a:t>
            </a:r>
            <a:r>
              <a:rPr lang="en-GB" sz="1400" b="1" dirty="0">
                <a:latin typeface="Comic Sans MS" pitchFamily="66" charset="0"/>
              </a:rPr>
              <a:t>j</a:t>
            </a:r>
            <a:r>
              <a:rPr lang="en-GB" sz="1400" dirty="0">
                <a:latin typeface="Comic Sans MS" pitchFamily="66" charset="0"/>
              </a:rPr>
              <a:t>) 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r>
              <a:rPr lang="en-GB" sz="1400" dirty="0">
                <a:latin typeface="Comic Sans MS" pitchFamily="66" charset="0"/>
              </a:rPr>
              <a:t>, where </a:t>
            </a:r>
            <a:r>
              <a:rPr lang="en-GB" sz="1400" b="1" dirty="0" err="1">
                <a:latin typeface="Comic Sans MS" pitchFamily="66" charset="0"/>
              </a:rPr>
              <a:t>i</a:t>
            </a:r>
            <a:r>
              <a:rPr lang="en-GB" sz="1400" dirty="0">
                <a:latin typeface="Comic Sans MS" pitchFamily="66" charset="0"/>
              </a:rPr>
              <a:t> and </a:t>
            </a:r>
            <a:r>
              <a:rPr lang="en-GB" sz="1400" b="1" dirty="0">
                <a:latin typeface="Comic Sans MS" pitchFamily="66" charset="0"/>
              </a:rPr>
              <a:t>j</a:t>
            </a:r>
            <a:r>
              <a:rPr lang="en-GB" sz="1400" dirty="0">
                <a:latin typeface="Comic Sans MS" pitchFamily="66" charset="0"/>
              </a:rPr>
              <a:t> are unit vectors horizontally and vertically respectively. 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After being struck, the ball travels freely under gravity until is strikes the ground at a point B, as shown. Find: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greatest height above ground reached by the ball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speed of the ball as it reaches B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angle the velocity of the ball makes with the ground as the ball reaches B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876800" y="31242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76800" y="1752600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 rot="16200000">
            <a:off x="4238766" y="1781034"/>
            <a:ext cx="3562068" cy="3810000"/>
          </a:xfrm>
          <a:prstGeom prst="arc">
            <a:avLst>
              <a:gd name="adj1" fmla="val 19241745"/>
              <a:gd name="adj2" fmla="val 4324926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>
          <a:xfrm flipV="1">
            <a:off x="4861999" y="1524000"/>
            <a:ext cx="929201" cy="7476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15000" y="1295400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(5</a:t>
            </a:r>
            <a:r>
              <a:rPr lang="en-GB" sz="1400" b="1" dirty="0">
                <a:latin typeface="Comic Sans MS" pitchFamily="66" charset="0"/>
              </a:rPr>
              <a:t>i</a:t>
            </a:r>
            <a:r>
              <a:rPr lang="en-GB" sz="1400" dirty="0">
                <a:latin typeface="Comic Sans MS" pitchFamily="66" charset="0"/>
              </a:rPr>
              <a:t> + 8</a:t>
            </a:r>
            <a:r>
              <a:rPr lang="en-GB" sz="1400" b="1" dirty="0">
                <a:latin typeface="Comic Sans MS" pitchFamily="66" charset="0"/>
              </a:rPr>
              <a:t>j</a:t>
            </a:r>
            <a:r>
              <a:rPr lang="en-GB" sz="1400" dirty="0">
                <a:latin typeface="Comic Sans MS" pitchFamily="66" charset="0"/>
              </a:rPr>
              <a:t>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909782" y="2260979"/>
            <a:ext cx="92920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791200" y="1524000"/>
            <a:ext cx="0" cy="700602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81600" y="228600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GB" sz="1400" b="1" dirty="0">
                <a:solidFill>
                  <a:srgbClr val="FF0000"/>
                </a:solidFill>
                <a:latin typeface="Comic Sans MS" pitchFamily="66" charset="0"/>
              </a:rPr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91200" y="16002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CC"/>
                </a:solidFill>
                <a:latin typeface="Comic Sans MS" pitchFamily="66" charset="0"/>
              </a:rPr>
              <a:t>8</a:t>
            </a:r>
            <a:r>
              <a:rPr lang="en-GB" sz="1400" b="1" dirty="0">
                <a:solidFill>
                  <a:srgbClr val="0000CC"/>
                </a:solidFill>
                <a:latin typeface="Comic Sans MS" pitchFamily="66" charset="0"/>
              </a:rPr>
              <a:t>j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0" y="2057400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96200" y="312420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4356923" y="257727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2m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724400" y="22860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06755" y="32766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As the ball strikes B, its velocity will have both a horizontal and vertical component</a:t>
            </a:r>
          </a:p>
          <a:p>
            <a:pPr marL="285750" indent="-285750">
              <a:buFont typeface="Wingdings"/>
              <a:buChar char="à"/>
            </a:pPr>
            <a:r>
              <a:rPr lang="en-GB" sz="1200" dirty="0">
                <a:latin typeface="Comic Sans MS" pitchFamily="66" charset="0"/>
                <a:sym typeface="Wingdings" pitchFamily="2" charset="2"/>
              </a:rPr>
              <a:t>The horizontal speed is constant (5) so we do not need to calculate this</a:t>
            </a:r>
          </a:p>
          <a:p>
            <a:pPr marL="285750" indent="-285750">
              <a:buFont typeface="Wingdings"/>
              <a:buChar char="à"/>
            </a:pPr>
            <a:r>
              <a:rPr lang="en-GB" sz="1200" dirty="0">
                <a:latin typeface="Comic Sans MS" pitchFamily="66" charset="0"/>
                <a:sym typeface="Wingdings" pitchFamily="2" charset="2"/>
              </a:rPr>
              <a:t>The vertical speed however will vary as the ball travels so we need to work this out…</a:t>
            </a:r>
          </a:p>
          <a:p>
            <a:pPr marL="285750" indent="-285750">
              <a:buFont typeface="Wingdings"/>
              <a:buChar char="à"/>
            </a:pPr>
            <a:r>
              <a:rPr lang="en-GB" sz="1200" dirty="0">
                <a:latin typeface="Comic Sans MS" pitchFamily="66" charset="0"/>
                <a:sym typeface="Wingdings" pitchFamily="2" charset="2"/>
              </a:rPr>
              <a:t>At B the ball has travelled 2m down – resolve vertically again, taking </a:t>
            </a:r>
            <a:r>
              <a:rPr lang="en-GB" sz="1200" u="sng" dirty="0">
                <a:latin typeface="Comic Sans MS" pitchFamily="66" charset="0"/>
                <a:sym typeface="Wingdings" pitchFamily="2" charset="2"/>
              </a:rPr>
              <a:t>downwards</a:t>
            </a:r>
            <a:r>
              <a:rPr lang="en-GB" sz="1200" dirty="0">
                <a:latin typeface="Comic Sans MS" pitchFamily="66" charset="0"/>
                <a:sym typeface="Wingdings" pitchFamily="2" charset="2"/>
              </a:rPr>
              <a:t> as the positive direction</a:t>
            </a:r>
            <a:endParaRPr lang="en-GB" sz="12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48200" y="4800600"/>
                <a:ext cx="5795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𝑠</m:t>
                      </m:r>
                      <m:r>
                        <a:rPr lang="en-GB" sz="12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800600"/>
                <a:ext cx="57951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57800" y="4800600"/>
                <a:ext cx="713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𝑢</m:t>
                      </m:r>
                      <m:r>
                        <a:rPr lang="en-GB" sz="1200" b="0" i="1" smtClean="0">
                          <a:latin typeface="Cambria Math"/>
                        </a:rPr>
                        <m:t>=−8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00600"/>
                <a:ext cx="713337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019800" y="4800600"/>
                <a:ext cx="5012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/>
                      </a:rPr>
                      <m:t>𝑣</m:t>
                    </m:r>
                    <m:r>
                      <a:rPr lang="en-GB" sz="1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sz="1200" dirty="0"/>
                  <a:t>?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800600"/>
                <a:ext cx="501227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05600" y="4800600"/>
                <a:ext cx="7116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𝑎</m:t>
                      </m:r>
                      <m:r>
                        <a:rPr lang="en-GB" sz="1200" b="0" i="1" smtClean="0">
                          <a:latin typeface="Cambria Math"/>
                        </a:rPr>
                        <m:t>=9.8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800600"/>
                <a:ext cx="71160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620000" y="4800600"/>
                <a:ext cx="508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𝑡</m:t>
                      </m:r>
                      <m:r>
                        <a:rPr lang="en-GB" sz="12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800600"/>
                <a:ext cx="50853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191000" y="5105400"/>
                <a:ext cx="11769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/>
                        </a:rPr>
                        <m:t>+2</m:t>
                      </m:r>
                      <m:r>
                        <a:rPr lang="en-GB" sz="1200" b="0" i="1" smtClean="0">
                          <a:latin typeface="Cambria Math"/>
                        </a:rPr>
                        <m:t>𝑎𝑠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105400"/>
                <a:ext cx="117692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191000" y="5486400"/>
                <a:ext cx="1729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(−8)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/>
                        </a:rPr>
                        <m:t>+2(9.8)(2)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486400"/>
                <a:ext cx="172989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191000" y="5867400"/>
                <a:ext cx="9572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/>
                        </a:rPr>
                        <m:t>=103.2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867400"/>
                <a:ext cx="95725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267200" y="6199495"/>
                <a:ext cx="1158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𝑣</m:t>
                      </m:r>
                      <m:r>
                        <a:rPr lang="en-GB" sz="1200" b="0" i="1" smtClean="0">
                          <a:latin typeface="Cambria Math"/>
                        </a:rPr>
                        <m:t>=10.2</m:t>
                      </m:r>
                      <m:r>
                        <a:rPr lang="en-GB" sz="12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199495"/>
                <a:ext cx="115820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/>
          <p:cNvSpPr/>
          <p:nvPr/>
        </p:nvSpPr>
        <p:spPr>
          <a:xfrm>
            <a:off x="5715000" y="5257800"/>
            <a:ext cx="381000" cy="3810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6019800" y="5257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81" name="Arc 80"/>
          <p:cNvSpPr/>
          <p:nvPr/>
        </p:nvSpPr>
        <p:spPr>
          <a:xfrm>
            <a:off x="5715000" y="5638800"/>
            <a:ext cx="381000" cy="3810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Arc 81"/>
          <p:cNvSpPr/>
          <p:nvPr/>
        </p:nvSpPr>
        <p:spPr>
          <a:xfrm>
            <a:off x="5334000" y="6019800"/>
            <a:ext cx="381000" cy="3810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6019800" y="5562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right side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38800" y="60960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Square root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62400" y="6477000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So as it strikes B, the ball has a velocity of 10.2ms</a:t>
            </a:r>
            <a:r>
              <a:rPr lang="en-GB" sz="1200" baseline="30000" dirty="0">
                <a:solidFill>
                  <a:srgbClr val="FF0000"/>
                </a:solidFill>
                <a:latin typeface="Comic Sans MS" pitchFamily="66" charset="0"/>
              </a:rPr>
              <a:t>-1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 downwards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74">
                <a:extLst>
                  <a:ext uri="{FF2B5EF4-FFF2-40B4-BE49-F238E27FC236}">
                    <a16:creationId xmlns:a16="http://schemas.microsoft.com/office/drawing/2014/main" id="{368A3B49-87F2-4478-8A36-F6A543F73A6A}"/>
                  </a:ext>
                </a:extLst>
              </p:cNvPr>
              <p:cNvSpPr txBox="1"/>
              <p:nvPr/>
            </p:nvSpPr>
            <p:spPr>
              <a:xfrm>
                <a:off x="1676400" y="5220810"/>
                <a:ext cx="9355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=5.3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74">
                <a:extLst>
                  <a:ext uri="{FF2B5EF4-FFF2-40B4-BE49-F238E27FC236}">
                    <a16:creationId xmlns:a16="http://schemas.microsoft.com/office/drawing/2014/main" id="{368A3B49-87F2-4478-8A36-F6A543F7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220810"/>
                <a:ext cx="93557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3B642A1-7CB6-4252-A46E-815BA22B01F8}"/>
                  </a:ext>
                </a:extLst>
              </p:cNvPr>
              <p:cNvSpPr txBox="1"/>
              <p:nvPr/>
            </p:nvSpPr>
            <p:spPr>
              <a:xfrm>
                <a:off x="7500597" y="4595338"/>
                <a:ext cx="38068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3B642A1-7CB6-4252-A46E-815BA22B0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597" y="4595338"/>
                <a:ext cx="380681" cy="184666"/>
              </a:xfrm>
              <a:prstGeom prst="rect">
                <a:avLst/>
              </a:prstGeom>
              <a:blipFill>
                <a:blip r:embed="rId15"/>
                <a:stretch>
                  <a:fillRect l="-14286" t="-6667" r="-14286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タイトル 1">
            <a:extLst>
              <a:ext uri="{FF2B5EF4-FFF2-40B4-BE49-F238E27FC236}">
                <a16:creationId xmlns:a16="http://schemas.microsoft.com/office/drawing/2014/main" id="{AB0C1813-4B6D-4544-8F19-7E72A8EF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1" name="コンテンツ プレースホルダー 2">
            <a:extLst>
              <a:ext uri="{FF2B5EF4-FFF2-40B4-BE49-F238E27FC236}">
                <a16:creationId xmlns:a16="http://schemas.microsoft.com/office/drawing/2014/main" id="{40B42D26-72C0-4B20-9646-224A0FA8A8E1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41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  <p:bldP spid="43" grpId="0"/>
      <p:bldP spid="45" grpId="0"/>
      <p:bldP spid="51" grpId="0"/>
      <p:bldP spid="76" grpId="0"/>
      <p:bldP spid="77" grpId="0"/>
      <p:bldP spid="78" grpId="0"/>
      <p:bldP spid="79" grpId="0" animBg="1"/>
      <p:bldP spid="80" grpId="0"/>
      <p:bldP spid="81" grpId="0" animBg="1"/>
      <p:bldP spid="82" grpId="0" animBg="1"/>
      <p:bldP spid="83" grpId="0"/>
      <p:bldP spid="84" grpId="0"/>
      <p:bldP spid="85" grpId="0"/>
      <p:bldP spid="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723564" cy="493707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ball is struck by a racket at a point A which is 2m above horizontal ground. Immediately after being struck, the ball has velocity (5</a:t>
            </a:r>
            <a:r>
              <a:rPr lang="en-GB" sz="1400" b="1" dirty="0">
                <a:latin typeface="Comic Sans MS" pitchFamily="66" charset="0"/>
              </a:rPr>
              <a:t>i</a:t>
            </a:r>
            <a:r>
              <a:rPr lang="en-GB" sz="1400" dirty="0">
                <a:latin typeface="Comic Sans MS" pitchFamily="66" charset="0"/>
              </a:rPr>
              <a:t> + 8</a:t>
            </a:r>
            <a:r>
              <a:rPr lang="en-GB" sz="1400" b="1" dirty="0">
                <a:latin typeface="Comic Sans MS" pitchFamily="66" charset="0"/>
              </a:rPr>
              <a:t>j</a:t>
            </a:r>
            <a:r>
              <a:rPr lang="en-GB" sz="1400" dirty="0">
                <a:latin typeface="Comic Sans MS" pitchFamily="66" charset="0"/>
              </a:rPr>
              <a:t>) 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r>
              <a:rPr lang="en-GB" sz="1400" dirty="0">
                <a:latin typeface="Comic Sans MS" pitchFamily="66" charset="0"/>
              </a:rPr>
              <a:t>, where </a:t>
            </a:r>
            <a:r>
              <a:rPr lang="en-GB" sz="1400" b="1" dirty="0" err="1">
                <a:latin typeface="Comic Sans MS" pitchFamily="66" charset="0"/>
              </a:rPr>
              <a:t>i</a:t>
            </a:r>
            <a:r>
              <a:rPr lang="en-GB" sz="1400" dirty="0">
                <a:latin typeface="Comic Sans MS" pitchFamily="66" charset="0"/>
              </a:rPr>
              <a:t> and </a:t>
            </a:r>
            <a:r>
              <a:rPr lang="en-GB" sz="1400" b="1" dirty="0">
                <a:latin typeface="Comic Sans MS" pitchFamily="66" charset="0"/>
              </a:rPr>
              <a:t>j</a:t>
            </a:r>
            <a:r>
              <a:rPr lang="en-GB" sz="1400" dirty="0">
                <a:latin typeface="Comic Sans MS" pitchFamily="66" charset="0"/>
              </a:rPr>
              <a:t> are unit vectors horizontally and vertically respectively. 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After being struck, the ball travels freely under gravity until is strikes the ground at a point B, as shown. Find: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greatest height above ground reached by the ball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speed of the ball as it reaches B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angle the velocity of the ball makes with the ground as the ball reaches B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876800" y="31242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76800" y="1752600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 rot="16200000">
            <a:off x="4238766" y="1781034"/>
            <a:ext cx="3562068" cy="3810000"/>
          </a:xfrm>
          <a:prstGeom prst="arc">
            <a:avLst>
              <a:gd name="adj1" fmla="val 19241745"/>
              <a:gd name="adj2" fmla="val 4324926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>
          <a:xfrm flipV="1">
            <a:off x="4861999" y="1524000"/>
            <a:ext cx="929201" cy="7476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15000" y="1295400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(5</a:t>
            </a:r>
            <a:r>
              <a:rPr lang="en-GB" sz="1400" b="1" dirty="0">
                <a:latin typeface="Comic Sans MS" pitchFamily="66" charset="0"/>
              </a:rPr>
              <a:t>i</a:t>
            </a:r>
            <a:r>
              <a:rPr lang="en-GB" sz="1400" dirty="0">
                <a:latin typeface="Comic Sans MS" pitchFamily="66" charset="0"/>
              </a:rPr>
              <a:t> + 8</a:t>
            </a:r>
            <a:r>
              <a:rPr lang="en-GB" sz="1400" b="1" dirty="0">
                <a:latin typeface="Comic Sans MS" pitchFamily="66" charset="0"/>
              </a:rPr>
              <a:t>j</a:t>
            </a:r>
            <a:r>
              <a:rPr lang="en-GB" sz="1400" dirty="0">
                <a:latin typeface="Comic Sans MS" pitchFamily="66" charset="0"/>
              </a:rPr>
              <a:t>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909782" y="2260979"/>
            <a:ext cx="92920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791200" y="1524000"/>
            <a:ext cx="0" cy="700602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81600" y="228600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GB" sz="1400" b="1" dirty="0">
                <a:solidFill>
                  <a:srgbClr val="FF0000"/>
                </a:solidFill>
                <a:latin typeface="Comic Sans MS" pitchFamily="66" charset="0"/>
              </a:rPr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91200" y="16002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CC"/>
                </a:solidFill>
                <a:latin typeface="Comic Sans MS" pitchFamily="66" charset="0"/>
              </a:rPr>
              <a:t>8</a:t>
            </a:r>
            <a:r>
              <a:rPr lang="en-GB" sz="1400" b="1" dirty="0">
                <a:solidFill>
                  <a:srgbClr val="0000CC"/>
                </a:solidFill>
                <a:latin typeface="Comic Sans MS" pitchFamily="66" charset="0"/>
              </a:rPr>
              <a:t>j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0" y="2057400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96200" y="312420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4356923" y="257727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2m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724400" y="22860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06755" y="32766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As the ball strikes B, its velocity will have both a horizontal and vertical component</a:t>
            </a:r>
          </a:p>
          <a:p>
            <a:pPr marL="285750" indent="-285750">
              <a:buFont typeface="Wingdings"/>
              <a:buChar char="à"/>
            </a:pPr>
            <a:r>
              <a:rPr lang="en-GB" sz="1200" dirty="0">
                <a:latin typeface="Comic Sans MS" pitchFamily="66" charset="0"/>
                <a:sym typeface="Wingdings" pitchFamily="2" charset="2"/>
              </a:rPr>
              <a:t>The horizontal speed is constant (5) so we do not need to calculate this</a:t>
            </a:r>
          </a:p>
          <a:p>
            <a:pPr marL="285750" indent="-285750">
              <a:buFont typeface="Wingdings"/>
              <a:buChar char="à"/>
            </a:pPr>
            <a:r>
              <a:rPr lang="en-GB" sz="1200" dirty="0">
                <a:latin typeface="Comic Sans MS" pitchFamily="66" charset="0"/>
                <a:sym typeface="Wingdings" pitchFamily="2" charset="2"/>
              </a:rPr>
              <a:t>The vertical speed however will vary as the ball travels so we need to work this out…</a:t>
            </a:r>
          </a:p>
          <a:p>
            <a:pPr marL="285750" indent="-285750">
              <a:buFont typeface="Wingdings"/>
              <a:buChar char="à"/>
            </a:pPr>
            <a:r>
              <a:rPr lang="en-GB" sz="1200" dirty="0">
                <a:latin typeface="Comic Sans MS" pitchFamily="66" charset="0"/>
                <a:sym typeface="Wingdings" pitchFamily="2" charset="2"/>
              </a:rPr>
              <a:t>At B the ball has travelled 2m down – resolve vertically again, taking </a:t>
            </a:r>
            <a:r>
              <a:rPr lang="en-GB" sz="1200" u="sng" dirty="0">
                <a:latin typeface="Comic Sans MS" pitchFamily="66" charset="0"/>
                <a:sym typeface="Wingdings" pitchFamily="2" charset="2"/>
              </a:rPr>
              <a:t>downwards</a:t>
            </a:r>
            <a:r>
              <a:rPr lang="en-GB" sz="1200" dirty="0">
                <a:latin typeface="Comic Sans MS" pitchFamily="66" charset="0"/>
                <a:sym typeface="Wingdings" pitchFamily="2" charset="2"/>
              </a:rPr>
              <a:t> as the positive direction</a:t>
            </a:r>
            <a:endParaRPr lang="en-GB" sz="1200" dirty="0">
              <a:latin typeface="Comic Sans MS" pitchFamily="66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858000" y="5867400"/>
            <a:ext cx="1295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20000" y="586740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B</a:t>
            </a:r>
          </a:p>
        </p:txBody>
      </p:sp>
      <p:cxnSp>
        <p:nvCxnSpPr>
          <p:cNvPr id="7" name="Straight Arrow Connector 6"/>
          <p:cNvCxnSpPr>
            <a:endCxn id="36" idx="0"/>
          </p:cNvCxnSpPr>
          <p:nvPr/>
        </p:nvCxnSpPr>
        <p:spPr>
          <a:xfrm>
            <a:off x="7010400" y="5029200"/>
            <a:ext cx="75884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10400" y="5029200"/>
            <a:ext cx="76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772400" y="5029200"/>
            <a:ext cx="0" cy="8382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15200" y="47244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5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72400" y="525780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CC"/>
                </a:solidFill>
                <a:latin typeface="Comic Sans MS" pitchFamily="66" charset="0"/>
              </a:rPr>
              <a:t>10.2</a:t>
            </a:r>
            <a:endParaRPr lang="en-GB" sz="1400" b="1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2400" y="49530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You can just use Pythagoras to work out the overall speed!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38600" y="5410200"/>
                <a:ext cx="1356975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10.2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410200"/>
                <a:ext cx="1356975" cy="3592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38600" y="5867400"/>
                <a:ext cx="15059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=11</m:t>
                      </m:r>
                      <m:r>
                        <a:rPr lang="en-GB" sz="14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 (2</m:t>
                      </m:r>
                      <m:r>
                        <a:rPr lang="en-GB" sz="1400" b="0" i="1" smtClean="0">
                          <a:latin typeface="Cambria Math"/>
                        </a:rPr>
                        <m:t>𝑠𝑓</m:t>
                      </m:r>
                      <m:r>
                        <a:rPr lang="en-GB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867400"/>
                <a:ext cx="150592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600200" y="5633622"/>
                <a:ext cx="10710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=11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633622"/>
                <a:ext cx="107106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74">
                <a:extLst>
                  <a:ext uri="{FF2B5EF4-FFF2-40B4-BE49-F238E27FC236}">
                    <a16:creationId xmlns:a16="http://schemas.microsoft.com/office/drawing/2014/main" id="{002C7E0E-8877-4BA0-B631-7AB82C1D928E}"/>
                  </a:ext>
                </a:extLst>
              </p:cNvPr>
              <p:cNvSpPr txBox="1"/>
              <p:nvPr/>
            </p:nvSpPr>
            <p:spPr>
              <a:xfrm>
                <a:off x="1676400" y="5220810"/>
                <a:ext cx="9355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=5.3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74">
                <a:extLst>
                  <a:ext uri="{FF2B5EF4-FFF2-40B4-BE49-F238E27FC236}">
                    <a16:creationId xmlns:a16="http://schemas.microsoft.com/office/drawing/2014/main" id="{002C7E0E-8877-4BA0-B631-7AB82C1D9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220810"/>
                <a:ext cx="93557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2AC3C11-DA1E-4191-9797-701927C85A4A}"/>
                  </a:ext>
                </a:extLst>
              </p:cNvPr>
              <p:cNvSpPr txBox="1"/>
              <p:nvPr/>
            </p:nvSpPr>
            <p:spPr>
              <a:xfrm>
                <a:off x="7500597" y="4595338"/>
                <a:ext cx="38068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2AC3C11-DA1E-4191-9797-701927C8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597" y="4595338"/>
                <a:ext cx="380681" cy="184666"/>
              </a:xfrm>
              <a:prstGeom prst="rect">
                <a:avLst/>
              </a:prstGeom>
              <a:blipFill>
                <a:blip r:embed="rId9"/>
                <a:stretch>
                  <a:fillRect l="-14286" t="-6667" r="-14286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タイトル 1">
            <a:extLst>
              <a:ext uri="{FF2B5EF4-FFF2-40B4-BE49-F238E27FC236}">
                <a16:creationId xmlns:a16="http://schemas.microsoft.com/office/drawing/2014/main" id="{25410FF5-0E72-4767-B9DD-9055914E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9" name="コンテンツ プレースホルダー 2">
            <a:extLst>
              <a:ext uri="{FF2B5EF4-FFF2-40B4-BE49-F238E27FC236}">
                <a16:creationId xmlns:a16="http://schemas.microsoft.com/office/drawing/2014/main" id="{070A817F-FF12-4208-ACB8-ACF9305893EE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6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0" grpId="0"/>
      <p:bldP spid="61" grpId="0"/>
      <p:bldP spid="13" grpId="0"/>
      <p:bldP spid="14" grpId="0"/>
      <p:bldP spid="62" grpId="0"/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/>
          <p:cNvSpPr/>
          <p:nvPr/>
        </p:nvSpPr>
        <p:spPr>
          <a:xfrm>
            <a:off x="7543800" y="5029200"/>
            <a:ext cx="914400" cy="914400"/>
          </a:xfrm>
          <a:prstGeom prst="arc">
            <a:avLst>
              <a:gd name="adj1" fmla="val 14465191"/>
              <a:gd name="adj2" fmla="val 1624982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723564" cy="493707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ball is struck by a racket at a point A which is 2m above horizontal ground. Immediately after being struck, the ball has velocity (5</a:t>
            </a:r>
            <a:r>
              <a:rPr lang="en-GB" sz="1400" b="1" dirty="0">
                <a:latin typeface="Comic Sans MS" pitchFamily="66" charset="0"/>
              </a:rPr>
              <a:t>i</a:t>
            </a:r>
            <a:r>
              <a:rPr lang="en-GB" sz="1400" dirty="0">
                <a:latin typeface="Comic Sans MS" pitchFamily="66" charset="0"/>
              </a:rPr>
              <a:t> + 8</a:t>
            </a:r>
            <a:r>
              <a:rPr lang="en-GB" sz="1400" b="1" dirty="0">
                <a:latin typeface="Comic Sans MS" pitchFamily="66" charset="0"/>
              </a:rPr>
              <a:t>j</a:t>
            </a:r>
            <a:r>
              <a:rPr lang="en-GB" sz="1400" dirty="0">
                <a:latin typeface="Comic Sans MS" pitchFamily="66" charset="0"/>
              </a:rPr>
              <a:t>) 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r>
              <a:rPr lang="en-GB" sz="1400" dirty="0">
                <a:latin typeface="Comic Sans MS" pitchFamily="66" charset="0"/>
              </a:rPr>
              <a:t>, where </a:t>
            </a:r>
            <a:r>
              <a:rPr lang="en-GB" sz="1400" b="1" dirty="0" err="1">
                <a:latin typeface="Comic Sans MS" pitchFamily="66" charset="0"/>
              </a:rPr>
              <a:t>i</a:t>
            </a:r>
            <a:r>
              <a:rPr lang="en-GB" sz="1400" dirty="0">
                <a:latin typeface="Comic Sans MS" pitchFamily="66" charset="0"/>
              </a:rPr>
              <a:t> and </a:t>
            </a:r>
            <a:r>
              <a:rPr lang="en-GB" sz="1400" b="1" dirty="0">
                <a:latin typeface="Comic Sans MS" pitchFamily="66" charset="0"/>
              </a:rPr>
              <a:t>j</a:t>
            </a:r>
            <a:r>
              <a:rPr lang="en-GB" sz="1400" dirty="0">
                <a:latin typeface="Comic Sans MS" pitchFamily="66" charset="0"/>
              </a:rPr>
              <a:t> are unit vectors horizontally and vertically respectively. 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After being struck, the ball travels freely under gravity until is strikes the ground at a point B, as shown. Find: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greatest height above ground reached by the ball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speed of the ball as it reaches B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angle the velocity of the ball makes with the ground as the ball reaches B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876800" y="31242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76800" y="1752600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 rot="16200000">
            <a:off x="4238766" y="1781034"/>
            <a:ext cx="3562068" cy="3810000"/>
          </a:xfrm>
          <a:prstGeom prst="arc">
            <a:avLst>
              <a:gd name="adj1" fmla="val 19241745"/>
              <a:gd name="adj2" fmla="val 4324926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>
          <a:xfrm flipV="1">
            <a:off x="4861999" y="1524000"/>
            <a:ext cx="929201" cy="7476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15000" y="1295400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(5</a:t>
            </a:r>
            <a:r>
              <a:rPr lang="en-GB" sz="1400" b="1" dirty="0">
                <a:latin typeface="Comic Sans MS" pitchFamily="66" charset="0"/>
              </a:rPr>
              <a:t>i</a:t>
            </a:r>
            <a:r>
              <a:rPr lang="en-GB" sz="1400" dirty="0">
                <a:latin typeface="Comic Sans MS" pitchFamily="66" charset="0"/>
              </a:rPr>
              <a:t> + 8</a:t>
            </a:r>
            <a:r>
              <a:rPr lang="en-GB" sz="1400" b="1" dirty="0">
                <a:latin typeface="Comic Sans MS" pitchFamily="66" charset="0"/>
              </a:rPr>
              <a:t>j</a:t>
            </a:r>
            <a:r>
              <a:rPr lang="en-GB" sz="1400" dirty="0">
                <a:latin typeface="Comic Sans MS" pitchFamily="66" charset="0"/>
              </a:rPr>
              <a:t>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909782" y="2260979"/>
            <a:ext cx="92920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791200" y="1524000"/>
            <a:ext cx="0" cy="700602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81600" y="228600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GB" sz="1400" b="1" dirty="0">
                <a:solidFill>
                  <a:srgbClr val="FF0000"/>
                </a:solidFill>
                <a:latin typeface="Comic Sans MS" pitchFamily="66" charset="0"/>
              </a:rPr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91200" y="16002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CC"/>
                </a:solidFill>
                <a:latin typeface="Comic Sans MS" pitchFamily="66" charset="0"/>
              </a:rPr>
              <a:t>8</a:t>
            </a:r>
            <a:r>
              <a:rPr lang="en-GB" sz="1400" b="1" dirty="0">
                <a:solidFill>
                  <a:srgbClr val="0000CC"/>
                </a:solidFill>
                <a:latin typeface="Comic Sans MS" pitchFamily="66" charset="0"/>
              </a:rPr>
              <a:t>j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0" y="2057400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96200" y="312420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4356923" y="257727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2m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724400" y="22860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38600" y="3505200"/>
            <a:ext cx="458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We can use the same diagram to calculate the angle between the velocity and the ground…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086600" y="5334000"/>
            <a:ext cx="1295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48600" y="533400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B</a:t>
            </a:r>
          </a:p>
        </p:txBody>
      </p:sp>
      <p:cxnSp>
        <p:nvCxnSpPr>
          <p:cNvPr id="7" name="Straight Arrow Connector 6"/>
          <p:cNvCxnSpPr>
            <a:endCxn id="36" idx="0"/>
          </p:cNvCxnSpPr>
          <p:nvPr/>
        </p:nvCxnSpPr>
        <p:spPr>
          <a:xfrm>
            <a:off x="7239000" y="4495800"/>
            <a:ext cx="75884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239000" y="4495800"/>
            <a:ext cx="76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001000" y="4495800"/>
            <a:ext cx="0" cy="8382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43800" y="41910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5</a:t>
            </a:r>
            <a:endParaRPr lang="en-GB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01000" y="472440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CC"/>
                </a:solidFill>
                <a:latin typeface="Comic Sans MS" pitchFamily="66" charset="0"/>
              </a:rPr>
              <a:t>10.2</a:t>
            </a:r>
            <a:endParaRPr lang="en-GB" sz="1400" b="1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96200" y="47244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Comic Sans MS" pitchFamily="66" charset="0"/>
              </a:rPr>
              <a:t>θ</a:t>
            </a:r>
            <a:endParaRPr lang="en-GB" sz="1400" b="1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91000" y="4191000"/>
                <a:ext cx="1197571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𝑂𝑝𝑝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𝐴𝑑𝑗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191000"/>
                <a:ext cx="1197571" cy="534826"/>
              </a:xfrm>
              <a:prstGeom prst="rect">
                <a:avLst/>
              </a:prstGeom>
              <a:blipFill rotWithShape="1">
                <a:blip r:embed="rId6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191000" y="4724400"/>
                <a:ext cx="1209818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10.2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724400"/>
                <a:ext cx="1209818" cy="501419"/>
              </a:xfrm>
              <a:prstGeom prst="rect">
                <a:avLst/>
              </a:prstGeom>
              <a:blipFill rotWithShape="1"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191000" y="5334000"/>
                <a:ext cx="120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=0.49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334000"/>
                <a:ext cx="120981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509448" y="5750257"/>
                <a:ext cx="967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=26.2°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448" y="5750257"/>
                <a:ext cx="96776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523096" y="6158552"/>
                <a:ext cx="967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=63.8°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096" y="6158552"/>
                <a:ext cx="967765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/>
          <p:cNvSpPr/>
          <p:nvPr/>
        </p:nvSpPr>
        <p:spPr>
          <a:xfrm>
            <a:off x="5334000" y="4495800"/>
            <a:ext cx="381000" cy="5334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5715000" y="45720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42" name="Arc 41"/>
          <p:cNvSpPr/>
          <p:nvPr/>
        </p:nvSpPr>
        <p:spPr>
          <a:xfrm>
            <a:off x="5334000" y="5029200"/>
            <a:ext cx="381000" cy="4572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c 42"/>
          <p:cNvSpPr/>
          <p:nvPr/>
        </p:nvSpPr>
        <p:spPr>
          <a:xfrm>
            <a:off x="5334000" y="5486400"/>
            <a:ext cx="381000" cy="3810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rc 44"/>
          <p:cNvSpPr/>
          <p:nvPr/>
        </p:nvSpPr>
        <p:spPr>
          <a:xfrm>
            <a:off x="5334000" y="5867400"/>
            <a:ext cx="381000" cy="4572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5562600" y="51054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38800" y="55626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Inverse Tan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715000" y="5867400"/>
                <a:ext cx="3124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Remember to work out the actual angle between the velocity and </a:t>
                </a:r>
                <a:r>
                  <a:rPr lang="el-GR" sz="1200" dirty="0">
                    <a:solidFill>
                      <a:srgbClr val="FF0000"/>
                    </a:solidFill>
                    <a:latin typeface="Comic Sans MS" pitchFamily="66" charset="0"/>
                  </a:rPr>
                  <a:t>θ</a:t>
                </a:r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 </a:t>
                </a:r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(Subtract </a:t>
                </a:r>
                <a:r>
                  <a:rPr lang="el-GR" sz="1200" dirty="0">
                    <a:solidFill>
                      <a:srgbClr val="FF0000"/>
                    </a:solidFill>
                    <a:latin typeface="Comic Sans MS" pitchFamily="66" charset="0"/>
                  </a:rPr>
                  <a:t>θ</a:t>
                </a:r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from 90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rgbClr val="FF0000"/>
                        </a:solidFill>
                        <a:latin typeface="Cambria Math"/>
                      </a:rPr>
                      <m:t>°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867400"/>
                <a:ext cx="3124200" cy="646331"/>
              </a:xfrm>
              <a:prstGeom prst="rect">
                <a:avLst/>
              </a:prstGeom>
              <a:blipFill rotWithShape="1">
                <a:blip r:embed="rId11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694156" y="6312024"/>
                <a:ext cx="851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=63.8° 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156" y="6312024"/>
                <a:ext cx="85170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7543800" y="472440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26.2°</a:t>
            </a:r>
            <a:endParaRPr lang="en-GB" sz="1200" b="1" dirty="0">
              <a:latin typeface="Comic Sans MS" pitchFamily="66" charset="0"/>
            </a:endParaRPr>
          </a:p>
        </p:txBody>
      </p:sp>
      <p:sp>
        <p:nvSpPr>
          <p:cNvPr id="68" name="Arc 67"/>
          <p:cNvSpPr/>
          <p:nvPr/>
        </p:nvSpPr>
        <p:spPr>
          <a:xfrm>
            <a:off x="7543800" y="5029200"/>
            <a:ext cx="914400" cy="914400"/>
          </a:xfrm>
          <a:prstGeom prst="arc">
            <a:avLst>
              <a:gd name="adj1" fmla="val 11994903"/>
              <a:gd name="adj2" fmla="val 1452812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7086600" y="5029200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63.8°</a:t>
            </a:r>
            <a:endParaRPr lang="en-GB" sz="1400" b="1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62">
                <a:extLst>
                  <a:ext uri="{FF2B5EF4-FFF2-40B4-BE49-F238E27FC236}">
                    <a16:creationId xmlns:a16="http://schemas.microsoft.com/office/drawing/2014/main" id="{3BDB55AA-2E6F-4BBF-AEBB-DFCE1A89C137}"/>
                  </a:ext>
                </a:extLst>
              </p:cNvPr>
              <p:cNvSpPr txBox="1"/>
              <p:nvPr/>
            </p:nvSpPr>
            <p:spPr>
              <a:xfrm>
                <a:off x="1600200" y="5633622"/>
                <a:ext cx="10710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=11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62">
                <a:extLst>
                  <a:ext uri="{FF2B5EF4-FFF2-40B4-BE49-F238E27FC236}">
                    <a16:creationId xmlns:a16="http://schemas.microsoft.com/office/drawing/2014/main" id="{3BDB55AA-2E6F-4BBF-AEBB-DFCE1A89C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633622"/>
                <a:ext cx="107106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4">
                <a:extLst>
                  <a:ext uri="{FF2B5EF4-FFF2-40B4-BE49-F238E27FC236}">
                    <a16:creationId xmlns:a16="http://schemas.microsoft.com/office/drawing/2014/main" id="{68AE8E7F-2836-4DF8-BFF3-A5373DC8B758}"/>
                  </a:ext>
                </a:extLst>
              </p:cNvPr>
              <p:cNvSpPr txBox="1"/>
              <p:nvPr/>
            </p:nvSpPr>
            <p:spPr>
              <a:xfrm>
                <a:off x="1676400" y="5220810"/>
                <a:ext cx="9355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=5.3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4">
                <a:extLst>
                  <a:ext uri="{FF2B5EF4-FFF2-40B4-BE49-F238E27FC236}">
                    <a16:creationId xmlns:a16="http://schemas.microsoft.com/office/drawing/2014/main" id="{68AE8E7F-2836-4DF8-BFF3-A5373DC8B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220810"/>
                <a:ext cx="93557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タイトル 1">
            <a:extLst>
              <a:ext uri="{FF2B5EF4-FFF2-40B4-BE49-F238E27FC236}">
                <a16:creationId xmlns:a16="http://schemas.microsoft.com/office/drawing/2014/main" id="{5B588F0D-6E2C-4B25-9BE2-73B5FE23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4" name="コンテンツ プレースホルダー 2">
            <a:extLst>
              <a:ext uri="{FF2B5EF4-FFF2-40B4-BE49-F238E27FC236}">
                <a16:creationId xmlns:a16="http://schemas.microsoft.com/office/drawing/2014/main" id="{DD2272AA-83C3-41CD-9391-FDAA93B8AC0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363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36" grpId="0"/>
      <p:bldP spid="60" grpId="0"/>
      <p:bldP spid="61" grpId="0"/>
      <p:bldP spid="31" grpId="0"/>
      <p:bldP spid="31" grpId="1"/>
      <p:bldP spid="6" grpId="0"/>
      <p:bldP spid="33" grpId="0"/>
      <p:bldP spid="34" grpId="0"/>
      <p:bldP spid="37" grpId="0"/>
      <p:bldP spid="38" grpId="0"/>
      <p:bldP spid="39" grpId="0" animBg="1"/>
      <p:bldP spid="41" grpId="0"/>
      <p:bldP spid="42" grpId="0" animBg="1"/>
      <p:bldP spid="43" grpId="0" animBg="1"/>
      <p:bldP spid="45" grpId="0" animBg="1"/>
      <p:bldP spid="51" grpId="0"/>
      <p:bldP spid="64" grpId="0"/>
      <p:bldP spid="66" grpId="0"/>
      <p:bldP spid="67" grpId="0"/>
      <p:bldP spid="68" grpId="0" animBg="1"/>
      <p:bldP spid="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282150" y="2280373"/>
            <a:ext cx="865012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uper Black SF" panose="020B7200000000000000" pitchFamily="34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uper Black SF" panose="020B7200000000000000" pitchFamily="34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Exercise 6D</a:t>
            </a:r>
            <a:endParaRPr lang="ja-JP" altLang="en-US" sz="7200" b="0" cap="none" spc="0" dirty="0">
              <a:ln w="19050"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Super Black SF" panose="020B7200000000000000" pitchFamily="34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5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282150" y="2280373"/>
            <a:ext cx="865012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uper Black SF" panose="020B7200000000000000" pitchFamily="34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uper Black SF" panose="020B7200000000000000" pitchFamily="34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Exercise 6A</a:t>
            </a:r>
            <a:endParaRPr lang="ja-JP" altLang="en-US" sz="7200" b="0" cap="none" spc="0" dirty="0">
              <a:ln w="19050"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Super Black SF" panose="020B7200000000000000" pitchFamily="34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76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latin typeface="Comic Sans MS" panose="030F0702030302020204" pitchFamily="66" charset="0"/>
              </a:rPr>
              <a:t>6D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571FC85-AC3D-4AAC-8E0E-D02177608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4191000" cy="4724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derive some formulae for projectile motion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particle is projected from a point on a horizontal plane with an initial velocity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at an angle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above the horizontal, and moves freely under gravity until it hits the plane at point B. Given that the acceleration due to gravity is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find expressions for: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The time of flight,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T</a:t>
                </a:r>
                <a:r>
                  <a:rPr lang="en-GB" sz="1400" dirty="0">
                    <a:latin typeface="Comic Sans MS" pitchFamily="66" charset="0"/>
                  </a:rPr>
                  <a:t>he range,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on the horizontal plane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GB" sz="1400" dirty="0">
                    <a:latin typeface="Comic Sans MS" pitchFamily="66" charset="0"/>
                    <a:sym typeface="Wingdings" panose="05000000000000000000" pitchFamily="2" charset="2"/>
                  </a:rPr>
                  <a:t>The time of flight will be the time taken for the particle to return to its original height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i</a:t>
                </a:r>
                <a:r>
                  <a:rPr lang="en-GB" sz="1400" dirty="0">
                    <a:latin typeface="Comic Sans MS" pitchFamily="66" charset="0"/>
                    <a:sym typeface="Wingdings" panose="05000000000000000000" pitchFamily="2" charset="2"/>
                  </a:rPr>
                  <a:t>e) The displacement will be 0…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571FC85-AC3D-4AAC-8E0E-D02177608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4191000" cy="4724400"/>
              </a:xfrm>
              <a:blipFill>
                <a:blip r:embed="rId2"/>
                <a:stretch>
                  <a:fillRect t="-258" r="-1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5">
            <a:extLst>
              <a:ext uri="{FF2B5EF4-FFF2-40B4-BE49-F238E27FC236}">
                <a16:creationId xmlns:a16="http://schemas.microsoft.com/office/drawing/2014/main" id="{C627A60F-A91D-42DE-B5C4-C2C07998E3D3}"/>
              </a:ext>
            </a:extLst>
          </p:cNvPr>
          <p:cNvCxnSpPr>
            <a:cxnSpLocks/>
          </p:cNvCxnSpPr>
          <p:nvPr/>
        </p:nvCxnSpPr>
        <p:spPr>
          <a:xfrm>
            <a:off x="5086165" y="232447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C242E90C-0ED3-4536-AA1B-304C8415C7B9}"/>
              </a:ext>
            </a:extLst>
          </p:cNvPr>
          <p:cNvSpPr/>
          <p:nvPr/>
        </p:nvSpPr>
        <p:spPr>
          <a:xfrm>
            <a:off x="5314765" y="1410070"/>
            <a:ext cx="2905432" cy="887361"/>
          </a:xfrm>
          <a:custGeom>
            <a:avLst/>
            <a:gdLst>
              <a:gd name="connsiteX0" fmla="*/ 0 w 2905432"/>
              <a:gd name="connsiteY0" fmla="*/ 811161 h 811161"/>
              <a:gd name="connsiteX1" fmla="*/ 1460090 w 2905432"/>
              <a:gd name="connsiteY1" fmla="*/ 0 h 811161"/>
              <a:gd name="connsiteX2" fmla="*/ 2905432 w 2905432"/>
              <a:gd name="connsiteY2" fmla="*/ 811161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432" h="811161">
                <a:moveTo>
                  <a:pt x="0" y="811161"/>
                </a:moveTo>
                <a:cubicBezTo>
                  <a:pt x="487925" y="405580"/>
                  <a:pt x="975851" y="0"/>
                  <a:pt x="1460090" y="0"/>
                </a:cubicBezTo>
                <a:cubicBezTo>
                  <a:pt x="1944329" y="0"/>
                  <a:pt x="2424880" y="405580"/>
                  <a:pt x="2905432" y="811161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7">
            <a:extLst>
              <a:ext uri="{FF2B5EF4-FFF2-40B4-BE49-F238E27FC236}">
                <a16:creationId xmlns:a16="http://schemas.microsoft.com/office/drawing/2014/main" id="{5084B315-8B0B-4D83-9418-6C5D79D0310C}"/>
              </a:ext>
            </a:extLst>
          </p:cNvPr>
          <p:cNvCxnSpPr>
            <a:cxnSpLocks/>
          </p:cNvCxnSpPr>
          <p:nvPr/>
        </p:nvCxnSpPr>
        <p:spPr>
          <a:xfrm flipV="1">
            <a:off x="5290912" y="1478318"/>
            <a:ext cx="76200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9">
                <a:extLst>
                  <a:ext uri="{FF2B5EF4-FFF2-40B4-BE49-F238E27FC236}">
                    <a16:creationId xmlns:a16="http://schemas.microsoft.com/office/drawing/2014/main" id="{2939DB33-DA8A-4C29-8498-D218156603AE}"/>
                  </a:ext>
                </a:extLst>
              </p:cNvPr>
              <p:cNvSpPr txBox="1"/>
              <p:nvPr/>
            </p:nvSpPr>
            <p:spPr>
              <a:xfrm>
                <a:off x="5771965" y="1257670"/>
                <a:ext cx="277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0" name="TextBox 9">
                <a:extLst>
                  <a:ext uri="{FF2B5EF4-FFF2-40B4-BE49-F238E27FC236}">
                    <a16:creationId xmlns:a16="http://schemas.microsoft.com/office/drawing/2014/main" id="{2939DB33-DA8A-4C29-8498-D2181566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965" y="1257670"/>
                <a:ext cx="27764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10">
            <a:extLst>
              <a:ext uri="{FF2B5EF4-FFF2-40B4-BE49-F238E27FC236}">
                <a16:creationId xmlns:a16="http://schemas.microsoft.com/office/drawing/2014/main" id="{F83FAA82-B040-4F4B-9458-EAB7013D0334}"/>
              </a:ext>
            </a:extLst>
          </p:cNvPr>
          <p:cNvSpPr/>
          <p:nvPr/>
        </p:nvSpPr>
        <p:spPr>
          <a:xfrm>
            <a:off x="4705165" y="2019670"/>
            <a:ext cx="914400" cy="914400"/>
          </a:xfrm>
          <a:prstGeom prst="arc">
            <a:avLst>
              <a:gd name="adj1" fmla="val 18848163"/>
              <a:gd name="adj2" fmla="val 2047474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31B78AED-1266-4DC0-BB08-4AC6D902F2AE}"/>
              </a:ext>
            </a:extLst>
          </p:cNvPr>
          <p:cNvSpPr txBox="1"/>
          <p:nvPr/>
        </p:nvSpPr>
        <p:spPr>
          <a:xfrm>
            <a:off x="5543365" y="2019670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Comic Sans MS" pitchFamily="66" charset="0"/>
              </a:rPr>
              <a:t>θ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23" name="Straight Arrow Connector 13">
            <a:extLst>
              <a:ext uri="{FF2B5EF4-FFF2-40B4-BE49-F238E27FC236}">
                <a16:creationId xmlns:a16="http://schemas.microsoft.com/office/drawing/2014/main" id="{FA0CF17A-56EB-41AC-B2EC-BA169F35FE19}"/>
              </a:ext>
            </a:extLst>
          </p:cNvPr>
          <p:cNvCxnSpPr>
            <a:cxnSpLocks/>
          </p:cNvCxnSpPr>
          <p:nvPr/>
        </p:nvCxnSpPr>
        <p:spPr>
          <a:xfrm>
            <a:off x="5314765" y="2324470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9">
            <a:extLst>
              <a:ext uri="{FF2B5EF4-FFF2-40B4-BE49-F238E27FC236}">
                <a16:creationId xmlns:a16="http://schemas.microsoft.com/office/drawing/2014/main" id="{64B54B71-EB5E-4AD8-8862-7096E3989E1F}"/>
              </a:ext>
            </a:extLst>
          </p:cNvPr>
          <p:cNvCxnSpPr>
            <a:cxnSpLocks/>
          </p:cNvCxnSpPr>
          <p:nvPr/>
        </p:nvCxnSpPr>
        <p:spPr>
          <a:xfrm flipV="1">
            <a:off x="6000565" y="1486270"/>
            <a:ext cx="0" cy="8382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2">
                <a:extLst>
                  <a:ext uri="{FF2B5EF4-FFF2-40B4-BE49-F238E27FC236}">
                    <a16:creationId xmlns:a16="http://schemas.microsoft.com/office/drawing/2014/main" id="{782DF50F-1C40-4A61-B564-E346AE613F3D}"/>
                  </a:ext>
                </a:extLst>
              </p:cNvPr>
              <p:cNvSpPr txBox="1"/>
              <p:nvPr/>
            </p:nvSpPr>
            <p:spPr>
              <a:xfrm>
                <a:off x="5314765" y="2400670"/>
                <a:ext cx="6767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𝑈𝑐</m:t>
                      </m:r>
                      <m:r>
                        <a:rPr lang="en-GB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el-GR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TextBox 22">
                <a:extLst>
                  <a:ext uri="{FF2B5EF4-FFF2-40B4-BE49-F238E27FC236}">
                    <a16:creationId xmlns:a16="http://schemas.microsoft.com/office/drawing/2014/main" id="{782DF50F-1C40-4A61-B564-E346AE61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765" y="2400670"/>
                <a:ext cx="67678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3">
                <a:extLst>
                  <a:ext uri="{FF2B5EF4-FFF2-40B4-BE49-F238E27FC236}">
                    <a16:creationId xmlns:a16="http://schemas.microsoft.com/office/drawing/2014/main" id="{AF56B082-9D8E-4403-93A7-2088F8D3FEC3}"/>
                  </a:ext>
                </a:extLst>
              </p:cNvPr>
              <p:cNvSpPr txBox="1"/>
              <p:nvPr/>
            </p:nvSpPr>
            <p:spPr>
              <a:xfrm>
                <a:off x="6000565" y="1791070"/>
                <a:ext cx="655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𝑈𝑠</m:t>
                      </m:r>
                      <m:r>
                        <a:rPr lang="en-GB" sz="140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l-GR" sz="140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rgbClr val="0000CC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6" name="TextBox 23">
                <a:extLst>
                  <a:ext uri="{FF2B5EF4-FFF2-40B4-BE49-F238E27FC236}">
                    <a16:creationId xmlns:a16="http://schemas.microsoft.com/office/drawing/2014/main" id="{AF56B082-9D8E-4403-93A7-2088F8D3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65" y="1791070"/>
                <a:ext cx="65594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53D3AF9-B967-4916-A2CA-25B23D83ABED}"/>
              </a:ext>
            </a:extLst>
          </p:cNvPr>
          <p:cNvSpPr txBox="1"/>
          <p:nvPr/>
        </p:nvSpPr>
        <p:spPr>
          <a:xfrm>
            <a:off x="4793941" y="2894120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Comic Sans MS" panose="030F0702030302020204" pitchFamily="66" charset="0"/>
              </a:rPr>
              <a:t>Resolving vertically..</a:t>
            </a:r>
            <a:endParaRPr lang="en-GB" sz="1400" u="sng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7E7C874-9243-4E7D-BEDF-2937013326A6}"/>
                  </a:ext>
                </a:extLst>
              </p:cNvPr>
              <p:cNvSpPr txBox="1"/>
              <p:nvPr/>
            </p:nvSpPr>
            <p:spPr>
              <a:xfrm>
                <a:off x="6612832" y="2917458"/>
                <a:ext cx="4981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7E7C874-9243-4E7D-BEDF-293701332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832" y="2917458"/>
                <a:ext cx="498183" cy="215444"/>
              </a:xfrm>
              <a:prstGeom prst="rect">
                <a:avLst/>
              </a:prstGeom>
              <a:blipFill>
                <a:blip r:embed="rId6"/>
                <a:stretch>
                  <a:fillRect l="-7317" r="-6098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6">
                <a:extLst>
                  <a:ext uri="{FF2B5EF4-FFF2-40B4-BE49-F238E27FC236}">
                    <a16:creationId xmlns:a16="http://schemas.microsoft.com/office/drawing/2014/main" id="{0A382637-9E53-40CC-8E49-3279B5DC02DA}"/>
                  </a:ext>
                </a:extLst>
              </p:cNvPr>
              <p:cNvSpPr txBox="1"/>
              <p:nvPr/>
            </p:nvSpPr>
            <p:spPr>
              <a:xfrm>
                <a:off x="4786544" y="3264763"/>
                <a:ext cx="6502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6">
                <a:extLst>
                  <a:ext uri="{FF2B5EF4-FFF2-40B4-BE49-F238E27FC236}">
                    <a16:creationId xmlns:a16="http://schemas.microsoft.com/office/drawing/2014/main" id="{0A382637-9E53-40CC-8E49-3279B5DC0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44" y="3264763"/>
                <a:ext cx="65024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7">
                <a:extLst>
                  <a:ext uri="{FF2B5EF4-FFF2-40B4-BE49-F238E27FC236}">
                    <a16:creationId xmlns:a16="http://schemas.microsoft.com/office/drawing/2014/main" id="{D992A0B1-02B9-4276-A546-25BF0E665878}"/>
                  </a:ext>
                </a:extLst>
              </p:cNvPr>
              <p:cNvSpPr txBox="1"/>
              <p:nvPr/>
            </p:nvSpPr>
            <p:spPr>
              <a:xfrm>
                <a:off x="5472344" y="3264763"/>
                <a:ext cx="10295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𝑢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1400" b="0" i="1" smtClean="0">
                          <a:latin typeface="Cambria Math"/>
                        </a:rPr>
                        <m:t>𝑠𝑖𝑛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</a:rPr>
                        <m:t>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7">
                <a:extLst>
                  <a:ext uri="{FF2B5EF4-FFF2-40B4-BE49-F238E27FC236}">
                    <a16:creationId xmlns:a16="http://schemas.microsoft.com/office/drawing/2014/main" id="{D992A0B1-02B9-4276-A546-25BF0E665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44" y="3264763"/>
                <a:ext cx="102957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28">
                <a:extLst>
                  <a:ext uri="{FF2B5EF4-FFF2-40B4-BE49-F238E27FC236}">
                    <a16:creationId xmlns:a16="http://schemas.microsoft.com/office/drawing/2014/main" id="{DF957EF7-AE5F-42B4-9A07-BAD520819A4F}"/>
                  </a:ext>
                </a:extLst>
              </p:cNvPr>
              <p:cNvSpPr txBox="1"/>
              <p:nvPr/>
            </p:nvSpPr>
            <p:spPr>
              <a:xfrm>
                <a:off x="6539144" y="3264763"/>
                <a:ext cx="587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𝑣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28">
                <a:extLst>
                  <a:ext uri="{FF2B5EF4-FFF2-40B4-BE49-F238E27FC236}">
                    <a16:creationId xmlns:a16="http://schemas.microsoft.com/office/drawing/2014/main" id="{DF957EF7-AE5F-42B4-9A07-BAD520819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44" y="3264763"/>
                <a:ext cx="58766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29">
                <a:extLst>
                  <a:ext uri="{FF2B5EF4-FFF2-40B4-BE49-F238E27FC236}">
                    <a16:creationId xmlns:a16="http://schemas.microsoft.com/office/drawing/2014/main" id="{C4339EF1-1EE4-4B0F-850D-BC0A18AA6EE9}"/>
                  </a:ext>
                </a:extLst>
              </p:cNvPr>
              <p:cNvSpPr txBox="1"/>
              <p:nvPr/>
            </p:nvSpPr>
            <p:spPr>
              <a:xfrm>
                <a:off x="7148744" y="3264763"/>
                <a:ext cx="811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r>
                        <a:rPr lang="en-GB" sz="1400" b="0" i="1" smtClean="0">
                          <a:latin typeface="Cambria Math"/>
                        </a:rPr>
                        <m:t>=−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TextBox 29">
                <a:extLst>
                  <a:ext uri="{FF2B5EF4-FFF2-40B4-BE49-F238E27FC236}">
                    <a16:creationId xmlns:a16="http://schemas.microsoft.com/office/drawing/2014/main" id="{C4339EF1-1EE4-4B0F-850D-BC0A18AA6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744" y="3264763"/>
                <a:ext cx="811248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0">
                <a:extLst>
                  <a:ext uri="{FF2B5EF4-FFF2-40B4-BE49-F238E27FC236}">
                    <a16:creationId xmlns:a16="http://schemas.microsoft.com/office/drawing/2014/main" id="{5BEA77D8-5FDC-474D-89FC-A72E57B68A55}"/>
                  </a:ext>
                </a:extLst>
              </p:cNvPr>
              <p:cNvSpPr txBox="1"/>
              <p:nvPr/>
            </p:nvSpPr>
            <p:spPr>
              <a:xfrm>
                <a:off x="7986944" y="3264763"/>
                <a:ext cx="645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0">
                <a:extLst>
                  <a:ext uri="{FF2B5EF4-FFF2-40B4-BE49-F238E27FC236}">
                    <a16:creationId xmlns:a16="http://schemas.microsoft.com/office/drawing/2014/main" id="{5BEA77D8-5FDC-474D-89FC-A72E57B68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944" y="3264763"/>
                <a:ext cx="64543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95F24CA1-E227-44B9-9FC0-231A5D40C52B}"/>
                  </a:ext>
                </a:extLst>
              </p:cNvPr>
              <p:cNvSpPr/>
              <p:nvPr/>
            </p:nvSpPr>
            <p:spPr>
              <a:xfrm>
                <a:off x="4771363" y="3684472"/>
                <a:ext cx="1330171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95F24CA1-E227-44B9-9FC0-231A5D40C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363" y="3684472"/>
                <a:ext cx="1330171" cy="495649"/>
              </a:xfrm>
              <a:prstGeom prst="rect">
                <a:avLst/>
              </a:prstGeom>
              <a:blipFill>
                <a:blip r:embed="rId1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1A80FB24-2B8A-41F9-A79E-6521E2BBF0A7}"/>
                  </a:ext>
                </a:extLst>
              </p:cNvPr>
              <p:cNvSpPr/>
              <p:nvPr/>
            </p:nvSpPr>
            <p:spPr>
              <a:xfrm>
                <a:off x="4762486" y="4217132"/>
                <a:ext cx="251780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0=(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1A80FB24-2B8A-41F9-A79E-6521E2BBF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86" y="4217132"/>
                <a:ext cx="2517805" cy="495649"/>
              </a:xfrm>
              <a:prstGeom prst="rect">
                <a:avLst/>
              </a:prstGeom>
              <a:blipFill>
                <a:blip r:embed="rId1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6BD12038-C646-4F3B-B8ED-9500965A655D}"/>
                  </a:ext>
                </a:extLst>
              </p:cNvPr>
              <p:cNvSpPr/>
              <p:nvPr/>
            </p:nvSpPr>
            <p:spPr>
              <a:xfrm>
                <a:off x="4772843" y="4742394"/>
                <a:ext cx="1794979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𝑈𝑇𝑠𝑖𝑛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6BD12038-C646-4F3B-B8ED-9500965A6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843" y="4742394"/>
                <a:ext cx="1794979" cy="495649"/>
              </a:xfrm>
              <a:prstGeom prst="rect">
                <a:avLst/>
              </a:prstGeom>
              <a:blipFill>
                <a:blip r:embed="rId1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BE38D20-2B31-4A9E-8551-57CC44A376FB}"/>
                  </a:ext>
                </a:extLst>
              </p:cNvPr>
              <p:cNvSpPr/>
              <p:nvPr/>
            </p:nvSpPr>
            <p:spPr>
              <a:xfrm>
                <a:off x="4763965" y="5292810"/>
                <a:ext cx="1943289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𝑈𝑠𝑖𝑛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𝑔𝑇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BE38D20-2B31-4A9E-8551-57CC44A3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965" y="5292810"/>
                <a:ext cx="1943289" cy="5763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1897128-A7C9-474F-85DA-D9F04096656B}"/>
                  </a:ext>
                </a:extLst>
              </p:cNvPr>
              <p:cNvSpPr txBox="1"/>
              <p:nvPr/>
            </p:nvSpPr>
            <p:spPr>
              <a:xfrm>
                <a:off x="4651900" y="5965794"/>
                <a:ext cx="43766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Either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(at the start of the motion), or the part inside the bracket is 0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1897128-A7C9-474F-85DA-D9F040966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900" y="5965794"/>
                <a:ext cx="4376691" cy="523220"/>
              </a:xfrm>
              <a:prstGeom prst="rect">
                <a:avLst/>
              </a:prstGeom>
              <a:blipFill>
                <a:blip r:embed="rId16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4">
            <a:extLst>
              <a:ext uri="{FF2B5EF4-FFF2-40B4-BE49-F238E27FC236}">
                <a16:creationId xmlns:a16="http://schemas.microsoft.com/office/drawing/2014/main" id="{15CC9FFD-0B14-4DA3-A392-D719C3BA4589}"/>
              </a:ext>
            </a:extLst>
          </p:cNvPr>
          <p:cNvSpPr/>
          <p:nvPr/>
        </p:nvSpPr>
        <p:spPr>
          <a:xfrm>
            <a:off x="7005221" y="3982374"/>
            <a:ext cx="407633" cy="527482"/>
          </a:xfrm>
          <a:prstGeom prst="arc">
            <a:avLst>
              <a:gd name="adj1" fmla="val 16200000"/>
              <a:gd name="adj2" fmla="val 55321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36">
            <a:extLst>
              <a:ext uri="{FF2B5EF4-FFF2-40B4-BE49-F238E27FC236}">
                <a16:creationId xmlns:a16="http://schemas.microsoft.com/office/drawing/2014/main" id="{71600D3B-B5C5-491B-B3CE-182041292A02}"/>
              </a:ext>
            </a:extLst>
          </p:cNvPr>
          <p:cNvSpPr txBox="1"/>
          <p:nvPr/>
        </p:nvSpPr>
        <p:spPr>
          <a:xfrm>
            <a:off x="7382522" y="4080029"/>
            <a:ext cx="129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43" name="Arc 34">
            <a:extLst>
              <a:ext uri="{FF2B5EF4-FFF2-40B4-BE49-F238E27FC236}">
                <a16:creationId xmlns:a16="http://schemas.microsoft.com/office/drawing/2014/main" id="{AAB35F08-A2B5-4C03-BCD3-7E567C0A52C3}"/>
              </a:ext>
            </a:extLst>
          </p:cNvPr>
          <p:cNvSpPr/>
          <p:nvPr/>
        </p:nvSpPr>
        <p:spPr>
          <a:xfrm>
            <a:off x="7024456" y="4516514"/>
            <a:ext cx="407633" cy="527482"/>
          </a:xfrm>
          <a:prstGeom prst="arc">
            <a:avLst>
              <a:gd name="adj1" fmla="val 16200000"/>
              <a:gd name="adj2" fmla="val 55321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c 34">
            <a:extLst>
              <a:ext uri="{FF2B5EF4-FFF2-40B4-BE49-F238E27FC236}">
                <a16:creationId xmlns:a16="http://schemas.microsoft.com/office/drawing/2014/main" id="{5FA868CD-0CFB-4D76-8ED0-92EBD771E8C1}"/>
              </a:ext>
            </a:extLst>
          </p:cNvPr>
          <p:cNvSpPr/>
          <p:nvPr/>
        </p:nvSpPr>
        <p:spPr>
          <a:xfrm>
            <a:off x="6466642" y="5015143"/>
            <a:ext cx="407633" cy="527482"/>
          </a:xfrm>
          <a:prstGeom prst="arc">
            <a:avLst>
              <a:gd name="adj1" fmla="val 16200000"/>
              <a:gd name="adj2" fmla="val 55321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36">
            <a:extLst>
              <a:ext uri="{FF2B5EF4-FFF2-40B4-BE49-F238E27FC236}">
                <a16:creationId xmlns:a16="http://schemas.microsoft.com/office/drawing/2014/main" id="{E98A0B05-2E0E-4F70-B95D-093E32F80908}"/>
              </a:ext>
            </a:extLst>
          </p:cNvPr>
          <p:cNvSpPr txBox="1"/>
          <p:nvPr/>
        </p:nvSpPr>
        <p:spPr>
          <a:xfrm>
            <a:off x="7382522" y="4612690"/>
            <a:ext cx="9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</a:p>
        </p:txBody>
      </p:sp>
      <p:sp>
        <p:nvSpPr>
          <p:cNvPr id="46" name="TextBox 36">
            <a:extLst>
              <a:ext uri="{FF2B5EF4-FFF2-40B4-BE49-F238E27FC236}">
                <a16:creationId xmlns:a16="http://schemas.microsoft.com/office/drawing/2014/main" id="{E6C8D186-64C5-4734-A78E-A09493F782A2}"/>
              </a:ext>
            </a:extLst>
          </p:cNvPr>
          <p:cNvSpPr txBox="1"/>
          <p:nvPr/>
        </p:nvSpPr>
        <p:spPr>
          <a:xfrm>
            <a:off x="6840984" y="5127595"/>
            <a:ext cx="9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Factorise</a:t>
            </a:r>
          </a:p>
        </p:txBody>
      </p:sp>
    </p:spTree>
    <p:extLst>
      <p:ext uri="{BB962C8B-B14F-4D97-AF65-F5344CB8AC3E}">
        <p14:creationId xmlns:p14="http://schemas.microsoft.com/office/powerpoint/2010/main" val="35391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1" grpId="0" animBg="1"/>
      <p:bldP spid="22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 animBg="1"/>
      <p:bldP spid="41" grpId="0"/>
      <p:bldP spid="43" grpId="0" animBg="1"/>
      <p:bldP spid="44" grpId="0" animBg="1"/>
      <p:bldP spid="45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latin typeface="Comic Sans MS" panose="030F0702030302020204" pitchFamily="66" charset="0"/>
              </a:rPr>
              <a:t>6D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571FC85-AC3D-4AAC-8E0E-D02177608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4191000" cy="4724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derive some formulae for projectile motion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particle is projected from a point on a horizontal plane with an initial velocity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at an angle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above the horizontal, and moves freely under gravity until it hits the plane at point B. Given that the acceleration due to gravity is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find expressions for: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The time of flight,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T</a:t>
                </a:r>
                <a:r>
                  <a:rPr lang="en-GB" sz="1400" dirty="0">
                    <a:latin typeface="Comic Sans MS" pitchFamily="66" charset="0"/>
                  </a:rPr>
                  <a:t>he range,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on the horizontal plane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GB" sz="1400" dirty="0">
                    <a:latin typeface="Comic Sans MS" pitchFamily="66" charset="0"/>
                    <a:sym typeface="Wingdings" panose="05000000000000000000" pitchFamily="2" charset="2"/>
                  </a:rPr>
                  <a:t>The time of flight will be the time taken for the particle to return to its original height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i</a:t>
                </a:r>
                <a:r>
                  <a:rPr lang="en-GB" sz="1400" dirty="0">
                    <a:latin typeface="Comic Sans MS" pitchFamily="66" charset="0"/>
                    <a:sym typeface="Wingdings" panose="05000000000000000000" pitchFamily="2" charset="2"/>
                  </a:rPr>
                  <a:t>e) The displacement will be 0…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571FC85-AC3D-4AAC-8E0E-D02177608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4191000" cy="4724400"/>
              </a:xfrm>
              <a:blipFill>
                <a:blip r:embed="rId2"/>
                <a:stretch>
                  <a:fillRect t="-258" r="-1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5">
            <a:extLst>
              <a:ext uri="{FF2B5EF4-FFF2-40B4-BE49-F238E27FC236}">
                <a16:creationId xmlns:a16="http://schemas.microsoft.com/office/drawing/2014/main" id="{C627A60F-A91D-42DE-B5C4-C2C07998E3D3}"/>
              </a:ext>
            </a:extLst>
          </p:cNvPr>
          <p:cNvCxnSpPr>
            <a:cxnSpLocks/>
          </p:cNvCxnSpPr>
          <p:nvPr/>
        </p:nvCxnSpPr>
        <p:spPr>
          <a:xfrm>
            <a:off x="5086165" y="232447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C242E90C-0ED3-4536-AA1B-304C8415C7B9}"/>
              </a:ext>
            </a:extLst>
          </p:cNvPr>
          <p:cNvSpPr/>
          <p:nvPr/>
        </p:nvSpPr>
        <p:spPr>
          <a:xfrm>
            <a:off x="5314765" y="1410070"/>
            <a:ext cx="2905432" cy="887361"/>
          </a:xfrm>
          <a:custGeom>
            <a:avLst/>
            <a:gdLst>
              <a:gd name="connsiteX0" fmla="*/ 0 w 2905432"/>
              <a:gd name="connsiteY0" fmla="*/ 811161 h 811161"/>
              <a:gd name="connsiteX1" fmla="*/ 1460090 w 2905432"/>
              <a:gd name="connsiteY1" fmla="*/ 0 h 811161"/>
              <a:gd name="connsiteX2" fmla="*/ 2905432 w 2905432"/>
              <a:gd name="connsiteY2" fmla="*/ 811161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432" h="811161">
                <a:moveTo>
                  <a:pt x="0" y="811161"/>
                </a:moveTo>
                <a:cubicBezTo>
                  <a:pt x="487925" y="405580"/>
                  <a:pt x="975851" y="0"/>
                  <a:pt x="1460090" y="0"/>
                </a:cubicBezTo>
                <a:cubicBezTo>
                  <a:pt x="1944329" y="0"/>
                  <a:pt x="2424880" y="405580"/>
                  <a:pt x="2905432" y="811161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7">
            <a:extLst>
              <a:ext uri="{FF2B5EF4-FFF2-40B4-BE49-F238E27FC236}">
                <a16:creationId xmlns:a16="http://schemas.microsoft.com/office/drawing/2014/main" id="{5084B315-8B0B-4D83-9418-6C5D79D0310C}"/>
              </a:ext>
            </a:extLst>
          </p:cNvPr>
          <p:cNvCxnSpPr>
            <a:cxnSpLocks/>
          </p:cNvCxnSpPr>
          <p:nvPr/>
        </p:nvCxnSpPr>
        <p:spPr>
          <a:xfrm flipV="1">
            <a:off x="5290912" y="1478318"/>
            <a:ext cx="76200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9">
                <a:extLst>
                  <a:ext uri="{FF2B5EF4-FFF2-40B4-BE49-F238E27FC236}">
                    <a16:creationId xmlns:a16="http://schemas.microsoft.com/office/drawing/2014/main" id="{2939DB33-DA8A-4C29-8498-D218156603AE}"/>
                  </a:ext>
                </a:extLst>
              </p:cNvPr>
              <p:cNvSpPr txBox="1"/>
              <p:nvPr/>
            </p:nvSpPr>
            <p:spPr>
              <a:xfrm>
                <a:off x="5771965" y="1257670"/>
                <a:ext cx="277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0" name="TextBox 9">
                <a:extLst>
                  <a:ext uri="{FF2B5EF4-FFF2-40B4-BE49-F238E27FC236}">
                    <a16:creationId xmlns:a16="http://schemas.microsoft.com/office/drawing/2014/main" id="{2939DB33-DA8A-4C29-8498-D2181566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965" y="1257670"/>
                <a:ext cx="27764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10">
            <a:extLst>
              <a:ext uri="{FF2B5EF4-FFF2-40B4-BE49-F238E27FC236}">
                <a16:creationId xmlns:a16="http://schemas.microsoft.com/office/drawing/2014/main" id="{F83FAA82-B040-4F4B-9458-EAB7013D0334}"/>
              </a:ext>
            </a:extLst>
          </p:cNvPr>
          <p:cNvSpPr/>
          <p:nvPr/>
        </p:nvSpPr>
        <p:spPr>
          <a:xfrm>
            <a:off x="4705165" y="2019670"/>
            <a:ext cx="914400" cy="914400"/>
          </a:xfrm>
          <a:prstGeom prst="arc">
            <a:avLst>
              <a:gd name="adj1" fmla="val 18848163"/>
              <a:gd name="adj2" fmla="val 2047474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31B78AED-1266-4DC0-BB08-4AC6D902F2AE}"/>
              </a:ext>
            </a:extLst>
          </p:cNvPr>
          <p:cNvSpPr txBox="1"/>
          <p:nvPr/>
        </p:nvSpPr>
        <p:spPr>
          <a:xfrm>
            <a:off x="5543365" y="2019670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Comic Sans MS" pitchFamily="66" charset="0"/>
              </a:rPr>
              <a:t>θ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23" name="Straight Arrow Connector 13">
            <a:extLst>
              <a:ext uri="{FF2B5EF4-FFF2-40B4-BE49-F238E27FC236}">
                <a16:creationId xmlns:a16="http://schemas.microsoft.com/office/drawing/2014/main" id="{FA0CF17A-56EB-41AC-B2EC-BA169F35FE19}"/>
              </a:ext>
            </a:extLst>
          </p:cNvPr>
          <p:cNvCxnSpPr>
            <a:cxnSpLocks/>
          </p:cNvCxnSpPr>
          <p:nvPr/>
        </p:nvCxnSpPr>
        <p:spPr>
          <a:xfrm>
            <a:off x="5314765" y="2324470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9">
            <a:extLst>
              <a:ext uri="{FF2B5EF4-FFF2-40B4-BE49-F238E27FC236}">
                <a16:creationId xmlns:a16="http://schemas.microsoft.com/office/drawing/2014/main" id="{64B54B71-EB5E-4AD8-8862-7096E3989E1F}"/>
              </a:ext>
            </a:extLst>
          </p:cNvPr>
          <p:cNvCxnSpPr>
            <a:cxnSpLocks/>
          </p:cNvCxnSpPr>
          <p:nvPr/>
        </p:nvCxnSpPr>
        <p:spPr>
          <a:xfrm flipV="1">
            <a:off x="6000565" y="1486270"/>
            <a:ext cx="0" cy="8382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2">
                <a:extLst>
                  <a:ext uri="{FF2B5EF4-FFF2-40B4-BE49-F238E27FC236}">
                    <a16:creationId xmlns:a16="http://schemas.microsoft.com/office/drawing/2014/main" id="{782DF50F-1C40-4A61-B564-E346AE613F3D}"/>
                  </a:ext>
                </a:extLst>
              </p:cNvPr>
              <p:cNvSpPr txBox="1"/>
              <p:nvPr/>
            </p:nvSpPr>
            <p:spPr>
              <a:xfrm>
                <a:off x="5314765" y="2400670"/>
                <a:ext cx="6767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𝑈𝑐</m:t>
                      </m:r>
                      <m:r>
                        <a:rPr lang="en-GB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el-GR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TextBox 22">
                <a:extLst>
                  <a:ext uri="{FF2B5EF4-FFF2-40B4-BE49-F238E27FC236}">
                    <a16:creationId xmlns:a16="http://schemas.microsoft.com/office/drawing/2014/main" id="{782DF50F-1C40-4A61-B564-E346AE61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765" y="2400670"/>
                <a:ext cx="67678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3">
                <a:extLst>
                  <a:ext uri="{FF2B5EF4-FFF2-40B4-BE49-F238E27FC236}">
                    <a16:creationId xmlns:a16="http://schemas.microsoft.com/office/drawing/2014/main" id="{AF56B082-9D8E-4403-93A7-2088F8D3FEC3}"/>
                  </a:ext>
                </a:extLst>
              </p:cNvPr>
              <p:cNvSpPr txBox="1"/>
              <p:nvPr/>
            </p:nvSpPr>
            <p:spPr>
              <a:xfrm>
                <a:off x="6000565" y="1791070"/>
                <a:ext cx="655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𝑈𝑠</m:t>
                      </m:r>
                      <m:r>
                        <a:rPr lang="en-GB" sz="140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l-GR" sz="140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rgbClr val="0000CC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6" name="TextBox 23">
                <a:extLst>
                  <a:ext uri="{FF2B5EF4-FFF2-40B4-BE49-F238E27FC236}">
                    <a16:creationId xmlns:a16="http://schemas.microsoft.com/office/drawing/2014/main" id="{AF56B082-9D8E-4403-93A7-2088F8D3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65" y="1791070"/>
                <a:ext cx="65594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BE38D20-2B31-4A9E-8551-57CC44A376FB}"/>
                  </a:ext>
                </a:extLst>
              </p:cNvPr>
              <p:cNvSpPr/>
              <p:nvPr/>
            </p:nvSpPr>
            <p:spPr>
              <a:xfrm>
                <a:off x="4781720" y="2966861"/>
                <a:ext cx="1943289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𝑈𝑠𝑖𝑛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𝑔𝑇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BE38D20-2B31-4A9E-8551-57CC44A3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720" y="2966861"/>
                <a:ext cx="1943289" cy="5763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1897128-A7C9-474F-85DA-D9F04096656B}"/>
              </a:ext>
            </a:extLst>
          </p:cNvPr>
          <p:cNvSpPr txBox="1"/>
          <p:nvPr/>
        </p:nvSpPr>
        <p:spPr>
          <a:xfrm>
            <a:off x="6604987" y="3275860"/>
            <a:ext cx="23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part inside the bracket is 0</a:t>
            </a:r>
          </a:p>
        </p:txBody>
      </p:sp>
      <p:sp>
        <p:nvSpPr>
          <p:cNvPr id="44" name="Arc 34">
            <a:extLst>
              <a:ext uri="{FF2B5EF4-FFF2-40B4-BE49-F238E27FC236}">
                <a16:creationId xmlns:a16="http://schemas.microsoft.com/office/drawing/2014/main" id="{5FA868CD-0CFB-4D76-8ED0-92EBD771E8C1}"/>
              </a:ext>
            </a:extLst>
          </p:cNvPr>
          <p:cNvSpPr/>
          <p:nvPr/>
        </p:nvSpPr>
        <p:spPr>
          <a:xfrm>
            <a:off x="6537664" y="3275120"/>
            <a:ext cx="324775" cy="527482"/>
          </a:xfrm>
          <a:prstGeom prst="arc">
            <a:avLst>
              <a:gd name="adj1" fmla="val 16200000"/>
              <a:gd name="adj2" fmla="val 55321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6">
                <a:extLst>
                  <a:ext uri="{FF2B5EF4-FFF2-40B4-BE49-F238E27FC236}">
                    <a16:creationId xmlns:a16="http://schemas.microsoft.com/office/drawing/2014/main" id="{E6C8D186-64C5-4734-A78E-A09493F782A2}"/>
                  </a:ext>
                </a:extLst>
              </p:cNvPr>
              <p:cNvSpPr txBox="1"/>
              <p:nvPr/>
            </p:nvSpPr>
            <p:spPr>
              <a:xfrm>
                <a:off x="6334957" y="3849210"/>
                <a:ext cx="989120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Add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𝑔𝑡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6" name="TextBox 36">
                <a:extLst>
                  <a:ext uri="{FF2B5EF4-FFF2-40B4-BE49-F238E27FC236}">
                    <a16:creationId xmlns:a16="http://schemas.microsoft.com/office/drawing/2014/main" id="{E6C8D186-64C5-4734-A78E-A09493F78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57" y="3849210"/>
                <a:ext cx="989120" cy="396519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FE9499A9-0456-43D6-B2FC-01ED1C6D9130}"/>
                  </a:ext>
                </a:extLst>
              </p:cNvPr>
              <p:cNvSpPr/>
              <p:nvPr/>
            </p:nvSpPr>
            <p:spPr>
              <a:xfrm>
                <a:off x="4790597" y="3535032"/>
                <a:ext cx="159601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𝑈𝑠𝑖𝑛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FE9499A9-0456-43D6-B2FC-01ED1C6D9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597" y="3535032"/>
                <a:ext cx="1596014" cy="495649"/>
              </a:xfrm>
              <a:prstGeom prst="rect">
                <a:avLst/>
              </a:prstGeom>
              <a:blipFill>
                <a:blip r:embed="rId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E449AA5-C152-4F5D-9DB8-E1C862CB2E99}"/>
                  </a:ext>
                </a:extLst>
              </p:cNvPr>
              <p:cNvSpPr/>
              <p:nvPr/>
            </p:nvSpPr>
            <p:spPr>
              <a:xfrm>
                <a:off x="4542022" y="4067693"/>
                <a:ext cx="1282210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𝑈𝑠𝑖𝑛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E449AA5-C152-4F5D-9DB8-E1C862CB2E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022" y="4067693"/>
                <a:ext cx="1282210" cy="495649"/>
              </a:xfrm>
              <a:prstGeom prst="rect">
                <a:avLst/>
              </a:prstGeom>
              <a:blipFill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2281A2BD-05F5-48E3-B923-FB8B1C8B9486}"/>
                  </a:ext>
                </a:extLst>
              </p:cNvPr>
              <p:cNvSpPr/>
              <p:nvPr/>
            </p:nvSpPr>
            <p:spPr>
              <a:xfrm>
                <a:off x="4676667" y="4708364"/>
                <a:ext cx="12522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𝑈𝑠𝑖𝑛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2281A2BD-05F5-48E3-B923-FB8B1C8B94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667" y="4708364"/>
                <a:ext cx="1252266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7244E7C-4F6F-48B7-A178-F5CC2052724E}"/>
                  </a:ext>
                </a:extLst>
              </p:cNvPr>
              <p:cNvSpPr/>
              <p:nvPr/>
            </p:nvSpPr>
            <p:spPr>
              <a:xfrm>
                <a:off x="4792077" y="5161126"/>
                <a:ext cx="1141658" cy="536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𝑈𝑠𝑖𝑛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7244E7C-4F6F-48B7-A178-F5CC20527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077" y="5161126"/>
                <a:ext cx="1141658" cy="536685"/>
              </a:xfrm>
              <a:prstGeom prst="rect">
                <a:avLst/>
              </a:prstGeom>
              <a:blipFill>
                <a:blip r:embed="rId11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 34">
            <a:extLst>
              <a:ext uri="{FF2B5EF4-FFF2-40B4-BE49-F238E27FC236}">
                <a16:creationId xmlns:a16="http://schemas.microsoft.com/office/drawing/2014/main" id="{41CEC4D4-604A-423D-9E6A-D76720DF6B46}"/>
              </a:ext>
            </a:extLst>
          </p:cNvPr>
          <p:cNvSpPr/>
          <p:nvPr/>
        </p:nvSpPr>
        <p:spPr>
          <a:xfrm>
            <a:off x="6157404" y="3809260"/>
            <a:ext cx="287785" cy="527482"/>
          </a:xfrm>
          <a:prstGeom prst="arc">
            <a:avLst>
              <a:gd name="adj1" fmla="val 16200000"/>
              <a:gd name="adj2" fmla="val 55321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c 34">
            <a:extLst>
              <a:ext uri="{FF2B5EF4-FFF2-40B4-BE49-F238E27FC236}">
                <a16:creationId xmlns:a16="http://schemas.microsoft.com/office/drawing/2014/main" id="{7BB78ADB-CC90-488C-955C-3CE7184D26A1}"/>
              </a:ext>
            </a:extLst>
          </p:cNvPr>
          <p:cNvSpPr/>
          <p:nvPr/>
        </p:nvSpPr>
        <p:spPr>
          <a:xfrm>
            <a:off x="5768266" y="4352277"/>
            <a:ext cx="287785" cy="527482"/>
          </a:xfrm>
          <a:prstGeom prst="arc">
            <a:avLst>
              <a:gd name="adj1" fmla="val 16200000"/>
              <a:gd name="adj2" fmla="val 55321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c 34">
            <a:extLst>
              <a:ext uri="{FF2B5EF4-FFF2-40B4-BE49-F238E27FC236}">
                <a16:creationId xmlns:a16="http://schemas.microsoft.com/office/drawing/2014/main" id="{8ED396E2-CB5C-4354-8C27-49F13A362794}"/>
              </a:ext>
            </a:extLst>
          </p:cNvPr>
          <p:cNvSpPr/>
          <p:nvPr/>
        </p:nvSpPr>
        <p:spPr>
          <a:xfrm>
            <a:off x="5911788" y="4913050"/>
            <a:ext cx="287785" cy="527482"/>
          </a:xfrm>
          <a:prstGeom prst="arc">
            <a:avLst>
              <a:gd name="adj1" fmla="val 16200000"/>
              <a:gd name="adj2" fmla="val 55321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36">
            <a:extLst>
              <a:ext uri="{FF2B5EF4-FFF2-40B4-BE49-F238E27FC236}">
                <a16:creationId xmlns:a16="http://schemas.microsoft.com/office/drawing/2014/main" id="{C75D9DCD-AD04-425B-ACB8-AB7EF29DB810}"/>
              </a:ext>
            </a:extLst>
          </p:cNvPr>
          <p:cNvSpPr txBox="1"/>
          <p:nvPr/>
        </p:nvSpPr>
        <p:spPr>
          <a:xfrm>
            <a:off x="5935462" y="4426259"/>
            <a:ext cx="1486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Multiply by 2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36">
                <a:extLst>
                  <a:ext uri="{FF2B5EF4-FFF2-40B4-BE49-F238E27FC236}">
                    <a16:creationId xmlns:a16="http://schemas.microsoft.com/office/drawing/2014/main" id="{8EE3310F-A8ED-4049-AE88-3FF375B03C3B}"/>
                  </a:ext>
                </a:extLst>
              </p:cNvPr>
              <p:cNvSpPr txBox="1"/>
              <p:nvPr/>
            </p:nvSpPr>
            <p:spPr>
              <a:xfrm>
                <a:off x="5988729" y="4985552"/>
                <a:ext cx="14862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Divide by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3" name="TextBox 36">
                <a:extLst>
                  <a:ext uri="{FF2B5EF4-FFF2-40B4-BE49-F238E27FC236}">
                    <a16:creationId xmlns:a16="http://schemas.microsoft.com/office/drawing/2014/main" id="{8EE3310F-A8ED-4049-AE88-3FF375B03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729" y="4985552"/>
                <a:ext cx="1486270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AF901A3E-8400-4588-B489-8B6875F2427B}"/>
                  </a:ext>
                </a:extLst>
              </p:cNvPr>
              <p:cNvSpPr/>
              <p:nvPr/>
            </p:nvSpPr>
            <p:spPr>
              <a:xfrm>
                <a:off x="1641983" y="0"/>
                <a:ext cx="1141658" cy="5366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𝑈𝑠𝑖𝑛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AF901A3E-8400-4588-B489-8B6875F24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3" y="0"/>
                <a:ext cx="1141658" cy="5366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015556-801F-4619-8D41-83217383AEDA}"/>
              </a:ext>
            </a:extLst>
          </p:cNvPr>
          <p:cNvSpPr txBox="1"/>
          <p:nvPr/>
        </p:nvSpPr>
        <p:spPr>
          <a:xfrm>
            <a:off x="0" y="0"/>
            <a:ext cx="1651247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Time of flight on a horizontal plane</a:t>
            </a:r>
            <a:endParaRPr lang="en-GB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7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 animBg="1"/>
      <p:bldP spid="46" grpId="0"/>
      <p:bldP spid="34" grpId="0"/>
      <p:bldP spid="42" grpId="0"/>
      <p:bldP spid="47" grpId="0"/>
      <p:bldP spid="48" grpId="0"/>
      <p:bldP spid="49" grpId="0" animBg="1"/>
      <p:bldP spid="50" grpId="0" animBg="1"/>
      <p:bldP spid="51" grpId="0" animBg="1"/>
      <p:bldP spid="52" grpId="0"/>
      <p:bldP spid="53" grpId="0"/>
      <p:bldP spid="54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latin typeface="Comic Sans MS" panose="030F0702030302020204" pitchFamily="66" charset="0"/>
              </a:rPr>
              <a:t>6D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571FC85-AC3D-4AAC-8E0E-D02177608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4191000" cy="4724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derive some formulae for projectile motion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particle is projected from a point on a horizontal plane with an initial velocity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at an angle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above the horizontal, and moves freely under gravity until it hits the plane at point B. Given that the acceleration due to gravity is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find expressions for: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The time of flight,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T</a:t>
                </a:r>
                <a:r>
                  <a:rPr lang="en-GB" sz="1400" dirty="0">
                    <a:latin typeface="Comic Sans MS" pitchFamily="66" charset="0"/>
                  </a:rPr>
                  <a:t>he range,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on the horizontal plane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GB" sz="1400" dirty="0">
                    <a:latin typeface="Comic Sans MS" pitchFamily="66" charset="0"/>
                    <a:sym typeface="Wingdings" panose="05000000000000000000" pitchFamily="2" charset="2"/>
                  </a:rPr>
                  <a:t>The </a:t>
                </a: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range of flight will be the time of flight, multiplied by the horizontal speed in that direction</a:t>
                </a:r>
                <a:endParaRPr lang="en-GB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We can use the result for the time of flight which we just had…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571FC85-AC3D-4AAC-8E0E-D02177608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4191000" cy="4724400"/>
              </a:xfrm>
              <a:blipFill>
                <a:blip r:embed="rId2"/>
                <a:stretch>
                  <a:fillRect t="-258" r="-1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5">
            <a:extLst>
              <a:ext uri="{FF2B5EF4-FFF2-40B4-BE49-F238E27FC236}">
                <a16:creationId xmlns:a16="http://schemas.microsoft.com/office/drawing/2014/main" id="{C627A60F-A91D-42DE-B5C4-C2C07998E3D3}"/>
              </a:ext>
            </a:extLst>
          </p:cNvPr>
          <p:cNvCxnSpPr>
            <a:cxnSpLocks/>
          </p:cNvCxnSpPr>
          <p:nvPr/>
        </p:nvCxnSpPr>
        <p:spPr>
          <a:xfrm>
            <a:off x="5086165" y="232447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C242E90C-0ED3-4536-AA1B-304C8415C7B9}"/>
              </a:ext>
            </a:extLst>
          </p:cNvPr>
          <p:cNvSpPr/>
          <p:nvPr/>
        </p:nvSpPr>
        <p:spPr>
          <a:xfrm>
            <a:off x="5314765" y="1410070"/>
            <a:ext cx="2905432" cy="887361"/>
          </a:xfrm>
          <a:custGeom>
            <a:avLst/>
            <a:gdLst>
              <a:gd name="connsiteX0" fmla="*/ 0 w 2905432"/>
              <a:gd name="connsiteY0" fmla="*/ 811161 h 811161"/>
              <a:gd name="connsiteX1" fmla="*/ 1460090 w 2905432"/>
              <a:gd name="connsiteY1" fmla="*/ 0 h 811161"/>
              <a:gd name="connsiteX2" fmla="*/ 2905432 w 2905432"/>
              <a:gd name="connsiteY2" fmla="*/ 811161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432" h="811161">
                <a:moveTo>
                  <a:pt x="0" y="811161"/>
                </a:moveTo>
                <a:cubicBezTo>
                  <a:pt x="487925" y="405580"/>
                  <a:pt x="975851" y="0"/>
                  <a:pt x="1460090" y="0"/>
                </a:cubicBezTo>
                <a:cubicBezTo>
                  <a:pt x="1944329" y="0"/>
                  <a:pt x="2424880" y="405580"/>
                  <a:pt x="2905432" y="811161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7">
            <a:extLst>
              <a:ext uri="{FF2B5EF4-FFF2-40B4-BE49-F238E27FC236}">
                <a16:creationId xmlns:a16="http://schemas.microsoft.com/office/drawing/2014/main" id="{5084B315-8B0B-4D83-9418-6C5D79D0310C}"/>
              </a:ext>
            </a:extLst>
          </p:cNvPr>
          <p:cNvCxnSpPr>
            <a:cxnSpLocks/>
          </p:cNvCxnSpPr>
          <p:nvPr/>
        </p:nvCxnSpPr>
        <p:spPr>
          <a:xfrm flipV="1">
            <a:off x="5290912" y="1478318"/>
            <a:ext cx="76200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9">
                <a:extLst>
                  <a:ext uri="{FF2B5EF4-FFF2-40B4-BE49-F238E27FC236}">
                    <a16:creationId xmlns:a16="http://schemas.microsoft.com/office/drawing/2014/main" id="{2939DB33-DA8A-4C29-8498-D218156603AE}"/>
                  </a:ext>
                </a:extLst>
              </p:cNvPr>
              <p:cNvSpPr txBox="1"/>
              <p:nvPr/>
            </p:nvSpPr>
            <p:spPr>
              <a:xfrm>
                <a:off x="5771965" y="1257670"/>
                <a:ext cx="277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0" name="TextBox 9">
                <a:extLst>
                  <a:ext uri="{FF2B5EF4-FFF2-40B4-BE49-F238E27FC236}">
                    <a16:creationId xmlns:a16="http://schemas.microsoft.com/office/drawing/2014/main" id="{2939DB33-DA8A-4C29-8498-D2181566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965" y="1257670"/>
                <a:ext cx="27764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10">
            <a:extLst>
              <a:ext uri="{FF2B5EF4-FFF2-40B4-BE49-F238E27FC236}">
                <a16:creationId xmlns:a16="http://schemas.microsoft.com/office/drawing/2014/main" id="{F83FAA82-B040-4F4B-9458-EAB7013D0334}"/>
              </a:ext>
            </a:extLst>
          </p:cNvPr>
          <p:cNvSpPr/>
          <p:nvPr/>
        </p:nvSpPr>
        <p:spPr>
          <a:xfrm>
            <a:off x="4705165" y="2019670"/>
            <a:ext cx="914400" cy="914400"/>
          </a:xfrm>
          <a:prstGeom prst="arc">
            <a:avLst>
              <a:gd name="adj1" fmla="val 18848163"/>
              <a:gd name="adj2" fmla="val 2047474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31B78AED-1266-4DC0-BB08-4AC6D902F2AE}"/>
              </a:ext>
            </a:extLst>
          </p:cNvPr>
          <p:cNvSpPr txBox="1"/>
          <p:nvPr/>
        </p:nvSpPr>
        <p:spPr>
          <a:xfrm>
            <a:off x="5543365" y="2019670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Comic Sans MS" pitchFamily="66" charset="0"/>
              </a:rPr>
              <a:t>θ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23" name="Straight Arrow Connector 13">
            <a:extLst>
              <a:ext uri="{FF2B5EF4-FFF2-40B4-BE49-F238E27FC236}">
                <a16:creationId xmlns:a16="http://schemas.microsoft.com/office/drawing/2014/main" id="{FA0CF17A-56EB-41AC-B2EC-BA169F35FE19}"/>
              </a:ext>
            </a:extLst>
          </p:cNvPr>
          <p:cNvCxnSpPr>
            <a:cxnSpLocks/>
          </p:cNvCxnSpPr>
          <p:nvPr/>
        </p:nvCxnSpPr>
        <p:spPr>
          <a:xfrm>
            <a:off x="5314765" y="2324470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9">
            <a:extLst>
              <a:ext uri="{FF2B5EF4-FFF2-40B4-BE49-F238E27FC236}">
                <a16:creationId xmlns:a16="http://schemas.microsoft.com/office/drawing/2014/main" id="{64B54B71-EB5E-4AD8-8862-7096E3989E1F}"/>
              </a:ext>
            </a:extLst>
          </p:cNvPr>
          <p:cNvCxnSpPr>
            <a:cxnSpLocks/>
          </p:cNvCxnSpPr>
          <p:nvPr/>
        </p:nvCxnSpPr>
        <p:spPr>
          <a:xfrm flipV="1">
            <a:off x="6000565" y="1486270"/>
            <a:ext cx="0" cy="8382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2">
                <a:extLst>
                  <a:ext uri="{FF2B5EF4-FFF2-40B4-BE49-F238E27FC236}">
                    <a16:creationId xmlns:a16="http://schemas.microsoft.com/office/drawing/2014/main" id="{782DF50F-1C40-4A61-B564-E346AE613F3D}"/>
                  </a:ext>
                </a:extLst>
              </p:cNvPr>
              <p:cNvSpPr txBox="1"/>
              <p:nvPr/>
            </p:nvSpPr>
            <p:spPr>
              <a:xfrm>
                <a:off x="5314765" y="2400670"/>
                <a:ext cx="6767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𝑈𝑐</m:t>
                      </m:r>
                      <m:r>
                        <a:rPr lang="en-GB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el-GR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TextBox 22">
                <a:extLst>
                  <a:ext uri="{FF2B5EF4-FFF2-40B4-BE49-F238E27FC236}">
                    <a16:creationId xmlns:a16="http://schemas.microsoft.com/office/drawing/2014/main" id="{782DF50F-1C40-4A61-B564-E346AE61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765" y="2400670"/>
                <a:ext cx="67678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3">
                <a:extLst>
                  <a:ext uri="{FF2B5EF4-FFF2-40B4-BE49-F238E27FC236}">
                    <a16:creationId xmlns:a16="http://schemas.microsoft.com/office/drawing/2014/main" id="{AF56B082-9D8E-4403-93A7-2088F8D3FEC3}"/>
                  </a:ext>
                </a:extLst>
              </p:cNvPr>
              <p:cNvSpPr txBox="1"/>
              <p:nvPr/>
            </p:nvSpPr>
            <p:spPr>
              <a:xfrm>
                <a:off x="6000565" y="1791070"/>
                <a:ext cx="655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𝑈𝑠</m:t>
                      </m:r>
                      <m:r>
                        <a:rPr lang="en-GB" sz="140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l-GR" sz="140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rgbClr val="0000CC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6" name="TextBox 23">
                <a:extLst>
                  <a:ext uri="{FF2B5EF4-FFF2-40B4-BE49-F238E27FC236}">
                    <a16:creationId xmlns:a16="http://schemas.microsoft.com/office/drawing/2014/main" id="{AF56B082-9D8E-4403-93A7-2088F8D3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65" y="1791070"/>
                <a:ext cx="65594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AF901A3E-8400-4588-B489-8B6875F2427B}"/>
                  </a:ext>
                </a:extLst>
              </p:cNvPr>
              <p:cNvSpPr/>
              <p:nvPr/>
            </p:nvSpPr>
            <p:spPr>
              <a:xfrm>
                <a:off x="1641983" y="0"/>
                <a:ext cx="1141658" cy="5366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𝑈𝑠𝑖𝑛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AF901A3E-8400-4588-B489-8B6875F24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3" y="0"/>
                <a:ext cx="1141658" cy="536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015556-801F-4619-8D41-83217383AEDA}"/>
              </a:ext>
            </a:extLst>
          </p:cNvPr>
          <p:cNvSpPr txBox="1"/>
          <p:nvPr/>
        </p:nvSpPr>
        <p:spPr>
          <a:xfrm>
            <a:off x="0" y="0"/>
            <a:ext cx="1651247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Time of flight on a horizontal plane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726BEE-EA5E-4A2B-A58C-4256289D0B76}"/>
                  </a:ext>
                </a:extLst>
              </p:cNvPr>
              <p:cNvSpPr txBox="1"/>
              <p:nvPr/>
            </p:nvSpPr>
            <p:spPr>
              <a:xfrm>
                <a:off x="4647459" y="3435659"/>
                <a:ext cx="2360133" cy="507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𝑈𝑐𝑜𝑠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𝑈𝑠𝑖𝑛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726BEE-EA5E-4A2B-A58C-4256289D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59" y="3435659"/>
                <a:ext cx="2360133" cy="5079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2E823E2-9AE0-430A-A860-1C905A6D58DF}"/>
                  </a:ext>
                </a:extLst>
              </p:cNvPr>
              <p:cNvSpPr txBox="1"/>
              <p:nvPr/>
            </p:nvSpPr>
            <p:spPr>
              <a:xfrm>
                <a:off x="4629703" y="2956264"/>
                <a:ext cx="40934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𝐻𝑜𝑟𝑖𝑧𝑜𝑛𝑡𝑎𝑙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𝑓𝑙𝑖𝑔h𝑡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2E823E2-9AE0-430A-A860-1C905A6D5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03" y="2956264"/>
                <a:ext cx="4093493" cy="246221"/>
              </a:xfrm>
              <a:prstGeom prst="rect">
                <a:avLst/>
              </a:prstGeom>
              <a:blipFill>
                <a:blip r:embed="rId8"/>
                <a:stretch>
                  <a:fillRect l="-1190" r="-1042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DEE6882-75E3-434B-A427-A93ED91764F9}"/>
                  </a:ext>
                </a:extLst>
              </p:cNvPr>
              <p:cNvSpPr txBox="1"/>
              <p:nvPr/>
            </p:nvSpPr>
            <p:spPr>
              <a:xfrm>
                <a:off x="4657816" y="4085209"/>
                <a:ext cx="2078646" cy="53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DEE6882-75E3-434B-A427-A93ED9176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816" y="4085209"/>
                <a:ext cx="2078646" cy="5373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4">
            <a:extLst>
              <a:ext uri="{FF2B5EF4-FFF2-40B4-BE49-F238E27FC236}">
                <a16:creationId xmlns:a16="http://schemas.microsoft.com/office/drawing/2014/main" id="{62C925B6-6A6F-4FB0-87A7-62BA63AF0D65}"/>
              </a:ext>
            </a:extLst>
          </p:cNvPr>
          <p:cNvSpPr/>
          <p:nvPr/>
        </p:nvSpPr>
        <p:spPr>
          <a:xfrm>
            <a:off x="6923842" y="3705686"/>
            <a:ext cx="267071" cy="653249"/>
          </a:xfrm>
          <a:prstGeom prst="arc">
            <a:avLst>
              <a:gd name="adj1" fmla="val 16200000"/>
              <a:gd name="adj2" fmla="val 55321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6">
            <a:extLst>
              <a:ext uri="{FF2B5EF4-FFF2-40B4-BE49-F238E27FC236}">
                <a16:creationId xmlns:a16="http://schemas.microsoft.com/office/drawing/2014/main" id="{9E517444-D3A9-4D16-8819-0D0B2A8F605B}"/>
              </a:ext>
            </a:extLst>
          </p:cNvPr>
          <p:cNvSpPr txBox="1"/>
          <p:nvPr/>
        </p:nvSpPr>
        <p:spPr>
          <a:xfrm>
            <a:off x="7160581" y="3866965"/>
            <a:ext cx="94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Combine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7" name="Arc 34">
            <a:extLst>
              <a:ext uri="{FF2B5EF4-FFF2-40B4-BE49-F238E27FC236}">
                <a16:creationId xmlns:a16="http://schemas.microsoft.com/office/drawing/2014/main" id="{06F1BF4C-6A87-442C-9DA8-997B94685C1B}"/>
              </a:ext>
            </a:extLst>
          </p:cNvPr>
          <p:cNvSpPr/>
          <p:nvPr/>
        </p:nvSpPr>
        <p:spPr>
          <a:xfrm>
            <a:off x="6889811" y="4390746"/>
            <a:ext cx="267071" cy="653249"/>
          </a:xfrm>
          <a:prstGeom prst="arc">
            <a:avLst>
              <a:gd name="adj1" fmla="val 16200000"/>
              <a:gd name="adj2" fmla="val 55321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6">
                <a:extLst>
                  <a:ext uri="{FF2B5EF4-FFF2-40B4-BE49-F238E27FC236}">
                    <a16:creationId xmlns:a16="http://schemas.microsoft.com/office/drawing/2014/main" id="{0617EF68-3C66-404C-A370-087D2CD4FF61}"/>
                  </a:ext>
                </a:extLst>
              </p:cNvPr>
              <p:cNvSpPr txBox="1"/>
              <p:nvPr/>
            </p:nvSpPr>
            <p:spPr>
              <a:xfrm>
                <a:off x="7144305" y="4552025"/>
                <a:ext cx="20884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Use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𝑆𝑖𝑛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400" dirty="0">
                  <a:solidFill>
                    <a:srgbClr val="FF0000"/>
                  </a:solidFill>
                </a:endParaRPr>
              </a:p>
              <a:p>
                <a:pPr algn="ctr"/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0" name="TextBox 36">
                <a:extLst>
                  <a:ext uri="{FF2B5EF4-FFF2-40B4-BE49-F238E27FC236}">
                    <a16:creationId xmlns:a16="http://schemas.microsoft.com/office/drawing/2014/main" id="{0617EF68-3C66-404C-A370-087D2CD4F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305" y="4552025"/>
                <a:ext cx="2088471" cy="523220"/>
              </a:xfrm>
              <a:prstGeom prst="rect">
                <a:avLst/>
              </a:prstGeom>
              <a:blipFill>
                <a:blip r:embed="rId10"/>
                <a:stretch>
                  <a:fillRect t="-34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BDD7B4A-CDCC-49C3-B398-5792C9BC2D69}"/>
              </a:ext>
            </a:extLst>
          </p:cNvPr>
          <p:cNvSpPr/>
          <p:nvPr/>
        </p:nvSpPr>
        <p:spPr>
          <a:xfrm>
            <a:off x="5885895" y="4074850"/>
            <a:ext cx="816746" cy="292964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E35D899-2B8F-4208-BD45-9CCAB01976CF}"/>
              </a:ext>
            </a:extLst>
          </p:cNvPr>
          <p:cNvSpPr/>
          <p:nvPr/>
        </p:nvSpPr>
        <p:spPr>
          <a:xfrm>
            <a:off x="5514512" y="4076330"/>
            <a:ext cx="167196" cy="292964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3F3FFAFE-99A7-4284-B4F4-52585A2D3DB9}"/>
                  </a:ext>
                </a:extLst>
              </p:cNvPr>
              <p:cNvSpPr txBox="1"/>
              <p:nvPr/>
            </p:nvSpPr>
            <p:spPr>
              <a:xfrm>
                <a:off x="4666694" y="4759912"/>
                <a:ext cx="1665071" cy="53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3F3FFAFE-99A7-4284-B4F4-52585A2D3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94" y="4759912"/>
                <a:ext cx="1665071" cy="5373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1CB6634-5E89-4590-8735-1603739A8309}"/>
              </a:ext>
            </a:extLst>
          </p:cNvPr>
          <p:cNvSpPr/>
          <p:nvPr/>
        </p:nvSpPr>
        <p:spPr>
          <a:xfrm>
            <a:off x="5771965" y="4759911"/>
            <a:ext cx="584447" cy="292964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36D567A1-597C-4884-A1F5-A00193BB23E5}"/>
                  </a:ext>
                </a:extLst>
              </p:cNvPr>
              <p:cNvSpPr/>
              <p:nvPr/>
            </p:nvSpPr>
            <p:spPr>
              <a:xfrm>
                <a:off x="1732239" y="596284"/>
                <a:ext cx="1215147" cy="58144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36D567A1-597C-4884-A1F5-A00193BB2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39" y="596284"/>
                <a:ext cx="1215147" cy="581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AA1630F-8F60-466F-878D-1FEDF648E2E4}"/>
              </a:ext>
            </a:extLst>
          </p:cNvPr>
          <p:cNvSpPr txBox="1"/>
          <p:nvPr/>
        </p:nvSpPr>
        <p:spPr>
          <a:xfrm>
            <a:off x="0" y="622917"/>
            <a:ext cx="1732626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Range of flight on a horizontal plane</a:t>
            </a:r>
            <a:endParaRPr lang="en-GB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1" grpId="0"/>
      <p:bldP spid="32" grpId="0"/>
      <p:bldP spid="33" grpId="0" animBg="1"/>
      <p:bldP spid="35" grpId="0"/>
      <p:bldP spid="37" grpId="0" animBg="1"/>
      <p:bldP spid="40" grpId="0"/>
      <p:bldP spid="6" grpId="0" animBg="1"/>
      <p:bldP spid="41" grpId="0" animBg="1"/>
      <p:bldP spid="43" grpId="0"/>
      <p:bldP spid="45" grpId="0" animBg="1"/>
      <p:bldP spid="55" grpId="0" animBg="1"/>
      <p:bldP spid="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4191000" cy="4724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derive some formulae for projectile motion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A particle is projected from a point with speed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and an angle of elevation </a:t>
                </a:r>
                <a14:m>
                  <m:oMath xmlns:m="http://schemas.openxmlformats.org/officeDocument/2006/math">
                    <m:r>
                      <a:rPr lang="el-GR" sz="14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and moves freely under gravity. When the particle has moved a horizontal distance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its height above the point of projection is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Show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4191000" cy="4724400"/>
              </a:xfrm>
              <a:blipFill>
                <a:blip r:embed="rId4"/>
                <a:stretch>
                  <a:fillRect l="-145" t="-258" r="-1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47078" y="3625049"/>
                <a:ext cx="2850588" cy="586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𝑥𝑡𝑎𝑛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(1+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𝑡𝑎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78" y="3625049"/>
                <a:ext cx="2850588" cy="586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cxnSpLocks/>
          </p:cNvCxnSpPr>
          <p:nvPr/>
        </p:nvCxnSpPr>
        <p:spPr>
          <a:xfrm>
            <a:off x="4953000" y="25908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181600" y="1676400"/>
            <a:ext cx="2905432" cy="887361"/>
          </a:xfrm>
          <a:custGeom>
            <a:avLst/>
            <a:gdLst>
              <a:gd name="connsiteX0" fmla="*/ 0 w 2905432"/>
              <a:gd name="connsiteY0" fmla="*/ 811161 h 811161"/>
              <a:gd name="connsiteX1" fmla="*/ 1460090 w 2905432"/>
              <a:gd name="connsiteY1" fmla="*/ 0 h 811161"/>
              <a:gd name="connsiteX2" fmla="*/ 2905432 w 2905432"/>
              <a:gd name="connsiteY2" fmla="*/ 811161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432" h="811161">
                <a:moveTo>
                  <a:pt x="0" y="811161"/>
                </a:moveTo>
                <a:cubicBezTo>
                  <a:pt x="487925" y="405580"/>
                  <a:pt x="975851" y="0"/>
                  <a:pt x="1460090" y="0"/>
                </a:cubicBezTo>
                <a:cubicBezTo>
                  <a:pt x="1944329" y="0"/>
                  <a:pt x="2424880" y="405580"/>
                  <a:pt x="2905432" y="811161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5157747" y="1744648"/>
            <a:ext cx="76200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38800" y="1524000"/>
            <a:ext cx="27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u</a:t>
            </a:r>
          </a:p>
        </p:txBody>
      </p:sp>
      <p:sp>
        <p:nvSpPr>
          <p:cNvPr id="11" name="Arc 10"/>
          <p:cNvSpPr/>
          <p:nvPr/>
        </p:nvSpPr>
        <p:spPr>
          <a:xfrm>
            <a:off x="4572000" y="2286000"/>
            <a:ext cx="914400" cy="914400"/>
          </a:xfrm>
          <a:prstGeom prst="arc">
            <a:avLst>
              <a:gd name="adj1" fmla="val 18848163"/>
              <a:gd name="adj2" fmla="val 2047474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10200" y="2286000"/>
                <a:ext cx="2936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286000"/>
                <a:ext cx="29367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5181600" y="2590800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5867400" y="1752600"/>
            <a:ext cx="0" cy="8382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81600" y="2667000"/>
                <a:ext cx="6767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𝑢𝐶𝑜𝑠</m:t>
                      </m:r>
                      <m:r>
                        <a:rPr lang="el-GR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667000"/>
                <a:ext cx="67678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867400" y="2057400"/>
                <a:ext cx="655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𝑢𝑆𝑖𝑛</m:t>
                      </m:r>
                      <m:r>
                        <a:rPr lang="el-GR" sz="140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rgbClr val="0000CC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057400"/>
                <a:ext cx="65594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6944" y="4284215"/>
                <a:ext cx="441960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In this type of question you need to form equations for the height,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in terms of the time,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as well as the horizontal distance,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in terms of the time,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.</a:t>
                </a:r>
              </a:p>
              <a:p>
                <a:pPr algn="ctr"/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 The equations can then be combined to eliminate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𝑡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" y="4284215"/>
                <a:ext cx="4419600" cy="1600438"/>
              </a:xfrm>
              <a:prstGeom prst="rect">
                <a:avLst/>
              </a:prstGeom>
              <a:blipFill>
                <a:blip r:embed="rId9"/>
                <a:stretch>
                  <a:fillRect l="-414" t="-763" r="-1517" b="-3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572000" y="3048000"/>
            <a:ext cx="4430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latin typeface="Comic Sans MS" pitchFamily="66" charset="0"/>
              </a:rPr>
              <a:t>Finding the height in terms of t</a:t>
            </a:r>
            <a:endParaRPr lang="en-GB" sz="1200" dirty="0">
              <a:latin typeface="Comic Sans MS" pitchFamily="66" charset="0"/>
            </a:endParaRPr>
          </a:p>
          <a:p>
            <a:pPr marL="285750" indent="-285750">
              <a:buFont typeface="Wingdings"/>
              <a:buChar char="à"/>
            </a:pPr>
            <a:r>
              <a:rPr lang="en-GB" sz="1200" dirty="0">
                <a:latin typeface="Comic Sans MS" pitchFamily="66" charset="0"/>
                <a:sym typeface="Wingdings" pitchFamily="2" charset="2"/>
              </a:rPr>
              <a:t>Resolving vertically (upwards as positive)</a:t>
            </a:r>
          </a:p>
          <a:p>
            <a:pPr marL="285750" indent="-285750">
              <a:buFont typeface="Wingdings"/>
              <a:buChar char="à"/>
            </a:pPr>
            <a:r>
              <a:rPr lang="en-GB" sz="1200" dirty="0">
                <a:latin typeface="Comic Sans MS" pitchFamily="66" charset="0"/>
                <a:sym typeface="Wingdings" pitchFamily="2" charset="2"/>
              </a:rPr>
              <a:t>Use g to represent acceleration and y to represent the height above the point of projection</a:t>
            </a:r>
            <a:endParaRPr lang="en-GB" sz="12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24400" y="3886200"/>
                <a:ext cx="6502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886200"/>
                <a:ext cx="650243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410200" y="3886200"/>
                <a:ext cx="1019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𝑢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𝑢𝑠𝑖𝑛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</a:rPr>
                        <m:t>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886200"/>
                <a:ext cx="1019959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77000" y="3886200"/>
                <a:ext cx="587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𝑣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886200"/>
                <a:ext cx="587661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86600" y="3886200"/>
                <a:ext cx="811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r>
                        <a:rPr lang="en-GB" sz="1400" b="0" i="1" smtClean="0">
                          <a:latin typeface="Cambria Math"/>
                        </a:rPr>
                        <m:t>=−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886200"/>
                <a:ext cx="811248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24800" y="3886200"/>
                <a:ext cx="608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886200"/>
                <a:ext cx="608949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24400" y="4343400"/>
                <a:ext cx="1334533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𝑢𝑡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343400"/>
                <a:ext cx="1334533" cy="49564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24400" y="4953000"/>
                <a:ext cx="2445606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𝑦</m:t>
                      </m:r>
                      <m:r>
                        <a:rPr lang="en-GB" sz="1400" b="0" i="1" smtClean="0">
                          <a:latin typeface="Cambria Math"/>
                        </a:rPr>
                        <m:t>=(</m:t>
                      </m:r>
                      <m:r>
                        <a:rPr lang="en-GB" sz="1400" b="0" i="1" smtClean="0">
                          <a:latin typeface="Cambria Math"/>
                        </a:rPr>
                        <m:t>𝑢𝑠𝑖𝑛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)+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/>
                        </a:rPr>
                        <m:t>(−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)(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953000"/>
                <a:ext cx="2445606" cy="49564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24400" y="5638800"/>
                <a:ext cx="1716688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𝑦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𝑢𝑡𝑠𝑖𝑛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638800"/>
                <a:ext cx="1716688" cy="495649"/>
              </a:xfrm>
              <a:prstGeom prst="rect">
                <a:avLst/>
              </a:prstGeom>
              <a:blipFill rotWithShape="1">
                <a:blip r:embed="rId1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>
            <a:off x="6934200" y="4648200"/>
            <a:ext cx="533400" cy="609600"/>
          </a:xfrm>
          <a:prstGeom prst="arc">
            <a:avLst>
              <a:gd name="adj1" fmla="val 16200000"/>
              <a:gd name="adj2" fmla="val 55321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>
            <a:off x="6934200" y="5334000"/>
            <a:ext cx="533400" cy="609600"/>
          </a:xfrm>
          <a:prstGeom prst="arc">
            <a:avLst>
              <a:gd name="adj1" fmla="val 16200000"/>
              <a:gd name="adj2" fmla="val 55321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7515687" y="4674833"/>
            <a:ext cx="1299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Sub in values from SUVAT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91400" y="5486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‘Tidy up’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46955" y="6177378"/>
            <a:ext cx="3352800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We now have an expression for the height in terms of u, t and </a:t>
            </a:r>
            <a:r>
              <a:rPr lang="el-GR" sz="14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13678" y="5893293"/>
                <a:ext cx="1716688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𝑢𝑡𝑠𝑖𝑛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𝑔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78" y="5893293"/>
                <a:ext cx="1716688" cy="495649"/>
              </a:xfrm>
              <a:prstGeom prst="rect">
                <a:avLst/>
              </a:prstGeom>
              <a:blipFill>
                <a:blip r:embed="rId1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タイトル 1">
            <a:extLst>
              <a:ext uri="{FF2B5EF4-FFF2-40B4-BE49-F238E27FC236}">
                <a16:creationId xmlns:a16="http://schemas.microsoft.com/office/drawing/2014/main" id="{2F2A2FC6-54EB-4DBF-B21D-462D66F3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3" name="コンテンツ プレースホルダー 2">
            <a:extLst>
              <a:ext uri="{FF2B5EF4-FFF2-40B4-BE49-F238E27FC236}">
                <a16:creationId xmlns:a16="http://schemas.microsoft.com/office/drawing/2014/main" id="{D0EF773C-3898-4CF4-890F-808AD621C50B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latin typeface="Comic Sans MS" panose="030F0702030302020204" pitchFamily="66" charset="0"/>
              </a:rPr>
              <a:t>6D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3F679FA-CFC3-4A47-A850-EB392B11D751}"/>
                  </a:ext>
                </a:extLst>
              </p:cNvPr>
              <p:cNvSpPr txBox="1"/>
              <p:nvPr/>
            </p:nvSpPr>
            <p:spPr>
              <a:xfrm>
                <a:off x="7891215" y="3263687"/>
                <a:ext cx="3806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3F679FA-CFC3-4A47-A850-EB392B11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215" y="3263687"/>
                <a:ext cx="380681" cy="184666"/>
              </a:xfrm>
              <a:prstGeom prst="rect">
                <a:avLst/>
              </a:prstGeom>
              <a:blipFill>
                <a:blip r:embed="rId19"/>
                <a:stretch>
                  <a:fillRect l="-14286" t="-3226" r="-14286" b="-35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7388E9A1-7FB5-4C75-A986-C0AC314B9E46}"/>
                  </a:ext>
                </a:extLst>
              </p:cNvPr>
              <p:cNvSpPr/>
              <p:nvPr/>
            </p:nvSpPr>
            <p:spPr>
              <a:xfrm>
                <a:off x="1641983" y="0"/>
                <a:ext cx="1141658" cy="5366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𝑈𝑠𝑖𝑛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7388E9A1-7FB5-4C75-A986-C0AC314B9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3" y="0"/>
                <a:ext cx="1141658" cy="53668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694F0F9-9269-4A3F-A9B4-404A1DFC7AAE}"/>
              </a:ext>
            </a:extLst>
          </p:cNvPr>
          <p:cNvSpPr txBox="1"/>
          <p:nvPr/>
        </p:nvSpPr>
        <p:spPr>
          <a:xfrm>
            <a:off x="0" y="0"/>
            <a:ext cx="1651247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Time of flight on a horizontal plane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D977ACC4-F35A-4BF7-85A2-EF3CD3C6F8E1}"/>
                  </a:ext>
                </a:extLst>
              </p:cNvPr>
              <p:cNvSpPr/>
              <p:nvPr/>
            </p:nvSpPr>
            <p:spPr>
              <a:xfrm>
                <a:off x="1732239" y="596284"/>
                <a:ext cx="1215147" cy="58144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D977ACC4-F35A-4BF7-85A2-EF3CD3C6F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39" y="596284"/>
                <a:ext cx="1215147" cy="5814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28B5F91-5D18-4F8B-B150-E40D61725488}"/>
              </a:ext>
            </a:extLst>
          </p:cNvPr>
          <p:cNvSpPr txBox="1"/>
          <p:nvPr/>
        </p:nvSpPr>
        <p:spPr>
          <a:xfrm>
            <a:off x="0" y="622917"/>
            <a:ext cx="1732626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Range of flight on a horizontal plane</a:t>
            </a:r>
            <a:endParaRPr lang="en-GB" sz="14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32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10" grpId="0"/>
      <p:bldP spid="11" grpId="0" animBg="1"/>
      <p:bldP spid="12" grpId="0"/>
      <p:bldP spid="23" grpId="0"/>
      <p:bldP spid="24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/>
      <p:bldP spid="38" grpId="0"/>
      <p:bldP spid="39" grpId="0" animBg="1"/>
      <p:bldP spid="40" grpId="0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/>
          <p:nvPr/>
        </p:nvCxnSpPr>
        <p:spPr>
          <a:xfrm flipV="1">
            <a:off x="5157747" y="1744648"/>
            <a:ext cx="76200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4191000" cy="4724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derive some formulae for projectile motion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A particle is projected from a point with speed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and an angle of elevation </a:t>
                </a:r>
                <a14:m>
                  <m:oMath xmlns:m="http://schemas.openxmlformats.org/officeDocument/2006/math">
                    <m:r>
                      <a:rPr lang="el-GR" sz="14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and moves freely under gravity. When the particle has moved a horizontal distance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its height above the point of projection is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Show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4191000" cy="4724400"/>
              </a:xfrm>
              <a:blipFill>
                <a:blip r:embed="rId4"/>
                <a:stretch>
                  <a:fillRect l="-145" t="-258" r="-1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953000" y="25908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181600" y="1676400"/>
            <a:ext cx="2905432" cy="887361"/>
          </a:xfrm>
          <a:custGeom>
            <a:avLst/>
            <a:gdLst>
              <a:gd name="connsiteX0" fmla="*/ 0 w 2905432"/>
              <a:gd name="connsiteY0" fmla="*/ 811161 h 811161"/>
              <a:gd name="connsiteX1" fmla="*/ 1460090 w 2905432"/>
              <a:gd name="connsiteY1" fmla="*/ 0 h 811161"/>
              <a:gd name="connsiteX2" fmla="*/ 2905432 w 2905432"/>
              <a:gd name="connsiteY2" fmla="*/ 811161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432" h="811161">
                <a:moveTo>
                  <a:pt x="0" y="811161"/>
                </a:moveTo>
                <a:cubicBezTo>
                  <a:pt x="487925" y="405580"/>
                  <a:pt x="975851" y="0"/>
                  <a:pt x="1460090" y="0"/>
                </a:cubicBezTo>
                <a:cubicBezTo>
                  <a:pt x="1944329" y="0"/>
                  <a:pt x="2424880" y="405580"/>
                  <a:pt x="2905432" y="811161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638800" y="15240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u</a:t>
            </a:r>
          </a:p>
        </p:txBody>
      </p:sp>
      <p:sp>
        <p:nvSpPr>
          <p:cNvPr id="11" name="Arc 10"/>
          <p:cNvSpPr/>
          <p:nvPr/>
        </p:nvSpPr>
        <p:spPr>
          <a:xfrm>
            <a:off x="4572000" y="2286000"/>
            <a:ext cx="914400" cy="914400"/>
          </a:xfrm>
          <a:prstGeom prst="arc">
            <a:avLst>
              <a:gd name="adj1" fmla="val 18848163"/>
              <a:gd name="adj2" fmla="val 2047474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10200" y="2286000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286000"/>
                <a:ext cx="34381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5181600" y="2590800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867400" y="1752600"/>
            <a:ext cx="0" cy="8382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81600" y="2667000"/>
                <a:ext cx="733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𝑢𝐶𝑜𝑠</m:t>
                      </m:r>
                      <m:r>
                        <a:rPr lang="el-GR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667000"/>
                <a:ext cx="73334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867400" y="2057400"/>
                <a:ext cx="699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𝑢𝑆𝑖𝑛</m:t>
                      </m:r>
                      <m:r>
                        <a:rPr lang="el-GR" sz="140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rgbClr val="0000CC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057400"/>
                <a:ext cx="69967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495800" y="3048000"/>
            <a:ext cx="443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Finding the horizontal distance in terms of t</a:t>
            </a:r>
            <a:endParaRPr lang="en-GB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419600" y="3505200"/>
                <a:ext cx="405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𝐻𝑜𝑟𝑖𝑧𝑜𝑛𝑡𝑎𝑙</m:t>
                      </m:r>
                      <m:r>
                        <a:rPr lang="en-GB" sz="1400" b="0" i="1" smtClean="0">
                          <a:latin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</a:rPr>
                        <m:t>𝑑𝑖𝑠𝑡𝑎𝑛𝑐𝑒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𝐻𝑜𝑟𝑖𝑧𝑜𝑛𝑡𝑎𝑙</m:t>
                      </m:r>
                      <m:r>
                        <a:rPr lang="en-GB" sz="1400" b="0" i="1" smtClean="0">
                          <a:latin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</a:rPr>
                        <m:t>𝑠𝑝𝑒𝑒𝑑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𝑡𝑖𝑚𝑒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505200"/>
                <a:ext cx="4055341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943600" y="3962400"/>
                <a:ext cx="1306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𝑢𝑐𝑜𝑠</m:t>
                      </m:r>
                      <m:r>
                        <a:rPr lang="el-GR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962400"/>
                <a:ext cx="1306960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943600" y="4419600"/>
                <a:ext cx="10945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𝑢𝑡𝑐𝑜𝑠</m:t>
                      </m:r>
                      <m:r>
                        <a:rPr lang="el-GR" sz="14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419600"/>
                <a:ext cx="1094594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62800" y="3886200"/>
            <a:ext cx="183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 values (remember x is to be used to represent the horizontal distance)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047783" y="6004750"/>
                <a:ext cx="10945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𝑢𝑡𝑐𝑜𝑠</m:t>
                      </m:r>
                      <m:r>
                        <a:rPr lang="el-GR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783" y="6004750"/>
                <a:ext cx="109459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タイトル 1">
            <a:extLst>
              <a:ext uri="{FF2B5EF4-FFF2-40B4-BE49-F238E27FC236}">
                <a16:creationId xmlns:a16="http://schemas.microsoft.com/office/drawing/2014/main" id="{CF78496A-ACEC-4198-B5F7-0972F7A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A372E6C0-849F-4D12-A587-8B041A1045E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latin typeface="Comic Sans MS" panose="030F0702030302020204" pitchFamily="66" charset="0"/>
              </a:rPr>
              <a:t>6D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8">
                <a:extLst>
                  <a:ext uri="{FF2B5EF4-FFF2-40B4-BE49-F238E27FC236}">
                    <a16:creationId xmlns:a16="http://schemas.microsoft.com/office/drawing/2014/main" id="{741CD07B-EFCF-44A4-AF76-F98108382F04}"/>
                  </a:ext>
                </a:extLst>
              </p:cNvPr>
              <p:cNvSpPr txBox="1"/>
              <p:nvPr/>
            </p:nvSpPr>
            <p:spPr>
              <a:xfrm>
                <a:off x="847078" y="3625049"/>
                <a:ext cx="2850588" cy="586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𝑥𝑡𝑎𝑛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(1+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𝑡𝑎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8">
                <a:extLst>
                  <a:ext uri="{FF2B5EF4-FFF2-40B4-BE49-F238E27FC236}">
                    <a16:creationId xmlns:a16="http://schemas.microsoft.com/office/drawing/2014/main" id="{741CD07B-EFCF-44A4-AF76-F98108382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78" y="3625049"/>
                <a:ext cx="2850588" cy="586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21">
                <a:extLst>
                  <a:ext uri="{FF2B5EF4-FFF2-40B4-BE49-F238E27FC236}">
                    <a16:creationId xmlns:a16="http://schemas.microsoft.com/office/drawing/2014/main" id="{8CFEFD6E-9D01-4808-894F-DCB8B70EFBB4}"/>
                  </a:ext>
                </a:extLst>
              </p:cNvPr>
              <p:cNvSpPr txBox="1"/>
              <p:nvPr/>
            </p:nvSpPr>
            <p:spPr>
              <a:xfrm>
                <a:off x="86944" y="4284215"/>
                <a:ext cx="441960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In this type of question you need to form equations for the height,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in terms of the time,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as well as the horizontal distance,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in terms of the time,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.</a:t>
                </a:r>
              </a:p>
              <a:p>
                <a:pPr algn="ctr"/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 The equations can then be combined to eliminate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𝑡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2" name="TextBox 21">
                <a:extLst>
                  <a:ext uri="{FF2B5EF4-FFF2-40B4-BE49-F238E27FC236}">
                    <a16:creationId xmlns:a16="http://schemas.microsoft.com/office/drawing/2014/main" id="{8CFEFD6E-9D01-4808-894F-DCB8B70EF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" y="4284215"/>
                <a:ext cx="4419600" cy="1600438"/>
              </a:xfrm>
              <a:prstGeom prst="rect">
                <a:avLst/>
              </a:prstGeom>
              <a:blipFill>
                <a:blip r:embed="rId13"/>
                <a:stretch>
                  <a:fillRect l="-414" t="-763" r="-1517" b="-3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9">
                <a:extLst>
                  <a:ext uri="{FF2B5EF4-FFF2-40B4-BE49-F238E27FC236}">
                    <a16:creationId xmlns:a16="http://schemas.microsoft.com/office/drawing/2014/main" id="{0A7D9CEC-7B0D-4F6A-8C8B-D53FEF0B567C}"/>
                  </a:ext>
                </a:extLst>
              </p:cNvPr>
              <p:cNvSpPr txBox="1"/>
              <p:nvPr/>
            </p:nvSpPr>
            <p:spPr>
              <a:xfrm>
                <a:off x="313678" y="5893293"/>
                <a:ext cx="1716688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𝑢𝑡𝑠𝑖𝑛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𝑔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9">
                <a:extLst>
                  <a:ext uri="{FF2B5EF4-FFF2-40B4-BE49-F238E27FC236}">
                    <a16:creationId xmlns:a16="http://schemas.microsoft.com/office/drawing/2014/main" id="{0A7D9CEC-7B0D-4F6A-8C8B-D53FEF0B5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78" y="5893293"/>
                <a:ext cx="1716688" cy="495649"/>
              </a:xfrm>
              <a:prstGeom prst="rect">
                <a:avLst/>
              </a:prstGeom>
              <a:blipFill>
                <a:blip r:embed="rId1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555F41BB-188D-46BD-BB6F-B58BDB83C1E4}"/>
                  </a:ext>
                </a:extLst>
              </p:cNvPr>
              <p:cNvSpPr/>
              <p:nvPr/>
            </p:nvSpPr>
            <p:spPr>
              <a:xfrm>
                <a:off x="1641983" y="0"/>
                <a:ext cx="1141658" cy="5366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𝑈𝑠𝑖𝑛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555F41BB-188D-46BD-BB6F-B58BDB83C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3" y="0"/>
                <a:ext cx="1141658" cy="5366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421ACE-AA30-4AA0-BF96-FFFED57A6BD3}"/>
              </a:ext>
            </a:extLst>
          </p:cNvPr>
          <p:cNvSpPr txBox="1"/>
          <p:nvPr/>
        </p:nvSpPr>
        <p:spPr>
          <a:xfrm>
            <a:off x="0" y="0"/>
            <a:ext cx="1651247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Time of flight on a horizontal plane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D489979-62DC-4802-A4B7-0D3B04AB0DA8}"/>
                  </a:ext>
                </a:extLst>
              </p:cNvPr>
              <p:cNvSpPr/>
              <p:nvPr/>
            </p:nvSpPr>
            <p:spPr>
              <a:xfrm>
                <a:off x="1732239" y="596284"/>
                <a:ext cx="1215147" cy="58144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D489979-62DC-4802-A4B7-0D3B04AB0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39" y="596284"/>
                <a:ext cx="1215147" cy="5814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1CDDBEE-4D9B-423D-B7D9-A7374A81F40E}"/>
              </a:ext>
            </a:extLst>
          </p:cNvPr>
          <p:cNvSpPr txBox="1"/>
          <p:nvPr/>
        </p:nvSpPr>
        <p:spPr>
          <a:xfrm>
            <a:off x="0" y="622917"/>
            <a:ext cx="1732626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Range of flight on a horizontal plane</a:t>
            </a:r>
            <a:endParaRPr lang="en-GB" sz="14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6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2" grpId="0"/>
      <p:bldP spid="44" grpId="0"/>
      <p:bldP spid="4" grpId="0"/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4191000" cy="4724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derive some formulae for projectile motion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A particle is projected from a point with speed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and an angle of elevation </a:t>
                </a:r>
                <a14:m>
                  <m:oMath xmlns:m="http://schemas.openxmlformats.org/officeDocument/2006/math">
                    <m:r>
                      <a:rPr lang="el-GR" sz="14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and moves freely under gravity. When the particle has moved a horizontal distance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its height above the point of projection is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Show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4191000" cy="4724400"/>
              </a:xfrm>
              <a:blipFill>
                <a:blip r:embed="rId4"/>
                <a:stretch>
                  <a:fillRect l="-145" t="-258" r="-1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0" y="4284216"/>
                <a:ext cx="44196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Now we have equations for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.</a:t>
                </a:r>
              </a:p>
              <a:p>
                <a:pPr algn="ctr"/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marL="285750" indent="-285750" algn="ctr">
                  <a:buFont typeface="Wingdings"/>
                  <a:buChar char="à"/>
                </a:pPr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The final answer we want has no ‘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𝑡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’ terms, so this is an indication that you have to eliminate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𝑡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 from the equations</a:t>
                </a:r>
              </a:p>
              <a:p>
                <a:pPr marL="285750" indent="-285750" algn="ctr">
                  <a:buFont typeface="Wingdings"/>
                  <a:buChar char="à"/>
                </a:pPr>
                <a:endParaRPr lang="en-GB" sz="1400" dirty="0">
                  <a:solidFill>
                    <a:srgbClr val="FF0000"/>
                  </a:solidFill>
                  <a:latin typeface="Comic Sans MS" pitchFamily="66" charset="0"/>
                  <a:sym typeface="Wingdings" pitchFamily="2" charset="2"/>
                </a:endParaRPr>
              </a:p>
              <a:p>
                <a:pPr marL="285750" indent="-285750" algn="ctr">
                  <a:buFont typeface="Wingdings"/>
                  <a:buChar char="à"/>
                </a:pPr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The final answer is written as ‘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𝑦</m:t>
                    </m:r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=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‘, so it looks like we should rearrange the ‘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’ equation and substitute it into the ‘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𝑦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’ equation</a:t>
                </a:r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84216"/>
                <a:ext cx="4419600" cy="2031325"/>
              </a:xfrm>
              <a:prstGeom prst="rect">
                <a:avLst/>
              </a:prstGeom>
              <a:blipFill>
                <a:blip r:embed="rId5"/>
                <a:stretch>
                  <a:fillRect t="-601" r="-414" b="-21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70863" y="1679812"/>
                <a:ext cx="1716688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𝑢𝑡𝑠𝑖𝑛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3" y="1679812"/>
                <a:ext cx="1716688" cy="495649"/>
              </a:xfrm>
              <a:prstGeom prst="rect">
                <a:avLst/>
              </a:prstGeom>
              <a:blipFill rotWithShape="1"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56863" y="1756012"/>
                <a:ext cx="1118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𝑢𝑡𝑐𝑜𝑠</m:t>
                      </m:r>
                      <m:r>
                        <a:rPr lang="el-G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863" y="1756012"/>
                <a:ext cx="111864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628263" y="2137012"/>
                <a:ext cx="997324" cy="461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𝑢𝑐𝑜𝑠</m:t>
                          </m:r>
                          <m:r>
                            <a:rPr lang="el-G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den>
                      </m:f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263" y="2137012"/>
                <a:ext cx="997324" cy="461345"/>
              </a:xfrm>
              <a:prstGeom prst="rect">
                <a:avLst/>
              </a:prstGeom>
              <a:blipFill rotWithShape="1"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52263" y="1908412"/>
            <a:ext cx="87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Divide by </a:t>
            </a:r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ucos</a:t>
            </a:r>
            <a:r>
              <a:rPr lang="el-GR" sz="12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5" name="Arc 14"/>
          <p:cNvSpPr/>
          <p:nvPr/>
        </p:nvSpPr>
        <p:spPr>
          <a:xfrm>
            <a:off x="7695063" y="1908412"/>
            <a:ext cx="457200" cy="4572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70863" y="2899012"/>
                <a:ext cx="1716688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𝑢𝑡𝑠𝑖𝑛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3" y="2899012"/>
                <a:ext cx="1716688" cy="495649"/>
              </a:xfrm>
              <a:prstGeom prst="rect">
                <a:avLst/>
              </a:prstGeom>
              <a:blipFill rotWithShape="1"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70863" y="3432412"/>
                <a:ext cx="1726370" cy="461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𝑢𝑐𝑜𝑠</m:t>
                              </m:r>
                              <m:r>
                                <a:rPr lang="el-G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𝑠𝑖𝑛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3" y="3432412"/>
                <a:ext cx="1726370" cy="46134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116472" y="3391469"/>
                <a:ext cx="1392882" cy="503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𝑢𝑐𝑜𝑠</m:t>
                                  </m:r>
                                  <m: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72" y="3391469"/>
                <a:ext cx="1392882" cy="503856"/>
              </a:xfrm>
              <a:prstGeom prst="rect">
                <a:avLst/>
              </a:prstGeom>
              <a:blipFill rotWithShape="1">
                <a:blip r:embed="rId10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676008" y="2139518"/>
            <a:ext cx="896644" cy="48827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104263" y="3051412"/>
            <a:ext cx="152400" cy="228600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180463" y="3432412"/>
            <a:ext cx="609600" cy="457200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976518" y="3051412"/>
            <a:ext cx="194545" cy="228600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649872" y="3391469"/>
            <a:ext cx="762000" cy="533400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>
            <a:off x="7314063" y="3203812"/>
            <a:ext cx="457200" cy="5334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7695063" y="312761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Replace t with the expression above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570863" y="4194412"/>
                <a:ext cx="1110304" cy="498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/>
                            </a:rPr>
                            <m:t>𝑢𝑥𝑠𝑖𝑛</m:t>
                          </m:r>
                          <m:r>
                            <a:rPr lang="en-GB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en-GB" sz="1400" i="1">
                              <a:latin typeface="Cambria Math"/>
                            </a:rPr>
                            <m:t>𝑢𝑐𝑜𝑠</m:t>
                          </m:r>
                          <m:r>
                            <a:rPr lang="el-GR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3" y="4194412"/>
                <a:ext cx="1110304" cy="498983"/>
              </a:xfrm>
              <a:prstGeom prst="rect">
                <a:avLst/>
              </a:prstGeom>
              <a:blipFill rotWithShape="1">
                <a:blip r:embed="rId1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569424" y="4172803"/>
                <a:ext cx="1607491" cy="58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𝑐𝑜</m:t>
                              </m:r>
                              <m:sSup>
                                <m:sSupPr>
                                  <m:ctrlP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24" y="4172803"/>
                <a:ext cx="1607491" cy="5806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70863" y="5108812"/>
                <a:ext cx="10381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𝑥𝑡𝑎𝑛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3" y="5108812"/>
                <a:ext cx="1038169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05650" y="4964371"/>
                <a:ext cx="1517082" cy="58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𝑐𝑜</m:t>
                              </m:r>
                              <m:sSup>
                                <m:sSupPr>
                                  <m:ctrlP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650" y="4964371"/>
                <a:ext cx="1517082" cy="58067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559490" y="5766179"/>
                <a:ext cx="10381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𝑥𝑡𝑎𝑛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490" y="5766179"/>
                <a:ext cx="1038169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448868" y="5635386"/>
                <a:ext cx="1220078" cy="524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 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𝑠𝑒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868" y="5635386"/>
                <a:ext cx="1220078" cy="52456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/>
          <p:cNvSpPr/>
          <p:nvPr/>
        </p:nvSpPr>
        <p:spPr>
          <a:xfrm>
            <a:off x="7314063" y="3737212"/>
            <a:ext cx="457200" cy="7620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7695063" y="3737212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Group the first set of terms, square the bracket</a:t>
            </a:r>
          </a:p>
        </p:txBody>
      </p:sp>
      <p:sp>
        <p:nvSpPr>
          <p:cNvPr id="54" name="Arc 53"/>
          <p:cNvSpPr/>
          <p:nvPr/>
        </p:nvSpPr>
        <p:spPr>
          <a:xfrm>
            <a:off x="6933063" y="4499212"/>
            <a:ext cx="457200" cy="8382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c 54"/>
          <p:cNvSpPr/>
          <p:nvPr/>
        </p:nvSpPr>
        <p:spPr>
          <a:xfrm>
            <a:off x="6933063" y="5337412"/>
            <a:ext cx="457200" cy="6096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7390263" y="449921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Cancel u’s on the first term. </a:t>
            </a:r>
            <a:r>
              <a:rPr lang="en-GB" sz="1200" baseline="30000" dirty="0">
                <a:solidFill>
                  <a:srgbClr val="FF0000"/>
                </a:solidFill>
                <a:latin typeface="Comic Sans MS" pitchFamily="66" charset="0"/>
              </a:rPr>
              <a:t>Sin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</a:rPr>
              <a:t>Cos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 = Tan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91400" y="4900683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Group terms except for Cos on the second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14063" y="548981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1/</a:t>
            </a:r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cos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 = sec</a:t>
            </a:r>
          </a:p>
        </p:txBody>
      </p:sp>
      <p:sp>
        <p:nvSpPr>
          <p:cNvPr id="59" name="Arc 58"/>
          <p:cNvSpPr/>
          <p:nvPr/>
        </p:nvSpPr>
        <p:spPr>
          <a:xfrm>
            <a:off x="6933063" y="5947012"/>
            <a:ext cx="457200" cy="6096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19164" y="447583"/>
                <a:ext cx="16771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𝑠𝑖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≡1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64" y="447583"/>
                <a:ext cx="167718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964908" y="793326"/>
                <a:ext cx="17002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+1≡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𝑠𝑒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08" y="793326"/>
                <a:ext cx="170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/>
          <p:cNvSpPr/>
          <p:nvPr/>
        </p:nvSpPr>
        <p:spPr>
          <a:xfrm>
            <a:off x="8383137" y="604533"/>
            <a:ext cx="433317" cy="355978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8188657" y="141646"/>
            <a:ext cx="95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CC"/>
                </a:solidFill>
                <a:latin typeface="Comic Sans MS" pitchFamily="66" charset="0"/>
              </a:rPr>
              <a:t>Divide by cos</a:t>
            </a:r>
            <a:r>
              <a:rPr lang="en-GB" sz="1200" baseline="30000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l-GR" sz="1200" dirty="0">
                <a:solidFill>
                  <a:srgbClr val="0000CC"/>
                </a:solidFill>
                <a:latin typeface="Comic Sans MS" pitchFamily="66" charset="0"/>
              </a:rPr>
              <a:t>θ</a:t>
            </a:r>
            <a:endParaRPr lang="en-GB" sz="1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52480" y="792189"/>
            <a:ext cx="1545610" cy="29115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6085764" y="5800299"/>
            <a:ext cx="501468" cy="227639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561764" y="6328012"/>
                <a:ext cx="10381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𝑥𝑡𝑎𝑛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764" y="6328012"/>
                <a:ext cx="1038169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451142" y="6197219"/>
                <a:ext cx="1692066" cy="524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 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𝑡𝑎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+1)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142" y="6197219"/>
                <a:ext cx="1692066" cy="52456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7384574" y="5928815"/>
            <a:ext cx="162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Use the trig identity above to replace sec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01686" y="6373504"/>
            <a:ext cx="954207" cy="277504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049671" y="4531057"/>
            <a:ext cx="109182" cy="122829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011003" y="4274025"/>
            <a:ext cx="109182" cy="122829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タイトル 1">
            <a:extLst>
              <a:ext uri="{FF2B5EF4-FFF2-40B4-BE49-F238E27FC236}">
                <a16:creationId xmlns:a16="http://schemas.microsoft.com/office/drawing/2014/main" id="{1BE87A64-0C6F-4BF8-AFA0-10A61C48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0" name="コンテンツ プレースホルダー 2">
            <a:extLst>
              <a:ext uri="{FF2B5EF4-FFF2-40B4-BE49-F238E27FC236}">
                <a16:creationId xmlns:a16="http://schemas.microsoft.com/office/drawing/2014/main" id="{B308F240-8840-4E3F-8BB2-994F94FFCBD8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latin typeface="Comic Sans MS" panose="030F0702030302020204" pitchFamily="66" charset="0"/>
              </a:rPr>
              <a:t>6D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8">
                <a:extLst>
                  <a:ext uri="{FF2B5EF4-FFF2-40B4-BE49-F238E27FC236}">
                    <a16:creationId xmlns:a16="http://schemas.microsoft.com/office/drawing/2014/main" id="{A93D2DC8-E595-4FAB-8095-00A25BA3F739}"/>
                  </a:ext>
                </a:extLst>
              </p:cNvPr>
              <p:cNvSpPr txBox="1"/>
              <p:nvPr/>
            </p:nvSpPr>
            <p:spPr>
              <a:xfrm>
                <a:off x="847078" y="3625049"/>
                <a:ext cx="2850588" cy="586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𝑥𝑡𝑎𝑛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(1+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𝑡𝑎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1" name="TextBox 8">
                <a:extLst>
                  <a:ext uri="{FF2B5EF4-FFF2-40B4-BE49-F238E27FC236}">
                    <a16:creationId xmlns:a16="http://schemas.microsoft.com/office/drawing/2014/main" id="{A93D2DC8-E595-4FAB-8095-00A25BA3F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78" y="3625049"/>
                <a:ext cx="2850588" cy="586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C2545B15-C7FB-4B3A-B869-E721649ABD94}"/>
                  </a:ext>
                </a:extLst>
              </p:cNvPr>
              <p:cNvSpPr/>
              <p:nvPr/>
            </p:nvSpPr>
            <p:spPr>
              <a:xfrm>
                <a:off x="1641983" y="0"/>
                <a:ext cx="1141658" cy="5366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𝑈𝑠𝑖𝑛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C2545B15-C7FB-4B3A-B869-E721649AB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3" y="0"/>
                <a:ext cx="1141658" cy="53668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C84C6E1-F4A6-4796-AC48-896E594A41E3}"/>
              </a:ext>
            </a:extLst>
          </p:cNvPr>
          <p:cNvSpPr txBox="1"/>
          <p:nvPr/>
        </p:nvSpPr>
        <p:spPr>
          <a:xfrm>
            <a:off x="0" y="0"/>
            <a:ext cx="1651247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Time of flight on a horizontal plane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A0DF638A-0A8B-4715-8F5C-FBBD18DB69EC}"/>
                  </a:ext>
                </a:extLst>
              </p:cNvPr>
              <p:cNvSpPr/>
              <p:nvPr/>
            </p:nvSpPr>
            <p:spPr>
              <a:xfrm>
                <a:off x="1732239" y="596284"/>
                <a:ext cx="1215147" cy="58144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A0DF638A-0A8B-4715-8F5C-FBBD18DB6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39" y="596284"/>
                <a:ext cx="1215147" cy="58144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36AF78A-F9AC-4187-AE87-439E49AC3178}"/>
              </a:ext>
            </a:extLst>
          </p:cNvPr>
          <p:cNvSpPr txBox="1"/>
          <p:nvPr/>
        </p:nvSpPr>
        <p:spPr>
          <a:xfrm>
            <a:off x="0" y="622917"/>
            <a:ext cx="1732626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Range of flight on a horizontal plane</a:t>
            </a:r>
            <a:endParaRPr lang="en-GB" sz="14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40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27" grpId="0"/>
      <p:bldP spid="5" grpId="0"/>
      <p:bldP spid="15" grpId="0" animBg="1"/>
      <p:bldP spid="28" grpId="0"/>
      <p:bldP spid="29" grpId="0"/>
      <p:bldP spid="30" grpId="0"/>
      <p:bldP spid="16" grpId="0" animBg="1"/>
      <p:bldP spid="16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/>
      <p:bldP spid="38" grpId="0"/>
      <p:bldP spid="39" grpId="0"/>
      <p:bldP spid="47" grpId="0"/>
      <p:bldP spid="48" grpId="0"/>
      <p:bldP spid="49" grpId="0"/>
      <p:bldP spid="50" grpId="0"/>
      <p:bldP spid="52" grpId="0" animBg="1"/>
      <p:bldP spid="53" grpId="0"/>
      <p:bldP spid="54" grpId="0" animBg="1"/>
      <p:bldP spid="55" grpId="0" animBg="1"/>
      <p:bldP spid="58" grpId="0"/>
      <p:bldP spid="59" grpId="0" animBg="1"/>
      <p:bldP spid="17" grpId="0"/>
      <p:bldP spid="60" grpId="0"/>
      <p:bldP spid="61" grpId="0" animBg="1"/>
      <p:bldP spid="18" grpId="0"/>
      <p:bldP spid="62" grpId="0" animBg="1"/>
      <p:bldP spid="62" grpId="1" animBg="1"/>
      <p:bldP spid="63" grpId="0" animBg="1"/>
      <p:bldP spid="63" grpId="1" animBg="1"/>
      <p:bldP spid="64" grpId="0"/>
      <p:bldP spid="65" grpId="0"/>
      <p:bldP spid="66" grpId="0"/>
      <p:bldP spid="67" grpId="0" animBg="1"/>
      <p:bldP spid="6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191000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You need to be able to derive some formulae for projectile motion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particle is projected from a point A on a horizontal plane, with initial speed 28ms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r>
              <a:rPr lang="en-GB" sz="1400" dirty="0">
                <a:latin typeface="Comic Sans MS" pitchFamily="66" charset="0"/>
              </a:rPr>
              <a:t> and an angle of elevation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. The particle passes through a point B, which is 8m above the plane and a horizontal distance of 32m from 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Find the two possible values of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, giving your answers to the nearest degree.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(Use the formula we have just calculated)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37180" y="4488170"/>
                <a:ext cx="2850588" cy="586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𝑥𝑡𝑎𝑛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(1+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𝑡𝑎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80" y="4488170"/>
                <a:ext cx="2850588" cy="586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572000" y="1524000"/>
                <a:ext cx="2515239" cy="524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𝑦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𝑥𝑡𝑎𝑛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(1+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24000"/>
                <a:ext cx="2515239" cy="52456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572000" y="2133600"/>
                <a:ext cx="2975366" cy="562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8=32</m:t>
                      </m:r>
                      <m:r>
                        <a:rPr lang="en-GB" sz="1400" b="0" i="1" smtClean="0">
                          <a:latin typeface="Cambria Math"/>
                        </a:rPr>
                        <m:t>𝑡𝑎𝑛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9.8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(32)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(28)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(1+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133600"/>
                <a:ext cx="2975366" cy="5627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572000" y="2895600"/>
                <a:ext cx="25163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8=32</m:t>
                      </m:r>
                      <m:r>
                        <a:rPr lang="en-GB" sz="1400" b="0" i="1" smtClean="0">
                          <a:latin typeface="Cambria Math"/>
                        </a:rPr>
                        <m:t>𝑡𝑎𝑛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−6.4(1+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95600"/>
                <a:ext cx="2516395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572000" y="3352800"/>
                <a:ext cx="25789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8=32</m:t>
                      </m:r>
                      <m:r>
                        <a:rPr lang="en-GB" sz="1400" b="0" i="1" smtClean="0">
                          <a:latin typeface="Cambria Math"/>
                        </a:rPr>
                        <m:t>𝑡𝑎𝑛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−6.4+6.4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52800"/>
                <a:ext cx="2578911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724400" y="3810000"/>
                <a:ext cx="27039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6.4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+32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−14.4=0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810000"/>
                <a:ext cx="270394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Arc 74"/>
          <p:cNvSpPr/>
          <p:nvPr/>
        </p:nvSpPr>
        <p:spPr>
          <a:xfrm>
            <a:off x="7391400" y="1828800"/>
            <a:ext cx="457200" cy="6096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7737143" y="1905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 the values we know</a:t>
            </a:r>
          </a:p>
        </p:txBody>
      </p:sp>
      <p:sp>
        <p:nvSpPr>
          <p:cNvPr id="77" name="Arc 76"/>
          <p:cNvSpPr/>
          <p:nvPr/>
        </p:nvSpPr>
        <p:spPr>
          <a:xfrm>
            <a:off x="7391400" y="2438400"/>
            <a:ext cx="457200" cy="6096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rc 77"/>
          <p:cNvSpPr/>
          <p:nvPr/>
        </p:nvSpPr>
        <p:spPr>
          <a:xfrm>
            <a:off x="7467600" y="3048000"/>
            <a:ext cx="381000" cy="4572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Arc 78"/>
          <p:cNvSpPr/>
          <p:nvPr/>
        </p:nvSpPr>
        <p:spPr>
          <a:xfrm>
            <a:off x="7467600" y="3505200"/>
            <a:ext cx="381000" cy="4572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7772400" y="2514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Calculate the large fraction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91734" y="3048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Multiply out the bracket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772400" y="3505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Rearrange to a quadratic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257800" y="4724400"/>
                <a:ext cx="7985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=6.4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724400"/>
                <a:ext cx="798552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248400" y="4724400"/>
                <a:ext cx="758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=32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724400"/>
                <a:ext cx="758093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62800" y="4724400"/>
                <a:ext cx="10179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=−14.4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724400"/>
                <a:ext cx="101790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5257800" y="4191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You can solve this like a quadratic by using the quadratic formula</a:t>
            </a:r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3B82FDA7-9971-4754-8EFB-E4C01DAA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B7BBFF6A-69FB-4A56-A893-B63755E1AB6B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latin typeface="Comic Sans MS" panose="030F0702030302020204" pitchFamily="66" charset="0"/>
              </a:rPr>
              <a:t>6D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50">
                <a:extLst>
                  <a:ext uri="{FF2B5EF4-FFF2-40B4-BE49-F238E27FC236}">
                    <a16:creationId xmlns:a16="http://schemas.microsoft.com/office/drawing/2014/main" id="{46E074F8-6AAD-4E53-BCA5-FC8F903A2F57}"/>
                  </a:ext>
                </a:extLst>
              </p:cNvPr>
              <p:cNvSpPr txBox="1"/>
              <p:nvPr/>
            </p:nvSpPr>
            <p:spPr>
              <a:xfrm>
                <a:off x="6628760" y="0"/>
                <a:ext cx="2515240" cy="52456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𝑦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𝑥𝑡𝑎𝑛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(1+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50">
                <a:extLst>
                  <a:ext uri="{FF2B5EF4-FFF2-40B4-BE49-F238E27FC236}">
                    <a16:creationId xmlns:a16="http://schemas.microsoft.com/office/drawing/2014/main" id="{46E074F8-6AAD-4E53-BCA5-FC8F903A2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60" y="0"/>
                <a:ext cx="2515240" cy="5245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A4EB92B4-A4E1-4021-9F23-5EEB39C5ADBD}"/>
                  </a:ext>
                </a:extLst>
              </p:cNvPr>
              <p:cNvSpPr/>
              <p:nvPr/>
            </p:nvSpPr>
            <p:spPr>
              <a:xfrm>
                <a:off x="1641983" y="0"/>
                <a:ext cx="1141658" cy="5366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𝑈𝑠𝑖𝑛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A4EB92B4-A4E1-4021-9F23-5EEB39C5A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3" y="0"/>
                <a:ext cx="1141658" cy="5366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2F3B7C-647A-40A5-AD1F-7FC4288D1521}"/>
              </a:ext>
            </a:extLst>
          </p:cNvPr>
          <p:cNvSpPr txBox="1"/>
          <p:nvPr/>
        </p:nvSpPr>
        <p:spPr>
          <a:xfrm>
            <a:off x="0" y="0"/>
            <a:ext cx="1651247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Time of flight on a horizontal plane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78E85936-981B-4BE2-B009-F9102FF53F85}"/>
                  </a:ext>
                </a:extLst>
              </p:cNvPr>
              <p:cNvSpPr/>
              <p:nvPr/>
            </p:nvSpPr>
            <p:spPr>
              <a:xfrm>
                <a:off x="1732239" y="596284"/>
                <a:ext cx="1215147" cy="58144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78E85936-981B-4BE2-B009-F9102FF53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39" y="596284"/>
                <a:ext cx="1215147" cy="581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449E84B-C7F8-48C1-8982-0CDE34CCD9A4}"/>
              </a:ext>
            </a:extLst>
          </p:cNvPr>
          <p:cNvSpPr txBox="1"/>
          <p:nvPr/>
        </p:nvSpPr>
        <p:spPr>
          <a:xfrm>
            <a:off x="0" y="622917"/>
            <a:ext cx="1732626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Range of flight on a horizontal plane</a:t>
            </a:r>
            <a:endParaRPr lang="en-GB" sz="14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177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9" grpId="0"/>
      <p:bldP spid="70" grpId="0"/>
      <p:bldP spid="72" grpId="0"/>
      <p:bldP spid="73" grpId="0"/>
      <p:bldP spid="74" grpId="0"/>
      <p:bldP spid="75" grpId="0" animBg="1"/>
      <p:bldP spid="76" grpId="0"/>
      <p:bldP spid="77" grpId="0" animBg="1"/>
      <p:bldP spid="78" grpId="0" animBg="1"/>
      <p:bldP spid="79" grpId="0" animBg="1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191000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You need to be able to derive some formulae for projectile motion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particle is projected from a point A on a horizontal plane, with initial speed 28ms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r>
              <a:rPr lang="en-GB" sz="1400" dirty="0">
                <a:latin typeface="Comic Sans MS" pitchFamily="66" charset="0"/>
              </a:rPr>
              <a:t> and an angle of elevation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. The particle passes through a point B, which is 8m above the plane and a horizontal distance of 32m from 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Find the two possible values of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, giving your answers to the nearest degree.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(Use the formula we have just calculated)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257800" y="1905000"/>
                <a:ext cx="7985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=6.4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05000"/>
                <a:ext cx="79855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248400" y="1905000"/>
                <a:ext cx="758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=32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905000"/>
                <a:ext cx="758093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62800" y="1905000"/>
                <a:ext cx="10179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=−14.4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1905000"/>
                <a:ext cx="1017907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24400" y="2438400"/>
                <a:ext cx="1822422" cy="487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𝑡𝑎𝑛</m:t>
                      </m:r>
                      <m:r>
                        <a:rPr lang="en-GB" sz="12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2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GB" sz="12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200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sz="12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200" b="0" i="1" smtClean="0">
                                  <a:latin typeface="Cambria Math"/>
                                  <a:ea typeface="Cambria Math"/>
                                </a:rPr>
                                <m:t>−4</m:t>
                              </m:r>
                              <m:r>
                                <a:rPr lang="en-GB" sz="1200" b="0" i="1" smtClean="0">
                                  <a:latin typeface="Cambria Math"/>
                                  <a:ea typeface="Cambria Math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GB" sz="1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sz="12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438400"/>
                <a:ext cx="1822422" cy="4875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334000" y="1524000"/>
                <a:ext cx="27039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6.4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+32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−14.4=0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524000"/>
                <a:ext cx="270394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24400" y="2971800"/>
                <a:ext cx="2930609" cy="525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𝑡𝑎𝑛</m:t>
                      </m:r>
                      <m:r>
                        <a:rPr lang="en-GB" sz="12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2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  <a:ea typeface="Cambria Math"/>
                            </a:rPr>
                            <m:t>−32±</m:t>
                          </m:r>
                          <m:rad>
                            <m:radPr>
                              <m:degHide m:val="on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200" b="0" i="1" smtClean="0">
                                      <a:latin typeface="Cambria Math"/>
                                      <a:ea typeface="Cambria Math"/>
                                    </a:rPr>
                                    <m:t>32</m:t>
                                  </m:r>
                                </m:e>
                                <m:sup>
                                  <m:r>
                                    <a:rPr lang="en-GB" sz="12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200" b="0" i="1" smtClean="0">
                                  <a:latin typeface="Cambria Math"/>
                                  <a:ea typeface="Cambria Math"/>
                                </a:rPr>
                                <m:t>−(4×6.4×−14.4)</m:t>
                              </m:r>
                            </m:e>
                          </m:rad>
                        </m:num>
                        <m:den>
                          <m:r>
                            <a:rPr lang="en-GB" sz="1200" b="0" i="1" smtClean="0">
                              <a:latin typeface="Cambria Math"/>
                              <a:ea typeface="Cambria Math"/>
                            </a:rPr>
                            <m:t>2(6.4)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71800"/>
                <a:ext cx="2930609" cy="525400"/>
              </a:xfrm>
              <a:prstGeom prst="rect">
                <a:avLst/>
              </a:prstGeom>
              <a:blipFill rotWithShape="1">
                <a:blip r:embed="rId1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24400" y="3581400"/>
                <a:ext cx="947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𝑡𝑎𝑛</m:t>
                      </m:r>
                      <m:r>
                        <a:rPr lang="en-GB" sz="12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200" b="0" i="1" smtClean="0">
                          <a:latin typeface="Cambria Math"/>
                          <a:ea typeface="Cambria Math"/>
                        </a:rPr>
                        <m:t>=0.5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81400"/>
                <a:ext cx="94795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96000" y="3581400"/>
                <a:ext cx="947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𝑡𝑎𝑛</m:t>
                      </m:r>
                      <m:r>
                        <a:rPr lang="en-GB" sz="12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200" b="0" i="1" smtClean="0">
                          <a:latin typeface="Cambria Math"/>
                          <a:ea typeface="Cambria Math"/>
                        </a:rPr>
                        <m:t>=4.5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81400"/>
                <a:ext cx="94795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15000" y="3581400"/>
                <a:ext cx="3788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𝑜𝑟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581400"/>
                <a:ext cx="37882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24400" y="3962400"/>
                <a:ext cx="7395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200" b="0" i="1" smtClean="0">
                          <a:latin typeface="Cambria Math"/>
                          <a:ea typeface="Cambria Math"/>
                        </a:rPr>
                        <m:t>=27°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962400"/>
                <a:ext cx="739561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96000" y="3962400"/>
                <a:ext cx="7395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200" b="0" i="1" smtClean="0">
                          <a:latin typeface="Cambria Math"/>
                          <a:ea typeface="Cambria Math"/>
                        </a:rPr>
                        <m:t>=77°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62400"/>
                <a:ext cx="73956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715000" y="3962400"/>
                <a:ext cx="3788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𝑜𝑟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962400"/>
                <a:ext cx="3788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724400" y="4343400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There will be two possibilities here:</a:t>
            </a:r>
          </a:p>
        </p:txBody>
      </p:sp>
      <p:sp>
        <p:nvSpPr>
          <p:cNvPr id="33" name="Arc 32"/>
          <p:cNvSpPr/>
          <p:nvPr/>
        </p:nvSpPr>
        <p:spPr>
          <a:xfrm>
            <a:off x="7543800" y="2743200"/>
            <a:ext cx="381000" cy="5334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7982803" y="28956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35" name="Arc 34"/>
          <p:cNvSpPr/>
          <p:nvPr/>
        </p:nvSpPr>
        <p:spPr>
          <a:xfrm>
            <a:off x="7543800" y="3276600"/>
            <a:ext cx="381000" cy="4572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>
            <a:off x="7543800" y="3733800"/>
            <a:ext cx="381000" cy="381000"/>
          </a:xfrm>
          <a:prstGeom prst="arc">
            <a:avLst>
              <a:gd name="adj1" fmla="val 16200000"/>
              <a:gd name="adj2" fmla="val 529032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7924800" y="3276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Calculate each possibility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48600" y="3657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Use inverse Tan (and round answers)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953000" y="63246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29200" y="6324600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41" name="Freeform 40"/>
          <p:cNvSpPr/>
          <p:nvPr/>
        </p:nvSpPr>
        <p:spPr>
          <a:xfrm>
            <a:off x="5181600" y="5791200"/>
            <a:ext cx="2905432" cy="506361"/>
          </a:xfrm>
          <a:custGeom>
            <a:avLst/>
            <a:gdLst>
              <a:gd name="connsiteX0" fmla="*/ 0 w 2905432"/>
              <a:gd name="connsiteY0" fmla="*/ 811161 h 811161"/>
              <a:gd name="connsiteX1" fmla="*/ 1460090 w 2905432"/>
              <a:gd name="connsiteY1" fmla="*/ 0 h 811161"/>
              <a:gd name="connsiteX2" fmla="*/ 2905432 w 2905432"/>
              <a:gd name="connsiteY2" fmla="*/ 811161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432" h="811161">
                <a:moveTo>
                  <a:pt x="0" y="811161"/>
                </a:moveTo>
                <a:cubicBezTo>
                  <a:pt x="487925" y="405580"/>
                  <a:pt x="975851" y="0"/>
                  <a:pt x="1460090" y="0"/>
                </a:cubicBezTo>
                <a:cubicBezTo>
                  <a:pt x="1944329" y="0"/>
                  <a:pt x="2424880" y="405580"/>
                  <a:pt x="2905432" y="811161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 41"/>
          <p:cNvSpPr/>
          <p:nvPr/>
        </p:nvSpPr>
        <p:spPr>
          <a:xfrm>
            <a:off x="5181600" y="4876800"/>
            <a:ext cx="1696872" cy="1420761"/>
          </a:xfrm>
          <a:custGeom>
            <a:avLst/>
            <a:gdLst>
              <a:gd name="connsiteX0" fmla="*/ 0 w 2905432"/>
              <a:gd name="connsiteY0" fmla="*/ 811161 h 811161"/>
              <a:gd name="connsiteX1" fmla="*/ 1460090 w 2905432"/>
              <a:gd name="connsiteY1" fmla="*/ 0 h 811161"/>
              <a:gd name="connsiteX2" fmla="*/ 2905432 w 2905432"/>
              <a:gd name="connsiteY2" fmla="*/ 811161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432" h="811161">
                <a:moveTo>
                  <a:pt x="0" y="811161"/>
                </a:moveTo>
                <a:cubicBezTo>
                  <a:pt x="487925" y="405580"/>
                  <a:pt x="975851" y="0"/>
                  <a:pt x="1460090" y="0"/>
                </a:cubicBezTo>
                <a:cubicBezTo>
                  <a:pt x="1944329" y="0"/>
                  <a:pt x="2424880" y="405580"/>
                  <a:pt x="2905432" y="811161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6716973" y="550573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94143" y="570135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713173" y="5427216"/>
            <a:ext cx="3429000" cy="7386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If a projectile passes through point B, there are two possible angles it could have been launched through</a:t>
            </a:r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D24BBBA1-1D94-491F-9B0A-F250488A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18799459-713B-47C3-893E-A6749BF20625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latin typeface="Comic Sans MS" panose="030F0702030302020204" pitchFamily="66" charset="0"/>
              </a:rPr>
              <a:t>6D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50">
                <a:extLst>
                  <a:ext uri="{FF2B5EF4-FFF2-40B4-BE49-F238E27FC236}">
                    <a16:creationId xmlns:a16="http://schemas.microsoft.com/office/drawing/2014/main" id="{F1CC6720-F1C5-4E3E-9FB8-21E7A34B0F3D}"/>
                  </a:ext>
                </a:extLst>
              </p:cNvPr>
              <p:cNvSpPr txBox="1"/>
              <p:nvPr/>
            </p:nvSpPr>
            <p:spPr>
              <a:xfrm>
                <a:off x="937180" y="4488170"/>
                <a:ext cx="2850588" cy="586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𝑥𝑡𝑎𝑛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(1+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𝑡𝑎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7" name="TextBox 50">
                <a:extLst>
                  <a:ext uri="{FF2B5EF4-FFF2-40B4-BE49-F238E27FC236}">
                    <a16:creationId xmlns:a16="http://schemas.microsoft.com/office/drawing/2014/main" id="{F1CC6720-F1C5-4E3E-9FB8-21E7A34B0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80" y="4488170"/>
                <a:ext cx="2850588" cy="5864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25D276D-92BA-42EB-B623-238926764175}"/>
                  </a:ext>
                </a:extLst>
              </p:cNvPr>
              <p:cNvSpPr/>
              <p:nvPr/>
            </p:nvSpPr>
            <p:spPr>
              <a:xfrm>
                <a:off x="1641983" y="0"/>
                <a:ext cx="1141658" cy="5366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𝑈𝑠𝑖𝑛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25D276D-92BA-42EB-B623-238926764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3" y="0"/>
                <a:ext cx="1141658" cy="53668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86D150F-B309-4D3E-847B-85300F608310}"/>
              </a:ext>
            </a:extLst>
          </p:cNvPr>
          <p:cNvSpPr txBox="1"/>
          <p:nvPr/>
        </p:nvSpPr>
        <p:spPr>
          <a:xfrm>
            <a:off x="0" y="0"/>
            <a:ext cx="1651247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Time of flight on a horizontal plane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1E729BC-D416-4E08-BCF0-39F874B1E508}"/>
                  </a:ext>
                </a:extLst>
              </p:cNvPr>
              <p:cNvSpPr/>
              <p:nvPr/>
            </p:nvSpPr>
            <p:spPr>
              <a:xfrm>
                <a:off x="1732239" y="596284"/>
                <a:ext cx="1215147" cy="58144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1E729BC-D416-4E08-BCF0-39F874B1E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39" y="596284"/>
                <a:ext cx="1215147" cy="5814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6592688-9E19-4298-AF03-847AC4214DBD}"/>
              </a:ext>
            </a:extLst>
          </p:cNvPr>
          <p:cNvSpPr txBox="1"/>
          <p:nvPr/>
        </p:nvSpPr>
        <p:spPr>
          <a:xfrm>
            <a:off x="0" y="622917"/>
            <a:ext cx="1732626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Range of flight on a horizontal plane</a:t>
            </a:r>
            <a:endParaRPr lang="en-GB" sz="14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7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5" grpId="0"/>
      <p:bldP spid="33" grpId="0" animBg="1"/>
      <p:bldP spid="34" grpId="0"/>
      <p:bldP spid="35" grpId="0" animBg="1"/>
      <p:bldP spid="36" grpId="0" animBg="1"/>
      <p:bldP spid="37" grpId="0"/>
      <p:bldP spid="38" grpId="0"/>
      <p:bldP spid="6" grpId="0"/>
      <p:bldP spid="41" grpId="0" animBg="1"/>
      <p:bldP spid="42" grpId="0" animBg="1"/>
      <p:bldP spid="43" grpId="0"/>
      <p:bldP spid="7" grpId="0" animBg="1"/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タイトル 1">
            <a:extLst>
              <a:ext uri="{FF2B5EF4-FFF2-40B4-BE49-F238E27FC236}">
                <a16:creationId xmlns:a16="http://schemas.microsoft.com/office/drawing/2014/main" id="{D24BBBA1-1D94-491F-9B0A-F250488A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18799459-713B-47C3-893E-A6749BF20625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latin typeface="Comic Sans MS" panose="030F0702030302020204" pitchFamily="66" charset="0"/>
              </a:rPr>
              <a:t>6D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A46F8026-D109-4026-B379-5302D4D1529F}"/>
                  </a:ext>
                </a:extLst>
              </p:cNvPr>
              <p:cNvSpPr/>
              <p:nvPr/>
            </p:nvSpPr>
            <p:spPr>
              <a:xfrm>
                <a:off x="655859" y="2731598"/>
                <a:ext cx="1141658" cy="53668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𝑈𝑠𝑖𝑛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A46F8026-D109-4026-B379-5302D4D15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59" y="2731598"/>
                <a:ext cx="1141658" cy="536685"/>
              </a:xfrm>
              <a:prstGeom prst="rect">
                <a:avLst/>
              </a:prstGeom>
              <a:blipFill>
                <a:blip r:embed="rId4"/>
                <a:stretch>
                  <a:fillRect b="-113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D33CECD-8EC7-4D32-85D2-86796CBBFB02}"/>
              </a:ext>
            </a:extLst>
          </p:cNvPr>
          <p:cNvSpPr txBox="1"/>
          <p:nvPr/>
        </p:nvSpPr>
        <p:spPr>
          <a:xfrm>
            <a:off x="372160" y="2039140"/>
            <a:ext cx="1651247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Time of flight on a horizontal plane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6384D2E8-FE79-4DE2-88D0-7F08D5719586}"/>
                  </a:ext>
                </a:extLst>
              </p:cNvPr>
              <p:cNvSpPr/>
              <p:nvPr/>
            </p:nvSpPr>
            <p:spPr>
              <a:xfrm>
                <a:off x="4678924" y="2688690"/>
                <a:ext cx="1215147" cy="5814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6384D2E8-FE79-4DE2-88D0-7F08D5719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924" y="2688690"/>
                <a:ext cx="1215147" cy="581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E0B1F25-2CF1-4220-A5C3-55EE5B8D2886}"/>
              </a:ext>
            </a:extLst>
          </p:cNvPr>
          <p:cNvSpPr txBox="1"/>
          <p:nvPr/>
        </p:nvSpPr>
        <p:spPr>
          <a:xfrm>
            <a:off x="4447011" y="2022864"/>
            <a:ext cx="1732626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Range of flight on a horizontal plane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CEB3C53-E326-4DF2-B978-D84D88C4AD37}"/>
                  </a:ext>
                </a:extLst>
              </p:cNvPr>
              <p:cNvSpPr txBox="1"/>
              <p:nvPr/>
            </p:nvSpPr>
            <p:spPr>
              <a:xfrm>
                <a:off x="6397238" y="2669453"/>
                <a:ext cx="2515240" cy="52456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𝑦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𝑥𝑡𝑎𝑛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(1+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𝑡𝑎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CEB3C53-E326-4DF2-B978-D84D88C4A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238" y="2669453"/>
                <a:ext cx="2515240" cy="5245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5E8474F-7EAA-4367-BBE0-9DD2FB3BD9F2}"/>
              </a:ext>
            </a:extLst>
          </p:cNvPr>
          <p:cNvSpPr txBox="1"/>
          <p:nvPr/>
        </p:nvSpPr>
        <p:spPr>
          <a:xfrm>
            <a:off x="6728572" y="2022864"/>
            <a:ext cx="1732626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Equation of the trajectory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D8F188EB-0BC5-4FB9-B436-19354D01C7F2}"/>
                  </a:ext>
                </a:extLst>
              </p:cNvPr>
              <p:cNvSpPr/>
              <p:nvPr/>
            </p:nvSpPr>
            <p:spPr>
              <a:xfrm>
                <a:off x="2637059" y="2715322"/>
                <a:ext cx="1042273" cy="53668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𝑈𝑠𝑖𝑛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D8F188EB-0BC5-4FB9-B436-19354D01C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59" y="2715322"/>
                <a:ext cx="1042273" cy="536685"/>
              </a:xfrm>
              <a:prstGeom prst="rect">
                <a:avLst/>
              </a:prstGeom>
              <a:blipFill>
                <a:blip r:embed="rId7"/>
                <a:stretch>
                  <a:fillRect b="-113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DAF8398-854D-4FA0-B1D8-1FEC2F550C46}"/>
              </a:ext>
            </a:extLst>
          </p:cNvPr>
          <p:cNvSpPr txBox="1"/>
          <p:nvPr/>
        </p:nvSpPr>
        <p:spPr>
          <a:xfrm>
            <a:off x="2397748" y="2031742"/>
            <a:ext cx="1651247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Time to reach greatest height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8D714F-8F70-4C36-805C-59BE4BB3459E}"/>
              </a:ext>
            </a:extLst>
          </p:cNvPr>
          <p:cNvSpPr txBox="1"/>
          <p:nvPr/>
        </p:nvSpPr>
        <p:spPr>
          <a:xfrm>
            <a:off x="226336" y="3625869"/>
            <a:ext cx="86913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You need to be able to derive formula from algebraic situations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endParaRPr lang="en-US" sz="16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You are not given these in the booklet, but can use them in problem solving if you remember them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endParaRPr lang="en-US" sz="16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However, it is easy to get them mixed up, so it is generally recommended that you solve non-algebraic problems using the techniques that you have already learned this chapter 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57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581400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ball is thrown horizontally, with speed 20ms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r>
              <a:rPr lang="en-GB" sz="1400" dirty="0">
                <a:latin typeface="Comic Sans MS" pitchFamily="66" charset="0"/>
              </a:rPr>
              <a:t>, from the top of a building of height 30m.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Find: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time the ball takes to reach the ground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horizontal distance travelled in that time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257800" y="1828800"/>
            <a:ext cx="0" cy="1219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00600" y="18288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1828800"/>
            <a:ext cx="838200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7400" y="1524000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20ms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257800" y="3048000"/>
            <a:ext cx="2895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3276600" y="1828800"/>
            <a:ext cx="4572000" cy="3810000"/>
          </a:xfrm>
          <a:prstGeom prst="arc">
            <a:avLst>
              <a:gd name="adj1" fmla="val 16200000"/>
              <a:gd name="adj2" fmla="val 20521232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683421" y="232697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30m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105400" y="1828800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49445" y="3138257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As the ball is projected horizontally, there is </a:t>
            </a:r>
            <a:r>
              <a:rPr lang="en-GB" sz="1200" b="1" u="sng" dirty="0">
                <a:solidFill>
                  <a:srgbClr val="FF0000"/>
                </a:solidFill>
                <a:latin typeface="Comic Sans MS" pitchFamily="66" charset="0"/>
              </a:rPr>
              <a:t>no initial velocity vertically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4645" y="3666478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/>
              <a:buChar char="à"/>
            </a:pPr>
            <a:r>
              <a:rPr lang="en-GB" sz="1200" u="sng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Resolving vertically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(with downwards as the positive direction)</a:t>
            </a:r>
          </a:p>
          <a:p>
            <a:pPr marL="285750" indent="-285750" algn="ctr">
              <a:buFont typeface="Wingdings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The ball must travel 30m to hit the ground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67200" y="4520953"/>
                <a:ext cx="744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=30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520953"/>
                <a:ext cx="74494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57800" y="4520953"/>
                <a:ext cx="6656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𝑢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520953"/>
                <a:ext cx="66569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48400" y="4520953"/>
                <a:ext cx="587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𝑣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520953"/>
                <a:ext cx="58766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86600" y="4520953"/>
                <a:ext cx="7985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r>
                        <a:rPr lang="en-GB" sz="1400" b="0" i="1" smtClean="0">
                          <a:latin typeface="Cambria Math"/>
                        </a:rPr>
                        <m:t>=9.8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520953"/>
                <a:ext cx="7985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0" y="4520953"/>
                <a:ext cx="5716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520953"/>
                <a:ext cx="57163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59045" y="5373902"/>
                <a:ext cx="2166042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30=(0)(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)+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r>
                        <a:rPr lang="en-GB" sz="1400" b="0" i="1" smtClean="0">
                          <a:latin typeface="Cambria Math"/>
                        </a:rPr>
                        <m:t>(9.8)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045" y="5373902"/>
                <a:ext cx="2166042" cy="495649"/>
              </a:xfrm>
              <a:prstGeom prst="rect">
                <a:avLst/>
              </a:prstGeom>
              <a:blipFill>
                <a:blip r:embed="rId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67200" y="4901953"/>
                <a:ext cx="1334531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𝑢𝑡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901953"/>
                <a:ext cx="1334531" cy="495649"/>
              </a:xfrm>
              <a:prstGeom prst="rect">
                <a:avLst/>
              </a:prstGeom>
              <a:blipFill>
                <a:blip r:embed="rId10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91000" y="5922050"/>
                <a:ext cx="10569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30=4.9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22050"/>
                <a:ext cx="105695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76251" y="6362043"/>
                <a:ext cx="12297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2.5=</m:t>
                    </m:r>
                    <m:r>
                      <a:rPr lang="en-GB" sz="1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GB" sz="1400" dirty="0"/>
                  <a:t>  </a:t>
                </a:r>
                <a:r>
                  <a:rPr lang="en-GB" sz="1400" dirty="0">
                    <a:latin typeface="Comic Sans MS" panose="030F0702030302020204" pitchFamily="66" charset="0"/>
                  </a:rPr>
                  <a:t>(2sf)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51" y="6362043"/>
                <a:ext cx="1229760" cy="307777"/>
              </a:xfrm>
              <a:prstGeom prst="rect">
                <a:avLst/>
              </a:prstGeom>
              <a:blipFill>
                <a:blip r:embed="rId12"/>
                <a:stretch>
                  <a:fillRect t="-6000" r="-990" b="-1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/>
          <p:cNvSpPr/>
          <p:nvPr/>
        </p:nvSpPr>
        <p:spPr>
          <a:xfrm>
            <a:off x="6096000" y="5130553"/>
            <a:ext cx="457200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6553200" y="5206753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33" name="Arc 32"/>
          <p:cNvSpPr/>
          <p:nvPr/>
        </p:nvSpPr>
        <p:spPr>
          <a:xfrm>
            <a:off x="6096000" y="5587753"/>
            <a:ext cx="457200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/>
          <p:cNvSpPr/>
          <p:nvPr/>
        </p:nvSpPr>
        <p:spPr>
          <a:xfrm>
            <a:off x="6096000" y="6044953"/>
            <a:ext cx="457200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6553200" y="5663953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Work out terms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53200" y="6121153"/>
            <a:ext cx="2454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Calculate the positive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528656" y="3965359"/>
                <a:ext cx="7696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=2.5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656" y="3965359"/>
                <a:ext cx="76969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934200" y="1295400"/>
            <a:ext cx="19720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Start with a diagram!</a:t>
            </a:r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44154457-16F8-4C3C-9794-720BD57D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1" name="コンテンツ プレースホルダー 2">
            <a:extLst>
              <a:ext uri="{FF2B5EF4-FFF2-40B4-BE49-F238E27FC236}">
                <a16:creationId xmlns:a16="http://schemas.microsoft.com/office/drawing/2014/main" id="{F43436DC-4955-4908-9CBB-7FEA58D06DAB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82C940A-968A-492C-A293-24094CD92825}"/>
                  </a:ext>
                </a:extLst>
              </p:cNvPr>
              <p:cNvSpPr txBox="1"/>
              <p:nvPr/>
            </p:nvSpPr>
            <p:spPr>
              <a:xfrm>
                <a:off x="6254318" y="4150312"/>
                <a:ext cx="5070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82C940A-968A-492C-A293-24094CD92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318" y="4150312"/>
                <a:ext cx="507062" cy="246221"/>
              </a:xfrm>
              <a:prstGeom prst="rect">
                <a:avLst/>
              </a:prstGeom>
              <a:blipFill>
                <a:blip r:embed="rId14"/>
                <a:stretch>
                  <a:fillRect l="-14458" r="-13253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9752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/>
      <p:bldP spid="33" grpId="0" animBg="1"/>
      <p:bldP spid="34" grpId="0" animBg="1"/>
      <p:bldP spid="35" grpId="0"/>
      <p:bldP spid="36" grpId="0"/>
      <p:bldP spid="37" grpId="0"/>
      <p:bldP spid="3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581400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ball is thrown horizontally, with speed 20ms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r>
              <a:rPr lang="en-GB" sz="1400" dirty="0">
                <a:latin typeface="Comic Sans MS" pitchFamily="66" charset="0"/>
              </a:rPr>
              <a:t>, from the top of a building of height 30m.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Find: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time the ball takes to reach the ground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lphaLcParenR"/>
            </a:pPr>
            <a:r>
              <a:rPr lang="en-GB" sz="1400" dirty="0">
                <a:latin typeface="Comic Sans MS" pitchFamily="66" charset="0"/>
              </a:rPr>
              <a:t>The horizontal distance travelled in that time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mic Sans MS" pitchFamily="66" charset="0"/>
                <a:sym typeface="Wingdings" panose="05000000000000000000" pitchFamily="2" charset="2"/>
              </a:rPr>
              <a:t></a:t>
            </a:r>
            <a:r>
              <a:rPr lang="en-GB" sz="1400" dirty="0">
                <a:latin typeface="Comic Sans MS" pitchFamily="66" charset="0"/>
                <a:sym typeface="Wingdings" panose="05000000000000000000" pitchFamily="2" charset="2"/>
              </a:rPr>
              <a:t> The horizontal speed will remain constant at 20ms</a:t>
            </a:r>
            <a:r>
              <a:rPr lang="en-GB" sz="1400" baseline="30000" dirty="0">
                <a:latin typeface="Comic Sans MS" pitchFamily="66" charset="0"/>
                <a:sym typeface="Wingdings" panose="05000000000000000000" pitchFamily="2" charset="2"/>
              </a:rPr>
              <a:t>-1</a:t>
            </a:r>
            <a:endParaRPr lang="en-GB" sz="1400" baseline="30000" dirty="0">
              <a:latin typeface="Comic Sans MS" pitchFamily="66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257800" y="1828800"/>
            <a:ext cx="0" cy="1219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00600" y="18288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1828800"/>
            <a:ext cx="838200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257800" y="3048000"/>
            <a:ext cx="2895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3276600" y="1828800"/>
            <a:ext cx="4572000" cy="3810000"/>
          </a:xfrm>
          <a:prstGeom prst="arc">
            <a:avLst>
              <a:gd name="adj1" fmla="val 16200000"/>
              <a:gd name="adj2" fmla="val 20521232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683421" y="232697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30m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105400" y="1828800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34200" y="1295400"/>
            <a:ext cx="19720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Start with a diagram!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91000" y="3704207"/>
                <a:ext cx="46103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𝐻𝑜𝑟𝑖𝑧𝑜𝑛𝑡𝑎𝑙</m:t>
                      </m:r>
                      <m:r>
                        <a:rPr lang="en-GB" sz="1600" b="0" i="1" smtClean="0">
                          <a:latin typeface="Cambria Math"/>
                        </a:rPr>
                        <m:t> </m:t>
                      </m:r>
                      <m:r>
                        <a:rPr lang="en-GB" sz="1600" b="0" i="1" smtClean="0">
                          <a:latin typeface="Cambria Math"/>
                        </a:rPr>
                        <m:t>𝑑𝑖𝑠𝑡𝑎𝑛𝑐𝑒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𝐻𝑜𝑟𝑖𝑧𝑜𝑛𝑡𝑎𝑙</m:t>
                      </m:r>
                      <m:r>
                        <a:rPr lang="en-GB" sz="1600" b="0" i="1" smtClean="0">
                          <a:latin typeface="Cambria Math"/>
                        </a:rPr>
                        <m:t> </m:t>
                      </m:r>
                      <m:r>
                        <a:rPr lang="en-GB" sz="1600" b="0" i="1" smtClean="0">
                          <a:latin typeface="Cambria Math"/>
                        </a:rPr>
                        <m:t>𝑠𝑝𝑒𝑒𝑑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𝑡𝑖𝑚𝑒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704207"/>
                <a:ext cx="4610300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191000" y="4161407"/>
                <a:ext cx="30843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𝐻𝑜𝑟𝑖𝑧𝑜𝑛𝑡𝑎𝑙</m:t>
                      </m:r>
                      <m:r>
                        <a:rPr lang="en-GB" sz="1600" b="0" i="1" smtClean="0">
                          <a:latin typeface="Cambria Math"/>
                        </a:rPr>
                        <m:t> </m:t>
                      </m:r>
                      <m:r>
                        <a:rPr lang="en-GB" sz="1600" b="0" i="1" smtClean="0">
                          <a:latin typeface="Cambria Math"/>
                        </a:rPr>
                        <m:t>𝑑𝑖𝑠𝑡𝑎𝑛𝑐𝑒</m:t>
                      </m:r>
                      <m:r>
                        <a:rPr lang="en-GB" sz="1600" b="0" i="1" smtClean="0">
                          <a:latin typeface="Cambria Math"/>
                        </a:rPr>
                        <m:t>=20×2.5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161407"/>
                <a:ext cx="308430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91000" y="4618607"/>
                <a:ext cx="31243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𝐻𝑜𝑟𝑖𝑧𝑜𝑛𝑡𝑎𝑙</m:t>
                    </m:r>
                    <m:r>
                      <a:rPr lang="en-GB" sz="1600" b="0" i="1" smtClean="0">
                        <a:latin typeface="Cambria Math"/>
                      </a:rPr>
                      <m:t> </m:t>
                    </m:r>
                    <m:r>
                      <a:rPr lang="en-GB" sz="1600" b="0" i="1" smtClean="0">
                        <a:latin typeface="Cambria Math"/>
                      </a:rPr>
                      <m:t>𝑑𝑖𝑠𝑡𝑎𝑛𝑐𝑒</m:t>
                    </m:r>
                    <m:r>
                      <a:rPr lang="en-GB" sz="1600" b="0" i="1" smtClean="0">
                        <a:latin typeface="Cambria Math"/>
                      </a:rPr>
                      <m:t>=49</m:t>
                    </m:r>
                    <m:r>
                      <a:rPr lang="en-GB" sz="1600" b="0" i="1" smtClean="0">
                        <a:latin typeface="Cambria Math"/>
                      </a:rPr>
                      <m:t>𝑚</m:t>
                    </m:r>
                    <m:r>
                      <a:rPr lang="en-GB" sz="1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1600" dirty="0"/>
                  <a:t>(2sf)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618607"/>
                <a:ext cx="3124381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419600" y="5228207"/>
            <a:ext cx="4201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Make sure you use the exact value for t rather than the </a:t>
            </a:r>
            <a:r>
              <a:rPr lang="en-GB" sz="1600">
                <a:solidFill>
                  <a:srgbClr val="FF0000"/>
                </a:solidFill>
                <a:latin typeface="Comic Sans MS" pitchFamily="66" charset="0"/>
              </a:rPr>
              <a:t>rounded one </a:t>
            </a:r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from part a)!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595979" y="4620087"/>
                <a:ext cx="898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=49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979" y="4620087"/>
                <a:ext cx="89870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36">
                <a:extLst>
                  <a:ext uri="{FF2B5EF4-FFF2-40B4-BE49-F238E27FC236}">
                    <a16:creationId xmlns:a16="http://schemas.microsoft.com/office/drawing/2014/main" id="{4F3FDD02-64F3-48E2-9E18-43D21D37B233}"/>
                  </a:ext>
                </a:extLst>
              </p:cNvPr>
              <p:cNvSpPr txBox="1"/>
              <p:nvPr/>
            </p:nvSpPr>
            <p:spPr>
              <a:xfrm>
                <a:off x="2528656" y="3965359"/>
                <a:ext cx="7696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=2.5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36">
                <a:extLst>
                  <a:ext uri="{FF2B5EF4-FFF2-40B4-BE49-F238E27FC236}">
                    <a16:creationId xmlns:a16="http://schemas.microsoft.com/office/drawing/2014/main" id="{4F3FDD02-64F3-48E2-9E18-43D21D37B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656" y="3965359"/>
                <a:ext cx="76969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タイトル 1">
            <a:extLst>
              <a:ext uri="{FF2B5EF4-FFF2-40B4-BE49-F238E27FC236}">
                <a16:creationId xmlns:a16="http://schemas.microsoft.com/office/drawing/2014/main" id="{5BB341E1-B9EE-4563-9008-256A4513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1E8D350B-5B99-4CDD-ADE4-33341E15AA32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4218B53-B57B-49ED-A646-5268004EC04B}"/>
                  </a:ext>
                </a:extLst>
              </p:cNvPr>
              <p:cNvSpPr txBox="1"/>
              <p:nvPr/>
            </p:nvSpPr>
            <p:spPr>
              <a:xfrm>
                <a:off x="6165541" y="3315811"/>
                <a:ext cx="5824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4218B53-B57B-49ED-A646-5268004EC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41" y="3315811"/>
                <a:ext cx="582404" cy="246221"/>
              </a:xfrm>
              <a:prstGeom prst="rect">
                <a:avLst/>
              </a:prstGeom>
              <a:blipFill>
                <a:blip r:embed="rId9"/>
                <a:stretch>
                  <a:fillRect l="-11458" r="-125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11">
            <a:extLst>
              <a:ext uri="{FF2B5EF4-FFF2-40B4-BE49-F238E27FC236}">
                <a16:creationId xmlns:a16="http://schemas.microsoft.com/office/drawing/2014/main" id="{D4F2F3B7-177D-43C5-A085-5612F4BC6186}"/>
              </a:ext>
            </a:extLst>
          </p:cNvPr>
          <p:cNvSpPr txBox="1"/>
          <p:nvPr/>
        </p:nvSpPr>
        <p:spPr>
          <a:xfrm>
            <a:off x="5867400" y="1524000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20ms</a:t>
            </a:r>
            <a:r>
              <a:rPr lang="en-GB" sz="1400" baseline="30000" dirty="0">
                <a:latin typeface="Comic Sans MS" pitchFamily="66" charset="0"/>
              </a:rPr>
              <a:t>-1</a:t>
            </a:r>
            <a:endParaRPr lang="en-GB" sz="1400" dirty="0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352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5" grpId="0"/>
      <p:bldP spid="42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581400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mic Sans MS" pitchFamily="66" charset="0"/>
              </a:rPr>
              <a:t>A particle is projected horizontally with a velocity of 15ms</a:t>
            </a:r>
            <a:r>
              <a:rPr lang="en-US" sz="1400" baseline="30000" dirty="0">
                <a:latin typeface="Comic Sans MS" pitchFamily="66" charset="0"/>
              </a:rPr>
              <a:t>-1</a:t>
            </a:r>
            <a:r>
              <a:rPr lang="en-US" sz="1400" dirty="0">
                <a:latin typeface="Comic Sans MS" pitchFamily="66" charset="0"/>
              </a:rPr>
              <a:t>. Find: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itchFamily="66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buAutoNum type="alphaLcParenR"/>
            </a:pPr>
            <a:r>
              <a:rPr lang="en-US" sz="1400" dirty="0">
                <a:latin typeface="Comic Sans MS" pitchFamily="66" charset="0"/>
              </a:rPr>
              <a:t>The horizontal and vertical components of the displacement of the particle from the point of projection after 3 seconds</a:t>
            </a: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buAutoNum type="alphaLcParenR"/>
            </a:pPr>
            <a:endParaRPr lang="en-US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1400" dirty="0">
                <a:latin typeface="Comic Sans MS" pitchFamily="66" charset="0"/>
                <a:sym typeface="Wingdings" panose="05000000000000000000" pitchFamily="2" charset="2"/>
              </a:rPr>
              <a:t>So we need to find how far the object has moved horizontally after 3 seconds, and how far it has moved vertically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itchFamily="66" charset="0"/>
              <a:sym typeface="Wingdings" panose="05000000000000000000" pitchFamily="2" charset="2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1400" dirty="0">
                <a:latin typeface="Comic Sans MS" pitchFamily="66" charset="0"/>
                <a:sym typeface="Wingdings" panose="05000000000000000000" pitchFamily="2" charset="2"/>
              </a:rPr>
              <a:t>The horizontal speed is constant…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itchFamily="66" charset="0"/>
              <a:sym typeface="Wingdings" panose="05000000000000000000" pitchFamily="2" charset="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itchFamily="66" charset="0"/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5BB341E1-B9EE-4563-9008-256A4513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1E8D350B-5B99-4CDD-ADE4-33341E15AA32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2C9609B1-6F04-4B90-844A-848C4555C755}"/>
              </a:ext>
            </a:extLst>
          </p:cNvPr>
          <p:cNvCxnSpPr>
            <a:cxnSpLocks/>
          </p:cNvCxnSpPr>
          <p:nvPr/>
        </p:nvCxnSpPr>
        <p:spPr>
          <a:xfrm flipH="1">
            <a:off x="4353749" y="1602463"/>
            <a:ext cx="1797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B05D310-BBA2-4EF7-9145-FEF615C564CC}"/>
              </a:ext>
            </a:extLst>
          </p:cNvPr>
          <p:cNvCxnSpPr/>
          <p:nvPr/>
        </p:nvCxnSpPr>
        <p:spPr>
          <a:xfrm>
            <a:off x="4533522" y="1602463"/>
            <a:ext cx="838200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1">
            <a:extLst>
              <a:ext uri="{FF2B5EF4-FFF2-40B4-BE49-F238E27FC236}">
                <a16:creationId xmlns:a16="http://schemas.microsoft.com/office/drawing/2014/main" id="{A1546AC3-7387-441F-AEEF-15C713A6E7F5}"/>
              </a:ext>
            </a:extLst>
          </p:cNvPr>
          <p:cNvSpPr txBox="1"/>
          <p:nvPr/>
        </p:nvSpPr>
        <p:spPr>
          <a:xfrm>
            <a:off x="5143122" y="1297663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15ms</a:t>
            </a:r>
            <a:r>
              <a:rPr lang="en-GB" sz="1400" baseline="30000" dirty="0">
                <a:latin typeface="Comic Sans MS" pitchFamily="66" charset="0"/>
              </a:rPr>
              <a:t>-1</a:t>
            </a:r>
          </a:p>
        </p:txBody>
      </p:sp>
      <p:sp>
        <p:nvSpPr>
          <p:cNvPr id="18" name="Arc 14">
            <a:extLst>
              <a:ext uri="{FF2B5EF4-FFF2-40B4-BE49-F238E27FC236}">
                <a16:creationId xmlns:a16="http://schemas.microsoft.com/office/drawing/2014/main" id="{AD6C8EF0-1F56-4DB7-A61A-4BDE06AF513A}"/>
              </a:ext>
            </a:extLst>
          </p:cNvPr>
          <p:cNvSpPr/>
          <p:nvPr/>
        </p:nvSpPr>
        <p:spPr>
          <a:xfrm>
            <a:off x="2552322" y="1602463"/>
            <a:ext cx="4572000" cy="3810000"/>
          </a:xfrm>
          <a:prstGeom prst="arc">
            <a:avLst>
              <a:gd name="adj1" fmla="val 16200000"/>
              <a:gd name="adj2" fmla="val 20521232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37">
                <a:extLst>
                  <a:ext uri="{FF2B5EF4-FFF2-40B4-BE49-F238E27FC236}">
                    <a16:creationId xmlns:a16="http://schemas.microsoft.com/office/drawing/2014/main" id="{DD2DF113-7EC3-44FE-B596-848FE06911FA}"/>
                  </a:ext>
                </a:extLst>
              </p:cNvPr>
              <p:cNvSpPr txBox="1"/>
              <p:nvPr/>
            </p:nvSpPr>
            <p:spPr>
              <a:xfrm>
                <a:off x="6781046" y="1195811"/>
                <a:ext cx="225431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Start with a diagram!</a:t>
                </a:r>
              </a:p>
              <a:p>
                <a:pPr algn="ctr"/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 You can use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 to represent the vertical and horizontal displacements…</a:t>
                </a:r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TextBox 37">
                <a:extLst>
                  <a:ext uri="{FF2B5EF4-FFF2-40B4-BE49-F238E27FC236}">
                    <a16:creationId xmlns:a16="http://schemas.microsoft.com/office/drawing/2014/main" id="{DD2DF113-7EC3-44FE-B596-848FE0691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046" y="1195811"/>
                <a:ext cx="2254312" cy="1015663"/>
              </a:xfrm>
              <a:prstGeom prst="rect">
                <a:avLst/>
              </a:prstGeom>
              <a:blipFill>
                <a:blip r:embed="rId4"/>
                <a:stretch>
                  <a:fillRect b="-35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楕円 1">
            <a:extLst>
              <a:ext uri="{FF2B5EF4-FFF2-40B4-BE49-F238E27FC236}">
                <a16:creationId xmlns:a16="http://schemas.microsoft.com/office/drawing/2014/main" id="{47975C92-F146-4603-8074-C9F9655335CF}"/>
              </a:ext>
            </a:extLst>
          </p:cNvPr>
          <p:cNvSpPr/>
          <p:nvPr/>
        </p:nvSpPr>
        <p:spPr>
          <a:xfrm>
            <a:off x="6892763" y="2765437"/>
            <a:ext cx="168676" cy="1775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40">
                <a:extLst>
                  <a:ext uri="{FF2B5EF4-FFF2-40B4-BE49-F238E27FC236}">
                    <a16:creationId xmlns:a16="http://schemas.microsoft.com/office/drawing/2014/main" id="{04FF28F8-97B3-4D4B-B3F4-A639978F2CFE}"/>
                  </a:ext>
                </a:extLst>
              </p:cNvPr>
              <p:cNvSpPr txBox="1"/>
              <p:nvPr/>
            </p:nvSpPr>
            <p:spPr>
              <a:xfrm>
                <a:off x="3927621" y="2123007"/>
                <a:ext cx="404838" cy="34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40">
                <a:extLst>
                  <a:ext uri="{FF2B5EF4-FFF2-40B4-BE49-F238E27FC236}">
                    <a16:creationId xmlns:a16="http://schemas.microsoft.com/office/drawing/2014/main" id="{04FF28F8-97B3-4D4B-B3F4-A639978F2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621" y="2123007"/>
                <a:ext cx="404838" cy="349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17">
            <a:extLst>
              <a:ext uri="{FF2B5EF4-FFF2-40B4-BE49-F238E27FC236}">
                <a16:creationId xmlns:a16="http://schemas.microsoft.com/office/drawing/2014/main" id="{66047379-1FEF-47C7-BF90-DBF8A67127D0}"/>
              </a:ext>
            </a:extLst>
          </p:cNvPr>
          <p:cNvCxnSpPr>
            <a:cxnSpLocks/>
          </p:cNvCxnSpPr>
          <p:nvPr/>
        </p:nvCxnSpPr>
        <p:spPr>
          <a:xfrm>
            <a:off x="4247957" y="1629096"/>
            <a:ext cx="0" cy="13494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796455A4-627D-4E52-B4BD-F1601E58717B}"/>
              </a:ext>
            </a:extLst>
          </p:cNvPr>
          <p:cNvSpPr/>
          <p:nvPr/>
        </p:nvSpPr>
        <p:spPr>
          <a:xfrm>
            <a:off x="4284207" y="1524042"/>
            <a:ext cx="168676" cy="1775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17">
            <a:extLst>
              <a:ext uri="{FF2B5EF4-FFF2-40B4-BE49-F238E27FC236}">
                <a16:creationId xmlns:a16="http://schemas.microsoft.com/office/drawing/2014/main" id="{6C33A78E-BB0C-45FD-979E-49BA9652D760}"/>
              </a:ext>
            </a:extLst>
          </p:cNvPr>
          <p:cNvCxnSpPr>
            <a:cxnSpLocks/>
          </p:cNvCxnSpPr>
          <p:nvPr/>
        </p:nvCxnSpPr>
        <p:spPr>
          <a:xfrm flipH="1">
            <a:off x="4256095" y="3003655"/>
            <a:ext cx="272544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40">
                <a:extLst>
                  <a:ext uri="{FF2B5EF4-FFF2-40B4-BE49-F238E27FC236}">
                    <a16:creationId xmlns:a16="http://schemas.microsoft.com/office/drawing/2014/main" id="{892AEB22-1B36-4FBB-AB77-00806C14FB81}"/>
                  </a:ext>
                </a:extLst>
              </p:cNvPr>
              <p:cNvSpPr txBox="1"/>
              <p:nvPr/>
            </p:nvSpPr>
            <p:spPr>
              <a:xfrm>
                <a:off x="5330293" y="2939753"/>
                <a:ext cx="404838" cy="34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7" name="TextBox 40">
                <a:extLst>
                  <a:ext uri="{FF2B5EF4-FFF2-40B4-BE49-F238E27FC236}">
                    <a16:creationId xmlns:a16="http://schemas.microsoft.com/office/drawing/2014/main" id="{892AEB22-1B36-4FBB-AB77-00806C14F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293" y="2939753"/>
                <a:ext cx="404838" cy="3494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40">
                <a:extLst>
                  <a:ext uri="{FF2B5EF4-FFF2-40B4-BE49-F238E27FC236}">
                    <a16:creationId xmlns:a16="http://schemas.microsoft.com/office/drawing/2014/main" id="{9525B433-65E4-428F-8131-AF6855B9AD6B}"/>
                  </a:ext>
                </a:extLst>
              </p:cNvPr>
              <p:cNvSpPr txBox="1"/>
              <p:nvPr/>
            </p:nvSpPr>
            <p:spPr>
              <a:xfrm>
                <a:off x="6978024" y="2677203"/>
                <a:ext cx="853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TextBox 40">
                <a:extLst>
                  <a:ext uri="{FF2B5EF4-FFF2-40B4-BE49-F238E27FC236}">
                    <a16:creationId xmlns:a16="http://schemas.microsoft.com/office/drawing/2014/main" id="{9525B433-65E4-428F-8131-AF6855B9A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24" y="2677203"/>
                <a:ext cx="85322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051A677-3EEA-4F77-937C-CB3788F939F2}"/>
                  </a:ext>
                </a:extLst>
              </p:cNvPr>
              <p:cNvSpPr txBox="1"/>
              <p:nvPr/>
            </p:nvSpPr>
            <p:spPr>
              <a:xfrm>
                <a:off x="5626114" y="3831110"/>
                <a:ext cx="6637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051A677-3EEA-4F77-937C-CB3788F9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14" y="3831110"/>
                <a:ext cx="663771" cy="215444"/>
              </a:xfrm>
              <a:prstGeom prst="rect">
                <a:avLst/>
              </a:prstGeom>
              <a:blipFill>
                <a:blip r:embed="rId8"/>
                <a:stretch>
                  <a:fillRect l="-3670" r="-5505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DF68541-7320-4BAF-B10F-8B7C1015D8A9}"/>
                  </a:ext>
                </a:extLst>
              </p:cNvPr>
              <p:cNvSpPr txBox="1"/>
              <p:nvPr/>
            </p:nvSpPr>
            <p:spPr>
              <a:xfrm>
                <a:off x="6567674" y="3822056"/>
                <a:ext cx="570477" cy="23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DF68541-7320-4BAF-B10F-8B7C1015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674" y="3822056"/>
                <a:ext cx="570477" cy="232436"/>
              </a:xfrm>
              <a:prstGeom prst="rect">
                <a:avLst/>
              </a:prstGeom>
              <a:blipFill>
                <a:blip r:embed="rId9"/>
                <a:stretch>
                  <a:fillRect l="-3191" r="-6383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EE2059F-395B-435F-B032-E5964FBF4B12}"/>
                  </a:ext>
                </a:extLst>
              </p:cNvPr>
              <p:cNvSpPr txBox="1"/>
              <p:nvPr/>
            </p:nvSpPr>
            <p:spPr>
              <a:xfrm>
                <a:off x="5081499" y="4311252"/>
                <a:ext cx="5824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EE2059F-395B-435F-B032-E5964FBF4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99" y="4311252"/>
                <a:ext cx="582404" cy="246221"/>
              </a:xfrm>
              <a:prstGeom prst="rect">
                <a:avLst/>
              </a:prstGeom>
              <a:blipFill>
                <a:blip r:embed="rId10"/>
                <a:stretch>
                  <a:fillRect l="-12632" r="-12632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8194E74-ECF7-455B-9022-352D25B37E59}"/>
                  </a:ext>
                </a:extLst>
              </p:cNvPr>
              <p:cNvSpPr txBox="1"/>
              <p:nvPr/>
            </p:nvSpPr>
            <p:spPr>
              <a:xfrm>
                <a:off x="5049680" y="4680202"/>
                <a:ext cx="724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8194E74-ECF7-455B-9022-352D25B37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80" y="4680202"/>
                <a:ext cx="724686" cy="276999"/>
              </a:xfrm>
              <a:prstGeom prst="rect">
                <a:avLst/>
              </a:prstGeom>
              <a:blipFill>
                <a:blip r:embed="rId11"/>
                <a:stretch>
                  <a:fillRect l="-5882" r="-5042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78AB210-C83B-42AF-B505-E5B899200F8F}"/>
                  </a:ext>
                </a:extLst>
              </p:cNvPr>
              <p:cNvSpPr txBox="1"/>
              <p:nvPr/>
            </p:nvSpPr>
            <p:spPr>
              <a:xfrm>
                <a:off x="5076841" y="5105715"/>
                <a:ext cx="1254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=(15)(3)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78AB210-C83B-42AF-B505-E5B899200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41" y="5105715"/>
                <a:ext cx="1254126" cy="276999"/>
              </a:xfrm>
              <a:prstGeom prst="rect">
                <a:avLst/>
              </a:prstGeom>
              <a:blipFill>
                <a:blip r:embed="rId12"/>
                <a:stretch>
                  <a:fillRect l="-2427" t="-4444" r="-6311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C0FB87D-B2CD-4A49-9F88-6C281647994D}"/>
                  </a:ext>
                </a:extLst>
              </p:cNvPr>
              <p:cNvSpPr txBox="1"/>
              <p:nvPr/>
            </p:nvSpPr>
            <p:spPr>
              <a:xfrm>
                <a:off x="5085894" y="5567441"/>
                <a:ext cx="939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C0FB87D-B2CD-4A49-9F88-6C2816479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894" y="5567441"/>
                <a:ext cx="939103" cy="276999"/>
              </a:xfrm>
              <a:prstGeom prst="rect">
                <a:avLst/>
              </a:prstGeom>
              <a:blipFill>
                <a:blip r:embed="rId13"/>
                <a:stretch>
                  <a:fillRect l="-3247" r="-584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30">
            <a:extLst>
              <a:ext uri="{FF2B5EF4-FFF2-40B4-BE49-F238E27FC236}">
                <a16:creationId xmlns:a16="http://schemas.microsoft.com/office/drawing/2014/main" id="{2CDD4BD7-54A0-4CC9-A881-679D3978F598}"/>
              </a:ext>
            </a:extLst>
          </p:cNvPr>
          <p:cNvSpPr/>
          <p:nvPr/>
        </p:nvSpPr>
        <p:spPr>
          <a:xfrm>
            <a:off x="6192813" y="4813242"/>
            <a:ext cx="309949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1">
                <a:extLst>
                  <a:ext uri="{FF2B5EF4-FFF2-40B4-BE49-F238E27FC236}">
                    <a16:creationId xmlns:a16="http://schemas.microsoft.com/office/drawing/2014/main" id="{3559E70B-08C3-41A9-B2F5-C0F1872317B8}"/>
                  </a:ext>
                </a:extLst>
              </p:cNvPr>
              <p:cNvSpPr txBox="1"/>
              <p:nvPr/>
            </p:nvSpPr>
            <p:spPr>
              <a:xfrm>
                <a:off x="6450519" y="4699319"/>
                <a:ext cx="20077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Sub in values – remember that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is the horizontal distance</a:t>
                </a:r>
              </a:p>
            </p:txBody>
          </p:sp>
        </mc:Choice>
        <mc:Fallback xmlns="">
          <p:sp>
            <p:nvSpPr>
              <p:cNvPr id="46" name="TextBox 31">
                <a:extLst>
                  <a:ext uri="{FF2B5EF4-FFF2-40B4-BE49-F238E27FC236}">
                    <a16:creationId xmlns:a16="http://schemas.microsoft.com/office/drawing/2014/main" id="{3559E70B-08C3-41A9-B2F5-C0F187231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519" y="4699319"/>
                <a:ext cx="2007792" cy="646331"/>
              </a:xfrm>
              <a:prstGeom prst="rect">
                <a:avLst/>
              </a:prstGeom>
              <a:blipFill>
                <a:blip r:embed="rId14"/>
                <a:stretch>
                  <a:fillRect t="-943" r="-1818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30">
            <a:extLst>
              <a:ext uri="{FF2B5EF4-FFF2-40B4-BE49-F238E27FC236}">
                <a16:creationId xmlns:a16="http://schemas.microsoft.com/office/drawing/2014/main" id="{56B4C84E-0E17-435D-8F0D-101E1757F8D8}"/>
              </a:ext>
            </a:extLst>
          </p:cNvPr>
          <p:cNvSpPr/>
          <p:nvPr/>
        </p:nvSpPr>
        <p:spPr>
          <a:xfrm>
            <a:off x="6182251" y="5264406"/>
            <a:ext cx="309949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F9DB5331-12ED-4108-8D2A-B6A516F76D08}"/>
              </a:ext>
            </a:extLst>
          </p:cNvPr>
          <p:cNvSpPr txBox="1"/>
          <p:nvPr/>
        </p:nvSpPr>
        <p:spPr>
          <a:xfrm>
            <a:off x="6459572" y="5360223"/>
            <a:ext cx="876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91DAAB5-6AD8-4116-922B-D9AA7CBED5F8}"/>
                  </a:ext>
                </a:extLst>
              </p:cNvPr>
              <p:cNvSpPr txBox="1"/>
              <p:nvPr/>
            </p:nvSpPr>
            <p:spPr>
              <a:xfrm>
                <a:off x="7951961" y="2406712"/>
                <a:ext cx="939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=45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91DAAB5-6AD8-4116-922B-D9AA7CBED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961" y="2406712"/>
                <a:ext cx="939103" cy="276999"/>
              </a:xfrm>
              <a:prstGeom prst="rect">
                <a:avLst/>
              </a:prstGeom>
              <a:blipFill>
                <a:blip r:embed="rId15"/>
                <a:stretch>
                  <a:fillRect l="-3226" r="-516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31">
                <a:extLst>
                  <a:ext uri="{FF2B5EF4-FFF2-40B4-BE49-F238E27FC236}">
                    <a16:creationId xmlns:a16="http://schemas.microsoft.com/office/drawing/2014/main" id="{EBD9B18E-CFAB-4754-A558-EFBE93B0961E}"/>
                  </a:ext>
                </a:extLst>
              </p:cNvPr>
              <p:cNvSpPr txBox="1"/>
              <p:nvPr/>
            </p:nvSpPr>
            <p:spPr>
              <a:xfrm>
                <a:off x="4163627" y="3358790"/>
                <a:ext cx="4640912" cy="47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The initial velocities in the horizontal and vertical directions are sometimes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respectively…</a:t>
                </a:r>
              </a:p>
            </p:txBody>
          </p:sp>
        </mc:Choice>
        <mc:Fallback xmlns="">
          <p:sp>
            <p:nvSpPr>
              <p:cNvPr id="50" name="TextBox 31">
                <a:extLst>
                  <a:ext uri="{FF2B5EF4-FFF2-40B4-BE49-F238E27FC236}">
                    <a16:creationId xmlns:a16="http://schemas.microsoft.com/office/drawing/2014/main" id="{EBD9B18E-CFAB-4754-A558-EFBE93B09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627" y="3358790"/>
                <a:ext cx="4640912" cy="476284"/>
              </a:xfrm>
              <a:prstGeom prst="rect">
                <a:avLst/>
              </a:prstGeom>
              <a:blipFill>
                <a:blip r:embed="rId16"/>
                <a:stretch>
                  <a:fillRect t="-1282" b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848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2" grpId="0" animBg="1"/>
      <p:bldP spid="31" grpId="0"/>
      <p:bldP spid="33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6" grpId="0"/>
      <p:bldP spid="47" grpId="0" animBg="1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581400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mic Sans MS" pitchFamily="66" charset="0"/>
              </a:rPr>
              <a:t>A particle is projected horizontally with a velocity of 15ms</a:t>
            </a:r>
            <a:r>
              <a:rPr lang="en-US" sz="1400" baseline="30000" dirty="0">
                <a:latin typeface="Comic Sans MS" pitchFamily="66" charset="0"/>
              </a:rPr>
              <a:t>-1</a:t>
            </a:r>
            <a:r>
              <a:rPr lang="en-US" sz="1400" dirty="0">
                <a:latin typeface="Comic Sans MS" pitchFamily="66" charset="0"/>
              </a:rPr>
              <a:t>. Find: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itchFamily="66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buAutoNum type="alphaLcParenR"/>
            </a:pPr>
            <a:r>
              <a:rPr lang="en-US" sz="1400" dirty="0">
                <a:latin typeface="Comic Sans MS" pitchFamily="66" charset="0"/>
              </a:rPr>
              <a:t>The horizontal and vertical components of the displacement of the particle from the point of projection after 3 seconds</a:t>
            </a: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buAutoNum type="alphaLcParenR"/>
            </a:pPr>
            <a:endParaRPr lang="en-US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1400" dirty="0">
                <a:latin typeface="Comic Sans MS" pitchFamily="66" charset="0"/>
                <a:sym typeface="Wingdings" panose="05000000000000000000" pitchFamily="2" charset="2"/>
              </a:rPr>
              <a:t>So we need to find how far the object has moved horizontally after 3 seconds, and how far it has moved vertically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itchFamily="66" charset="0"/>
              <a:sym typeface="Wingdings" panose="05000000000000000000" pitchFamily="2" charset="2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1400" dirty="0">
                <a:latin typeface="Comic Sans MS" pitchFamily="66" charset="0"/>
                <a:sym typeface="Wingdings" panose="05000000000000000000" pitchFamily="2" charset="2"/>
              </a:rPr>
              <a:t>We need to use a </a:t>
            </a:r>
            <a:r>
              <a:rPr lang="en-US" sz="1400" dirty="0" err="1">
                <a:latin typeface="Comic Sans MS" pitchFamily="66" charset="0"/>
                <a:sym typeface="Wingdings" panose="05000000000000000000" pitchFamily="2" charset="2"/>
              </a:rPr>
              <a:t>suvat</a:t>
            </a:r>
            <a:r>
              <a:rPr lang="en-US" sz="1400" dirty="0">
                <a:latin typeface="Comic Sans MS" pitchFamily="66" charset="0"/>
                <a:sym typeface="Wingdings" panose="05000000000000000000" pitchFamily="2" charset="2"/>
              </a:rPr>
              <a:t> equation to find the vertical distance, since the velocity is not constant…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itchFamily="66" charset="0"/>
              <a:sym typeface="Wingdings" panose="05000000000000000000" pitchFamily="2" charset="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itchFamily="66" charset="0"/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5BB341E1-B9EE-4563-9008-256A4513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1E8D350B-5B99-4CDD-ADE4-33341E15AA32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2C9609B1-6F04-4B90-844A-848C4555C755}"/>
              </a:ext>
            </a:extLst>
          </p:cNvPr>
          <p:cNvCxnSpPr>
            <a:cxnSpLocks/>
          </p:cNvCxnSpPr>
          <p:nvPr/>
        </p:nvCxnSpPr>
        <p:spPr>
          <a:xfrm flipH="1">
            <a:off x="4353749" y="1602463"/>
            <a:ext cx="1797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B05D310-BBA2-4EF7-9145-FEF615C564CC}"/>
              </a:ext>
            </a:extLst>
          </p:cNvPr>
          <p:cNvCxnSpPr/>
          <p:nvPr/>
        </p:nvCxnSpPr>
        <p:spPr>
          <a:xfrm>
            <a:off x="4533522" y="1602463"/>
            <a:ext cx="838200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1">
            <a:extLst>
              <a:ext uri="{FF2B5EF4-FFF2-40B4-BE49-F238E27FC236}">
                <a16:creationId xmlns:a16="http://schemas.microsoft.com/office/drawing/2014/main" id="{A1546AC3-7387-441F-AEEF-15C713A6E7F5}"/>
              </a:ext>
            </a:extLst>
          </p:cNvPr>
          <p:cNvSpPr txBox="1"/>
          <p:nvPr/>
        </p:nvSpPr>
        <p:spPr>
          <a:xfrm>
            <a:off x="5143122" y="1297663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15ms</a:t>
            </a:r>
            <a:r>
              <a:rPr lang="en-GB" sz="1400" baseline="30000" dirty="0">
                <a:latin typeface="Comic Sans MS" pitchFamily="66" charset="0"/>
              </a:rPr>
              <a:t>-1</a:t>
            </a:r>
          </a:p>
        </p:txBody>
      </p:sp>
      <p:sp>
        <p:nvSpPr>
          <p:cNvPr id="18" name="Arc 14">
            <a:extLst>
              <a:ext uri="{FF2B5EF4-FFF2-40B4-BE49-F238E27FC236}">
                <a16:creationId xmlns:a16="http://schemas.microsoft.com/office/drawing/2014/main" id="{AD6C8EF0-1F56-4DB7-A61A-4BDE06AF513A}"/>
              </a:ext>
            </a:extLst>
          </p:cNvPr>
          <p:cNvSpPr/>
          <p:nvPr/>
        </p:nvSpPr>
        <p:spPr>
          <a:xfrm>
            <a:off x="2552322" y="1602463"/>
            <a:ext cx="4572000" cy="3810000"/>
          </a:xfrm>
          <a:prstGeom prst="arc">
            <a:avLst>
              <a:gd name="adj1" fmla="val 16200000"/>
              <a:gd name="adj2" fmla="val 20521232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37">
                <a:extLst>
                  <a:ext uri="{FF2B5EF4-FFF2-40B4-BE49-F238E27FC236}">
                    <a16:creationId xmlns:a16="http://schemas.microsoft.com/office/drawing/2014/main" id="{DD2DF113-7EC3-44FE-B596-848FE06911FA}"/>
                  </a:ext>
                </a:extLst>
              </p:cNvPr>
              <p:cNvSpPr txBox="1"/>
              <p:nvPr/>
            </p:nvSpPr>
            <p:spPr>
              <a:xfrm>
                <a:off x="6781046" y="1195811"/>
                <a:ext cx="225431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Start with a diagram!</a:t>
                </a:r>
              </a:p>
              <a:p>
                <a:pPr algn="ctr"/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 You can use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 to represent the vertical and horizontal displacements…</a:t>
                </a:r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TextBox 37">
                <a:extLst>
                  <a:ext uri="{FF2B5EF4-FFF2-40B4-BE49-F238E27FC236}">
                    <a16:creationId xmlns:a16="http://schemas.microsoft.com/office/drawing/2014/main" id="{DD2DF113-7EC3-44FE-B596-848FE0691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046" y="1195811"/>
                <a:ext cx="2254312" cy="1015663"/>
              </a:xfrm>
              <a:prstGeom prst="rect">
                <a:avLst/>
              </a:prstGeom>
              <a:blipFill>
                <a:blip r:embed="rId4"/>
                <a:stretch>
                  <a:fillRect b="-35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楕円 1">
            <a:extLst>
              <a:ext uri="{FF2B5EF4-FFF2-40B4-BE49-F238E27FC236}">
                <a16:creationId xmlns:a16="http://schemas.microsoft.com/office/drawing/2014/main" id="{47975C92-F146-4603-8074-C9F9655335CF}"/>
              </a:ext>
            </a:extLst>
          </p:cNvPr>
          <p:cNvSpPr/>
          <p:nvPr/>
        </p:nvSpPr>
        <p:spPr>
          <a:xfrm>
            <a:off x="6892763" y="2765437"/>
            <a:ext cx="168676" cy="1775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40">
                <a:extLst>
                  <a:ext uri="{FF2B5EF4-FFF2-40B4-BE49-F238E27FC236}">
                    <a16:creationId xmlns:a16="http://schemas.microsoft.com/office/drawing/2014/main" id="{04FF28F8-97B3-4D4B-B3F4-A639978F2CFE}"/>
                  </a:ext>
                </a:extLst>
              </p:cNvPr>
              <p:cNvSpPr txBox="1"/>
              <p:nvPr/>
            </p:nvSpPr>
            <p:spPr>
              <a:xfrm>
                <a:off x="3927621" y="2123007"/>
                <a:ext cx="404838" cy="34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40">
                <a:extLst>
                  <a:ext uri="{FF2B5EF4-FFF2-40B4-BE49-F238E27FC236}">
                    <a16:creationId xmlns:a16="http://schemas.microsoft.com/office/drawing/2014/main" id="{04FF28F8-97B3-4D4B-B3F4-A639978F2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621" y="2123007"/>
                <a:ext cx="404838" cy="349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17">
            <a:extLst>
              <a:ext uri="{FF2B5EF4-FFF2-40B4-BE49-F238E27FC236}">
                <a16:creationId xmlns:a16="http://schemas.microsoft.com/office/drawing/2014/main" id="{66047379-1FEF-47C7-BF90-DBF8A67127D0}"/>
              </a:ext>
            </a:extLst>
          </p:cNvPr>
          <p:cNvCxnSpPr>
            <a:cxnSpLocks/>
          </p:cNvCxnSpPr>
          <p:nvPr/>
        </p:nvCxnSpPr>
        <p:spPr>
          <a:xfrm>
            <a:off x="4247957" y="1629096"/>
            <a:ext cx="0" cy="13494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796455A4-627D-4E52-B4BD-F1601E58717B}"/>
              </a:ext>
            </a:extLst>
          </p:cNvPr>
          <p:cNvSpPr/>
          <p:nvPr/>
        </p:nvSpPr>
        <p:spPr>
          <a:xfrm>
            <a:off x="4284207" y="1524042"/>
            <a:ext cx="168676" cy="1775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17">
            <a:extLst>
              <a:ext uri="{FF2B5EF4-FFF2-40B4-BE49-F238E27FC236}">
                <a16:creationId xmlns:a16="http://schemas.microsoft.com/office/drawing/2014/main" id="{6C33A78E-BB0C-45FD-979E-49BA9652D760}"/>
              </a:ext>
            </a:extLst>
          </p:cNvPr>
          <p:cNvCxnSpPr>
            <a:cxnSpLocks/>
          </p:cNvCxnSpPr>
          <p:nvPr/>
        </p:nvCxnSpPr>
        <p:spPr>
          <a:xfrm flipH="1">
            <a:off x="4256095" y="3003655"/>
            <a:ext cx="272544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40">
                <a:extLst>
                  <a:ext uri="{FF2B5EF4-FFF2-40B4-BE49-F238E27FC236}">
                    <a16:creationId xmlns:a16="http://schemas.microsoft.com/office/drawing/2014/main" id="{892AEB22-1B36-4FBB-AB77-00806C14FB81}"/>
                  </a:ext>
                </a:extLst>
              </p:cNvPr>
              <p:cNvSpPr txBox="1"/>
              <p:nvPr/>
            </p:nvSpPr>
            <p:spPr>
              <a:xfrm>
                <a:off x="5330293" y="2939753"/>
                <a:ext cx="404838" cy="34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7" name="TextBox 40">
                <a:extLst>
                  <a:ext uri="{FF2B5EF4-FFF2-40B4-BE49-F238E27FC236}">
                    <a16:creationId xmlns:a16="http://schemas.microsoft.com/office/drawing/2014/main" id="{892AEB22-1B36-4FBB-AB77-00806C14F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293" y="2939753"/>
                <a:ext cx="404838" cy="3494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40">
                <a:extLst>
                  <a:ext uri="{FF2B5EF4-FFF2-40B4-BE49-F238E27FC236}">
                    <a16:creationId xmlns:a16="http://schemas.microsoft.com/office/drawing/2014/main" id="{9525B433-65E4-428F-8131-AF6855B9AD6B}"/>
                  </a:ext>
                </a:extLst>
              </p:cNvPr>
              <p:cNvSpPr txBox="1"/>
              <p:nvPr/>
            </p:nvSpPr>
            <p:spPr>
              <a:xfrm>
                <a:off x="6978024" y="2677203"/>
                <a:ext cx="853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TextBox 40">
                <a:extLst>
                  <a:ext uri="{FF2B5EF4-FFF2-40B4-BE49-F238E27FC236}">
                    <a16:creationId xmlns:a16="http://schemas.microsoft.com/office/drawing/2014/main" id="{9525B433-65E4-428F-8131-AF6855B9A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24" y="2677203"/>
                <a:ext cx="85322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051A677-3EEA-4F77-937C-CB3788F939F2}"/>
                  </a:ext>
                </a:extLst>
              </p:cNvPr>
              <p:cNvSpPr txBox="1"/>
              <p:nvPr/>
            </p:nvSpPr>
            <p:spPr>
              <a:xfrm>
                <a:off x="5626114" y="3831110"/>
                <a:ext cx="6637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051A677-3EEA-4F77-937C-CB3788F9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14" y="3831110"/>
                <a:ext cx="663771" cy="215444"/>
              </a:xfrm>
              <a:prstGeom prst="rect">
                <a:avLst/>
              </a:prstGeom>
              <a:blipFill>
                <a:blip r:embed="rId8"/>
                <a:stretch>
                  <a:fillRect l="-3670" r="-5505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DF68541-7320-4BAF-B10F-8B7C1015D8A9}"/>
                  </a:ext>
                </a:extLst>
              </p:cNvPr>
              <p:cNvSpPr txBox="1"/>
              <p:nvPr/>
            </p:nvSpPr>
            <p:spPr>
              <a:xfrm>
                <a:off x="6567674" y="3822056"/>
                <a:ext cx="570477" cy="23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DF68541-7320-4BAF-B10F-8B7C1015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674" y="3822056"/>
                <a:ext cx="570477" cy="232436"/>
              </a:xfrm>
              <a:prstGeom prst="rect">
                <a:avLst/>
              </a:prstGeom>
              <a:blipFill>
                <a:blip r:embed="rId9"/>
                <a:stretch>
                  <a:fillRect l="-3191" r="-6383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EE2059F-395B-435F-B032-E5964FBF4B12}"/>
                  </a:ext>
                </a:extLst>
              </p:cNvPr>
              <p:cNvSpPr txBox="1"/>
              <p:nvPr/>
            </p:nvSpPr>
            <p:spPr>
              <a:xfrm>
                <a:off x="6164574" y="4186965"/>
                <a:ext cx="5070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EE2059F-395B-435F-B032-E5964FBF4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574" y="4186965"/>
                <a:ext cx="507062" cy="246221"/>
              </a:xfrm>
              <a:prstGeom prst="rect">
                <a:avLst/>
              </a:prstGeom>
              <a:blipFill>
                <a:blip r:embed="rId10"/>
                <a:stretch>
                  <a:fillRect l="-13253" r="-14458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8194E74-ECF7-455B-9022-352D25B37E59}"/>
                  </a:ext>
                </a:extLst>
              </p:cNvPr>
              <p:cNvSpPr txBox="1"/>
              <p:nvPr/>
            </p:nvSpPr>
            <p:spPr>
              <a:xfrm>
                <a:off x="4934271" y="5061942"/>
                <a:ext cx="1317220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8194E74-ECF7-455B-9022-352D25B37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271" y="5061942"/>
                <a:ext cx="1317220" cy="4610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30">
            <a:extLst>
              <a:ext uri="{FF2B5EF4-FFF2-40B4-BE49-F238E27FC236}">
                <a16:creationId xmlns:a16="http://schemas.microsoft.com/office/drawing/2014/main" id="{56B4C84E-0E17-435D-8F0D-101E1757F8D8}"/>
              </a:ext>
            </a:extLst>
          </p:cNvPr>
          <p:cNvSpPr/>
          <p:nvPr/>
        </p:nvSpPr>
        <p:spPr>
          <a:xfrm>
            <a:off x="6981242" y="5388693"/>
            <a:ext cx="309949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F9DB5331-12ED-4108-8D2A-B6A516F76D08}"/>
              </a:ext>
            </a:extLst>
          </p:cNvPr>
          <p:cNvSpPr txBox="1"/>
          <p:nvPr/>
        </p:nvSpPr>
        <p:spPr>
          <a:xfrm>
            <a:off x="7169786" y="5475633"/>
            <a:ext cx="1219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91DAAB5-6AD8-4116-922B-D9AA7CBED5F8}"/>
                  </a:ext>
                </a:extLst>
              </p:cNvPr>
              <p:cNvSpPr txBox="1"/>
              <p:nvPr/>
            </p:nvSpPr>
            <p:spPr>
              <a:xfrm>
                <a:off x="7951961" y="2406712"/>
                <a:ext cx="939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=45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91DAAB5-6AD8-4116-922B-D9AA7CBED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961" y="2406712"/>
                <a:ext cx="939103" cy="276999"/>
              </a:xfrm>
              <a:prstGeom prst="rect">
                <a:avLst/>
              </a:prstGeom>
              <a:blipFill>
                <a:blip r:embed="rId12"/>
                <a:stretch>
                  <a:fillRect l="-3226" r="-516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31">
                <a:extLst>
                  <a:ext uri="{FF2B5EF4-FFF2-40B4-BE49-F238E27FC236}">
                    <a16:creationId xmlns:a16="http://schemas.microsoft.com/office/drawing/2014/main" id="{EBD9B18E-CFAB-4754-A558-EFBE93B0961E}"/>
                  </a:ext>
                </a:extLst>
              </p:cNvPr>
              <p:cNvSpPr txBox="1"/>
              <p:nvPr/>
            </p:nvSpPr>
            <p:spPr>
              <a:xfrm>
                <a:off x="4163627" y="3358790"/>
                <a:ext cx="4640912" cy="47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The initial velocities in the horizontal and vertical directions are sometimes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respectively…</a:t>
                </a:r>
              </a:p>
            </p:txBody>
          </p:sp>
        </mc:Choice>
        <mc:Fallback xmlns="">
          <p:sp>
            <p:nvSpPr>
              <p:cNvPr id="50" name="TextBox 31">
                <a:extLst>
                  <a:ext uri="{FF2B5EF4-FFF2-40B4-BE49-F238E27FC236}">
                    <a16:creationId xmlns:a16="http://schemas.microsoft.com/office/drawing/2014/main" id="{EBD9B18E-CFAB-4754-A558-EFBE93B09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627" y="3358790"/>
                <a:ext cx="4640912" cy="476284"/>
              </a:xfrm>
              <a:prstGeom prst="rect">
                <a:avLst/>
              </a:prstGeom>
              <a:blipFill>
                <a:blip r:embed="rId13"/>
                <a:stretch>
                  <a:fillRect t="-1282" b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832732C-B6DF-423D-A7A9-CBBBE6E8573F}"/>
                  </a:ext>
                </a:extLst>
              </p:cNvPr>
              <p:cNvSpPr txBox="1"/>
              <p:nvPr/>
            </p:nvSpPr>
            <p:spPr>
              <a:xfrm>
                <a:off x="4917995" y="5587204"/>
                <a:ext cx="2202270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=(0)(3)+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(9.8)(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3)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832732C-B6DF-423D-A7A9-CBBBE6E85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995" y="5587204"/>
                <a:ext cx="2202270" cy="4610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5EEEB98-BDD1-4959-A0DA-E3365D66F6D8}"/>
                  </a:ext>
                </a:extLst>
              </p:cNvPr>
              <p:cNvSpPr txBox="1"/>
              <p:nvPr/>
            </p:nvSpPr>
            <p:spPr>
              <a:xfrm>
                <a:off x="4926873" y="6288540"/>
                <a:ext cx="9914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=44.1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5EEEB98-BDD1-4959-A0DA-E3365D66F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73" y="6288540"/>
                <a:ext cx="991490" cy="246221"/>
              </a:xfrm>
              <a:prstGeom prst="rect">
                <a:avLst/>
              </a:prstGeom>
              <a:blipFill>
                <a:blip r:embed="rId15"/>
                <a:stretch>
                  <a:fillRect l="-4908" r="-3681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0">
            <a:extLst>
              <a:ext uri="{FF2B5EF4-FFF2-40B4-BE49-F238E27FC236}">
                <a16:creationId xmlns:a16="http://schemas.microsoft.com/office/drawing/2014/main" id="{811A85A1-AFC3-4008-BC80-90B2DB439B49}"/>
              </a:ext>
            </a:extLst>
          </p:cNvPr>
          <p:cNvSpPr/>
          <p:nvPr/>
        </p:nvSpPr>
        <p:spPr>
          <a:xfrm>
            <a:off x="6956089" y="5931711"/>
            <a:ext cx="309949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1">
            <a:extLst>
              <a:ext uri="{FF2B5EF4-FFF2-40B4-BE49-F238E27FC236}">
                <a16:creationId xmlns:a16="http://schemas.microsoft.com/office/drawing/2014/main" id="{7D9854B1-86C2-4CA9-9FD4-ABE9450D7948}"/>
              </a:ext>
            </a:extLst>
          </p:cNvPr>
          <p:cNvSpPr txBox="1"/>
          <p:nvPr/>
        </p:nvSpPr>
        <p:spPr>
          <a:xfrm>
            <a:off x="7187541" y="6008293"/>
            <a:ext cx="953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21">
                <a:extLst>
                  <a:ext uri="{FF2B5EF4-FFF2-40B4-BE49-F238E27FC236}">
                    <a16:creationId xmlns:a16="http://schemas.microsoft.com/office/drawing/2014/main" id="{2C3D4942-D873-47A8-B196-6F3EF0D487DD}"/>
                  </a:ext>
                </a:extLst>
              </p:cNvPr>
              <p:cNvSpPr txBox="1"/>
              <p:nvPr/>
            </p:nvSpPr>
            <p:spPr>
              <a:xfrm>
                <a:off x="4267200" y="4520953"/>
                <a:ext cx="6502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21">
                <a:extLst>
                  <a:ext uri="{FF2B5EF4-FFF2-40B4-BE49-F238E27FC236}">
                    <a16:creationId xmlns:a16="http://schemas.microsoft.com/office/drawing/2014/main" id="{2C3D4942-D873-47A8-B196-6F3EF0D48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520953"/>
                <a:ext cx="650242" cy="307777"/>
              </a:xfrm>
              <a:prstGeom prst="rect">
                <a:avLst/>
              </a:prstGeom>
              <a:blipFill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22">
                <a:extLst>
                  <a:ext uri="{FF2B5EF4-FFF2-40B4-BE49-F238E27FC236}">
                    <a16:creationId xmlns:a16="http://schemas.microsoft.com/office/drawing/2014/main" id="{8BA22D4B-B082-4E17-B615-C02060F949A3}"/>
                  </a:ext>
                </a:extLst>
              </p:cNvPr>
              <p:cNvSpPr txBox="1"/>
              <p:nvPr/>
            </p:nvSpPr>
            <p:spPr>
              <a:xfrm>
                <a:off x="5257800" y="4520953"/>
                <a:ext cx="6656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𝑢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22">
                <a:extLst>
                  <a:ext uri="{FF2B5EF4-FFF2-40B4-BE49-F238E27FC236}">
                    <a16:creationId xmlns:a16="http://schemas.microsoft.com/office/drawing/2014/main" id="{8BA22D4B-B082-4E17-B615-C02060F94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520953"/>
                <a:ext cx="665695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23">
                <a:extLst>
                  <a:ext uri="{FF2B5EF4-FFF2-40B4-BE49-F238E27FC236}">
                    <a16:creationId xmlns:a16="http://schemas.microsoft.com/office/drawing/2014/main" id="{166607AD-EE24-48CA-9B88-3185ED7FAA18}"/>
                  </a:ext>
                </a:extLst>
              </p:cNvPr>
              <p:cNvSpPr txBox="1"/>
              <p:nvPr/>
            </p:nvSpPr>
            <p:spPr>
              <a:xfrm>
                <a:off x="6248400" y="4520953"/>
                <a:ext cx="587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𝑣</m:t>
                      </m:r>
                      <m:r>
                        <a:rPr lang="en-GB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TextBox 23">
                <a:extLst>
                  <a:ext uri="{FF2B5EF4-FFF2-40B4-BE49-F238E27FC236}">
                    <a16:creationId xmlns:a16="http://schemas.microsoft.com/office/drawing/2014/main" id="{166607AD-EE24-48CA-9B88-3185ED7F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520953"/>
                <a:ext cx="587661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24">
                <a:extLst>
                  <a:ext uri="{FF2B5EF4-FFF2-40B4-BE49-F238E27FC236}">
                    <a16:creationId xmlns:a16="http://schemas.microsoft.com/office/drawing/2014/main" id="{79ADC130-90F4-49E0-A22F-11D434EC543C}"/>
                  </a:ext>
                </a:extLst>
              </p:cNvPr>
              <p:cNvSpPr txBox="1"/>
              <p:nvPr/>
            </p:nvSpPr>
            <p:spPr>
              <a:xfrm>
                <a:off x="7086600" y="4520953"/>
                <a:ext cx="7985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r>
                        <a:rPr lang="en-GB" sz="1400" b="0" i="1" smtClean="0">
                          <a:latin typeface="Cambria Math"/>
                        </a:rPr>
                        <m:t>=9.8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4" name="TextBox 24">
                <a:extLst>
                  <a:ext uri="{FF2B5EF4-FFF2-40B4-BE49-F238E27FC236}">
                    <a16:creationId xmlns:a16="http://schemas.microsoft.com/office/drawing/2014/main" id="{79ADC130-90F4-49E0-A22F-11D434EC5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520953"/>
                <a:ext cx="798552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5">
                <a:extLst>
                  <a:ext uri="{FF2B5EF4-FFF2-40B4-BE49-F238E27FC236}">
                    <a16:creationId xmlns:a16="http://schemas.microsoft.com/office/drawing/2014/main" id="{FE81DA26-AF88-4FCA-9B59-B8424F1ED5F6}"/>
                  </a:ext>
                </a:extLst>
              </p:cNvPr>
              <p:cNvSpPr txBox="1"/>
              <p:nvPr/>
            </p:nvSpPr>
            <p:spPr>
              <a:xfrm>
                <a:off x="8153400" y="4520953"/>
                <a:ext cx="6334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5" name="TextBox 25">
                <a:extLst>
                  <a:ext uri="{FF2B5EF4-FFF2-40B4-BE49-F238E27FC236}">
                    <a16:creationId xmlns:a16="http://schemas.microsoft.com/office/drawing/2014/main" id="{FE81DA26-AF88-4FCA-9B59-B8424F1E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520953"/>
                <a:ext cx="633443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001CEC9-D27C-4FC7-9A61-EC87C39BD408}"/>
                  </a:ext>
                </a:extLst>
              </p:cNvPr>
              <p:cNvSpPr txBox="1"/>
              <p:nvPr/>
            </p:nvSpPr>
            <p:spPr>
              <a:xfrm>
                <a:off x="7960839" y="2779574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=44.1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001CEC9-D27C-4FC7-9A61-EC87C39BD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839" y="2779574"/>
                <a:ext cx="1118832" cy="276999"/>
              </a:xfrm>
              <a:prstGeom prst="rect">
                <a:avLst/>
              </a:prstGeom>
              <a:blipFill>
                <a:blip r:embed="rId21"/>
                <a:stretch>
                  <a:fillRect l="-4918" r="-4918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199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7" grpId="0" animBg="1"/>
      <p:bldP spid="48" grpId="0"/>
      <p:bldP spid="29" grpId="0"/>
      <p:bldP spid="30" grpId="0"/>
      <p:bldP spid="35" grpId="0" animBg="1"/>
      <p:bldP spid="36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581400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use the constant acceleration formulae for a projectile moving in a vertical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mic Sans MS" pitchFamily="66" charset="0"/>
              </a:rPr>
              <a:t>A particle is projected horizontally with a velocity of 15ms</a:t>
            </a:r>
            <a:r>
              <a:rPr lang="en-US" sz="1400" baseline="30000" dirty="0">
                <a:latin typeface="Comic Sans MS" pitchFamily="66" charset="0"/>
              </a:rPr>
              <a:t>-1</a:t>
            </a:r>
            <a:r>
              <a:rPr lang="en-US" sz="1400" dirty="0">
                <a:latin typeface="Comic Sans MS" pitchFamily="66" charset="0"/>
              </a:rPr>
              <a:t>. Find: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itchFamily="66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buAutoNum type="alphaLcParenR"/>
            </a:pPr>
            <a:r>
              <a:rPr lang="en-US" sz="1400" dirty="0">
                <a:latin typeface="Comic Sans MS" pitchFamily="66" charset="0"/>
              </a:rPr>
              <a:t>The horizontal and vertical components of the displacement of the particle from the point of projection after 3 seconds</a:t>
            </a: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buAutoNum type="alphaLcParenR"/>
            </a:pPr>
            <a:endParaRPr lang="en-US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mic Sans MS" pitchFamily="66" charset="0"/>
                <a:sym typeface="Wingdings" panose="05000000000000000000" pitchFamily="2" charset="2"/>
              </a:rPr>
              <a:t>b) Find the distance of the particle from its starting point after 3 seconds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itchFamily="66" charset="0"/>
              <a:sym typeface="Wingdings" panose="05000000000000000000" pitchFamily="2" charset="2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1400" dirty="0">
                <a:latin typeface="Comic Sans MS" pitchFamily="66" charset="0"/>
                <a:sym typeface="Wingdings" panose="05000000000000000000" pitchFamily="2" charset="2"/>
              </a:rPr>
              <a:t>We know that the particle has moved 45m horizontally, and 44.1m vertically downwards…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1400" dirty="0">
              <a:latin typeface="Comic Sans MS" pitchFamily="66" charset="0"/>
              <a:sym typeface="Wingdings" panose="05000000000000000000" pitchFamily="2" charset="2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1400" dirty="0">
                <a:latin typeface="Comic Sans MS" pitchFamily="66" charset="0"/>
                <a:sym typeface="Wingdings" panose="05000000000000000000" pitchFamily="2" charset="2"/>
              </a:rPr>
              <a:t>The total distance can be found using Pythagoras’ Theorem…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itchFamily="66" charset="0"/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5BB341E1-B9EE-4563-9008-256A4513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1E8D350B-5B99-4CDD-ADE4-33341E15AA32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2C9609B1-6F04-4B90-844A-848C4555C755}"/>
              </a:ext>
            </a:extLst>
          </p:cNvPr>
          <p:cNvCxnSpPr>
            <a:cxnSpLocks/>
          </p:cNvCxnSpPr>
          <p:nvPr/>
        </p:nvCxnSpPr>
        <p:spPr>
          <a:xfrm flipH="1">
            <a:off x="4353749" y="1602463"/>
            <a:ext cx="1797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B05D310-BBA2-4EF7-9145-FEF615C564CC}"/>
              </a:ext>
            </a:extLst>
          </p:cNvPr>
          <p:cNvCxnSpPr/>
          <p:nvPr/>
        </p:nvCxnSpPr>
        <p:spPr>
          <a:xfrm>
            <a:off x="4533522" y="1602463"/>
            <a:ext cx="838200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1">
            <a:extLst>
              <a:ext uri="{FF2B5EF4-FFF2-40B4-BE49-F238E27FC236}">
                <a16:creationId xmlns:a16="http://schemas.microsoft.com/office/drawing/2014/main" id="{A1546AC3-7387-441F-AEEF-15C713A6E7F5}"/>
              </a:ext>
            </a:extLst>
          </p:cNvPr>
          <p:cNvSpPr txBox="1"/>
          <p:nvPr/>
        </p:nvSpPr>
        <p:spPr>
          <a:xfrm>
            <a:off x="5143122" y="1297663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15ms</a:t>
            </a:r>
            <a:r>
              <a:rPr lang="en-GB" sz="1400" baseline="30000" dirty="0">
                <a:latin typeface="Comic Sans MS" pitchFamily="66" charset="0"/>
              </a:rPr>
              <a:t>-1</a:t>
            </a:r>
          </a:p>
        </p:txBody>
      </p:sp>
      <p:sp>
        <p:nvSpPr>
          <p:cNvPr id="18" name="Arc 14">
            <a:extLst>
              <a:ext uri="{FF2B5EF4-FFF2-40B4-BE49-F238E27FC236}">
                <a16:creationId xmlns:a16="http://schemas.microsoft.com/office/drawing/2014/main" id="{AD6C8EF0-1F56-4DB7-A61A-4BDE06AF513A}"/>
              </a:ext>
            </a:extLst>
          </p:cNvPr>
          <p:cNvSpPr/>
          <p:nvPr/>
        </p:nvSpPr>
        <p:spPr>
          <a:xfrm>
            <a:off x="2552322" y="1602463"/>
            <a:ext cx="4572000" cy="3810000"/>
          </a:xfrm>
          <a:prstGeom prst="arc">
            <a:avLst>
              <a:gd name="adj1" fmla="val 16200000"/>
              <a:gd name="adj2" fmla="val 20521232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37">
                <a:extLst>
                  <a:ext uri="{FF2B5EF4-FFF2-40B4-BE49-F238E27FC236}">
                    <a16:creationId xmlns:a16="http://schemas.microsoft.com/office/drawing/2014/main" id="{DD2DF113-7EC3-44FE-B596-848FE06911FA}"/>
                  </a:ext>
                </a:extLst>
              </p:cNvPr>
              <p:cNvSpPr txBox="1"/>
              <p:nvPr/>
            </p:nvSpPr>
            <p:spPr>
              <a:xfrm>
                <a:off x="6781046" y="1195811"/>
                <a:ext cx="225431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Start with a diagram!</a:t>
                </a:r>
              </a:p>
              <a:p>
                <a:pPr algn="ctr"/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 You can use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 to represent the vertical and horizontal displacements…</a:t>
                </a:r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TextBox 37">
                <a:extLst>
                  <a:ext uri="{FF2B5EF4-FFF2-40B4-BE49-F238E27FC236}">
                    <a16:creationId xmlns:a16="http://schemas.microsoft.com/office/drawing/2014/main" id="{DD2DF113-7EC3-44FE-B596-848FE0691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046" y="1195811"/>
                <a:ext cx="2254312" cy="1015663"/>
              </a:xfrm>
              <a:prstGeom prst="rect">
                <a:avLst/>
              </a:prstGeom>
              <a:blipFill>
                <a:blip r:embed="rId4"/>
                <a:stretch>
                  <a:fillRect b="-35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楕円 1">
            <a:extLst>
              <a:ext uri="{FF2B5EF4-FFF2-40B4-BE49-F238E27FC236}">
                <a16:creationId xmlns:a16="http://schemas.microsoft.com/office/drawing/2014/main" id="{47975C92-F146-4603-8074-C9F9655335CF}"/>
              </a:ext>
            </a:extLst>
          </p:cNvPr>
          <p:cNvSpPr/>
          <p:nvPr/>
        </p:nvSpPr>
        <p:spPr>
          <a:xfrm>
            <a:off x="6892763" y="2765437"/>
            <a:ext cx="168676" cy="1775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40">
                <a:extLst>
                  <a:ext uri="{FF2B5EF4-FFF2-40B4-BE49-F238E27FC236}">
                    <a16:creationId xmlns:a16="http://schemas.microsoft.com/office/drawing/2014/main" id="{04FF28F8-97B3-4D4B-B3F4-A639978F2CFE}"/>
                  </a:ext>
                </a:extLst>
              </p:cNvPr>
              <p:cNvSpPr txBox="1"/>
              <p:nvPr/>
            </p:nvSpPr>
            <p:spPr>
              <a:xfrm>
                <a:off x="3927621" y="2123007"/>
                <a:ext cx="404838" cy="34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40">
                <a:extLst>
                  <a:ext uri="{FF2B5EF4-FFF2-40B4-BE49-F238E27FC236}">
                    <a16:creationId xmlns:a16="http://schemas.microsoft.com/office/drawing/2014/main" id="{04FF28F8-97B3-4D4B-B3F4-A639978F2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621" y="2123007"/>
                <a:ext cx="404838" cy="349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17">
            <a:extLst>
              <a:ext uri="{FF2B5EF4-FFF2-40B4-BE49-F238E27FC236}">
                <a16:creationId xmlns:a16="http://schemas.microsoft.com/office/drawing/2014/main" id="{66047379-1FEF-47C7-BF90-DBF8A67127D0}"/>
              </a:ext>
            </a:extLst>
          </p:cNvPr>
          <p:cNvCxnSpPr>
            <a:cxnSpLocks/>
          </p:cNvCxnSpPr>
          <p:nvPr/>
        </p:nvCxnSpPr>
        <p:spPr>
          <a:xfrm>
            <a:off x="4247957" y="1629096"/>
            <a:ext cx="0" cy="13494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796455A4-627D-4E52-B4BD-F1601E58717B}"/>
              </a:ext>
            </a:extLst>
          </p:cNvPr>
          <p:cNvSpPr/>
          <p:nvPr/>
        </p:nvSpPr>
        <p:spPr>
          <a:xfrm>
            <a:off x="4284207" y="1524042"/>
            <a:ext cx="168676" cy="1775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17">
            <a:extLst>
              <a:ext uri="{FF2B5EF4-FFF2-40B4-BE49-F238E27FC236}">
                <a16:creationId xmlns:a16="http://schemas.microsoft.com/office/drawing/2014/main" id="{6C33A78E-BB0C-45FD-979E-49BA9652D760}"/>
              </a:ext>
            </a:extLst>
          </p:cNvPr>
          <p:cNvCxnSpPr>
            <a:cxnSpLocks/>
          </p:cNvCxnSpPr>
          <p:nvPr/>
        </p:nvCxnSpPr>
        <p:spPr>
          <a:xfrm flipH="1">
            <a:off x="4256095" y="3003655"/>
            <a:ext cx="272544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40">
                <a:extLst>
                  <a:ext uri="{FF2B5EF4-FFF2-40B4-BE49-F238E27FC236}">
                    <a16:creationId xmlns:a16="http://schemas.microsoft.com/office/drawing/2014/main" id="{892AEB22-1B36-4FBB-AB77-00806C14FB81}"/>
                  </a:ext>
                </a:extLst>
              </p:cNvPr>
              <p:cNvSpPr txBox="1"/>
              <p:nvPr/>
            </p:nvSpPr>
            <p:spPr>
              <a:xfrm>
                <a:off x="5330293" y="2939753"/>
                <a:ext cx="404838" cy="34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7" name="TextBox 40">
                <a:extLst>
                  <a:ext uri="{FF2B5EF4-FFF2-40B4-BE49-F238E27FC236}">
                    <a16:creationId xmlns:a16="http://schemas.microsoft.com/office/drawing/2014/main" id="{892AEB22-1B36-4FBB-AB77-00806C14F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293" y="2939753"/>
                <a:ext cx="404838" cy="3494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40">
                <a:extLst>
                  <a:ext uri="{FF2B5EF4-FFF2-40B4-BE49-F238E27FC236}">
                    <a16:creationId xmlns:a16="http://schemas.microsoft.com/office/drawing/2014/main" id="{9525B433-65E4-428F-8131-AF6855B9AD6B}"/>
                  </a:ext>
                </a:extLst>
              </p:cNvPr>
              <p:cNvSpPr txBox="1"/>
              <p:nvPr/>
            </p:nvSpPr>
            <p:spPr>
              <a:xfrm>
                <a:off x="6978024" y="2677203"/>
                <a:ext cx="853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TextBox 40">
                <a:extLst>
                  <a:ext uri="{FF2B5EF4-FFF2-40B4-BE49-F238E27FC236}">
                    <a16:creationId xmlns:a16="http://schemas.microsoft.com/office/drawing/2014/main" id="{9525B433-65E4-428F-8131-AF6855B9A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24" y="2677203"/>
                <a:ext cx="85322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91DAAB5-6AD8-4116-922B-D9AA7CBED5F8}"/>
                  </a:ext>
                </a:extLst>
              </p:cNvPr>
              <p:cNvSpPr txBox="1"/>
              <p:nvPr/>
            </p:nvSpPr>
            <p:spPr>
              <a:xfrm>
                <a:off x="7951961" y="2406712"/>
                <a:ext cx="939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=45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91DAAB5-6AD8-4116-922B-D9AA7CBED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961" y="2406712"/>
                <a:ext cx="939103" cy="276999"/>
              </a:xfrm>
              <a:prstGeom prst="rect">
                <a:avLst/>
              </a:prstGeom>
              <a:blipFill>
                <a:blip r:embed="rId8"/>
                <a:stretch>
                  <a:fillRect l="-3226" r="-516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001CEC9-D27C-4FC7-9A61-EC87C39BD408}"/>
                  </a:ext>
                </a:extLst>
              </p:cNvPr>
              <p:cNvSpPr txBox="1"/>
              <p:nvPr/>
            </p:nvSpPr>
            <p:spPr>
              <a:xfrm>
                <a:off x="7960839" y="2779574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=44.1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001CEC9-D27C-4FC7-9A61-EC87C39BD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839" y="2779574"/>
                <a:ext cx="1118832" cy="276999"/>
              </a:xfrm>
              <a:prstGeom prst="rect">
                <a:avLst/>
              </a:prstGeom>
              <a:blipFill>
                <a:blip r:embed="rId9"/>
                <a:stretch>
                  <a:fillRect l="-4918" r="-4918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739FF95-7542-4C3A-92A4-C208759DE110}"/>
              </a:ext>
            </a:extLst>
          </p:cNvPr>
          <p:cNvCxnSpPr/>
          <p:nvPr/>
        </p:nvCxnSpPr>
        <p:spPr>
          <a:xfrm>
            <a:off x="4944861" y="3861787"/>
            <a:ext cx="22549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B64C134-C243-4196-B690-3D6D85E113FA}"/>
              </a:ext>
            </a:extLst>
          </p:cNvPr>
          <p:cNvCxnSpPr>
            <a:cxnSpLocks/>
          </p:cNvCxnSpPr>
          <p:nvPr/>
        </p:nvCxnSpPr>
        <p:spPr>
          <a:xfrm>
            <a:off x="7210147" y="3863267"/>
            <a:ext cx="0" cy="1960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2B62663-A1E9-4636-997C-50E1B973BD03}"/>
              </a:ext>
            </a:extLst>
          </p:cNvPr>
          <p:cNvCxnSpPr>
            <a:cxnSpLocks/>
          </p:cNvCxnSpPr>
          <p:nvPr/>
        </p:nvCxnSpPr>
        <p:spPr>
          <a:xfrm>
            <a:off x="4955218" y="3863267"/>
            <a:ext cx="2244572" cy="194272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0">
                <a:extLst>
                  <a:ext uri="{FF2B5EF4-FFF2-40B4-BE49-F238E27FC236}">
                    <a16:creationId xmlns:a16="http://schemas.microsoft.com/office/drawing/2014/main" id="{86C5AC9B-1653-4CC9-BA04-54A3AA0F2731}"/>
                  </a:ext>
                </a:extLst>
              </p:cNvPr>
              <p:cNvSpPr txBox="1"/>
              <p:nvPr/>
            </p:nvSpPr>
            <p:spPr>
              <a:xfrm>
                <a:off x="5673007" y="3538338"/>
                <a:ext cx="853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5" name="TextBox 40">
                <a:extLst>
                  <a:ext uri="{FF2B5EF4-FFF2-40B4-BE49-F238E27FC236}">
                    <a16:creationId xmlns:a16="http://schemas.microsoft.com/office/drawing/2014/main" id="{86C5AC9B-1653-4CC9-BA04-54A3AA0F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07" y="3538338"/>
                <a:ext cx="85322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0">
                <a:extLst>
                  <a:ext uri="{FF2B5EF4-FFF2-40B4-BE49-F238E27FC236}">
                    <a16:creationId xmlns:a16="http://schemas.microsoft.com/office/drawing/2014/main" id="{91673BD2-009B-4AE1-9FF7-708264817CA7}"/>
                  </a:ext>
                </a:extLst>
              </p:cNvPr>
              <p:cNvSpPr txBox="1"/>
              <p:nvPr/>
            </p:nvSpPr>
            <p:spPr>
              <a:xfrm>
                <a:off x="7208843" y="4568148"/>
                <a:ext cx="853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44.1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TextBox 40">
                <a:extLst>
                  <a:ext uri="{FF2B5EF4-FFF2-40B4-BE49-F238E27FC236}">
                    <a16:creationId xmlns:a16="http://schemas.microsoft.com/office/drawing/2014/main" id="{91673BD2-009B-4AE1-9FF7-70826481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843" y="4568148"/>
                <a:ext cx="85322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206BEFF-0947-4652-B0EB-9BC45FAB6376}"/>
                  </a:ext>
                </a:extLst>
              </p:cNvPr>
              <p:cNvSpPr txBox="1"/>
              <p:nvPr/>
            </p:nvSpPr>
            <p:spPr>
              <a:xfrm>
                <a:off x="5140171" y="4767308"/>
                <a:ext cx="10483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𝐷𝑖𝑠𝑡𝑎𝑛𝑐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206BEFF-0947-4652-B0EB-9BC45FAB6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171" y="4767308"/>
                <a:ext cx="104836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D316EF3-B4DC-40D4-A2A7-46ABD2264D16}"/>
                  </a:ext>
                </a:extLst>
              </p:cNvPr>
              <p:cNvSpPr txBox="1"/>
              <p:nvPr/>
            </p:nvSpPr>
            <p:spPr>
              <a:xfrm>
                <a:off x="4190260" y="5370990"/>
                <a:ext cx="2071273" cy="3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(45)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(44.1)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D316EF3-B4DC-40D4-A2A7-46ABD2264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260" y="5370990"/>
                <a:ext cx="2071273" cy="390492"/>
              </a:xfrm>
              <a:prstGeom prst="rect">
                <a:avLst/>
              </a:prstGeom>
              <a:blipFill>
                <a:blip r:embed="rId1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1111BB91-A367-4EDA-9E33-AC21C0D4FE56}"/>
                  </a:ext>
                </a:extLst>
              </p:cNvPr>
              <p:cNvSpPr txBox="1"/>
              <p:nvPr/>
            </p:nvSpPr>
            <p:spPr>
              <a:xfrm>
                <a:off x="4403324" y="5868140"/>
                <a:ext cx="1338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=63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(2sf)</a:t>
                </a: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1111BB91-A367-4EDA-9E33-AC21C0D4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24" y="5868140"/>
                <a:ext cx="1338443" cy="338554"/>
              </a:xfrm>
              <a:prstGeom prst="rect">
                <a:avLst/>
              </a:prstGeom>
              <a:blipFill>
                <a:blip r:embed="rId14"/>
                <a:stretch>
                  <a:fillRect t="-3636" r="-1364" b="-2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1487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8" grpId="0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3581400" cy="4724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use the constant acceleration formulae for a projectile moving in a vertical plane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A particle is projected horizontally with a speed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>
                    <a:latin typeface="Comic Sans MS" pitchFamily="66" charset="0"/>
                  </a:rPr>
                  <a:t> from a point 122.5m above a horizontal plane. The particle hits the plane at a point which is at a horizontal distance of 90m away from the starting point.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Find the initial speed of the particle.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Remember that the horizontal velocity is constant…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Therefore:</a:t>
                </a:r>
                <a:endParaRPr lang="en-US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3581400" cy="4724400"/>
              </a:xfrm>
              <a:blipFill>
                <a:blip r:embed="rId4"/>
                <a:stretch>
                  <a:fillRect t="-258" r="-1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タイトル 1">
            <a:extLst>
              <a:ext uri="{FF2B5EF4-FFF2-40B4-BE49-F238E27FC236}">
                <a16:creationId xmlns:a16="http://schemas.microsoft.com/office/drawing/2014/main" id="{5BB341E1-B9EE-4563-9008-256A4513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Projectiles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1E8D350B-5B99-4CDD-ADE4-33341E15AA32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2D9303E1-E7EA-4143-8AB3-2A7446F5361E}"/>
              </a:ext>
            </a:extLst>
          </p:cNvPr>
          <p:cNvCxnSpPr>
            <a:cxnSpLocks/>
          </p:cNvCxnSpPr>
          <p:nvPr/>
        </p:nvCxnSpPr>
        <p:spPr>
          <a:xfrm flipH="1">
            <a:off x="4753244" y="1487053"/>
            <a:ext cx="1797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9534837C-9A45-47CC-9C22-5580CB16F0F3}"/>
              </a:ext>
            </a:extLst>
          </p:cNvPr>
          <p:cNvCxnSpPr/>
          <p:nvPr/>
        </p:nvCxnSpPr>
        <p:spPr>
          <a:xfrm>
            <a:off x="4933017" y="1487053"/>
            <a:ext cx="838200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1">
                <a:extLst>
                  <a:ext uri="{FF2B5EF4-FFF2-40B4-BE49-F238E27FC236}">
                    <a16:creationId xmlns:a16="http://schemas.microsoft.com/office/drawing/2014/main" id="{7C0E8BB2-D559-4CBE-94EA-8F81227C481A}"/>
                  </a:ext>
                </a:extLst>
              </p:cNvPr>
              <p:cNvSpPr txBox="1"/>
              <p:nvPr/>
            </p:nvSpPr>
            <p:spPr>
              <a:xfrm>
                <a:off x="5542617" y="1182253"/>
                <a:ext cx="7024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ms</a:t>
                </a:r>
                <a:r>
                  <a:rPr lang="en-GB" sz="1400" baseline="30000" dirty="0">
                    <a:latin typeface="Comic Sans MS" pitchFamily="66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7" name="TextBox 11">
                <a:extLst>
                  <a:ext uri="{FF2B5EF4-FFF2-40B4-BE49-F238E27FC236}">
                    <a16:creationId xmlns:a16="http://schemas.microsoft.com/office/drawing/2014/main" id="{7C0E8BB2-D559-4CBE-94EA-8F81227C4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17" y="1182253"/>
                <a:ext cx="702436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4">
            <a:extLst>
              <a:ext uri="{FF2B5EF4-FFF2-40B4-BE49-F238E27FC236}">
                <a16:creationId xmlns:a16="http://schemas.microsoft.com/office/drawing/2014/main" id="{1B25F25C-9DBD-4EB6-88B9-8B554CF512F9}"/>
              </a:ext>
            </a:extLst>
          </p:cNvPr>
          <p:cNvSpPr/>
          <p:nvPr/>
        </p:nvSpPr>
        <p:spPr>
          <a:xfrm>
            <a:off x="2951817" y="1487053"/>
            <a:ext cx="3750824" cy="4816092"/>
          </a:xfrm>
          <a:prstGeom prst="arc">
            <a:avLst>
              <a:gd name="adj1" fmla="val 16200000"/>
              <a:gd name="adj2" fmla="val 20521232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37">
            <a:extLst>
              <a:ext uri="{FF2B5EF4-FFF2-40B4-BE49-F238E27FC236}">
                <a16:creationId xmlns:a16="http://schemas.microsoft.com/office/drawing/2014/main" id="{1C209FED-2D20-468A-A26E-70993B5E1477}"/>
              </a:ext>
            </a:extLst>
          </p:cNvPr>
          <p:cNvSpPr txBox="1"/>
          <p:nvPr/>
        </p:nvSpPr>
        <p:spPr>
          <a:xfrm>
            <a:off x="6427433" y="1337853"/>
            <a:ext cx="25635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Start with a diagram and label all the information you have…</a:t>
            </a:r>
          </a:p>
        </p:txBody>
      </p:sp>
      <p:cxnSp>
        <p:nvCxnSpPr>
          <p:cNvPr id="12" name="Straight Arrow Connector 17">
            <a:extLst>
              <a:ext uri="{FF2B5EF4-FFF2-40B4-BE49-F238E27FC236}">
                <a16:creationId xmlns:a16="http://schemas.microsoft.com/office/drawing/2014/main" id="{05371AA8-9617-4EEF-8772-1F027A3A2EFA}"/>
              </a:ext>
            </a:extLst>
          </p:cNvPr>
          <p:cNvCxnSpPr>
            <a:cxnSpLocks/>
          </p:cNvCxnSpPr>
          <p:nvPr/>
        </p:nvCxnSpPr>
        <p:spPr>
          <a:xfrm>
            <a:off x="4647452" y="1513686"/>
            <a:ext cx="0" cy="178880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8D1181C2-49B4-49EF-8219-3CD7FAD137AC}"/>
              </a:ext>
            </a:extLst>
          </p:cNvPr>
          <p:cNvSpPr/>
          <p:nvPr/>
        </p:nvSpPr>
        <p:spPr>
          <a:xfrm>
            <a:off x="4683702" y="1408632"/>
            <a:ext cx="168676" cy="1775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5BE20270-16D2-47E6-B738-9D5A6687B8AB}"/>
              </a:ext>
            </a:extLst>
          </p:cNvPr>
          <p:cNvCxnSpPr>
            <a:cxnSpLocks/>
          </p:cNvCxnSpPr>
          <p:nvPr/>
        </p:nvCxnSpPr>
        <p:spPr>
          <a:xfrm flipH="1">
            <a:off x="4637834" y="3385393"/>
            <a:ext cx="199378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0">
                <a:extLst>
                  <a:ext uri="{FF2B5EF4-FFF2-40B4-BE49-F238E27FC236}">
                    <a16:creationId xmlns:a16="http://schemas.microsoft.com/office/drawing/2014/main" id="{68145049-D2B9-42C3-89AB-2E76C7322548}"/>
                  </a:ext>
                </a:extLst>
              </p:cNvPr>
              <p:cNvSpPr txBox="1"/>
              <p:nvPr/>
            </p:nvSpPr>
            <p:spPr>
              <a:xfrm>
                <a:off x="5383558" y="3339248"/>
                <a:ext cx="582235" cy="34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40">
                <a:extLst>
                  <a:ext uri="{FF2B5EF4-FFF2-40B4-BE49-F238E27FC236}">
                    <a16:creationId xmlns:a16="http://schemas.microsoft.com/office/drawing/2014/main" id="{68145049-D2B9-42C3-89AB-2E76C7322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58" y="3339248"/>
                <a:ext cx="582235" cy="3494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id="{14EA2538-C2A7-4930-8C1B-C2F68314D16B}"/>
                  </a:ext>
                </a:extLst>
              </p:cNvPr>
              <p:cNvSpPr txBox="1"/>
              <p:nvPr/>
            </p:nvSpPr>
            <p:spPr>
              <a:xfrm>
                <a:off x="3829965" y="2202906"/>
                <a:ext cx="786421" cy="34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122.5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id="{14EA2538-C2A7-4930-8C1B-C2F68314D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965" y="2202906"/>
                <a:ext cx="786421" cy="349468"/>
              </a:xfrm>
              <a:prstGeom prst="rect">
                <a:avLst/>
              </a:prstGeom>
              <a:blipFill>
                <a:blip r:embed="rId7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130CEF5-EDAE-4F1A-BD8E-990C2C02512C}"/>
                  </a:ext>
                </a:extLst>
              </p:cNvPr>
              <p:cNvSpPr txBox="1"/>
              <p:nvPr/>
            </p:nvSpPr>
            <p:spPr>
              <a:xfrm>
                <a:off x="945473" y="5348796"/>
                <a:ext cx="6208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130CEF5-EDAE-4F1A-BD8E-990C2C025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73" y="5348796"/>
                <a:ext cx="620875" cy="246221"/>
              </a:xfrm>
              <a:prstGeom prst="rect">
                <a:avLst/>
              </a:prstGeom>
              <a:blipFill>
                <a:blip r:embed="rId8"/>
                <a:stretch>
                  <a:fillRect l="-7843" r="-4902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B3B3064-85FA-46DA-98A0-9C21AD7A64A6}"/>
                  </a:ext>
                </a:extLst>
              </p:cNvPr>
              <p:cNvSpPr txBox="1"/>
              <p:nvPr/>
            </p:nvSpPr>
            <p:spPr>
              <a:xfrm>
                <a:off x="830064" y="5766048"/>
                <a:ext cx="7457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B3B3064-85FA-46DA-98A0-9C21AD7A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64" y="5766048"/>
                <a:ext cx="745781" cy="246221"/>
              </a:xfrm>
              <a:prstGeom prst="rect">
                <a:avLst/>
              </a:prstGeom>
              <a:blipFill>
                <a:blip r:embed="rId9"/>
                <a:stretch>
                  <a:fillRect l="-5691" r="-406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30">
            <a:extLst>
              <a:ext uri="{FF2B5EF4-FFF2-40B4-BE49-F238E27FC236}">
                <a16:creationId xmlns:a16="http://schemas.microsoft.com/office/drawing/2014/main" id="{16F6820B-4920-4CA9-B4FD-9E929A825DE1}"/>
              </a:ext>
            </a:extLst>
          </p:cNvPr>
          <p:cNvSpPr/>
          <p:nvPr/>
        </p:nvSpPr>
        <p:spPr>
          <a:xfrm>
            <a:off x="1468209" y="5486348"/>
            <a:ext cx="309949" cy="457200"/>
          </a:xfrm>
          <a:prstGeom prst="arc">
            <a:avLst>
              <a:gd name="adj1" fmla="val 16200000"/>
              <a:gd name="adj2" fmla="val 55164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31">
            <a:extLst>
              <a:ext uri="{FF2B5EF4-FFF2-40B4-BE49-F238E27FC236}">
                <a16:creationId xmlns:a16="http://schemas.microsoft.com/office/drawing/2014/main" id="{E7665F24-9320-4DC9-B810-84858A96658D}"/>
              </a:ext>
            </a:extLst>
          </p:cNvPr>
          <p:cNvSpPr txBox="1"/>
          <p:nvPr/>
        </p:nvSpPr>
        <p:spPr>
          <a:xfrm>
            <a:off x="1736651" y="5475634"/>
            <a:ext cx="208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We know that the distance travelled is 90m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47E3A68-1267-429F-9A66-B940A1AC5AF5}"/>
              </a:ext>
            </a:extLst>
          </p:cNvPr>
          <p:cNvSpPr/>
          <p:nvPr/>
        </p:nvSpPr>
        <p:spPr>
          <a:xfrm>
            <a:off x="288522" y="6115365"/>
            <a:ext cx="3715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1400" dirty="0">
                <a:latin typeface="Comic Sans MS" pitchFamily="66" charset="0"/>
                <a:sym typeface="Wingdings" panose="05000000000000000000" pitchFamily="2" charset="2"/>
              </a:rPr>
              <a:t> So if we can find the time taken, we can then use it to find the initial velocity…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9C3A512-07E7-47D6-8361-978E01D761AD}"/>
              </a:ext>
            </a:extLst>
          </p:cNvPr>
          <p:cNvSpPr/>
          <p:nvPr/>
        </p:nvSpPr>
        <p:spPr>
          <a:xfrm>
            <a:off x="3817398" y="3602983"/>
            <a:ext cx="5086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 We can use the vertical information to find when the particle hits the plane…</a:t>
            </a:r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39928863-5861-4EE2-9A8D-E2FE140EC2B3}"/>
              </a:ext>
            </a:extLst>
          </p:cNvPr>
          <p:cNvCxnSpPr/>
          <p:nvPr/>
        </p:nvCxnSpPr>
        <p:spPr>
          <a:xfrm flipH="1">
            <a:off x="4645240" y="3305452"/>
            <a:ext cx="2895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679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3" grpId="0" animBg="1"/>
      <p:bldP spid="15" grpId="0"/>
      <p:bldP spid="22" grpId="0"/>
      <p:bldP spid="20" grpId="0"/>
      <p:bldP spid="26" grpId="0"/>
      <p:bldP spid="27" grpId="0" animBg="1"/>
      <p:bldP spid="28" grpId="0"/>
      <p:bldP spid="21" grpId="0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6003</Words>
  <Application>Microsoft Office PowerPoint</Application>
  <PresentationFormat>画面に合わせる (4:3)</PresentationFormat>
  <Paragraphs>1010</Paragraphs>
  <Slides>38</Slides>
  <Notes>29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51" baseType="lpstr">
      <vt:lpstr>Permanent Marker</vt:lpstr>
      <vt:lpstr>Super Black SF</vt:lpstr>
      <vt:lpstr>游ゴシック</vt:lpstr>
      <vt:lpstr>游ゴシック Light</vt:lpstr>
      <vt:lpstr>Arial</vt:lpstr>
      <vt:lpstr>Arial Black</vt:lpstr>
      <vt:lpstr>Calibri</vt:lpstr>
      <vt:lpstr>Calibri Light</vt:lpstr>
      <vt:lpstr>Cambria Math</vt:lpstr>
      <vt:lpstr>Comic Sans MS</vt:lpstr>
      <vt:lpstr>Microsoft Himalaya</vt:lpstr>
      <vt:lpstr>Wingdings</vt:lpstr>
      <vt:lpstr>Office テーマ</vt:lpstr>
      <vt:lpstr>PowerPoint プレゼンテーション</vt:lpstr>
      <vt:lpstr>Prior knowledge check</vt:lpstr>
      <vt:lpstr>PowerPoint プレゼンテーション</vt:lpstr>
      <vt:lpstr>Projectiles</vt:lpstr>
      <vt:lpstr>Projectiles</vt:lpstr>
      <vt:lpstr>Projectiles</vt:lpstr>
      <vt:lpstr>Projectiles</vt:lpstr>
      <vt:lpstr>Projectiles</vt:lpstr>
      <vt:lpstr>Projectiles</vt:lpstr>
      <vt:lpstr>Projectiles</vt:lpstr>
      <vt:lpstr>Projectiles</vt:lpstr>
      <vt:lpstr>PowerPoint プレゼンテーション</vt:lpstr>
      <vt:lpstr>Projectiles</vt:lpstr>
      <vt:lpstr>Projectiles</vt:lpstr>
      <vt:lpstr>Projectiles</vt:lpstr>
      <vt:lpstr>PowerPoint プレゼンテーション</vt:lpstr>
      <vt:lpstr>Projectiles</vt:lpstr>
      <vt:lpstr>Projectiles</vt:lpstr>
      <vt:lpstr>Projectiles</vt:lpstr>
      <vt:lpstr>Projectiles</vt:lpstr>
      <vt:lpstr>Projectiles</vt:lpstr>
      <vt:lpstr>Projectiles</vt:lpstr>
      <vt:lpstr>Projectiles</vt:lpstr>
      <vt:lpstr>Projectiles</vt:lpstr>
      <vt:lpstr>Projectiles</vt:lpstr>
      <vt:lpstr>Projectiles</vt:lpstr>
      <vt:lpstr>Projectiles</vt:lpstr>
      <vt:lpstr>Projectiles</vt:lpstr>
      <vt:lpstr>PowerPoint プレゼンテーション</vt:lpstr>
      <vt:lpstr>Projectiles</vt:lpstr>
      <vt:lpstr>Projectiles</vt:lpstr>
      <vt:lpstr>Projectiles</vt:lpstr>
      <vt:lpstr>Projectiles</vt:lpstr>
      <vt:lpstr>Projectiles</vt:lpstr>
      <vt:lpstr>Projectiles</vt:lpstr>
      <vt:lpstr>Projectiles</vt:lpstr>
      <vt:lpstr>Projectiles</vt:lpstr>
      <vt:lpstr>Projectiles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Mike Pye</dc:creator>
  <cp:lastModifiedBy>Mike Pye</cp:lastModifiedBy>
  <cp:revision>55</cp:revision>
  <dcterms:created xsi:type="dcterms:W3CDTF">2018-06-16T01:40:49Z</dcterms:created>
  <dcterms:modified xsi:type="dcterms:W3CDTF">2018-08-14T00:01:26Z</dcterms:modified>
</cp:coreProperties>
</file>