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0" r:id="rId14"/>
    <p:sldId id="279" r:id="rId15"/>
    <p:sldId id="280" r:id="rId16"/>
    <p:sldId id="281" r:id="rId17"/>
    <p:sldId id="282" r:id="rId18"/>
    <p:sldId id="283" r:id="rId19"/>
    <p:sldId id="262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64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66" r:id="rId36"/>
    <p:sldId id="303" r:id="rId37"/>
    <p:sldId id="304" r:id="rId38"/>
    <p:sldId id="305" r:id="rId39"/>
    <p:sldId id="306" r:id="rId40"/>
    <p:sldId id="307" r:id="rId41"/>
    <p:sldId id="308" r:id="rId42"/>
    <p:sldId id="268" r:id="rId43"/>
    <p:sldId id="328" r:id="rId44"/>
    <p:sldId id="329" r:id="rId45"/>
    <p:sldId id="330" r:id="rId46"/>
    <p:sldId id="331" r:id="rId47"/>
    <p:sldId id="332" r:id="rId48"/>
    <p:sldId id="334" r:id="rId49"/>
    <p:sldId id="333" r:id="rId50"/>
    <p:sldId id="335" r:id="rId51"/>
    <p:sldId id="33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7" autoAdjust="0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DDDB4-0AC1-496B-AA93-203801B6EF0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A5C6-CF0B-4F17-A101-65DFB65EC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1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A5C6-CF0B-4F17-A101-65DFB65EC8F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49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A5C6-CF0B-4F17-A101-65DFB65EC8F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3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A5C6-CF0B-4F17-A101-65DFB65EC8F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37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A5C6-CF0B-4F17-A101-65DFB65EC8F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95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A5C6-CF0B-4F17-A101-65DFB65EC8F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5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A5C6-CF0B-4F17-A101-65DFB65EC8F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29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0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1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04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35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2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9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0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6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6000">
              <a:schemeClr val="accent2">
                <a:lumMod val="20000"/>
                <a:lumOff val="80000"/>
              </a:schemeClr>
            </a:gs>
            <a:gs pos="95000">
              <a:schemeClr val="accent2">
                <a:lumMod val="20000"/>
                <a:lumOff val="80000"/>
              </a:schemeClr>
            </a:gs>
            <a:gs pos="100000">
              <a:schemeClr val="accent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5.png"/><Relationship Id="rId7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84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0.png"/><Relationship Id="rId7" Type="http://schemas.openxmlformats.org/officeDocument/2006/relationships/image" Target="../media/image9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840.png"/><Relationship Id="rId7" Type="http://schemas.openxmlformats.org/officeDocument/2006/relationships/image" Target="../media/image10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101.png"/><Relationship Id="rId10" Type="http://schemas.openxmlformats.org/officeDocument/2006/relationships/image" Target="../media/image52.png"/><Relationship Id="rId4" Type="http://schemas.openxmlformats.org/officeDocument/2006/relationships/image" Target="../media/image105.png"/><Relationship Id="rId9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66.png"/><Relationship Id="rId3" Type="http://schemas.openxmlformats.org/officeDocument/2006/relationships/image" Target="../media/image840.png"/><Relationship Id="rId7" Type="http://schemas.openxmlformats.org/officeDocument/2006/relationships/image" Target="../media/image107.png"/><Relationship Id="rId12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65.png"/><Relationship Id="rId5" Type="http://schemas.openxmlformats.org/officeDocument/2006/relationships/image" Target="../media/image1050.png"/><Relationship Id="rId10" Type="http://schemas.openxmlformats.org/officeDocument/2006/relationships/image" Target="../media/image1100.png"/><Relationship Id="rId4" Type="http://schemas.openxmlformats.org/officeDocument/2006/relationships/image" Target="../media/image1040.png"/><Relationship Id="rId9" Type="http://schemas.openxmlformats.org/officeDocument/2006/relationships/image" Target="../media/image10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1.png"/><Relationship Id="rId7" Type="http://schemas.openxmlformats.org/officeDocument/2006/relationships/image" Target="../media/image11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69.png"/><Relationship Id="rId5" Type="http://schemas.openxmlformats.org/officeDocument/2006/relationships/image" Target="../media/image800.png"/><Relationship Id="rId10" Type="http://schemas.openxmlformats.org/officeDocument/2006/relationships/image" Target="../media/image68.png"/><Relationship Id="rId4" Type="http://schemas.openxmlformats.org/officeDocument/2006/relationships/image" Target="../media/image112.png"/><Relationship Id="rId9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1.png"/><Relationship Id="rId7" Type="http://schemas.openxmlformats.org/officeDocument/2006/relationships/image" Target="../media/image119.png"/><Relationship Id="rId12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68.png"/><Relationship Id="rId5" Type="http://schemas.openxmlformats.org/officeDocument/2006/relationships/image" Target="../media/image800.png"/><Relationship Id="rId10" Type="http://schemas.openxmlformats.org/officeDocument/2006/relationships/image" Target="../media/image122.png"/><Relationship Id="rId4" Type="http://schemas.openxmlformats.org/officeDocument/2006/relationships/image" Target="../media/image112.png"/><Relationship Id="rId9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104.png"/><Relationship Id="rId3" Type="http://schemas.openxmlformats.org/officeDocument/2006/relationships/image" Target="../media/image111.png"/><Relationship Id="rId7" Type="http://schemas.openxmlformats.org/officeDocument/2006/relationships/image" Target="../media/image75.png"/><Relationship Id="rId12" Type="http://schemas.openxmlformats.org/officeDocument/2006/relationships/image" Target="../media/image10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112.png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7.png"/><Relationship Id="rId3" Type="http://schemas.openxmlformats.org/officeDocument/2006/relationships/image" Target="../media/image111.png"/><Relationship Id="rId7" Type="http://schemas.openxmlformats.org/officeDocument/2006/relationships/image" Target="../media/image123.png"/><Relationship Id="rId12" Type="http://schemas.openxmlformats.org/officeDocument/2006/relationships/image" Target="../media/image12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5.png"/><Relationship Id="rId5" Type="http://schemas.openxmlformats.org/officeDocument/2006/relationships/image" Target="../media/image73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2.png"/><Relationship Id="rId9" Type="http://schemas.openxmlformats.org/officeDocument/2006/relationships/image" Target="../media/image104.png"/><Relationship Id="rId14" Type="http://schemas.openxmlformats.org/officeDocument/2006/relationships/image" Target="../media/image1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1.jpeg"/><Relationship Id="rId7" Type="http://schemas.openxmlformats.org/officeDocument/2006/relationships/image" Target="../media/image660.png"/><Relationship Id="rId12" Type="http://schemas.openxmlformats.org/officeDocument/2006/relationships/image" Target="../media/image1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0" Type="http://schemas.openxmlformats.org/officeDocument/2006/relationships/image" Target="../media/image690.png"/><Relationship Id="rId9" Type="http://schemas.openxmlformats.org/officeDocument/2006/relationships/image" Target="../media/image6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34.png"/><Relationship Id="rId3" Type="http://schemas.openxmlformats.org/officeDocument/2006/relationships/image" Target="../media/image1.jpeg"/><Relationship Id="rId7" Type="http://schemas.openxmlformats.org/officeDocument/2006/relationships/image" Target="../media/image730.png"/><Relationship Id="rId12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20.png"/><Relationship Id="rId11" Type="http://schemas.openxmlformats.org/officeDocument/2006/relationships/image" Target="../media/image131.png"/><Relationship Id="rId10" Type="http://schemas.openxmlformats.org/officeDocument/2006/relationships/image" Target="../media/image133.png"/><Relationship Id="rId9" Type="http://schemas.openxmlformats.org/officeDocument/2006/relationships/image" Target="../media/image1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133.png"/><Relationship Id="rId3" Type="http://schemas.openxmlformats.org/officeDocument/2006/relationships/image" Target="../media/image1.jpeg"/><Relationship Id="rId12" Type="http://schemas.openxmlformats.org/officeDocument/2006/relationships/image" Target="../media/image1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11" Type="http://schemas.openxmlformats.org/officeDocument/2006/relationships/image" Target="../media/image801.png"/><Relationship Id="rId10" Type="http://schemas.openxmlformats.org/officeDocument/2006/relationships/image" Target="../media/image790.png"/><Relationship Id="rId9" Type="http://schemas.openxmlformats.org/officeDocument/2006/relationships/image" Target="../media/image780.png"/><Relationship Id="rId14" Type="http://schemas.openxmlformats.org/officeDocument/2006/relationships/image" Target="../media/image1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13" Type="http://schemas.openxmlformats.org/officeDocument/2006/relationships/image" Target="../media/image900.png"/><Relationship Id="rId7" Type="http://schemas.openxmlformats.org/officeDocument/2006/relationships/image" Target="../media/image841.png"/><Relationship Id="rId12" Type="http://schemas.openxmlformats.org/officeDocument/2006/relationships/image" Target="../media/image8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30.png"/><Relationship Id="rId11" Type="http://schemas.openxmlformats.org/officeDocument/2006/relationships/image" Target="../media/image880.png"/><Relationship Id="rId5" Type="http://schemas.openxmlformats.org/officeDocument/2006/relationships/image" Target="../media/image820.png"/><Relationship Id="rId15" Type="http://schemas.openxmlformats.org/officeDocument/2006/relationships/image" Target="../media/image920.png"/><Relationship Id="rId10" Type="http://schemas.openxmlformats.org/officeDocument/2006/relationships/image" Target="../media/image870.png"/><Relationship Id="rId4" Type="http://schemas.openxmlformats.org/officeDocument/2006/relationships/image" Target="../media/image810.png"/><Relationship Id="rId9" Type="http://schemas.openxmlformats.org/officeDocument/2006/relationships/image" Target="../media/image860.png"/><Relationship Id="rId14" Type="http://schemas.openxmlformats.org/officeDocument/2006/relationships/image" Target="../media/image9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7" Type="http://schemas.openxmlformats.org/officeDocument/2006/relationships/image" Target="../media/image9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50.png"/><Relationship Id="rId5" Type="http://schemas.openxmlformats.org/officeDocument/2006/relationships/image" Target="../media/image941.png"/><Relationship Id="rId4" Type="http://schemas.openxmlformats.org/officeDocument/2006/relationships/image" Target="../media/image93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7" Type="http://schemas.openxmlformats.org/officeDocument/2006/relationships/image" Target="../media/image9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60.png"/><Relationship Id="rId5" Type="http://schemas.openxmlformats.org/officeDocument/2006/relationships/image" Target="../media/image970.png"/><Relationship Id="rId4" Type="http://schemas.openxmlformats.org/officeDocument/2006/relationships/image" Target="../media/image930.png"/><Relationship Id="rId9" Type="http://schemas.openxmlformats.org/officeDocument/2006/relationships/image" Target="../media/image13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7" Type="http://schemas.openxmlformats.org/officeDocument/2006/relationships/image" Target="../media/image1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90.png"/><Relationship Id="rId11" Type="http://schemas.openxmlformats.org/officeDocument/2006/relationships/image" Target="../media/image1041.png"/><Relationship Id="rId5" Type="http://schemas.openxmlformats.org/officeDocument/2006/relationships/image" Target="../media/image960.png"/><Relationship Id="rId10" Type="http://schemas.openxmlformats.org/officeDocument/2006/relationships/image" Target="../media/image1030.png"/><Relationship Id="rId4" Type="http://schemas.openxmlformats.org/officeDocument/2006/relationships/image" Target="../media/image930.png"/><Relationship Id="rId9" Type="http://schemas.openxmlformats.org/officeDocument/2006/relationships/image" Target="../media/image10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0.png"/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110.png"/><Relationship Id="rId4" Type="http://schemas.openxmlformats.org/officeDocument/2006/relationships/image" Target="../media/image110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7" Type="http://schemas.openxmlformats.org/officeDocument/2006/relationships/image" Target="../media/image138.png"/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0.png"/><Relationship Id="rId5" Type="http://schemas.openxmlformats.org/officeDocument/2006/relationships/image" Target="../media/image1170.png"/><Relationship Id="rId4" Type="http://schemas.openxmlformats.org/officeDocument/2006/relationships/image" Target="../media/image11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220.png"/><Relationship Id="rId4" Type="http://schemas.openxmlformats.org/officeDocument/2006/relationships/image" Target="../media/image12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0.pn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0.png"/><Relationship Id="rId7" Type="http://schemas.openxmlformats.org/officeDocument/2006/relationships/image" Target="../media/image14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2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219.png"/><Relationship Id="rId7" Type="http://schemas.openxmlformats.org/officeDocument/2006/relationships/image" Target="../media/image222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221.png"/><Relationship Id="rId10" Type="http://schemas.openxmlformats.org/officeDocument/2006/relationships/image" Target="../media/image144.png"/><Relationship Id="rId4" Type="http://schemas.openxmlformats.org/officeDocument/2006/relationships/image" Target="../media/image220.png"/><Relationship Id="rId9" Type="http://schemas.openxmlformats.org/officeDocument/2006/relationships/image" Target="../media/image1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45.png"/><Relationship Id="rId7" Type="http://schemas.openxmlformats.org/officeDocument/2006/relationships/image" Target="../media/image1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61.png"/><Relationship Id="rId7" Type="http://schemas.openxmlformats.org/officeDocument/2006/relationships/image" Target="../media/image1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Relationship Id="rId9" Type="http://schemas.openxmlformats.org/officeDocument/2006/relationships/image" Target="../media/image16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3" Type="http://schemas.openxmlformats.org/officeDocument/2006/relationships/image" Target="../media/image161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59.png"/><Relationship Id="rId10" Type="http://schemas.openxmlformats.org/officeDocument/2006/relationships/image" Target="../media/image166.png"/><Relationship Id="rId4" Type="http://schemas.openxmlformats.org/officeDocument/2006/relationships/image" Target="../media/image158.png"/><Relationship Id="rId9" Type="http://schemas.openxmlformats.org/officeDocument/2006/relationships/image" Target="../media/image1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4.png"/><Relationship Id="rId7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520910" y="2191045"/>
            <a:ext cx="839127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7200" u="sng" dirty="0">
                <a:ln w="1905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Sue Ellen Francisco 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Mechanics</a:t>
            </a:r>
          </a:p>
          <a:p>
            <a:pPr algn="ctr"/>
            <a:r>
              <a:rPr lang="en-US" altLang="ja-JP" sz="7200" dirty="0">
                <a:ln w="1905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Sue Ellen Francisco 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Applications of Forces</a:t>
            </a:r>
            <a:endParaRPr lang="ja-JP" altLang="en-US" sz="7200" b="0" cap="none" spc="0" dirty="0">
              <a:ln w="19050">
                <a:solidFill>
                  <a:schemeClr val="tx1"/>
                </a:solidFill>
              </a:ln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Sue Ellen Francisco " panose="02000000000000000000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313DA6-E47F-4E10-80A0-614716C6A3BB}"/>
              </a:ext>
            </a:extLst>
          </p:cNvPr>
          <p:cNvSpPr txBox="1"/>
          <p:nvPr/>
        </p:nvSpPr>
        <p:spPr>
          <a:xfrm>
            <a:off x="2247532" y="4796135"/>
            <a:ext cx="47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Twitter: @Owen134866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www.mathsfreeresourcelibrary.com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9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657600" cy="5105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You need to be able to solve problems involving static particles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The diagram shows a particle in equilibrium on an inclined plane under the effect of the forces shown.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Find the </a:t>
            </a:r>
            <a:r>
              <a:rPr lang="en-US" sz="1400" dirty="0">
                <a:latin typeface="Comic Sans MS" pitchFamily="66" charset="0"/>
              </a:rPr>
              <a:t>size of angle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US" sz="1400" dirty="0">
                <a:latin typeface="Comic Sans MS" pitchFamily="66" charset="0"/>
              </a:rPr>
              <a:t> and the value of force P.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 Start by splitting forces into parallel and perpendicular directions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00800" y="2667000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867400" y="1905000"/>
            <a:ext cx="5334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400800" y="1676400"/>
            <a:ext cx="533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311660" y="1659147"/>
            <a:ext cx="1524000" cy="10668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876800" y="3733800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400800" y="32766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5822830" y="2225615"/>
            <a:ext cx="914400" cy="914400"/>
          </a:xfrm>
          <a:prstGeom prst="arc">
            <a:avLst>
              <a:gd name="adj1" fmla="val 18723858"/>
              <a:gd name="adj2" fmla="val 19851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c 71"/>
          <p:cNvSpPr/>
          <p:nvPr/>
        </p:nvSpPr>
        <p:spPr>
          <a:xfrm>
            <a:off x="4336211" y="3266536"/>
            <a:ext cx="914400" cy="914400"/>
          </a:xfrm>
          <a:prstGeom prst="arc">
            <a:avLst>
              <a:gd name="adj1" fmla="val 19919454"/>
              <a:gd name="adj2" fmla="val 215269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624423" y="165627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68861" y="138597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05864" y="360009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8N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978105" y="318314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581" y="214797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Comic Sans MS" pitchFamily="66" charset="0"/>
              </a:rPr>
              <a:t>θ</a:t>
            </a:r>
            <a:endParaRPr lang="en-GB" sz="1200" dirty="0">
              <a:latin typeface="Comic Sans MS" pitchFamily="66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397925" y="2087592"/>
            <a:ext cx="822384" cy="5765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386424" y="3259248"/>
            <a:ext cx="453469" cy="3077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927016" y="1682153"/>
            <a:ext cx="310546" cy="405439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97930" y="2662691"/>
            <a:ext cx="451017" cy="61919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224733" y="3447691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30°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27759" y="2972286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30°</a:t>
            </a:r>
          </a:p>
        </p:txBody>
      </p:sp>
      <p:sp>
        <p:nvSpPr>
          <p:cNvPr id="95" name="Arc 94"/>
          <p:cNvSpPr/>
          <p:nvPr/>
        </p:nvSpPr>
        <p:spPr>
          <a:xfrm>
            <a:off x="5911970" y="2064589"/>
            <a:ext cx="914400" cy="914400"/>
          </a:xfrm>
          <a:prstGeom prst="arc">
            <a:avLst>
              <a:gd name="adj1" fmla="val 3699506"/>
              <a:gd name="adj2" fmla="val 52102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6734355" y="233488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PCos</a:t>
            </a:r>
            <a:r>
              <a:rPr lang="el-GR" sz="12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07525" y="163326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rgbClr val="0000FF"/>
                </a:solidFill>
                <a:latin typeface="Comic Sans MS" pitchFamily="66" charset="0"/>
              </a:rPr>
              <a:t>PSin</a:t>
            </a:r>
            <a:r>
              <a:rPr lang="el-GR" sz="1200" dirty="0">
                <a:solidFill>
                  <a:srgbClr val="0000FF"/>
                </a:solidFill>
                <a:latin typeface="Comic Sans MS" pitchFamily="66" charset="0"/>
              </a:rPr>
              <a:t>θ</a:t>
            </a:r>
            <a:endParaRPr lang="en-GB" sz="1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56077" y="2760453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5Cos30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41698" y="3427563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5Sin30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38600" y="4038600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latin typeface="Comic Sans MS" pitchFamily="66" charset="0"/>
              </a:rPr>
              <a:t>Resolving Parallel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486400" y="43434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343400"/>
                <a:ext cx="82958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038600" y="4724400"/>
                <a:ext cx="21419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30−8=0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724400"/>
                <a:ext cx="2141997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/>
          <p:cNvSpPr txBox="1"/>
          <p:nvPr/>
        </p:nvSpPr>
        <p:spPr>
          <a:xfrm>
            <a:off x="4038600" y="5410200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latin typeface="Comic Sans MS" pitchFamily="66" charset="0"/>
              </a:rPr>
              <a:t>Resolving Perpendicular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486400" y="57150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715000"/>
                <a:ext cx="82958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6096000"/>
                <a:ext cx="21419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+2−5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30=0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096000"/>
                <a:ext cx="214199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105400" y="5105400"/>
                <a:ext cx="1828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30+8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105400"/>
                <a:ext cx="1828193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81000" y="4876800"/>
                <a:ext cx="1828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30+8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876800"/>
                <a:ext cx="1828193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52400" y="48768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1)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52400" y="5257800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155721" y="6477000"/>
                <a:ext cx="1828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30−2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721" y="6477000"/>
                <a:ext cx="1828193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391064" y="5257800"/>
                <a:ext cx="1828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30−2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64" y="5257800"/>
                <a:ext cx="1828193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/>
          <p:cNvSpPr/>
          <p:nvPr/>
        </p:nvSpPr>
        <p:spPr>
          <a:xfrm>
            <a:off x="6096000" y="4495801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/>
          <p:cNvSpPr txBox="1"/>
          <p:nvPr/>
        </p:nvSpPr>
        <p:spPr>
          <a:xfrm>
            <a:off x="6477000" y="44196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Use P as the positive direction and sub in values</a:t>
            </a:r>
          </a:p>
        </p:txBody>
      </p:sp>
      <p:sp>
        <p:nvSpPr>
          <p:cNvPr id="117" name="Arc 116"/>
          <p:cNvSpPr/>
          <p:nvPr/>
        </p:nvSpPr>
        <p:spPr>
          <a:xfrm>
            <a:off x="6705600" y="48768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7086600" y="48768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Rearrange to leave </a:t>
            </a:r>
            <a:r>
              <a:rPr lang="en-GB" sz="1100" dirty="0" err="1">
                <a:solidFill>
                  <a:srgbClr val="FF0000"/>
                </a:solidFill>
                <a:latin typeface="Comic Sans MS" pitchFamily="66" charset="0"/>
              </a:rPr>
              <a:t>PCos</a:t>
            </a:r>
            <a:r>
              <a:rPr lang="el-GR" sz="11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endParaRPr lang="en-GB" sz="11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9" name="Arc 118"/>
          <p:cNvSpPr/>
          <p:nvPr/>
        </p:nvSpPr>
        <p:spPr>
          <a:xfrm>
            <a:off x="6096000" y="5867401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Arc 119"/>
          <p:cNvSpPr/>
          <p:nvPr/>
        </p:nvSpPr>
        <p:spPr>
          <a:xfrm>
            <a:off x="6705600" y="62484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/>
          <p:cNvSpPr txBox="1"/>
          <p:nvPr/>
        </p:nvSpPr>
        <p:spPr>
          <a:xfrm>
            <a:off x="6400800" y="58674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Use P as the positive direction and sub in values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86600" y="62484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Rearrange to leave </a:t>
            </a:r>
            <a:r>
              <a:rPr lang="en-GB" sz="1100" dirty="0" err="1">
                <a:solidFill>
                  <a:srgbClr val="0000FF"/>
                </a:solidFill>
                <a:latin typeface="Comic Sans MS" pitchFamily="66" charset="0"/>
              </a:rPr>
              <a:t>PSin</a:t>
            </a:r>
            <a:r>
              <a:rPr lang="el-GR" sz="1100" dirty="0">
                <a:solidFill>
                  <a:srgbClr val="0000FF"/>
                </a:solidFill>
                <a:latin typeface="Comic Sans MS" pitchFamily="66" charset="0"/>
              </a:rPr>
              <a:t>θ</a:t>
            </a:r>
            <a:endParaRPr lang="en-GB" sz="11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876800" y="2667000"/>
            <a:ext cx="15240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359106" y="261811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タイトル 1">
            <a:extLst>
              <a:ext uri="{FF2B5EF4-FFF2-40B4-BE49-F238E27FC236}">
                <a16:creationId xmlns:a16="http://schemas.microsoft.com/office/drawing/2014/main" id="{647BAF0B-003A-4B5E-81FB-EF118989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8" name="コンテンツ プレースホルダー 2">
            <a:extLst>
              <a:ext uri="{FF2B5EF4-FFF2-40B4-BE49-F238E27FC236}">
                <a16:creationId xmlns:a16="http://schemas.microsoft.com/office/drawing/2014/main" id="{D3328DDB-B6EF-4803-BA1C-4DCDF6E29F2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E0F8D4D-81D6-4E4E-830E-50212B4EA3D8}"/>
                  </a:ext>
                </a:extLst>
              </p:cNvPr>
              <p:cNvSpPr txBox="1"/>
              <p:nvPr/>
            </p:nvSpPr>
            <p:spPr>
              <a:xfrm>
                <a:off x="5455327" y="4074850"/>
                <a:ext cx="423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(↗)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E0F8D4D-81D6-4E4E-830E-50212B4E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327" y="4074850"/>
                <a:ext cx="423642" cy="215444"/>
              </a:xfrm>
              <a:prstGeom prst="rect">
                <a:avLst/>
              </a:prstGeom>
              <a:blipFill>
                <a:blip r:embed="rId8"/>
                <a:stretch>
                  <a:fillRect l="-10145" r="-14493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983E3B69-B57F-4261-9945-648EA7383AF8}"/>
                  </a:ext>
                </a:extLst>
              </p:cNvPr>
              <p:cNvSpPr txBox="1"/>
              <p:nvPr/>
            </p:nvSpPr>
            <p:spPr>
              <a:xfrm>
                <a:off x="5872578" y="5450887"/>
                <a:ext cx="423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(↖)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983E3B69-B57F-4261-9945-648EA7383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78" y="5450887"/>
                <a:ext cx="423642" cy="215444"/>
              </a:xfrm>
              <a:prstGeom prst="rect">
                <a:avLst/>
              </a:prstGeom>
              <a:blipFill>
                <a:blip r:embed="rId9"/>
                <a:stretch>
                  <a:fillRect l="-10000" r="-14286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39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94" grpId="0"/>
      <p:bldP spid="95" grpId="0" animBg="1"/>
      <p:bldP spid="96" grpId="0"/>
      <p:bldP spid="97" grpId="0"/>
      <p:bldP spid="101" grpId="0"/>
      <p:bldP spid="102" grpId="0"/>
      <p:bldP spid="31" grpId="0"/>
      <p:bldP spid="32" grpId="0"/>
      <p:bldP spid="103" grpId="0"/>
      <p:bldP spid="105" grpId="0"/>
      <p:bldP spid="108" grpId="0"/>
      <p:bldP spid="109" grpId="0"/>
      <p:bldP spid="110" grpId="0"/>
      <p:bldP spid="111" grpId="0"/>
      <p:bldP spid="33" grpId="0"/>
      <p:bldP spid="112" grpId="0"/>
      <p:bldP spid="113" grpId="0"/>
      <p:bldP spid="114" grpId="0"/>
      <p:bldP spid="115" grpId="0" animBg="1"/>
      <p:bldP spid="116" grpId="0"/>
      <p:bldP spid="117" grpId="0" animBg="1"/>
      <p:bldP spid="118" grpId="0"/>
      <p:bldP spid="119" grpId="0" animBg="1"/>
      <p:bldP spid="120" grpId="0" animBg="1"/>
      <p:bldP spid="121" grpId="0"/>
      <p:bldP spid="122" grpId="0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657600" cy="5105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You need to be able to solve problems involving static particles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The diagram shows a particle in equilibrium on an inclined plane under the effect of the forces shown.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Find the </a:t>
            </a:r>
            <a:r>
              <a:rPr lang="en-US" sz="1400" dirty="0">
                <a:latin typeface="Comic Sans MS" pitchFamily="66" charset="0"/>
              </a:rPr>
              <a:t>size of angle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US" sz="1400" dirty="0">
                <a:latin typeface="Comic Sans MS" pitchFamily="66" charset="0"/>
              </a:rPr>
              <a:t> and the value of force P.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 Start by splitting forces into parallel and perpendicular directions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00800" y="2667000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867400" y="1905000"/>
            <a:ext cx="533400" cy="7620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400800" y="1676400"/>
            <a:ext cx="533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311660" y="1659147"/>
            <a:ext cx="1524000" cy="10668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876800" y="3733800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400800" y="32766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5822830" y="2225615"/>
            <a:ext cx="914400" cy="914400"/>
          </a:xfrm>
          <a:prstGeom prst="arc">
            <a:avLst>
              <a:gd name="adj1" fmla="val 18723858"/>
              <a:gd name="adj2" fmla="val 19851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c 71"/>
          <p:cNvSpPr/>
          <p:nvPr/>
        </p:nvSpPr>
        <p:spPr>
          <a:xfrm>
            <a:off x="4336211" y="3266536"/>
            <a:ext cx="914400" cy="914400"/>
          </a:xfrm>
          <a:prstGeom prst="arc">
            <a:avLst>
              <a:gd name="adj1" fmla="val 19919454"/>
              <a:gd name="adj2" fmla="val 215269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624423" y="165627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2N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68861" y="138597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05864" y="360009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8N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978105" y="318314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581" y="214797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Comic Sans MS" pitchFamily="66" charset="0"/>
              </a:rPr>
              <a:t>θ</a:t>
            </a:r>
            <a:endParaRPr lang="en-GB" sz="1200" dirty="0">
              <a:latin typeface="Comic Sans MS" pitchFamily="66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397925" y="2087592"/>
            <a:ext cx="822384" cy="5765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386424" y="3259248"/>
            <a:ext cx="453469" cy="3077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927016" y="1682153"/>
            <a:ext cx="310546" cy="405439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97930" y="2662691"/>
            <a:ext cx="451017" cy="61919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224733" y="3447691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30°</a:t>
            </a:r>
          </a:p>
        </p:txBody>
      </p:sp>
      <p:sp>
        <p:nvSpPr>
          <p:cNvPr id="95" name="Arc 94"/>
          <p:cNvSpPr/>
          <p:nvPr/>
        </p:nvSpPr>
        <p:spPr>
          <a:xfrm>
            <a:off x="5911970" y="2064589"/>
            <a:ext cx="914400" cy="914400"/>
          </a:xfrm>
          <a:prstGeom prst="arc">
            <a:avLst>
              <a:gd name="adj1" fmla="val 3699506"/>
              <a:gd name="adj2" fmla="val 52102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6734355" y="233488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PCos</a:t>
            </a:r>
            <a:r>
              <a:rPr lang="el-GR" sz="12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07525" y="163326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rgbClr val="0000FF"/>
                </a:solidFill>
                <a:latin typeface="Comic Sans MS" pitchFamily="66" charset="0"/>
              </a:rPr>
              <a:t>PSin</a:t>
            </a:r>
            <a:r>
              <a:rPr lang="el-GR" sz="1200" dirty="0">
                <a:solidFill>
                  <a:srgbClr val="0000FF"/>
                </a:solidFill>
                <a:latin typeface="Comic Sans MS" pitchFamily="66" charset="0"/>
              </a:rPr>
              <a:t>θ</a:t>
            </a:r>
            <a:endParaRPr lang="en-GB" sz="1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56077" y="2760453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5Cos30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41698" y="3427563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5Sin30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81000" y="4876800"/>
                <a:ext cx="1828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30+8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876800"/>
                <a:ext cx="1828193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52400" y="48768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1)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52400" y="5257800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391064" y="5257800"/>
                <a:ext cx="1828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30−2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64" y="5257800"/>
                <a:ext cx="182819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4876800" y="2667000"/>
            <a:ext cx="1524000" cy="1066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359106" y="261811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114800" y="4191000"/>
                <a:ext cx="1828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30−2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191000"/>
                <a:ext cx="182819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076700" y="4495800"/>
                <a:ext cx="1828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30+8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4495800"/>
                <a:ext cx="182819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3886200" y="44958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1)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86200" y="4191000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191000" y="4953000"/>
                <a:ext cx="824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953000"/>
                <a:ext cx="824906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876800" y="4857750"/>
                <a:ext cx="1123641" cy="505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𝐶𝑜𝑠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30−2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𝑆𝑖𝑛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30+8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57750"/>
                <a:ext cx="1123641" cy="505010"/>
              </a:xfrm>
              <a:prstGeom prst="rect">
                <a:avLst/>
              </a:prstGeom>
              <a:blipFill rotWithShape="1">
                <a:blip r:embed="rId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181475" y="5562600"/>
                <a:ext cx="1573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𝑇𝑎𝑛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=0.2219…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475" y="5562600"/>
                <a:ext cx="1573188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495800" y="5991225"/>
                <a:ext cx="967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=12.5°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991225"/>
                <a:ext cx="967765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/>
          <p:cNvSpPr/>
          <p:nvPr/>
        </p:nvSpPr>
        <p:spPr>
          <a:xfrm>
            <a:off x="5867400" y="4648200"/>
            <a:ext cx="4572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6238875" y="4419600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u="sng" dirty="0">
                <a:solidFill>
                  <a:srgbClr val="FF0000"/>
                </a:solidFill>
                <a:latin typeface="Comic Sans MS" pitchFamily="66" charset="0"/>
              </a:rPr>
              <a:t>Divide equation 2 by equation 1</a:t>
            </a:r>
          </a:p>
          <a:p>
            <a:pPr marL="171450" indent="-171450" algn="ctr">
              <a:buFont typeface="Wingdings"/>
              <a:buChar char="à"/>
            </a:pPr>
            <a:r>
              <a:rPr lang="en-GB" sz="11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Each side must be divided as a </a:t>
            </a:r>
            <a:r>
              <a:rPr lang="en-GB" sz="1100" u="sng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whole</a:t>
            </a:r>
            <a:r>
              <a:rPr lang="en-GB" sz="11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, not individual parts</a:t>
            </a:r>
          </a:p>
          <a:p>
            <a:pPr marL="171450" indent="-171450" algn="ctr">
              <a:buFont typeface="Wingdings"/>
              <a:buChar char="à"/>
            </a:pPr>
            <a:r>
              <a:rPr lang="en-GB" sz="11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P’s cancel, Sin/Cos = Tan</a:t>
            </a:r>
            <a:endParaRPr lang="en-GB" sz="11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48400" y="52578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Work out the fraction</a:t>
            </a:r>
          </a:p>
        </p:txBody>
      </p:sp>
      <p:sp>
        <p:nvSpPr>
          <p:cNvPr id="67" name="Arc 66"/>
          <p:cNvSpPr/>
          <p:nvPr/>
        </p:nvSpPr>
        <p:spPr>
          <a:xfrm>
            <a:off x="5867400" y="5105400"/>
            <a:ext cx="457200" cy="6096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c 67"/>
          <p:cNvSpPr/>
          <p:nvPr/>
        </p:nvSpPr>
        <p:spPr>
          <a:xfrm>
            <a:off x="5562600" y="5715000"/>
            <a:ext cx="4572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6019800" y="58674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Use inverse Tan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52400" y="5715000"/>
                <a:ext cx="967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=12.5°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715000"/>
                <a:ext cx="96776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4191000" y="4267200"/>
            <a:ext cx="1524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191000" y="4572000"/>
            <a:ext cx="1524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タイトル 1">
            <a:extLst>
              <a:ext uri="{FF2B5EF4-FFF2-40B4-BE49-F238E27FC236}">
                <a16:creationId xmlns:a16="http://schemas.microsoft.com/office/drawing/2014/main" id="{361A6440-47CB-4058-A24E-095990FA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81" name="コンテンツ プレースホルダー 2">
            <a:extLst>
              <a:ext uri="{FF2B5EF4-FFF2-40B4-BE49-F238E27FC236}">
                <a16:creationId xmlns:a16="http://schemas.microsoft.com/office/drawing/2014/main" id="{F02E8849-4FDC-4718-8364-19CBD4EE654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82" name="TextBox 93">
            <a:extLst>
              <a:ext uri="{FF2B5EF4-FFF2-40B4-BE49-F238E27FC236}">
                <a16:creationId xmlns:a16="http://schemas.microsoft.com/office/drawing/2014/main" id="{DA2FA2C8-653B-4B90-B463-E46089079FEF}"/>
              </a:ext>
            </a:extLst>
          </p:cNvPr>
          <p:cNvSpPr txBox="1"/>
          <p:nvPr/>
        </p:nvSpPr>
        <p:spPr>
          <a:xfrm>
            <a:off x="6327759" y="2972286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22039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7" grpId="0"/>
      <p:bldP spid="58" grpId="0"/>
      <p:bldP spid="59" grpId="0"/>
      <p:bldP spid="60" grpId="0"/>
      <p:bldP spid="61" grpId="0"/>
      <p:bldP spid="62" grpId="0"/>
      <p:bldP spid="64" grpId="0" animBg="1"/>
      <p:bldP spid="66" grpId="0"/>
      <p:bldP spid="67" grpId="0" animBg="1"/>
      <p:bldP spid="68" grpId="0" animBg="1"/>
      <p:bldP spid="69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657600" cy="5105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You need to be able to solve problems involving static particles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The diagram shows a particle in equilibrium on an inclined plane under the effect of the forces shown.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Find the </a:t>
            </a:r>
            <a:r>
              <a:rPr lang="en-US" sz="1400" dirty="0">
                <a:latin typeface="Comic Sans MS" pitchFamily="66" charset="0"/>
              </a:rPr>
              <a:t>size of angle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US" sz="1400" dirty="0">
                <a:latin typeface="Comic Sans MS" pitchFamily="66" charset="0"/>
              </a:rPr>
              <a:t> and the value of force P.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 Start by splitting forces into parallel and perpendicular directions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00800" y="2667000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867400" y="1905000"/>
            <a:ext cx="533400" cy="7620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400800" y="1676400"/>
            <a:ext cx="533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311660" y="1659147"/>
            <a:ext cx="1524000" cy="10668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876800" y="3733800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400800" y="32766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5822830" y="2225615"/>
            <a:ext cx="914400" cy="914400"/>
          </a:xfrm>
          <a:prstGeom prst="arc">
            <a:avLst>
              <a:gd name="adj1" fmla="val 18723858"/>
              <a:gd name="adj2" fmla="val 19851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c 71"/>
          <p:cNvSpPr/>
          <p:nvPr/>
        </p:nvSpPr>
        <p:spPr>
          <a:xfrm>
            <a:off x="4336211" y="3266536"/>
            <a:ext cx="914400" cy="914400"/>
          </a:xfrm>
          <a:prstGeom prst="arc">
            <a:avLst>
              <a:gd name="adj1" fmla="val 19919454"/>
              <a:gd name="adj2" fmla="val 215269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624423" y="165627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2N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68861" y="138597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05864" y="360009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8N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978105" y="318314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581" y="214797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Comic Sans MS" pitchFamily="66" charset="0"/>
              </a:rPr>
              <a:t>θ</a:t>
            </a:r>
            <a:endParaRPr lang="en-GB" sz="1200" dirty="0">
              <a:latin typeface="Comic Sans MS" pitchFamily="66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397925" y="2087592"/>
            <a:ext cx="822384" cy="5765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386424" y="3259248"/>
            <a:ext cx="453469" cy="3077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927016" y="1682153"/>
            <a:ext cx="310546" cy="405439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97930" y="2662691"/>
            <a:ext cx="451017" cy="61919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224733" y="3447691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30°</a:t>
            </a:r>
          </a:p>
        </p:txBody>
      </p:sp>
      <p:sp>
        <p:nvSpPr>
          <p:cNvPr id="95" name="Arc 94"/>
          <p:cNvSpPr/>
          <p:nvPr/>
        </p:nvSpPr>
        <p:spPr>
          <a:xfrm>
            <a:off x="5911970" y="2064589"/>
            <a:ext cx="914400" cy="914400"/>
          </a:xfrm>
          <a:prstGeom prst="arc">
            <a:avLst>
              <a:gd name="adj1" fmla="val 3699506"/>
              <a:gd name="adj2" fmla="val 52102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6734355" y="233488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PCos</a:t>
            </a:r>
            <a:r>
              <a:rPr lang="el-GR" sz="12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07525" y="163326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rgbClr val="0000FF"/>
                </a:solidFill>
                <a:latin typeface="Comic Sans MS" pitchFamily="66" charset="0"/>
              </a:rPr>
              <a:t>PSin</a:t>
            </a:r>
            <a:r>
              <a:rPr lang="el-GR" sz="1200" dirty="0">
                <a:solidFill>
                  <a:srgbClr val="0000FF"/>
                </a:solidFill>
                <a:latin typeface="Comic Sans MS" pitchFamily="66" charset="0"/>
              </a:rPr>
              <a:t>θ</a:t>
            </a:r>
            <a:endParaRPr lang="en-GB" sz="1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56077" y="2760453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5Cos30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41698" y="3427563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5Sin30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81000" y="4876800"/>
                <a:ext cx="1828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30+8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876800"/>
                <a:ext cx="1828193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52400" y="48768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1)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52400" y="5257800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391064" y="5257800"/>
                <a:ext cx="1828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30−2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64" y="5257800"/>
                <a:ext cx="1828193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4876800" y="2667000"/>
            <a:ext cx="1524000" cy="1066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359106" y="261811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52400" y="5715000"/>
                <a:ext cx="967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=12.5°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715000"/>
                <a:ext cx="96776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67200" y="4267200"/>
                <a:ext cx="1828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30+8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267200"/>
                <a:ext cx="1828193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4038600" y="42672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648200" y="4648200"/>
                <a:ext cx="1479444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GB" sz="1400" i="1">
                              <a:latin typeface="Cambria Math"/>
                              <a:ea typeface="Cambria Math"/>
                            </a:rPr>
                            <m:t>𝑆𝑖𝑛</m:t>
                          </m:r>
                          <m:r>
                            <a:rPr lang="en-GB" sz="1400" i="1">
                              <a:latin typeface="Cambria Math"/>
                              <a:ea typeface="Cambria Math"/>
                            </a:rPr>
                            <m:t>30+8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𝐶𝑜𝑠</m:t>
                          </m:r>
                          <m:r>
                            <a:rPr lang="el-GR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48200"/>
                <a:ext cx="1479444" cy="500009"/>
              </a:xfrm>
              <a:prstGeom prst="rect">
                <a:avLst/>
              </a:prstGeom>
              <a:blipFill rotWithShape="1">
                <a:blip r:embed="rId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648200" y="5257800"/>
                <a:ext cx="1479444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GB" sz="1400" i="1">
                              <a:latin typeface="Cambria Math"/>
                              <a:ea typeface="Cambria Math"/>
                            </a:rPr>
                            <m:t>𝑆𝑖𝑛</m:t>
                          </m:r>
                          <m:r>
                            <a:rPr lang="en-GB" sz="1400" i="1">
                              <a:latin typeface="Cambria Math"/>
                              <a:ea typeface="Cambria Math"/>
                            </a:rPr>
                            <m:t>30+8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𝐶𝑜𝑠</m:t>
                          </m:r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12.5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257800"/>
                <a:ext cx="1479444" cy="500009"/>
              </a:xfrm>
              <a:prstGeom prst="rect">
                <a:avLst/>
              </a:prstGeom>
              <a:blipFill rotWithShape="1"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648200" y="5943600"/>
                <a:ext cx="1044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=10.8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943600"/>
                <a:ext cx="1044966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 85"/>
          <p:cNvSpPr/>
          <p:nvPr/>
        </p:nvSpPr>
        <p:spPr>
          <a:xfrm>
            <a:off x="5943600" y="4419600"/>
            <a:ext cx="4572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6324600" y="44958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Divide by Cos</a:t>
            </a:r>
            <a:r>
              <a:rPr lang="el-GR" sz="11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endParaRPr lang="en-GB" sz="11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8" name="Arc 87"/>
          <p:cNvSpPr/>
          <p:nvPr/>
        </p:nvSpPr>
        <p:spPr>
          <a:xfrm>
            <a:off x="5943600" y="4953000"/>
            <a:ext cx="457200" cy="5334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c 88"/>
          <p:cNvSpPr/>
          <p:nvPr/>
        </p:nvSpPr>
        <p:spPr>
          <a:xfrm>
            <a:off x="5943600" y="5562600"/>
            <a:ext cx="457200" cy="5334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6400800" y="50292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Sub in the exact value for </a:t>
            </a:r>
            <a:r>
              <a:rPr lang="el-GR" sz="1100" dirty="0">
                <a:solidFill>
                  <a:srgbClr val="FF0000"/>
                </a:solidFill>
                <a:latin typeface="Comic Sans MS" pitchFamily="66" charset="0"/>
              </a:rPr>
              <a:t>θ</a:t>
            </a:r>
            <a:endParaRPr lang="en-GB" sz="11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24600" y="57150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Calculate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52400" y="6019800"/>
                <a:ext cx="1044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=10.8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019800"/>
                <a:ext cx="1044966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タイトル 1">
            <a:extLst>
              <a:ext uri="{FF2B5EF4-FFF2-40B4-BE49-F238E27FC236}">
                <a16:creationId xmlns:a16="http://schemas.microsoft.com/office/drawing/2014/main" id="{CA3F0A7D-C57C-459D-BBDE-F69842D6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3" name="コンテンツ プレースホルダー 2">
            <a:extLst>
              <a:ext uri="{FF2B5EF4-FFF2-40B4-BE49-F238E27FC236}">
                <a16:creationId xmlns:a16="http://schemas.microsoft.com/office/drawing/2014/main" id="{C8D963CA-60C3-4AAF-945B-F009DE2992C4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57" name="TextBox 93">
            <a:extLst>
              <a:ext uri="{FF2B5EF4-FFF2-40B4-BE49-F238E27FC236}">
                <a16:creationId xmlns:a16="http://schemas.microsoft.com/office/drawing/2014/main" id="{EEC999AE-655F-4229-9ADD-7C3373C0BED8}"/>
              </a:ext>
            </a:extLst>
          </p:cNvPr>
          <p:cNvSpPr txBox="1"/>
          <p:nvPr/>
        </p:nvSpPr>
        <p:spPr>
          <a:xfrm>
            <a:off x="6327759" y="2972286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31763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81" grpId="0"/>
      <p:bldP spid="82" grpId="0"/>
      <p:bldP spid="83" grpId="0"/>
      <p:bldP spid="85" grpId="0"/>
      <p:bldP spid="86" grpId="0" animBg="1"/>
      <p:bldP spid="87" grpId="0"/>
      <p:bldP spid="88" grpId="0" animBg="1"/>
      <p:bldP spid="89" grpId="0" animBg="1"/>
      <p:bldP spid="90" grpId="0"/>
      <p:bldP spid="91" grpId="0"/>
      <p:bldP spid="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225173" y="2707093"/>
            <a:ext cx="872924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905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Sue Ellen Francisco 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Exercise 7B</a:t>
            </a:r>
            <a:endParaRPr lang="ja-JP" altLang="en-US" sz="6600" b="0" cap="none" spc="0" dirty="0">
              <a:ln w="19050">
                <a:solidFill>
                  <a:schemeClr val="tx1"/>
                </a:solidFill>
              </a:ln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Sue Ellen Francisco " panose="02000000000000000000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5052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know when to include additional forces on your diagrams, such as weight, tension, thrust, the normal reaction and friction</a:t>
            </a: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smooth bead, Y, is threaded on a light inextensible string. The ends of the string are attached to two fixed points X and Z on the same horizontal level. The bead is held in equilibrium by a horizontal force of 8N acting in the direction ZX. Bead Y hangs vertically below X and angle XZY = 30°.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Find: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tension in the string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weight of the bead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9600" y="16002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24400" y="16002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724400" y="1600200"/>
            <a:ext cx="21336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0" y="1295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05600" y="1295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Z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724400" y="243840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Y</a:t>
            </a:r>
          </a:p>
        </p:txBody>
      </p:sp>
      <p:sp>
        <p:nvSpPr>
          <p:cNvPr id="32" name="Arc 31"/>
          <p:cNvSpPr/>
          <p:nvPr/>
        </p:nvSpPr>
        <p:spPr>
          <a:xfrm>
            <a:off x="6400800" y="1143000"/>
            <a:ext cx="914400" cy="914400"/>
          </a:xfrm>
          <a:prstGeom prst="arc">
            <a:avLst>
              <a:gd name="adj1" fmla="val 9138032"/>
              <a:gd name="adj2" fmla="val 108516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19800" y="160020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30°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4724400" y="2743200"/>
            <a:ext cx="0" cy="4572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95800" y="32004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mg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4724400" y="1953158"/>
            <a:ext cx="1489862" cy="790043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724400" y="1905000"/>
            <a:ext cx="0" cy="8382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114800" y="2743200"/>
            <a:ext cx="60960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86200" y="2590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8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4724400" y="2743200"/>
            <a:ext cx="23622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81600" y="243840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30°</a:t>
            </a:r>
          </a:p>
        </p:txBody>
      </p:sp>
      <p:sp>
        <p:nvSpPr>
          <p:cNvPr id="70" name="Arc 69"/>
          <p:cNvSpPr/>
          <p:nvPr/>
        </p:nvSpPr>
        <p:spPr>
          <a:xfrm>
            <a:off x="4343400" y="2209800"/>
            <a:ext cx="914400" cy="914400"/>
          </a:xfrm>
          <a:prstGeom prst="arc">
            <a:avLst>
              <a:gd name="adj1" fmla="val 20108681"/>
              <a:gd name="adj2" fmla="val 4705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4391025" y="18478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15000" y="1828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467600" y="1447800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u="sng" dirty="0">
                <a:solidFill>
                  <a:srgbClr val="FF0000"/>
                </a:solidFill>
                <a:latin typeface="Comic Sans MS" pitchFamily="66" charset="0"/>
              </a:rPr>
              <a:t>Draw a diagram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162800" y="1828800"/>
            <a:ext cx="1904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Since this is only one string and it is inextensible, the tension in it will be the same</a:t>
            </a:r>
          </a:p>
          <a:p>
            <a:pPr marL="171450" indent="-171450" algn="ctr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Call the mass m, since we do not know it…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724400" y="2743200"/>
            <a:ext cx="1447800" cy="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172200" y="1981200"/>
            <a:ext cx="0" cy="762000"/>
          </a:xfrm>
          <a:prstGeom prst="line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81600" y="2743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TCos30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72200" y="2286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TSin30</a:t>
            </a:r>
          </a:p>
        </p:txBody>
      </p:sp>
      <p:sp>
        <p:nvSpPr>
          <p:cNvPr id="24" name="Oval 23"/>
          <p:cNvSpPr/>
          <p:nvPr/>
        </p:nvSpPr>
        <p:spPr>
          <a:xfrm>
            <a:off x="46482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3886200" y="365760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Resolve Horizontally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648200" y="41148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114800"/>
                <a:ext cx="82958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Arc 90"/>
          <p:cNvSpPr/>
          <p:nvPr/>
        </p:nvSpPr>
        <p:spPr>
          <a:xfrm>
            <a:off x="5257800" y="42672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5638800" y="41910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Sub in values, choosing T as the positive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886200" y="4495800"/>
                <a:ext cx="14654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𝑇𝐶𝑜𝑠</m:t>
                      </m:r>
                      <m:r>
                        <a:rPr lang="en-GB" sz="1400" b="0" i="1" smtClean="0">
                          <a:latin typeface="Cambria Math"/>
                        </a:rPr>
                        <m:t>30−8=0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495800"/>
                <a:ext cx="1465466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191000" y="4876800"/>
                <a:ext cx="11516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𝑇𝐶𝑜𝑠</m:t>
                      </m:r>
                      <m:r>
                        <a:rPr lang="en-GB" sz="1400" b="0" i="1" smtClean="0">
                          <a:latin typeface="Cambria Math"/>
                        </a:rPr>
                        <m:t>30=8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876800"/>
                <a:ext cx="115166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Arc 94"/>
          <p:cNvSpPr/>
          <p:nvPr/>
        </p:nvSpPr>
        <p:spPr>
          <a:xfrm>
            <a:off x="5257800" y="46482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648200" y="5181600"/>
                <a:ext cx="1056250" cy="49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𝐶𝑜𝑠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181600"/>
                <a:ext cx="1056250" cy="4971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c 96"/>
          <p:cNvSpPr/>
          <p:nvPr/>
        </p:nvSpPr>
        <p:spPr>
          <a:xfrm>
            <a:off x="5562600" y="5029200"/>
            <a:ext cx="5334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5638800" y="47244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Add 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019800" y="51054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Divide by Cos30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648200" y="5791200"/>
                <a:ext cx="10413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latin typeface="Cambria Math"/>
                        </a:rPr>
                        <m:t>=9.24</m:t>
                      </m:r>
                      <m:r>
                        <a:rPr lang="en-GB" sz="1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791200"/>
                <a:ext cx="1041375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Arc 100"/>
          <p:cNvSpPr/>
          <p:nvPr/>
        </p:nvSpPr>
        <p:spPr>
          <a:xfrm>
            <a:off x="5562600" y="5486400"/>
            <a:ext cx="5334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/>
          <p:cNvSpPr txBox="1"/>
          <p:nvPr/>
        </p:nvSpPr>
        <p:spPr>
          <a:xfrm>
            <a:off x="5943600" y="55626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371078" y="4861264"/>
                <a:ext cx="10413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=9.24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078" y="4861264"/>
                <a:ext cx="104137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タイトル 1">
            <a:extLst>
              <a:ext uri="{FF2B5EF4-FFF2-40B4-BE49-F238E27FC236}">
                <a16:creationId xmlns:a16="http://schemas.microsoft.com/office/drawing/2014/main" id="{D4CB4B74-9986-4CE7-AEEA-74E6A818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0" name="コンテンツ プレースホルダー 2">
            <a:extLst>
              <a:ext uri="{FF2B5EF4-FFF2-40B4-BE49-F238E27FC236}">
                <a16:creationId xmlns:a16="http://schemas.microsoft.com/office/drawing/2014/main" id="{85F8F52B-CF18-4766-BFF2-ECF1F5D14D8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A58E0B6-3CD3-4AD7-BA8D-6D14F5836003}"/>
                  </a:ext>
                </a:extLst>
              </p:cNvPr>
              <p:cNvSpPr txBox="1"/>
              <p:nvPr/>
            </p:nvSpPr>
            <p:spPr>
              <a:xfrm>
                <a:off x="5774924" y="3693111"/>
                <a:ext cx="525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(→)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A58E0B6-3CD3-4AD7-BA8D-6D14F5836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924" y="3693111"/>
                <a:ext cx="525400" cy="246221"/>
              </a:xfrm>
              <a:prstGeom prst="rect">
                <a:avLst/>
              </a:prstGeom>
              <a:blipFill>
                <a:blip r:embed="rId8"/>
                <a:stretch>
                  <a:fillRect l="-8046" r="-12644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24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0" grpId="0"/>
      <p:bldP spid="61" grpId="0"/>
      <p:bldP spid="32" grpId="0" animBg="1"/>
      <p:bldP spid="33" grpId="0"/>
      <p:bldP spid="63" grpId="0"/>
      <p:bldP spid="67" grpId="0"/>
      <p:bldP spid="67" grpId="1"/>
      <p:bldP spid="69" grpId="0"/>
      <p:bldP spid="70" grpId="0" animBg="1"/>
      <p:bldP spid="75" grpId="0"/>
      <p:bldP spid="76" grpId="0"/>
      <p:bldP spid="86" grpId="0"/>
      <p:bldP spid="87" grpId="0"/>
      <p:bldP spid="24" grpId="0" animBg="1"/>
      <p:bldP spid="89" grpId="0"/>
      <p:bldP spid="90" grpId="0"/>
      <p:bldP spid="91" grpId="0" animBg="1"/>
      <p:bldP spid="92" grpId="0"/>
      <p:bldP spid="93" grpId="0"/>
      <p:bldP spid="94" grpId="0"/>
      <p:bldP spid="95" grpId="0" animBg="1"/>
      <p:bldP spid="96" grpId="0"/>
      <p:bldP spid="97" grpId="0" animBg="1"/>
      <p:bldP spid="98" grpId="0"/>
      <p:bldP spid="99" grpId="0"/>
      <p:bldP spid="100" grpId="0"/>
      <p:bldP spid="101" grpId="0" animBg="1"/>
      <p:bldP spid="102" grpId="0"/>
      <p:bldP spid="103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5052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know when to include additional forces on your diagrams, such as weight, tension, thrust, the normal reaction and friction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smooth bead, Y, is threaded on a light inextensible string. The ends of the string are attached to two fixed points X and Z on the same horizontal level. The bead is held in equilibrium by a horizontal force of 8N acting in the direction ZX. Bead Y hangs vertically below X and angle XZY = 30°.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Find: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tension in the string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weight of the bead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9600" y="16002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24400" y="16002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724400" y="1600200"/>
            <a:ext cx="21336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0" y="1295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05600" y="1295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Z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724400" y="243840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Y</a:t>
            </a:r>
          </a:p>
        </p:txBody>
      </p:sp>
      <p:sp>
        <p:nvSpPr>
          <p:cNvPr id="32" name="Arc 31"/>
          <p:cNvSpPr/>
          <p:nvPr/>
        </p:nvSpPr>
        <p:spPr>
          <a:xfrm>
            <a:off x="6400800" y="1143000"/>
            <a:ext cx="914400" cy="914400"/>
          </a:xfrm>
          <a:prstGeom prst="arc">
            <a:avLst>
              <a:gd name="adj1" fmla="val 9138032"/>
              <a:gd name="adj2" fmla="val 108516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19800" y="160020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30°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4724400" y="2743200"/>
            <a:ext cx="0" cy="4572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95800" y="32004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mg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4724400" y="1953158"/>
            <a:ext cx="1489862" cy="790043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724400" y="1905000"/>
            <a:ext cx="0" cy="8382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114800" y="2743200"/>
            <a:ext cx="609600" cy="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86200" y="2590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8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4724400" y="2743200"/>
            <a:ext cx="23622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81600" y="243840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30°</a:t>
            </a:r>
          </a:p>
        </p:txBody>
      </p:sp>
      <p:sp>
        <p:nvSpPr>
          <p:cNvPr id="70" name="Arc 69"/>
          <p:cNvSpPr/>
          <p:nvPr/>
        </p:nvSpPr>
        <p:spPr>
          <a:xfrm>
            <a:off x="4343400" y="2209800"/>
            <a:ext cx="914400" cy="914400"/>
          </a:xfrm>
          <a:prstGeom prst="arc">
            <a:avLst>
              <a:gd name="adj1" fmla="val 20108681"/>
              <a:gd name="adj2" fmla="val 4705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4391025" y="184785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15000" y="1828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467600" y="1447800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u="sng" dirty="0">
                <a:solidFill>
                  <a:srgbClr val="FF0000"/>
                </a:solidFill>
                <a:latin typeface="Comic Sans MS" pitchFamily="66" charset="0"/>
              </a:rPr>
              <a:t>Draw a diagram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162800" y="1828800"/>
            <a:ext cx="1904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Since this is only one string and it is inextensible, the tension in it will be the same</a:t>
            </a:r>
          </a:p>
          <a:p>
            <a:pPr marL="171450" indent="-171450" algn="ctr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Call the mass m, since we do not know it…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724400" y="2743200"/>
            <a:ext cx="1447800" cy="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172200" y="1981200"/>
            <a:ext cx="0" cy="762000"/>
          </a:xfrm>
          <a:prstGeom prst="line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81600" y="2743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TCos30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72200" y="22860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TSin30</a:t>
            </a:r>
          </a:p>
        </p:txBody>
      </p:sp>
      <p:sp>
        <p:nvSpPr>
          <p:cNvPr id="24" name="Oval 23"/>
          <p:cNvSpPr/>
          <p:nvPr/>
        </p:nvSpPr>
        <p:spPr>
          <a:xfrm>
            <a:off x="46482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3886200" y="3657600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Resolve Vertically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105400" y="41148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114800"/>
                <a:ext cx="82958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Arc 90"/>
          <p:cNvSpPr/>
          <p:nvPr/>
        </p:nvSpPr>
        <p:spPr>
          <a:xfrm>
            <a:off x="5791200" y="42672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6172200" y="41910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Sub in values, choosing T as the positive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886200" y="4495800"/>
                <a:ext cx="1922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𝑇𝑆𝑖𝑛</m:t>
                      </m:r>
                      <m:r>
                        <a:rPr lang="en-GB" sz="1400" b="0" i="1" smtClean="0">
                          <a:latin typeface="Cambria Math"/>
                        </a:rPr>
                        <m:t>30+</m:t>
                      </m:r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</a:rPr>
                        <m:t>𝑚𝑔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495800"/>
                <a:ext cx="192257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Arc 94"/>
          <p:cNvSpPr/>
          <p:nvPr/>
        </p:nvSpPr>
        <p:spPr>
          <a:xfrm>
            <a:off x="5791200" y="46482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Arc 96"/>
          <p:cNvSpPr/>
          <p:nvPr/>
        </p:nvSpPr>
        <p:spPr>
          <a:xfrm>
            <a:off x="5791200" y="5029200"/>
            <a:ext cx="5334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6248400" y="47244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Add mg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43400" y="4876800"/>
                <a:ext cx="16087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𝑇𝑆𝑖𝑛</m:t>
                      </m:r>
                      <m:r>
                        <a:rPr lang="en-GB" sz="1400" b="0" i="1" smtClean="0">
                          <a:latin typeface="Cambria Math"/>
                        </a:rPr>
                        <m:t>30+</m:t>
                      </m:r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876800"/>
                <a:ext cx="1608774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886200" y="5334000"/>
                <a:ext cx="20600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9.24</m:t>
                      </m:r>
                      <m:r>
                        <a:rPr lang="en-GB" sz="1400" b="0" i="1" smtClean="0">
                          <a:latin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</a:rPr>
                        <m:t>30+9.24=</m:t>
                      </m:r>
                      <m:r>
                        <a:rPr lang="en-GB" sz="1400" b="0" i="1" smtClean="0"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334000"/>
                <a:ext cx="2060051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5791200" y="5486400"/>
            <a:ext cx="5334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800600" y="5791200"/>
                <a:ext cx="11579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13.86=</m:t>
                      </m:r>
                      <m:r>
                        <a:rPr lang="en-GB" sz="1400" b="0" i="1" smtClean="0"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791200"/>
                <a:ext cx="1157945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248400" y="51054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Sub in the value of 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55626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This is all we need!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71800" y="6172200"/>
            <a:ext cx="548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The question asked for the </a:t>
            </a:r>
            <a:r>
              <a:rPr lang="en-GB" sz="1100" u="sng" dirty="0">
                <a:solidFill>
                  <a:srgbClr val="0000FF"/>
                </a:solidFill>
                <a:latin typeface="Comic Sans MS" pitchFamily="66" charset="0"/>
              </a:rPr>
              <a:t>weight</a:t>
            </a:r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, not the mass! (weight being mass x gravity…)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2400" y="6096000"/>
            <a:ext cx="2819400" cy="6001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mic Sans MS" pitchFamily="66" charset="0"/>
              </a:rPr>
              <a:t>Be careful on this type of question. If particle is held by 2 different strings, the tensions may be different in each!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102">
                <a:extLst>
                  <a:ext uri="{FF2B5EF4-FFF2-40B4-BE49-F238E27FC236}">
                    <a16:creationId xmlns:a16="http://schemas.microsoft.com/office/drawing/2014/main" id="{C231A064-80C0-43C2-810C-CA983BB1526B}"/>
                  </a:ext>
                </a:extLst>
              </p:cNvPr>
              <p:cNvSpPr txBox="1"/>
              <p:nvPr/>
            </p:nvSpPr>
            <p:spPr>
              <a:xfrm>
                <a:off x="2371078" y="4861264"/>
                <a:ext cx="10413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=9.24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102">
                <a:extLst>
                  <a:ext uri="{FF2B5EF4-FFF2-40B4-BE49-F238E27FC236}">
                    <a16:creationId xmlns:a16="http://schemas.microsoft.com/office/drawing/2014/main" id="{C231A064-80C0-43C2-810C-CA983BB15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078" y="4861264"/>
                <a:ext cx="104137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タイトル 1">
            <a:extLst>
              <a:ext uri="{FF2B5EF4-FFF2-40B4-BE49-F238E27FC236}">
                <a16:creationId xmlns:a16="http://schemas.microsoft.com/office/drawing/2014/main" id="{8C99A404-DC21-4A1C-A49C-F71DC5B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2" name="コンテンツ プレースホルダー 2">
            <a:extLst>
              <a:ext uri="{FF2B5EF4-FFF2-40B4-BE49-F238E27FC236}">
                <a16:creationId xmlns:a16="http://schemas.microsoft.com/office/drawing/2014/main" id="{E21AEDCB-37EF-425C-B6D7-2B5C388EED3D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CDEE13E-F05C-4FBB-BC8F-215C6D4485D4}"/>
                  </a:ext>
                </a:extLst>
              </p:cNvPr>
              <p:cNvSpPr txBox="1"/>
              <p:nvPr/>
            </p:nvSpPr>
            <p:spPr>
              <a:xfrm>
                <a:off x="5561861" y="3666477"/>
                <a:ext cx="4500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(↑)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CDEE13E-F05C-4FBB-BC8F-215C6D44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61" y="3666477"/>
                <a:ext cx="450060" cy="246221"/>
              </a:xfrm>
              <a:prstGeom prst="rect">
                <a:avLst/>
              </a:prstGeom>
              <a:blipFill>
                <a:blip r:embed="rId9"/>
                <a:stretch>
                  <a:fillRect l="-9459" r="-16216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3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5" grpId="0"/>
      <p:bldP spid="89" grpId="0"/>
      <p:bldP spid="90" grpId="0"/>
      <p:bldP spid="91" grpId="0" animBg="1"/>
      <p:bldP spid="92" grpId="0"/>
      <p:bldP spid="93" grpId="0"/>
      <p:bldP spid="95" grpId="0" animBg="1"/>
      <p:bldP spid="97" grpId="0" animBg="1"/>
      <p:bldP spid="98" grpId="0"/>
      <p:bldP spid="46" grpId="0"/>
      <p:bldP spid="51" grpId="0"/>
      <p:bldP spid="52" grpId="0" animBg="1"/>
      <p:bldP spid="53" grpId="0"/>
      <p:bldP spid="54" grpId="0"/>
      <p:bldP spid="55" grpId="0"/>
      <p:bldP spid="56" grpId="0"/>
      <p:bldP spid="57" grpId="0" animBg="1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V="1">
            <a:off x="6096000" y="2590800"/>
            <a:ext cx="457200" cy="304800"/>
          </a:xfrm>
          <a:prstGeom prst="line">
            <a:avLst/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505200" cy="4800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know when to include additional forces on your diagrams, such as weight, tension, thrust, the normal reaction and friction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mass of 3kg rests on the surface of a smooth plane inclined at an angle of 45° to the horizontal. The mass is attached to a cable which passes up the plane and passes over a smooth pulley at the top. The cable carries a mass of 1kg which hangs freely at the other end. There is a force of PN acting horizontally on the 3kg mass and the system is in equilibrium.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By modelling the cable as a light inextensible string and the masses as particles, calculate: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magnitude of P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normal reaction between the mass and the plane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24400" y="1447800"/>
            <a:ext cx="2362200" cy="152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24400" y="2971800"/>
            <a:ext cx="243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4267200" y="2438400"/>
            <a:ext cx="914400" cy="914400"/>
          </a:xfrm>
          <a:prstGeom prst="arc">
            <a:avLst>
              <a:gd name="adj1" fmla="val 20055562"/>
              <a:gd name="adj2" fmla="val 5507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/>
          <p:cNvSpPr/>
          <p:nvPr/>
        </p:nvSpPr>
        <p:spPr>
          <a:xfrm>
            <a:off x="5562600" y="1371600"/>
            <a:ext cx="914400" cy="914400"/>
          </a:xfrm>
          <a:prstGeom prst="arc">
            <a:avLst>
              <a:gd name="adj1" fmla="val 3484751"/>
              <a:gd name="adj2" fmla="val 48848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096000" y="2057400"/>
            <a:ext cx="0" cy="83820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648200" y="1981200"/>
            <a:ext cx="1371600" cy="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15000" y="1447800"/>
            <a:ext cx="381000" cy="53340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096000" y="1981200"/>
            <a:ext cx="457200" cy="685800"/>
          </a:xfrm>
          <a:prstGeom prst="line">
            <a:avLst/>
          </a:prstGeom>
          <a:ln w="25400">
            <a:solidFill>
              <a:srgbClr val="0000FF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19800" y="1905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>
            <a:off x="5638800" y="1447800"/>
            <a:ext cx="914400" cy="914400"/>
          </a:xfrm>
          <a:prstGeom prst="arc">
            <a:avLst>
              <a:gd name="adj1" fmla="val 8621436"/>
              <a:gd name="adj2" fmla="val 102499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7010400" y="1295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stCxn id="29" idx="1"/>
            <a:endCxn id="14" idx="7"/>
          </p:cNvCxnSpPr>
          <p:nvPr/>
        </p:nvCxnSpPr>
        <p:spPr>
          <a:xfrm flipH="1">
            <a:off x="6149882" y="1317718"/>
            <a:ext cx="882836" cy="60960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62800" y="1371600"/>
            <a:ext cx="0" cy="68580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800" y="2133600"/>
            <a:ext cx="0" cy="38100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62800" y="1752600"/>
            <a:ext cx="0" cy="38100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648200" y="1981200"/>
            <a:ext cx="457200" cy="609600"/>
          </a:xfrm>
          <a:prstGeom prst="line">
            <a:avLst/>
          </a:prstGeom>
          <a:ln w="25400">
            <a:solidFill>
              <a:srgbClr val="0000FF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105400" y="1981200"/>
            <a:ext cx="914400" cy="609600"/>
          </a:xfrm>
          <a:prstGeom prst="line">
            <a:avLst/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05400" y="2667000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45˚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57800" y="1981200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45˚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19800" y="2286000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45˚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62600" y="114300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62800" y="160020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24600" y="129540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0400" y="2514600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15000" y="23622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48400" y="2057400"/>
            <a:ext cx="79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3gCos45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48400" y="266700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3gSin45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76800" y="213360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PCos45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19600" y="16764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91000" y="2133600"/>
            <a:ext cx="684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PSin45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67200" y="3200400"/>
            <a:ext cx="3137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Find the tension using the 1kg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00600" y="36576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657600"/>
                <a:ext cx="82958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370695" y="4038600"/>
                <a:ext cx="10974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latin typeface="Cambria Math"/>
                        </a:rPr>
                        <m:t>−1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95" y="4038600"/>
                <a:ext cx="1097415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800600" y="4419600"/>
                <a:ext cx="7836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latin typeface="Cambria Math"/>
                        </a:rPr>
                        <m:t>=1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419600"/>
                <a:ext cx="78361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c 66"/>
          <p:cNvSpPr/>
          <p:nvPr/>
        </p:nvSpPr>
        <p:spPr>
          <a:xfrm>
            <a:off x="5486400" y="38100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5943600" y="37338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8000"/>
                </a:solidFill>
                <a:latin typeface="Comic Sans MS" pitchFamily="66" charset="0"/>
              </a:rPr>
              <a:t>Resolve in the direction of T and sub in values</a:t>
            </a:r>
            <a:endParaRPr lang="en-GB" sz="1100" baseline="-25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9" name="Arc 68"/>
          <p:cNvSpPr/>
          <p:nvPr/>
        </p:nvSpPr>
        <p:spPr>
          <a:xfrm>
            <a:off x="5486400" y="41910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5867400" y="42672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8000"/>
                </a:solidFill>
                <a:latin typeface="Comic Sans MS" pitchFamily="66" charset="0"/>
              </a:rPr>
              <a:t>Add 1g</a:t>
            </a:r>
            <a:endParaRPr lang="en-GB" sz="1100" baseline="-25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800600" y="4800600"/>
                <a:ext cx="941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latin typeface="Cambria Math"/>
                        </a:rPr>
                        <m:t>=9.8</m:t>
                      </m:r>
                      <m:r>
                        <a:rPr lang="en-GB" sz="1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800600"/>
                <a:ext cx="941989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/>
          <p:cNvSpPr/>
          <p:nvPr/>
        </p:nvSpPr>
        <p:spPr>
          <a:xfrm>
            <a:off x="5486400" y="45720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7162800" y="1600200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8000"/>
                </a:solidFill>
                <a:latin typeface="Comic Sans MS" pitchFamily="66" charset="0"/>
              </a:rPr>
              <a:t>9.8N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172200" y="1295400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9.8N</a:t>
            </a:r>
          </a:p>
        </p:txBody>
      </p:sp>
      <p:sp>
        <p:nvSpPr>
          <p:cNvPr id="39" name="Oval 38"/>
          <p:cNvSpPr/>
          <p:nvPr/>
        </p:nvSpPr>
        <p:spPr>
          <a:xfrm>
            <a:off x="7086600" y="205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タイトル 1">
            <a:extLst>
              <a:ext uri="{FF2B5EF4-FFF2-40B4-BE49-F238E27FC236}">
                <a16:creationId xmlns:a16="http://schemas.microsoft.com/office/drawing/2014/main" id="{C2F0DFA5-326B-4841-9B30-82153791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7" name="コンテンツ プレースホルダー 2">
            <a:extLst>
              <a:ext uri="{FF2B5EF4-FFF2-40B4-BE49-F238E27FC236}">
                <a16:creationId xmlns:a16="http://schemas.microsoft.com/office/drawing/2014/main" id="{5D3F9F7C-AF4C-4FBA-9B50-FF92B9FF46F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79" name="Straight Connector 42">
            <a:extLst>
              <a:ext uri="{FF2B5EF4-FFF2-40B4-BE49-F238E27FC236}">
                <a16:creationId xmlns:a16="http://schemas.microsoft.com/office/drawing/2014/main" id="{801AEE88-1EE8-44CA-A9B1-B8C74BBA3F1D}"/>
              </a:ext>
            </a:extLst>
          </p:cNvPr>
          <p:cNvCxnSpPr/>
          <p:nvPr/>
        </p:nvCxnSpPr>
        <p:spPr>
          <a:xfrm flipV="1">
            <a:off x="6112566" y="1588273"/>
            <a:ext cx="524786" cy="36112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59FD821C-5F5F-4595-969D-778662AC829B}"/>
                  </a:ext>
                </a:extLst>
              </p:cNvPr>
              <p:cNvSpPr txBox="1"/>
              <p:nvPr/>
            </p:nvSpPr>
            <p:spPr>
              <a:xfrm>
                <a:off x="7381783" y="3240349"/>
                <a:ext cx="4500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(↑)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59FD821C-5F5F-4595-969D-778662AC8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783" y="3240349"/>
                <a:ext cx="450060" cy="246221"/>
              </a:xfrm>
              <a:prstGeom prst="rect">
                <a:avLst/>
              </a:prstGeom>
              <a:blipFill>
                <a:blip r:embed="rId6"/>
                <a:stretch>
                  <a:fillRect l="-10811" r="-14865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98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8" grpId="0" animBg="1"/>
      <p:bldP spid="29" grpId="0" animBg="1"/>
      <p:bldP spid="50" grpId="0"/>
      <p:bldP spid="51" grpId="0"/>
      <p:bldP spid="52" grpId="0"/>
      <p:bldP spid="53" grpId="0"/>
      <p:bldP spid="54" grpId="0"/>
      <p:bldP spid="54" grpId="1"/>
      <p:bldP spid="54" grpId="2"/>
      <p:bldP spid="55" grpId="0"/>
      <p:bldP spid="55" grpId="1"/>
      <p:bldP spid="56" grpId="0"/>
      <p:bldP spid="56" grpId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 animBg="1"/>
      <p:bldP spid="68" grpId="0"/>
      <p:bldP spid="69" grpId="0" animBg="1"/>
      <p:bldP spid="70" grpId="0"/>
      <p:bldP spid="71" grpId="0"/>
      <p:bldP spid="72" grpId="0" animBg="1"/>
      <p:bldP spid="73" grpId="0"/>
      <p:bldP spid="74" grpId="0"/>
      <p:bldP spid="39" grpId="0" animBg="1"/>
      <p:bldP spid="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V="1">
            <a:off x="6096000" y="2590800"/>
            <a:ext cx="457200" cy="304800"/>
          </a:xfrm>
          <a:prstGeom prst="line">
            <a:avLst/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505200" cy="4800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know when to include additional forces on your diagrams, such as weight, tension, thrust, the normal reaction and friction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mass of 3kg rests on the surface of a smooth plane inclined at an angle of 45° to the horizontal. The mass is attached to a cable which passes up the plane and passes over a smooth pulley at the top. The cable carries a mass of 1kg which hangs freely at the other end. There is a force of PN acting horizontally on the 3kg mass and the system is in equilibrium.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By modelling the cable as a light inextensible string and the masses as particles, calculate: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magnitude of P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normal reaction between the mass and the plane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24400" y="1447800"/>
            <a:ext cx="2362200" cy="152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24400" y="2971800"/>
            <a:ext cx="243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4267200" y="2438400"/>
            <a:ext cx="914400" cy="914400"/>
          </a:xfrm>
          <a:prstGeom prst="arc">
            <a:avLst>
              <a:gd name="adj1" fmla="val 20055562"/>
              <a:gd name="adj2" fmla="val 5507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/>
          <p:cNvSpPr/>
          <p:nvPr/>
        </p:nvSpPr>
        <p:spPr>
          <a:xfrm>
            <a:off x="5562600" y="1371600"/>
            <a:ext cx="914400" cy="914400"/>
          </a:xfrm>
          <a:prstGeom prst="arc">
            <a:avLst>
              <a:gd name="adj1" fmla="val 3484751"/>
              <a:gd name="adj2" fmla="val 48848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096000" y="2057400"/>
            <a:ext cx="0" cy="83820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648200" y="1981200"/>
            <a:ext cx="1371600" cy="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15000" y="1447800"/>
            <a:ext cx="381000" cy="53340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096000" y="1981200"/>
            <a:ext cx="457200" cy="685800"/>
          </a:xfrm>
          <a:prstGeom prst="line">
            <a:avLst/>
          </a:prstGeom>
          <a:ln w="25400">
            <a:solidFill>
              <a:srgbClr val="0000FF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5638800" y="1447800"/>
            <a:ext cx="914400" cy="914400"/>
          </a:xfrm>
          <a:prstGeom prst="arc">
            <a:avLst>
              <a:gd name="adj1" fmla="val 8621436"/>
              <a:gd name="adj2" fmla="val 102499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7010400" y="1295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stCxn id="29" idx="1"/>
            <a:endCxn id="14" idx="7"/>
          </p:cNvCxnSpPr>
          <p:nvPr/>
        </p:nvCxnSpPr>
        <p:spPr>
          <a:xfrm flipH="1">
            <a:off x="6149882" y="1317718"/>
            <a:ext cx="882836" cy="60960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62800" y="1371600"/>
            <a:ext cx="0" cy="68580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800" y="2133600"/>
            <a:ext cx="0" cy="381000"/>
          </a:xfrm>
          <a:prstGeom prst="line">
            <a:avLst/>
          </a:prstGeom>
          <a:ln w="25400">
            <a:solidFill>
              <a:srgbClr val="008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62800" y="1752600"/>
            <a:ext cx="0" cy="381000"/>
          </a:xfrm>
          <a:prstGeom prst="line">
            <a:avLst/>
          </a:prstGeom>
          <a:ln w="25400">
            <a:solidFill>
              <a:srgbClr val="008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112566" y="1588273"/>
            <a:ext cx="524786" cy="36112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648200" y="1981200"/>
            <a:ext cx="457200" cy="609600"/>
          </a:xfrm>
          <a:prstGeom prst="line">
            <a:avLst/>
          </a:prstGeom>
          <a:ln w="25400">
            <a:solidFill>
              <a:srgbClr val="0000FF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105400" y="1981200"/>
            <a:ext cx="914400" cy="609600"/>
          </a:xfrm>
          <a:prstGeom prst="line">
            <a:avLst/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05400" y="2667000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45˚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57800" y="1981200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45˚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19800" y="2286000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45˚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62600" y="114300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0400" y="2514600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8000"/>
                </a:solidFill>
                <a:latin typeface="Comic Sans MS" pitchFamily="66" charset="0"/>
              </a:rPr>
              <a:t>1g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15000" y="23622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48400" y="2057400"/>
            <a:ext cx="79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3gCos45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48400" y="266700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3gSin45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76800" y="213360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PCos45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19600" y="16764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91000" y="2133600"/>
            <a:ext cx="684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PSin45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67200" y="3200400"/>
            <a:ext cx="224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Resolve Parallel to find 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162800" y="1600200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8000"/>
                </a:solidFill>
                <a:latin typeface="Comic Sans MS" pitchFamily="66" charset="0"/>
              </a:rPr>
              <a:t>9.8N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172200" y="1295400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9.8N</a:t>
            </a:r>
          </a:p>
        </p:txBody>
      </p:sp>
      <p:sp>
        <p:nvSpPr>
          <p:cNvPr id="39" name="Oval 38"/>
          <p:cNvSpPr/>
          <p:nvPr/>
        </p:nvSpPr>
        <p:spPr>
          <a:xfrm>
            <a:off x="7086600" y="205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1330" y="35814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330" y="3581400"/>
                <a:ext cx="82958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886200" y="3962400"/>
                <a:ext cx="24813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</a:rPr>
                        <m:t>45+9.8−3</m:t>
                      </m:r>
                      <m:r>
                        <a:rPr lang="en-GB" sz="1400" b="0" i="1" smtClean="0">
                          <a:latin typeface="Cambria Math"/>
                        </a:rPr>
                        <m:t>𝑔𝑆𝑖𝑛</m:t>
                      </m:r>
                      <m:r>
                        <a:rPr lang="en-GB" sz="1400" b="0" i="1" smtClean="0">
                          <a:latin typeface="Cambria Math"/>
                        </a:rPr>
                        <m:t>45=0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962400"/>
                <a:ext cx="2481385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202866" y="4354032"/>
                <a:ext cx="21675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</a:rPr>
                        <m:t>45=3</m:t>
                      </m:r>
                      <m:r>
                        <a:rPr lang="en-GB" sz="1400" b="0" i="1" smtClean="0">
                          <a:latin typeface="Cambria Math"/>
                        </a:rPr>
                        <m:t>𝑔𝑆𝑖𝑛</m:t>
                      </m:r>
                      <m:r>
                        <a:rPr lang="en-GB" sz="1400" b="0" i="1" smtClean="0">
                          <a:latin typeface="Cambria Math"/>
                        </a:rPr>
                        <m:t>45−9.8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866" y="4354032"/>
                <a:ext cx="216758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691963" y="4745665"/>
                <a:ext cx="1726306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/>
                            </a:rPr>
                            <m:t>3</m:t>
                          </m:r>
                          <m:r>
                            <a:rPr lang="en-GB" sz="1400" i="1">
                              <a:latin typeface="Cambria Math"/>
                            </a:rPr>
                            <m:t>𝑔𝑆𝑖𝑛</m:t>
                          </m:r>
                          <m:r>
                            <a:rPr lang="en-GB" sz="1400" i="1">
                              <a:latin typeface="Cambria Math"/>
                            </a:rPr>
                            <m:t>45−9.8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𝐶𝑜𝑠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963" y="4745665"/>
                <a:ext cx="1726306" cy="500009"/>
              </a:xfrm>
              <a:prstGeom prst="rect">
                <a:avLst/>
              </a:prstGeom>
              <a:blipFill rotWithShape="1">
                <a:blip r:embed="rId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c 77"/>
          <p:cNvSpPr/>
          <p:nvPr/>
        </p:nvSpPr>
        <p:spPr>
          <a:xfrm>
            <a:off x="6324600" y="37338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6781800" y="36576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Choose P as the positive direction and sub in values</a:t>
            </a:r>
          </a:p>
        </p:txBody>
      </p:sp>
      <p:sp>
        <p:nvSpPr>
          <p:cNvPr id="80" name="Arc 79"/>
          <p:cNvSpPr/>
          <p:nvPr/>
        </p:nvSpPr>
        <p:spPr>
          <a:xfrm>
            <a:off x="7162800" y="41148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Arc 80"/>
          <p:cNvSpPr/>
          <p:nvPr/>
        </p:nvSpPr>
        <p:spPr>
          <a:xfrm>
            <a:off x="7162800" y="4495800"/>
            <a:ext cx="457200" cy="5334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7620000" y="41910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Rearrange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00" y="46482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Divide by Cos45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715000" y="5334000"/>
                <a:ext cx="11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=15.54</m:t>
                      </m:r>
                      <m:r>
                        <a:rPr lang="en-GB" sz="1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334000"/>
                <a:ext cx="114435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Arc 84"/>
          <p:cNvSpPr/>
          <p:nvPr/>
        </p:nvSpPr>
        <p:spPr>
          <a:xfrm>
            <a:off x="7162800" y="5029200"/>
            <a:ext cx="4572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/>
          <p:cNvSpPr txBox="1"/>
          <p:nvPr/>
        </p:nvSpPr>
        <p:spPr>
          <a:xfrm>
            <a:off x="7543800" y="51054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p:sp>
        <p:nvSpPr>
          <p:cNvPr id="14" name="Oval 13"/>
          <p:cNvSpPr/>
          <p:nvPr/>
        </p:nvSpPr>
        <p:spPr>
          <a:xfrm>
            <a:off x="6019800" y="1905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33400" y="6172200"/>
                <a:ext cx="11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=15.54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172200"/>
                <a:ext cx="114435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タイトル 1">
            <a:extLst>
              <a:ext uri="{FF2B5EF4-FFF2-40B4-BE49-F238E27FC236}">
                <a16:creationId xmlns:a16="http://schemas.microsoft.com/office/drawing/2014/main" id="{45B36153-1ED7-4FA2-A705-5F6EED0B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5" name="コンテンツ プレースホルダー 2">
            <a:extLst>
              <a:ext uri="{FF2B5EF4-FFF2-40B4-BE49-F238E27FC236}">
                <a16:creationId xmlns:a16="http://schemas.microsoft.com/office/drawing/2014/main" id="{2F41E33F-DB8F-4293-AA9C-0CC9BA30A52C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968048D-AC16-48C7-BBE9-53A7FA073C13}"/>
                  </a:ext>
                </a:extLst>
              </p:cNvPr>
              <p:cNvSpPr txBox="1"/>
              <p:nvPr/>
            </p:nvSpPr>
            <p:spPr>
              <a:xfrm>
                <a:off x="6502892" y="3240350"/>
                <a:ext cx="4885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(↗)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968048D-AC16-48C7-BBE9-53A7FA073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892" y="3240350"/>
                <a:ext cx="488532" cy="246221"/>
              </a:xfrm>
              <a:prstGeom prst="rect">
                <a:avLst/>
              </a:prstGeom>
              <a:blipFill>
                <a:blip r:embed="rId8"/>
                <a:stretch>
                  <a:fillRect l="-10000" r="-137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11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4" grpId="0"/>
      <p:bldP spid="6" grpId="0"/>
      <p:bldP spid="75" grpId="0"/>
      <p:bldP spid="76" grpId="0"/>
      <p:bldP spid="77" grpId="0"/>
      <p:bldP spid="78" grpId="0" animBg="1"/>
      <p:bldP spid="79" grpId="0"/>
      <p:bldP spid="80" grpId="0" animBg="1"/>
      <p:bldP spid="81" grpId="0" animBg="1"/>
      <p:bldP spid="82" grpId="0"/>
      <p:bldP spid="83" grpId="0"/>
      <p:bldP spid="84" grpId="0"/>
      <p:bldP spid="85" grpId="0" animBg="1"/>
      <p:bldP spid="86" grpId="0"/>
      <p:bldP spid="87" grpId="0"/>
      <p:bldP spid="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V="1">
            <a:off x="6096000" y="2590800"/>
            <a:ext cx="457200" cy="304800"/>
          </a:xfrm>
          <a:prstGeom prst="line">
            <a:avLst/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505200" cy="4800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know when to include additional forces on your diagrams, such as weight, tension, thrust, the normal reaction and friction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mass of 3kg rests on the surface of a smooth plane inclined at an angle of 45° to the horizontal. The mass is attached to a cable which passes up the plane and passes over a smooth pulley at the top. The cable carries a mass of 1kg which hangs freely at the other end. There is a force of PN acting horizontally on the 3kg mass and the system is in equilibrium.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By modelling the cable as a light inextensible string and the masses as particles, calculate: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magnitude of P</a:t>
            </a: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normal reaction between the mass and the plane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24400" y="1447800"/>
            <a:ext cx="2362200" cy="152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24400" y="2971800"/>
            <a:ext cx="243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4267200" y="2438400"/>
            <a:ext cx="914400" cy="914400"/>
          </a:xfrm>
          <a:prstGeom prst="arc">
            <a:avLst>
              <a:gd name="adj1" fmla="val 20055562"/>
              <a:gd name="adj2" fmla="val 5507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/>
          <p:cNvSpPr/>
          <p:nvPr/>
        </p:nvSpPr>
        <p:spPr>
          <a:xfrm>
            <a:off x="5562600" y="1371600"/>
            <a:ext cx="914400" cy="914400"/>
          </a:xfrm>
          <a:prstGeom prst="arc">
            <a:avLst>
              <a:gd name="adj1" fmla="val 3484751"/>
              <a:gd name="adj2" fmla="val 48848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096000" y="2057400"/>
            <a:ext cx="0" cy="83820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648200" y="1981200"/>
            <a:ext cx="1371600" cy="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15000" y="1447800"/>
            <a:ext cx="381000" cy="53340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096000" y="1981200"/>
            <a:ext cx="457200" cy="685800"/>
          </a:xfrm>
          <a:prstGeom prst="line">
            <a:avLst/>
          </a:prstGeom>
          <a:ln w="25400">
            <a:solidFill>
              <a:srgbClr val="0000FF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5638800" y="1447800"/>
            <a:ext cx="914400" cy="914400"/>
          </a:xfrm>
          <a:prstGeom prst="arc">
            <a:avLst>
              <a:gd name="adj1" fmla="val 8621436"/>
              <a:gd name="adj2" fmla="val 102499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7010400" y="1295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stCxn id="29" idx="1"/>
            <a:endCxn id="14" idx="7"/>
          </p:cNvCxnSpPr>
          <p:nvPr/>
        </p:nvCxnSpPr>
        <p:spPr>
          <a:xfrm flipH="1">
            <a:off x="6149882" y="1317718"/>
            <a:ext cx="882836" cy="60960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62800" y="1371600"/>
            <a:ext cx="0" cy="68580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800" y="2133600"/>
            <a:ext cx="0" cy="381000"/>
          </a:xfrm>
          <a:prstGeom prst="line">
            <a:avLst/>
          </a:prstGeom>
          <a:ln w="25400">
            <a:solidFill>
              <a:srgbClr val="008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162800" y="1752600"/>
            <a:ext cx="0" cy="381000"/>
          </a:xfrm>
          <a:prstGeom prst="line">
            <a:avLst/>
          </a:prstGeom>
          <a:ln w="25400">
            <a:solidFill>
              <a:srgbClr val="008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112566" y="1588273"/>
            <a:ext cx="524786" cy="361122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648200" y="1981200"/>
            <a:ext cx="457200" cy="609600"/>
          </a:xfrm>
          <a:prstGeom prst="line">
            <a:avLst/>
          </a:prstGeom>
          <a:ln w="25400">
            <a:solidFill>
              <a:srgbClr val="0000FF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105400" y="1981200"/>
            <a:ext cx="914400" cy="609600"/>
          </a:xfrm>
          <a:prstGeom prst="line">
            <a:avLst/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05400" y="2667000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45˚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57800" y="1981200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45˚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19800" y="2286000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45˚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62600" y="114300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0400" y="2514600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8000"/>
                </a:solidFill>
                <a:latin typeface="Comic Sans MS" pitchFamily="66" charset="0"/>
              </a:rPr>
              <a:t>1g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15000" y="23622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48400" y="2057400"/>
            <a:ext cx="79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3gCos45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48400" y="266700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3gSin45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76800" y="213360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PCos45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19600" y="16764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91000" y="2133600"/>
            <a:ext cx="684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PSin45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67200" y="3200400"/>
            <a:ext cx="2775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Resolve Perpendicular to find 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162800" y="1600200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8000"/>
                </a:solidFill>
                <a:latin typeface="Comic Sans MS" pitchFamily="66" charset="0"/>
              </a:rPr>
              <a:t>9.8N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172200" y="1295400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9.8N</a:t>
            </a:r>
          </a:p>
        </p:txBody>
      </p:sp>
      <p:sp>
        <p:nvSpPr>
          <p:cNvPr id="39" name="Oval 38"/>
          <p:cNvSpPr/>
          <p:nvPr/>
        </p:nvSpPr>
        <p:spPr>
          <a:xfrm>
            <a:off x="7086600" y="205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019800" y="1905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33400" y="6172200"/>
                <a:ext cx="11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=15.54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172200"/>
                <a:ext cx="1144352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486400" y="35814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581400"/>
                <a:ext cx="829586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/>
          <p:cNvSpPr/>
          <p:nvPr/>
        </p:nvSpPr>
        <p:spPr>
          <a:xfrm>
            <a:off x="6129670" y="37338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6553200" y="36576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Choose R as the positive direction and sub in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843670" y="3962400"/>
                <a:ext cx="2364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45−3</m:t>
                      </m:r>
                      <m:r>
                        <a:rPr lang="en-GB" sz="14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45=0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670" y="3962400"/>
                <a:ext cx="2364815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486400" y="4343400"/>
                <a:ext cx="20510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45+3</m:t>
                      </m:r>
                      <m:r>
                        <a:rPr lang="en-GB" sz="14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45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343400"/>
                <a:ext cx="205101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486400" y="4724400"/>
                <a:ext cx="11484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=31.78</m:t>
                      </m:r>
                      <m:r>
                        <a:rPr lang="en-GB" sz="1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724400"/>
                <a:ext cx="1148456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Arc 67"/>
          <p:cNvSpPr/>
          <p:nvPr/>
        </p:nvSpPr>
        <p:spPr>
          <a:xfrm>
            <a:off x="7239000" y="44958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c 68"/>
          <p:cNvSpPr/>
          <p:nvPr/>
        </p:nvSpPr>
        <p:spPr>
          <a:xfrm>
            <a:off x="7239000" y="41148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7620000" y="41910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Rearrange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20000" y="45720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Calculate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752600" y="6172200"/>
                <a:ext cx="11484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=31.78</m:t>
                      </m:r>
                      <m:r>
                        <a:rPr lang="en-GB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172200"/>
                <a:ext cx="1148456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タイトル 1">
            <a:extLst>
              <a:ext uri="{FF2B5EF4-FFF2-40B4-BE49-F238E27FC236}">
                <a16:creationId xmlns:a16="http://schemas.microsoft.com/office/drawing/2014/main" id="{0DB7FC56-E871-4EA0-B642-356C3646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7" name="コンテンツ プレースホルダー 2">
            <a:extLst>
              <a:ext uri="{FF2B5EF4-FFF2-40B4-BE49-F238E27FC236}">
                <a16:creationId xmlns:a16="http://schemas.microsoft.com/office/drawing/2014/main" id="{9A760791-73A9-4874-BCBB-D6371CD015F5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210C5C-5B9A-420C-8744-57B63BC4614B}"/>
              </a:ext>
            </a:extLst>
          </p:cNvPr>
          <p:cNvSpPr txBox="1"/>
          <p:nvPr/>
        </p:nvSpPr>
        <p:spPr>
          <a:xfrm>
            <a:off x="3766241" y="5343918"/>
            <a:ext cx="5078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Note that in this question we used the modelling assumption that the pulley is smooth (this would cause the tension to be equal either side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BB723435-C4A1-437C-BD38-8BA7565D1AFB}"/>
                  </a:ext>
                </a:extLst>
              </p:cNvPr>
              <p:cNvSpPr txBox="1"/>
              <p:nvPr/>
            </p:nvSpPr>
            <p:spPr>
              <a:xfrm>
                <a:off x="7106574" y="3222592"/>
                <a:ext cx="4885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(↖)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BB723435-C4A1-437C-BD38-8BA7565D1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574" y="3222592"/>
                <a:ext cx="488532" cy="246221"/>
              </a:xfrm>
              <a:prstGeom prst="rect">
                <a:avLst/>
              </a:prstGeom>
              <a:blipFill>
                <a:blip r:embed="rId8"/>
                <a:stretch>
                  <a:fillRect l="-10000" r="-137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89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3" grpId="0"/>
      <p:bldP spid="54" grpId="0"/>
      <p:bldP spid="55" grpId="0" animBg="1"/>
      <p:bldP spid="64" grpId="0"/>
      <p:bldP spid="65" grpId="0"/>
      <p:bldP spid="66" grpId="0"/>
      <p:bldP spid="67" grpId="0"/>
      <p:bldP spid="68" grpId="0" animBg="1"/>
      <p:bldP spid="69" grpId="0" animBg="1"/>
      <p:bldP spid="70" grpId="0"/>
      <p:bldP spid="71" grpId="0"/>
      <p:bldP spid="72" grpId="0"/>
      <p:bldP spid="9" grpId="0"/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229181" y="2707093"/>
            <a:ext cx="872123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905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Sue Ellen Francisco 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Exercise 7C</a:t>
            </a:r>
            <a:endParaRPr lang="ja-JP" altLang="en-US" sz="6600" b="0" cap="none" spc="0" dirty="0">
              <a:ln w="19050">
                <a:solidFill>
                  <a:schemeClr val="tx1"/>
                </a:solidFill>
              </a:ln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Sue Ellen Francisco " panose="02000000000000000000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3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Prior knowledge check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108" y="1544715"/>
                <a:ext cx="3861786" cy="46322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1) A particle of mass 2kg sits on a rough plane that is inclined at 45˚ to the horizontal. A force of 10N acts on the particle up the slope, parallel to the plane. Given that the particle is in limiting equilibrium, calculate the coefficient of friction,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800" dirty="0">
                    <a:latin typeface="Comic Sans MS" panose="030F0702030302020204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108" y="1544715"/>
                <a:ext cx="3861786" cy="4632248"/>
              </a:xfrm>
              <a:blipFill>
                <a:blip r:embed="rId2"/>
                <a:stretch>
                  <a:fillRect l="-1262" t="-1184" r="-18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9A243674-E875-4BF3-AF99-AAF937D806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1798" y="1555073"/>
                <a:ext cx="4048217" cy="4632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2) A uniform rod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of length 2m and mass 5kg rests in equilibrium at an angle of 60˚ to the horizontal. The rod is pivoted 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and a force of magnitude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acts perpendicular to the rod 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. Find the value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.</a:t>
                </a:r>
                <a:endParaRPr lang="en-GB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9A243674-E875-4BF3-AF99-AAF937D8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98" y="1555073"/>
                <a:ext cx="4048217" cy="4632248"/>
              </a:xfrm>
              <a:prstGeom prst="rect">
                <a:avLst/>
              </a:prstGeom>
              <a:blipFill>
                <a:blip r:embed="rId3"/>
                <a:stretch>
                  <a:fillRect l="-1205" t="-1184" r="-18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B757C71-C9F9-40C1-B9AE-30632982AED6}"/>
                  </a:ext>
                </a:extLst>
              </p:cNvPr>
              <p:cNvSpPr txBox="1"/>
              <p:nvPr/>
            </p:nvSpPr>
            <p:spPr>
              <a:xfrm>
                <a:off x="6103399" y="6241002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B757C71-C9F9-40C1-B9AE-30632982A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399" y="6241002"/>
                <a:ext cx="178318" cy="246221"/>
              </a:xfrm>
              <a:prstGeom prst="rect">
                <a:avLst/>
              </a:prstGeom>
              <a:blipFill>
                <a:blip r:embed="rId4"/>
                <a:stretch>
                  <a:fillRect l="-24138" r="-27586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BCC485F-4CAD-456D-9895-E269D5C988DC}"/>
                  </a:ext>
                </a:extLst>
              </p:cNvPr>
              <p:cNvSpPr txBox="1"/>
              <p:nvPr/>
            </p:nvSpPr>
            <p:spPr>
              <a:xfrm>
                <a:off x="7488315" y="3950563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BCC485F-4CAD-456D-9895-E269D5C98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15" y="3950563"/>
                <a:ext cx="186653" cy="246221"/>
              </a:xfrm>
              <a:prstGeom prst="rect">
                <a:avLst/>
              </a:prstGeom>
              <a:blipFill>
                <a:blip r:embed="rId5"/>
                <a:stretch>
                  <a:fillRect l="-22581" r="-22581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円弧 14">
            <a:extLst>
              <a:ext uri="{FF2B5EF4-FFF2-40B4-BE49-F238E27FC236}">
                <a16:creationId xmlns:a16="http://schemas.microsoft.com/office/drawing/2014/main" id="{298683BE-73C1-420F-89D7-3A5039CFAA54}"/>
              </a:ext>
            </a:extLst>
          </p:cNvPr>
          <p:cNvSpPr/>
          <p:nvPr/>
        </p:nvSpPr>
        <p:spPr>
          <a:xfrm>
            <a:off x="5663954" y="5805997"/>
            <a:ext cx="914400" cy="914400"/>
          </a:xfrm>
          <a:prstGeom prst="arc">
            <a:avLst>
              <a:gd name="adj1" fmla="val 18854184"/>
              <a:gd name="adj2" fmla="val 214977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F3DCA85-CCF1-4738-AA22-78B125B19A39}"/>
              </a:ext>
            </a:extLst>
          </p:cNvPr>
          <p:cNvCxnSpPr>
            <a:cxnSpLocks/>
          </p:cNvCxnSpPr>
          <p:nvPr/>
        </p:nvCxnSpPr>
        <p:spPr>
          <a:xfrm flipV="1">
            <a:off x="6251359" y="4154750"/>
            <a:ext cx="1214762" cy="2078854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067CC2A-7451-43D5-BDC2-CAB95748ABBE}"/>
              </a:ext>
            </a:extLst>
          </p:cNvPr>
          <p:cNvCxnSpPr>
            <a:cxnSpLocks/>
          </p:cNvCxnSpPr>
          <p:nvPr/>
        </p:nvCxnSpPr>
        <p:spPr>
          <a:xfrm>
            <a:off x="5433134" y="6241002"/>
            <a:ext cx="2911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765329F-083C-43A6-AB2C-B5BA95EAC999}"/>
              </a:ext>
            </a:extLst>
          </p:cNvPr>
          <p:cNvSpPr txBox="1"/>
          <p:nvPr/>
        </p:nvSpPr>
        <p:spPr>
          <a:xfrm>
            <a:off x="6600547" y="5939161"/>
            <a:ext cx="3173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60˚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62C7B29-CA39-4179-97F1-9762727A197B}"/>
                  </a:ext>
                </a:extLst>
              </p:cNvPr>
              <p:cNvSpPr txBox="1"/>
              <p:nvPr/>
            </p:nvSpPr>
            <p:spPr>
              <a:xfrm>
                <a:off x="6600547" y="3586578"/>
                <a:ext cx="1598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62C7B29-CA39-4179-97F1-9762727A1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547" y="3586578"/>
                <a:ext cx="159852" cy="215444"/>
              </a:xfrm>
              <a:prstGeom prst="rect">
                <a:avLst/>
              </a:prstGeom>
              <a:blipFill>
                <a:blip r:embed="rId6"/>
                <a:stretch>
                  <a:fillRect l="-26923" r="-23077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54FDA64-CAC0-4AF9-B833-E9500CCAFD08}"/>
              </a:ext>
            </a:extLst>
          </p:cNvPr>
          <p:cNvCxnSpPr>
            <a:cxnSpLocks/>
          </p:cNvCxnSpPr>
          <p:nvPr/>
        </p:nvCxnSpPr>
        <p:spPr>
          <a:xfrm>
            <a:off x="6747030" y="3719744"/>
            <a:ext cx="720570" cy="45424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33B9952-4325-4FE5-AADA-76057EEDBD5D}"/>
              </a:ext>
            </a:extLst>
          </p:cNvPr>
          <p:cNvSpPr txBox="1"/>
          <p:nvPr/>
        </p:nvSpPr>
        <p:spPr>
          <a:xfrm>
            <a:off x="1748901" y="371086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0.278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82085BE-0C67-4D95-A09B-B65622F29102}"/>
              </a:ext>
            </a:extLst>
          </p:cNvPr>
          <p:cNvSpPr txBox="1"/>
          <p:nvPr/>
        </p:nvSpPr>
        <p:spPr>
          <a:xfrm>
            <a:off x="7474999" y="328473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12.3N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9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3352800" cy="472440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also solve statics problems by using the relationship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We have seen before that F</a:t>
                </a:r>
                <a:r>
                  <a:rPr lang="en-GB" sz="1400" baseline="-25000" dirty="0">
                    <a:latin typeface="Comic Sans MS" pitchFamily="66" charset="0"/>
                  </a:rPr>
                  <a:t>MAX</a:t>
                </a:r>
                <a:r>
                  <a:rPr lang="en-GB" sz="1400" dirty="0">
                    <a:latin typeface="Comic Sans MS" pitchFamily="66" charset="0"/>
                  </a:rPr>
                  <a:t> is the maximum frictional force possible between two surfaces, and that it will resist any force up to this amount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Remember that the frictional force can be lower than this and still prevent movement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In statics, F</a:t>
                </a:r>
                <a:r>
                  <a:rPr lang="en-GB" sz="1400" baseline="-25000" dirty="0">
                    <a:latin typeface="Comic Sans MS" pitchFamily="66" charset="0"/>
                  </a:rPr>
                  <a:t>MAX</a:t>
                </a:r>
                <a:r>
                  <a:rPr lang="en-GB" sz="1400" dirty="0">
                    <a:latin typeface="Comic Sans MS" pitchFamily="66" charset="0"/>
                  </a:rPr>
                  <a:t> is reached when a body is in limiting equilibrium, </a:t>
                </a:r>
                <a:r>
                  <a:rPr lang="en-GB" sz="1400" dirty="0" err="1">
                    <a:latin typeface="Comic Sans MS" pitchFamily="66" charset="0"/>
                  </a:rPr>
                  <a:t>ie</a:t>
                </a:r>
                <a:r>
                  <a:rPr lang="en-GB" sz="1400" dirty="0">
                    <a:latin typeface="Comic Sans MS" pitchFamily="66" charset="0"/>
                  </a:rPr>
                  <a:t>) on the point of moving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It is important to consider which direction the object is about to move as this affects the direction the friction is acting…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3352800" cy="4724400"/>
              </a:xfrm>
              <a:blipFill>
                <a:blip r:embed="rId2"/>
                <a:stretch>
                  <a:fillRect l="-182" t="-258" r="-1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33800" y="1371600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 block of mass 3kg rests on a rough horizontal plane. The coefficient of friction between the block and the plane is 0.4. When a horizontal force P N is applied to the block, the block remains in equilibrium.</a:t>
            </a:r>
          </a:p>
          <a:p>
            <a:pPr marL="342900" indent="-342900"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Find the value for P for which the equilibrium is limiting</a:t>
            </a:r>
          </a:p>
          <a:p>
            <a:pPr marL="342900" indent="-342900"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Find the value of F when P = 8N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29200" y="3886200"/>
            <a:ext cx="259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43600" y="3505200"/>
            <a:ext cx="914400" cy="381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58000" y="36576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34000" y="36576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00800" y="38862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00800" y="31242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8400" y="281940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8400" y="42672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722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3kg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7600" y="35052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0" y="35052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5191" y="4495800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u="sng" dirty="0">
                <a:latin typeface="Comic Sans MS" pitchFamily="66" charset="0"/>
              </a:rPr>
              <a:t>Resolve vertically for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013791" y="4876800"/>
                <a:ext cx="8295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91" y="4876800"/>
                <a:ext cx="829586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579628" y="5257800"/>
                <a:ext cx="11051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−3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628" y="5257800"/>
                <a:ext cx="110511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013791" y="5638800"/>
                <a:ext cx="7913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=3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91" y="5638800"/>
                <a:ext cx="791306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/>
          <p:cNvSpPr/>
          <p:nvPr/>
        </p:nvSpPr>
        <p:spPr>
          <a:xfrm>
            <a:off x="4623391" y="50292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5004391" y="50292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Sub in values with R as positive</a:t>
            </a:r>
          </a:p>
        </p:txBody>
      </p:sp>
      <p:sp>
        <p:nvSpPr>
          <p:cNvPr id="29" name="Arc 28"/>
          <p:cNvSpPr/>
          <p:nvPr/>
        </p:nvSpPr>
        <p:spPr>
          <a:xfrm>
            <a:off x="4623391" y="54102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080591" y="54864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Add 3g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90391" y="4495800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u="sng" dirty="0">
                <a:latin typeface="Comic Sans MS" pitchFamily="66" charset="0"/>
              </a:rPr>
              <a:t>Find F</a:t>
            </a:r>
            <a:r>
              <a:rPr lang="en-GB" sz="1200" baseline="-25000" dirty="0">
                <a:latin typeface="Comic Sans MS" pitchFamily="66" charset="0"/>
              </a:rPr>
              <a:t>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528391" y="4876800"/>
                <a:ext cx="10674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91" y="4876800"/>
                <a:ext cx="106747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528391" y="5257800"/>
                <a:ext cx="15942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=(0.4)(3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91" y="5257800"/>
                <a:ext cx="1594283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528391" y="5638800"/>
                <a:ext cx="14208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=11.76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91" y="5638800"/>
                <a:ext cx="142083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>
            <a:off x="7823791" y="50292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>
            <a:off x="7823791" y="54102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8204791" y="502920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68586" y="54864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2400" y="6383930"/>
            <a:ext cx="441960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For part b), if P = 8N then equilibrium is not limiting, and P will be matched by a frictional force of 8N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72200" y="28194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3g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76600" y="6096000"/>
            <a:ext cx="5791200" cy="2769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So if P = 11.76N, then the block is in limiting equilibrium on the point of moving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C3C4939-B211-4E71-96B1-834330B6D349}"/>
                  </a:ext>
                </a:extLst>
              </p:cNvPr>
              <p:cNvSpPr txBox="1"/>
              <p:nvPr/>
            </p:nvSpPr>
            <p:spPr>
              <a:xfrm>
                <a:off x="5695026" y="4500978"/>
                <a:ext cx="3899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(↑)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C3C4939-B211-4E71-96B1-834330B6D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026" y="4500978"/>
                <a:ext cx="389979" cy="215444"/>
              </a:xfrm>
              <a:prstGeom prst="rect">
                <a:avLst/>
              </a:prstGeom>
              <a:blipFill>
                <a:blip r:embed="rId9"/>
                <a:stretch>
                  <a:fillRect l="-10938" r="-17188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タイトル 1">
            <a:extLst>
              <a:ext uri="{FF2B5EF4-FFF2-40B4-BE49-F238E27FC236}">
                <a16:creationId xmlns:a16="http://schemas.microsoft.com/office/drawing/2014/main" id="{BC08DB46-3F2E-414F-956C-14058B30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20163A92-D3DF-4757-9B64-9FA906A195D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5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17" grpId="1"/>
      <p:bldP spid="17" grpId="2"/>
      <p:bldP spid="18" grpId="0"/>
      <p:bldP spid="18" grpId="1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 animBg="1"/>
      <p:bldP spid="28" grpId="0"/>
      <p:bldP spid="29" grpId="0" animBg="1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/>
      <p:bldP spid="38" grpId="0"/>
      <p:bldP spid="39" grpId="0" animBg="1"/>
      <p:bldP spid="40" grpId="0"/>
      <p:bldP spid="41" grpId="0" animBg="1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3352800" cy="4724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also solve statics problems by using the relationship </a:t>
                </a:r>
                <a14:m>
                  <m:oMath xmlns:m="http://schemas.openxmlformats.org/officeDocument/2006/math"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A mass of 8kg rests on a rough horizontal plane. The mass may be modelled as a particle, and the coefficient of friction between the mass and the plane is 0.5.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 Find the magnitude of the maximum force PN, which acts on this mass without causing it to move if P acts at an angle of 60° above the horizontal.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3352800" cy="4724400"/>
              </a:xfrm>
              <a:blipFill>
                <a:blip r:embed="rId2"/>
                <a:stretch>
                  <a:fillRect t="-258" r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3886200" y="2438400"/>
            <a:ext cx="259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00600" y="2057400"/>
            <a:ext cx="914400" cy="381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715000" y="1600200"/>
            <a:ext cx="685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191000" y="2209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57800" y="24384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257800" y="16764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05400" y="28194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8g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29200" y="2133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8kg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72200" y="1371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86200" y="20574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F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05400" y="137160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715000" y="2209800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29200" y="1752600"/>
            <a:ext cx="914400" cy="914400"/>
          </a:xfrm>
          <a:prstGeom prst="arc">
            <a:avLst>
              <a:gd name="adj1" fmla="val 20367928"/>
              <a:gd name="adj2" fmla="val 215566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715000" y="2209800"/>
            <a:ext cx="6858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400800" y="1600200"/>
            <a:ext cx="0" cy="609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67400" y="1981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60°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15000" y="22098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PCos60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24600" y="18288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PSin60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86600" y="1295400"/>
            <a:ext cx="1905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Draw a diagram</a:t>
            </a:r>
          </a:p>
          <a:p>
            <a:pPr algn="ctr"/>
            <a:endParaRPr lang="en-GB" sz="1400" dirty="0">
              <a:latin typeface="Comic Sans MS" pitchFamily="66" charset="0"/>
            </a:endParaRPr>
          </a:p>
          <a:p>
            <a:pPr algn="ctr"/>
            <a:r>
              <a:rPr lang="en-GB" sz="1400" dirty="0">
                <a:latin typeface="Comic Sans MS" pitchFamily="66" charset="0"/>
                <a:sym typeface="Wingdings" pitchFamily="2" charset="2"/>
              </a:rPr>
              <a:t> Find the normal reaction as we need this for F</a:t>
            </a:r>
            <a:r>
              <a:rPr lang="en-GB" sz="1400" baseline="-25000" dirty="0">
                <a:latin typeface="Comic Sans MS" pitchFamily="66" charset="0"/>
                <a:sym typeface="Wingdings" pitchFamily="2" charset="2"/>
              </a:rPr>
              <a:t>MAX</a:t>
            </a:r>
            <a:endParaRPr lang="en-GB" sz="1400" baseline="-25000" dirty="0">
              <a:latin typeface="Comic Sans MS" pitchFamily="66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10000" y="3276600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Resolve Vertically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31735" y="35814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735" y="3581400"/>
                <a:ext cx="829586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733800" y="3962400"/>
                <a:ext cx="18821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+</m:t>
                      </m:r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60−8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962400"/>
                <a:ext cx="1882182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953000" y="4343400"/>
                <a:ext cx="1568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=8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60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343400"/>
                <a:ext cx="1568378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3886200" y="4953000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Find F</a:t>
            </a:r>
            <a:r>
              <a:rPr lang="en-GB" sz="1400" baseline="-25000" dirty="0">
                <a:latin typeface="Comic Sans MS" pitchFamily="66" charset="0"/>
              </a:rPr>
              <a:t>MAX</a:t>
            </a:r>
          </a:p>
        </p:txBody>
      </p:sp>
      <p:sp>
        <p:nvSpPr>
          <p:cNvPr id="67" name="Arc 66"/>
          <p:cNvSpPr/>
          <p:nvPr/>
        </p:nvSpPr>
        <p:spPr>
          <a:xfrm>
            <a:off x="5562600" y="37338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5943600" y="37338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Sub in values with R as positive</a:t>
            </a:r>
          </a:p>
        </p:txBody>
      </p:sp>
      <p:sp>
        <p:nvSpPr>
          <p:cNvPr id="69" name="Arc 68"/>
          <p:cNvSpPr/>
          <p:nvPr/>
        </p:nvSpPr>
        <p:spPr>
          <a:xfrm>
            <a:off x="6400800" y="41148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6781800" y="41148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Rearrange to find R in terms of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648200" y="5334000"/>
                <a:ext cx="10674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334000"/>
                <a:ext cx="106747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648200" y="5715000"/>
                <a:ext cx="23713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=(0.5)(8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60)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715000"/>
                <a:ext cx="2371355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648200" y="6096000"/>
                <a:ext cx="20764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=4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−0.5</m:t>
                      </m:r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60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096000"/>
                <a:ext cx="2076402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6781800" y="54864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7162800" y="5562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76" name="Arc 75"/>
          <p:cNvSpPr/>
          <p:nvPr/>
        </p:nvSpPr>
        <p:spPr>
          <a:xfrm>
            <a:off x="6781800" y="58674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7239000" y="5943600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Multiply bracket 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838200" y="4495060"/>
                <a:ext cx="20764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=4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−0.5</m:t>
                      </m:r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60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5060"/>
                <a:ext cx="2076402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48AB185-EDDB-4A11-B3D7-041BDFC13699}"/>
                  </a:ext>
                </a:extLst>
              </p:cNvPr>
              <p:cNvSpPr txBox="1"/>
              <p:nvPr/>
            </p:nvSpPr>
            <p:spPr>
              <a:xfrm>
                <a:off x="5481962" y="3329126"/>
                <a:ext cx="3899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(↑)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48AB185-EDDB-4A11-B3D7-041BDFC13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962" y="3329126"/>
                <a:ext cx="389979" cy="215444"/>
              </a:xfrm>
              <a:prstGeom prst="rect">
                <a:avLst/>
              </a:prstGeom>
              <a:blipFill>
                <a:blip r:embed="rId10"/>
                <a:stretch>
                  <a:fillRect l="-10938" r="-17188" b="-3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タイトル 1">
            <a:extLst>
              <a:ext uri="{FF2B5EF4-FFF2-40B4-BE49-F238E27FC236}">
                <a16:creationId xmlns:a16="http://schemas.microsoft.com/office/drawing/2014/main" id="{0531C45D-CA6C-476A-8E96-CA545251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9" name="コンテンツ プレースホルダー 2">
            <a:extLst>
              <a:ext uri="{FF2B5EF4-FFF2-40B4-BE49-F238E27FC236}">
                <a16:creationId xmlns:a16="http://schemas.microsoft.com/office/drawing/2014/main" id="{DE128E56-C870-4329-91C1-06C5D355B464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/>
      <p:bldP spid="48" grpId="1"/>
      <p:bldP spid="49" grpId="0"/>
      <p:bldP spid="50" grpId="0"/>
      <p:bldP spid="51" grpId="0"/>
      <p:bldP spid="53" grpId="0"/>
      <p:bldP spid="53" grpId="1"/>
      <p:bldP spid="11" grpId="0" animBg="1"/>
      <p:bldP spid="57" grpId="0"/>
      <p:bldP spid="58" grpId="0"/>
      <p:bldP spid="59" grpId="0"/>
      <p:bldP spid="61" grpId="0"/>
      <p:bldP spid="62" grpId="0"/>
      <p:bldP spid="63" grpId="0"/>
      <p:bldP spid="64" grpId="0"/>
      <p:bldP spid="66" grpId="0"/>
      <p:bldP spid="67" grpId="0" animBg="1"/>
      <p:bldP spid="68" grpId="0"/>
      <p:bldP spid="69" grpId="0" animBg="1"/>
      <p:bldP spid="70" grpId="0"/>
      <p:bldP spid="71" grpId="0"/>
      <p:bldP spid="72" grpId="0"/>
      <p:bldP spid="73" grpId="0"/>
      <p:bldP spid="74" grpId="0" animBg="1"/>
      <p:bldP spid="75" grpId="0"/>
      <p:bldP spid="76" grpId="0" animBg="1"/>
      <p:bldP spid="77" grpId="0"/>
      <p:bldP spid="78" grpId="0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3352800" cy="4724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also solve statics problems by using the relationship </a:t>
                </a:r>
                <a14:m>
                  <m:oMath xmlns:m="http://schemas.openxmlformats.org/officeDocument/2006/math"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A mass of 8kg rests on a rough horizontal plane. The mass may be modelled as a particle, and the coefficient of friction between the mass and the plane is 0.5.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 Find the magnitude of the maximum force PN, which acts on this mass without causing it to move if P acts at an angle of 60° above the horizontal.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3352800" cy="4724400"/>
              </a:xfrm>
              <a:blipFill>
                <a:blip r:embed="rId2"/>
                <a:stretch>
                  <a:fillRect t="-258" r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3886200" y="2438400"/>
            <a:ext cx="2590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00600" y="2057400"/>
            <a:ext cx="914400" cy="381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715000" y="1600200"/>
            <a:ext cx="685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191000" y="2209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57800" y="2438400"/>
            <a:ext cx="0" cy="3810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257800" y="1676400"/>
            <a:ext cx="0" cy="3810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05400" y="28194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8g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29200" y="2133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8kg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72200" y="1371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86200" y="20574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F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05400" y="137160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715000" y="2209800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29200" y="1752600"/>
            <a:ext cx="914400" cy="914400"/>
          </a:xfrm>
          <a:prstGeom prst="arc">
            <a:avLst>
              <a:gd name="adj1" fmla="val 20367928"/>
              <a:gd name="adj2" fmla="val 215566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715000" y="2209800"/>
            <a:ext cx="6858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400800" y="1600200"/>
            <a:ext cx="0" cy="609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67400" y="1981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60°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15000" y="22098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PCos60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24600" y="18288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PSin60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86600" y="1295400"/>
            <a:ext cx="1905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Draw a diagram</a:t>
            </a:r>
          </a:p>
          <a:p>
            <a:pPr algn="ctr"/>
            <a:endParaRPr lang="en-GB" sz="1400" dirty="0">
              <a:latin typeface="Comic Sans MS" pitchFamily="66" charset="0"/>
            </a:endParaRPr>
          </a:p>
          <a:p>
            <a:pPr algn="ctr"/>
            <a:r>
              <a:rPr lang="en-GB" sz="1400" dirty="0">
                <a:latin typeface="Comic Sans MS" pitchFamily="66" charset="0"/>
                <a:sym typeface="Wingdings" pitchFamily="2" charset="2"/>
              </a:rPr>
              <a:t> Find the normal reaction as we need this for F</a:t>
            </a:r>
            <a:r>
              <a:rPr lang="en-GB" sz="1400" baseline="-25000" dirty="0">
                <a:latin typeface="Comic Sans MS" pitchFamily="66" charset="0"/>
                <a:sym typeface="Wingdings" pitchFamily="2" charset="2"/>
              </a:rPr>
              <a:t>MAX</a:t>
            </a:r>
            <a:endParaRPr lang="en-GB" sz="1400" dirty="0"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0000" y="327660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Resolve Horizontally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69935" y="35814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935" y="3581400"/>
                <a:ext cx="829586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/>
          <p:cNvSpPr/>
          <p:nvPr/>
        </p:nvSpPr>
        <p:spPr>
          <a:xfrm>
            <a:off x="6400800" y="37338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6781800" y="37338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Sub in values with P as positive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10400" y="2514600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  <a:sym typeface="Wingdings" pitchFamily="2" charset="2"/>
              </a:rPr>
              <a:t> The horizontal forces will cancel out as the block is in limiting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984898" y="3962400"/>
                <a:ext cx="1485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</a:rPr>
                        <m:t>60−</m:t>
                      </m:r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898" y="3962400"/>
                <a:ext cx="148527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733800" y="4343400"/>
                <a:ext cx="2742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</a:rPr>
                        <m:t>60−(4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−0.5</m:t>
                      </m:r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60)=0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343400"/>
                <a:ext cx="2742546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41898" y="4713767"/>
                <a:ext cx="2668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</a:rPr>
                        <m:t>60−4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+0.5</m:t>
                      </m:r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60=0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98" y="4713767"/>
                <a:ext cx="2668808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299098" y="5105400"/>
                <a:ext cx="2281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</a:rPr>
                        <m:t>60+0.5</m:t>
                      </m:r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60=4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098" y="5105400"/>
                <a:ext cx="2281266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67200" y="5551967"/>
                <a:ext cx="23224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</a:rPr>
                        <m:t>𝐶𝑜𝑠</m:t>
                      </m:r>
                      <m:r>
                        <a:rPr lang="en-GB" sz="1400" b="0" i="1" smtClean="0">
                          <a:latin typeface="Cambria Math"/>
                        </a:rPr>
                        <m:t>60+0.5</m:t>
                      </m:r>
                      <m:r>
                        <a:rPr lang="en-GB" sz="1400" b="0" i="1" smtClean="0">
                          <a:latin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</a:rPr>
                        <m:t>60)=4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551967"/>
                <a:ext cx="2322495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803605" y="5879805"/>
                <a:ext cx="1961947" cy="499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/>
                            </a:rPr>
                            <m:t>4</m:t>
                          </m:r>
                          <m:r>
                            <a:rPr lang="en-GB" sz="1400" i="1">
                              <a:latin typeface="Cambria Math"/>
                            </a:rPr>
                            <m:t>𝑔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num>
                        <m:den>
                          <m:r>
                            <a:rPr lang="en-GB" sz="1400" i="1">
                              <a:latin typeface="Cambria Math"/>
                            </a:rPr>
                            <m:t>𝐶𝑜𝑠</m:t>
                          </m:r>
                          <m:r>
                            <a:rPr lang="en-GB" sz="1400" i="1">
                              <a:latin typeface="Cambria Math"/>
                            </a:rPr>
                            <m:t>60+0.5</m:t>
                          </m:r>
                          <m:r>
                            <a:rPr lang="en-GB" sz="1400" i="1">
                              <a:latin typeface="Cambria Math"/>
                            </a:rPr>
                            <m:t>𝑆𝑖𝑛</m:t>
                          </m:r>
                          <m:r>
                            <a:rPr lang="en-GB" sz="1400" i="1">
                              <a:latin typeface="Cambria Math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605" y="5879805"/>
                <a:ext cx="1961947" cy="499880"/>
              </a:xfrm>
              <a:prstGeom prst="rect">
                <a:avLst/>
              </a:prstGeom>
              <a:blipFill rotWithShape="1"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796516" y="6473455"/>
                <a:ext cx="11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=42.01</m:t>
                      </m:r>
                      <m:r>
                        <a:rPr lang="en-GB" sz="1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516" y="6473455"/>
                <a:ext cx="1144352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Arc 86"/>
          <p:cNvSpPr/>
          <p:nvPr/>
        </p:nvSpPr>
        <p:spPr>
          <a:xfrm>
            <a:off x="6400800" y="41148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c 87"/>
          <p:cNvSpPr/>
          <p:nvPr/>
        </p:nvSpPr>
        <p:spPr>
          <a:xfrm>
            <a:off x="6400800" y="44958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c 88"/>
          <p:cNvSpPr/>
          <p:nvPr/>
        </p:nvSpPr>
        <p:spPr>
          <a:xfrm>
            <a:off x="6400800" y="48768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c 89"/>
          <p:cNvSpPr/>
          <p:nvPr/>
        </p:nvSpPr>
        <p:spPr>
          <a:xfrm>
            <a:off x="6400800" y="5257800"/>
            <a:ext cx="4572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c 90"/>
          <p:cNvSpPr/>
          <p:nvPr/>
        </p:nvSpPr>
        <p:spPr>
          <a:xfrm>
            <a:off x="7543800" y="5715000"/>
            <a:ext cx="4572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c 91"/>
          <p:cNvSpPr/>
          <p:nvPr/>
        </p:nvSpPr>
        <p:spPr>
          <a:xfrm>
            <a:off x="7543800" y="6172200"/>
            <a:ext cx="4572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6781800" y="41910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Sub in F</a:t>
            </a:r>
            <a:r>
              <a:rPr lang="en-GB" sz="1100" baseline="-25000" dirty="0">
                <a:solidFill>
                  <a:srgbClr val="FF0000"/>
                </a:solidFill>
                <a:latin typeface="Comic Sans MS" pitchFamily="66" charset="0"/>
              </a:rPr>
              <a:t>MAX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58000" y="457200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‘Multiply out’ the bracket</a:t>
            </a:r>
            <a:endParaRPr lang="en-GB" sz="11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1800" y="49530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Add 4g</a:t>
            </a:r>
            <a:endParaRPr lang="en-GB" sz="11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781800" y="52578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Factorise P on the left side</a:t>
            </a:r>
            <a:endParaRPr lang="en-GB" sz="11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01000" y="57150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Divide by the bracket</a:t>
            </a:r>
            <a:endParaRPr lang="en-GB" sz="11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924800" y="62484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1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522" y="4495060"/>
            <a:ext cx="1981200" cy="304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70156" y="5234127"/>
                <a:ext cx="3657600" cy="13849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is any greater, the block will start to accelerate.</a:t>
                </a:r>
              </a:p>
              <a:p>
                <a:pPr algn="ctr"/>
                <a:endParaRPr lang="en-GB" sz="1400" dirty="0">
                  <a:latin typeface="Comic Sans MS" pitchFamily="66" charset="0"/>
                </a:endParaRPr>
              </a:p>
              <a:p>
                <a:pPr algn="ctr"/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 is any smaller, then F</a:t>
                </a:r>
                <a:r>
                  <a:rPr lang="en-GB" sz="1400" baseline="-25000" dirty="0">
                    <a:latin typeface="Comic Sans MS" pitchFamily="66" charset="0"/>
                    <a:sym typeface="Wingdings" pitchFamily="2" charset="2"/>
                  </a:rPr>
                  <a:t>MAX</a:t>
                </a:r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 will be less and hence the block will not be in limiting equilibrium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6" y="5234127"/>
                <a:ext cx="3657600" cy="1384995"/>
              </a:xfrm>
              <a:prstGeom prst="rect">
                <a:avLst/>
              </a:prstGeom>
              <a:blipFill>
                <a:blip r:embed="rId11"/>
                <a:stretch>
                  <a:fillRect l="-166" r="-1490" b="-25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>
            <a:off x="5867400" y="3962400"/>
            <a:ext cx="228600" cy="304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4648200" y="4343400"/>
            <a:ext cx="1371600" cy="304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77">
                <a:extLst>
                  <a:ext uri="{FF2B5EF4-FFF2-40B4-BE49-F238E27FC236}">
                    <a16:creationId xmlns:a16="http://schemas.microsoft.com/office/drawing/2014/main" id="{BBFFB944-B89E-46F6-9FEE-2D7984DA24A6}"/>
                  </a:ext>
                </a:extLst>
              </p:cNvPr>
              <p:cNvSpPr txBox="1"/>
              <p:nvPr/>
            </p:nvSpPr>
            <p:spPr>
              <a:xfrm>
                <a:off x="838200" y="4495060"/>
                <a:ext cx="20764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=4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−0.5</m:t>
                      </m:r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60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2" name="TextBox 77">
                <a:extLst>
                  <a:ext uri="{FF2B5EF4-FFF2-40B4-BE49-F238E27FC236}">
                    <a16:creationId xmlns:a16="http://schemas.microsoft.com/office/drawing/2014/main" id="{BBFFB944-B89E-46F6-9FEE-2D7984DA2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5060"/>
                <a:ext cx="2076402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DB020E2-56DC-4EA0-A8BE-3E59251A2D6F}"/>
                  </a:ext>
                </a:extLst>
              </p:cNvPr>
              <p:cNvSpPr txBox="1"/>
              <p:nvPr/>
            </p:nvSpPr>
            <p:spPr>
              <a:xfrm>
                <a:off x="5668392" y="3320248"/>
                <a:ext cx="49271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(→)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DB020E2-56DC-4EA0-A8BE-3E59251A2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392" y="3320248"/>
                <a:ext cx="492711" cy="215444"/>
              </a:xfrm>
              <a:prstGeom prst="rect">
                <a:avLst/>
              </a:prstGeom>
              <a:blipFill>
                <a:blip r:embed="rId13"/>
                <a:stretch>
                  <a:fillRect l="-4938" r="-7407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タイトル 1">
            <a:extLst>
              <a:ext uri="{FF2B5EF4-FFF2-40B4-BE49-F238E27FC236}">
                <a16:creationId xmlns:a16="http://schemas.microsoft.com/office/drawing/2014/main" id="{FBC5EC6B-6796-41AB-ABF0-4C6DDB33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6" name="コンテンツ プレースホルダー 2">
            <a:extLst>
              <a:ext uri="{FF2B5EF4-FFF2-40B4-BE49-F238E27FC236}">
                <a16:creationId xmlns:a16="http://schemas.microsoft.com/office/drawing/2014/main" id="{81D55F1C-1520-4C8F-9573-71CED3FB747D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1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1" grpId="0"/>
      <p:bldP spid="52" grpId="0"/>
      <p:bldP spid="60" grpId="0" animBg="1"/>
      <p:bldP spid="65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/>
      <p:bldP spid="96" grpId="0"/>
      <p:bldP spid="97" grpId="0"/>
      <p:bldP spid="98" grpId="0"/>
      <p:bldP spid="5" grpId="0" animBg="1"/>
      <p:bldP spid="5" grpId="1" animBg="1"/>
      <p:bldP spid="99" grpId="0" animBg="1"/>
      <p:bldP spid="100" grpId="0" animBg="1"/>
      <p:bldP spid="100" grpId="1" animBg="1"/>
      <p:bldP spid="101" grpId="0" animBg="1"/>
      <p:bldP spid="101" grpId="1" animBg="1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Arrow Connector 111"/>
          <p:cNvCxnSpPr/>
          <p:nvPr/>
        </p:nvCxnSpPr>
        <p:spPr>
          <a:xfrm flipV="1">
            <a:off x="6553200" y="1447800"/>
            <a:ext cx="7620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6096000" y="1219200"/>
            <a:ext cx="304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477000" y="1981200"/>
            <a:ext cx="304800" cy="609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77000" y="1981200"/>
            <a:ext cx="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3352800" cy="4724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also solve statics problems by using the relationship </a:t>
                </a:r>
                <a14:m>
                  <m:oMath xmlns:m="http://schemas.openxmlformats.org/officeDocument/2006/math"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A box of mass 10kg rests in limiting equilibrium on a rough plane inclined at 20° above the horizontal. Find the coefficient of friction between the box and the plane.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/>
                  <a:buChar char="à"/>
                </a:pPr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Draw a diagram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/>
                  <a:buChar char="à"/>
                </a:pPr>
                <a:endParaRPr lang="en-GB" sz="1400" dirty="0">
                  <a:latin typeface="Comic Sans MS" pitchFamily="66" charset="0"/>
                  <a:sym typeface="Wingdings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/>
                  <a:buChar char="à"/>
                </a:pPr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We need to find F</a:t>
                </a:r>
                <a:r>
                  <a:rPr lang="en-GB" sz="1400" baseline="-25000" dirty="0">
                    <a:latin typeface="Comic Sans MS" pitchFamily="66" charset="0"/>
                    <a:sym typeface="Wingdings" pitchFamily="2" charset="2"/>
                  </a:rPr>
                  <a:t>MAX </a:t>
                </a:r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so begin by calculating the normal reaction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3352800" cy="4724400"/>
              </a:xfrm>
              <a:blipFill>
                <a:blip r:embed="rId2"/>
                <a:stretch>
                  <a:fillRect t="-258" r="-1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/>
          <p:nvPr/>
        </p:nvCxnSpPr>
        <p:spPr>
          <a:xfrm>
            <a:off x="4876800" y="2819400"/>
            <a:ext cx="243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876800" y="1676400"/>
            <a:ext cx="22860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419600" y="2362200"/>
            <a:ext cx="914400" cy="914400"/>
          </a:xfrm>
          <a:prstGeom prst="arc">
            <a:avLst>
              <a:gd name="adj1" fmla="val 19938714"/>
              <a:gd name="adj2" fmla="val 215646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19952565">
            <a:off x="6235340" y="1806297"/>
            <a:ext cx="3810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6477000" y="2590800"/>
            <a:ext cx="3048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57800" y="2590800"/>
                <a:ext cx="431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omic Sans MS" pitchFamily="66" charset="0"/>
                  </a:rPr>
                  <a:t>20</a:t>
                </a:r>
                <a14:m>
                  <m:oMath xmlns:m="http://schemas.openxmlformats.org/officeDocument/2006/math">
                    <m:r>
                      <a:rPr lang="en-GB" sz="120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590800"/>
                <a:ext cx="431528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1429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019800" y="2209800"/>
                <a:ext cx="410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Comic Sans MS" pitchFamily="66" charset="0"/>
                  </a:rPr>
                  <a:t>20</a:t>
                </a:r>
                <a14:m>
                  <m:oMath xmlns:m="http://schemas.openxmlformats.org/officeDocument/2006/math">
                    <m:r>
                      <a:rPr lang="en-GB" sz="110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GB" sz="11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410690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Arc 106"/>
          <p:cNvSpPr/>
          <p:nvPr/>
        </p:nvSpPr>
        <p:spPr>
          <a:xfrm>
            <a:off x="5943600" y="1295400"/>
            <a:ext cx="914400" cy="914400"/>
          </a:xfrm>
          <a:prstGeom prst="arc">
            <a:avLst>
              <a:gd name="adj1" fmla="val 4161470"/>
              <a:gd name="adj2" fmla="val 47776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324600" y="2133600"/>
            <a:ext cx="175655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096000" y="2362200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10g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29400" y="2133600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10gCos20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400" y="259080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10gSin20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1200" y="114300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R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15200" y="121920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33800" y="3124200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Resolving Perpendicular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48200" y="35052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505200"/>
                <a:ext cx="829586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636335" y="3886200"/>
                <a:ext cx="16871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−10</m:t>
                      </m:r>
                      <m:r>
                        <a:rPr lang="en-GB" sz="14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20=0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335" y="3886200"/>
                <a:ext cx="1687129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4648200" y="4267200"/>
                <a:ext cx="13733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=10</m:t>
                      </m:r>
                      <m:r>
                        <a:rPr lang="en-GB" sz="14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267200"/>
                <a:ext cx="1373325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/>
          <p:cNvSpPr txBox="1"/>
          <p:nvPr/>
        </p:nvSpPr>
        <p:spPr>
          <a:xfrm>
            <a:off x="3733800" y="4800600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Finding F</a:t>
            </a:r>
            <a:r>
              <a:rPr lang="en-GB" sz="1400" baseline="-25000" dirty="0">
                <a:latin typeface="Comic Sans MS" pitchFamily="66" charset="0"/>
              </a:rPr>
              <a:t>MAX</a:t>
            </a:r>
          </a:p>
        </p:txBody>
      </p:sp>
      <p:sp>
        <p:nvSpPr>
          <p:cNvPr id="118" name="Arc 117"/>
          <p:cNvSpPr/>
          <p:nvPr/>
        </p:nvSpPr>
        <p:spPr>
          <a:xfrm>
            <a:off x="5257800" y="36576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>
            <a:off x="5638800" y="36576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Sub in values with R as positive</a:t>
            </a:r>
          </a:p>
        </p:txBody>
      </p:sp>
      <p:sp>
        <p:nvSpPr>
          <p:cNvPr id="120" name="Arc 119"/>
          <p:cNvSpPr/>
          <p:nvPr/>
        </p:nvSpPr>
        <p:spPr>
          <a:xfrm>
            <a:off x="5715000" y="40386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/>
          <p:cNvSpPr txBox="1"/>
          <p:nvPr/>
        </p:nvSpPr>
        <p:spPr>
          <a:xfrm>
            <a:off x="6096000" y="41148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Rearrange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4648200" y="5257800"/>
                <a:ext cx="10674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257800"/>
                <a:ext cx="1067472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Arc 122"/>
          <p:cNvSpPr/>
          <p:nvPr/>
        </p:nvSpPr>
        <p:spPr>
          <a:xfrm>
            <a:off x="6324600" y="54102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/>
          <p:cNvSpPr txBox="1"/>
          <p:nvPr/>
        </p:nvSpPr>
        <p:spPr>
          <a:xfrm>
            <a:off x="6705600" y="54102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Sub in R and leave 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4648200" y="5638800"/>
                <a:ext cx="1895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(10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20)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895775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1040167" y="4454371"/>
                <a:ext cx="1895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(10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20)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67" y="4454371"/>
                <a:ext cx="1895775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83B7265-5364-41DB-8030-B1DF61C6A229}"/>
                  </a:ext>
                </a:extLst>
              </p:cNvPr>
              <p:cNvSpPr txBox="1"/>
              <p:nvPr/>
            </p:nvSpPr>
            <p:spPr>
              <a:xfrm>
                <a:off x="5881457" y="3151571"/>
                <a:ext cx="4885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(↖)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83B7265-5364-41DB-8030-B1DF61C6A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457" y="3151571"/>
                <a:ext cx="488532" cy="246221"/>
              </a:xfrm>
              <a:prstGeom prst="rect">
                <a:avLst/>
              </a:prstGeom>
              <a:blipFill>
                <a:blip r:embed="rId11"/>
                <a:stretch>
                  <a:fillRect l="-10000" r="-137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タイトル 1">
            <a:extLst>
              <a:ext uri="{FF2B5EF4-FFF2-40B4-BE49-F238E27FC236}">
                <a16:creationId xmlns:a16="http://schemas.microsoft.com/office/drawing/2014/main" id="{83A88150-F364-4AB1-89E8-E8289709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コンテンツ プレースホルダー 2">
            <a:extLst>
              <a:ext uri="{FF2B5EF4-FFF2-40B4-BE49-F238E27FC236}">
                <a16:creationId xmlns:a16="http://schemas.microsoft.com/office/drawing/2014/main" id="{91A438A0-62FB-4CF3-A849-B77430156F3E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0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/>
      <p:bldP spid="106" grpId="0"/>
      <p:bldP spid="107" grpId="0" animBg="1"/>
      <p:bldP spid="108" grpId="0"/>
      <p:bldP spid="109" grpId="0"/>
      <p:bldP spid="110" grpId="0"/>
      <p:bldP spid="22" grpId="0"/>
      <p:bldP spid="22" grpId="1"/>
      <p:bldP spid="113" grpId="0"/>
      <p:bldP spid="28" grpId="0"/>
      <p:bldP spid="29" grpId="0"/>
      <p:bldP spid="115" grpId="0"/>
      <p:bldP spid="116" grpId="0"/>
      <p:bldP spid="117" grpId="0"/>
      <p:bldP spid="118" grpId="0" animBg="1"/>
      <p:bldP spid="119" grpId="0"/>
      <p:bldP spid="120" grpId="0" animBg="1"/>
      <p:bldP spid="121" grpId="0"/>
      <p:bldP spid="122" grpId="0"/>
      <p:bldP spid="123" grpId="0" animBg="1"/>
      <p:bldP spid="124" grpId="0"/>
      <p:bldP spid="125" grpId="0"/>
      <p:bldP spid="126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Arrow Connector 111"/>
          <p:cNvCxnSpPr/>
          <p:nvPr/>
        </p:nvCxnSpPr>
        <p:spPr>
          <a:xfrm flipV="1">
            <a:off x="6553200" y="1447800"/>
            <a:ext cx="7620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6096000" y="1219200"/>
            <a:ext cx="304800" cy="609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477000" y="1981200"/>
            <a:ext cx="304800" cy="609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77000" y="1981200"/>
            <a:ext cx="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3352800" cy="4724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also solve statics problems by using the relationship </a:t>
                </a:r>
                <a14:m>
                  <m:oMath xmlns:m="http://schemas.openxmlformats.org/officeDocument/2006/math"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</a:rPr>
                  <a:t>A box of mass 10kg rests in limiting equilibrium on a rough plane inclined at 20° above the horizontal. Find the coefficient of friction between the box and the plane.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/>
                  <a:buChar char="à"/>
                </a:pPr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Draw a diagram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/>
                  <a:buChar char="à"/>
                </a:pPr>
                <a:endParaRPr lang="en-GB" sz="1400" dirty="0">
                  <a:latin typeface="Comic Sans MS" pitchFamily="66" charset="0"/>
                  <a:sym typeface="Wingdings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/>
                  <a:buChar char="à"/>
                </a:pPr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We need to find F</a:t>
                </a:r>
                <a:r>
                  <a:rPr lang="en-GB" sz="1400" baseline="-25000" dirty="0">
                    <a:latin typeface="Comic Sans MS" pitchFamily="66" charset="0"/>
                    <a:sym typeface="Wingdings" pitchFamily="2" charset="2"/>
                  </a:rPr>
                  <a:t>MAX </a:t>
                </a:r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so begin by calculating the normal reaction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/>
                  <a:buChar char="à"/>
                </a:pPr>
                <a:endParaRPr lang="en-GB" sz="1400" dirty="0">
                  <a:latin typeface="Comic Sans MS" pitchFamily="66" charset="0"/>
                  <a:sym typeface="Wingdings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  <a:sym typeface="Wingdings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/>
                  <a:buChar char="à"/>
                </a:pPr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Now you can resolve Parallel to find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𝜇</m:t>
                    </m:r>
                  </m:oMath>
                </a14:m>
                <a:endParaRPr lang="en-GB" sz="1400" i="1" dirty="0">
                  <a:latin typeface="Comic Sans MS" pitchFamily="66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3352800" cy="4724400"/>
              </a:xfrm>
              <a:blipFill>
                <a:blip r:embed="rId2"/>
                <a:stretch>
                  <a:fillRect l="-182" t="-258" r="-2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/>
          <p:nvPr/>
        </p:nvCxnSpPr>
        <p:spPr>
          <a:xfrm>
            <a:off x="4876800" y="2819400"/>
            <a:ext cx="243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876800" y="1676400"/>
            <a:ext cx="22860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419600" y="2362200"/>
            <a:ext cx="914400" cy="914400"/>
          </a:xfrm>
          <a:prstGeom prst="arc">
            <a:avLst>
              <a:gd name="adj1" fmla="val 19938714"/>
              <a:gd name="adj2" fmla="val 215646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19952565">
            <a:off x="6235340" y="1806297"/>
            <a:ext cx="3810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6477000" y="2590800"/>
            <a:ext cx="3048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57800" y="2590800"/>
                <a:ext cx="431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omic Sans MS" pitchFamily="66" charset="0"/>
                  </a:rPr>
                  <a:t>20</a:t>
                </a:r>
                <a14:m>
                  <m:oMath xmlns:m="http://schemas.openxmlformats.org/officeDocument/2006/math">
                    <m:r>
                      <a:rPr lang="en-GB" sz="120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590800"/>
                <a:ext cx="431528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1429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019800" y="2209800"/>
                <a:ext cx="410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Comic Sans MS" pitchFamily="66" charset="0"/>
                  </a:rPr>
                  <a:t>20</a:t>
                </a:r>
                <a14:m>
                  <m:oMath xmlns:m="http://schemas.openxmlformats.org/officeDocument/2006/math">
                    <m:r>
                      <a:rPr lang="en-GB" sz="110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GB" sz="11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410690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Arc 106"/>
          <p:cNvSpPr/>
          <p:nvPr/>
        </p:nvSpPr>
        <p:spPr>
          <a:xfrm>
            <a:off x="5943600" y="1295400"/>
            <a:ext cx="914400" cy="914400"/>
          </a:xfrm>
          <a:prstGeom prst="arc">
            <a:avLst>
              <a:gd name="adj1" fmla="val 4161470"/>
              <a:gd name="adj2" fmla="val 47776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324600" y="2133600"/>
            <a:ext cx="175655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096000" y="2362200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10g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29400" y="2133600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10gCos20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400" y="259080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10gSin20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1200" y="114300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15200" y="121920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33800" y="3124200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Resolving Parallel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638800" y="35052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505200"/>
                <a:ext cx="829586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>
            <a:off x="6324600" y="36576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629400" y="35814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Sub in values with ‘down the plane’ as 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648200" y="3886200"/>
                <a:ext cx="16503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10</m:t>
                      </m:r>
                      <m:r>
                        <a:rPr lang="en-GB" sz="1400" b="0" i="1" smtClean="0">
                          <a:latin typeface="Cambria Math"/>
                        </a:rPr>
                        <m:t>𝑔𝑆𝑖𝑛</m:t>
                      </m:r>
                      <m:r>
                        <a:rPr lang="en-GB" sz="1400" b="0" i="1" smtClean="0">
                          <a:latin typeface="Cambria Math"/>
                        </a:rPr>
                        <m:t>20−</m:t>
                      </m:r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886200"/>
                <a:ext cx="1650388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723167" y="4267200"/>
                <a:ext cx="25795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10</m:t>
                      </m:r>
                      <m:r>
                        <a:rPr lang="en-GB" sz="1400" b="0" i="1" smtClean="0">
                          <a:latin typeface="Cambria Math"/>
                        </a:rPr>
                        <m:t>𝑔𝑆𝑖𝑛</m:t>
                      </m:r>
                      <m:r>
                        <a:rPr lang="en-GB" sz="1400" b="0" i="1" smtClean="0">
                          <a:latin typeface="Cambria Math"/>
                        </a:rPr>
                        <m:t>20−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(10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20)=0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67" y="4267200"/>
                <a:ext cx="257955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976037" y="4669465"/>
                <a:ext cx="22657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10</m:t>
                      </m:r>
                      <m:r>
                        <a:rPr lang="en-GB" sz="1400" b="0" i="1" smtClean="0">
                          <a:latin typeface="Cambria Math"/>
                        </a:rPr>
                        <m:t>𝑔𝑆𝑖𝑛</m:t>
                      </m:r>
                      <m:r>
                        <a:rPr lang="en-GB" sz="1400" b="0" i="1" smtClean="0">
                          <a:latin typeface="Cambria Math"/>
                        </a:rPr>
                        <m:t>20=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(10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20)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7" y="4669465"/>
                <a:ext cx="2265748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44140" y="5039833"/>
                <a:ext cx="1356846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/>
                            </a:rPr>
                            <m:t>10</m:t>
                          </m:r>
                          <m:r>
                            <a:rPr lang="en-GB" sz="1400" i="1">
                              <a:latin typeface="Cambria Math"/>
                            </a:rPr>
                            <m:t>𝑔𝑆𝑖𝑛</m:t>
                          </m:r>
                          <m:r>
                            <a:rPr lang="en-GB" sz="1400" i="1">
                              <a:latin typeface="Cambria Math"/>
                            </a:rPr>
                            <m:t>20</m:t>
                          </m:r>
                        </m:num>
                        <m:den>
                          <m:r>
                            <a:rPr lang="en-GB" sz="1400" i="1">
                              <a:latin typeface="Cambria Math"/>
                              <a:ea typeface="Cambria Math"/>
                            </a:rPr>
                            <m:t>10</m:t>
                          </m:r>
                          <m:r>
                            <a:rPr lang="en-GB" sz="1400" i="1">
                              <a:latin typeface="Cambria Math"/>
                              <a:ea typeface="Cambria Math"/>
                            </a:rPr>
                            <m:t>𝑔𝐶𝑜𝑠</m:t>
                          </m:r>
                          <m:r>
                            <a:rPr lang="en-GB" sz="1400" i="1">
                              <a:latin typeface="Cambria Math"/>
                              <a:ea typeface="Cambria Math"/>
                            </a:rPr>
                            <m:t>20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140" y="5039833"/>
                <a:ext cx="1356846" cy="534826"/>
              </a:xfrm>
              <a:prstGeom prst="rect">
                <a:avLst/>
              </a:prstGeom>
              <a:blipFill rotWithShape="1">
                <a:blip r:embed="rId9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411972" y="5649432"/>
                <a:ext cx="8967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0.36=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72" y="5649432"/>
                <a:ext cx="896784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6324600" y="40386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c 45"/>
          <p:cNvSpPr/>
          <p:nvPr/>
        </p:nvSpPr>
        <p:spPr>
          <a:xfrm>
            <a:off x="7010400" y="44196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Arc 46"/>
          <p:cNvSpPr/>
          <p:nvPr/>
        </p:nvSpPr>
        <p:spPr>
          <a:xfrm>
            <a:off x="7010400" y="4800600"/>
            <a:ext cx="457200" cy="5334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c 47"/>
          <p:cNvSpPr/>
          <p:nvPr/>
        </p:nvSpPr>
        <p:spPr>
          <a:xfrm>
            <a:off x="7010400" y="5334000"/>
            <a:ext cx="457200" cy="5334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6705600" y="41148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Sub in F</a:t>
            </a:r>
            <a:r>
              <a:rPr lang="en-GB" sz="1100" baseline="-25000" dirty="0">
                <a:solidFill>
                  <a:srgbClr val="FF0000"/>
                </a:solidFill>
                <a:latin typeface="Comic Sans MS" pitchFamily="66" charset="0"/>
              </a:rPr>
              <a:t>MAX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7490" y="4481004"/>
            <a:ext cx="1752600" cy="304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715000" y="3886200"/>
            <a:ext cx="152400" cy="304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4800600" y="4267200"/>
            <a:ext cx="1066800" cy="304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7391400" y="44958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Add µ(10gCos20)</a:t>
            </a:r>
            <a:endParaRPr lang="en-GB" sz="11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91400" y="487680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Divide by the bracket</a:t>
            </a:r>
            <a:endParaRPr lang="en-GB" sz="11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67600" y="54864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1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125">
                <a:extLst>
                  <a:ext uri="{FF2B5EF4-FFF2-40B4-BE49-F238E27FC236}">
                    <a16:creationId xmlns:a16="http://schemas.microsoft.com/office/drawing/2014/main" id="{70E0F7A1-EAD0-4896-84BB-1695AD93E481}"/>
                  </a:ext>
                </a:extLst>
              </p:cNvPr>
              <p:cNvSpPr txBox="1"/>
              <p:nvPr/>
            </p:nvSpPr>
            <p:spPr>
              <a:xfrm>
                <a:off x="1040167" y="4454371"/>
                <a:ext cx="1895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(10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20)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TextBox 125">
                <a:extLst>
                  <a:ext uri="{FF2B5EF4-FFF2-40B4-BE49-F238E27FC236}">
                    <a16:creationId xmlns:a16="http://schemas.microsoft.com/office/drawing/2014/main" id="{70E0F7A1-EAD0-4896-84BB-1695AD93E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167" y="4454371"/>
                <a:ext cx="1895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E537497-A693-4C4B-A5ED-A755B32CDA73}"/>
                  </a:ext>
                </a:extLst>
              </p:cNvPr>
              <p:cNvSpPr txBox="1"/>
              <p:nvPr/>
            </p:nvSpPr>
            <p:spPr>
              <a:xfrm>
                <a:off x="5357672" y="3142696"/>
                <a:ext cx="4885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(↗)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E537497-A693-4C4B-A5ED-A755B32CD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72" y="3142696"/>
                <a:ext cx="488532" cy="246221"/>
              </a:xfrm>
              <a:prstGeom prst="rect">
                <a:avLst/>
              </a:prstGeom>
              <a:blipFill>
                <a:blip r:embed="rId12"/>
                <a:stretch>
                  <a:fillRect l="-10000" r="-137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タイトル 1">
            <a:extLst>
              <a:ext uri="{FF2B5EF4-FFF2-40B4-BE49-F238E27FC236}">
                <a16:creationId xmlns:a16="http://schemas.microsoft.com/office/drawing/2014/main" id="{A821BE42-3F8D-40B0-BEF0-26A6AC75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9" name="コンテンツ プレースホルダー 2">
            <a:extLst>
              <a:ext uri="{FF2B5EF4-FFF2-40B4-BE49-F238E27FC236}">
                <a16:creationId xmlns:a16="http://schemas.microsoft.com/office/drawing/2014/main" id="{8596DF7A-DC16-414B-8FD4-049B19C7A5AF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3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28" grpId="0"/>
      <p:bldP spid="37" grpId="0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/>
      <p:bldP spid="5" grpId="0" animBg="1"/>
      <p:bldP spid="5" grpId="1" animBg="1"/>
      <p:bldP spid="51" grpId="0" animBg="1"/>
      <p:bldP spid="51" grpId="1" animBg="1"/>
      <p:bldP spid="52" grpId="0" animBg="1"/>
      <p:bldP spid="52" grpId="1" animBg="1"/>
      <p:bldP spid="53" grpId="0"/>
      <p:bldP spid="54" grpId="0"/>
      <p:bldP spid="55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円弧 12">
            <a:extLst>
              <a:ext uri="{FF2B5EF4-FFF2-40B4-BE49-F238E27FC236}">
                <a16:creationId xmlns:a16="http://schemas.microsoft.com/office/drawing/2014/main" id="{11BAE7D1-8928-4333-94C3-59A3ABDD6AC6}"/>
              </a:ext>
            </a:extLst>
          </p:cNvPr>
          <p:cNvSpPr/>
          <p:nvPr/>
        </p:nvSpPr>
        <p:spPr>
          <a:xfrm>
            <a:off x="5832630" y="1509204"/>
            <a:ext cx="914400" cy="914400"/>
          </a:xfrm>
          <a:prstGeom prst="arc">
            <a:avLst>
              <a:gd name="adj1" fmla="val 9141998"/>
              <a:gd name="adj2" fmla="val 106058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6553200" y="1447800"/>
            <a:ext cx="7620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6096000" y="1219200"/>
            <a:ext cx="304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477000" y="1981200"/>
            <a:ext cx="304800" cy="609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77000" y="1981200"/>
            <a:ext cx="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3352800" cy="4724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also solve statics problems by using the relationship </a:t>
                </a:r>
                <a14:m>
                  <m:oMath xmlns:m="http://schemas.openxmlformats.org/officeDocument/2006/math"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A horizontal force of magnitude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applied to the box. Given that the box remains in equilibrium, find the maximum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It is very important to notice that this force will be attempting to push the box </a:t>
                </a:r>
                <a:r>
                  <a:rPr lang="en-US" sz="1400" u="sng" dirty="0">
                    <a:latin typeface="Comic Sans MS" pitchFamily="66" charset="0"/>
                  </a:rPr>
                  <a:t>up</a:t>
                </a:r>
                <a:r>
                  <a:rPr lang="en-US" sz="1400" dirty="0">
                    <a:latin typeface="Comic Sans MS" pitchFamily="66" charset="0"/>
                  </a:rPr>
                  <a:t> the slope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Hence, the direction of the frictional force will change…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As before, find the normal reaction, and use it to find the maximum frictional force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Then resolve parallel using this value…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3352800" cy="4724400"/>
              </a:xfrm>
              <a:blipFill>
                <a:blip r:embed="rId2"/>
                <a:stretch>
                  <a:fillRect t="-258" r="-1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/>
          <p:nvPr/>
        </p:nvCxnSpPr>
        <p:spPr>
          <a:xfrm>
            <a:off x="4876800" y="2819400"/>
            <a:ext cx="243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876800" y="1676400"/>
            <a:ext cx="22860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419600" y="2362200"/>
            <a:ext cx="914400" cy="914400"/>
          </a:xfrm>
          <a:prstGeom prst="arc">
            <a:avLst>
              <a:gd name="adj1" fmla="val 19938714"/>
              <a:gd name="adj2" fmla="val 215646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19952565">
            <a:off x="6235340" y="1806297"/>
            <a:ext cx="3810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6477000" y="2590800"/>
            <a:ext cx="3048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57800" y="2590800"/>
                <a:ext cx="431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omic Sans MS" pitchFamily="66" charset="0"/>
                  </a:rPr>
                  <a:t>20</a:t>
                </a:r>
                <a14:m>
                  <m:oMath xmlns:m="http://schemas.openxmlformats.org/officeDocument/2006/math">
                    <m:r>
                      <a:rPr lang="en-GB" sz="120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590800"/>
                <a:ext cx="431528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1429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019800" y="2209800"/>
                <a:ext cx="410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Comic Sans MS" pitchFamily="66" charset="0"/>
                  </a:rPr>
                  <a:t>20</a:t>
                </a:r>
                <a14:m>
                  <m:oMath xmlns:m="http://schemas.openxmlformats.org/officeDocument/2006/math">
                    <m:r>
                      <a:rPr lang="en-GB" sz="110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GB" sz="11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410690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Arc 106"/>
          <p:cNvSpPr/>
          <p:nvPr/>
        </p:nvSpPr>
        <p:spPr>
          <a:xfrm>
            <a:off x="5943600" y="1295400"/>
            <a:ext cx="914400" cy="914400"/>
          </a:xfrm>
          <a:prstGeom prst="arc">
            <a:avLst>
              <a:gd name="adj1" fmla="val 4161470"/>
              <a:gd name="adj2" fmla="val 47776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324600" y="2133600"/>
            <a:ext cx="175655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096000" y="2362200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10g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29400" y="2133600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10gCos20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400" y="259080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10gSin20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1200" y="114300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R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15200" y="121920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42971" y="1210598"/>
                <a:ext cx="8967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=0.36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971" y="1210598"/>
                <a:ext cx="896784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タイトル 1">
            <a:extLst>
              <a:ext uri="{FF2B5EF4-FFF2-40B4-BE49-F238E27FC236}">
                <a16:creationId xmlns:a16="http://schemas.microsoft.com/office/drawing/2014/main" id="{15C0EBAE-CE7E-48ED-83FD-ACFA8856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6" name="コンテンツ プレースホルダー 2">
            <a:extLst>
              <a:ext uri="{FF2B5EF4-FFF2-40B4-BE49-F238E27FC236}">
                <a16:creationId xmlns:a16="http://schemas.microsoft.com/office/drawing/2014/main" id="{F27F1F8B-65A8-4ECA-A372-C16C65C9698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8" name="Straight Connector 17">
            <a:extLst>
              <a:ext uri="{FF2B5EF4-FFF2-40B4-BE49-F238E27FC236}">
                <a16:creationId xmlns:a16="http://schemas.microsoft.com/office/drawing/2014/main" id="{57DD1C6D-DE46-4501-8206-7A2F9AFFC541}"/>
              </a:ext>
            </a:extLst>
          </p:cNvPr>
          <p:cNvCxnSpPr>
            <a:cxnSpLocks/>
          </p:cNvCxnSpPr>
          <p:nvPr/>
        </p:nvCxnSpPr>
        <p:spPr>
          <a:xfrm flipH="1">
            <a:off x="4483223" y="1998955"/>
            <a:ext cx="1767396" cy="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5">
            <a:extLst>
              <a:ext uri="{FF2B5EF4-FFF2-40B4-BE49-F238E27FC236}">
                <a16:creationId xmlns:a16="http://schemas.microsoft.com/office/drawing/2014/main" id="{80808A1D-C582-4363-BEBA-7F9CB8304F3B}"/>
              </a:ext>
            </a:extLst>
          </p:cNvPr>
          <p:cNvCxnSpPr>
            <a:cxnSpLocks/>
          </p:cNvCxnSpPr>
          <p:nvPr/>
        </p:nvCxnSpPr>
        <p:spPr>
          <a:xfrm flipH="1" flipV="1">
            <a:off x="4492101" y="1997476"/>
            <a:ext cx="372862" cy="701336"/>
          </a:xfrm>
          <a:prstGeom prst="line">
            <a:avLst/>
          </a:prstGeom>
          <a:ln w="25400">
            <a:solidFill>
              <a:srgbClr val="0000FF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46">
            <a:extLst>
              <a:ext uri="{FF2B5EF4-FFF2-40B4-BE49-F238E27FC236}">
                <a16:creationId xmlns:a16="http://schemas.microsoft.com/office/drawing/2014/main" id="{1881FEEF-8BF6-4B50-85CB-0CECB1AE4490}"/>
              </a:ext>
            </a:extLst>
          </p:cNvPr>
          <p:cNvCxnSpPr>
            <a:cxnSpLocks/>
          </p:cNvCxnSpPr>
          <p:nvPr/>
        </p:nvCxnSpPr>
        <p:spPr>
          <a:xfrm flipH="1">
            <a:off x="4847208" y="1998955"/>
            <a:ext cx="1403414" cy="690979"/>
          </a:xfrm>
          <a:prstGeom prst="line">
            <a:avLst/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0">
            <a:extLst>
              <a:ext uri="{FF2B5EF4-FFF2-40B4-BE49-F238E27FC236}">
                <a16:creationId xmlns:a16="http://schemas.microsoft.com/office/drawing/2014/main" id="{E552AFBE-BE5E-4AF4-BB1A-2AD7708FD6BE}"/>
              </a:ext>
            </a:extLst>
          </p:cNvPr>
          <p:cNvSpPr txBox="1"/>
          <p:nvPr/>
        </p:nvSpPr>
        <p:spPr>
          <a:xfrm>
            <a:off x="5470862" y="198119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20˚</a:t>
            </a:r>
          </a:p>
        </p:txBody>
      </p:sp>
      <p:sp>
        <p:nvSpPr>
          <p:cNvPr id="62" name="TextBox 59">
            <a:extLst>
              <a:ext uri="{FF2B5EF4-FFF2-40B4-BE49-F238E27FC236}">
                <a16:creationId xmlns:a16="http://schemas.microsoft.com/office/drawing/2014/main" id="{626C00EF-FCF4-4864-B248-96B8B0B544C4}"/>
              </a:ext>
            </a:extLst>
          </p:cNvPr>
          <p:cNvSpPr txBox="1"/>
          <p:nvPr/>
        </p:nvSpPr>
        <p:spPr>
          <a:xfrm>
            <a:off x="4867922" y="2186866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PCos20</a:t>
            </a:r>
          </a:p>
        </p:txBody>
      </p:sp>
      <p:sp>
        <p:nvSpPr>
          <p:cNvPr id="63" name="TextBox 60">
            <a:extLst>
              <a:ext uri="{FF2B5EF4-FFF2-40B4-BE49-F238E27FC236}">
                <a16:creationId xmlns:a16="http://schemas.microsoft.com/office/drawing/2014/main" id="{655F44FC-148C-43E6-94BD-71EEA82B3AD5}"/>
              </a:ext>
            </a:extLst>
          </p:cNvPr>
          <p:cNvSpPr txBox="1"/>
          <p:nvPr/>
        </p:nvSpPr>
        <p:spPr>
          <a:xfrm>
            <a:off x="4286435" y="172078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64" name="TextBox 61">
            <a:extLst>
              <a:ext uri="{FF2B5EF4-FFF2-40B4-BE49-F238E27FC236}">
                <a16:creationId xmlns:a16="http://schemas.microsoft.com/office/drawing/2014/main" id="{C887C052-18E2-47A5-8DA7-542ADAB28DC7}"/>
              </a:ext>
            </a:extLst>
          </p:cNvPr>
          <p:cNvSpPr txBox="1"/>
          <p:nvPr/>
        </p:nvSpPr>
        <p:spPr>
          <a:xfrm>
            <a:off x="3986814" y="229339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PSin20</a:t>
            </a:r>
          </a:p>
        </p:txBody>
      </p:sp>
      <p:cxnSp>
        <p:nvCxnSpPr>
          <p:cNvPr id="65" name="Straight Arrow Connector 111">
            <a:extLst>
              <a:ext uri="{FF2B5EF4-FFF2-40B4-BE49-F238E27FC236}">
                <a16:creationId xmlns:a16="http://schemas.microsoft.com/office/drawing/2014/main" id="{4FE335D7-37A7-4679-B93F-3AB957CA6C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0191" y="1431524"/>
            <a:ext cx="7620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27">
            <a:extLst>
              <a:ext uri="{FF2B5EF4-FFF2-40B4-BE49-F238E27FC236}">
                <a16:creationId xmlns:a16="http://schemas.microsoft.com/office/drawing/2014/main" id="{89FF38B6-EF2E-4DDB-AEE6-CBD26D7D2DD4}"/>
              </a:ext>
            </a:extLst>
          </p:cNvPr>
          <p:cNvSpPr txBox="1"/>
          <p:nvPr/>
        </p:nvSpPr>
        <p:spPr>
          <a:xfrm>
            <a:off x="3769311" y="3124200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Resolving Perpendicular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28">
                <a:extLst>
                  <a:ext uri="{FF2B5EF4-FFF2-40B4-BE49-F238E27FC236}">
                    <a16:creationId xmlns:a16="http://schemas.microsoft.com/office/drawing/2014/main" id="{03444F7E-F911-4268-B1F3-E5C1A219441D}"/>
                  </a:ext>
                </a:extLst>
              </p:cNvPr>
              <p:cNvSpPr txBox="1"/>
              <p:nvPr/>
            </p:nvSpPr>
            <p:spPr>
              <a:xfrm>
                <a:off x="5340658" y="35052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7" name="TextBox 28">
                <a:extLst>
                  <a:ext uri="{FF2B5EF4-FFF2-40B4-BE49-F238E27FC236}">
                    <a16:creationId xmlns:a16="http://schemas.microsoft.com/office/drawing/2014/main" id="{03444F7E-F911-4268-B1F3-E5C1A219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658" y="3505200"/>
                <a:ext cx="82958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114">
                <a:extLst>
                  <a:ext uri="{FF2B5EF4-FFF2-40B4-BE49-F238E27FC236}">
                    <a16:creationId xmlns:a16="http://schemas.microsoft.com/office/drawing/2014/main" id="{536C48DD-EDB5-4D8F-9F23-1F364A9D188A}"/>
                  </a:ext>
                </a:extLst>
              </p:cNvPr>
              <p:cNvSpPr txBox="1"/>
              <p:nvPr/>
            </p:nvSpPr>
            <p:spPr>
              <a:xfrm>
                <a:off x="3565314" y="3886200"/>
                <a:ext cx="2464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−10</m:t>
                      </m:r>
                      <m:r>
                        <a:rPr lang="en-GB" sz="14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20−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𝑃𝑆𝑖𝑛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20=0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8" name="TextBox 114">
                <a:extLst>
                  <a:ext uri="{FF2B5EF4-FFF2-40B4-BE49-F238E27FC236}">
                    <a16:creationId xmlns:a16="http://schemas.microsoft.com/office/drawing/2014/main" id="{536C48DD-EDB5-4D8F-9F23-1F364A9D1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314" y="3886200"/>
                <a:ext cx="2464201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117">
            <a:extLst>
              <a:ext uri="{FF2B5EF4-FFF2-40B4-BE49-F238E27FC236}">
                <a16:creationId xmlns:a16="http://schemas.microsoft.com/office/drawing/2014/main" id="{29FA759F-751B-4C21-810A-C15408180A57}"/>
              </a:ext>
            </a:extLst>
          </p:cNvPr>
          <p:cNvSpPr/>
          <p:nvPr/>
        </p:nvSpPr>
        <p:spPr>
          <a:xfrm>
            <a:off x="7157622" y="3639844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118">
            <a:extLst>
              <a:ext uri="{FF2B5EF4-FFF2-40B4-BE49-F238E27FC236}">
                <a16:creationId xmlns:a16="http://schemas.microsoft.com/office/drawing/2014/main" id="{CB59D46B-258E-41EA-9B6D-DCB2A95BC3D0}"/>
              </a:ext>
            </a:extLst>
          </p:cNvPr>
          <p:cNvSpPr txBox="1"/>
          <p:nvPr/>
        </p:nvSpPr>
        <p:spPr>
          <a:xfrm>
            <a:off x="7538622" y="3639844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Sub in values with R as positive</a:t>
            </a:r>
          </a:p>
        </p:txBody>
      </p:sp>
      <p:sp>
        <p:nvSpPr>
          <p:cNvPr id="72" name="Arc 119">
            <a:extLst>
              <a:ext uri="{FF2B5EF4-FFF2-40B4-BE49-F238E27FC236}">
                <a16:creationId xmlns:a16="http://schemas.microsoft.com/office/drawing/2014/main" id="{697C115B-30C8-4E00-8D7A-C2F374F99558}"/>
              </a:ext>
            </a:extLst>
          </p:cNvPr>
          <p:cNvSpPr/>
          <p:nvPr/>
        </p:nvSpPr>
        <p:spPr>
          <a:xfrm>
            <a:off x="7215327" y="4020844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120">
            <a:extLst>
              <a:ext uri="{FF2B5EF4-FFF2-40B4-BE49-F238E27FC236}">
                <a16:creationId xmlns:a16="http://schemas.microsoft.com/office/drawing/2014/main" id="{6DE1F579-E8D1-44C6-9759-11D7FABD55E9}"/>
              </a:ext>
            </a:extLst>
          </p:cNvPr>
          <p:cNvSpPr txBox="1"/>
          <p:nvPr/>
        </p:nvSpPr>
        <p:spPr>
          <a:xfrm>
            <a:off x="7596327" y="4097044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Rearrange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D47F14-0C47-4C74-A215-26ED79EFFC80}"/>
                  </a:ext>
                </a:extLst>
              </p:cNvPr>
              <p:cNvSpPr txBox="1"/>
              <p:nvPr/>
            </p:nvSpPr>
            <p:spPr>
              <a:xfrm>
                <a:off x="5916968" y="3151571"/>
                <a:ext cx="4885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(↖)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D47F14-0C47-4C74-A215-26ED79EFF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968" y="3151571"/>
                <a:ext cx="488532" cy="246221"/>
              </a:xfrm>
              <a:prstGeom prst="rect">
                <a:avLst/>
              </a:prstGeom>
              <a:blipFill>
                <a:blip r:embed="rId8"/>
                <a:stretch>
                  <a:fillRect l="-10000" r="-137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115">
                <a:extLst>
                  <a:ext uri="{FF2B5EF4-FFF2-40B4-BE49-F238E27FC236}">
                    <a16:creationId xmlns:a16="http://schemas.microsoft.com/office/drawing/2014/main" id="{2A9032D6-5EDA-4B1A-BD0A-8103585E84BB}"/>
                  </a:ext>
                </a:extLst>
              </p:cNvPr>
              <p:cNvSpPr txBox="1"/>
              <p:nvPr/>
            </p:nvSpPr>
            <p:spPr>
              <a:xfrm>
                <a:off x="5340658" y="4267200"/>
                <a:ext cx="21503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=10</m:t>
                      </m:r>
                      <m:r>
                        <a:rPr lang="en-GB" sz="1400" i="1">
                          <a:latin typeface="Cambria Math"/>
                        </a:rPr>
                        <m:t>𝑔𝐶𝑜𝑠</m:t>
                      </m:r>
                      <m:r>
                        <a:rPr lang="en-GB" sz="1400" i="1">
                          <a:latin typeface="Cambria Math"/>
                        </a:rPr>
                        <m:t>20+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𝑃𝑆𝑖𝑛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5" name="TextBox 115">
                <a:extLst>
                  <a:ext uri="{FF2B5EF4-FFF2-40B4-BE49-F238E27FC236}">
                    <a16:creationId xmlns:a16="http://schemas.microsoft.com/office/drawing/2014/main" id="{2A9032D6-5EDA-4B1A-BD0A-8103585E8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658" y="4267200"/>
                <a:ext cx="2150397" cy="307777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116">
            <a:extLst>
              <a:ext uri="{FF2B5EF4-FFF2-40B4-BE49-F238E27FC236}">
                <a16:creationId xmlns:a16="http://schemas.microsoft.com/office/drawing/2014/main" id="{D077D5F3-74AF-4BC6-8B9B-03C4F190855D}"/>
              </a:ext>
            </a:extLst>
          </p:cNvPr>
          <p:cNvSpPr txBox="1"/>
          <p:nvPr/>
        </p:nvSpPr>
        <p:spPr>
          <a:xfrm>
            <a:off x="3813699" y="4649679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Finding F</a:t>
            </a:r>
            <a:r>
              <a:rPr lang="en-GB" sz="1400" baseline="-25000" dirty="0">
                <a:latin typeface="Comic Sans MS" pitchFamily="66" charset="0"/>
              </a:rPr>
              <a:t>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121">
                <a:extLst>
                  <a:ext uri="{FF2B5EF4-FFF2-40B4-BE49-F238E27FC236}">
                    <a16:creationId xmlns:a16="http://schemas.microsoft.com/office/drawing/2014/main" id="{9576CCB8-01A6-4599-873F-164AD5AA585E}"/>
                  </a:ext>
                </a:extLst>
              </p:cNvPr>
              <p:cNvSpPr txBox="1"/>
              <p:nvPr/>
            </p:nvSpPr>
            <p:spPr>
              <a:xfrm>
                <a:off x="4728099" y="5106879"/>
                <a:ext cx="10674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7" name="TextBox 121">
                <a:extLst>
                  <a:ext uri="{FF2B5EF4-FFF2-40B4-BE49-F238E27FC236}">
                    <a16:creationId xmlns:a16="http://schemas.microsoft.com/office/drawing/2014/main" id="{9576CCB8-01A6-4599-873F-164AD5AA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099" y="5106879"/>
                <a:ext cx="1067472" cy="307777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c 122">
            <a:extLst>
              <a:ext uri="{FF2B5EF4-FFF2-40B4-BE49-F238E27FC236}">
                <a16:creationId xmlns:a16="http://schemas.microsoft.com/office/drawing/2014/main" id="{6CD86EF1-FD38-4134-A21A-E22B983A592F}"/>
              </a:ext>
            </a:extLst>
          </p:cNvPr>
          <p:cNvSpPr/>
          <p:nvPr/>
        </p:nvSpPr>
        <p:spPr>
          <a:xfrm>
            <a:off x="7310021" y="5241523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123">
                <a:extLst>
                  <a:ext uri="{FF2B5EF4-FFF2-40B4-BE49-F238E27FC236}">
                    <a16:creationId xmlns:a16="http://schemas.microsoft.com/office/drawing/2014/main" id="{5D9161D7-9098-4BD1-841E-A30967E278DE}"/>
                  </a:ext>
                </a:extLst>
              </p:cNvPr>
              <p:cNvSpPr txBox="1"/>
              <p:nvPr/>
            </p:nvSpPr>
            <p:spPr>
              <a:xfrm>
                <a:off x="7662982" y="5050345"/>
                <a:ext cx="15624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solidFill>
                      <a:srgbClr val="FF0000"/>
                    </a:solidFill>
                    <a:latin typeface="Comic Sans MS" pitchFamily="66" charset="0"/>
                  </a:rPr>
                  <a:t>Sub in R (we can leave </a:t>
                </a:r>
                <a14:m>
                  <m:oMath xmlns:m="http://schemas.openxmlformats.org/officeDocument/2006/math">
                    <m:r>
                      <a:rPr lang="en-GB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100" dirty="0">
                    <a:solidFill>
                      <a:srgbClr val="FF0000"/>
                    </a:solidFill>
                    <a:latin typeface="Comic Sans MS" pitchFamily="66" charset="0"/>
                  </a:rPr>
                  <a:t> as it is for now to avoid rounding errors…)</a:t>
                </a:r>
              </a:p>
            </p:txBody>
          </p:sp>
        </mc:Choice>
        <mc:Fallback xmlns="">
          <p:sp>
            <p:nvSpPr>
              <p:cNvPr id="79" name="TextBox 123">
                <a:extLst>
                  <a:ext uri="{FF2B5EF4-FFF2-40B4-BE49-F238E27FC236}">
                    <a16:creationId xmlns:a16="http://schemas.microsoft.com/office/drawing/2014/main" id="{5D9161D7-9098-4BD1-841E-A30967E2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982" y="5050345"/>
                <a:ext cx="1562499" cy="769441"/>
              </a:xfrm>
              <a:prstGeom prst="rect">
                <a:avLst/>
              </a:prstGeom>
              <a:blipFill>
                <a:blip r:embed="rId11"/>
                <a:stretch>
                  <a:fillRect b="-3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124">
                <a:extLst>
                  <a:ext uri="{FF2B5EF4-FFF2-40B4-BE49-F238E27FC236}">
                    <a16:creationId xmlns:a16="http://schemas.microsoft.com/office/drawing/2014/main" id="{85A2E8C5-82FF-47A7-BDFE-3A0BA8A5984D}"/>
                  </a:ext>
                </a:extLst>
              </p:cNvPr>
              <p:cNvSpPr txBox="1"/>
              <p:nvPr/>
            </p:nvSpPr>
            <p:spPr>
              <a:xfrm>
                <a:off x="4728099" y="5487879"/>
                <a:ext cx="26728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i="1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sz="1400" i="1">
                          <a:latin typeface="Cambria Math"/>
                        </a:rPr>
                        <m:t>10</m:t>
                      </m:r>
                      <m:r>
                        <a:rPr lang="en-GB" sz="1400" i="1">
                          <a:latin typeface="Cambria Math"/>
                        </a:rPr>
                        <m:t>𝑔𝐶𝑜𝑠</m:t>
                      </m:r>
                      <m:r>
                        <a:rPr lang="en-GB" sz="1400" i="1">
                          <a:latin typeface="Cambria Math"/>
                        </a:rPr>
                        <m:t>20+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𝑃𝑆𝑖𝑛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20)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0" name="TextBox 124">
                <a:extLst>
                  <a:ext uri="{FF2B5EF4-FFF2-40B4-BE49-F238E27FC236}">
                    <a16:creationId xmlns:a16="http://schemas.microsoft.com/office/drawing/2014/main" id="{85A2E8C5-82FF-47A7-BDFE-3A0BA8A59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099" y="5487879"/>
                <a:ext cx="2672847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123">
            <a:extLst>
              <a:ext uri="{FF2B5EF4-FFF2-40B4-BE49-F238E27FC236}">
                <a16:creationId xmlns:a16="http://schemas.microsoft.com/office/drawing/2014/main" id="{E2AF37A4-FD21-4A78-AD77-7D1A80513727}"/>
              </a:ext>
            </a:extLst>
          </p:cNvPr>
          <p:cNvSpPr txBox="1"/>
          <p:nvPr/>
        </p:nvSpPr>
        <p:spPr>
          <a:xfrm>
            <a:off x="3959439" y="5987247"/>
            <a:ext cx="456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Now update the diagram with this information…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112">
                <a:extLst>
                  <a:ext uri="{FF2B5EF4-FFF2-40B4-BE49-F238E27FC236}">
                    <a16:creationId xmlns:a16="http://schemas.microsoft.com/office/drawing/2014/main" id="{1DAB2C83-DA5D-41FA-8461-627D532C4023}"/>
                  </a:ext>
                </a:extLst>
              </p:cNvPr>
              <p:cNvSpPr txBox="1"/>
              <p:nvPr/>
            </p:nvSpPr>
            <p:spPr>
              <a:xfrm>
                <a:off x="7116551" y="1156792"/>
                <a:ext cx="1794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2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sz="1200" i="1">
                          <a:latin typeface="Cambria Math"/>
                        </a:rPr>
                        <m:t>10</m:t>
                      </m:r>
                      <m:r>
                        <a:rPr lang="en-GB" sz="1200" i="1">
                          <a:latin typeface="Cambria Math"/>
                        </a:rPr>
                        <m:t>𝑔𝐶𝑜𝑠</m:t>
                      </m:r>
                      <m:r>
                        <a:rPr lang="en-GB" sz="1200" i="1">
                          <a:latin typeface="Cambria Math"/>
                        </a:rPr>
                        <m:t>20+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𝑃𝑆𝑖𝑛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20)</m:t>
                      </m:r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2" name="TextBox 112">
                <a:extLst>
                  <a:ext uri="{FF2B5EF4-FFF2-40B4-BE49-F238E27FC236}">
                    <a16:creationId xmlns:a16="http://schemas.microsoft.com/office/drawing/2014/main" id="{1DAB2C83-DA5D-41FA-8461-627D532C4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551" y="1156792"/>
                <a:ext cx="1794401" cy="276999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0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113" grpId="0"/>
      <p:bldP spid="61" grpId="0"/>
      <p:bldP spid="62" grpId="0"/>
      <p:bldP spid="63" grpId="0"/>
      <p:bldP spid="64" grpId="0"/>
      <p:bldP spid="66" grpId="0"/>
      <p:bldP spid="67" grpId="0"/>
      <p:bldP spid="68" grpId="0"/>
      <p:bldP spid="70" grpId="0" animBg="1"/>
      <p:bldP spid="71" grpId="0"/>
      <p:bldP spid="72" grpId="0" animBg="1"/>
      <p:bldP spid="73" grpId="0"/>
      <p:bldP spid="74" grpId="0"/>
      <p:bldP spid="75" grpId="0"/>
      <p:bldP spid="76" grpId="0"/>
      <p:bldP spid="77" grpId="0"/>
      <p:bldP spid="78" grpId="0" animBg="1"/>
      <p:bldP spid="79" grpId="0"/>
      <p:bldP spid="80" grpId="0"/>
      <p:bldP spid="81" grpId="0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111">
            <a:extLst>
              <a:ext uri="{FF2B5EF4-FFF2-40B4-BE49-F238E27FC236}">
                <a16:creationId xmlns:a16="http://schemas.microsoft.com/office/drawing/2014/main" id="{4FE335D7-37A7-4679-B93F-3AB957CA6C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0191" y="1431524"/>
            <a:ext cx="7620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弧 12">
            <a:extLst>
              <a:ext uri="{FF2B5EF4-FFF2-40B4-BE49-F238E27FC236}">
                <a16:creationId xmlns:a16="http://schemas.microsoft.com/office/drawing/2014/main" id="{11BAE7D1-8928-4333-94C3-59A3ABDD6AC6}"/>
              </a:ext>
            </a:extLst>
          </p:cNvPr>
          <p:cNvSpPr/>
          <p:nvPr/>
        </p:nvSpPr>
        <p:spPr>
          <a:xfrm>
            <a:off x="5832630" y="1509204"/>
            <a:ext cx="914400" cy="914400"/>
          </a:xfrm>
          <a:prstGeom prst="arc">
            <a:avLst>
              <a:gd name="adj1" fmla="val 9141998"/>
              <a:gd name="adj2" fmla="val 106058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6096000" y="1219200"/>
            <a:ext cx="304800" cy="609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477000" y="1981200"/>
            <a:ext cx="304800" cy="609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77000" y="1981200"/>
            <a:ext cx="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3352800" cy="47244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also solve statics problems by using the relationship </a:t>
                </a:r>
                <a14:m>
                  <m:oMath xmlns:m="http://schemas.openxmlformats.org/officeDocument/2006/math"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GB" sz="1400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A horizontal force of magnitude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is applied to the box. Given that the box remains in equilibrium, find the maximum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</a:rPr>
                  <a:t>It is very important to notice that this force will be attempting to push the box </a:t>
                </a:r>
                <a:r>
                  <a:rPr lang="en-US" sz="1400" u="sng" dirty="0">
                    <a:latin typeface="Comic Sans MS" pitchFamily="66" charset="0"/>
                  </a:rPr>
                  <a:t>up</a:t>
                </a:r>
                <a:r>
                  <a:rPr lang="en-US" sz="1400" dirty="0">
                    <a:latin typeface="Comic Sans MS" pitchFamily="66" charset="0"/>
                  </a:rPr>
                  <a:t> the slope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Hence, the direction of the frictional force will change…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As before, find the normal reaction, and use it to find the maximum frictional force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Then resolve parallel using this value…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3352800" cy="4724400"/>
              </a:xfrm>
              <a:blipFill>
                <a:blip r:embed="rId2"/>
                <a:stretch>
                  <a:fillRect t="-258" r="-1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/>
          <p:nvPr/>
        </p:nvCxnSpPr>
        <p:spPr>
          <a:xfrm>
            <a:off x="4876800" y="2819400"/>
            <a:ext cx="243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876800" y="1676400"/>
            <a:ext cx="22860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419600" y="2362200"/>
            <a:ext cx="914400" cy="914400"/>
          </a:xfrm>
          <a:prstGeom prst="arc">
            <a:avLst>
              <a:gd name="adj1" fmla="val 19938714"/>
              <a:gd name="adj2" fmla="val 215646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19952565">
            <a:off x="6235340" y="1806297"/>
            <a:ext cx="3810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6477000" y="2590800"/>
            <a:ext cx="3048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57800" y="2590800"/>
                <a:ext cx="431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omic Sans MS" pitchFamily="66" charset="0"/>
                  </a:rPr>
                  <a:t>20</a:t>
                </a:r>
                <a14:m>
                  <m:oMath xmlns:m="http://schemas.openxmlformats.org/officeDocument/2006/math">
                    <m:r>
                      <a:rPr lang="en-GB" sz="120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590800"/>
                <a:ext cx="431528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1429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019800" y="2209800"/>
                <a:ext cx="410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latin typeface="Comic Sans MS" pitchFamily="66" charset="0"/>
                  </a:rPr>
                  <a:t>20</a:t>
                </a:r>
                <a14:m>
                  <m:oMath xmlns:m="http://schemas.openxmlformats.org/officeDocument/2006/math">
                    <m:r>
                      <a:rPr lang="en-GB" sz="110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en-GB" sz="11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410690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Arc 106"/>
          <p:cNvSpPr/>
          <p:nvPr/>
        </p:nvSpPr>
        <p:spPr>
          <a:xfrm>
            <a:off x="5943600" y="1295400"/>
            <a:ext cx="914400" cy="914400"/>
          </a:xfrm>
          <a:prstGeom prst="arc">
            <a:avLst>
              <a:gd name="adj1" fmla="val 4161470"/>
              <a:gd name="adj2" fmla="val 47776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324600" y="2133600"/>
            <a:ext cx="175655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096000" y="2362200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10g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29400" y="2133600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10gCos20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29400" y="259080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10gSin20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1200" y="114300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42971" y="1210598"/>
                <a:ext cx="8967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/>
                        </a:rPr>
                        <m:t>=0.36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971" y="1210598"/>
                <a:ext cx="896784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タイトル 1">
            <a:extLst>
              <a:ext uri="{FF2B5EF4-FFF2-40B4-BE49-F238E27FC236}">
                <a16:creationId xmlns:a16="http://schemas.microsoft.com/office/drawing/2014/main" id="{15C0EBAE-CE7E-48ED-83FD-ACFA8856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6" name="コンテンツ プレースホルダー 2">
            <a:extLst>
              <a:ext uri="{FF2B5EF4-FFF2-40B4-BE49-F238E27FC236}">
                <a16:creationId xmlns:a16="http://schemas.microsoft.com/office/drawing/2014/main" id="{F27F1F8B-65A8-4ECA-A372-C16C65C9698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8" name="Straight Connector 17">
            <a:extLst>
              <a:ext uri="{FF2B5EF4-FFF2-40B4-BE49-F238E27FC236}">
                <a16:creationId xmlns:a16="http://schemas.microsoft.com/office/drawing/2014/main" id="{57DD1C6D-DE46-4501-8206-7A2F9AFFC541}"/>
              </a:ext>
            </a:extLst>
          </p:cNvPr>
          <p:cNvCxnSpPr>
            <a:cxnSpLocks/>
          </p:cNvCxnSpPr>
          <p:nvPr/>
        </p:nvCxnSpPr>
        <p:spPr>
          <a:xfrm flipH="1">
            <a:off x="4483223" y="1998955"/>
            <a:ext cx="1767396" cy="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5">
            <a:extLst>
              <a:ext uri="{FF2B5EF4-FFF2-40B4-BE49-F238E27FC236}">
                <a16:creationId xmlns:a16="http://schemas.microsoft.com/office/drawing/2014/main" id="{80808A1D-C582-4363-BEBA-7F9CB8304F3B}"/>
              </a:ext>
            </a:extLst>
          </p:cNvPr>
          <p:cNvCxnSpPr>
            <a:cxnSpLocks/>
          </p:cNvCxnSpPr>
          <p:nvPr/>
        </p:nvCxnSpPr>
        <p:spPr>
          <a:xfrm flipH="1" flipV="1">
            <a:off x="4492101" y="1997476"/>
            <a:ext cx="372862" cy="701336"/>
          </a:xfrm>
          <a:prstGeom prst="line">
            <a:avLst/>
          </a:prstGeom>
          <a:ln w="25400">
            <a:solidFill>
              <a:srgbClr val="0000FF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46">
            <a:extLst>
              <a:ext uri="{FF2B5EF4-FFF2-40B4-BE49-F238E27FC236}">
                <a16:creationId xmlns:a16="http://schemas.microsoft.com/office/drawing/2014/main" id="{1881FEEF-8BF6-4B50-85CB-0CECB1AE4490}"/>
              </a:ext>
            </a:extLst>
          </p:cNvPr>
          <p:cNvCxnSpPr>
            <a:cxnSpLocks/>
          </p:cNvCxnSpPr>
          <p:nvPr/>
        </p:nvCxnSpPr>
        <p:spPr>
          <a:xfrm flipH="1">
            <a:off x="4847208" y="1998955"/>
            <a:ext cx="1403414" cy="690979"/>
          </a:xfrm>
          <a:prstGeom prst="line">
            <a:avLst/>
          </a:prstGeom>
          <a:ln w="254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0">
            <a:extLst>
              <a:ext uri="{FF2B5EF4-FFF2-40B4-BE49-F238E27FC236}">
                <a16:creationId xmlns:a16="http://schemas.microsoft.com/office/drawing/2014/main" id="{E552AFBE-BE5E-4AF4-BB1A-2AD7708FD6BE}"/>
              </a:ext>
            </a:extLst>
          </p:cNvPr>
          <p:cNvSpPr txBox="1"/>
          <p:nvPr/>
        </p:nvSpPr>
        <p:spPr>
          <a:xfrm>
            <a:off x="5470862" y="198119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20˚</a:t>
            </a:r>
          </a:p>
        </p:txBody>
      </p:sp>
      <p:sp>
        <p:nvSpPr>
          <p:cNvPr id="62" name="TextBox 59">
            <a:extLst>
              <a:ext uri="{FF2B5EF4-FFF2-40B4-BE49-F238E27FC236}">
                <a16:creationId xmlns:a16="http://schemas.microsoft.com/office/drawing/2014/main" id="{626C00EF-FCF4-4864-B248-96B8B0B544C4}"/>
              </a:ext>
            </a:extLst>
          </p:cNvPr>
          <p:cNvSpPr txBox="1"/>
          <p:nvPr/>
        </p:nvSpPr>
        <p:spPr>
          <a:xfrm>
            <a:off x="4867922" y="2186866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PCos20</a:t>
            </a:r>
          </a:p>
        </p:txBody>
      </p:sp>
      <p:sp>
        <p:nvSpPr>
          <p:cNvPr id="63" name="TextBox 60">
            <a:extLst>
              <a:ext uri="{FF2B5EF4-FFF2-40B4-BE49-F238E27FC236}">
                <a16:creationId xmlns:a16="http://schemas.microsoft.com/office/drawing/2014/main" id="{655F44FC-148C-43E6-94BD-71EEA82B3AD5}"/>
              </a:ext>
            </a:extLst>
          </p:cNvPr>
          <p:cNvSpPr txBox="1"/>
          <p:nvPr/>
        </p:nvSpPr>
        <p:spPr>
          <a:xfrm>
            <a:off x="4286435" y="172078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64" name="TextBox 61">
            <a:extLst>
              <a:ext uri="{FF2B5EF4-FFF2-40B4-BE49-F238E27FC236}">
                <a16:creationId xmlns:a16="http://schemas.microsoft.com/office/drawing/2014/main" id="{C887C052-18E2-47A5-8DA7-542ADAB28DC7}"/>
              </a:ext>
            </a:extLst>
          </p:cNvPr>
          <p:cNvSpPr txBox="1"/>
          <p:nvPr/>
        </p:nvSpPr>
        <p:spPr>
          <a:xfrm>
            <a:off x="3986814" y="229339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PSin20</a:t>
            </a:r>
          </a:p>
        </p:txBody>
      </p:sp>
      <p:sp>
        <p:nvSpPr>
          <p:cNvPr id="49" name="TextBox 27">
            <a:extLst>
              <a:ext uri="{FF2B5EF4-FFF2-40B4-BE49-F238E27FC236}">
                <a16:creationId xmlns:a16="http://schemas.microsoft.com/office/drawing/2014/main" id="{45FA80B4-F053-4FED-B2DF-CC00AF9CC555}"/>
              </a:ext>
            </a:extLst>
          </p:cNvPr>
          <p:cNvSpPr txBox="1"/>
          <p:nvPr/>
        </p:nvSpPr>
        <p:spPr>
          <a:xfrm>
            <a:off x="3733800" y="3124200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Resolving Parallel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6">
                <a:extLst>
                  <a:ext uri="{FF2B5EF4-FFF2-40B4-BE49-F238E27FC236}">
                    <a16:creationId xmlns:a16="http://schemas.microsoft.com/office/drawing/2014/main" id="{3271EF26-9A38-40D4-9A0A-5AAE0D5CBB38}"/>
                  </a:ext>
                </a:extLst>
              </p:cNvPr>
              <p:cNvSpPr txBox="1"/>
              <p:nvPr/>
            </p:nvSpPr>
            <p:spPr>
              <a:xfrm>
                <a:off x="6236330" y="3505199"/>
                <a:ext cx="7384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𝐹</m:t>
                      </m:r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  <m:r>
                        <a:rPr lang="en-GB" sz="12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36">
                <a:extLst>
                  <a:ext uri="{FF2B5EF4-FFF2-40B4-BE49-F238E27FC236}">
                    <a16:creationId xmlns:a16="http://schemas.microsoft.com/office/drawing/2014/main" id="{3271EF26-9A38-40D4-9A0A-5AAE0D5CB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330" y="3505199"/>
                <a:ext cx="73847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37">
            <a:extLst>
              <a:ext uri="{FF2B5EF4-FFF2-40B4-BE49-F238E27FC236}">
                <a16:creationId xmlns:a16="http://schemas.microsoft.com/office/drawing/2014/main" id="{56262A2A-9FAE-4FA4-A7F9-0A580D4864F7}"/>
              </a:ext>
            </a:extLst>
          </p:cNvPr>
          <p:cNvSpPr/>
          <p:nvPr/>
        </p:nvSpPr>
        <p:spPr>
          <a:xfrm>
            <a:off x="6795381" y="3657600"/>
            <a:ext cx="257269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38">
            <a:extLst>
              <a:ext uri="{FF2B5EF4-FFF2-40B4-BE49-F238E27FC236}">
                <a16:creationId xmlns:a16="http://schemas.microsoft.com/office/drawing/2014/main" id="{F4100A26-AC8B-41EB-9588-91817F88D2D5}"/>
              </a:ext>
            </a:extLst>
          </p:cNvPr>
          <p:cNvSpPr txBox="1"/>
          <p:nvPr/>
        </p:nvSpPr>
        <p:spPr>
          <a:xfrm>
            <a:off x="6940236" y="360856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Sub in values with ‘up the plane’ as 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39">
                <a:extLst>
                  <a:ext uri="{FF2B5EF4-FFF2-40B4-BE49-F238E27FC236}">
                    <a16:creationId xmlns:a16="http://schemas.microsoft.com/office/drawing/2014/main" id="{A0FFFC0C-2986-4DD2-A178-83799BD3AF4D}"/>
                  </a:ext>
                </a:extLst>
              </p:cNvPr>
              <p:cNvSpPr txBox="1"/>
              <p:nvPr/>
            </p:nvSpPr>
            <p:spPr>
              <a:xfrm>
                <a:off x="3253969" y="3877144"/>
                <a:ext cx="3594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𝑃𝐶𝑜𝑠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20−10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𝑔𝑆𝑖𝑛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20−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𝑔𝐶𝑜𝑠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20+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𝑃𝑆𝑖𝑛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20)=0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4" name="TextBox 39">
                <a:extLst>
                  <a:ext uri="{FF2B5EF4-FFF2-40B4-BE49-F238E27FC236}">
                    <a16:creationId xmlns:a16="http://schemas.microsoft.com/office/drawing/2014/main" id="{A0FFFC0C-2986-4DD2-A178-83799BD3A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969" y="3877144"/>
                <a:ext cx="3594702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93D9431-5C25-4748-A77A-8EC31E31CF02}"/>
                  </a:ext>
                </a:extLst>
              </p:cNvPr>
              <p:cNvSpPr txBox="1"/>
              <p:nvPr/>
            </p:nvSpPr>
            <p:spPr>
              <a:xfrm>
                <a:off x="5357672" y="3142696"/>
                <a:ext cx="4885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(↗)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93D9431-5C25-4748-A77A-8EC31E31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72" y="3142696"/>
                <a:ext cx="488532" cy="246221"/>
              </a:xfrm>
              <a:prstGeom prst="rect">
                <a:avLst/>
              </a:prstGeom>
              <a:blipFill>
                <a:blip r:embed="rId8"/>
                <a:stretch>
                  <a:fillRect l="-10000" r="-137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12">
                <a:extLst>
                  <a:ext uri="{FF2B5EF4-FFF2-40B4-BE49-F238E27FC236}">
                    <a16:creationId xmlns:a16="http://schemas.microsoft.com/office/drawing/2014/main" id="{0BA8C7E4-78D2-43B9-99D8-8CC3DE979382}"/>
                  </a:ext>
                </a:extLst>
              </p:cNvPr>
              <p:cNvSpPr txBox="1"/>
              <p:nvPr/>
            </p:nvSpPr>
            <p:spPr>
              <a:xfrm>
                <a:off x="7116551" y="1156792"/>
                <a:ext cx="17944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2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sz="1200" i="1">
                          <a:latin typeface="Cambria Math"/>
                        </a:rPr>
                        <m:t>10</m:t>
                      </m:r>
                      <m:r>
                        <a:rPr lang="en-GB" sz="1200" i="1">
                          <a:latin typeface="Cambria Math"/>
                        </a:rPr>
                        <m:t>𝑔𝐶𝑜𝑠</m:t>
                      </m:r>
                      <m:r>
                        <a:rPr lang="en-GB" sz="1200" i="1">
                          <a:latin typeface="Cambria Math"/>
                        </a:rPr>
                        <m:t>20+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𝑃𝑆𝑖𝑛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20)</m:t>
                      </m:r>
                    </m:oMath>
                  </m:oMathPara>
                </a14:m>
                <a:endParaRPr lang="en-GB" sz="12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9" name="TextBox 112">
                <a:extLst>
                  <a:ext uri="{FF2B5EF4-FFF2-40B4-BE49-F238E27FC236}">
                    <a16:creationId xmlns:a16="http://schemas.microsoft.com/office/drawing/2014/main" id="{0BA8C7E4-78D2-43B9-99D8-8CC3DE97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551" y="1156792"/>
                <a:ext cx="1794401" cy="276999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39">
                <a:extLst>
                  <a:ext uri="{FF2B5EF4-FFF2-40B4-BE49-F238E27FC236}">
                    <a16:creationId xmlns:a16="http://schemas.microsoft.com/office/drawing/2014/main" id="{0C235AFA-0DD5-40BE-8EBB-B78D0E4306A1}"/>
                  </a:ext>
                </a:extLst>
              </p:cNvPr>
              <p:cNvSpPr txBox="1"/>
              <p:nvPr/>
            </p:nvSpPr>
            <p:spPr>
              <a:xfrm>
                <a:off x="3297727" y="4310202"/>
                <a:ext cx="3551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𝑃𝐶𝑜𝑠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20−10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𝑔𝑆𝑖𝑛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20−10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20=0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3" name="TextBox 39">
                <a:extLst>
                  <a:ext uri="{FF2B5EF4-FFF2-40B4-BE49-F238E27FC236}">
                    <a16:creationId xmlns:a16="http://schemas.microsoft.com/office/drawing/2014/main" id="{0C235AFA-0DD5-40BE-8EBB-B78D0E430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727" y="4310202"/>
                <a:ext cx="3551421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39">
                <a:extLst>
                  <a:ext uri="{FF2B5EF4-FFF2-40B4-BE49-F238E27FC236}">
                    <a16:creationId xmlns:a16="http://schemas.microsoft.com/office/drawing/2014/main" id="{9F30F736-CBC7-4612-95A4-1C2332C4D4E6}"/>
                  </a:ext>
                </a:extLst>
              </p:cNvPr>
              <p:cNvSpPr txBox="1"/>
              <p:nvPr/>
            </p:nvSpPr>
            <p:spPr>
              <a:xfrm>
                <a:off x="5016376" y="4752313"/>
                <a:ext cx="33981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𝑃𝐶𝑜𝑠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20−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20=10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𝑔𝑆𝑖𝑛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20+10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4" name="TextBox 39">
                <a:extLst>
                  <a:ext uri="{FF2B5EF4-FFF2-40B4-BE49-F238E27FC236}">
                    <a16:creationId xmlns:a16="http://schemas.microsoft.com/office/drawing/2014/main" id="{9F30F736-CBC7-4612-95A4-1C2332C4D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76" y="4752313"/>
                <a:ext cx="3398110" cy="276999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CCB787BE-C044-4546-A71A-06299FAD0947}"/>
                  </a:ext>
                </a:extLst>
              </p:cNvPr>
              <p:cNvSpPr txBox="1"/>
              <p:nvPr/>
            </p:nvSpPr>
            <p:spPr>
              <a:xfrm>
                <a:off x="5042028" y="5194423"/>
                <a:ext cx="33185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20−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20)=10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𝑔𝑆𝑖𝑛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20+10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CCB787BE-C044-4546-A71A-06299FAD0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8" y="5194423"/>
                <a:ext cx="3318536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39">
                <a:extLst>
                  <a:ext uri="{FF2B5EF4-FFF2-40B4-BE49-F238E27FC236}">
                    <a16:creationId xmlns:a16="http://schemas.microsoft.com/office/drawing/2014/main" id="{4096FEE3-E2DD-48B1-8549-3DE78AEDEF85}"/>
                  </a:ext>
                </a:extLst>
              </p:cNvPr>
              <p:cNvSpPr txBox="1"/>
              <p:nvPr/>
            </p:nvSpPr>
            <p:spPr>
              <a:xfrm>
                <a:off x="6226522" y="5582213"/>
                <a:ext cx="2141419" cy="468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𝑔𝑆𝑖𝑛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20+10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20−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6" name="TextBox 39">
                <a:extLst>
                  <a:ext uri="{FF2B5EF4-FFF2-40B4-BE49-F238E27FC236}">
                    <a16:creationId xmlns:a16="http://schemas.microsoft.com/office/drawing/2014/main" id="{4096FEE3-E2DD-48B1-8549-3DE78AEDE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22" y="5582213"/>
                <a:ext cx="2141419" cy="468141"/>
              </a:xfrm>
              <a:prstGeom prst="rect">
                <a:avLst/>
              </a:prstGeom>
              <a:blipFill>
                <a:blip r:embed="rId13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39">
                <a:extLst>
                  <a:ext uri="{FF2B5EF4-FFF2-40B4-BE49-F238E27FC236}">
                    <a16:creationId xmlns:a16="http://schemas.microsoft.com/office/drawing/2014/main" id="{1BD492A3-38DB-4904-BB12-ECECCFF680C4}"/>
                  </a:ext>
                </a:extLst>
              </p:cNvPr>
              <p:cNvSpPr txBox="1"/>
              <p:nvPr/>
            </p:nvSpPr>
            <p:spPr>
              <a:xfrm>
                <a:off x="6235576" y="6161635"/>
                <a:ext cx="12136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=82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(2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7" name="TextBox 39">
                <a:extLst>
                  <a:ext uri="{FF2B5EF4-FFF2-40B4-BE49-F238E27FC236}">
                    <a16:creationId xmlns:a16="http://schemas.microsoft.com/office/drawing/2014/main" id="{1BD492A3-38DB-4904-BB12-ECECCFF68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576" y="6161635"/>
                <a:ext cx="1213602" cy="276999"/>
              </a:xfrm>
              <a:prstGeom prst="rect">
                <a:avLst/>
              </a:prstGeom>
              <a:blipFill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37">
            <a:extLst>
              <a:ext uri="{FF2B5EF4-FFF2-40B4-BE49-F238E27FC236}">
                <a16:creationId xmlns:a16="http://schemas.microsoft.com/office/drawing/2014/main" id="{D1756F36-20FA-46F1-A122-41EAE9D59ACD}"/>
              </a:ext>
            </a:extLst>
          </p:cNvPr>
          <p:cNvSpPr/>
          <p:nvPr/>
        </p:nvSpPr>
        <p:spPr>
          <a:xfrm>
            <a:off x="6686739" y="4065006"/>
            <a:ext cx="257269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c 37">
            <a:extLst>
              <a:ext uri="{FF2B5EF4-FFF2-40B4-BE49-F238E27FC236}">
                <a16:creationId xmlns:a16="http://schemas.microsoft.com/office/drawing/2014/main" id="{1FB236B9-7659-4DB8-92C8-924AC319123F}"/>
              </a:ext>
            </a:extLst>
          </p:cNvPr>
          <p:cNvSpPr/>
          <p:nvPr/>
        </p:nvSpPr>
        <p:spPr>
          <a:xfrm>
            <a:off x="8135294" y="4517679"/>
            <a:ext cx="257269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c 37">
            <a:extLst>
              <a:ext uri="{FF2B5EF4-FFF2-40B4-BE49-F238E27FC236}">
                <a16:creationId xmlns:a16="http://schemas.microsoft.com/office/drawing/2014/main" id="{30EBBBB6-E3FB-450C-A60F-381058A47E8F}"/>
              </a:ext>
            </a:extLst>
          </p:cNvPr>
          <p:cNvSpPr/>
          <p:nvPr/>
        </p:nvSpPr>
        <p:spPr>
          <a:xfrm>
            <a:off x="8135294" y="4934139"/>
            <a:ext cx="257269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c 37">
            <a:extLst>
              <a:ext uri="{FF2B5EF4-FFF2-40B4-BE49-F238E27FC236}">
                <a16:creationId xmlns:a16="http://schemas.microsoft.com/office/drawing/2014/main" id="{8EB36995-FB02-41A0-9CC0-EFDB12474451}"/>
              </a:ext>
            </a:extLst>
          </p:cNvPr>
          <p:cNvSpPr/>
          <p:nvPr/>
        </p:nvSpPr>
        <p:spPr>
          <a:xfrm>
            <a:off x="8153401" y="5450186"/>
            <a:ext cx="257269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Arc 37">
            <a:extLst>
              <a:ext uri="{FF2B5EF4-FFF2-40B4-BE49-F238E27FC236}">
                <a16:creationId xmlns:a16="http://schemas.microsoft.com/office/drawing/2014/main" id="{2FC62780-3034-4889-A2F4-7FA6C6CEFDB2}"/>
              </a:ext>
            </a:extLst>
          </p:cNvPr>
          <p:cNvSpPr/>
          <p:nvPr/>
        </p:nvSpPr>
        <p:spPr>
          <a:xfrm>
            <a:off x="8153401" y="5893806"/>
            <a:ext cx="257269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38">
            <a:extLst>
              <a:ext uri="{FF2B5EF4-FFF2-40B4-BE49-F238E27FC236}">
                <a16:creationId xmlns:a16="http://schemas.microsoft.com/office/drawing/2014/main" id="{9594FD48-A7FB-4D38-967E-619993C5E5FD}"/>
              </a:ext>
            </a:extLst>
          </p:cNvPr>
          <p:cNvSpPr txBox="1"/>
          <p:nvPr/>
        </p:nvSpPr>
        <p:spPr>
          <a:xfrm>
            <a:off x="6911567" y="4059725"/>
            <a:ext cx="738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Expand bracket</a:t>
            </a:r>
          </a:p>
        </p:txBody>
      </p:sp>
      <p:sp>
        <p:nvSpPr>
          <p:cNvPr id="96" name="TextBox 38">
            <a:extLst>
              <a:ext uri="{FF2B5EF4-FFF2-40B4-BE49-F238E27FC236}">
                <a16:creationId xmlns:a16="http://schemas.microsoft.com/office/drawing/2014/main" id="{167E92FA-A087-451F-8F63-729E258C74DE}"/>
              </a:ext>
            </a:extLst>
          </p:cNvPr>
          <p:cNvSpPr txBox="1"/>
          <p:nvPr/>
        </p:nvSpPr>
        <p:spPr>
          <a:xfrm>
            <a:off x="8360119" y="4575773"/>
            <a:ext cx="865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Rearrange</a:t>
            </a:r>
          </a:p>
        </p:txBody>
      </p:sp>
      <p:sp>
        <p:nvSpPr>
          <p:cNvPr id="97" name="TextBox 38">
            <a:extLst>
              <a:ext uri="{FF2B5EF4-FFF2-40B4-BE49-F238E27FC236}">
                <a16:creationId xmlns:a16="http://schemas.microsoft.com/office/drawing/2014/main" id="{8039245F-06A1-4F76-BB69-E99EA4135900}"/>
              </a:ext>
            </a:extLst>
          </p:cNvPr>
          <p:cNvSpPr txBox="1"/>
          <p:nvPr/>
        </p:nvSpPr>
        <p:spPr>
          <a:xfrm>
            <a:off x="8314852" y="4892644"/>
            <a:ext cx="865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Factorise left side</a:t>
            </a:r>
          </a:p>
        </p:txBody>
      </p:sp>
      <p:sp>
        <p:nvSpPr>
          <p:cNvPr id="98" name="TextBox 38">
            <a:extLst>
              <a:ext uri="{FF2B5EF4-FFF2-40B4-BE49-F238E27FC236}">
                <a16:creationId xmlns:a16="http://schemas.microsoft.com/office/drawing/2014/main" id="{33711D7A-3A10-485C-8AD8-7AC1CA1AC852}"/>
              </a:ext>
            </a:extLst>
          </p:cNvPr>
          <p:cNvSpPr txBox="1"/>
          <p:nvPr/>
        </p:nvSpPr>
        <p:spPr>
          <a:xfrm>
            <a:off x="8342011" y="5417745"/>
            <a:ext cx="865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Divide by bracket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38">
                <a:extLst>
                  <a:ext uri="{FF2B5EF4-FFF2-40B4-BE49-F238E27FC236}">
                    <a16:creationId xmlns:a16="http://schemas.microsoft.com/office/drawing/2014/main" id="{BF92135D-688B-4AE1-A7F5-B5B7283C7159}"/>
                  </a:ext>
                </a:extLst>
              </p:cNvPr>
              <p:cNvSpPr txBox="1"/>
              <p:nvPr/>
            </p:nvSpPr>
            <p:spPr>
              <a:xfrm>
                <a:off x="8342013" y="5797990"/>
                <a:ext cx="86536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solidFill>
                      <a:srgbClr val="FF0000"/>
                    </a:solidFill>
                    <a:latin typeface="Comic Sans MS" pitchFamily="66" charset="0"/>
                  </a:rPr>
                  <a:t>Calculate using the exact value of </a:t>
                </a:r>
                <a14:m>
                  <m:oMath xmlns:m="http://schemas.openxmlformats.org/officeDocument/2006/math">
                    <m:r>
                      <a:rPr lang="en-GB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GB" sz="11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9" name="TextBox 38">
                <a:extLst>
                  <a:ext uri="{FF2B5EF4-FFF2-40B4-BE49-F238E27FC236}">
                    <a16:creationId xmlns:a16="http://schemas.microsoft.com/office/drawing/2014/main" id="{BF92135D-688B-4AE1-A7F5-B5B7283C7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013" y="5797990"/>
                <a:ext cx="865361" cy="769441"/>
              </a:xfrm>
              <a:prstGeom prst="rect">
                <a:avLst/>
              </a:prstGeom>
              <a:blipFill>
                <a:blip r:embed="rId1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2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2" grpId="0" animBg="1"/>
      <p:bldP spid="53" grpId="0"/>
      <p:bldP spid="54" grpId="0"/>
      <p:bldP spid="57" grpId="0"/>
      <p:bldP spid="69" grpId="0"/>
      <p:bldP spid="83" grpId="0"/>
      <p:bldP spid="84" grpId="0"/>
      <p:bldP spid="85" grpId="0"/>
      <p:bldP spid="86" grpId="0"/>
      <p:bldP spid="87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/>
      <p:bldP spid="97" grpId="0"/>
      <p:bldP spid="98" grpId="0"/>
      <p:bldP spid="9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194716" y="2707093"/>
            <a:ext cx="87901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905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Sue Ellen Francisco 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Exercise 7D</a:t>
            </a:r>
            <a:endParaRPr lang="ja-JP" altLang="en-US" sz="6600" b="0" cap="none" spc="0" dirty="0">
              <a:ln w="19050">
                <a:solidFill>
                  <a:schemeClr val="tx1"/>
                </a:solidFill>
              </a:ln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Sue Ellen Francisco " panose="02000000000000000000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62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 rot="3579843">
            <a:off x="6433255" y="2390880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15°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87369" y="254031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40gSin15</a:t>
            </a:r>
          </a:p>
        </p:txBody>
      </p:sp>
      <p:sp>
        <p:nvSpPr>
          <p:cNvPr id="32" name="Arc 31"/>
          <p:cNvSpPr/>
          <p:nvPr/>
        </p:nvSpPr>
        <p:spPr>
          <a:xfrm>
            <a:off x="4893546" y="2296048"/>
            <a:ext cx="914400" cy="914400"/>
          </a:xfrm>
          <a:prstGeom prst="arc">
            <a:avLst>
              <a:gd name="adj1" fmla="val 20650300"/>
              <a:gd name="adj2" fmla="val 6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581400" cy="4800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rigid bodies resting in limiting equilibrium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If a body is on the point of moving it is said to be in limiting equilibrium. In this case, the frictional force takes its maximum value, µR, where µ is the coefficient of friction and R is the normal reaction.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uniform rod AB of mass 40kg and length 10m rests with the end A on rough horizontal ground. The rod rests against a smooth peg C where AC = 8m. The rod is in limiting equilibrium at an angle of 15° to the horizontal. Find: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magnitude of the reaction at C</a:t>
            </a:r>
          </a:p>
          <a:p>
            <a:pPr algn="ctr"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coefficient of friction between the rod and the ground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257800" y="27432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030872" y="1905000"/>
            <a:ext cx="152400" cy="152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562600" y="22098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62600" y="27432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53200" y="22098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94205" y="1446028"/>
            <a:ext cx="265815" cy="4678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53202" y="2204487"/>
            <a:ext cx="229435" cy="3930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51428" y="2602523"/>
            <a:ext cx="236234" cy="1424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62600" y="1524000"/>
            <a:ext cx="220980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>
            <a:off x="6010588" y="1498879"/>
            <a:ext cx="914400" cy="914400"/>
          </a:xfrm>
          <a:prstGeom prst="arc">
            <a:avLst>
              <a:gd name="adj1" fmla="val 4013713"/>
              <a:gd name="adj2" fmla="val 47554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5791200" y="25146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15°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72200" y="236220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40g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1656" y="223784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40gCos15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19410" y="1992925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28526" y="2763298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98416" y="121752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36416" y="2183844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5m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11330" y="1828802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26439" y="1448639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2m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19550" y="3019425"/>
            <a:ext cx="4981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Draw a diagram and label all the forces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: Weight, the normal reactions and friction. Split into components if needed</a:t>
            </a:r>
          </a:p>
          <a:p>
            <a:pPr marL="285750" indent="-285750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The rod will have a tendency to slide downwards, with the base moving to the left. Hence, friction will oppose this</a:t>
            </a:r>
          </a:p>
          <a:p>
            <a:pPr marL="285750" indent="-285750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Taking moments about A will mean we can find the normal reaction at the peg.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19550" y="4219575"/>
            <a:ext cx="1933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>
                <a:latin typeface="Comic Sans MS" pitchFamily="66" charset="0"/>
              </a:rPr>
              <a:t>Taking moments about 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38600" y="449580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(1)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38600" y="47244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(2)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48400" y="198120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(1)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34200" y="16002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43400" y="4495800"/>
                <a:ext cx="1161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40</m:t>
                      </m:r>
                      <m:r>
                        <a:rPr lang="en-GB" sz="12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200" b="0" i="1" smtClean="0">
                          <a:latin typeface="Cambria Math"/>
                        </a:rPr>
                        <m:t>15×5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495800"/>
                <a:ext cx="1161921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334000" y="4495800"/>
                <a:ext cx="2120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=200</m:t>
                      </m:r>
                      <m:r>
                        <a:rPr lang="en-GB" sz="12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200" b="0" i="1" smtClean="0">
                          <a:latin typeface="Cambria Math"/>
                        </a:rPr>
                        <m:t>15 </m:t>
                      </m:r>
                      <m:r>
                        <a:rPr lang="en-GB" sz="1200" b="0" i="1" smtClean="0">
                          <a:latin typeface="Cambria Math"/>
                        </a:rPr>
                        <m:t>𝑁𝑚</m:t>
                      </m:r>
                      <m:r>
                        <a:rPr lang="en-GB" sz="1200" b="0" i="1" smtClean="0">
                          <a:latin typeface="Cambria Math"/>
                        </a:rPr>
                        <m:t> </m:t>
                      </m:r>
                      <m:r>
                        <a:rPr lang="en-GB" sz="1200" b="0" i="1" smtClean="0"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495800"/>
                <a:ext cx="2120196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343400" y="4724400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𝑁</m:t>
                      </m:r>
                      <m:r>
                        <a:rPr lang="en-GB" sz="1200" b="0" i="1" smtClean="0">
                          <a:latin typeface="Cambria Math"/>
                          <a:ea typeface="Cambria Math"/>
                        </a:rPr>
                        <m:t>×8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724400"/>
                <a:ext cx="59984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800600" y="4724400"/>
                <a:ext cx="18739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 8</m:t>
                      </m:r>
                      <m:r>
                        <a:rPr lang="en-GB" sz="1200" b="0" i="1" smtClean="0">
                          <a:latin typeface="Cambria Math"/>
                        </a:rPr>
                        <m:t>𝑁</m:t>
                      </m:r>
                      <m:r>
                        <a:rPr lang="en-GB" sz="1200" b="0" i="1" smtClean="0">
                          <a:latin typeface="Cambria Math"/>
                        </a:rPr>
                        <m:t> </m:t>
                      </m:r>
                      <m:r>
                        <a:rPr lang="en-GB" sz="1200" b="0" i="1" smtClean="0">
                          <a:latin typeface="Cambria Math"/>
                        </a:rPr>
                        <m:t>𝑁𝑚</m:t>
                      </m:r>
                      <m:r>
                        <a:rPr lang="en-GB" sz="1200" b="0" i="1" smtClean="0">
                          <a:latin typeface="Cambria Math"/>
                        </a:rPr>
                        <m:t> </m:t>
                      </m:r>
                      <m:r>
                        <a:rPr lang="en-GB" sz="1200" b="0" i="1" smtClean="0"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724400"/>
                <a:ext cx="187391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 flipV="1">
            <a:off x="5553703" y="2190541"/>
            <a:ext cx="1007870" cy="5523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47213" y="1909187"/>
            <a:ext cx="1521802" cy="8349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962400" y="5105400"/>
                <a:ext cx="1384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200</m:t>
                      </m:r>
                      <m:r>
                        <a:rPr lang="en-GB" sz="12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200" b="0" i="1" smtClean="0">
                          <a:latin typeface="Cambria Math"/>
                        </a:rPr>
                        <m:t>15=8</m:t>
                      </m:r>
                      <m:r>
                        <a:rPr lang="en-GB" sz="12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105400"/>
                <a:ext cx="1384866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38600" y="5486400"/>
                <a:ext cx="1214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25</m:t>
                      </m:r>
                      <m:r>
                        <a:rPr lang="en-GB" sz="12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200" b="0" i="1" smtClean="0">
                          <a:latin typeface="Cambria Math"/>
                        </a:rPr>
                        <m:t>15=</m:t>
                      </m:r>
                      <m:r>
                        <a:rPr lang="en-GB" sz="12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486400"/>
                <a:ext cx="1214948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19600" y="5867400"/>
                <a:ext cx="867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237=</m:t>
                      </m:r>
                      <m:r>
                        <a:rPr lang="en-GB" sz="12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867400"/>
                <a:ext cx="86795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/>
          <p:cNvSpPr/>
          <p:nvPr/>
        </p:nvSpPr>
        <p:spPr>
          <a:xfrm>
            <a:off x="5105400" y="5257800"/>
            <a:ext cx="381000" cy="381000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5410200" y="53340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Divide by 8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6" name="Arc 65"/>
          <p:cNvSpPr/>
          <p:nvPr/>
        </p:nvSpPr>
        <p:spPr>
          <a:xfrm>
            <a:off x="5105400" y="5638800"/>
            <a:ext cx="381000" cy="381000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5410200" y="57150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59304" y="2728613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38802" y="133270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672054" y="5494446"/>
                <a:ext cx="867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=237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054" y="5494446"/>
                <a:ext cx="86795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53200" y="4953000"/>
            <a:ext cx="2438400" cy="15696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40gSin15 is NOT included as a moment about A. This is because it </a:t>
            </a:r>
            <a:r>
              <a:rPr lang="en-GB" sz="1200" b="1" u="sng" dirty="0">
                <a:solidFill>
                  <a:srgbClr val="0000FF"/>
                </a:solidFill>
                <a:latin typeface="Comic Sans MS" pitchFamily="66" charset="0"/>
              </a:rPr>
              <a:t>actually</a:t>
            </a:r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 acts down the rod and through point A (as opposed to the place where it has been drawn), therefore it has a perpendicular distance of 0 and hence can be ignored… </a:t>
            </a:r>
          </a:p>
        </p:txBody>
      </p:sp>
      <p:sp>
        <p:nvSpPr>
          <p:cNvPr id="56" name="タイトル 1">
            <a:extLst>
              <a:ext uri="{FF2B5EF4-FFF2-40B4-BE49-F238E27FC236}">
                <a16:creationId xmlns:a16="http://schemas.microsoft.com/office/drawing/2014/main" id="{B649093C-06BA-4AA9-84B5-D54DCAB2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8C1CA1C5-4FE8-4C96-ABE0-28DF7CF982A7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7D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2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4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8" grpId="1"/>
      <p:bldP spid="32" grpId="0" animBg="1"/>
      <p:bldP spid="12" grpId="0" animBg="1"/>
      <p:bldP spid="33" grpId="0" animBg="1"/>
      <p:bldP spid="34" grpId="0"/>
      <p:bldP spid="36" grpId="0"/>
      <p:bldP spid="37" grpId="0"/>
      <p:bldP spid="37" grpId="1"/>
      <p:bldP spid="37" grpId="2"/>
      <p:bldP spid="39" grpId="0"/>
      <p:bldP spid="40" grpId="0"/>
      <p:bldP spid="41" grpId="0"/>
      <p:bldP spid="41" grpId="1"/>
      <p:bldP spid="41" grpId="2"/>
      <p:bldP spid="42" grpId="0"/>
      <p:bldP spid="42" grpId="1"/>
      <p:bldP spid="42" grpId="2"/>
      <p:bldP spid="42" grpId="3"/>
      <p:bldP spid="42" grpId="4"/>
      <p:bldP spid="43" grpId="0"/>
      <p:bldP spid="43" grpId="1"/>
      <p:bldP spid="43" grpId="2"/>
      <p:bldP spid="4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61" grpId="0"/>
      <p:bldP spid="62" grpId="0"/>
      <p:bldP spid="63" grpId="0"/>
      <p:bldP spid="64" grpId="0" animBg="1"/>
      <p:bldP spid="65" grpId="0"/>
      <p:bldP spid="66" grpId="0" animBg="1"/>
      <p:bldP spid="67" grpId="0"/>
      <p:bldP spid="69" grpId="0"/>
      <p:bldP spid="70" grpId="0"/>
      <p:bldP spid="71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 rot="3460405">
            <a:off x="6775971" y="1484963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15°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7990" y="158223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237</a:t>
            </a:r>
          </a:p>
        </p:txBody>
      </p:sp>
      <p:sp>
        <p:nvSpPr>
          <p:cNvPr id="35" name="TextBox 34"/>
          <p:cNvSpPr txBox="1"/>
          <p:nvPr/>
        </p:nvSpPr>
        <p:spPr>
          <a:xfrm rot="3579843">
            <a:off x="6433255" y="2390880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15°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87369" y="254031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40gSin15</a:t>
            </a:r>
          </a:p>
        </p:txBody>
      </p:sp>
      <p:sp>
        <p:nvSpPr>
          <p:cNvPr id="32" name="Arc 31"/>
          <p:cNvSpPr/>
          <p:nvPr/>
        </p:nvSpPr>
        <p:spPr>
          <a:xfrm>
            <a:off x="4893546" y="2296048"/>
            <a:ext cx="914400" cy="914400"/>
          </a:xfrm>
          <a:prstGeom prst="arc">
            <a:avLst>
              <a:gd name="adj1" fmla="val 20650300"/>
              <a:gd name="adj2" fmla="val 6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581400" cy="4800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rigid bodies resting in limiting equilibrium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If a body is on the point of moving it is said to be in limiting equilibrium. In this case, the frictional force takes its maximum value, µR, where µ is the coefficient of friction and R is the normal reaction.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uniform rod AB of mass 40kg and length 10m rests with the end A on rough horizontal ground. The rod rests against a smooth peg C where AC = 8m. The rod is in limiting equilibrium at an angle of 15° to the horizontal. Find: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magnitude of the reaction at C</a:t>
            </a:r>
          </a:p>
          <a:p>
            <a:pPr algn="ctr"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coefficient of friction between the rod and the ground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257800" y="27432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030872" y="1905000"/>
            <a:ext cx="152400" cy="152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562600" y="22098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62600" y="27432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53200" y="22098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94205" y="1446028"/>
            <a:ext cx="265815" cy="4678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53202" y="2204487"/>
            <a:ext cx="229435" cy="3930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51428" y="2602523"/>
            <a:ext cx="236234" cy="1424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62600" y="1524000"/>
            <a:ext cx="220980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>
            <a:off x="6010588" y="1498879"/>
            <a:ext cx="914400" cy="914400"/>
          </a:xfrm>
          <a:prstGeom prst="arc">
            <a:avLst>
              <a:gd name="adj1" fmla="val 4013713"/>
              <a:gd name="adj2" fmla="val 47554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5791200" y="25146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15°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72200" y="236220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40g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1656" y="223784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40gCos15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19410" y="1992925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28526" y="2763298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9304" y="2728613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38802" y="133270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5730" y="3016331"/>
            <a:ext cx="520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Now you can resolve horizontally and vertically to find the remaining forces</a:t>
            </a:r>
          </a:p>
          <a:p>
            <a:pPr marL="285750" indent="-285750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You will need to split the normal reaction at the peg into horizontal and vertical components</a:t>
            </a:r>
          </a:p>
          <a:p>
            <a:pPr marL="285750" indent="-285750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The parallel and perpendicular components of the weight will no longer be needed…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791930" y="1458630"/>
            <a:ext cx="287257" cy="1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066779" y="1437669"/>
            <a:ext cx="2060" cy="4749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6689411" y="1732360"/>
            <a:ext cx="914400" cy="914400"/>
          </a:xfrm>
          <a:prstGeom prst="arc">
            <a:avLst>
              <a:gd name="adj1" fmla="val 14882570"/>
              <a:gd name="adj2" fmla="val 155807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 rot="19882289">
            <a:off x="6983381" y="137521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237Cos15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80371" y="116819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237Sin15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14800" y="4419600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latin typeface="Comic Sans MS" pitchFamily="66" charset="0"/>
              </a:rPr>
              <a:t>Resolving Horizontally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14800" y="4724400"/>
                <a:ext cx="11642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𝐹</m:t>
                      </m:r>
                      <m:r>
                        <a:rPr lang="en-GB" sz="1200" b="0" i="1" smtClean="0">
                          <a:latin typeface="Cambria Math"/>
                        </a:rPr>
                        <m:t>=237</m:t>
                      </m:r>
                      <m:r>
                        <a:rPr lang="en-GB" sz="1200" b="0" i="1" smtClean="0">
                          <a:latin typeface="Cambria Math"/>
                        </a:rPr>
                        <m:t>𝑆𝑖𝑛</m:t>
                      </m:r>
                      <m:r>
                        <a:rPr lang="en-GB" sz="1200" b="0" i="1" smtClean="0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724400"/>
                <a:ext cx="116429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4114800" y="5181600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latin typeface="Comic Sans MS" pitchFamily="66" charset="0"/>
              </a:rPr>
              <a:t>Resolving Vertically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14800" y="5486400"/>
                <a:ext cx="1642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𝑅</m:t>
                      </m:r>
                      <m:r>
                        <a:rPr lang="en-GB" sz="1200" b="0" i="1" smtClean="0">
                          <a:latin typeface="Cambria Math"/>
                        </a:rPr>
                        <m:t>+237</m:t>
                      </m:r>
                      <m:r>
                        <a:rPr lang="en-GB" sz="1200" b="0" i="1" smtClean="0">
                          <a:latin typeface="Cambria Math"/>
                        </a:rPr>
                        <m:t>𝐶𝑜𝑠</m:t>
                      </m:r>
                      <m:r>
                        <a:rPr lang="en-GB" sz="1200" b="0" i="1" smtClean="0">
                          <a:latin typeface="Cambria Math"/>
                        </a:rPr>
                        <m:t>15=40</m:t>
                      </m:r>
                      <m:r>
                        <a:rPr lang="en-GB" sz="12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486400"/>
                <a:ext cx="1642501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953000" y="5819775"/>
                <a:ext cx="1642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𝑅</m:t>
                      </m:r>
                      <m:r>
                        <a:rPr lang="en-GB" sz="1200" b="0" i="1" smtClean="0">
                          <a:latin typeface="Cambria Math"/>
                        </a:rPr>
                        <m:t>=40</m:t>
                      </m:r>
                      <m:r>
                        <a:rPr lang="en-GB" sz="1200" b="0" i="1" smtClean="0">
                          <a:latin typeface="Cambria Math"/>
                        </a:rPr>
                        <m:t>𝑔</m:t>
                      </m:r>
                      <m:r>
                        <a:rPr lang="en-GB" sz="1200" b="0" i="1" smtClean="0">
                          <a:latin typeface="Cambria Math"/>
                        </a:rPr>
                        <m:t>−237</m:t>
                      </m:r>
                      <m:r>
                        <a:rPr lang="en-GB" sz="1200" b="0" i="1" smtClean="0">
                          <a:latin typeface="Cambria Math"/>
                        </a:rPr>
                        <m:t>𝐶𝑜𝑠</m:t>
                      </m:r>
                      <m:r>
                        <a:rPr lang="en-GB" sz="1200" b="0" i="1" smtClean="0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819775"/>
                <a:ext cx="1642501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57200" y="6246921"/>
                <a:ext cx="11642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=237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246921"/>
                <a:ext cx="116429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905000" y="6246921"/>
                <a:ext cx="1642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𝑅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=40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𝑔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−237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246921"/>
                <a:ext cx="1642501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/>
          <p:cNvSpPr/>
          <p:nvPr/>
        </p:nvSpPr>
        <p:spPr>
          <a:xfrm>
            <a:off x="6400800" y="5562600"/>
            <a:ext cx="381000" cy="381000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6705600" y="5638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Rearrange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70">
                <a:extLst>
                  <a:ext uri="{FF2B5EF4-FFF2-40B4-BE49-F238E27FC236}">
                    <a16:creationId xmlns:a16="http://schemas.microsoft.com/office/drawing/2014/main" id="{565294C9-A649-4DD2-868A-FDF3BD5476B0}"/>
                  </a:ext>
                </a:extLst>
              </p:cNvPr>
              <p:cNvSpPr txBox="1"/>
              <p:nvPr/>
            </p:nvSpPr>
            <p:spPr>
              <a:xfrm>
                <a:off x="1672054" y="5494446"/>
                <a:ext cx="867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=237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70">
                <a:extLst>
                  <a:ext uri="{FF2B5EF4-FFF2-40B4-BE49-F238E27FC236}">
                    <a16:creationId xmlns:a16="http://schemas.microsoft.com/office/drawing/2014/main" id="{565294C9-A649-4DD2-868A-FDF3BD547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054" y="5494446"/>
                <a:ext cx="86795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タイトル 1">
            <a:extLst>
              <a:ext uri="{FF2B5EF4-FFF2-40B4-BE49-F238E27FC236}">
                <a16:creationId xmlns:a16="http://schemas.microsoft.com/office/drawing/2014/main" id="{3D6E33A6-0CB8-4D58-86A9-374081D7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3" name="コンテンツ プレースホルダー 2">
            <a:extLst>
              <a:ext uri="{FF2B5EF4-FFF2-40B4-BE49-F238E27FC236}">
                <a16:creationId xmlns:a16="http://schemas.microsoft.com/office/drawing/2014/main" id="{7B08FA39-B2B9-4D64-899F-23CA100180A8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8271D0B-F11E-46AF-B094-6B84BADDDB00}"/>
                  </a:ext>
                </a:extLst>
              </p:cNvPr>
              <p:cNvSpPr txBox="1"/>
              <p:nvPr/>
            </p:nvSpPr>
            <p:spPr>
              <a:xfrm>
                <a:off x="5863701" y="4429958"/>
                <a:ext cx="49271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(→)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8271D0B-F11E-46AF-B094-6B84BADDD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701" y="4429958"/>
                <a:ext cx="492711" cy="215444"/>
              </a:xfrm>
              <a:prstGeom prst="rect">
                <a:avLst/>
              </a:prstGeom>
              <a:blipFill>
                <a:blip r:embed="rId12"/>
                <a:stretch>
                  <a:fillRect l="-4938" r="-7407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CD069EE-C543-42AE-A4C3-D91964122B28}"/>
                  </a:ext>
                </a:extLst>
              </p:cNvPr>
              <p:cNvSpPr txBox="1"/>
              <p:nvPr/>
            </p:nvSpPr>
            <p:spPr>
              <a:xfrm>
                <a:off x="5641760" y="5175682"/>
                <a:ext cx="4500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(↑)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CD069EE-C543-42AE-A4C3-D91964122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760" y="5175682"/>
                <a:ext cx="450060" cy="246221"/>
              </a:xfrm>
              <a:prstGeom prst="rect">
                <a:avLst/>
              </a:prstGeom>
              <a:blipFill>
                <a:blip r:embed="rId13"/>
                <a:stretch>
                  <a:fillRect l="-9459" r="-16216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2761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5" grpId="0"/>
      <p:bldP spid="38" grpId="0"/>
      <p:bldP spid="33" grpId="0" animBg="1"/>
      <p:bldP spid="36" grpId="0"/>
      <p:bldP spid="37" grpId="0"/>
      <p:bldP spid="39" grpId="0"/>
      <p:bldP spid="40" grpId="0"/>
      <p:bldP spid="40" grpId="1"/>
      <p:bldP spid="43" grpId="0" animBg="1"/>
      <p:bldP spid="45" grpId="0"/>
      <p:bldP spid="45" grpId="1"/>
      <p:bldP spid="46" grpId="0"/>
      <p:bldP spid="46" grpId="1"/>
      <p:bldP spid="46" grpId="2"/>
      <p:bldP spid="28" grpId="0"/>
      <p:bldP spid="30" grpId="0"/>
      <p:bldP spid="49" grpId="0"/>
      <p:bldP spid="50" grpId="0"/>
      <p:bldP spid="51" grpId="0"/>
      <p:bldP spid="52" grpId="0"/>
      <p:bldP spid="54" grpId="0"/>
      <p:bldP spid="55" grpId="0" animBg="1"/>
      <p:bldP spid="56" grpId="0"/>
      <p:bldP spid="63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209944" y="2707093"/>
            <a:ext cx="87597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905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Sue Ellen Francisco 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Exercise 7A</a:t>
            </a:r>
            <a:endParaRPr lang="ja-JP" altLang="en-US" sz="6600" b="0" cap="none" spc="0" dirty="0">
              <a:ln w="19050">
                <a:solidFill>
                  <a:schemeClr val="tx1"/>
                </a:solidFill>
              </a:ln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Sue Ellen Francisco " panose="02000000000000000000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76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 rot="3460405">
            <a:off x="6775971" y="1484963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15°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7990" y="158223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237</a:t>
            </a:r>
          </a:p>
        </p:txBody>
      </p:sp>
      <p:sp>
        <p:nvSpPr>
          <p:cNvPr id="32" name="Arc 31"/>
          <p:cNvSpPr/>
          <p:nvPr/>
        </p:nvSpPr>
        <p:spPr>
          <a:xfrm>
            <a:off x="4893546" y="2296048"/>
            <a:ext cx="914400" cy="914400"/>
          </a:xfrm>
          <a:prstGeom prst="arc">
            <a:avLst>
              <a:gd name="adj1" fmla="val 20650300"/>
              <a:gd name="adj2" fmla="val 6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581400" cy="4800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rigid bodies resting in limiting equilibrium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If a body is on the point of moving it is said to be in limiting equilibrium. In this case, the frictional force takes its maximum value, µR, where µ is the coefficient of friction and R is the normal reaction.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uniform rod AB of mass 40kg and length 10m rests with the end A on rough horizontal ground. The rod rests against a smooth peg C where AC = 8m. The rod is in limiting equilibrium at an angle of 15° to the horizontal. Find: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magnitude of the reaction at C</a:t>
            </a:r>
          </a:p>
          <a:p>
            <a:pPr algn="ctr"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The coefficient of friction between the rod and the ground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257800" y="27432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030872" y="1905000"/>
            <a:ext cx="152400" cy="152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562600" y="22098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62600" y="27432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53200" y="22098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94205" y="1446028"/>
            <a:ext cx="265815" cy="4678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62600" y="1524000"/>
            <a:ext cx="220980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1200" y="25146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15°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72200" y="236220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40g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19410" y="1992925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28526" y="2763298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9304" y="2728613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38802" y="133270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5730" y="3016331"/>
            <a:ext cx="520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As the rod is in limiting equilibrium, friction is at its maximum value</a:t>
            </a:r>
          </a:p>
          <a:p>
            <a:pPr marL="285750" indent="-285750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Use the formula for F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MAX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and sub in the values we have calculated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791930" y="1458630"/>
            <a:ext cx="287257" cy="1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066779" y="1437669"/>
            <a:ext cx="2060" cy="4749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6689411" y="1732360"/>
            <a:ext cx="914400" cy="914400"/>
          </a:xfrm>
          <a:prstGeom prst="arc">
            <a:avLst>
              <a:gd name="adj1" fmla="val 14882570"/>
              <a:gd name="adj2" fmla="val 155807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 rot="19882289">
            <a:off x="6983381" y="137521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237Cos15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80371" y="116819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237Sin15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53000" y="3886200"/>
                <a:ext cx="10674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886200"/>
                <a:ext cx="1067472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72000" y="4343400"/>
                <a:ext cx="27701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</a:rPr>
                        <m:t>37</m:t>
                      </m:r>
                      <m:r>
                        <a:rPr lang="en-GB" sz="1400" b="0" i="1" smtClean="0">
                          <a:latin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</a:rPr>
                        <m:t>15=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(40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−237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15)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43400"/>
                <a:ext cx="2770182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38600" y="4724400"/>
                <a:ext cx="1872499" cy="539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/>
                            </a:rPr>
                            <m:t>237</m:t>
                          </m:r>
                          <m:r>
                            <a:rPr lang="en-GB" sz="1400" i="1">
                              <a:latin typeface="Cambria Math"/>
                            </a:rPr>
                            <m:t>𝑆𝑖𝑛</m:t>
                          </m:r>
                          <m:r>
                            <a:rPr lang="en-GB" sz="1400" i="1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GB" sz="1400" i="1">
                              <a:latin typeface="Cambria Math"/>
                              <a:ea typeface="Cambria Math"/>
                            </a:rPr>
                            <m:t>40</m:t>
                          </m:r>
                          <m:r>
                            <a:rPr lang="en-GB" sz="1400" i="1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en-GB" sz="1400" i="1">
                              <a:latin typeface="Cambria Math"/>
                              <a:ea typeface="Cambria Math"/>
                            </a:rPr>
                            <m:t>−237</m:t>
                          </m:r>
                          <m:r>
                            <a:rPr lang="en-GB" sz="1400" i="1">
                              <a:latin typeface="Cambria Math"/>
                              <a:ea typeface="Cambria Math"/>
                            </a:rPr>
                            <m:t>𝐶𝑜𝑠</m:t>
                          </m:r>
                          <m:r>
                            <a:rPr lang="en-GB" sz="1400" i="1">
                              <a:latin typeface="Cambria Math"/>
                              <a:ea typeface="Cambria Math"/>
                            </a:rPr>
                            <m:t>15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724400"/>
                <a:ext cx="1872499" cy="539187"/>
              </a:xfrm>
              <a:prstGeom prst="rect">
                <a:avLst/>
              </a:prstGeom>
              <a:blipFill rotWithShape="1"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086600" y="4038600"/>
            <a:ext cx="381000" cy="457200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7391400" y="4114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8" name="Arc 57"/>
          <p:cNvSpPr/>
          <p:nvPr/>
        </p:nvSpPr>
        <p:spPr>
          <a:xfrm>
            <a:off x="7086600" y="4572000"/>
            <a:ext cx="381000" cy="457200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7391400" y="4572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Divide by the bracket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0" name="Arc 59"/>
          <p:cNvSpPr/>
          <p:nvPr/>
        </p:nvSpPr>
        <p:spPr>
          <a:xfrm>
            <a:off x="5791200" y="5105400"/>
            <a:ext cx="381000" cy="457200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6019800" y="51816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29200" y="5410200"/>
                <a:ext cx="8967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0.37=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10200"/>
                <a:ext cx="89678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51">
                <a:extLst>
                  <a:ext uri="{FF2B5EF4-FFF2-40B4-BE49-F238E27FC236}">
                    <a16:creationId xmlns:a16="http://schemas.microsoft.com/office/drawing/2014/main" id="{7B8AB515-6CF9-4F0B-A773-28039B9EAF68}"/>
                  </a:ext>
                </a:extLst>
              </p:cNvPr>
              <p:cNvSpPr txBox="1"/>
              <p:nvPr/>
            </p:nvSpPr>
            <p:spPr>
              <a:xfrm>
                <a:off x="457200" y="6246921"/>
                <a:ext cx="11642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=237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51">
                <a:extLst>
                  <a:ext uri="{FF2B5EF4-FFF2-40B4-BE49-F238E27FC236}">
                    <a16:creationId xmlns:a16="http://schemas.microsoft.com/office/drawing/2014/main" id="{7B8AB515-6CF9-4F0B-A773-28039B9EA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246921"/>
                <a:ext cx="116429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53">
                <a:extLst>
                  <a:ext uri="{FF2B5EF4-FFF2-40B4-BE49-F238E27FC236}">
                    <a16:creationId xmlns:a16="http://schemas.microsoft.com/office/drawing/2014/main" id="{5F5D89A3-93D7-4C5D-83D5-03365E0491B5}"/>
                  </a:ext>
                </a:extLst>
              </p:cNvPr>
              <p:cNvSpPr txBox="1"/>
              <p:nvPr/>
            </p:nvSpPr>
            <p:spPr>
              <a:xfrm>
                <a:off x="1905000" y="6246921"/>
                <a:ext cx="16425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𝑅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=40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𝑔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−237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53">
                <a:extLst>
                  <a:ext uri="{FF2B5EF4-FFF2-40B4-BE49-F238E27FC236}">
                    <a16:creationId xmlns:a16="http://schemas.microsoft.com/office/drawing/2014/main" id="{5F5D89A3-93D7-4C5D-83D5-03365E049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246921"/>
                <a:ext cx="1642501" cy="276999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70">
                <a:extLst>
                  <a:ext uri="{FF2B5EF4-FFF2-40B4-BE49-F238E27FC236}">
                    <a16:creationId xmlns:a16="http://schemas.microsoft.com/office/drawing/2014/main" id="{D2BDDDB0-627F-4234-8A68-124404DCD21C}"/>
                  </a:ext>
                </a:extLst>
              </p:cNvPr>
              <p:cNvSpPr txBox="1"/>
              <p:nvPr/>
            </p:nvSpPr>
            <p:spPr>
              <a:xfrm>
                <a:off x="1672054" y="5494446"/>
                <a:ext cx="867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=237</m:t>
                      </m:r>
                      <m:r>
                        <a:rPr lang="en-GB" sz="1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70">
                <a:extLst>
                  <a:ext uri="{FF2B5EF4-FFF2-40B4-BE49-F238E27FC236}">
                    <a16:creationId xmlns:a16="http://schemas.microsoft.com/office/drawing/2014/main" id="{D2BDDDB0-627F-4234-8A68-124404DCD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054" y="5494446"/>
                <a:ext cx="8679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タイトル 1">
            <a:extLst>
              <a:ext uri="{FF2B5EF4-FFF2-40B4-BE49-F238E27FC236}">
                <a16:creationId xmlns:a16="http://schemas.microsoft.com/office/drawing/2014/main" id="{E4FC08FB-5DEB-405C-A036-B891E2DB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1EC0B02A-7241-48C1-82C7-2673956E5EEA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7D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112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7" grpId="0"/>
      <p:bldP spid="48" grpId="0"/>
      <p:bldP spid="53" grpId="0" animBg="1"/>
      <p:bldP spid="57" grpId="0"/>
      <p:bldP spid="58" grpId="0" animBg="1"/>
      <p:bldP spid="59" grpId="0"/>
      <p:bldP spid="60" grpId="0" animBg="1"/>
      <p:bldP spid="61" grpId="0"/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4793910" y="3381376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51110" y="2843213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2911" y="3605212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64905" y="3800474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2mg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58140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rigid bodies resting in limiting equilibrium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ladder, AB, of mass m and length 3a, has one end A resting on rough horizontal ground. The other end, B, rests against a smooth vertical wall. A load of mass 2m is fixed on the ladder at point C, where AC = a. The ladder is modelled as a uniform rod and the load is modelled as a particle. The ladder rests in limiting equilibrium at an angle of 60° with the ground.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Find the coefficient of friction between the ladder and the ground.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172200" y="16764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3810000"/>
            <a:ext cx="2209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4418" y="3810000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0215" y="1676400"/>
            <a:ext cx="28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562600" y="1828800"/>
            <a:ext cx="6096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343400" y="3124200"/>
            <a:ext cx="0" cy="6858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43400" y="3800475"/>
            <a:ext cx="257175" cy="952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34000" y="2743200"/>
            <a:ext cx="0" cy="10668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76800" y="3276600"/>
            <a:ext cx="0" cy="5334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58620" y="29718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8431" y="1676400"/>
            <a:ext cx="388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R</a:t>
            </a:r>
            <a:r>
              <a:rPr lang="en-GB" sz="1200" baseline="-25000" dirty="0">
                <a:latin typeface="Comic Sans MS" pitchFamily="66" charset="0"/>
              </a:rPr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6526" y="290512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R</a:t>
            </a:r>
            <a:r>
              <a:rPr lang="en-GB" sz="1200" baseline="-25000" dirty="0">
                <a:latin typeface="Comic Sans MS" pitchFamily="66" charset="0"/>
              </a:rPr>
              <a:t>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60940" y="382905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F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50342" y="3795712"/>
            <a:ext cx="386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mg</a:t>
            </a:r>
            <a:endParaRPr lang="en-GB" sz="1200" baseline="-25000" dirty="0">
              <a:latin typeface="Comic Sans MS" pitchFamily="66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0" y="2743200"/>
            <a:ext cx="533400" cy="5334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334000" y="3276600"/>
            <a:ext cx="533400" cy="5334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76800" y="3557588"/>
            <a:ext cx="266700" cy="2494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76800" y="3276600"/>
            <a:ext cx="280988" cy="2809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3590926" y="3486150"/>
            <a:ext cx="914400" cy="914400"/>
          </a:xfrm>
          <a:prstGeom prst="arc">
            <a:avLst>
              <a:gd name="adj1" fmla="val 19710755"/>
              <a:gd name="adj2" fmla="val 206357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c 54"/>
          <p:cNvSpPr/>
          <p:nvPr/>
        </p:nvSpPr>
        <p:spPr>
          <a:xfrm>
            <a:off x="4243389" y="2524125"/>
            <a:ext cx="914400" cy="914400"/>
          </a:xfrm>
          <a:prstGeom prst="arc">
            <a:avLst>
              <a:gd name="adj1" fmla="val 3318291"/>
              <a:gd name="adj2" fmla="val 39935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c 55"/>
          <p:cNvSpPr/>
          <p:nvPr/>
        </p:nvSpPr>
        <p:spPr>
          <a:xfrm>
            <a:off x="4738689" y="2009775"/>
            <a:ext cx="914400" cy="914400"/>
          </a:xfrm>
          <a:prstGeom prst="arc">
            <a:avLst>
              <a:gd name="adj1" fmla="val 3388914"/>
              <a:gd name="adj2" fmla="val 44055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 rot="2651318">
            <a:off x="5333916" y="2794531"/>
            <a:ext cx="769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>
                <a:latin typeface="Comic Sans MS" pitchFamily="66" charset="0"/>
              </a:rPr>
              <a:t>mgCos60</a:t>
            </a:r>
            <a:endParaRPr lang="en-GB" sz="1050" b="1" baseline="-25000" dirty="0">
              <a:latin typeface="Comic Sans MS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343400" y="1828800"/>
            <a:ext cx="1828800" cy="1981200"/>
          </a:xfrm>
          <a:prstGeom prst="line">
            <a:avLst/>
          </a:prstGeom>
          <a:ln w="349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53249" y="2030680"/>
            <a:ext cx="2481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Start with a diagram and label all forces – both masses should be split into parallel and perpendicular components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46322" y="2925288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We will now take moments about point A to give us the value of R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</a:rPr>
              <a:t>W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5848066" y="1508078"/>
            <a:ext cx="324134" cy="32072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562600" y="1528549"/>
            <a:ext cx="299113" cy="3002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642346" y="1610365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68" name="Arc 67"/>
          <p:cNvSpPr/>
          <p:nvPr/>
        </p:nvSpPr>
        <p:spPr>
          <a:xfrm>
            <a:off x="4829674" y="1445669"/>
            <a:ext cx="914400" cy="914400"/>
          </a:xfrm>
          <a:prstGeom prst="arc">
            <a:avLst>
              <a:gd name="adj1" fmla="val 19965107"/>
              <a:gd name="adj2" fmla="val 210136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 rot="2590067">
            <a:off x="5755821" y="140318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>
                <a:latin typeface="Comic Sans MS" pitchFamily="66" charset="0"/>
              </a:rPr>
              <a:t>R</a:t>
            </a:r>
            <a:r>
              <a:rPr lang="en-GB" sz="1050" b="1" baseline="-25000" dirty="0">
                <a:latin typeface="Comic Sans MS" pitchFamily="66" charset="0"/>
              </a:rPr>
              <a:t>W</a:t>
            </a:r>
            <a:r>
              <a:rPr lang="en-GB" sz="1050" b="1" dirty="0">
                <a:latin typeface="Comic Sans MS" pitchFamily="66" charset="0"/>
              </a:rPr>
              <a:t>Sin60</a:t>
            </a:r>
            <a:endParaRPr lang="en-GB" sz="1050" b="1" baseline="-25000" dirty="0">
              <a:latin typeface="Comic Sans MS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8698" y="32822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92639" y="275229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0.5a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81767" y="2119952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1.5a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55042" y="2785730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(1)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22112" y="2459665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(2)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31442" y="187841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(3)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4346839" y="3243108"/>
            <a:ext cx="516577" cy="56407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338693" y="2726532"/>
            <a:ext cx="1005443" cy="107867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333352" y="1833823"/>
            <a:ext cx="1828800" cy="1981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038600" y="413162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343400" y="4119748"/>
                <a:ext cx="1382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</a:rPr>
                        <m:t>𝑚𝑔𝐶𝑜𝑠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60×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119748"/>
                <a:ext cx="1382878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562600" y="4119748"/>
                <a:ext cx="25210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 2</m:t>
                      </m:r>
                      <m:r>
                        <a:rPr lang="en-GB" sz="1400" b="0" i="1" smtClean="0">
                          <a:latin typeface="Cambria Math"/>
                        </a:rPr>
                        <m:t>𝑎𝑚𝑔𝐶𝑜𝑠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60 </m:t>
                      </m:r>
                      <m:r>
                        <a:rPr lang="en-GB" sz="1400" b="0" i="1" smtClean="0">
                          <a:latin typeface="Cambria Math"/>
                        </a:rPr>
                        <m:t>𝑁𝑚</m:t>
                      </m:r>
                      <m:r>
                        <a:rPr lang="en-GB" sz="1400" b="0" i="1" smtClean="0">
                          <a:latin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119748"/>
                <a:ext cx="2521075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4026725" y="451262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343400" y="4500748"/>
                <a:ext cx="15191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𝑚𝑔𝐶𝑜𝑠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60×1.5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500748"/>
                <a:ext cx="1519134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715000" y="4500748"/>
                <a:ext cx="26813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 1.5</m:t>
                      </m:r>
                      <m:r>
                        <a:rPr lang="en-GB" sz="1400" b="0" i="1" smtClean="0">
                          <a:latin typeface="Cambria Math"/>
                        </a:rPr>
                        <m:t>𝑎𝑚𝑔𝐶𝑜𝑠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60 </m:t>
                      </m:r>
                      <m:r>
                        <a:rPr lang="en-GB" sz="1400" b="0" i="1" smtClean="0">
                          <a:latin typeface="Cambria Math"/>
                        </a:rPr>
                        <m:t>𝑁𝑚</m:t>
                      </m:r>
                      <m:r>
                        <a:rPr lang="en-GB" sz="1400" b="0" i="1" smtClean="0">
                          <a:latin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500748"/>
                <a:ext cx="2681375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/>
          <p:cNvSpPr txBox="1"/>
          <p:nvPr/>
        </p:nvSpPr>
        <p:spPr>
          <a:xfrm>
            <a:off x="4026724" y="489362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343400" y="4881748"/>
                <a:ext cx="1336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60×3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881748"/>
                <a:ext cx="133690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562600" y="4881748"/>
                <a:ext cx="2832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 3</m:t>
                      </m:r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</a:rPr>
                        <m:t>60 </m:t>
                      </m:r>
                      <m:r>
                        <a:rPr lang="en-GB" sz="1400" b="0" i="1" smtClean="0">
                          <a:latin typeface="Cambria Math"/>
                        </a:rPr>
                        <m:t>𝑁𝑚</m:t>
                      </m:r>
                      <m:r>
                        <a:rPr lang="en-GB" sz="1400" b="0" i="1" smtClean="0">
                          <a:latin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881748"/>
                <a:ext cx="2832121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038600" y="5334000"/>
                <a:ext cx="36055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</m:t>
                      </m:r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</a:rPr>
                        <m:t>60=2</m:t>
                      </m:r>
                      <m:r>
                        <a:rPr lang="en-GB" sz="1400" b="0" i="1" smtClean="0">
                          <a:latin typeface="Cambria Math"/>
                        </a:rPr>
                        <m:t>𝑎𝑚𝑔𝐶𝑜𝑠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60+1.5</m:t>
                      </m:r>
                      <m:r>
                        <a:rPr lang="en-GB" sz="1400" b="0" i="1" smtClean="0">
                          <a:latin typeface="Cambria Math"/>
                        </a:rPr>
                        <m:t>𝑎𝑚𝑔𝐶𝑜𝑠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60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334000"/>
                <a:ext cx="360553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114800" y="5638800"/>
                <a:ext cx="34024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</a:rPr>
                        <m:t>60=2</m:t>
                      </m:r>
                      <m:r>
                        <a:rPr lang="en-GB" sz="1400" b="0" i="1" smtClean="0">
                          <a:latin typeface="Cambria Math"/>
                        </a:rPr>
                        <m:t>𝑚𝑔𝐶𝑜𝑠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60+1.5</m:t>
                      </m:r>
                      <m:r>
                        <a:rPr lang="en-GB" sz="1400" b="0" i="1" smtClean="0">
                          <a:latin typeface="Cambria Math"/>
                        </a:rPr>
                        <m:t>𝑚𝑔𝐶𝑜𝑠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60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638800"/>
                <a:ext cx="3402405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114800" y="5943600"/>
                <a:ext cx="23184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</a:rPr>
                        <m:t>60=3.5</m:t>
                      </m:r>
                      <m:r>
                        <a:rPr lang="en-GB" sz="1400" b="0" i="1" smtClean="0">
                          <a:latin typeface="Cambria Math"/>
                        </a:rPr>
                        <m:t>𝑚𝑔𝐶𝑜𝑠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60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943600"/>
                <a:ext cx="2318416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572000" y="6248400"/>
                <a:ext cx="1981200" cy="514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/>
                            </a:rPr>
                            <m:t>3.5</m:t>
                          </m:r>
                          <m:r>
                            <a:rPr lang="en-GB" sz="1400" i="1">
                              <a:latin typeface="Cambria Math"/>
                            </a:rPr>
                            <m:t>𝑚𝑔𝐶𝑜𝑠</m:t>
                          </m:r>
                          <m:r>
                            <a:rPr lang="en-GB" sz="1400" i="1">
                              <a:latin typeface="Cambria Math"/>
                            </a:rPr>
                            <m:t>60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𝑆𝑖𝑛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248400"/>
                <a:ext cx="1981200" cy="51424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28600" y="5334000"/>
                <a:ext cx="1981200" cy="514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/>
                            </a:rPr>
                            <m:t>3.5</m:t>
                          </m:r>
                          <m:r>
                            <a:rPr lang="en-GB" sz="1400" i="1">
                              <a:latin typeface="Cambria Math"/>
                            </a:rPr>
                            <m:t>𝑚𝑔𝐶𝑜𝑠</m:t>
                          </m:r>
                          <m:r>
                            <a:rPr lang="en-GB" sz="1400" i="1">
                              <a:latin typeface="Cambria Math"/>
                            </a:rPr>
                            <m:t>60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𝑆𝑖𝑛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334000"/>
                <a:ext cx="1981200" cy="51424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c 98"/>
          <p:cNvSpPr/>
          <p:nvPr/>
        </p:nvSpPr>
        <p:spPr>
          <a:xfrm>
            <a:off x="7467600" y="5486400"/>
            <a:ext cx="304800" cy="304800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7696200" y="5486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Cancel a’s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4267200" y="5410200"/>
            <a:ext cx="762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705600" y="5410200"/>
            <a:ext cx="762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410200" y="5410200"/>
            <a:ext cx="762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c 105"/>
          <p:cNvSpPr/>
          <p:nvPr/>
        </p:nvSpPr>
        <p:spPr>
          <a:xfrm>
            <a:off x="7467600" y="5791200"/>
            <a:ext cx="304800" cy="304800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Arc 106"/>
          <p:cNvSpPr/>
          <p:nvPr/>
        </p:nvSpPr>
        <p:spPr>
          <a:xfrm>
            <a:off x="6324600" y="6096000"/>
            <a:ext cx="304800" cy="457200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/>
          <p:cNvSpPr txBox="1"/>
          <p:nvPr/>
        </p:nvSpPr>
        <p:spPr>
          <a:xfrm>
            <a:off x="7696200" y="5791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Group terms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553200" y="61722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Divide by 3Sin60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28600" y="5867400"/>
                <a:ext cx="1600200" cy="55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7</m:t>
                          </m:r>
                          <m:r>
                            <a:rPr lang="en-GB" sz="1400" i="1">
                              <a:latin typeface="Cambria Math"/>
                            </a:rPr>
                            <m:t>𝑚𝑔</m:t>
                          </m:r>
                          <m:rad>
                            <m:radPr>
                              <m:degHide m:val="on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867400"/>
                <a:ext cx="1600200" cy="55560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Arc 110"/>
          <p:cNvSpPr/>
          <p:nvPr/>
        </p:nvSpPr>
        <p:spPr>
          <a:xfrm>
            <a:off x="1905000" y="5638800"/>
            <a:ext cx="304800" cy="609600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/>
          <p:cNvSpPr txBox="1"/>
          <p:nvPr/>
        </p:nvSpPr>
        <p:spPr>
          <a:xfrm>
            <a:off x="2057400" y="571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 in terms of mg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2677456">
            <a:off x="4713591" y="3216363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latin typeface="Comic Sans MS" pitchFamily="66" charset="0"/>
              </a:rPr>
              <a:t>2mgCos60</a:t>
            </a:r>
            <a:endParaRPr lang="en-GB" sz="1000" b="1" baseline="-25000" dirty="0">
              <a:latin typeface="Comic Sans MS" pitchFamily="66" charset="0"/>
            </a:endParaRPr>
          </a:p>
        </p:txBody>
      </p:sp>
      <p:sp>
        <p:nvSpPr>
          <p:cNvPr id="78" name="タイトル 1">
            <a:extLst>
              <a:ext uri="{FF2B5EF4-FFF2-40B4-BE49-F238E27FC236}">
                <a16:creationId xmlns:a16="http://schemas.microsoft.com/office/drawing/2014/main" id="{BEA7D9EC-A8EA-439D-BA5D-79BBA845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9" name="コンテンツ プレースホルダー 2">
            <a:extLst>
              <a:ext uri="{FF2B5EF4-FFF2-40B4-BE49-F238E27FC236}">
                <a16:creationId xmlns:a16="http://schemas.microsoft.com/office/drawing/2014/main" id="{57C3EB8A-BCB0-4E46-8C18-0D4C928FD3D8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7D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23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mph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2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" presetClass="emph" presetSubtype="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4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2" grpId="0"/>
      <p:bldP spid="51" grpId="0"/>
      <p:bldP spid="50" grpId="0"/>
      <p:bldP spid="15" grpId="0"/>
      <p:bldP spid="16" grpId="0"/>
      <p:bldP spid="34" grpId="0"/>
      <p:bldP spid="35" grpId="0"/>
      <p:bldP spid="36" grpId="0"/>
      <p:bldP spid="37" grpId="0"/>
      <p:bldP spid="38" grpId="0"/>
      <p:bldP spid="54" grpId="0" animBg="1"/>
      <p:bldP spid="55" grpId="0" animBg="1"/>
      <p:bldP spid="56" grpId="0" animBg="1"/>
      <p:bldP spid="57" grpId="0"/>
      <p:bldP spid="57" grpId="1"/>
      <p:bldP spid="57" grpId="2"/>
      <p:bldP spid="61" grpId="0"/>
      <p:bldP spid="67" grpId="0"/>
      <p:bldP spid="68" grpId="0" animBg="1"/>
      <p:bldP spid="69" grpId="0"/>
      <p:bldP spid="69" grpId="1"/>
      <p:bldP spid="69" grpId="2"/>
      <p:bldP spid="70" grpId="0"/>
      <p:bldP spid="70" grpId="1"/>
      <p:bldP spid="70" grpId="2"/>
      <p:bldP spid="70" grpId="3"/>
      <p:bldP spid="70" grpId="4"/>
      <p:bldP spid="70" grpId="5"/>
      <p:bldP spid="70" grpId="6"/>
      <p:bldP spid="71" grpId="0"/>
      <p:bldP spid="71" grpId="1"/>
      <p:bldP spid="71" grpId="2"/>
      <p:bldP spid="71" grpId="3"/>
      <p:bldP spid="71" grpId="4"/>
      <p:bldP spid="72" grpId="0"/>
      <p:bldP spid="72" grpId="1"/>
      <p:bldP spid="72" grpId="2"/>
      <p:bldP spid="73" grpId="0"/>
      <p:bldP spid="74" grpId="0"/>
      <p:bldP spid="75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 animBg="1"/>
      <p:bldP spid="100" grpId="0"/>
      <p:bldP spid="106" grpId="0" animBg="1"/>
      <p:bldP spid="107" grpId="0" animBg="1"/>
      <p:bldP spid="108" grpId="0"/>
      <p:bldP spid="109" grpId="0"/>
      <p:bldP spid="110" grpId="0"/>
      <p:bldP spid="111" grpId="0" animBg="1"/>
      <p:bldP spid="112" grpId="0"/>
      <p:bldP spid="58" grpId="0"/>
      <p:bldP spid="58" grpId="1"/>
      <p:bldP spid="58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4793910" y="3381376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51110" y="2843213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2911" y="3605212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64905" y="3800474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2mg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58140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rigid bodies resting in limiting equilibrium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ladder, AB, of mass m and length 3a, has one end A resting on rough horizontal ground. The other end, B, rests against a smooth vertical wall. A load of mass 2m is fixed on the ladder at point C, where AC = a. The ladder is modelled as a uniform rod and the load is modelled as a particle. The ladder rests in limiting equilibrium at an angle of 60° with the ground.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Find the coefficient of friction between the ladder and the ground.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172200" y="16764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3810000"/>
            <a:ext cx="2209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4418" y="3810000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0215" y="1676400"/>
            <a:ext cx="28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B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343400" y="3124200"/>
            <a:ext cx="0" cy="6858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34000" y="2743200"/>
            <a:ext cx="0" cy="10668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76800" y="3276600"/>
            <a:ext cx="0" cy="5334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58620" y="29718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8431" y="1676400"/>
            <a:ext cx="388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R</a:t>
            </a:r>
            <a:r>
              <a:rPr lang="en-GB" sz="1200" baseline="-25000" dirty="0">
                <a:latin typeface="Comic Sans MS" pitchFamily="66" charset="0"/>
              </a:rPr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6526" y="290512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R</a:t>
            </a:r>
            <a:r>
              <a:rPr lang="en-GB" sz="1200" baseline="-25000" dirty="0">
                <a:latin typeface="Comic Sans MS" pitchFamily="66" charset="0"/>
              </a:rPr>
              <a:t>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60940" y="382905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F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50342" y="3795712"/>
            <a:ext cx="386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mg</a:t>
            </a:r>
            <a:endParaRPr lang="en-GB" sz="1200" baseline="-25000" dirty="0">
              <a:latin typeface="Comic Sans MS" pitchFamily="66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0" y="2743200"/>
            <a:ext cx="533400" cy="5334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334000" y="3276600"/>
            <a:ext cx="533400" cy="5334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76800" y="3557588"/>
            <a:ext cx="266700" cy="2494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76800" y="3276600"/>
            <a:ext cx="280988" cy="2809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3590926" y="3486150"/>
            <a:ext cx="914400" cy="914400"/>
          </a:xfrm>
          <a:prstGeom prst="arc">
            <a:avLst>
              <a:gd name="adj1" fmla="val 19710755"/>
              <a:gd name="adj2" fmla="val 206357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c 54"/>
          <p:cNvSpPr/>
          <p:nvPr/>
        </p:nvSpPr>
        <p:spPr>
          <a:xfrm>
            <a:off x="4243389" y="2524125"/>
            <a:ext cx="914400" cy="914400"/>
          </a:xfrm>
          <a:prstGeom prst="arc">
            <a:avLst>
              <a:gd name="adj1" fmla="val 3318291"/>
              <a:gd name="adj2" fmla="val 39935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c 55"/>
          <p:cNvSpPr/>
          <p:nvPr/>
        </p:nvSpPr>
        <p:spPr>
          <a:xfrm>
            <a:off x="4738689" y="2009775"/>
            <a:ext cx="914400" cy="914400"/>
          </a:xfrm>
          <a:prstGeom prst="arc">
            <a:avLst>
              <a:gd name="adj1" fmla="val 3388914"/>
              <a:gd name="adj2" fmla="val 44055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 rot="2651318">
            <a:off x="5333916" y="2794531"/>
            <a:ext cx="769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>
                <a:latin typeface="Comic Sans MS" pitchFamily="66" charset="0"/>
              </a:rPr>
              <a:t>mgCos60</a:t>
            </a:r>
            <a:endParaRPr lang="en-GB" sz="1050" b="1" baseline="-25000" dirty="0">
              <a:latin typeface="Comic Sans MS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343400" y="1828800"/>
            <a:ext cx="1828800" cy="1981200"/>
          </a:xfrm>
          <a:prstGeom prst="line">
            <a:avLst/>
          </a:prstGeom>
          <a:ln w="349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53249" y="2030680"/>
            <a:ext cx="248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Now we can resolve horizontally and vertically</a:t>
            </a:r>
          </a:p>
          <a:p>
            <a:pPr algn="ctr"/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This will allow us to find expressions for R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G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and F, and hence, the coefficient of friction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5848066" y="1508078"/>
            <a:ext cx="324134" cy="32072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562600" y="1528549"/>
            <a:ext cx="299113" cy="3002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642346" y="1610365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68" name="Arc 67"/>
          <p:cNvSpPr/>
          <p:nvPr/>
        </p:nvSpPr>
        <p:spPr>
          <a:xfrm>
            <a:off x="4829674" y="1445669"/>
            <a:ext cx="914400" cy="914400"/>
          </a:xfrm>
          <a:prstGeom prst="arc">
            <a:avLst>
              <a:gd name="adj1" fmla="val 19965107"/>
              <a:gd name="adj2" fmla="val 210136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 rot="2590067">
            <a:off x="5755821" y="140318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>
                <a:latin typeface="Comic Sans MS" pitchFamily="66" charset="0"/>
              </a:rPr>
              <a:t>R</a:t>
            </a:r>
            <a:r>
              <a:rPr lang="en-GB" sz="1050" b="1" baseline="-25000" dirty="0">
                <a:latin typeface="Comic Sans MS" pitchFamily="66" charset="0"/>
              </a:rPr>
              <a:t>W</a:t>
            </a:r>
            <a:r>
              <a:rPr lang="en-GB" sz="1050" b="1" dirty="0">
                <a:latin typeface="Comic Sans MS" pitchFamily="66" charset="0"/>
              </a:rPr>
              <a:t>Sin60</a:t>
            </a:r>
            <a:endParaRPr lang="en-GB" sz="1050" b="1" baseline="-25000" dirty="0">
              <a:latin typeface="Comic Sans MS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8698" y="32822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92639" y="275229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0.5a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81767" y="2119952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1.5a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55042" y="2785730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(1)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22112" y="2459665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(2)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31442" y="187841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74009" y="5294194"/>
                <a:ext cx="1600200" cy="55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</m:t>
                          </m:r>
                          <m:r>
                            <a:rPr lang="en-GB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𝑚𝑔</m:t>
                          </m:r>
                          <m:rad>
                            <m:radPr>
                              <m:degHide m:val="on"/>
                              <m:ctrlPr>
                                <a:rPr lang="en-GB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09" y="5294194"/>
                <a:ext cx="1600200" cy="555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 rot="2677456">
            <a:off x="4713591" y="3216363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latin typeface="Comic Sans MS" pitchFamily="66" charset="0"/>
              </a:rPr>
              <a:t>2mgCos60</a:t>
            </a:r>
            <a:endParaRPr lang="en-GB" sz="1000" b="1" baseline="-25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4191000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Resolving Horizontally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62400" y="4495800"/>
                <a:ext cx="914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495800"/>
                <a:ext cx="91440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962400" y="4876800"/>
                <a:ext cx="1295400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7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𝑚𝑔</m:t>
                          </m:r>
                          <m:rad>
                            <m:radPr>
                              <m:degHide m:val="on"/>
                              <m:ctrlPr>
                                <a:rPr lang="en-GB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1295400" cy="5455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/>
          <p:cNvSpPr/>
          <p:nvPr/>
        </p:nvSpPr>
        <p:spPr>
          <a:xfrm>
            <a:off x="5105400" y="4648200"/>
            <a:ext cx="304800" cy="533400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5396552" y="466980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We already know R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 so therefore also know F!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824250" y="5306705"/>
                <a:ext cx="1295400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</m:t>
                          </m:r>
                          <m:r>
                            <a:rPr lang="en-GB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𝑚𝑔</m:t>
                          </m:r>
                          <m:rad>
                            <m:radPr>
                              <m:degHide m:val="on"/>
                              <m:ctrlPr>
                                <a:rPr lang="en-GB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GB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250" y="5306705"/>
                <a:ext cx="1295400" cy="54553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5562600" y="1828800"/>
            <a:ext cx="6096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43400" y="3800475"/>
            <a:ext cx="257175" cy="952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タイトル 1">
            <a:extLst>
              <a:ext uri="{FF2B5EF4-FFF2-40B4-BE49-F238E27FC236}">
                <a16:creationId xmlns:a16="http://schemas.microsoft.com/office/drawing/2014/main" id="{E06F8010-4CFD-4689-93BB-39C6A9C3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0" name="コンテンツ プレースホルダー 2">
            <a:extLst>
              <a:ext uri="{FF2B5EF4-FFF2-40B4-BE49-F238E27FC236}">
                <a16:creationId xmlns:a16="http://schemas.microsoft.com/office/drawing/2014/main" id="{8D55D5D9-D0D9-4894-B45A-6A38CA3887C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B1C38EF-3FF4-44E9-BB35-43215C4C8345}"/>
                  </a:ext>
                </a:extLst>
              </p:cNvPr>
              <p:cNvSpPr txBox="1"/>
              <p:nvPr/>
            </p:nvSpPr>
            <p:spPr>
              <a:xfrm>
                <a:off x="6032376" y="4225772"/>
                <a:ext cx="49271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(→)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B1C38EF-3FF4-44E9-BB35-43215C4C8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376" y="4225772"/>
                <a:ext cx="492711" cy="246221"/>
              </a:xfrm>
              <a:prstGeom prst="rect">
                <a:avLst/>
              </a:prstGeom>
              <a:blipFill>
                <a:blip r:embed="rId8"/>
                <a:stretch>
                  <a:fillRect l="-13750" r="-18750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38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7" grpId="0"/>
      <p:bldP spid="77" grpId="0"/>
      <p:bldP spid="78" grpId="0"/>
      <p:bldP spid="79" grpId="0" animBg="1"/>
      <p:bldP spid="81" grpId="0"/>
      <p:bldP spid="82" grpId="0"/>
      <p:bldP spid="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4793910" y="3381376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51110" y="2843213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2911" y="3605212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64905" y="3800474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2mg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58140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rigid bodies resting in limiting equilibrium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ladder, AB, of mass m and length 3a, has one end A resting on rough horizontal ground. The other end, B, rests against a smooth vertical wall. A load of mass 2m is fixed on the ladder at point C, where AC = a. The ladder is modelled as a uniform rod and the load is modelled as a particle. The ladder rests in limiting equilibrium at an angle of 60° with the ground.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Find the coefficient of friction between the ladder and the ground.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172200" y="16764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3810000"/>
            <a:ext cx="2209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4418" y="3810000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0215" y="1676400"/>
            <a:ext cx="28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B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343400" y="3124200"/>
            <a:ext cx="0" cy="6858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34000" y="2743200"/>
            <a:ext cx="0" cy="10668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76800" y="3276600"/>
            <a:ext cx="0" cy="5334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58620" y="29718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8431" y="1676400"/>
            <a:ext cx="388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R</a:t>
            </a:r>
            <a:r>
              <a:rPr lang="en-GB" sz="1200" baseline="-25000" dirty="0">
                <a:latin typeface="Comic Sans MS" pitchFamily="66" charset="0"/>
              </a:rPr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6526" y="290512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R</a:t>
            </a:r>
            <a:r>
              <a:rPr lang="en-GB" sz="1200" baseline="-25000" dirty="0">
                <a:latin typeface="Comic Sans MS" pitchFamily="66" charset="0"/>
              </a:rPr>
              <a:t>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60940" y="382905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F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50342" y="3795712"/>
            <a:ext cx="386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mg</a:t>
            </a:r>
            <a:endParaRPr lang="en-GB" sz="1200" baseline="-25000" dirty="0">
              <a:latin typeface="Comic Sans MS" pitchFamily="66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0" y="2743200"/>
            <a:ext cx="533400" cy="5334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334000" y="3276600"/>
            <a:ext cx="533400" cy="5334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76800" y="3557588"/>
            <a:ext cx="266700" cy="2494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76800" y="3276600"/>
            <a:ext cx="280988" cy="2809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3590926" y="3486150"/>
            <a:ext cx="914400" cy="914400"/>
          </a:xfrm>
          <a:prstGeom prst="arc">
            <a:avLst>
              <a:gd name="adj1" fmla="val 19710755"/>
              <a:gd name="adj2" fmla="val 206357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c 54"/>
          <p:cNvSpPr/>
          <p:nvPr/>
        </p:nvSpPr>
        <p:spPr>
          <a:xfrm>
            <a:off x="4243389" y="2524125"/>
            <a:ext cx="914400" cy="914400"/>
          </a:xfrm>
          <a:prstGeom prst="arc">
            <a:avLst>
              <a:gd name="adj1" fmla="val 3318291"/>
              <a:gd name="adj2" fmla="val 39935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c 55"/>
          <p:cNvSpPr/>
          <p:nvPr/>
        </p:nvSpPr>
        <p:spPr>
          <a:xfrm>
            <a:off x="4738689" y="2009775"/>
            <a:ext cx="914400" cy="914400"/>
          </a:xfrm>
          <a:prstGeom prst="arc">
            <a:avLst>
              <a:gd name="adj1" fmla="val 3388914"/>
              <a:gd name="adj2" fmla="val 44055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 rot="2651318">
            <a:off x="5333916" y="2794531"/>
            <a:ext cx="769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>
                <a:latin typeface="Comic Sans MS" pitchFamily="66" charset="0"/>
              </a:rPr>
              <a:t>mgCos60</a:t>
            </a:r>
            <a:endParaRPr lang="en-GB" sz="1050" b="1" baseline="-25000" dirty="0">
              <a:latin typeface="Comic Sans MS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343400" y="1828800"/>
            <a:ext cx="1828800" cy="1981200"/>
          </a:xfrm>
          <a:prstGeom prst="line">
            <a:avLst/>
          </a:prstGeom>
          <a:ln w="349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53249" y="2030680"/>
            <a:ext cx="248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Now we can resolve horizontally and vertically</a:t>
            </a:r>
          </a:p>
          <a:p>
            <a:pPr algn="ctr"/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This will allow us to find expressions for R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G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and F, and hence, the coefficient of friction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5848066" y="1508078"/>
            <a:ext cx="324134" cy="32072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562600" y="1528549"/>
            <a:ext cx="299113" cy="3002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642346" y="1610365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68" name="Arc 67"/>
          <p:cNvSpPr/>
          <p:nvPr/>
        </p:nvSpPr>
        <p:spPr>
          <a:xfrm>
            <a:off x="4829674" y="1445669"/>
            <a:ext cx="914400" cy="914400"/>
          </a:xfrm>
          <a:prstGeom prst="arc">
            <a:avLst>
              <a:gd name="adj1" fmla="val 19965107"/>
              <a:gd name="adj2" fmla="val 210136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 rot="2590067">
            <a:off x="5755821" y="140318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>
                <a:latin typeface="Comic Sans MS" pitchFamily="66" charset="0"/>
              </a:rPr>
              <a:t>R</a:t>
            </a:r>
            <a:r>
              <a:rPr lang="en-GB" sz="1050" b="1" baseline="-25000" dirty="0">
                <a:latin typeface="Comic Sans MS" pitchFamily="66" charset="0"/>
              </a:rPr>
              <a:t>W</a:t>
            </a:r>
            <a:r>
              <a:rPr lang="en-GB" sz="1050" b="1" dirty="0">
                <a:latin typeface="Comic Sans MS" pitchFamily="66" charset="0"/>
              </a:rPr>
              <a:t>Sin60</a:t>
            </a:r>
            <a:endParaRPr lang="en-GB" sz="1050" b="1" baseline="-25000" dirty="0">
              <a:latin typeface="Comic Sans MS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8698" y="32822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92639" y="275229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0.5a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81767" y="2119952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1.5a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55042" y="2785730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(1)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22112" y="2459665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(2)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31442" y="187841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74009" y="5294194"/>
                <a:ext cx="1600200" cy="55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</m:t>
                          </m:r>
                          <m:r>
                            <a:rPr lang="en-GB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𝑚𝑔</m:t>
                          </m:r>
                          <m:rad>
                            <m:radPr>
                              <m:degHide m:val="on"/>
                              <m:ctrlPr>
                                <a:rPr lang="en-GB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09" y="5294194"/>
                <a:ext cx="1600200" cy="555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 rot="2677456">
            <a:off x="4713591" y="3216363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latin typeface="Comic Sans MS" pitchFamily="66" charset="0"/>
              </a:rPr>
              <a:t>2mgCos60</a:t>
            </a:r>
            <a:endParaRPr lang="en-GB" sz="1000" b="1" baseline="-25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4191000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Resolving Vertically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62400" y="4495800"/>
                <a:ext cx="14830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𝑚𝑔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495800"/>
                <a:ext cx="1483057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/>
          <p:cNvSpPr/>
          <p:nvPr/>
        </p:nvSpPr>
        <p:spPr>
          <a:xfrm>
            <a:off x="5392003" y="4648200"/>
            <a:ext cx="326409" cy="497006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5562600" y="4724400"/>
            <a:ext cx="1022445" cy="283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562600" y="1828800"/>
            <a:ext cx="6096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43400" y="3800475"/>
            <a:ext cx="257175" cy="952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24250" y="5306705"/>
                <a:ext cx="1295400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</m:t>
                          </m:r>
                          <m:r>
                            <a:rPr lang="en-GB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𝑚𝑔</m:t>
                          </m:r>
                          <m:rad>
                            <m:radPr>
                              <m:degHide m:val="on"/>
                              <m:ctrlPr>
                                <a:rPr lang="en-GB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GB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250" y="5306705"/>
                <a:ext cx="1295400" cy="5455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886200" y="4953000"/>
                <a:ext cx="1143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=3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953000"/>
                <a:ext cx="1143000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219200" y="6019800"/>
                <a:ext cx="1143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6019800"/>
                <a:ext cx="114300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タイトル 1">
            <a:extLst>
              <a:ext uri="{FF2B5EF4-FFF2-40B4-BE49-F238E27FC236}">
                <a16:creationId xmlns:a16="http://schemas.microsoft.com/office/drawing/2014/main" id="{7F148A76-BA3C-4E23-8DFB-BA5F2D61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6" name="コンテンツ プレースホルダー 2">
            <a:extLst>
              <a:ext uri="{FF2B5EF4-FFF2-40B4-BE49-F238E27FC236}">
                <a16:creationId xmlns:a16="http://schemas.microsoft.com/office/drawing/2014/main" id="{971D3EDE-0F84-4EB5-AA9E-BB30BA3D6667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30510B85-0304-4645-AD15-33E17F09A56A}"/>
                  </a:ext>
                </a:extLst>
              </p:cNvPr>
              <p:cNvSpPr txBox="1"/>
              <p:nvPr/>
            </p:nvSpPr>
            <p:spPr>
              <a:xfrm>
                <a:off x="5819314" y="4190261"/>
                <a:ext cx="4500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(↑)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30510B85-0304-4645-AD15-33E17F09A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14" y="4190261"/>
                <a:ext cx="450060" cy="246221"/>
              </a:xfrm>
              <a:prstGeom prst="rect">
                <a:avLst/>
              </a:prstGeom>
              <a:blipFill>
                <a:blip r:embed="rId9"/>
                <a:stretch>
                  <a:fillRect l="-10959" r="-16438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5183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6" grpId="0"/>
      <p:bldP spid="38" grpId="0"/>
      <p:bldP spid="7" grpId="0"/>
      <p:bldP spid="77" grpId="0"/>
      <p:bldP spid="79" grpId="0" animBg="1"/>
      <p:bldP spid="81" grpId="0"/>
      <p:bldP spid="60" grpId="0"/>
      <p:bldP spid="62" grpId="0"/>
      <p:bldP spid="8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4793910" y="3381376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51110" y="2843213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2911" y="3605212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64905" y="3800474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2mg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58140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rigid bodies resting in limiting equilibrium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ladder, AB, of mass m and length 3a, has one end A resting on rough horizontal ground. The other end, B, rests against a smooth vertical wall. A load of mass 2m is fixed on the ladder at point C, where AC = a. The ladder is modelled as a uniform rod and the load is modelled as a particle. The ladder rests in limiting equilibrium at an angle of 60° with the ground.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Find the coefficient of friction between the ladder and the ground.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172200" y="16764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3810000"/>
            <a:ext cx="2209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4418" y="3810000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0215" y="1676400"/>
            <a:ext cx="28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B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343400" y="3124200"/>
            <a:ext cx="0" cy="6858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34000" y="2743200"/>
            <a:ext cx="0" cy="10668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76800" y="3276600"/>
            <a:ext cx="0" cy="5334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58620" y="29718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8431" y="1676400"/>
            <a:ext cx="388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R</a:t>
            </a:r>
            <a:r>
              <a:rPr lang="en-GB" sz="1200" baseline="-25000" dirty="0">
                <a:latin typeface="Comic Sans MS" pitchFamily="66" charset="0"/>
              </a:rPr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6526" y="290512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R</a:t>
            </a:r>
            <a:r>
              <a:rPr lang="en-GB" sz="1200" baseline="-25000" dirty="0">
                <a:latin typeface="Comic Sans MS" pitchFamily="66" charset="0"/>
              </a:rPr>
              <a:t>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60940" y="382905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F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50342" y="3795712"/>
            <a:ext cx="386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mg</a:t>
            </a:r>
            <a:endParaRPr lang="en-GB" sz="1200" baseline="-25000" dirty="0">
              <a:latin typeface="Comic Sans MS" pitchFamily="66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0" y="2743200"/>
            <a:ext cx="533400" cy="5334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334000" y="3276600"/>
            <a:ext cx="533400" cy="5334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76800" y="3557588"/>
            <a:ext cx="266700" cy="2494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76800" y="3276600"/>
            <a:ext cx="280988" cy="2809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3590926" y="3486150"/>
            <a:ext cx="914400" cy="914400"/>
          </a:xfrm>
          <a:prstGeom prst="arc">
            <a:avLst>
              <a:gd name="adj1" fmla="val 19710755"/>
              <a:gd name="adj2" fmla="val 206357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c 54"/>
          <p:cNvSpPr/>
          <p:nvPr/>
        </p:nvSpPr>
        <p:spPr>
          <a:xfrm>
            <a:off x="4243389" y="2524125"/>
            <a:ext cx="914400" cy="914400"/>
          </a:xfrm>
          <a:prstGeom prst="arc">
            <a:avLst>
              <a:gd name="adj1" fmla="val 3318291"/>
              <a:gd name="adj2" fmla="val 39935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c 55"/>
          <p:cNvSpPr/>
          <p:nvPr/>
        </p:nvSpPr>
        <p:spPr>
          <a:xfrm>
            <a:off x="4738689" y="2009775"/>
            <a:ext cx="914400" cy="914400"/>
          </a:xfrm>
          <a:prstGeom prst="arc">
            <a:avLst>
              <a:gd name="adj1" fmla="val 3388914"/>
              <a:gd name="adj2" fmla="val 44055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 rot="2651318">
            <a:off x="5333916" y="2794531"/>
            <a:ext cx="769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>
                <a:latin typeface="Comic Sans MS" pitchFamily="66" charset="0"/>
              </a:rPr>
              <a:t>mgCos60</a:t>
            </a:r>
            <a:endParaRPr lang="en-GB" sz="1050" b="1" baseline="-25000" dirty="0">
              <a:latin typeface="Comic Sans MS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343400" y="1828800"/>
            <a:ext cx="1828800" cy="1981200"/>
          </a:xfrm>
          <a:prstGeom prst="line">
            <a:avLst/>
          </a:prstGeom>
          <a:ln w="349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77000" y="243840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As the ladder is in limiting equilibrium, we can use the formula for friction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5848066" y="1508078"/>
            <a:ext cx="324134" cy="32072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562600" y="1528549"/>
            <a:ext cx="299113" cy="3002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642346" y="1610365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Comic Sans MS" pitchFamily="66" charset="0"/>
              </a:rPr>
              <a:t>60°</a:t>
            </a:r>
            <a:endParaRPr lang="en-GB" sz="1000" baseline="-25000" dirty="0">
              <a:latin typeface="Comic Sans MS" pitchFamily="66" charset="0"/>
            </a:endParaRPr>
          </a:p>
        </p:txBody>
      </p:sp>
      <p:sp>
        <p:nvSpPr>
          <p:cNvPr id="68" name="Arc 67"/>
          <p:cNvSpPr/>
          <p:nvPr/>
        </p:nvSpPr>
        <p:spPr>
          <a:xfrm>
            <a:off x="4829674" y="1445669"/>
            <a:ext cx="914400" cy="914400"/>
          </a:xfrm>
          <a:prstGeom prst="arc">
            <a:avLst>
              <a:gd name="adj1" fmla="val 19965107"/>
              <a:gd name="adj2" fmla="val 210136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 rot="2590067">
            <a:off x="5755821" y="140318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>
                <a:latin typeface="Comic Sans MS" pitchFamily="66" charset="0"/>
              </a:rPr>
              <a:t>R</a:t>
            </a:r>
            <a:r>
              <a:rPr lang="en-GB" sz="1050" b="1" baseline="-25000" dirty="0">
                <a:latin typeface="Comic Sans MS" pitchFamily="66" charset="0"/>
              </a:rPr>
              <a:t>W</a:t>
            </a:r>
            <a:r>
              <a:rPr lang="en-GB" sz="1050" b="1" dirty="0">
                <a:latin typeface="Comic Sans MS" pitchFamily="66" charset="0"/>
              </a:rPr>
              <a:t>Sin60</a:t>
            </a:r>
            <a:endParaRPr lang="en-GB" sz="1050" b="1" baseline="-25000" dirty="0">
              <a:latin typeface="Comic Sans MS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8698" y="32822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92639" y="275229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0.5a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81767" y="2119952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1.5a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55042" y="2785730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(1)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22112" y="2459665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(2)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31442" y="1878418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mic Sans MS" pitchFamily="66" charset="0"/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74009" y="5294194"/>
                <a:ext cx="1600200" cy="55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</m:t>
                          </m:r>
                          <m:r>
                            <a:rPr lang="en-GB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𝑚𝑔</m:t>
                          </m:r>
                          <m:rad>
                            <m:radPr>
                              <m:degHide m:val="on"/>
                              <m:ctrlPr>
                                <a:rPr lang="en-GB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09" y="5294194"/>
                <a:ext cx="1600200" cy="555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 rot="2677456">
            <a:off x="4713591" y="3216363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latin typeface="Comic Sans MS" pitchFamily="66" charset="0"/>
              </a:rPr>
              <a:t>2mgCos60</a:t>
            </a:r>
            <a:endParaRPr lang="en-GB" sz="1000" b="1" baseline="-25000" dirty="0">
              <a:latin typeface="Comic Sans MS" pitchFamily="66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562600" y="1828800"/>
            <a:ext cx="6096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43400" y="3800475"/>
            <a:ext cx="257175" cy="952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24250" y="5306705"/>
                <a:ext cx="1295400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</m:t>
                          </m:r>
                          <m:r>
                            <a:rPr lang="en-GB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𝑚𝑔</m:t>
                          </m:r>
                          <m:rad>
                            <m:radPr>
                              <m:degHide m:val="on"/>
                              <m:ctrlPr>
                                <a:rPr lang="en-GB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GB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250" y="5306705"/>
                <a:ext cx="1295400" cy="54553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219200" y="6019800"/>
                <a:ext cx="1143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6019800"/>
                <a:ext cx="1143000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14800" y="4191000"/>
                <a:ext cx="1143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𝑀𝐴𝑋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191000"/>
                <a:ext cx="1143000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886200" y="4572000"/>
                <a:ext cx="1600200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7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𝑚𝑔</m:t>
                          </m:r>
                          <m:rad>
                            <m:radPr>
                              <m:degHide m:val="on"/>
                              <m:ctrlPr>
                                <a:rPr lang="en-GB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18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=3</m:t>
                      </m:r>
                      <m:r>
                        <a:rPr lang="en-GB" sz="1400" b="0" i="1" smtClean="0">
                          <a:latin typeface="Cambria Math"/>
                        </a:rPr>
                        <m:t>𝑚𝑔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572000"/>
                <a:ext cx="1600200" cy="54553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H="1">
            <a:off x="4147782" y="4678908"/>
            <a:ext cx="762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310418" y="4681182"/>
            <a:ext cx="762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008729" y="4819934"/>
            <a:ext cx="762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133832" y="4835857"/>
            <a:ext cx="762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86200" y="5105400"/>
                <a:ext cx="1600200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7</m:t>
                          </m:r>
                          <m:rad>
                            <m:radPr>
                              <m:degHide m:val="on"/>
                              <m:ctrlPr>
                                <a:rPr lang="en-GB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18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=3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105400"/>
                <a:ext cx="1600200" cy="54553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810000" y="5638800"/>
                <a:ext cx="1676400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7</m:t>
                          </m:r>
                          <m:rad>
                            <m:radPr>
                              <m:degHide m:val="on"/>
                              <m:ctrlPr>
                                <a:rPr lang="en-GB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GB" sz="14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54</m:t>
                          </m:r>
                        </m:den>
                      </m:f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638800"/>
                <a:ext cx="1676400" cy="54553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038600" y="6248400"/>
                <a:ext cx="1219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0.22=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248400"/>
                <a:ext cx="121920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5638800" y="44196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8" name="Arc 87"/>
          <p:cNvSpPr/>
          <p:nvPr/>
        </p:nvSpPr>
        <p:spPr>
          <a:xfrm>
            <a:off x="5334000" y="4343400"/>
            <a:ext cx="381000" cy="533400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c 88"/>
          <p:cNvSpPr/>
          <p:nvPr/>
        </p:nvSpPr>
        <p:spPr>
          <a:xfrm>
            <a:off x="5334000" y="4876800"/>
            <a:ext cx="381000" cy="533400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c 89"/>
          <p:cNvSpPr/>
          <p:nvPr/>
        </p:nvSpPr>
        <p:spPr>
          <a:xfrm>
            <a:off x="5334000" y="5410200"/>
            <a:ext cx="381000" cy="533400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c 90"/>
          <p:cNvSpPr/>
          <p:nvPr/>
        </p:nvSpPr>
        <p:spPr>
          <a:xfrm>
            <a:off x="5334000" y="5943600"/>
            <a:ext cx="381000" cy="533400"/>
          </a:xfrm>
          <a:prstGeom prst="arc">
            <a:avLst>
              <a:gd name="adj1" fmla="val 16200000"/>
              <a:gd name="adj2" fmla="val 543370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5638800" y="4953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Cancel mg’s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638800" y="55626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Divide by 3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562600" y="6096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7" name="タイトル 1">
            <a:extLst>
              <a:ext uri="{FF2B5EF4-FFF2-40B4-BE49-F238E27FC236}">
                <a16:creationId xmlns:a16="http://schemas.microsoft.com/office/drawing/2014/main" id="{0BE82DD9-31CE-4FD7-8CBB-6780F22C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9" name="コンテンツ プレースホルダー 2">
            <a:extLst>
              <a:ext uri="{FF2B5EF4-FFF2-40B4-BE49-F238E27FC236}">
                <a16:creationId xmlns:a16="http://schemas.microsoft.com/office/drawing/2014/main" id="{A6FB8175-A30D-4701-9409-0849070F2FF5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7D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0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9" grpId="0"/>
      <p:bldP spid="65" grpId="0"/>
      <p:bldP spid="82" grpId="0"/>
      <p:bldP spid="83" grpId="0"/>
      <p:bldP spid="84" grpId="0"/>
      <p:bldP spid="86" grpId="0"/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248417" y="2707093"/>
            <a:ext cx="86827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905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Sue Ellen Francisco 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Exercise 7E</a:t>
            </a:r>
            <a:endParaRPr lang="ja-JP" altLang="en-US" sz="6600" b="0" cap="none" spc="0" dirty="0">
              <a:ln w="19050">
                <a:solidFill>
                  <a:schemeClr val="tx1"/>
                </a:solidFill>
              </a:ln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Sue Ellen Francisco " panose="02000000000000000000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479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636776"/>
            <a:ext cx="3419856" cy="47640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solve problems involving dynamics on an inclined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particle is held at rest on a rough plane inclined at an angle of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to the horizontal, where 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is 0.75. If the coefficient of friction between the particle and the plane is 0.5, find the acceleration of the particle.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You can find the below values (based on 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0.75) by drawing a right angled triangle and finding the hypotenuse (as in section 3D)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3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4</a:t>
            </a: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Sin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3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5</a:t>
            </a:r>
            <a:r>
              <a:rPr lang="en-GB" sz="1400" dirty="0">
                <a:latin typeface="Comic Sans MS" pitchFamily="66" charset="0"/>
              </a:rPr>
              <a:t> (0.6)</a:t>
            </a: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Cos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4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5</a:t>
            </a:r>
            <a:r>
              <a:rPr lang="en-GB" sz="1400" dirty="0">
                <a:latin typeface="Comic Sans MS" pitchFamily="66" charset="0"/>
              </a:rPr>
              <a:t> (0.8)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74223" y="1614854"/>
            <a:ext cx="304800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74223" y="3443654"/>
            <a:ext cx="304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22223" y="1614854"/>
            <a:ext cx="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69823" y="32912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9823" y="3291254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4317023" y="2986454"/>
            <a:ext cx="914400" cy="914400"/>
          </a:xfrm>
          <a:prstGeom prst="arc">
            <a:avLst>
              <a:gd name="adj1" fmla="val 19923494"/>
              <a:gd name="adj2" fmla="val 63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155223" y="3215054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Comic Sans MS" pitchFamily="66" charset="0"/>
              </a:rPr>
              <a:t>θ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9705441">
            <a:off x="6372798" y="1816811"/>
            <a:ext cx="609600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9646070">
            <a:off x="6416479" y="1882663"/>
            <a:ext cx="51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  <a:latin typeface="Comic Sans MS" pitchFamily="66" charset="0"/>
              </a:rPr>
              <a:t>mkg</a:t>
            </a:r>
            <a:endParaRPr lang="en-GB" sz="1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805246" y="2242038"/>
            <a:ext cx="2" cy="1143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85792" y="2681653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mg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08178" y="2244969"/>
            <a:ext cx="507022" cy="78837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778869" y="3021622"/>
            <a:ext cx="542195" cy="3546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6263053" y="1644162"/>
            <a:ext cx="914400" cy="914400"/>
          </a:xfrm>
          <a:prstGeom prst="arc">
            <a:avLst>
              <a:gd name="adj1" fmla="val 3425780"/>
              <a:gd name="adj2" fmla="val 467740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793521" y="250580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Comic Sans MS" pitchFamily="66" charset="0"/>
              </a:rPr>
              <a:t>θ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07469" y="2394437"/>
            <a:ext cx="660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>
                <a:latin typeface="Comic Sans MS" pitchFamily="66" charset="0"/>
              </a:rPr>
              <a:t>mgCos</a:t>
            </a:r>
            <a:r>
              <a:rPr lang="el-GR" sz="1050" dirty="0">
                <a:latin typeface="Comic Sans MS" pitchFamily="66" charset="0"/>
              </a:rPr>
              <a:t>θ</a:t>
            </a:r>
            <a:endParaRPr lang="en-GB" sz="105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84022" y="3153506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>
                <a:latin typeface="Comic Sans MS" pitchFamily="66" charset="0"/>
              </a:rPr>
              <a:t>mgSin</a:t>
            </a:r>
            <a:r>
              <a:rPr lang="el-GR" sz="1050" dirty="0">
                <a:latin typeface="Comic Sans MS" pitchFamily="66" charset="0"/>
              </a:rPr>
              <a:t>θ</a:t>
            </a:r>
            <a:endParaRPr lang="en-GB" sz="1050" dirty="0">
              <a:latin typeface="Comic Sans MS" pitchFamily="66" charset="0"/>
            </a:endParaRPr>
          </a:p>
        </p:txBody>
      </p:sp>
      <p:cxnSp>
        <p:nvCxnSpPr>
          <p:cNvPr id="30" name="Straight Arrow Connector 29"/>
          <p:cNvCxnSpPr>
            <a:stCxn id="15" idx="0"/>
          </p:cNvCxnSpPr>
          <p:nvPr/>
        </p:nvCxnSpPr>
        <p:spPr>
          <a:xfrm flipH="1" flipV="1">
            <a:off x="6248400" y="1377462"/>
            <a:ext cx="309496" cy="47319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75484" y="1137138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930103" y="1503485"/>
            <a:ext cx="578528" cy="36768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58807" y="130712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741376" y="1707049"/>
            <a:ext cx="453104" cy="28880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849814" y="1714499"/>
            <a:ext cx="348762" cy="22273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57204" y="1528104"/>
            <a:ext cx="26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86200" y="3657600"/>
            <a:ext cx="500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We need the normal reaction in order to find the maximum frictional force</a:t>
            </a:r>
          </a:p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 Resolve perpendicular to the plane</a:t>
            </a:r>
            <a:endParaRPr lang="en-GB" sz="1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876800" y="4419600"/>
                <a:ext cx="922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𝐹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19600"/>
                <a:ext cx="922432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86200" y="4800600"/>
                <a:ext cx="23115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𝑅</m:t>
                      </m:r>
                      <m:r>
                        <a:rPr lang="en-GB" sz="1600" b="0" i="1" smtClean="0">
                          <a:latin typeface="Cambria Math"/>
                        </a:rPr>
                        <m:t>−</m:t>
                      </m:r>
                      <m:r>
                        <a:rPr lang="en-GB" sz="1600" b="0" i="1" smtClean="0">
                          <a:latin typeface="Cambria Math"/>
                        </a:rPr>
                        <m:t>𝑚𝑔𝐶𝑜𝑠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/>
                        </a:rPr>
                        <m:t>θ</m:t>
                      </m:r>
                      <m:r>
                        <a:rPr lang="en-GB" sz="1600" b="0" i="1" smtClean="0">
                          <a:latin typeface="Cambria Math"/>
                        </a:rPr>
                        <m:t>=(</m:t>
                      </m:r>
                      <m:r>
                        <a:rPr lang="en-GB" sz="1600" b="0" i="1" smtClean="0">
                          <a:latin typeface="Cambria Math"/>
                        </a:rPr>
                        <m:t>𝑚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×0)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800600"/>
                <a:ext cx="2311595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76800" y="5181600"/>
                <a:ext cx="13706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𝑅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𝑚𝑔𝐶𝑜𝑠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/>
                        </a:rPr>
                        <m:t>θ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181600"/>
                <a:ext cx="1370696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>
            <a:off x="6019800" y="45720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6477000" y="4495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Resolve perpendicular to the plane</a:t>
            </a:r>
            <a:endParaRPr lang="en-GB" sz="12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8" name="Arc 47"/>
          <p:cNvSpPr/>
          <p:nvPr/>
        </p:nvSpPr>
        <p:spPr>
          <a:xfrm>
            <a:off x="6019800" y="49530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6400800" y="49530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We have to use ‘m’ for now as we do not know the mass…</a:t>
            </a:r>
            <a:endParaRPr lang="en-GB" sz="12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876800" y="5562600"/>
                <a:ext cx="1205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𝑅</m:t>
                      </m:r>
                      <m:r>
                        <a:rPr lang="en-GB" sz="1600" b="0" i="1" smtClean="0">
                          <a:latin typeface="Cambria Math"/>
                        </a:rPr>
                        <m:t>=0.8</m:t>
                      </m:r>
                      <m:r>
                        <a:rPr lang="en-GB" sz="1600" b="0" i="1" smtClean="0"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562600"/>
                <a:ext cx="1205908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/>
          <p:cNvSpPr/>
          <p:nvPr/>
        </p:nvSpPr>
        <p:spPr>
          <a:xfrm>
            <a:off x="6019800" y="53340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6553200" y="54102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We know the value of Cos</a:t>
            </a:r>
            <a:r>
              <a:rPr lang="el-GR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θ</a:t>
            </a:r>
            <a:endParaRPr lang="en-GB" sz="12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86600" y="2438400"/>
            <a:ext cx="558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latin typeface="Comic Sans MS" pitchFamily="66" charset="0"/>
              </a:rPr>
              <a:t>0.8mg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43600" y="1143000"/>
            <a:ext cx="558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latin typeface="Comic Sans MS" pitchFamily="66" charset="0"/>
              </a:rPr>
              <a:t>0.8mg</a:t>
            </a:r>
          </a:p>
        </p:txBody>
      </p:sp>
      <p:sp>
        <p:nvSpPr>
          <p:cNvPr id="56" name="タイトル 1">
            <a:extLst>
              <a:ext uri="{FF2B5EF4-FFF2-40B4-BE49-F238E27FC236}">
                <a16:creationId xmlns:a16="http://schemas.microsoft.com/office/drawing/2014/main" id="{917B8BF5-2223-4604-AFE7-5E0CDA35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311276A6-CA4E-43AE-91D7-CE6D8348771D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819CCE7-0146-4436-9029-02729446A62B}"/>
                  </a:ext>
                </a:extLst>
              </p:cNvPr>
              <p:cNvSpPr txBox="1"/>
              <p:nvPr/>
            </p:nvSpPr>
            <p:spPr>
              <a:xfrm>
                <a:off x="6698203" y="4021583"/>
                <a:ext cx="4885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(↖)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819CCE7-0146-4436-9029-02729446A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03" y="4021583"/>
                <a:ext cx="488532" cy="246221"/>
              </a:xfrm>
              <a:prstGeom prst="rect">
                <a:avLst/>
              </a:prstGeom>
              <a:blipFill>
                <a:blip r:embed="rId6"/>
                <a:stretch>
                  <a:fillRect l="-10000" r="-137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54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5" grpId="0" animBg="1"/>
      <p:bldP spid="16" grpId="0"/>
      <p:bldP spid="18" grpId="0"/>
      <p:bldP spid="25" grpId="0" animBg="1"/>
      <p:bldP spid="26" grpId="0"/>
      <p:bldP spid="27" grpId="0"/>
      <p:bldP spid="27" grpId="1"/>
      <p:bldP spid="27" grpId="2"/>
      <p:bldP spid="29" grpId="0"/>
      <p:bldP spid="32" grpId="0"/>
      <p:bldP spid="32" grpId="1"/>
      <p:bldP spid="32" grpId="2"/>
      <p:bldP spid="35" grpId="0"/>
      <p:bldP spid="41" grpId="0"/>
      <p:bldP spid="43" grpId="0"/>
      <p:bldP spid="44" grpId="0"/>
      <p:bldP spid="45" grpId="0"/>
      <p:bldP spid="46" grpId="0" animBg="1"/>
      <p:bldP spid="47" grpId="0"/>
      <p:bldP spid="48" grpId="0" animBg="1"/>
      <p:bldP spid="49" grpId="0"/>
      <p:bldP spid="50" grpId="0"/>
      <p:bldP spid="51" grpId="0" animBg="1"/>
      <p:bldP spid="52" grpId="0"/>
      <p:bldP spid="53" grpId="0"/>
      <p:bldP spid="54" grpId="0"/>
      <p:bldP spid="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636776"/>
            <a:ext cx="3419856" cy="47640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solve problems involving dynamics on an inclined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particle is held at rest on a rough plane inclined at an angle of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to the horizontal, where 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is 0.75. If the coefficient of friction between the particle and the plane is 0.5, find the acceleration of the particle.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You can find the below values (based on 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0.75) by drawing a right angled triangle and finding the hypotenuse (as in section 3D)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3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4</a:t>
            </a: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Sin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3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5</a:t>
            </a:r>
            <a:r>
              <a:rPr lang="en-GB" sz="1400" dirty="0">
                <a:latin typeface="Comic Sans MS" pitchFamily="66" charset="0"/>
              </a:rPr>
              <a:t> (0.6)</a:t>
            </a: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Cos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4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5</a:t>
            </a:r>
            <a:r>
              <a:rPr lang="en-GB" sz="1400" dirty="0">
                <a:latin typeface="Comic Sans MS" pitchFamily="66" charset="0"/>
              </a:rPr>
              <a:t> (0.8)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74223" y="1614854"/>
            <a:ext cx="304800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74223" y="3443654"/>
            <a:ext cx="304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22223" y="1614854"/>
            <a:ext cx="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69823" y="32912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9823" y="3291254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4317023" y="2986454"/>
            <a:ext cx="914400" cy="914400"/>
          </a:xfrm>
          <a:prstGeom prst="arc">
            <a:avLst>
              <a:gd name="adj1" fmla="val 19923494"/>
              <a:gd name="adj2" fmla="val 63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155223" y="3215054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Comic Sans MS" pitchFamily="66" charset="0"/>
              </a:rPr>
              <a:t>θ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9705441">
            <a:off x="6372798" y="1816811"/>
            <a:ext cx="609600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9646070">
            <a:off x="6416479" y="1882663"/>
            <a:ext cx="51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  <a:latin typeface="Comic Sans MS" pitchFamily="66" charset="0"/>
              </a:rPr>
              <a:t>mkg</a:t>
            </a:r>
            <a:endParaRPr lang="en-GB" sz="1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805246" y="2242038"/>
            <a:ext cx="2" cy="1143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85792" y="2681653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mg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08178" y="2244969"/>
            <a:ext cx="507022" cy="788377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778869" y="3021622"/>
            <a:ext cx="542195" cy="3546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6263053" y="1644162"/>
            <a:ext cx="914400" cy="914400"/>
          </a:xfrm>
          <a:prstGeom prst="arc">
            <a:avLst>
              <a:gd name="adj1" fmla="val 3425780"/>
              <a:gd name="adj2" fmla="val 467740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793521" y="250580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Comic Sans MS" pitchFamily="66" charset="0"/>
              </a:rPr>
              <a:t>θ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84022" y="3153506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>
                <a:latin typeface="Comic Sans MS" pitchFamily="66" charset="0"/>
              </a:rPr>
              <a:t>mgSin</a:t>
            </a:r>
            <a:r>
              <a:rPr lang="el-GR" sz="1050" dirty="0">
                <a:latin typeface="Comic Sans MS" pitchFamily="66" charset="0"/>
              </a:rPr>
              <a:t>θ</a:t>
            </a:r>
            <a:endParaRPr lang="en-GB" sz="1050" dirty="0">
              <a:latin typeface="Comic Sans MS" pitchFamily="66" charset="0"/>
            </a:endParaRPr>
          </a:p>
        </p:txBody>
      </p:sp>
      <p:cxnSp>
        <p:nvCxnSpPr>
          <p:cNvPr id="30" name="Straight Arrow Connector 29"/>
          <p:cNvCxnSpPr>
            <a:stCxn id="15" idx="0"/>
          </p:cNvCxnSpPr>
          <p:nvPr/>
        </p:nvCxnSpPr>
        <p:spPr>
          <a:xfrm flipH="1" flipV="1">
            <a:off x="6248400" y="1377462"/>
            <a:ext cx="309496" cy="473194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930103" y="1503485"/>
            <a:ext cx="578528" cy="36768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58807" y="130712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741376" y="1707049"/>
            <a:ext cx="453104" cy="28880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849814" y="1714499"/>
            <a:ext cx="348762" cy="22273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57204" y="1528104"/>
            <a:ext cx="26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46" name="Arc 45"/>
          <p:cNvSpPr/>
          <p:nvPr/>
        </p:nvSpPr>
        <p:spPr>
          <a:xfrm>
            <a:off x="6248400" y="41148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29400" y="4191000"/>
            <a:ext cx="1397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8" name="Arc 47"/>
          <p:cNvSpPr/>
          <p:nvPr/>
        </p:nvSpPr>
        <p:spPr>
          <a:xfrm>
            <a:off x="6248400" y="44958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53200" y="4572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Calculate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86600" y="2438400"/>
            <a:ext cx="558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latin typeface="Comic Sans MS" pitchFamily="66" charset="0"/>
              </a:rPr>
              <a:t>0.8mg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43600" y="1143000"/>
            <a:ext cx="558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latin typeface="Comic Sans MS" pitchFamily="66" charset="0"/>
              </a:rPr>
              <a:t>0.8mg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67200" y="3886200"/>
                <a:ext cx="1196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886200"/>
                <a:ext cx="1196545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267200" y="4267200"/>
                <a:ext cx="21925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=(0.5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×0.8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𝑚𝑔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267200"/>
                <a:ext cx="2192523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267200" y="4648200"/>
                <a:ext cx="1516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0.4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𝑚𝑔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648200"/>
                <a:ext cx="1516248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7467600" y="1295400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0.4mg</a:t>
            </a:r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2F84AB10-932F-4C67-ACE9-201DAFE1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コンテンツ プレースホルダー 2">
            <a:extLst>
              <a:ext uri="{FF2B5EF4-FFF2-40B4-BE49-F238E27FC236}">
                <a16:creationId xmlns:a16="http://schemas.microsoft.com/office/drawing/2014/main" id="{961B9C60-775A-41A8-A6CD-5521D9A30B9A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6" grpId="0" animBg="1"/>
      <p:bldP spid="47" grpId="0"/>
      <p:bldP spid="48" grpId="0" animBg="1"/>
      <p:bldP spid="49" grpId="0"/>
      <p:bldP spid="56" grpId="0"/>
      <p:bldP spid="57" grpId="0"/>
      <p:bldP spid="58" grpId="0"/>
      <p:bldP spid="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636776"/>
            <a:ext cx="3419856" cy="47640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solve problems involving dynamics on an inclined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particle is held at rest on a rough plane inclined at an angle of 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to the horizontal, where 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is 0.75. If the coefficient of friction between the particle and the plane is 0.5, find the acceleration of the particle.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You can find the below values (based on 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0.75) by drawing a right angled triangle and finding the hypotenuse (as in section 3D)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Tan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3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4</a:t>
            </a: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Sin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3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5</a:t>
            </a:r>
            <a:r>
              <a:rPr lang="en-GB" sz="1400" dirty="0">
                <a:latin typeface="Comic Sans MS" pitchFamily="66" charset="0"/>
              </a:rPr>
              <a:t> (0.6)</a:t>
            </a: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Cos</a:t>
            </a:r>
            <a:r>
              <a:rPr lang="el-GR" sz="1400" dirty="0">
                <a:latin typeface="Comic Sans MS" pitchFamily="66" charset="0"/>
              </a:rPr>
              <a:t>θ</a:t>
            </a:r>
            <a:r>
              <a:rPr lang="en-GB" sz="1400" dirty="0">
                <a:latin typeface="Comic Sans MS" pitchFamily="66" charset="0"/>
              </a:rPr>
              <a:t> = </a:t>
            </a:r>
            <a:r>
              <a:rPr lang="en-GB" sz="1400" baseline="30000" dirty="0">
                <a:latin typeface="Comic Sans MS" pitchFamily="66" charset="0"/>
              </a:rPr>
              <a:t>4</a:t>
            </a:r>
            <a:r>
              <a:rPr lang="en-GB" sz="1400" dirty="0">
                <a:latin typeface="Comic Sans MS" pitchFamily="66" charset="0"/>
              </a:rPr>
              <a:t>/</a:t>
            </a:r>
            <a:r>
              <a:rPr lang="en-GB" sz="1400" baseline="-25000" dirty="0">
                <a:latin typeface="Comic Sans MS" pitchFamily="66" charset="0"/>
              </a:rPr>
              <a:t>5</a:t>
            </a:r>
            <a:r>
              <a:rPr lang="en-GB" sz="1400" dirty="0">
                <a:latin typeface="Comic Sans MS" pitchFamily="66" charset="0"/>
              </a:rPr>
              <a:t> (0.8)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74223" y="1614854"/>
            <a:ext cx="304800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74223" y="3443654"/>
            <a:ext cx="304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22223" y="1614854"/>
            <a:ext cx="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69823" y="32912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9823" y="3291254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4317023" y="2986454"/>
            <a:ext cx="914400" cy="914400"/>
          </a:xfrm>
          <a:prstGeom prst="arc">
            <a:avLst>
              <a:gd name="adj1" fmla="val 19923494"/>
              <a:gd name="adj2" fmla="val 63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155223" y="3215054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Comic Sans MS" pitchFamily="66" charset="0"/>
              </a:rPr>
              <a:t>θ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9705441">
            <a:off x="6372798" y="1816811"/>
            <a:ext cx="609600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9646070">
            <a:off x="6416479" y="1882663"/>
            <a:ext cx="51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  <a:latin typeface="Comic Sans MS" pitchFamily="66" charset="0"/>
              </a:rPr>
              <a:t>mkg</a:t>
            </a:r>
            <a:endParaRPr lang="en-GB" sz="1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805246" y="2242038"/>
            <a:ext cx="2" cy="1143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85792" y="2681653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mg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08178" y="2244969"/>
            <a:ext cx="507022" cy="788377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778869" y="3021622"/>
            <a:ext cx="542195" cy="3546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6263053" y="1644162"/>
            <a:ext cx="914400" cy="914400"/>
          </a:xfrm>
          <a:prstGeom prst="arc">
            <a:avLst>
              <a:gd name="adj1" fmla="val 3425780"/>
              <a:gd name="adj2" fmla="val 467740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793521" y="250580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Comic Sans MS" pitchFamily="66" charset="0"/>
              </a:rPr>
              <a:t>θ</a:t>
            </a:r>
            <a:endParaRPr lang="en-GB" sz="12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84022" y="3153506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>
                <a:latin typeface="Comic Sans MS" pitchFamily="66" charset="0"/>
              </a:rPr>
              <a:t>mgSin</a:t>
            </a:r>
            <a:r>
              <a:rPr lang="el-GR" sz="1050" dirty="0">
                <a:latin typeface="Comic Sans MS" pitchFamily="66" charset="0"/>
              </a:rPr>
              <a:t>θ</a:t>
            </a:r>
            <a:endParaRPr lang="en-GB" sz="1050" dirty="0">
              <a:latin typeface="Comic Sans MS" pitchFamily="66" charset="0"/>
            </a:endParaRPr>
          </a:p>
        </p:txBody>
      </p:sp>
      <p:cxnSp>
        <p:nvCxnSpPr>
          <p:cNvPr id="30" name="Straight Arrow Connector 29"/>
          <p:cNvCxnSpPr>
            <a:stCxn id="15" idx="0"/>
          </p:cNvCxnSpPr>
          <p:nvPr/>
        </p:nvCxnSpPr>
        <p:spPr>
          <a:xfrm flipH="1" flipV="1">
            <a:off x="6248400" y="1377462"/>
            <a:ext cx="309496" cy="473194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930103" y="1503485"/>
            <a:ext cx="578528" cy="36768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741376" y="1707049"/>
            <a:ext cx="453104" cy="28880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849814" y="1714499"/>
            <a:ext cx="348762" cy="22273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57204" y="1528104"/>
            <a:ext cx="26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86600" y="2438400"/>
            <a:ext cx="558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latin typeface="Comic Sans MS" pitchFamily="66" charset="0"/>
              </a:rPr>
              <a:t>0.8mg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43600" y="1143000"/>
            <a:ext cx="558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latin typeface="Comic Sans MS" pitchFamily="66" charset="0"/>
              </a:rPr>
              <a:t>0.8mg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1295400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0.4mg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86200" y="3657600"/>
            <a:ext cx="500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Now we have all the forces involved acting in the required directions, we can now calculate the acceleration of the particle…</a:t>
            </a:r>
          </a:p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Resolve parallel to the plane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34000" y="4572000"/>
                <a:ext cx="922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𝐹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572000"/>
                <a:ext cx="922432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>
            <a:off x="6019800" y="48006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6477000" y="4648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 and resolve parallel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962400" y="4953000"/>
                <a:ext cx="23043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𝑚𝑔𝑆𝑖𝑛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/>
                        </a:rPr>
                        <m:t>θ</m:t>
                      </m:r>
                      <m:r>
                        <a:rPr lang="en-GB" sz="1600" b="0" i="1" smtClean="0">
                          <a:latin typeface="Cambria Math"/>
                        </a:rPr>
                        <m:t>−0.4</m:t>
                      </m:r>
                      <m:r>
                        <a:rPr lang="en-GB" sz="1600" b="0" i="1" smtClean="0">
                          <a:latin typeface="Cambria Math"/>
                        </a:rPr>
                        <m:t>𝑚𝑔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953000"/>
                <a:ext cx="2304349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08231" y="5334000"/>
                <a:ext cx="17897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𝑔𝑆𝑖𝑛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/>
                        </a:rPr>
                        <m:t>θ</m:t>
                      </m:r>
                      <m:r>
                        <a:rPr lang="en-GB" sz="1600" b="0" i="1" smtClean="0">
                          <a:latin typeface="Cambria Math"/>
                        </a:rPr>
                        <m:t>−0.4</m:t>
                      </m:r>
                      <m:r>
                        <a:rPr lang="en-GB" sz="1600" b="0" i="1" smtClean="0">
                          <a:latin typeface="Cambria Math"/>
                        </a:rPr>
                        <m:t>𝑔</m:t>
                      </m:r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231" y="5334000"/>
                <a:ext cx="1789785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6019800" y="51816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6476999" y="5105400"/>
            <a:ext cx="268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The m’s cancel (meaning the mass does not affect the acceleration!)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352800" y="5715000"/>
                <a:ext cx="2754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(9.8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×0.6)</m:t>
                      </m:r>
                      <m:r>
                        <a:rPr lang="en-GB" sz="1600" b="0" i="1" smtClean="0">
                          <a:latin typeface="Cambria Math"/>
                        </a:rPr>
                        <m:t>−(0.4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sz="1600" b="0" i="1" smtClean="0">
                          <a:latin typeface="Cambria Math"/>
                        </a:rPr>
                        <m:t>9.8)=</m:t>
                      </m:r>
                      <m:r>
                        <a:rPr lang="en-GB" sz="1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715000"/>
                <a:ext cx="2754087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6019800" y="55626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6553200" y="56388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Calculate a (remember, we know Sin</a:t>
            </a:r>
            <a:r>
              <a:rPr lang="el-GR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θ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)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724400" y="6096000"/>
                <a:ext cx="19569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2.0</m:t>
                      </m:r>
                      <m:r>
                        <a:rPr lang="en-GB" sz="16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GB" sz="1600" b="0" i="1" smtClean="0">
                          <a:latin typeface="Cambria Math"/>
                        </a:rPr>
                        <m:t>𝑎</m:t>
                      </m:r>
                      <m:r>
                        <a:rPr lang="en-GB" sz="1600" b="0" i="1" smtClean="0">
                          <a:latin typeface="Cambria Math"/>
                        </a:rPr>
                        <m:t>  (2</m:t>
                      </m:r>
                      <m:r>
                        <a:rPr lang="en-GB" sz="1600" b="0" i="1" smtClean="0">
                          <a:latin typeface="Cambria Math"/>
                        </a:rPr>
                        <m:t>𝑠𝑓</m:t>
                      </m:r>
                      <m:r>
                        <a:rPr lang="en-GB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6096000"/>
                <a:ext cx="1956946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4114800" y="5029200"/>
            <a:ext cx="1524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867400" y="5029200"/>
            <a:ext cx="1524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334000" y="5029200"/>
            <a:ext cx="1524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>
            <a:extLst>
              <a:ext uri="{FF2B5EF4-FFF2-40B4-BE49-F238E27FC236}">
                <a16:creationId xmlns:a16="http://schemas.microsoft.com/office/drawing/2014/main" id="{FA85CB9E-26CE-492F-A763-3825AB1A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6" name="コンテンツ プレースホルダー 2">
            <a:extLst>
              <a:ext uri="{FF2B5EF4-FFF2-40B4-BE49-F238E27FC236}">
                <a16:creationId xmlns:a16="http://schemas.microsoft.com/office/drawing/2014/main" id="{E5D5942B-6595-4CC1-972B-1BAC10E7B50F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7874908-4DC2-462F-A4CB-60AF63BD8F58}"/>
                  </a:ext>
                </a:extLst>
              </p:cNvPr>
              <p:cNvSpPr txBox="1"/>
              <p:nvPr/>
            </p:nvSpPr>
            <p:spPr>
              <a:xfrm>
                <a:off x="6245439" y="4101485"/>
                <a:ext cx="4885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(↗)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7874908-4DC2-462F-A4CB-60AF63BD8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439" y="4101485"/>
                <a:ext cx="488532" cy="246221"/>
              </a:xfrm>
              <a:prstGeom prst="rect">
                <a:avLst/>
              </a:prstGeom>
              <a:blipFill>
                <a:blip r:embed="rId7"/>
                <a:stretch>
                  <a:fillRect l="-10000" r="-137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2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1" grpId="0"/>
      <p:bldP spid="59" grpId="0"/>
      <p:bldP spid="39" grpId="0"/>
      <p:bldP spid="40" grpId="0" animBg="1"/>
      <p:bldP spid="42" grpId="0"/>
      <p:bldP spid="43" grpId="0"/>
      <p:bldP spid="44" grpId="0"/>
      <p:bldP spid="45" grpId="0" animBg="1"/>
      <p:bldP spid="50" grpId="0"/>
      <p:bldP spid="51" grpId="0"/>
      <p:bldP spid="52" grpId="0" animBg="1"/>
      <p:bldP spid="53" grpId="0"/>
      <p:bldP spid="60" grpId="0"/>
      <p:bldP spid="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 flipV="1">
            <a:off x="5310909" y="2202873"/>
            <a:ext cx="1112982" cy="6696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636776"/>
            <a:ext cx="3419856" cy="47640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solve problems involving dynamics on an inclined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mass of 4kg is pushed up a plane by a horizontal force of magnitude 25N. The plane is inclined to the horizontal at 10° and the particle accelerates at 2.5ms</a:t>
            </a:r>
            <a:r>
              <a:rPr lang="en-GB" sz="1400" baseline="30000" dirty="0">
                <a:latin typeface="Comic Sans MS" pitchFamily="66" charset="0"/>
              </a:rPr>
              <a:t>-2</a:t>
            </a:r>
            <a:r>
              <a:rPr lang="en-GB" sz="1400" dirty="0">
                <a:latin typeface="Comic Sans MS" pitchFamily="66" charset="0"/>
              </a:rPr>
              <a:t>. Calculate the coefficient of friction between the box and the plane.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In this type of question you should proceed as if you </a:t>
            </a:r>
            <a:r>
              <a:rPr lang="en-GB" sz="1400" u="sng" dirty="0">
                <a:latin typeface="Comic Sans MS" pitchFamily="66" charset="0"/>
                <a:sym typeface="Wingdings" pitchFamily="2" charset="2"/>
              </a:rPr>
              <a:t>did</a:t>
            </a:r>
            <a:r>
              <a:rPr lang="en-GB" sz="1400" dirty="0">
                <a:latin typeface="Comic Sans MS" pitchFamily="66" charset="0"/>
                <a:sym typeface="Wingdings" pitchFamily="2" charset="2"/>
              </a:rPr>
              <a:t> have the coefficient of friction. You will end up with an equation where you can solve for µ.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74223" y="1614854"/>
            <a:ext cx="304800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74223" y="3443654"/>
            <a:ext cx="304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22223" y="1614854"/>
            <a:ext cx="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69823" y="32912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9823" y="3291254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4317023" y="2986454"/>
            <a:ext cx="914400" cy="914400"/>
          </a:xfrm>
          <a:prstGeom prst="arc">
            <a:avLst>
              <a:gd name="adj1" fmla="val 19754290"/>
              <a:gd name="adj2" fmla="val 63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170715" y="3178629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10°</a:t>
            </a:r>
          </a:p>
        </p:txBody>
      </p:sp>
      <p:sp>
        <p:nvSpPr>
          <p:cNvPr id="12" name="Rectangle 11"/>
          <p:cNvSpPr/>
          <p:nvPr/>
        </p:nvSpPr>
        <p:spPr>
          <a:xfrm rot="19705441">
            <a:off x="6372798" y="1816811"/>
            <a:ext cx="609600" cy="457200"/>
          </a:xfrm>
          <a:prstGeom prst="rect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 rot="19646070">
            <a:off x="6416479" y="1882663"/>
            <a:ext cx="51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FF00"/>
                </a:solidFill>
                <a:latin typeface="Comic Sans MS" pitchFamily="66" charset="0"/>
              </a:rPr>
              <a:t>4kg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805246" y="2242038"/>
            <a:ext cx="2" cy="1143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85792" y="2681653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4g</a:t>
            </a:r>
          </a:p>
        </p:txBody>
      </p:sp>
      <p:sp>
        <p:nvSpPr>
          <p:cNvPr id="18" name="Arc 17"/>
          <p:cNvSpPr/>
          <p:nvPr/>
        </p:nvSpPr>
        <p:spPr>
          <a:xfrm>
            <a:off x="6263053" y="1644162"/>
            <a:ext cx="914400" cy="914400"/>
          </a:xfrm>
          <a:prstGeom prst="arc">
            <a:avLst>
              <a:gd name="adj1" fmla="val 3425780"/>
              <a:gd name="adj2" fmla="val 467740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738103" y="2570462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10°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02584" y="2237509"/>
            <a:ext cx="549561" cy="85667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788729" y="3075709"/>
            <a:ext cx="554180" cy="2955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07646" y="2418417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4gCos10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47609" y="3171180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4gSin10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216073" y="1320800"/>
            <a:ext cx="337127" cy="5218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08701" y="1099129"/>
            <a:ext cx="265990" cy="28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904508" y="2212109"/>
            <a:ext cx="1528619" cy="46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09126" y="2202873"/>
            <a:ext cx="420256" cy="6604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68191" y="1942745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25N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42265" y="2224455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10°</a:t>
            </a:r>
          </a:p>
        </p:txBody>
      </p:sp>
      <p:sp>
        <p:nvSpPr>
          <p:cNvPr id="55" name="Arc 54"/>
          <p:cNvSpPr/>
          <p:nvPr/>
        </p:nvSpPr>
        <p:spPr>
          <a:xfrm>
            <a:off x="6011896" y="1725691"/>
            <a:ext cx="914400" cy="914400"/>
          </a:xfrm>
          <a:prstGeom prst="arc">
            <a:avLst>
              <a:gd name="adj1" fmla="val 8915785"/>
              <a:gd name="adj2" fmla="val 105628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4430700" y="2473836"/>
            <a:ext cx="692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25Sin10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58394" y="2423036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25Cos10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922656" y="1542472"/>
            <a:ext cx="586508" cy="3648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78701" y="1325421"/>
            <a:ext cx="265990" cy="28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784233" y="1180906"/>
            <a:ext cx="453104" cy="28880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80137" y="1239522"/>
            <a:ext cx="348762" cy="22273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610908" y="969305"/>
            <a:ext cx="82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2.5ms</a:t>
            </a:r>
            <a:r>
              <a:rPr lang="en-GB" sz="1400" baseline="30000" dirty="0">
                <a:latin typeface="Comic Sans MS" pitchFamily="66" charset="0"/>
              </a:rPr>
              <a:t>-2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0" y="3657600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We need to split the forces into parallel and perpendicular components…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0" y="39624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Now we can resolve perpendicular to find the normal reaction, and hence, the maximum frictional resistance created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10000" y="4495800"/>
            <a:ext cx="284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Resolve perpendicular to the plane…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410200" y="48006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00600"/>
                <a:ext cx="82958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/>
          <p:cNvSpPr/>
          <p:nvPr/>
        </p:nvSpPr>
        <p:spPr>
          <a:xfrm>
            <a:off x="6324600" y="49530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6858000" y="4876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Sub in values and resolve perpendicular</a:t>
            </a:r>
            <a:endParaRPr lang="en-GB" sz="12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635829" y="5181600"/>
                <a:ext cx="29078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−25</m:t>
                      </m:r>
                      <m:r>
                        <a:rPr lang="en-GB" sz="1400" b="0" i="1" smtClean="0">
                          <a:latin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</a:rPr>
                        <m:t>10−4</m:t>
                      </m:r>
                      <m:r>
                        <a:rPr lang="en-GB" sz="14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10=(4×0)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29" y="5181600"/>
                <a:ext cx="2907847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410200" y="5562600"/>
                <a:ext cx="2139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=25</m:t>
                      </m:r>
                      <m:r>
                        <a:rPr lang="en-GB" sz="1400" b="0" i="1" smtClean="0">
                          <a:latin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</a:rPr>
                        <m:t>10+4</m:t>
                      </m:r>
                      <m:r>
                        <a:rPr lang="en-GB" sz="14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562600"/>
                <a:ext cx="2139175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Arc 75"/>
          <p:cNvSpPr/>
          <p:nvPr/>
        </p:nvSpPr>
        <p:spPr>
          <a:xfrm>
            <a:off x="7293428" y="5366658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7794171" y="5421085"/>
            <a:ext cx="118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Rearrange</a:t>
            </a:r>
            <a:endParaRPr lang="en-GB" sz="12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21086" y="5998029"/>
                <a:ext cx="13877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=43</m:t>
                      </m:r>
                      <m:r>
                        <a:rPr lang="en-GB" sz="1400" b="0" i="1" smtClean="0">
                          <a:latin typeface="Cambria Math"/>
                        </a:rPr>
                        <m:t>𝑁</m:t>
                      </m:r>
                      <m:r>
                        <a:rPr lang="en-GB" sz="1400" b="0" i="1" smtClean="0">
                          <a:latin typeface="Cambria Math"/>
                        </a:rPr>
                        <m:t> (2</m:t>
                      </m:r>
                      <m:r>
                        <a:rPr lang="en-GB" sz="1400" b="0" i="1" smtClean="0">
                          <a:latin typeface="Cambria Math"/>
                        </a:rPr>
                        <m:t>𝑠𝑓</m:t>
                      </m:r>
                      <m:r>
                        <a:rPr lang="en-GB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86" y="5998029"/>
                <a:ext cx="1387752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/>
          <p:cNvSpPr/>
          <p:nvPr/>
        </p:nvSpPr>
        <p:spPr>
          <a:xfrm>
            <a:off x="7304314" y="5747658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7674428" y="5812969"/>
            <a:ext cx="118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Calculate</a:t>
            </a:r>
            <a:endParaRPr lang="en-GB" sz="12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72200" y="1066800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latin typeface="Comic Sans MS" pitchFamily="66" charset="0"/>
              </a:rPr>
              <a:t>43N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4789714" y="2229280"/>
            <a:ext cx="1985814" cy="1188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タイトル 1">
            <a:extLst>
              <a:ext uri="{FF2B5EF4-FFF2-40B4-BE49-F238E27FC236}">
                <a16:creationId xmlns:a16="http://schemas.microsoft.com/office/drawing/2014/main" id="{ACC10415-1610-4586-9FCB-CD64571F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4" name="コンテンツ プレースホルダー 2">
            <a:extLst>
              <a:ext uri="{FF2B5EF4-FFF2-40B4-BE49-F238E27FC236}">
                <a16:creationId xmlns:a16="http://schemas.microsoft.com/office/drawing/2014/main" id="{63B5930C-568D-4612-97B0-4642DB30F06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5402313-F6E3-4B01-BCB0-300654837B2B}"/>
                  </a:ext>
                </a:extLst>
              </p:cNvPr>
              <p:cNvSpPr txBox="1"/>
              <p:nvPr/>
            </p:nvSpPr>
            <p:spPr>
              <a:xfrm>
                <a:off x="6538405" y="4500977"/>
                <a:ext cx="4885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(↖)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5402313-F6E3-4B01-BCB0-300654837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405" y="4500977"/>
                <a:ext cx="488532" cy="246221"/>
              </a:xfrm>
              <a:prstGeom prst="rect">
                <a:avLst/>
              </a:prstGeom>
              <a:blipFill>
                <a:blip r:embed="rId6"/>
                <a:stretch>
                  <a:fillRect l="-10000" r="-13750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28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5" grpId="0"/>
      <p:bldP spid="18" grpId="0" animBg="1"/>
      <p:bldP spid="19" grpId="0"/>
      <p:bldP spid="35" grpId="0"/>
      <p:bldP spid="35" grpId="1"/>
      <p:bldP spid="36" grpId="0"/>
      <p:bldP spid="44" grpId="0"/>
      <p:bldP spid="44" grpId="1"/>
      <p:bldP spid="44" grpId="2"/>
      <p:bldP spid="53" grpId="0"/>
      <p:bldP spid="54" grpId="0"/>
      <p:bldP spid="55" grpId="0" animBg="1"/>
      <p:bldP spid="56" grpId="0"/>
      <p:bldP spid="56" grpId="1"/>
      <p:bldP spid="57" grpId="0"/>
      <p:bldP spid="60" grpId="0"/>
      <p:bldP spid="63" grpId="0"/>
      <p:bldP spid="68" grpId="0"/>
      <p:bldP spid="69" grpId="0"/>
      <p:bldP spid="70" grpId="0"/>
      <p:bldP spid="71" grpId="0"/>
      <p:bldP spid="72" grpId="0" animBg="1"/>
      <p:bldP spid="73" grpId="0"/>
      <p:bldP spid="74" grpId="0"/>
      <p:bldP spid="75" grpId="0"/>
      <p:bldP spid="76" grpId="0" animBg="1"/>
      <p:bldP spid="77" grpId="0"/>
      <p:bldP spid="78" grpId="0"/>
      <p:bldP spid="79" grpId="0" animBg="1"/>
      <p:bldP spid="80" grpId="0"/>
      <p:bldP spid="81" grpId="0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563D3B5-7AF1-4E4C-9D94-D4E85AA9E473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540B5C-EFF4-4560-8B72-E12FDAFF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3657600" cy="45259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You need to be able to solve problems involving static particles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mic Sans MS" panose="030F0702030302020204" pitchFamily="66" charset="0"/>
              </a:rPr>
              <a:t>A</a:t>
            </a:r>
            <a:r>
              <a:rPr lang="en-GB" sz="1400" dirty="0">
                <a:latin typeface="Comic Sans MS" panose="030F0702030302020204" pitchFamily="66" charset="0"/>
              </a:rPr>
              <a:t> particle is in static equilibrium if it is at rest and the resultant forces acting on it are equal to 0.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GB" sz="1400" dirty="0">
                <a:latin typeface="Comic Sans MS" panose="030F0702030302020204" pitchFamily="66" charset="0"/>
                <a:sym typeface="Wingdings" panose="05000000000000000000" pitchFamily="2" charset="2"/>
              </a:rPr>
              <a:t>This is in contrast to dynamics, where are particle is being caused to move in some way by combinations of forces…</a:t>
            </a:r>
          </a:p>
        </p:txBody>
      </p:sp>
    </p:spTree>
    <p:extLst>
      <p:ext uri="{BB962C8B-B14F-4D97-AF65-F5344CB8AC3E}">
        <p14:creationId xmlns:p14="http://schemas.microsoft.com/office/powerpoint/2010/main" val="428613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 flipV="1">
            <a:off x="5310909" y="2202873"/>
            <a:ext cx="1112982" cy="6696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636776"/>
            <a:ext cx="3419856" cy="47640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solve problems involving dynamics on an inclined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mass of 4kg is pushed up a plane by a horizontal force of magnitude 25N. The plane is inclined to the horizontal at 10° and the particle accelerates at 2.5ms</a:t>
            </a:r>
            <a:r>
              <a:rPr lang="en-GB" sz="1400" baseline="30000" dirty="0">
                <a:latin typeface="Comic Sans MS" pitchFamily="66" charset="0"/>
              </a:rPr>
              <a:t>-2</a:t>
            </a:r>
            <a:r>
              <a:rPr lang="en-GB" sz="1400" dirty="0">
                <a:latin typeface="Comic Sans MS" pitchFamily="66" charset="0"/>
              </a:rPr>
              <a:t>. Calculate the coefficient of friction between the box and the plane.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In this type of question you should proceed as if you </a:t>
            </a:r>
            <a:r>
              <a:rPr lang="en-GB" sz="1400" u="sng" dirty="0">
                <a:latin typeface="Comic Sans MS" pitchFamily="66" charset="0"/>
                <a:sym typeface="Wingdings" pitchFamily="2" charset="2"/>
              </a:rPr>
              <a:t>did</a:t>
            </a:r>
            <a:r>
              <a:rPr lang="en-GB" sz="1400" dirty="0">
                <a:latin typeface="Comic Sans MS" pitchFamily="66" charset="0"/>
                <a:sym typeface="Wingdings" pitchFamily="2" charset="2"/>
              </a:rPr>
              <a:t> have the coefficient of friction. You will end up with an equation where you can solve for µ.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74223" y="1614854"/>
            <a:ext cx="304800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74223" y="3443654"/>
            <a:ext cx="304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22223" y="1614854"/>
            <a:ext cx="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69823" y="32912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9823" y="3291254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4317023" y="2986454"/>
            <a:ext cx="914400" cy="914400"/>
          </a:xfrm>
          <a:prstGeom prst="arc">
            <a:avLst>
              <a:gd name="adj1" fmla="val 19754290"/>
              <a:gd name="adj2" fmla="val 63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170715" y="3178629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10°</a:t>
            </a:r>
          </a:p>
        </p:txBody>
      </p:sp>
      <p:sp>
        <p:nvSpPr>
          <p:cNvPr id="12" name="Rectangle 11"/>
          <p:cNvSpPr/>
          <p:nvPr/>
        </p:nvSpPr>
        <p:spPr>
          <a:xfrm rot="19705441">
            <a:off x="6372798" y="1816811"/>
            <a:ext cx="609600" cy="457200"/>
          </a:xfrm>
          <a:prstGeom prst="rect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 rot="19646070">
            <a:off x="6416479" y="1882663"/>
            <a:ext cx="51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FF00"/>
                </a:solidFill>
                <a:latin typeface="Comic Sans MS" pitchFamily="66" charset="0"/>
              </a:rPr>
              <a:t>4kg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805246" y="2242038"/>
            <a:ext cx="2" cy="1143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85792" y="2681653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4g</a:t>
            </a:r>
          </a:p>
        </p:txBody>
      </p:sp>
      <p:sp>
        <p:nvSpPr>
          <p:cNvPr id="18" name="Arc 17"/>
          <p:cNvSpPr/>
          <p:nvPr/>
        </p:nvSpPr>
        <p:spPr>
          <a:xfrm>
            <a:off x="6263053" y="1644162"/>
            <a:ext cx="914400" cy="914400"/>
          </a:xfrm>
          <a:prstGeom prst="arc">
            <a:avLst>
              <a:gd name="adj1" fmla="val 3425780"/>
              <a:gd name="adj2" fmla="val 467740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738103" y="2570462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10°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02584" y="2237509"/>
            <a:ext cx="549561" cy="856673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788729" y="3075709"/>
            <a:ext cx="554180" cy="2955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07646" y="2418417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latin typeface="Comic Sans MS" pitchFamily="66" charset="0"/>
              </a:rPr>
              <a:t>4gCos10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47609" y="3171180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4gSin10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216073" y="1320800"/>
            <a:ext cx="337127" cy="521856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904508" y="2212109"/>
            <a:ext cx="1528619" cy="46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09126" y="2202873"/>
            <a:ext cx="420256" cy="660400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68191" y="1942745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25N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42265" y="2224455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10°</a:t>
            </a:r>
          </a:p>
        </p:txBody>
      </p:sp>
      <p:sp>
        <p:nvSpPr>
          <p:cNvPr id="55" name="Arc 54"/>
          <p:cNvSpPr/>
          <p:nvPr/>
        </p:nvSpPr>
        <p:spPr>
          <a:xfrm>
            <a:off x="6011896" y="1725691"/>
            <a:ext cx="914400" cy="914400"/>
          </a:xfrm>
          <a:prstGeom prst="arc">
            <a:avLst>
              <a:gd name="adj1" fmla="val 8915785"/>
              <a:gd name="adj2" fmla="val 105628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4430700" y="2473836"/>
            <a:ext cx="692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latin typeface="Comic Sans MS" pitchFamily="66" charset="0"/>
              </a:rPr>
              <a:t>25Sin10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58394" y="2423036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25Cos10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922656" y="1542472"/>
            <a:ext cx="586508" cy="3648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78701" y="1325421"/>
            <a:ext cx="265990" cy="28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784233" y="1180906"/>
            <a:ext cx="453104" cy="28880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80137" y="1239522"/>
            <a:ext cx="348762" cy="22273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610908" y="969305"/>
            <a:ext cx="82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2.5ms</a:t>
            </a:r>
            <a:r>
              <a:rPr lang="en-GB" sz="1400" baseline="30000" dirty="0">
                <a:latin typeface="Comic Sans MS" pitchFamily="66" charset="0"/>
              </a:rPr>
              <a:t>-2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0" y="36576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Now we can find the maximum frictional force created between the surfaces…</a:t>
            </a:r>
          </a:p>
        </p:txBody>
      </p:sp>
      <p:sp>
        <p:nvSpPr>
          <p:cNvPr id="72" name="Arc 71"/>
          <p:cNvSpPr/>
          <p:nvPr/>
        </p:nvSpPr>
        <p:spPr>
          <a:xfrm>
            <a:off x="5029200" y="43434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5410200" y="42672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 (remember to use exact values, not rounded ones)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72200" y="1066800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latin typeface="Comic Sans MS" pitchFamily="66" charset="0"/>
              </a:rPr>
              <a:t>43N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810000" y="4191000"/>
                <a:ext cx="10674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191000"/>
                <a:ext cx="1067472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810000" y="4572000"/>
                <a:ext cx="1509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×43</m:t>
                          </m:r>
                        </m:e>
                      </m:d>
                    </m:oMath>
                  </m:oMathPara>
                </a14:m>
                <a:endParaRPr lang="en-GB" sz="14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572000"/>
                <a:ext cx="1509003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810000" y="4953000"/>
                <a:ext cx="1151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43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GB" sz="14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953000"/>
                <a:ext cx="1151982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/>
          <p:cNvSpPr/>
          <p:nvPr/>
        </p:nvSpPr>
        <p:spPr>
          <a:xfrm>
            <a:off x="5029200" y="47244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5486400" y="48006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Leave in terms of µ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467600" y="12954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43µ</a:t>
            </a:r>
          </a:p>
        </p:txBody>
      </p:sp>
      <p:sp>
        <p:nvSpPr>
          <p:cNvPr id="50" name="タイトル 1">
            <a:extLst>
              <a:ext uri="{FF2B5EF4-FFF2-40B4-BE49-F238E27FC236}">
                <a16:creationId xmlns:a16="http://schemas.microsoft.com/office/drawing/2014/main" id="{07671F50-0127-4421-8561-B9C9B04B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1" name="コンテンツ プレースホルダー 2">
            <a:extLst>
              <a:ext uri="{FF2B5EF4-FFF2-40B4-BE49-F238E27FC236}">
                <a16:creationId xmlns:a16="http://schemas.microsoft.com/office/drawing/2014/main" id="{BA57FC78-6775-4F21-A850-A4EF24C7EFC5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1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8" grpId="0"/>
      <p:bldP spid="72" grpId="0" animBg="1"/>
      <p:bldP spid="73" grpId="0"/>
      <p:bldP spid="52" grpId="0"/>
      <p:bldP spid="59" grpId="0"/>
      <p:bldP spid="64" grpId="0"/>
      <p:bldP spid="65" grpId="0" animBg="1"/>
      <p:bldP spid="66" grpId="0"/>
      <p:bldP spid="6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 flipV="1">
            <a:off x="5310909" y="2202873"/>
            <a:ext cx="1112982" cy="6696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636776"/>
            <a:ext cx="3419856" cy="47640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solve problems involving dynamics on an inclined plane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mass of 4kg is pushed up a plane by a horizontal force of magnitude 25N. The plane is inclined to the horizontal at 10° and the particle accelerates at 2.5ms</a:t>
            </a:r>
            <a:r>
              <a:rPr lang="en-GB" sz="1400" baseline="30000" dirty="0">
                <a:latin typeface="Comic Sans MS" pitchFamily="66" charset="0"/>
              </a:rPr>
              <a:t>-2</a:t>
            </a:r>
            <a:r>
              <a:rPr lang="en-GB" sz="1400" dirty="0">
                <a:latin typeface="Comic Sans MS" pitchFamily="66" charset="0"/>
              </a:rPr>
              <a:t>. Calculate the coefficient of friction between the box and the plane.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In this type of question you should proceed as if you </a:t>
            </a:r>
            <a:r>
              <a:rPr lang="en-GB" sz="1400" u="sng" dirty="0">
                <a:latin typeface="Comic Sans MS" pitchFamily="66" charset="0"/>
                <a:sym typeface="Wingdings" pitchFamily="2" charset="2"/>
              </a:rPr>
              <a:t>did</a:t>
            </a:r>
            <a:r>
              <a:rPr lang="en-GB" sz="1400" dirty="0">
                <a:latin typeface="Comic Sans MS" pitchFamily="66" charset="0"/>
                <a:sym typeface="Wingdings" pitchFamily="2" charset="2"/>
              </a:rPr>
              <a:t> have the coefficient of friction. You will end up with an equation where you can solve for µ.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74223" y="1614854"/>
            <a:ext cx="304800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74223" y="3443654"/>
            <a:ext cx="304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22223" y="1614854"/>
            <a:ext cx="0" cy="1828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69823" y="32912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9823" y="3291254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4317023" y="2986454"/>
            <a:ext cx="914400" cy="914400"/>
          </a:xfrm>
          <a:prstGeom prst="arc">
            <a:avLst>
              <a:gd name="adj1" fmla="val 19754290"/>
              <a:gd name="adj2" fmla="val 63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170715" y="3178629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10°</a:t>
            </a:r>
          </a:p>
        </p:txBody>
      </p:sp>
      <p:sp>
        <p:nvSpPr>
          <p:cNvPr id="12" name="Rectangle 11"/>
          <p:cNvSpPr/>
          <p:nvPr/>
        </p:nvSpPr>
        <p:spPr>
          <a:xfrm rot="19705441">
            <a:off x="6372798" y="1816811"/>
            <a:ext cx="609600" cy="457200"/>
          </a:xfrm>
          <a:prstGeom prst="rect">
            <a:avLst/>
          </a:prstGeom>
          <a:solidFill>
            <a:srgbClr val="00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 rot="19646070">
            <a:off x="6416479" y="1882663"/>
            <a:ext cx="51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FF00"/>
                </a:solidFill>
                <a:latin typeface="Comic Sans MS" pitchFamily="66" charset="0"/>
              </a:rPr>
              <a:t>4kg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805246" y="2242038"/>
            <a:ext cx="2" cy="1143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85792" y="2681653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4g</a:t>
            </a:r>
          </a:p>
        </p:txBody>
      </p:sp>
      <p:sp>
        <p:nvSpPr>
          <p:cNvPr id="18" name="Arc 17"/>
          <p:cNvSpPr/>
          <p:nvPr/>
        </p:nvSpPr>
        <p:spPr>
          <a:xfrm>
            <a:off x="6263053" y="1644162"/>
            <a:ext cx="914400" cy="914400"/>
          </a:xfrm>
          <a:prstGeom prst="arc">
            <a:avLst>
              <a:gd name="adj1" fmla="val 3425780"/>
              <a:gd name="adj2" fmla="val 467740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738103" y="2570462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10°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02584" y="2237509"/>
            <a:ext cx="549561" cy="856673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788729" y="3075709"/>
            <a:ext cx="554180" cy="2955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07646" y="2418417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latin typeface="Comic Sans MS" pitchFamily="66" charset="0"/>
              </a:rPr>
              <a:t>4gCos10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47609" y="3171180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4gSin10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216073" y="1320800"/>
            <a:ext cx="337127" cy="521856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904508" y="2212109"/>
            <a:ext cx="1528619" cy="46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09126" y="2202873"/>
            <a:ext cx="420256" cy="660400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68191" y="1942745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25N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42265" y="2224455"/>
            <a:ext cx="3818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10°</a:t>
            </a:r>
          </a:p>
        </p:txBody>
      </p:sp>
      <p:sp>
        <p:nvSpPr>
          <p:cNvPr id="55" name="Arc 54"/>
          <p:cNvSpPr/>
          <p:nvPr/>
        </p:nvSpPr>
        <p:spPr>
          <a:xfrm>
            <a:off x="6011896" y="1725691"/>
            <a:ext cx="914400" cy="914400"/>
          </a:xfrm>
          <a:prstGeom prst="arc">
            <a:avLst>
              <a:gd name="adj1" fmla="val 8915785"/>
              <a:gd name="adj2" fmla="val 105628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4430700" y="2473836"/>
            <a:ext cx="692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latin typeface="Comic Sans MS" pitchFamily="66" charset="0"/>
              </a:rPr>
              <a:t>25Sin10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58394" y="2423036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mic Sans MS" pitchFamily="66" charset="0"/>
              </a:rPr>
              <a:t>25Cos10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922656" y="1542472"/>
            <a:ext cx="586508" cy="3648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784233" y="1180906"/>
            <a:ext cx="453104" cy="28880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80137" y="1239522"/>
            <a:ext cx="348762" cy="22273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610908" y="969305"/>
            <a:ext cx="82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2.5ms</a:t>
            </a:r>
            <a:r>
              <a:rPr lang="en-GB" sz="1400" baseline="30000" dirty="0">
                <a:latin typeface="Comic Sans MS" pitchFamily="66" charset="0"/>
              </a:rPr>
              <a:t>-2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88466" y="3657600"/>
            <a:ext cx="502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Now we have all the forces acting perpendicular to the plane, we can find the value of 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72200" y="1066800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latin typeface="Comic Sans MS" pitchFamily="66" charset="0"/>
              </a:rPr>
              <a:t>43N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67600" y="12954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43µ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88466" y="41148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Resolve parallel to the plane…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912266" y="44958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266" y="4495800"/>
                <a:ext cx="82958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/>
          <p:cNvSpPr/>
          <p:nvPr/>
        </p:nvSpPr>
        <p:spPr>
          <a:xfrm>
            <a:off x="6807866" y="46482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7265066" y="4572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 and resolve parallel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912266" y="4876800"/>
                <a:ext cx="3226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25</m:t>
                      </m:r>
                      <m:r>
                        <a:rPr lang="en-GB" sz="1400" b="0" i="1" smtClean="0">
                          <a:latin typeface="Cambria Math"/>
                        </a:rPr>
                        <m:t>𝐶𝑜𝑠</m:t>
                      </m:r>
                      <m:r>
                        <a:rPr lang="en-GB" sz="1400" b="0" i="1" smtClean="0">
                          <a:latin typeface="Cambria Math"/>
                        </a:rPr>
                        <m:t>10−43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−4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𝑔𝑆𝑖𝑛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10=(4×2.5)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266" y="4876800"/>
                <a:ext cx="3226396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531266" y="5257800"/>
                <a:ext cx="3226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25</m:t>
                      </m:r>
                      <m:r>
                        <a:rPr lang="en-GB" sz="1400" b="0" i="1" smtClean="0">
                          <a:latin typeface="Cambria Math"/>
                        </a:rPr>
                        <m:t>𝐶𝑜𝑠</m:t>
                      </m:r>
                      <m:r>
                        <a:rPr lang="en-GB" sz="1400" b="0" i="1" smtClean="0">
                          <a:latin typeface="Cambria Math"/>
                        </a:rPr>
                        <m:t>10−4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𝑔𝑆𝑖𝑛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10−(4×2.5)=43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66" y="5257800"/>
                <a:ext cx="3226396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 70"/>
          <p:cNvSpPr/>
          <p:nvPr/>
        </p:nvSpPr>
        <p:spPr>
          <a:xfrm>
            <a:off x="6807866" y="50292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229437" y="5638800"/>
                <a:ext cx="15057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7.8131…=43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37" y="5638800"/>
                <a:ext cx="1505797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rc 74"/>
          <p:cNvSpPr/>
          <p:nvPr/>
        </p:nvSpPr>
        <p:spPr>
          <a:xfrm>
            <a:off x="6807866" y="54102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10437" y="6019800"/>
                <a:ext cx="8967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0.18=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437" y="6019800"/>
                <a:ext cx="89678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/>
          <p:cNvSpPr/>
          <p:nvPr/>
        </p:nvSpPr>
        <p:spPr>
          <a:xfrm>
            <a:off x="6818752" y="5802086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7319494" y="5094515"/>
            <a:ext cx="1698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Rearrange to find µ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19493" y="5464630"/>
            <a:ext cx="1382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Solve exactly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30379" y="5769430"/>
            <a:ext cx="1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Remember to use exact values!!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9" name="タイトル 1">
            <a:extLst>
              <a:ext uri="{FF2B5EF4-FFF2-40B4-BE49-F238E27FC236}">
                <a16:creationId xmlns:a16="http://schemas.microsoft.com/office/drawing/2014/main" id="{B0FFAD94-0FB7-4D1C-89AE-E565EB07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0" name="コンテンツ プレースホルダー 2">
            <a:extLst>
              <a:ext uri="{FF2B5EF4-FFF2-40B4-BE49-F238E27FC236}">
                <a16:creationId xmlns:a16="http://schemas.microsoft.com/office/drawing/2014/main" id="{F586B4A2-DD9B-4AB2-BDDC-EA41FEB582B5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4BE5A5A-2BD4-4A16-9D78-F9325E2689D5}"/>
                  </a:ext>
                </a:extLst>
              </p:cNvPr>
              <p:cNvSpPr txBox="1"/>
              <p:nvPr/>
            </p:nvSpPr>
            <p:spPr>
              <a:xfrm>
                <a:off x="6218806" y="4128118"/>
                <a:ext cx="4885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(↗)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4BE5A5A-2BD4-4A16-9D78-F9325E268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06" y="4128118"/>
                <a:ext cx="488532" cy="246221"/>
              </a:xfrm>
              <a:prstGeom prst="rect">
                <a:avLst/>
              </a:prstGeom>
              <a:blipFill>
                <a:blip r:embed="rId7"/>
                <a:stretch>
                  <a:fillRect l="-8750" r="-15000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7" grpId="0"/>
      <p:bldP spid="63" grpId="0"/>
      <p:bldP spid="68" grpId="0"/>
      <p:bldP spid="67" grpId="0"/>
      <p:bldP spid="46" grpId="0"/>
      <p:bldP spid="48" grpId="0"/>
      <p:bldP spid="50" grpId="0" animBg="1"/>
      <p:bldP spid="51" grpId="0"/>
      <p:bldP spid="69" grpId="0"/>
      <p:bldP spid="70" grpId="0"/>
      <p:bldP spid="71" grpId="0" animBg="1"/>
      <p:bldP spid="74" grpId="0"/>
      <p:bldP spid="75" grpId="0" animBg="1"/>
      <p:bldP spid="76" grpId="0"/>
      <p:bldP spid="77" grpId="0" animBg="1"/>
      <p:bldP spid="78" grpId="0"/>
      <p:bldP spid="79" grpId="0"/>
      <p:bldP spid="80" grpId="0"/>
      <p:bldP spid="7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260440" y="2707093"/>
            <a:ext cx="86587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1905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Sue Ellen Francisco " panose="02000000000000000000" pitchFamily="2" charset="0"/>
                <a:ea typeface="Permanent Marker" panose="02000000000000000000" pitchFamily="2" charset="0"/>
                <a:cs typeface="Microsoft Himalaya" panose="01010100010101010101" pitchFamily="2" charset="0"/>
              </a:rPr>
              <a:t>Teachings for Exercise 7F</a:t>
            </a:r>
            <a:endParaRPr lang="ja-JP" altLang="en-US" sz="6600" b="0" cap="none" spc="0" dirty="0">
              <a:ln w="19050">
                <a:solidFill>
                  <a:schemeClr val="tx1"/>
                </a:solidFill>
              </a:ln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Sue Ellen Francisco " panose="02000000000000000000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496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endCxn id="31" idx="1"/>
          </p:cNvCxnSpPr>
          <p:nvPr/>
        </p:nvCxnSpPr>
        <p:spPr>
          <a:xfrm flipV="1">
            <a:off x="7162800" y="1111437"/>
            <a:ext cx="1111437" cy="6411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48" y="1600201"/>
            <a:ext cx="3875314" cy="4963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involving connected particles on rough and smooth inclined surfaces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Two particles, P and Q, of masses 5kg and 10kg are connected by a light inextensible string. The string passes over a small smooth pulley which is fixed at the top of a plane inclined at an angle of 25° to the horizontal. P is resting on the plane and Q hangs freely with the string vertical and taut. The coefficient of friction between P and the plane is 0.2. 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Find the acceleration of the system</a:t>
            </a:r>
          </a:p>
          <a:p>
            <a:pPr algn="ctr"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Find the tension in the string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267200" y="1371600"/>
            <a:ext cx="403860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67200" y="3581400"/>
            <a:ext cx="403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05800" y="1371600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53400" y="3429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53400" y="34290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3962400" y="3048000"/>
            <a:ext cx="914400" cy="914400"/>
          </a:xfrm>
          <a:prstGeom prst="arc">
            <a:avLst>
              <a:gd name="adj1" fmla="val 19894800"/>
              <a:gd name="adj2" fmla="val 4409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800600" y="327660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25˚</a:t>
            </a:r>
          </a:p>
        </p:txBody>
      </p:sp>
      <p:sp>
        <p:nvSpPr>
          <p:cNvPr id="30" name="Rectangle 29"/>
          <p:cNvSpPr/>
          <p:nvPr/>
        </p:nvSpPr>
        <p:spPr>
          <a:xfrm rot="19855961">
            <a:off x="6714493" y="1644017"/>
            <a:ext cx="512688" cy="42105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8229600" y="1066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8529594" y="1219201"/>
            <a:ext cx="4806" cy="144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82000" y="2667000"/>
            <a:ext cx="304800" cy="381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7086600" y="2057400"/>
            <a:ext cx="0" cy="14478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86600" y="2057400"/>
            <a:ext cx="685800" cy="1143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086600" y="3124200"/>
            <a:ext cx="685800" cy="381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6629400" y="1524000"/>
            <a:ext cx="914400" cy="914400"/>
          </a:xfrm>
          <a:prstGeom prst="arc">
            <a:avLst>
              <a:gd name="adj1" fmla="val 3764379"/>
              <a:gd name="adj2" fmla="val 52456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7010400" y="251460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25˚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05600" y="2667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91400" y="2362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5gCos25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15200" y="3276600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5gSin25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6511159" y="1072055"/>
            <a:ext cx="346842" cy="60434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84142" y="91781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8534400" y="3048000"/>
            <a:ext cx="0" cy="4125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05800" y="342900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10g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81800" y="1676401"/>
            <a:ext cx="353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82000" y="266700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Q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8839200" y="27432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39200" y="25908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887296" y="2667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995556" y="1100447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126185" y="1026666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68392" y="871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6293922" y="1979117"/>
            <a:ext cx="444335" cy="25344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24023" y="212711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F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454148" y="116323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556574" y="206378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46331" y="3815256"/>
            <a:ext cx="4840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We will need to form 2 equations, one for each particle</a:t>
            </a:r>
          </a:p>
          <a:p>
            <a:pPr marL="285750" indent="-285750"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For particle P, we need to calculate the frictional force first</a:t>
            </a:r>
          </a:p>
          <a:p>
            <a:pPr marL="285750" indent="-285750"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Resolve perpendicular to find the normal reaction</a:t>
            </a: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800600" y="48768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876800"/>
                <a:ext cx="82958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Arc 80"/>
          <p:cNvSpPr/>
          <p:nvPr/>
        </p:nvSpPr>
        <p:spPr>
          <a:xfrm>
            <a:off x="5634250" y="5029200"/>
            <a:ext cx="53795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6172200" y="49530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  <a:sym typeface="Wingdings" pitchFamily="2" charset="2"/>
              </a:rPr>
              <a:t>Resolve perpendicular for P</a:t>
            </a:r>
            <a:endParaRPr lang="en-GB" sz="1100" baseline="-25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886200" y="5257800"/>
                <a:ext cx="20426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−5</m:t>
                      </m:r>
                      <m:r>
                        <a:rPr lang="en-GB" sz="14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25=(5×0)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257800"/>
                <a:ext cx="2042610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800600" y="5638800"/>
                <a:ext cx="127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𝑅</m:t>
                      </m:r>
                      <m:r>
                        <a:rPr lang="en-GB" sz="1400" b="0" i="1" smtClean="0">
                          <a:latin typeface="Cambria Math"/>
                        </a:rPr>
                        <m:t>=5</m:t>
                      </m:r>
                      <m:r>
                        <a:rPr lang="en-GB" sz="14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25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638800"/>
                <a:ext cx="1273938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 85"/>
          <p:cNvSpPr/>
          <p:nvPr/>
        </p:nvSpPr>
        <p:spPr>
          <a:xfrm>
            <a:off x="5791200" y="5410200"/>
            <a:ext cx="53795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6324600" y="5486400"/>
            <a:ext cx="914400" cy="26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00FF"/>
                </a:solidFill>
                <a:latin typeface="Comic Sans MS" pitchFamily="66" charset="0"/>
              </a:rPr>
              <a:t>Rearrange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11613" y="838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5gCos25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38600" y="1371600"/>
            <a:ext cx="2057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mic Sans MS" pitchFamily="66" charset="0"/>
              </a:rPr>
              <a:t>Draw a diagram</a:t>
            </a:r>
          </a:p>
          <a:p>
            <a:pPr algn="ctr"/>
            <a:r>
              <a:rPr lang="en-GB" sz="1100" dirty="0">
                <a:latin typeface="Comic Sans MS" pitchFamily="66" charset="0"/>
                <a:sym typeface="Wingdings" pitchFamily="2" charset="2"/>
              </a:rPr>
              <a:t> Remember to split the forces into parallel and perpendicular (where appropriate!)</a:t>
            </a:r>
            <a:endParaRPr lang="en-GB" sz="1100" dirty="0">
              <a:latin typeface="Comic Sans MS" pitchFamily="66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191498" y="1471551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8534400" y="2262139"/>
            <a:ext cx="0" cy="4125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タイトル 1">
            <a:extLst>
              <a:ext uri="{FF2B5EF4-FFF2-40B4-BE49-F238E27FC236}">
                <a16:creationId xmlns:a16="http://schemas.microsoft.com/office/drawing/2014/main" id="{BBF280A2-0758-4AC4-BF1B-5F23A44E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61" y="-6988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C4E82A3A-236E-4F58-B151-03D1DFC158D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0CEB2D90-DE64-4898-82AD-A96622942652}"/>
                  </a:ext>
                </a:extLst>
              </p:cNvPr>
              <p:cNvSpPr txBox="1"/>
              <p:nvPr/>
            </p:nvSpPr>
            <p:spPr>
              <a:xfrm>
                <a:off x="8655468" y="4474344"/>
                <a:ext cx="4885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(↖)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0CEB2D90-DE64-4898-82AD-A9662294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68" y="4474344"/>
                <a:ext cx="488532" cy="246221"/>
              </a:xfrm>
              <a:prstGeom prst="rect">
                <a:avLst/>
              </a:prstGeom>
              <a:blipFill>
                <a:blip r:embed="rId5"/>
                <a:stretch>
                  <a:fillRect l="-10000" r="-137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4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 animBg="1"/>
      <p:bldP spid="40" grpId="0" animBg="1"/>
      <p:bldP spid="47" grpId="0" animBg="1"/>
      <p:bldP spid="48" grpId="0"/>
      <p:bldP spid="49" grpId="0"/>
      <p:bldP spid="50" grpId="0"/>
      <p:bldP spid="50" grpId="1"/>
      <p:bldP spid="51" grpId="0"/>
      <p:bldP spid="55" grpId="0"/>
      <p:bldP spid="55" grpId="1"/>
      <p:bldP spid="55" grpId="2"/>
      <p:bldP spid="61" grpId="0"/>
      <p:bldP spid="62" grpId="0"/>
      <p:bldP spid="63" grpId="0"/>
      <p:bldP spid="66" grpId="0"/>
      <p:bldP spid="73" grpId="0"/>
      <p:bldP spid="76" grpId="0"/>
      <p:bldP spid="77" grpId="0"/>
      <p:bldP spid="78" grpId="0"/>
      <p:bldP spid="80" grpId="0"/>
      <p:bldP spid="81" grpId="0" animBg="1"/>
      <p:bldP spid="82" grpId="0"/>
      <p:bldP spid="83" grpId="0"/>
      <p:bldP spid="84" grpId="0"/>
      <p:bldP spid="86" grpId="0" animBg="1"/>
      <p:bldP spid="87" grpId="0"/>
      <p:bldP spid="88" grpId="0"/>
      <p:bldP spid="6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endCxn id="31" idx="1"/>
          </p:cNvCxnSpPr>
          <p:nvPr/>
        </p:nvCxnSpPr>
        <p:spPr>
          <a:xfrm flipV="1">
            <a:off x="7162800" y="1111437"/>
            <a:ext cx="1111437" cy="6411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48" y="1600201"/>
            <a:ext cx="3875314" cy="4963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involving connected particles on rough and smooth inclined surfaces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Two particles, P and Q, of masses 5kg and 10kg are connected by a light inextensible string. The string passes over a small smooth pulley which is fixed at the top of a plane inclined at an angle of 25° to the horizontal. P is resting on the plane and Q hangs freely with the string vertical and taut. The coefficient of friction between P and the plane is 0.2. 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Find the acceleration of the system</a:t>
            </a:r>
          </a:p>
          <a:p>
            <a:pPr algn="ctr"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Find the tension in the string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267200" y="1371600"/>
            <a:ext cx="403860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67200" y="3581400"/>
            <a:ext cx="403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05800" y="1371600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53400" y="3429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53400" y="34290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3962400" y="3048000"/>
            <a:ext cx="914400" cy="914400"/>
          </a:xfrm>
          <a:prstGeom prst="arc">
            <a:avLst>
              <a:gd name="adj1" fmla="val 19894800"/>
              <a:gd name="adj2" fmla="val 4409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800600" y="327660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25˚</a:t>
            </a:r>
          </a:p>
        </p:txBody>
      </p:sp>
      <p:sp>
        <p:nvSpPr>
          <p:cNvPr id="30" name="Rectangle 29"/>
          <p:cNvSpPr/>
          <p:nvPr/>
        </p:nvSpPr>
        <p:spPr>
          <a:xfrm rot="19855961">
            <a:off x="6714493" y="1644017"/>
            <a:ext cx="512688" cy="42105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8229600" y="1066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8529594" y="1219201"/>
            <a:ext cx="4806" cy="144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82000" y="2667000"/>
            <a:ext cx="304800" cy="381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7086600" y="2057400"/>
            <a:ext cx="0" cy="14478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86600" y="2057400"/>
            <a:ext cx="685800" cy="1143000"/>
          </a:xfrm>
          <a:prstGeom prst="line">
            <a:avLst/>
          </a:prstGeom>
          <a:ln w="254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086600" y="3124200"/>
            <a:ext cx="685800" cy="381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6629400" y="1524000"/>
            <a:ext cx="914400" cy="914400"/>
          </a:xfrm>
          <a:prstGeom prst="arc">
            <a:avLst>
              <a:gd name="adj1" fmla="val 3764379"/>
              <a:gd name="adj2" fmla="val 52456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7010400" y="251460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25˚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05600" y="2667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91400" y="2362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5gCos25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15200" y="3276600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5gSin25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6511159" y="1072055"/>
            <a:ext cx="346842" cy="604345"/>
          </a:xfrm>
          <a:prstGeom prst="line">
            <a:avLst/>
          </a:prstGeom>
          <a:ln w="254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534400" y="3048000"/>
            <a:ext cx="0" cy="4125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05800" y="342900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10g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81800" y="1676401"/>
            <a:ext cx="353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82000" y="266700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Q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8839200" y="27432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39200" y="25908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887296" y="2667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995556" y="1100447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126185" y="1026666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68392" y="871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6293922" y="1979117"/>
            <a:ext cx="444335" cy="25344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24023" y="212711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F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454148" y="116323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556574" y="206378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11613" y="838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5gCos25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38600" y="1371600"/>
            <a:ext cx="2057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mic Sans MS" pitchFamily="66" charset="0"/>
              </a:rPr>
              <a:t>Draw a diagram</a:t>
            </a:r>
          </a:p>
          <a:p>
            <a:pPr algn="ctr"/>
            <a:r>
              <a:rPr lang="en-GB" sz="1100" dirty="0">
                <a:latin typeface="Comic Sans MS" pitchFamily="66" charset="0"/>
                <a:sym typeface="Wingdings" pitchFamily="2" charset="2"/>
              </a:rPr>
              <a:t> Remember to split the forces into parallel and perpendicular (where appropriate!)</a:t>
            </a:r>
            <a:endParaRPr lang="en-GB" sz="1100" dirty="0">
              <a:latin typeface="Comic Sans MS" pitchFamily="66" charset="0"/>
            </a:endParaRPr>
          </a:p>
        </p:txBody>
      </p:sp>
      <p:sp>
        <p:nvSpPr>
          <p:cNvPr id="53" name="Arc 52"/>
          <p:cNvSpPr/>
          <p:nvPr/>
        </p:nvSpPr>
        <p:spPr>
          <a:xfrm>
            <a:off x="6019800" y="41148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324600" y="419100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 for particle P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191000" y="3962400"/>
                <a:ext cx="10674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962400"/>
                <a:ext cx="1067472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191000" y="4343400"/>
                <a:ext cx="21374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=(0.2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×5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25)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343400"/>
                <a:ext cx="2137445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191000" y="4724400"/>
                <a:ext cx="14469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𝑀𝐴𝑋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25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724400"/>
                <a:ext cx="1446935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Arc 67"/>
          <p:cNvSpPr/>
          <p:nvPr/>
        </p:nvSpPr>
        <p:spPr>
          <a:xfrm>
            <a:off x="6019800" y="4495800"/>
            <a:ext cx="53340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6477000" y="45720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62600" y="21336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gCos25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7191498" y="1471551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8534400" y="2262139"/>
            <a:ext cx="0" cy="4125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タイトル 1">
            <a:extLst>
              <a:ext uri="{FF2B5EF4-FFF2-40B4-BE49-F238E27FC236}">
                <a16:creationId xmlns:a16="http://schemas.microsoft.com/office/drawing/2014/main" id="{CD2F7BA7-5C75-4B78-BAD8-FF303793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61" y="-6988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8" name="コンテンツ プレースホルダー 2">
            <a:extLst>
              <a:ext uri="{FF2B5EF4-FFF2-40B4-BE49-F238E27FC236}">
                <a16:creationId xmlns:a16="http://schemas.microsoft.com/office/drawing/2014/main" id="{DDF34528-EF02-483B-8C69-CB65F269DA6D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7F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53" grpId="0" animBg="1"/>
      <p:bldP spid="54" grpId="0"/>
      <p:bldP spid="57" grpId="0"/>
      <p:bldP spid="59" grpId="0"/>
      <p:bldP spid="67" grpId="0"/>
      <p:bldP spid="68" grpId="0" animBg="1"/>
      <p:bldP spid="69" grpId="0"/>
      <p:bldP spid="7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endCxn id="31" idx="1"/>
          </p:cNvCxnSpPr>
          <p:nvPr/>
        </p:nvCxnSpPr>
        <p:spPr>
          <a:xfrm flipV="1">
            <a:off x="7162800" y="1111437"/>
            <a:ext cx="1111437" cy="6411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48" y="1600201"/>
            <a:ext cx="3875314" cy="4963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involving connected particles on rough and smooth inclined surfaces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Two particles, P and Q, of masses 5kg and 10kg are connected by a light inextensible string. The string passes over a small smooth pulley which is fixed at the top of a plane inclined at an angle of 25° to the horizontal. P is resting on the plane and Q hangs freely with the string vertical and taut. The coefficient of friction between P and the plane is 0.2. 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Find the acceleration of the system</a:t>
            </a:r>
          </a:p>
          <a:p>
            <a:pPr algn="ctr"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Find the tension in the string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267200" y="1371600"/>
            <a:ext cx="403860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67200" y="3581400"/>
            <a:ext cx="403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05800" y="1371600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53400" y="3429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53400" y="34290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3962400" y="3048000"/>
            <a:ext cx="914400" cy="914400"/>
          </a:xfrm>
          <a:prstGeom prst="arc">
            <a:avLst>
              <a:gd name="adj1" fmla="val 19894800"/>
              <a:gd name="adj2" fmla="val 4409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800600" y="327660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25˚</a:t>
            </a:r>
          </a:p>
        </p:txBody>
      </p:sp>
      <p:sp>
        <p:nvSpPr>
          <p:cNvPr id="30" name="Rectangle 29"/>
          <p:cNvSpPr/>
          <p:nvPr/>
        </p:nvSpPr>
        <p:spPr>
          <a:xfrm rot="19855961">
            <a:off x="6714493" y="1644017"/>
            <a:ext cx="512688" cy="42105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8229600" y="1066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8529594" y="1219201"/>
            <a:ext cx="4806" cy="144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82000" y="2667000"/>
            <a:ext cx="304800" cy="381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7086600" y="2057400"/>
            <a:ext cx="0" cy="14478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86600" y="2057400"/>
            <a:ext cx="685800" cy="1143000"/>
          </a:xfrm>
          <a:prstGeom prst="line">
            <a:avLst/>
          </a:prstGeom>
          <a:ln w="254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086600" y="3124200"/>
            <a:ext cx="685800" cy="381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6629400" y="1524000"/>
            <a:ext cx="914400" cy="914400"/>
          </a:xfrm>
          <a:prstGeom prst="arc">
            <a:avLst>
              <a:gd name="adj1" fmla="val 3764379"/>
              <a:gd name="adj2" fmla="val 52456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7010400" y="251460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25˚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05600" y="2667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91400" y="2362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5gCos25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15200" y="3276600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5gSin25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6511159" y="1072055"/>
            <a:ext cx="346842" cy="604345"/>
          </a:xfrm>
          <a:prstGeom prst="line">
            <a:avLst/>
          </a:prstGeom>
          <a:ln w="254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191498" y="1471551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534400" y="2262139"/>
            <a:ext cx="0" cy="4125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534400" y="3048000"/>
            <a:ext cx="0" cy="4125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05800" y="342900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10g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81800" y="1676401"/>
            <a:ext cx="353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82000" y="266700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Q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8839200" y="27432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39200" y="25908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887296" y="2667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995556" y="1100447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126185" y="1026666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68392" y="871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6293922" y="1979117"/>
            <a:ext cx="444335" cy="25344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54148" y="116323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556574" y="206378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11613" y="838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5gCos25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38600" y="1371600"/>
            <a:ext cx="2057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mic Sans MS" pitchFamily="66" charset="0"/>
              </a:rPr>
              <a:t>Draw a diagram</a:t>
            </a:r>
          </a:p>
          <a:p>
            <a:pPr algn="ctr"/>
            <a:r>
              <a:rPr lang="en-GB" sz="1100" dirty="0">
                <a:latin typeface="Comic Sans MS" pitchFamily="66" charset="0"/>
                <a:sym typeface="Wingdings" pitchFamily="2" charset="2"/>
              </a:rPr>
              <a:t> Remember to split the forces into parallel and perpendicular (where appropriate!)</a:t>
            </a:r>
            <a:endParaRPr lang="en-GB" sz="1100" dirty="0">
              <a:latin typeface="Comic Sans MS" pitchFamily="66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62600" y="21336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gCos25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46331" y="3815256"/>
            <a:ext cx="4840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Now we can form 2 equations using P and Q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114800" y="4191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Equation for P</a:t>
            </a:r>
          </a:p>
          <a:p>
            <a:r>
              <a:rPr lang="en-GB" sz="1400" dirty="0">
                <a:latin typeface="Comic Sans MS" pitchFamily="66" charset="0"/>
                <a:sym typeface="Wingdings" pitchFamily="2" charset="2"/>
              </a:rPr>
              <a:t> Resolve Parallel</a:t>
            </a:r>
            <a:endParaRPr lang="en-GB" sz="1400" dirty="0">
              <a:latin typeface="Comic Sans MS" pitchFamily="66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84579" y="41910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Equation for Q</a:t>
            </a:r>
          </a:p>
          <a:p>
            <a:r>
              <a:rPr lang="en-GB" sz="1400" dirty="0">
                <a:latin typeface="Comic Sans MS" pitchFamily="66" charset="0"/>
                <a:sym typeface="Wingdings" pitchFamily="2" charset="2"/>
              </a:rPr>
              <a:t> Resolve Vertically</a:t>
            </a: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954517" y="47244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517" y="4724400"/>
                <a:ext cx="82958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5029200" y="4648200"/>
            <a:ext cx="1074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Resolve Parallel for P</a:t>
            </a:r>
            <a:endParaRPr lang="en-GB" sz="11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954517" y="5105400"/>
                <a:ext cx="2460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25−5</m:t>
                      </m:r>
                      <m:r>
                        <a:rPr lang="en-GB" sz="1400" b="0" i="1" smtClean="0">
                          <a:latin typeface="Cambria Math"/>
                        </a:rPr>
                        <m:t>𝑔𝑆𝑖𝑛</m:t>
                      </m:r>
                      <m:r>
                        <a:rPr lang="en-GB" sz="1400" b="0" i="1" smtClean="0">
                          <a:latin typeface="Cambria Math"/>
                        </a:rPr>
                        <m:t>25=5</m:t>
                      </m:r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517" y="5105400"/>
                <a:ext cx="2460866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76696" y="47244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696" y="4724400"/>
                <a:ext cx="82958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676696" y="5105400"/>
                <a:ext cx="13999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10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latin typeface="Cambria Math"/>
                        </a:rPr>
                        <m:t>=10</m:t>
                      </m:r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696" y="5105400"/>
                <a:ext cx="1399935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 85"/>
          <p:cNvSpPr/>
          <p:nvPr/>
        </p:nvSpPr>
        <p:spPr>
          <a:xfrm>
            <a:off x="7693572" y="4876800"/>
            <a:ext cx="53795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8226972" y="4724400"/>
            <a:ext cx="914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006600"/>
                </a:solidFill>
                <a:latin typeface="Comic Sans MS" pitchFamily="66" charset="0"/>
                <a:sym typeface="Wingdings" pitchFamily="2" charset="2"/>
              </a:rPr>
              <a:t>Resolve Vertically for Q</a:t>
            </a:r>
            <a:endParaRPr lang="en-GB" sz="1100" baseline="-25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962400" y="5562600"/>
                <a:ext cx="2460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25−5</m:t>
                      </m:r>
                      <m:r>
                        <a:rPr lang="en-GB" sz="1400" b="0" i="1" smtClean="0">
                          <a:latin typeface="Cambria Math"/>
                        </a:rPr>
                        <m:t>𝑔𝑆𝑖𝑛</m:t>
                      </m:r>
                      <m:r>
                        <a:rPr lang="en-GB" sz="1400" b="0" i="1" smtClean="0">
                          <a:latin typeface="Cambria Math"/>
                        </a:rPr>
                        <m:t>25=5</m:t>
                      </m:r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562600"/>
                <a:ext cx="2460866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098742" y="5902911"/>
                <a:ext cx="13999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10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latin typeface="Cambria Math"/>
                        </a:rPr>
                        <m:t>=10</m:t>
                      </m:r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42" y="5902911"/>
                <a:ext cx="1399935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62400" y="6248400"/>
                <a:ext cx="27613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10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</a:rPr>
                        <m:t>𝑔𝐶𝑜𝑠</m:t>
                      </m:r>
                      <m:r>
                        <a:rPr lang="en-GB" sz="1400" b="0" i="1" smtClean="0">
                          <a:latin typeface="Cambria Math"/>
                        </a:rPr>
                        <m:t>25−5</m:t>
                      </m:r>
                      <m:r>
                        <a:rPr lang="en-GB" sz="1400" b="0" i="1" smtClean="0">
                          <a:latin typeface="Cambria Math"/>
                        </a:rPr>
                        <m:t>𝑔𝑆𝑖𝑛</m:t>
                      </m:r>
                      <m:r>
                        <a:rPr lang="en-GB" sz="1400" b="0" i="1" smtClean="0">
                          <a:latin typeface="Cambria Math"/>
                        </a:rPr>
                        <m:t>25=15</m:t>
                      </m:r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6248400"/>
                <a:ext cx="2761333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604641" y="6550223"/>
                <a:ext cx="897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4</m:t>
                      </m:r>
                      <m:r>
                        <a:rPr lang="en-GB" sz="1400" b="0" i="1" smtClean="0">
                          <a:latin typeface="Cambria Math"/>
                        </a:rPr>
                        <m:t>.56=</m:t>
                      </m:r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641" y="6550223"/>
                <a:ext cx="89793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/>
          <p:cNvSpPr/>
          <p:nvPr/>
        </p:nvSpPr>
        <p:spPr>
          <a:xfrm>
            <a:off x="6479628" y="6379779"/>
            <a:ext cx="522889" cy="333704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/>
          <p:cNvSpPr txBox="1"/>
          <p:nvPr/>
        </p:nvSpPr>
        <p:spPr>
          <a:xfrm>
            <a:off x="6934200" y="64008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Solve for a</a:t>
            </a:r>
            <a:endParaRPr lang="en-GB" sz="11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00800" y="5715000"/>
            <a:ext cx="2154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Add the equations together</a:t>
            </a:r>
          </a:p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The T’s cancel out!</a:t>
            </a:r>
            <a:endParaRPr lang="en-GB" sz="11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038600" y="5486400"/>
            <a:ext cx="449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タイトル 1">
            <a:extLst>
              <a:ext uri="{FF2B5EF4-FFF2-40B4-BE49-F238E27FC236}">
                <a16:creationId xmlns:a16="http://schemas.microsoft.com/office/drawing/2014/main" id="{0CD2DE6F-E9AE-4D4F-A416-61202921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61" y="-6988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6" name="コンテンツ プレースホルダー 2">
            <a:extLst>
              <a:ext uri="{FF2B5EF4-FFF2-40B4-BE49-F238E27FC236}">
                <a16:creationId xmlns:a16="http://schemas.microsoft.com/office/drawing/2014/main" id="{F434D4D1-CD37-4F5E-B539-FD7CD542E68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C9D2867E-7009-4B61-BAFF-1B64B3827F25}"/>
                  </a:ext>
                </a:extLst>
              </p:cNvPr>
              <p:cNvSpPr txBox="1"/>
              <p:nvPr/>
            </p:nvSpPr>
            <p:spPr>
              <a:xfrm>
                <a:off x="8598023" y="4412203"/>
                <a:ext cx="4500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(↓)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C9D2867E-7009-4B61-BAFF-1B64B3827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23" y="4412203"/>
                <a:ext cx="450060" cy="246221"/>
              </a:xfrm>
              <a:prstGeom prst="rect">
                <a:avLst/>
              </a:prstGeom>
              <a:blipFill>
                <a:blip r:embed="rId9"/>
                <a:stretch>
                  <a:fillRect l="-9459" r="-16216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FA19EBE8-83D6-491A-9522-6035F8B87081}"/>
                  </a:ext>
                </a:extLst>
              </p:cNvPr>
              <p:cNvSpPr txBox="1"/>
              <p:nvPr/>
            </p:nvSpPr>
            <p:spPr>
              <a:xfrm>
                <a:off x="5774922" y="4412204"/>
                <a:ext cx="4885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(↗)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FA19EBE8-83D6-491A-9522-6035F8B87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922" y="4412204"/>
                <a:ext cx="488532" cy="246221"/>
              </a:xfrm>
              <a:prstGeom prst="rect">
                <a:avLst/>
              </a:prstGeom>
              <a:blipFill>
                <a:blip r:embed="rId10"/>
                <a:stretch>
                  <a:fillRect l="-8750" r="-150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36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1" grpId="0"/>
      <p:bldP spid="66" grpId="0"/>
      <p:bldP spid="73" grpId="0"/>
      <p:bldP spid="77" grpId="0"/>
      <p:bldP spid="78" grpId="0"/>
      <p:bldP spid="72" grpId="0"/>
      <p:bldP spid="55" grpId="0"/>
      <p:bldP spid="80" grpId="0"/>
      <p:bldP spid="82" grpId="0"/>
      <p:bldP spid="83" grpId="0"/>
      <p:bldP spid="84" grpId="0"/>
      <p:bldP spid="85" grpId="0"/>
      <p:bldP spid="86" grpId="0" animBg="1"/>
      <p:bldP spid="87" grpId="0"/>
      <p:bldP spid="90" grpId="0"/>
      <p:bldP spid="91" grpId="0"/>
      <p:bldP spid="92" grpId="0"/>
      <p:bldP spid="93" grpId="0"/>
      <p:bldP spid="94" grpId="0" animBg="1"/>
      <p:bldP spid="95" grpId="0"/>
      <p:bldP spid="100" grpId="0"/>
      <p:bldP spid="10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endCxn id="31" idx="1"/>
          </p:cNvCxnSpPr>
          <p:nvPr/>
        </p:nvCxnSpPr>
        <p:spPr>
          <a:xfrm flipV="1">
            <a:off x="7162800" y="1111437"/>
            <a:ext cx="1111437" cy="6411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48" y="1600201"/>
            <a:ext cx="3875314" cy="4963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involving connected particles on rough and smooth inclined surfaces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Two particles, P and Q, of masses 5kg and 10kg are connected by a light inextensible string. The string passes over a small smooth pulley which is fixed at the top of a plane inclined at an angle of 25° to the horizontal. P is resting on the plane and Q hangs freely with the string vertical and taut. The coefficient of friction between P and the plane is 0.2. 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Find the acceleration of the system</a:t>
            </a:r>
          </a:p>
          <a:p>
            <a:pPr algn="ctr">
              <a:buAutoNum type="alphaL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buAutoNum type="alphaLcParenR"/>
            </a:pPr>
            <a:r>
              <a:rPr lang="en-GB" sz="1400" dirty="0">
                <a:latin typeface="Comic Sans MS" pitchFamily="66" charset="0"/>
              </a:rPr>
              <a:t>Find the tension in the string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267200" y="1371600"/>
            <a:ext cx="403860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67200" y="3581400"/>
            <a:ext cx="403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05800" y="1371600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53400" y="3429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53400" y="34290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3962400" y="3048000"/>
            <a:ext cx="914400" cy="914400"/>
          </a:xfrm>
          <a:prstGeom prst="arc">
            <a:avLst>
              <a:gd name="adj1" fmla="val 19894800"/>
              <a:gd name="adj2" fmla="val 4409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800600" y="327660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25˚</a:t>
            </a:r>
          </a:p>
        </p:txBody>
      </p:sp>
      <p:sp>
        <p:nvSpPr>
          <p:cNvPr id="30" name="Rectangle 29"/>
          <p:cNvSpPr/>
          <p:nvPr/>
        </p:nvSpPr>
        <p:spPr>
          <a:xfrm rot="19855961">
            <a:off x="6714493" y="1644017"/>
            <a:ext cx="512688" cy="42105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8229600" y="1066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8529594" y="1219201"/>
            <a:ext cx="4806" cy="144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82000" y="2667000"/>
            <a:ext cx="304800" cy="381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7086600" y="2057400"/>
            <a:ext cx="0" cy="14478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86600" y="2057400"/>
            <a:ext cx="685800" cy="1143000"/>
          </a:xfrm>
          <a:prstGeom prst="line">
            <a:avLst/>
          </a:prstGeom>
          <a:ln w="254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086600" y="3124200"/>
            <a:ext cx="685800" cy="381000"/>
          </a:xfrm>
          <a:prstGeom prst="line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6629400" y="1524000"/>
            <a:ext cx="914400" cy="914400"/>
          </a:xfrm>
          <a:prstGeom prst="arc">
            <a:avLst>
              <a:gd name="adj1" fmla="val 3764379"/>
              <a:gd name="adj2" fmla="val 52456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7010400" y="251460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25˚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05600" y="2667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91400" y="2362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5gCos25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15200" y="3276600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5gSin25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6511159" y="1072055"/>
            <a:ext cx="346842" cy="604345"/>
          </a:xfrm>
          <a:prstGeom prst="line">
            <a:avLst/>
          </a:prstGeom>
          <a:ln w="254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534400" y="3048000"/>
            <a:ext cx="0" cy="412564"/>
          </a:xfrm>
          <a:prstGeom prst="line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05800" y="342900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6600"/>
                </a:solidFill>
                <a:latin typeface="Comic Sans MS" pitchFamily="66" charset="0"/>
              </a:rPr>
              <a:t>10g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81800" y="1676401"/>
            <a:ext cx="353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82000" y="266700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Q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8839200" y="2743200"/>
            <a:ext cx="0" cy="381000"/>
          </a:xfrm>
          <a:prstGeom prst="line">
            <a:avLst/>
          </a:prstGeom>
          <a:ln w="317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39200" y="2590800"/>
            <a:ext cx="0" cy="381000"/>
          </a:xfrm>
          <a:prstGeom prst="line">
            <a:avLst/>
          </a:prstGeom>
          <a:ln w="317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887296" y="2667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6600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995556" y="1100447"/>
            <a:ext cx="457200" cy="26016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126185" y="1026666"/>
            <a:ext cx="457200" cy="26016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68392" y="871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6293922" y="1979117"/>
            <a:ext cx="444335" cy="25344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54148" y="116323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556574" y="206378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11613" y="838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5gCos25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38600" y="1371600"/>
            <a:ext cx="2057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mic Sans MS" pitchFamily="66" charset="0"/>
              </a:rPr>
              <a:t>Draw a diagram</a:t>
            </a:r>
          </a:p>
          <a:p>
            <a:pPr algn="ctr"/>
            <a:r>
              <a:rPr lang="en-GB" sz="1100" dirty="0">
                <a:latin typeface="Comic Sans MS" pitchFamily="66" charset="0"/>
                <a:sym typeface="Wingdings" pitchFamily="2" charset="2"/>
              </a:rPr>
              <a:t> Remember to split the forces into parallel and perpendicular (where appropriate!)</a:t>
            </a:r>
            <a:endParaRPr lang="en-GB" sz="1100" dirty="0">
              <a:latin typeface="Comic Sans MS" pitchFamily="66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62600" y="21336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gCos25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191498" y="1471551"/>
            <a:ext cx="457200" cy="26016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534400" y="2262139"/>
            <a:ext cx="0" cy="412564"/>
          </a:xfrm>
          <a:prstGeom prst="line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14800" y="3810000"/>
            <a:ext cx="4840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Use one of the previous equations to find the 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114800" y="4267200"/>
                <a:ext cx="13999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10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latin typeface="Cambria Math"/>
                        </a:rPr>
                        <m:t>=10</m:t>
                      </m:r>
                      <m:r>
                        <a:rPr lang="en-GB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267200"/>
                <a:ext cx="1399935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114800" y="4648200"/>
                <a:ext cx="177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10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−</m:t>
                      </m:r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latin typeface="Cambria Math"/>
                        </a:rPr>
                        <m:t>=10</m:t>
                      </m:r>
                      <m:r>
                        <a:rPr lang="en-GB" sz="1400" b="0" i="0" smtClean="0">
                          <a:latin typeface="Cambria Math"/>
                        </a:rPr>
                        <m:t>(4.56)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648200"/>
                <a:ext cx="1778692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48200" y="5029200"/>
                <a:ext cx="10413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GB" sz="1400" b="0" i="1" smtClean="0">
                          <a:latin typeface="Cambria Math"/>
                        </a:rPr>
                        <m:t>=52.4</m:t>
                      </m:r>
                      <m:r>
                        <a:rPr lang="en-GB" sz="1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029200"/>
                <a:ext cx="1041375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c 98"/>
          <p:cNvSpPr/>
          <p:nvPr/>
        </p:nvSpPr>
        <p:spPr>
          <a:xfrm>
            <a:off x="5638800" y="4419600"/>
            <a:ext cx="53795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6096000" y="434340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We now know the acceleration</a:t>
            </a:r>
            <a:endParaRPr lang="en-GB" sz="11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1" name="Arc 100"/>
          <p:cNvSpPr/>
          <p:nvPr/>
        </p:nvSpPr>
        <p:spPr>
          <a:xfrm>
            <a:off x="5638800" y="4800600"/>
            <a:ext cx="537950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/>
          <p:cNvSpPr txBox="1"/>
          <p:nvPr/>
        </p:nvSpPr>
        <p:spPr>
          <a:xfrm>
            <a:off x="6172200" y="48768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Solve for T</a:t>
            </a:r>
            <a:endParaRPr lang="en-GB" sz="11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69F7F5-E3B4-45E7-984D-5DE398EFA325}"/>
              </a:ext>
            </a:extLst>
          </p:cNvPr>
          <p:cNvSpPr txBox="1"/>
          <p:nvPr/>
        </p:nvSpPr>
        <p:spPr>
          <a:xfrm>
            <a:off x="1832692" y="5033640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4.56ms</a:t>
            </a:r>
            <a:r>
              <a:rPr lang="en-GB" sz="1400" baseline="30000" dirty="0">
                <a:solidFill>
                  <a:srgbClr val="FF0000"/>
                </a:solidFill>
                <a:latin typeface="Comic Sans MS" pitchFamily="66" charset="0"/>
              </a:rPr>
              <a:t>-2</a:t>
            </a:r>
          </a:p>
        </p:txBody>
      </p:sp>
      <p:sp>
        <p:nvSpPr>
          <p:cNvPr id="56" name="タイトル 1">
            <a:extLst>
              <a:ext uri="{FF2B5EF4-FFF2-40B4-BE49-F238E27FC236}">
                <a16:creationId xmlns:a16="http://schemas.microsoft.com/office/drawing/2014/main" id="{43DFA446-99EE-4376-9695-F4F83555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61" y="-6988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83E64492-B18B-4C7D-80C8-C6AA1F942CC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7F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6" grpId="0"/>
      <p:bldP spid="97" grpId="0"/>
      <p:bldP spid="98" grpId="0"/>
      <p:bldP spid="99" grpId="0" animBg="1"/>
      <p:bldP spid="100" grpId="0"/>
      <p:bldP spid="101" grpId="0" animBg="1"/>
      <p:bldP spid="10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248" y="1600201"/>
                <a:ext cx="3875314" cy="496388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solve problems involving connected particles on rough and smooth inclined surfaces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One end of a light inextensible string is attached to a block A of mass 2kg. The block A is held at rest on a smooth fixed plane which is inclined to the horizontal at an angle of 30˚. The string lies along the line of greatest slope of the plane (</a:t>
                </a:r>
                <a:r>
                  <a:rPr lang="en-GB" sz="1400" dirty="0" err="1">
                    <a:latin typeface="Comic Sans MS" pitchFamily="66" charset="0"/>
                  </a:rPr>
                  <a:t>ie</a:t>
                </a:r>
                <a:r>
                  <a:rPr lang="en-GB" sz="1400" dirty="0">
                    <a:latin typeface="Comic Sans MS" pitchFamily="66" charset="0"/>
                  </a:rPr>
                  <a:t> – up the plane), and passes over a smooth light pulley which is fixed at the top of the plane. The other end of the string is attached to a block B of mass 5kg. The system is released from rest. By modelling the blocks as particles and ignoring air resistance: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ai) Show that the acceleration of block 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 err="1">
                    <a:latin typeface="Comic Sans MS" pitchFamily="66" charset="0"/>
                  </a:rPr>
                  <a:t>i</a:t>
                </a:r>
                <a:r>
                  <a:rPr lang="en-GB" sz="1400" dirty="0" err="1">
                    <a:latin typeface="Comic Sans MS" pitchFamily="66" charset="0"/>
                  </a:rPr>
                  <a:t>i</a:t>
                </a:r>
                <a:r>
                  <a:rPr lang="en-GB" sz="1400" dirty="0">
                    <a:latin typeface="Comic Sans MS" pitchFamily="66" charset="0"/>
                  </a:rPr>
                  <a:t>) Find the tension in the string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248" y="1600201"/>
                <a:ext cx="3875314" cy="4963886"/>
              </a:xfrm>
              <a:blipFill>
                <a:blip r:embed="rId3"/>
                <a:stretch>
                  <a:fillRect l="-315" t="-737" r="-2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タイトル 1">
            <a:extLst>
              <a:ext uri="{FF2B5EF4-FFF2-40B4-BE49-F238E27FC236}">
                <a16:creationId xmlns:a16="http://schemas.microsoft.com/office/drawing/2014/main" id="{43DFA446-99EE-4376-9695-F4F83555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61" y="-6988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83E64492-B18B-4C7D-80C8-C6AA1F942CC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32">
            <a:extLst>
              <a:ext uri="{FF2B5EF4-FFF2-40B4-BE49-F238E27FC236}">
                <a16:creationId xmlns:a16="http://schemas.microsoft.com/office/drawing/2014/main" id="{A2870C29-3219-43A3-A7A7-0F1B42B3AAD2}"/>
              </a:ext>
            </a:extLst>
          </p:cNvPr>
          <p:cNvCxnSpPr>
            <a:endCxn id="13" idx="1"/>
          </p:cNvCxnSpPr>
          <p:nvPr/>
        </p:nvCxnSpPr>
        <p:spPr>
          <a:xfrm flipV="1">
            <a:off x="7162800" y="1111437"/>
            <a:ext cx="1111437" cy="6411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0D56B3-418F-4F38-A01B-C3343529581D}"/>
              </a:ext>
            </a:extLst>
          </p:cNvPr>
          <p:cNvCxnSpPr/>
          <p:nvPr/>
        </p:nvCxnSpPr>
        <p:spPr>
          <a:xfrm flipV="1">
            <a:off x="4267200" y="1371600"/>
            <a:ext cx="403860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D9822A-E4E6-43A8-9AF1-CDFC020E32CC}"/>
              </a:ext>
            </a:extLst>
          </p:cNvPr>
          <p:cNvCxnSpPr/>
          <p:nvPr/>
        </p:nvCxnSpPr>
        <p:spPr>
          <a:xfrm>
            <a:off x="4267200" y="3581400"/>
            <a:ext cx="403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4AF15962-E5BF-4395-8FFA-A562028E3139}"/>
              </a:ext>
            </a:extLst>
          </p:cNvPr>
          <p:cNvCxnSpPr/>
          <p:nvPr/>
        </p:nvCxnSpPr>
        <p:spPr>
          <a:xfrm>
            <a:off x="8305800" y="1371600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086DA7A9-E2F2-4CFE-83F0-513A90301BF2}"/>
              </a:ext>
            </a:extLst>
          </p:cNvPr>
          <p:cNvCxnSpPr/>
          <p:nvPr/>
        </p:nvCxnSpPr>
        <p:spPr>
          <a:xfrm>
            <a:off x="8153400" y="3429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3F2F7EA8-3BF5-4567-902A-C8ABC760921D}"/>
              </a:ext>
            </a:extLst>
          </p:cNvPr>
          <p:cNvCxnSpPr/>
          <p:nvPr/>
        </p:nvCxnSpPr>
        <p:spPr>
          <a:xfrm>
            <a:off x="8153400" y="34290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8">
            <a:extLst>
              <a:ext uri="{FF2B5EF4-FFF2-40B4-BE49-F238E27FC236}">
                <a16:creationId xmlns:a16="http://schemas.microsoft.com/office/drawing/2014/main" id="{74D7E4D9-3C5F-46FC-867C-57423EC3251C}"/>
              </a:ext>
            </a:extLst>
          </p:cNvPr>
          <p:cNvSpPr txBox="1"/>
          <p:nvPr/>
        </p:nvSpPr>
        <p:spPr>
          <a:xfrm>
            <a:off x="4818355" y="3267722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30˚</a:t>
            </a: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FC0BBF48-0C30-4405-9707-9FE8BA9667F7}"/>
              </a:ext>
            </a:extLst>
          </p:cNvPr>
          <p:cNvSpPr/>
          <p:nvPr/>
        </p:nvSpPr>
        <p:spPr>
          <a:xfrm rot="19855961">
            <a:off x="6714493" y="1644017"/>
            <a:ext cx="512688" cy="421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30">
            <a:extLst>
              <a:ext uri="{FF2B5EF4-FFF2-40B4-BE49-F238E27FC236}">
                <a16:creationId xmlns:a16="http://schemas.microsoft.com/office/drawing/2014/main" id="{F9A11F18-730F-41A0-98A1-D6FFE149CA42}"/>
              </a:ext>
            </a:extLst>
          </p:cNvPr>
          <p:cNvSpPr/>
          <p:nvPr/>
        </p:nvSpPr>
        <p:spPr>
          <a:xfrm>
            <a:off x="8229600" y="1066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34">
            <a:extLst>
              <a:ext uri="{FF2B5EF4-FFF2-40B4-BE49-F238E27FC236}">
                <a16:creationId xmlns:a16="http://schemas.microsoft.com/office/drawing/2014/main" id="{027616B7-6336-4289-BDE9-0BE525131CBF}"/>
              </a:ext>
            </a:extLst>
          </p:cNvPr>
          <p:cNvCxnSpPr/>
          <p:nvPr/>
        </p:nvCxnSpPr>
        <p:spPr>
          <a:xfrm flipH="1" flipV="1">
            <a:off x="8529594" y="1219201"/>
            <a:ext cx="4806" cy="144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9">
            <a:extLst>
              <a:ext uri="{FF2B5EF4-FFF2-40B4-BE49-F238E27FC236}">
                <a16:creationId xmlns:a16="http://schemas.microsoft.com/office/drawing/2014/main" id="{CB576A2B-E2CD-4FDF-A4A0-2164E3C0A7D8}"/>
              </a:ext>
            </a:extLst>
          </p:cNvPr>
          <p:cNvSpPr/>
          <p:nvPr/>
        </p:nvSpPr>
        <p:spPr>
          <a:xfrm>
            <a:off x="8382000" y="2667000"/>
            <a:ext cx="3048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40">
            <a:extLst>
              <a:ext uri="{FF2B5EF4-FFF2-40B4-BE49-F238E27FC236}">
                <a16:creationId xmlns:a16="http://schemas.microsoft.com/office/drawing/2014/main" id="{1FB5DC76-B863-4664-A4C0-C8E97808466C}"/>
              </a:ext>
            </a:extLst>
          </p:cNvPr>
          <p:cNvCxnSpPr/>
          <p:nvPr/>
        </p:nvCxnSpPr>
        <p:spPr>
          <a:xfrm>
            <a:off x="7086600" y="2057400"/>
            <a:ext cx="0" cy="14478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2">
            <a:extLst>
              <a:ext uri="{FF2B5EF4-FFF2-40B4-BE49-F238E27FC236}">
                <a16:creationId xmlns:a16="http://schemas.microsoft.com/office/drawing/2014/main" id="{FF8630C8-80FF-4FFF-82D6-A07F2F398698}"/>
              </a:ext>
            </a:extLst>
          </p:cNvPr>
          <p:cNvCxnSpPr>
            <a:cxnSpLocks/>
          </p:cNvCxnSpPr>
          <p:nvPr/>
        </p:nvCxnSpPr>
        <p:spPr>
          <a:xfrm>
            <a:off x="7086600" y="2057400"/>
            <a:ext cx="619217" cy="110305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4">
            <a:extLst>
              <a:ext uri="{FF2B5EF4-FFF2-40B4-BE49-F238E27FC236}">
                <a16:creationId xmlns:a16="http://schemas.microsoft.com/office/drawing/2014/main" id="{D476AD23-993F-42CD-A72B-B4124B5C2386}"/>
              </a:ext>
            </a:extLst>
          </p:cNvPr>
          <p:cNvCxnSpPr>
            <a:cxnSpLocks/>
          </p:cNvCxnSpPr>
          <p:nvPr/>
        </p:nvCxnSpPr>
        <p:spPr>
          <a:xfrm flipH="1">
            <a:off x="7086600" y="3160450"/>
            <a:ext cx="628095" cy="34475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46">
            <a:extLst>
              <a:ext uri="{FF2B5EF4-FFF2-40B4-BE49-F238E27FC236}">
                <a16:creationId xmlns:a16="http://schemas.microsoft.com/office/drawing/2014/main" id="{2180016C-1508-4277-AD05-A2C0F9B12649}"/>
              </a:ext>
            </a:extLst>
          </p:cNvPr>
          <p:cNvSpPr/>
          <p:nvPr/>
        </p:nvSpPr>
        <p:spPr>
          <a:xfrm>
            <a:off x="6629400" y="1524000"/>
            <a:ext cx="914400" cy="914400"/>
          </a:xfrm>
          <a:prstGeom prst="arc">
            <a:avLst>
              <a:gd name="adj1" fmla="val 3993266"/>
              <a:gd name="adj2" fmla="val 53841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47">
            <a:extLst>
              <a:ext uri="{FF2B5EF4-FFF2-40B4-BE49-F238E27FC236}">
                <a16:creationId xmlns:a16="http://schemas.microsoft.com/office/drawing/2014/main" id="{79B12BA4-1692-46C3-AE6C-7E5B3C0921F5}"/>
              </a:ext>
            </a:extLst>
          </p:cNvPr>
          <p:cNvSpPr txBox="1"/>
          <p:nvPr/>
        </p:nvSpPr>
        <p:spPr>
          <a:xfrm>
            <a:off x="7023162" y="2425825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30˚</a:t>
            </a:r>
          </a:p>
        </p:txBody>
      </p:sp>
      <p:sp>
        <p:nvSpPr>
          <p:cNvPr id="21" name="TextBox 48">
            <a:extLst>
              <a:ext uri="{FF2B5EF4-FFF2-40B4-BE49-F238E27FC236}">
                <a16:creationId xmlns:a16="http://schemas.microsoft.com/office/drawing/2014/main" id="{62226CD4-6AB2-47E4-BC80-C2620766A94F}"/>
              </a:ext>
            </a:extLst>
          </p:cNvPr>
          <p:cNvSpPr txBox="1"/>
          <p:nvPr/>
        </p:nvSpPr>
        <p:spPr>
          <a:xfrm>
            <a:off x="6705600" y="2667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2g</a:t>
            </a: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DEF85668-7573-4376-A74D-05F5ED9BCF67}"/>
              </a:ext>
            </a:extLst>
          </p:cNvPr>
          <p:cNvSpPr txBox="1"/>
          <p:nvPr/>
        </p:nvSpPr>
        <p:spPr>
          <a:xfrm>
            <a:off x="7391400" y="2362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2gCos30</a:t>
            </a:r>
          </a:p>
        </p:txBody>
      </p:sp>
      <p:sp>
        <p:nvSpPr>
          <p:cNvPr id="23" name="TextBox 50">
            <a:extLst>
              <a:ext uri="{FF2B5EF4-FFF2-40B4-BE49-F238E27FC236}">
                <a16:creationId xmlns:a16="http://schemas.microsoft.com/office/drawing/2014/main" id="{85962EE4-E718-4B15-8B2E-F4A6047D86D4}"/>
              </a:ext>
            </a:extLst>
          </p:cNvPr>
          <p:cNvSpPr txBox="1"/>
          <p:nvPr/>
        </p:nvSpPr>
        <p:spPr>
          <a:xfrm>
            <a:off x="7315200" y="3276600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2gSin30</a:t>
            </a:r>
          </a:p>
        </p:txBody>
      </p:sp>
      <p:cxnSp>
        <p:nvCxnSpPr>
          <p:cNvPr id="24" name="Straight Connector 51">
            <a:extLst>
              <a:ext uri="{FF2B5EF4-FFF2-40B4-BE49-F238E27FC236}">
                <a16:creationId xmlns:a16="http://schemas.microsoft.com/office/drawing/2014/main" id="{BFFA0482-9019-44CB-B110-E9736EAB6C4B}"/>
              </a:ext>
            </a:extLst>
          </p:cNvPr>
          <p:cNvCxnSpPr/>
          <p:nvPr/>
        </p:nvCxnSpPr>
        <p:spPr>
          <a:xfrm flipH="1" flipV="1">
            <a:off x="6511159" y="1072055"/>
            <a:ext cx="346842" cy="60434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4">
            <a:extLst>
              <a:ext uri="{FF2B5EF4-FFF2-40B4-BE49-F238E27FC236}">
                <a16:creationId xmlns:a16="http://schemas.microsoft.com/office/drawing/2014/main" id="{026B4D5E-DD33-4241-B305-2AE241DA552E}"/>
              </a:ext>
            </a:extLst>
          </p:cNvPr>
          <p:cNvSpPr txBox="1"/>
          <p:nvPr/>
        </p:nvSpPr>
        <p:spPr>
          <a:xfrm>
            <a:off x="6584142" y="91781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</a:p>
        </p:txBody>
      </p:sp>
      <p:cxnSp>
        <p:nvCxnSpPr>
          <p:cNvPr id="26" name="Straight Connector 59">
            <a:extLst>
              <a:ext uri="{FF2B5EF4-FFF2-40B4-BE49-F238E27FC236}">
                <a16:creationId xmlns:a16="http://schemas.microsoft.com/office/drawing/2014/main" id="{E8564850-58A0-4C91-A3AE-55148719AA13}"/>
              </a:ext>
            </a:extLst>
          </p:cNvPr>
          <p:cNvCxnSpPr/>
          <p:nvPr/>
        </p:nvCxnSpPr>
        <p:spPr>
          <a:xfrm>
            <a:off x="8534400" y="3048000"/>
            <a:ext cx="0" cy="4125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60">
            <a:extLst>
              <a:ext uri="{FF2B5EF4-FFF2-40B4-BE49-F238E27FC236}">
                <a16:creationId xmlns:a16="http://schemas.microsoft.com/office/drawing/2014/main" id="{D1EDFAA9-4AEC-417A-8F02-2D14D72EE375}"/>
              </a:ext>
            </a:extLst>
          </p:cNvPr>
          <p:cNvSpPr txBox="1"/>
          <p:nvPr/>
        </p:nvSpPr>
        <p:spPr>
          <a:xfrm>
            <a:off x="8332433" y="3429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5g</a:t>
            </a:r>
          </a:p>
        </p:txBody>
      </p:sp>
      <p:sp>
        <p:nvSpPr>
          <p:cNvPr id="28" name="TextBox 61">
            <a:extLst>
              <a:ext uri="{FF2B5EF4-FFF2-40B4-BE49-F238E27FC236}">
                <a16:creationId xmlns:a16="http://schemas.microsoft.com/office/drawing/2014/main" id="{BB8C822C-E28E-4B9A-895D-941669081384}"/>
              </a:ext>
            </a:extLst>
          </p:cNvPr>
          <p:cNvSpPr txBox="1"/>
          <p:nvPr/>
        </p:nvSpPr>
        <p:spPr>
          <a:xfrm>
            <a:off x="6799554" y="1720790"/>
            <a:ext cx="353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9" name="TextBox 62">
            <a:extLst>
              <a:ext uri="{FF2B5EF4-FFF2-40B4-BE49-F238E27FC236}">
                <a16:creationId xmlns:a16="http://schemas.microsoft.com/office/drawing/2014/main" id="{37AA9094-849C-4D72-B5E5-99C46C1880F0}"/>
              </a:ext>
            </a:extLst>
          </p:cNvPr>
          <p:cNvSpPr txBox="1"/>
          <p:nvPr/>
        </p:nvSpPr>
        <p:spPr>
          <a:xfrm>
            <a:off x="8390877" y="269363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mic Sans MS" pitchFamily="66" charset="0"/>
              </a:rPr>
              <a:t>B</a:t>
            </a:r>
          </a:p>
        </p:txBody>
      </p:sp>
      <p:cxnSp>
        <p:nvCxnSpPr>
          <p:cNvPr id="30" name="Straight Connector 63">
            <a:extLst>
              <a:ext uri="{FF2B5EF4-FFF2-40B4-BE49-F238E27FC236}">
                <a16:creationId xmlns:a16="http://schemas.microsoft.com/office/drawing/2014/main" id="{FAF8762A-C88D-4970-8118-6455F1FB6DE4}"/>
              </a:ext>
            </a:extLst>
          </p:cNvPr>
          <p:cNvCxnSpPr/>
          <p:nvPr/>
        </p:nvCxnSpPr>
        <p:spPr>
          <a:xfrm>
            <a:off x="8839200" y="27432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4">
            <a:extLst>
              <a:ext uri="{FF2B5EF4-FFF2-40B4-BE49-F238E27FC236}">
                <a16:creationId xmlns:a16="http://schemas.microsoft.com/office/drawing/2014/main" id="{2BAD9142-A89D-42BB-8EBC-2BDECE88DFE1}"/>
              </a:ext>
            </a:extLst>
          </p:cNvPr>
          <p:cNvCxnSpPr/>
          <p:nvPr/>
        </p:nvCxnSpPr>
        <p:spPr>
          <a:xfrm>
            <a:off x="8839200" y="25908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5">
            <a:extLst>
              <a:ext uri="{FF2B5EF4-FFF2-40B4-BE49-F238E27FC236}">
                <a16:creationId xmlns:a16="http://schemas.microsoft.com/office/drawing/2014/main" id="{297E8D65-D680-4B5A-BDD4-E39F932620BB}"/>
              </a:ext>
            </a:extLst>
          </p:cNvPr>
          <p:cNvSpPr txBox="1"/>
          <p:nvPr/>
        </p:nvSpPr>
        <p:spPr>
          <a:xfrm>
            <a:off x="8887296" y="2667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cxnSp>
        <p:nvCxnSpPr>
          <p:cNvPr id="33" name="Straight Connector 69">
            <a:extLst>
              <a:ext uri="{FF2B5EF4-FFF2-40B4-BE49-F238E27FC236}">
                <a16:creationId xmlns:a16="http://schemas.microsoft.com/office/drawing/2014/main" id="{09F7E629-36FB-48C9-9106-B9B3C1DF3CB3}"/>
              </a:ext>
            </a:extLst>
          </p:cNvPr>
          <p:cNvCxnSpPr/>
          <p:nvPr/>
        </p:nvCxnSpPr>
        <p:spPr>
          <a:xfrm flipV="1">
            <a:off x="6995556" y="1100447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A1B0DE8-4ED2-4F86-B53A-CB0B654FF85F}"/>
              </a:ext>
            </a:extLst>
          </p:cNvPr>
          <p:cNvCxnSpPr/>
          <p:nvPr/>
        </p:nvCxnSpPr>
        <p:spPr>
          <a:xfrm flipV="1">
            <a:off x="7126185" y="1026666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72">
            <a:extLst>
              <a:ext uri="{FF2B5EF4-FFF2-40B4-BE49-F238E27FC236}">
                <a16:creationId xmlns:a16="http://schemas.microsoft.com/office/drawing/2014/main" id="{1C3B6D2A-DDB1-45D1-B262-B728A7B7679A}"/>
              </a:ext>
            </a:extLst>
          </p:cNvPr>
          <p:cNvSpPr txBox="1"/>
          <p:nvPr/>
        </p:nvSpPr>
        <p:spPr>
          <a:xfrm>
            <a:off x="7068392" y="871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38" name="TextBox 76">
            <a:extLst>
              <a:ext uri="{FF2B5EF4-FFF2-40B4-BE49-F238E27FC236}">
                <a16:creationId xmlns:a16="http://schemas.microsoft.com/office/drawing/2014/main" id="{BAD5AB14-FD1B-4617-94B1-5FE00AD66360}"/>
              </a:ext>
            </a:extLst>
          </p:cNvPr>
          <p:cNvSpPr txBox="1"/>
          <p:nvPr/>
        </p:nvSpPr>
        <p:spPr>
          <a:xfrm>
            <a:off x="7454148" y="116323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</a:t>
            </a:r>
          </a:p>
        </p:txBody>
      </p:sp>
      <p:sp>
        <p:nvSpPr>
          <p:cNvPr id="39" name="TextBox 77">
            <a:extLst>
              <a:ext uri="{FF2B5EF4-FFF2-40B4-BE49-F238E27FC236}">
                <a16:creationId xmlns:a16="http://schemas.microsoft.com/office/drawing/2014/main" id="{70D1EB13-BCAF-4626-A59B-9C0F276D138E}"/>
              </a:ext>
            </a:extLst>
          </p:cNvPr>
          <p:cNvSpPr txBox="1"/>
          <p:nvPr/>
        </p:nvSpPr>
        <p:spPr>
          <a:xfrm>
            <a:off x="8556574" y="206378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T</a:t>
            </a:r>
          </a:p>
        </p:txBody>
      </p:sp>
      <p:sp>
        <p:nvSpPr>
          <p:cNvPr id="41" name="TextBox 88">
            <a:extLst>
              <a:ext uri="{FF2B5EF4-FFF2-40B4-BE49-F238E27FC236}">
                <a16:creationId xmlns:a16="http://schemas.microsoft.com/office/drawing/2014/main" id="{1749963A-C3BE-4364-AAF4-70E122DC3F3E}"/>
              </a:ext>
            </a:extLst>
          </p:cNvPr>
          <p:cNvSpPr txBox="1"/>
          <p:nvPr/>
        </p:nvSpPr>
        <p:spPr>
          <a:xfrm>
            <a:off x="4038600" y="1371600"/>
            <a:ext cx="2057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mic Sans MS" pitchFamily="66" charset="0"/>
              </a:rPr>
              <a:t>Draw a diagram</a:t>
            </a:r>
          </a:p>
          <a:p>
            <a:pPr algn="ctr"/>
            <a:r>
              <a:rPr lang="en-GB" sz="1100" dirty="0">
                <a:latin typeface="Comic Sans MS" pitchFamily="66" charset="0"/>
                <a:sym typeface="Wingdings" pitchFamily="2" charset="2"/>
              </a:rPr>
              <a:t> Remember to split the forces on the blocks into parallel and perpendicular (where appropriate!)</a:t>
            </a:r>
            <a:endParaRPr lang="en-GB" sz="1100" dirty="0">
              <a:latin typeface="Comic Sans MS" pitchFamily="66" charset="0"/>
            </a:endParaRPr>
          </a:p>
        </p:txBody>
      </p:sp>
      <p:cxnSp>
        <p:nvCxnSpPr>
          <p:cNvPr id="42" name="Straight Connector 90">
            <a:extLst>
              <a:ext uri="{FF2B5EF4-FFF2-40B4-BE49-F238E27FC236}">
                <a16:creationId xmlns:a16="http://schemas.microsoft.com/office/drawing/2014/main" id="{967BF226-C2B1-418F-A523-5F7C3EC31002}"/>
              </a:ext>
            </a:extLst>
          </p:cNvPr>
          <p:cNvCxnSpPr/>
          <p:nvPr/>
        </p:nvCxnSpPr>
        <p:spPr>
          <a:xfrm flipV="1">
            <a:off x="7191498" y="1471551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91">
            <a:extLst>
              <a:ext uri="{FF2B5EF4-FFF2-40B4-BE49-F238E27FC236}">
                <a16:creationId xmlns:a16="http://schemas.microsoft.com/office/drawing/2014/main" id="{7F353111-87AA-45C7-9CD9-6005B9AE27E5}"/>
              </a:ext>
            </a:extLst>
          </p:cNvPr>
          <p:cNvCxnSpPr/>
          <p:nvPr/>
        </p:nvCxnSpPr>
        <p:spPr>
          <a:xfrm flipV="1">
            <a:off x="8534400" y="2262139"/>
            <a:ext cx="0" cy="4125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27">
            <a:extLst>
              <a:ext uri="{FF2B5EF4-FFF2-40B4-BE49-F238E27FC236}">
                <a16:creationId xmlns:a16="http://schemas.microsoft.com/office/drawing/2014/main" id="{331CD8D0-9BBB-4EF4-B7F9-211500557F94}"/>
              </a:ext>
            </a:extLst>
          </p:cNvPr>
          <p:cNvSpPr/>
          <p:nvPr/>
        </p:nvSpPr>
        <p:spPr>
          <a:xfrm>
            <a:off x="3962400" y="3048000"/>
            <a:ext cx="914400" cy="914400"/>
          </a:xfrm>
          <a:prstGeom prst="arc">
            <a:avLst>
              <a:gd name="adj1" fmla="val 19894800"/>
              <a:gd name="adj2" fmla="val 6302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377FF6-6B39-4AFE-862A-E4AC6EC6436A}"/>
              </a:ext>
            </a:extLst>
          </p:cNvPr>
          <p:cNvSpPr txBox="1"/>
          <p:nvPr/>
        </p:nvSpPr>
        <p:spPr>
          <a:xfrm>
            <a:off x="4182701" y="3765450"/>
            <a:ext cx="48617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Note that as the plane is smooth, there will be no frictional force. Hence, we also do not need the normal reaction…</a:t>
            </a:r>
          </a:p>
          <a:p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Form equations for each block separately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F27365-43C6-47F7-AF3A-E15679F00558}"/>
              </a:ext>
            </a:extLst>
          </p:cNvPr>
          <p:cNvSpPr txBox="1"/>
          <p:nvPr/>
        </p:nvSpPr>
        <p:spPr>
          <a:xfrm>
            <a:off x="4893794" y="4934139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Comic Sans MS" panose="030F0702030302020204" pitchFamily="66" charset="0"/>
              </a:rPr>
              <a:t>Block A</a:t>
            </a:r>
            <a:endParaRPr lang="en-GB" sz="1400" u="sng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79">
                <a:extLst>
                  <a:ext uri="{FF2B5EF4-FFF2-40B4-BE49-F238E27FC236}">
                    <a16:creationId xmlns:a16="http://schemas.microsoft.com/office/drawing/2014/main" id="{5C547C5B-5DB7-4B94-92F1-C07839EDB01A}"/>
                  </a:ext>
                </a:extLst>
              </p:cNvPr>
              <p:cNvSpPr txBox="1"/>
              <p:nvPr/>
            </p:nvSpPr>
            <p:spPr>
              <a:xfrm>
                <a:off x="4907943" y="5349968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5" name="TextBox 79">
                <a:extLst>
                  <a:ext uri="{FF2B5EF4-FFF2-40B4-BE49-F238E27FC236}">
                    <a16:creationId xmlns:a16="http://schemas.microsoft.com/office/drawing/2014/main" id="{5C547C5B-5DB7-4B94-92F1-C07839ED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943" y="5349968"/>
                <a:ext cx="82958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82">
                <a:extLst>
                  <a:ext uri="{FF2B5EF4-FFF2-40B4-BE49-F238E27FC236}">
                    <a16:creationId xmlns:a16="http://schemas.microsoft.com/office/drawing/2014/main" id="{7EF64ABD-DD76-4111-8D38-B896DE5A11F5}"/>
                  </a:ext>
                </a:extLst>
              </p:cNvPr>
              <p:cNvSpPr txBox="1"/>
              <p:nvPr/>
            </p:nvSpPr>
            <p:spPr>
              <a:xfrm>
                <a:off x="4037932" y="5713212"/>
                <a:ext cx="1650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𝑔𝑆𝑖𝑛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30=2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6" name="TextBox 82">
                <a:extLst>
                  <a:ext uri="{FF2B5EF4-FFF2-40B4-BE49-F238E27FC236}">
                    <a16:creationId xmlns:a16="http://schemas.microsoft.com/office/drawing/2014/main" id="{7EF64ABD-DD76-4111-8D38-B896DE5A1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932" y="5713212"/>
                <a:ext cx="1650132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4CD6E5B-DFDD-47EB-AD4A-D8A42AFF2526}"/>
                  </a:ext>
                </a:extLst>
              </p:cNvPr>
              <p:cNvSpPr txBox="1"/>
              <p:nvPr/>
            </p:nvSpPr>
            <p:spPr>
              <a:xfrm>
                <a:off x="7674745" y="4944864"/>
                <a:ext cx="4500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(↓)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4CD6E5B-DFDD-47EB-AD4A-D8A42AFF2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745" y="4944864"/>
                <a:ext cx="450060" cy="246221"/>
              </a:xfrm>
              <a:prstGeom prst="rect">
                <a:avLst/>
              </a:prstGeom>
              <a:blipFill>
                <a:blip r:embed="rId6"/>
                <a:stretch>
                  <a:fillRect l="-10811" r="-14865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B70314EC-9362-4F84-90D4-2B39526311C9}"/>
                  </a:ext>
                </a:extLst>
              </p:cNvPr>
              <p:cNvSpPr txBox="1"/>
              <p:nvPr/>
            </p:nvSpPr>
            <p:spPr>
              <a:xfrm>
                <a:off x="5703902" y="4953741"/>
                <a:ext cx="4885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(↗)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B70314EC-9362-4F84-90D4-2B3952631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902" y="4953741"/>
                <a:ext cx="488532" cy="246221"/>
              </a:xfrm>
              <a:prstGeom prst="rect">
                <a:avLst/>
              </a:prstGeom>
              <a:blipFill>
                <a:blip r:embed="rId7"/>
                <a:stretch>
                  <a:fillRect l="-10000" r="-137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68A12F5-6162-492C-AF38-A4961912BF44}"/>
              </a:ext>
            </a:extLst>
          </p:cNvPr>
          <p:cNvSpPr txBox="1"/>
          <p:nvPr/>
        </p:nvSpPr>
        <p:spPr>
          <a:xfrm>
            <a:off x="6866117" y="4935619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Comic Sans MS" panose="030F0702030302020204" pitchFamily="66" charset="0"/>
              </a:rPr>
              <a:t>Block B</a:t>
            </a:r>
            <a:endParaRPr lang="en-GB" sz="1400" u="sng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79">
                <a:extLst>
                  <a:ext uri="{FF2B5EF4-FFF2-40B4-BE49-F238E27FC236}">
                    <a16:creationId xmlns:a16="http://schemas.microsoft.com/office/drawing/2014/main" id="{7173FD00-19EF-4918-89E6-CA1796DE7BDA}"/>
                  </a:ext>
                </a:extLst>
              </p:cNvPr>
              <p:cNvSpPr txBox="1"/>
              <p:nvPr/>
            </p:nvSpPr>
            <p:spPr>
              <a:xfrm>
                <a:off x="7270882" y="537808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79">
                <a:extLst>
                  <a:ext uri="{FF2B5EF4-FFF2-40B4-BE49-F238E27FC236}">
                    <a16:creationId xmlns:a16="http://schemas.microsoft.com/office/drawing/2014/main" id="{7173FD00-19EF-4918-89E6-CA1796DE7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82" y="5378080"/>
                <a:ext cx="82958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82">
                <a:extLst>
                  <a:ext uri="{FF2B5EF4-FFF2-40B4-BE49-F238E27FC236}">
                    <a16:creationId xmlns:a16="http://schemas.microsoft.com/office/drawing/2014/main" id="{74F5D20A-C775-4D7E-A95E-CB2C6EB3E36A}"/>
                  </a:ext>
                </a:extLst>
              </p:cNvPr>
              <p:cNvSpPr txBox="1"/>
              <p:nvPr/>
            </p:nvSpPr>
            <p:spPr>
              <a:xfrm>
                <a:off x="6853633" y="5732446"/>
                <a:ext cx="1201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82">
                <a:extLst>
                  <a:ext uri="{FF2B5EF4-FFF2-40B4-BE49-F238E27FC236}">
                    <a16:creationId xmlns:a16="http://schemas.microsoft.com/office/drawing/2014/main" id="{74F5D20A-C775-4D7E-A95E-CB2C6EB3E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33" y="5732446"/>
                <a:ext cx="1201163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98">
            <a:extLst>
              <a:ext uri="{FF2B5EF4-FFF2-40B4-BE49-F238E27FC236}">
                <a16:creationId xmlns:a16="http://schemas.microsoft.com/office/drawing/2014/main" id="{A249CCF4-43C8-44C6-8319-740BD984DFF6}"/>
              </a:ext>
            </a:extLst>
          </p:cNvPr>
          <p:cNvSpPr/>
          <p:nvPr/>
        </p:nvSpPr>
        <p:spPr>
          <a:xfrm>
            <a:off x="5487879" y="5502675"/>
            <a:ext cx="380261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99">
            <a:extLst>
              <a:ext uri="{FF2B5EF4-FFF2-40B4-BE49-F238E27FC236}">
                <a16:creationId xmlns:a16="http://schemas.microsoft.com/office/drawing/2014/main" id="{9C8D5BAF-F704-4AC0-A202-980731F8D858}"/>
              </a:ext>
            </a:extLst>
          </p:cNvPr>
          <p:cNvSpPr txBox="1"/>
          <p:nvPr/>
        </p:nvSpPr>
        <p:spPr>
          <a:xfrm>
            <a:off x="5803037" y="5497497"/>
            <a:ext cx="7753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in values</a:t>
            </a:r>
            <a:endParaRPr lang="en-GB" sz="11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5" name="Arc 98">
            <a:extLst>
              <a:ext uri="{FF2B5EF4-FFF2-40B4-BE49-F238E27FC236}">
                <a16:creationId xmlns:a16="http://schemas.microsoft.com/office/drawing/2014/main" id="{AC394444-85A5-4E0D-8C92-8D76EE62FAA9}"/>
              </a:ext>
            </a:extLst>
          </p:cNvPr>
          <p:cNvSpPr/>
          <p:nvPr/>
        </p:nvSpPr>
        <p:spPr>
          <a:xfrm>
            <a:off x="7868574" y="5530787"/>
            <a:ext cx="380261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99">
            <a:extLst>
              <a:ext uri="{FF2B5EF4-FFF2-40B4-BE49-F238E27FC236}">
                <a16:creationId xmlns:a16="http://schemas.microsoft.com/office/drawing/2014/main" id="{47829473-EA24-4A9B-B01A-5B4DCCF1A111}"/>
              </a:ext>
            </a:extLst>
          </p:cNvPr>
          <p:cNvSpPr txBox="1"/>
          <p:nvPr/>
        </p:nvSpPr>
        <p:spPr>
          <a:xfrm>
            <a:off x="8146742" y="5479741"/>
            <a:ext cx="7753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sym typeface="Wingdings" pitchFamily="2" charset="2"/>
              </a:rPr>
              <a:t>Sub in values</a:t>
            </a:r>
            <a:endParaRPr lang="en-GB" sz="1100" baseline="-250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82">
                <a:extLst>
                  <a:ext uri="{FF2B5EF4-FFF2-40B4-BE49-F238E27FC236}">
                    <a16:creationId xmlns:a16="http://schemas.microsoft.com/office/drawing/2014/main" id="{C26B4A63-23F6-4A26-8629-C371A76B8B45}"/>
                  </a:ext>
                </a:extLst>
              </p:cNvPr>
              <p:cNvSpPr txBox="1"/>
              <p:nvPr/>
            </p:nvSpPr>
            <p:spPr>
              <a:xfrm>
                <a:off x="4588347" y="6121585"/>
                <a:ext cx="1101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9" name="TextBox 82">
                <a:extLst>
                  <a:ext uri="{FF2B5EF4-FFF2-40B4-BE49-F238E27FC236}">
                    <a16:creationId xmlns:a16="http://schemas.microsoft.com/office/drawing/2014/main" id="{C26B4A63-23F6-4A26-8629-C371A76B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347" y="6121585"/>
                <a:ext cx="110177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98">
            <a:extLst>
              <a:ext uri="{FF2B5EF4-FFF2-40B4-BE49-F238E27FC236}">
                <a16:creationId xmlns:a16="http://schemas.microsoft.com/office/drawing/2014/main" id="{1E3D91FD-CD76-4FE2-BC88-428AD06A380E}"/>
              </a:ext>
            </a:extLst>
          </p:cNvPr>
          <p:cNvSpPr/>
          <p:nvPr/>
        </p:nvSpPr>
        <p:spPr>
          <a:xfrm>
            <a:off x="5498236" y="5921405"/>
            <a:ext cx="380261" cy="381000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99">
            <a:extLst>
              <a:ext uri="{FF2B5EF4-FFF2-40B4-BE49-F238E27FC236}">
                <a16:creationId xmlns:a16="http://schemas.microsoft.com/office/drawing/2014/main" id="{E133A62C-5C02-4C74-AA2B-95FDA6E08C21}"/>
              </a:ext>
            </a:extLst>
          </p:cNvPr>
          <p:cNvSpPr txBox="1"/>
          <p:nvPr/>
        </p:nvSpPr>
        <p:spPr>
          <a:xfrm>
            <a:off x="5813394" y="5916227"/>
            <a:ext cx="7753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Sin30 = 0.5</a:t>
            </a:r>
            <a:endParaRPr lang="en-GB" sz="11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93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5" grpId="0" animBg="1"/>
      <p:bldP spid="19" grpId="0" animBg="1"/>
      <p:bldP spid="20" grpId="0"/>
      <p:bldP spid="21" grpId="0"/>
      <p:bldP spid="22" grpId="0"/>
      <p:bldP spid="23" grpId="0"/>
      <p:bldP spid="23" grpId="1"/>
      <p:bldP spid="25" grpId="0"/>
      <p:bldP spid="27" grpId="0"/>
      <p:bldP spid="27" grpId="1"/>
      <p:bldP spid="28" grpId="0"/>
      <p:bldP spid="29" grpId="0"/>
      <p:bldP spid="32" grpId="0"/>
      <p:bldP spid="35" grpId="0"/>
      <p:bldP spid="38" grpId="0"/>
      <p:bldP spid="38" grpId="1"/>
      <p:bldP spid="39" grpId="0"/>
      <p:bldP spid="39" grpId="1"/>
      <p:bldP spid="41" grpId="0"/>
      <p:bldP spid="44" grpId="0" animBg="1"/>
      <p:bldP spid="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 animBg="1"/>
      <p:bldP spid="54" grpId="0"/>
      <p:bldP spid="55" grpId="0" animBg="1"/>
      <p:bldP spid="58" grpId="0"/>
      <p:bldP spid="59" grpId="0"/>
      <p:bldP spid="60" grpId="0" animBg="1"/>
      <p:bldP spid="6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248" y="1600201"/>
                <a:ext cx="3875314" cy="496388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solve problems involving connected particles on rough and smooth inclined surfaces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400" b="1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One end of a light inextensible string is attached to a block A of mass 2kg. The block A is held at rest on a smooth fixed plane which is inclined to the horizontal at an angle of 30˚. The string lies along the line of greatest slope of the plane (</a:t>
                </a:r>
                <a:r>
                  <a:rPr lang="en-GB" sz="1400" dirty="0" err="1">
                    <a:latin typeface="Comic Sans MS" pitchFamily="66" charset="0"/>
                  </a:rPr>
                  <a:t>ie</a:t>
                </a:r>
                <a:r>
                  <a:rPr lang="en-GB" sz="1400" dirty="0">
                    <a:latin typeface="Comic Sans MS" pitchFamily="66" charset="0"/>
                  </a:rPr>
                  <a:t> – up the plane), and passes over a smooth light pulley which is fixed at the top of the plane. The other end of the string is attached to a block B of mass 5kg. The system is released from rest. By modelling the blocks as particles and ignoring air resistance: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ai) Show that the acceleration of block 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 err="1">
                    <a:latin typeface="Comic Sans MS" pitchFamily="66" charset="0"/>
                  </a:rPr>
                  <a:t>i</a:t>
                </a:r>
                <a:r>
                  <a:rPr lang="en-GB" sz="1400" dirty="0" err="1">
                    <a:latin typeface="Comic Sans MS" pitchFamily="66" charset="0"/>
                  </a:rPr>
                  <a:t>i</a:t>
                </a:r>
                <a:r>
                  <a:rPr lang="en-GB" sz="1400" dirty="0">
                    <a:latin typeface="Comic Sans MS" pitchFamily="66" charset="0"/>
                  </a:rPr>
                  <a:t>) Find the tension in the string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248" y="1600201"/>
                <a:ext cx="3875314" cy="4963886"/>
              </a:xfrm>
              <a:blipFill>
                <a:blip r:embed="rId3"/>
                <a:stretch>
                  <a:fillRect l="-315" t="-737" r="-2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タイトル 1">
            <a:extLst>
              <a:ext uri="{FF2B5EF4-FFF2-40B4-BE49-F238E27FC236}">
                <a16:creationId xmlns:a16="http://schemas.microsoft.com/office/drawing/2014/main" id="{43DFA446-99EE-4376-9695-F4F83555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61" y="-6988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83E64492-B18B-4C7D-80C8-C6AA1F942CC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32">
            <a:extLst>
              <a:ext uri="{FF2B5EF4-FFF2-40B4-BE49-F238E27FC236}">
                <a16:creationId xmlns:a16="http://schemas.microsoft.com/office/drawing/2014/main" id="{A2870C29-3219-43A3-A7A7-0F1B42B3AAD2}"/>
              </a:ext>
            </a:extLst>
          </p:cNvPr>
          <p:cNvCxnSpPr>
            <a:endCxn id="13" idx="1"/>
          </p:cNvCxnSpPr>
          <p:nvPr/>
        </p:nvCxnSpPr>
        <p:spPr>
          <a:xfrm flipV="1">
            <a:off x="7162800" y="1111437"/>
            <a:ext cx="1111437" cy="6411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0D56B3-418F-4F38-A01B-C3343529581D}"/>
              </a:ext>
            </a:extLst>
          </p:cNvPr>
          <p:cNvCxnSpPr/>
          <p:nvPr/>
        </p:nvCxnSpPr>
        <p:spPr>
          <a:xfrm flipV="1">
            <a:off x="4267200" y="1371600"/>
            <a:ext cx="403860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D9822A-E4E6-43A8-9AF1-CDFC020E32CC}"/>
              </a:ext>
            </a:extLst>
          </p:cNvPr>
          <p:cNvCxnSpPr/>
          <p:nvPr/>
        </p:nvCxnSpPr>
        <p:spPr>
          <a:xfrm>
            <a:off x="4267200" y="3581400"/>
            <a:ext cx="403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4AF15962-E5BF-4395-8FFA-A562028E3139}"/>
              </a:ext>
            </a:extLst>
          </p:cNvPr>
          <p:cNvCxnSpPr/>
          <p:nvPr/>
        </p:nvCxnSpPr>
        <p:spPr>
          <a:xfrm>
            <a:off x="8305800" y="1371600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086DA7A9-E2F2-4CFE-83F0-513A90301BF2}"/>
              </a:ext>
            </a:extLst>
          </p:cNvPr>
          <p:cNvCxnSpPr/>
          <p:nvPr/>
        </p:nvCxnSpPr>
        <p:spPr>
          <a:xfrm>
            <a:off x="8153400" y="3429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3F2F7EA8-3BF5-4567-902A-C8ABC760921D}"/>
              </a:ext>
            </a:extLst>
          </p:cNvPr>
          <p:cNvCxnSpPr/>
          <p:nvPr/>
        </p:nvCxnSpPr>
        <p:spPr>
          <a:xfrm>
            <a:off x="8153400" y="34290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8">
            <a:extLst>
              <a:ext uri="{FF2B5EF4-FFF2-40B4-BE49-F238E27FC236}">
                <a16:creationId xmlns:a16="http://schemas.microsoft.com/office/drawing/2014/main" id="{74D7E4D9-3C5F-46FC-867C-57423EC3251C}"/>
              </a:ext>
            </a:extLst>
          </p:cNvPr>
          <p:cNvSpPr txBox="1"/>
          <p:nvPr/>
        </p:nvSpPr>
        <p:spPr>
          <a:xfrm>
            <a:off x="4818355" y="3267722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30˚</a:t>
            </a: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FC0BBF48-0C30-4405-9707-9FE8BA9667F7}"/>
              </a:ext>
            </a:extLst>
          </p:cNvPr>
          <p:cNvSpPr/>
          <p:nvPr/>
        </p:nvSpPr>
        <p:spPr>
          <a:xfrm rot="19855961">
            <a:off x="6714493" y="1644017"/>
            <a:ext cx="512688" cy="421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30">
            <a:extLst>
              <a:ext uri="{FF2B5EF4-FFF2-40B4-BE49-F238E27FC236}">
                <a16:creationId xmlns:a16="http://schemas.microsoft.com/office/drawing/2014/main" id="{F9A11F18-730F-41A0-98A1-D6FFE149CA42}"/>
              </a:ext>
            </a:extLst>
          </p:cNvPr>
          <p:cNvSpPr/>
          <p:nvPr/>
        </p:nvSpPr>
        <p:spPr>
          <a:xfrm>
            <a:off x="8229600" y="1066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34">
            <a:extLst>
              <a:ext uri="{FF2B5EF4-FFF2-40B4-BE49-F238E27FC236}">
                <a16:creationId xmlns:a16="http://schemas.microsoft.com/office/drawing/2014/main" id="{027616B7-6336-4289-BDE9-0BE525131CBF}"/>
              </a:ext>
            </a:extLst>
          </p:cNvPr>
          <p:cNvCxnSpPr/>
          <p:nvPr/>
        </p:nvCxnSpPr>
        <p:spPr>
          <a:xfrm flipH="1" flipV="1">
            <a:off x="8529594" y="1219201"/>
            <a:ext cx="4806" cy="144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9">
            <a:extLst>
              <a:ext uri="{FF2B5EF4-FFF2-40B4-BE49-F238E27FC236}">
                <a16:creationId xmlns:a16="http://schemas.microsoft.com/office/drawing/2014/main" id="{CB576A2B-E2CD-4FDF-A4A0-2164E3C0A7D8}"/>
              </a:ext>
            </a:extLst>
          </p:cNvPr>
          <p:cNvSpPr/>
          <p:nvPr/>
        </p:nvSpPr>
        <p:spPr>
          <a:xfrm>
            <a:off x="8382000" y="2667000"/>
            <a:ext cx="3048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40">
            <a:extLst>
              <a:ext uri="{FF2B5EF4-FFF2-40B4-BE49-F238E27FC236}">
                <a16:creationId xmlns:a16="http://schemas.microsoft.com/office/drawing/2014/main" id="{1FB5DC76-B863-4664-A4C0-C8E97808466C}"/>
              </a:ext>
            </a:extLst>
          </p:cNvPr>
          <p:cNvCxnSpPr/>
          <p:nvPr/>
        </p:nvCxnSpPr>
        <p:spPr>
          <a:xfrm>
            <a:off x="7086600" y="2057400"/>
            <a:ext cx="0" cy="14478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2">
            <a:extLst>
              <a:ext uri="{FF2B5EF4-FFF2-40B4-BE49-F238E27FC236}">
                <a16:creationId xmlns:a16="http://schemas.microsoft.com/office/drawing/2014/main" id="{FF8630C8-80FF-4FFF-82D6-A07F2F398698}"/>
              </a:ext>
            </a:extLst>
          </p:cNvPr>
          <p:cNvCxnSpPr>
            <a:cxnSpLocks/>
          </p:cNvCxnSpPr>
          <p:nvPr/>
        </p:nvCxnSpPr>
        <p:spPr>
          <a:xfrm>
            <a:off x="7086600" y="2057400"/>
            <a:ext cx="619217" cy="110305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4">
            <a:extLst>
              <a:ext uri="{FF2B5EF4-FFF2-40B4-BE49-F238E27FC236}">
                <a16:creationId xmlns:a16="http://schemas.microsoft.com/office/drawing/2014/main" id="{D476AD23-993F-42CD-A72B-B4124B5C2386}"/>
              </a:ext>
            </a:extLst>
          </p:cNvPr>
          <p:cNvCxnSpPr>
            <a:cxnSpLocks/>
          </p:cNvCxnSpPr>
          <p:nvPr/>
        </p:nvCxnSpPr>
        <p:spPr>
          <a:xfrm flipH="1">
            <a:off x="7086600" y="3160450"/>
            <a:ext cx="628095" cy="344750"/>
          </a:xfrm>
          <a:prstGeom prst="line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46">
            <a:extLst>
              <a:ext uri="{FF2B5EF4-FFF2-40B4-BE49-F238E27FC236}">
                <a16:creationId xmlns:a16="http://schemas.microsoft.com/office/drawing/2014/main" id="{2180016C-1508-4277-AD05-A2C0F9B12649}"/>
              </a:ext>
            </a:extLst>
          </p:cNvPr>
          <p:cNvSpPr/>
          <p:nvPr/>
        </p:nvSpPr>
        <p:spPr>
          <a:xfrm>
            <a:off x="6629400" y="1524000"/>
            <a:ext cx="914400" cy="914400"/>
          </a:xfrm>
          <a:prstGeom prst="arc">
            <a:avLst>
              <a:gd name="adj1" fmla="val 3993266"/>
              <a:gd name="adj2" fmla="val 53841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47">
            <a:extLst>
              <a:ext uri="{FF2B5EF4-FFF2-40B4-BE49-F238E27FC236}">
                <a16:creationId xmlns:a16="http://schemas.microsoft.com/office/drawing/2014/main" id="{79B12BA4-1692-46C3-AE6C-7E5B3C0921F5}"/>
              </a:ext>
            </a:extLst>
          </p:cNvPr>
          <p:cNvSpPr txBox="1"/>
          <p:nvPr/>
        </p:nvSpPr>
        <p:spPr>
          <a:xfrm>
            <a:off x="7023162" y="2425825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30˚</a:t>
            </a:r>
          </a:p>
        </p:txBody>
      </p:sp>
      <p:sp>
        <p:nvSpPr>
          <p:cNvPr id="21" name="TextBox 48">
            <a:extLst>
              <a:ext uri="{FF2B5EF4-FFF2-40B4-BE49-F238E27FC236}">
                <a16:creationId xmlns:a16="http://schemas.microsoft.com/office/drawing/2014/main" id="{62226CD4-6AB2-47E4-BC80-C2620766A94F}"/>
              </a:ext>
            </a:extLst>
          </p:cNvPr>
          <p:cNvSpPr txBox="1"/>
          <p:nvPr/>
        </p:nvSpPr>
        <p:spPr>
          <a:xfrm>
            <a:off x="6705600" y="2667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2g</a:t>
            </a: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DEF85668-7573-4376-A74D-05F5ED9BCF67}"/>
              </a:ext>
            </a:extLst>
          </p:cNvPr>
          <p:cNvSpPr txBox="1"/>
          <p:nvPr/>
        </p:nvSpPr>
        <p:spPr>
          <a:xfrm>
            <a:off x="7391400" y="2362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2gCos30</a:t>
            </a:r>
          </a:p>
        </p:txBody>
      </p:sp>
      <p:sp>
        <p:nvSpPr>
          <p:cNvPr id="23" name="TextBox 50">
            <a:extLst>
              <a:ext uri="{FF2B5EF4-FFF2-40B4-BE49-F238E27FC236}">
                <a16:creationId xmlns:a16="http://schemas.microsoft.com/office/drawing/2014/main" id="{85962EE4-E718-4B15-8B2E-F4A6047D86D4}"/>
              </a:ext>
            </a:extLst>
          </p:cNvPr>
          <p:cNvSpPr txBox="1"/>
          <p:nvPr/>
        </p:nvSpPr>
        <p:spPr>
          <a:xfrm>
            <a:off x="7315200" y="3276600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2gSin30</a:t>
            </a:r>
          </a:p>
        </p:txBody>
      </p:sp>
      <p:cxnSp>
        <p:nvCxnSpPr>
          <p:cNvPr id="24" name="Straight Connector 51">
            <a:extLst>
              <a:ext uri="{FF2B5EF4-FFF2-40B4-BE49-F238E27FC236}">
                <a16:creationId xmlns:a16="http://schemas.microsoft.com/office/drawing/2014/main" id="{BFFA0482-9019-44CB-B110-E9736EAB6C4B}"/>
              </a:ext>
            </a:extLst>
          </p:cNvPr>
          <p:cNvCxnSpPr/>
          <p:nvPr/>
        </p:nvCxnSpPr>
        <p:spPr>
          <a:xfrm flipH="1" flipV="1">
            <a:off x="6511159" y="1072055"/>
            <a:ext cx="346842" cy="60434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4">
            <a:extLst>
              <a:ext uri="{FF2B5EF4-FFF2-40B4-BE49-F238E27FC236}">
                <a16:creationId xmlns:a16="http://schemas.microsoft.com/office/drawing/2014/main" id="{026B4D5E-DD33-4241-B305-2AE241DA552E}"/>
              </a:ext>
            </a:extLst>
          </p:cNvPr>
          <p:cNvSpPr txBox="1"/>
          <p:nvPr/>
        </p:nvSpPr>
        <p:spPr>
          <a:xfrm>
            <a:off x="6584142" y="91781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</a:p>
        </p:txBody>
      </p:sp>
      <p:cxnSp>
        <p:nvCxnSpPr>
          <p:cNvPr id="26" name="Straight Connector 59">
            <a:extLst>
              <a:ext uri="{FF2B5EF4-FFF2-40B4-BE49-F238E27FC236}">
                <a16:creationId xmlns:a16="http://schemas.microsoft.com/office/drawing/2014/main" id="{E8564850-58A0-4C91-A3AE-55148719AA13}"/>
              </a:ext>
            </a:extLst>
          </p:cNvPr>
          <p:cNvCxnSpPr/>
          <p:nvPr/>
        </p:nvCxnSpPr>
        <p:spPr>
          <a:xfrm>
            <a:off x="8534400" y="3048000"/>
            <a:ext cx="0" cy="41256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60">
            <a:extLst>
              <a:ext uri="{FF2B5EF4-FFF2-40B4-BE49-F238E27FC236}">
                <a16:creationId xmlns:a16="http://schemas.microsoft.com/office/drawing/2014/main" id="{D1EDFAA9-4AEC-417A-8F02-2D14D72EE375}"/>
              </a:ext>
            </a:extLst>
          </p:cNvPr>
          <p:cNvSpPr txBox="1"/>
          <p:nvPr/>
        </p:nvSpPr>
        <p:spPr>
          <a:xfrm>
            <a:off x="8332433" y="3429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5g</a:t>
            </a:r>
          </a:p>
        </p:txBody>
      </p:sp>
      <p:sp>
        <p:nvSpPr>
          <p:cNvPr id="28" name="TextBox 61">
            <a:extLst>
              <a:ext uri="{FF2B5EF4-FFF2-40B4-BE49-F238E27FC236}">
                <a16:creationId xmlns:a16="http://schemas.microsoft.com/office/drawing/2014/main" id="{BB8C822C-E28E-4B9A-895D-941669081384}"/>
              </a:ext>
            </a:extLst>
          </p:cNvPr>
          <p:cNvSpPr txBox="1"/>
          <p:nvPr/>
        </p:nvSpPr>
        <p:spPr>
          <a:xfrm>
            <a:off x="6799554" y="1720790"/>
            <a:ext cx="353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9" name="TextBox 62">
            <a:extLst>
              <a:ext uri="{FF2B5EF4-FFF2-40B4-BE49-F238E27FC236}">
                <a16:creationId xmlns:a16="http://schemas.microsoft.com/office/drawing/2014/main" id="{37AA9094-849C-4D72-B5E5-99C46C1880F0}"/>
              </a:ext>
            </a:extLst>
          </p:cNvPr>
          <p:cNvSpPr txBox="1"/>
          <p:nvPr/>
        </p:nvSpPr>
        <p:spPr>
          <a:xfrm>
            <a:off x="8390877" y="269363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mic Sans MS" pitchFamily="66" charset="0"/>
              </a:rPr>
              <a:t>B</a:t>
            </a:r>
          </a:p>
        </p:txBody>
      </p:sp>
      <p:cxnSp>
        <p:nvCxnSpPr>
          <p:cNvPr id="30" name="Straight Connector 63">
            <a:extLst>
              <a:ext uri="{FF2B5EF4-FFF2-40B4-BE49-F238E27FC236}">
                <a16:creationId xmlns:a16="http://schemas.microsoft.com/office/drawing/2014/main" id="{FAF8762A-C88D-4970-8118-6455F1FB6DE4}"/>
              </a:ext>
            </a:extLst>
          </p:cNvPr>
          <p:cNvCxnSpPr/>
          <p:nvPr/>
        </p:nvCxnSpPr>
        <p:spPr>
          <a:xfrm>
            <a:off x="8839200" y="27432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4">
            <a:extLst>
              <a:ext uri="{FF2B5EF4-FFF2-40B4-BE49-F238E27FC236}">
                <a16:creationId xmlns:a16="http://schemas.microsoft.com/office/drawing/2014/main" id="{2BAD9142-A89D-42BB-8EBC-2BDECE88DFE1}"/>
              </a:ext>
            </a:extLst>
          </p:cNvPr>
          <p:cNvCxnSpPr/>
          <p:nvPr/>
        </p:nvCxnSpPr>
        <p:spPr>
          <a:xfrm>
            <a:off x="8839200" y="25908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5">
            <a:extLst>
              <a:ext uri="{FF2B5EF4-FFF2-40B4-BE49-F238E27FC236}">
                <a16:creationId xmlns:a16="http://schemas.microsoft.com/office/drawing/2014/main" id="{297E8D65-D680-4B5A-BDD4-E39F932620BB}"/>
              </a:ext>
            </a:extLst>
          </p:cNvPr>
          <p:cNvSpPr txBox="1"/>
          <p:nvPr/>
        </p:nvSpPr>
        <p:spPr>
          <a:xfrm>
            <a:off x="8887296" y="2667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cxnSp>
        <p:nvCxnSpPr>
          <p:cNvPr id="33" name="Straight Connector 69">
            <a:extLst>
              <a:ext uri="{FF2B5EF4-FFF2-40B4-BE49-F238E27FC236}">
                <a16:creationId xmlns:a16="http://schemas.microsoft.com/office/drawing/2014/main" id="{09F7E629-36FB-48C9-9106-B9B3C1DF3CB3}"/>
              </a:ext>
            </a:extLst>
          </p:cNvPr>
          <p:cNvCxnSpPr/>
          <p:nvPr/>
        </p:nvCxnSpPr>
        <p:spPr>
          <a:xfrm flipV="1">
            <a:off x="6995556" y="1100447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A1B0DE8-4ED2-4F86-B53A-CB0B654FF85F}"/>
              </a:ext>
            </a:extLst>
          </p:cNvPr>
          <p:cNvCxnSpPr/>
          <p:nvPr/>
        </p:nvCxnSpPr>
        <p:spPr>
          <a:xfrm flipV="1">
            <a:off x="7126185" y="1026666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72">
            <a:extLst>
              <a:ext uri="{FF2B5EF4-FFF2-40B4-BE49-F238E27FC236}">
                <a16:creationId xmlns:a16="http://schemas.microsoft.com/office/drawing/2014/main" id="{1C3B6D2A-DDB1-45D1-B262-B728A7B7679A}"/>
              </a:ext>
            </a:extLst>
          </p:cNvPr>
          <p:cNvSpPr txBox="1"/>
          <p:nvPr/>
        </p:nvSpPr>
        <p:spPr>
          <a:xfrm>
            <a:off x="7068392" y="871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38" name="TextBox 76">
            <a:extLst>
              <a:ext uri="{FF2B5EF4-FFF2-40B4-BE49-F238E27FC236}">
                <a16:creationId xmlns:a16="http://schemas.microsoft.com/office/drawing/2014/main" id="{BAD5AB14-FD1B-4617-94B1-5FE00AD66360}"/>
              </a:ext>
            </a:extLst>
          </p:cNvPr>
          <p:cNvSpPr txBox="1"/>
          <p:nvPr/>
        </p:nvSpPr>
        <p:spPr>
          <a:xfrm>
            <a:off x="7454148" y="116323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39" name="TextBox 77">
            <a:extLst>
              <a:ext uri="{FF2B5EF4-FFF2-40B4-BE49-F238E27FC236}">
                <a16:creationId xmlns:a16="http://schemas.microsoft.com/office/drawing/2014/main" id="{70D1EB13-BCAF-4626-A59B-9C0F276D138E}"/>
              </a:ext>
            </a:extLst>
          </p:cNvPr>
          <p:cNvSpPr txBox="1"/>
          <p:nvPr/>
        </p:nvSpPr>
        <p:spPr>
          <a:xfrm>
            <a:off x="8556574" y="206378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41" name="TextBox 88">
            <a:extLst>
              <a:ext uri="{FF2B5EF4-FFF2-40B4-BE49-F238E27FC236}">
                <a16:creationId xmlns:a16="http://schemas.microsoft.com/office/drawing/2014/main" id="{1749963A-C3BE-4364-AAF4-70E122DC3F3E}"/>
              </a:ext>
            </a:extLst>
          </p:cNvPr>
          <p:cNvSpPr txBox="1"/>
          <p:nvPr/>
        </p:nvSpPr>
        <p:spPr>
          <a:xfrm>
            <a:off x="4038600" y="1371600"/>
            <a:ext cx="2057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mic Sans MS" pitchFamily="66" charset="0"/>
              </a:rPr>
              <a:t>Draw a diagram</a:t>
            </a:r>
          </a:p>
          <a:p>
            <a:pPr algn="ctr"/>
            <a:r>
              <a:rPr lang="en-GB" sz="1100" dirty="0">
                <a:latin typeface="Comic Sans MS" pitchFamily="66" charset="0"/>
                <a:sym typeface="Wingdings" pitchFamily="2" charset="2"/>
              </a:rPr>
              <a:t> Remember to split the forces on the blocks into parallel and perpendicular (where appropriate!)</a:t>
            </a:r>
            <a:endParaRPr lang="en-GB" sz="1100" dirty="0">
              <a:latin typeface="Comic Sans MS" pitchFamily="66" charset="0"/>
            </a:endParaRPr>
          </a:p>
        </p:txBody>
      </p:sp>
      <p:cxnSp>
        <p:nvCxnSpPr>
          <p:cNvPr id="42" name="Straight Connector 90">
            <a:extLst>
              <a:ext uri="{FF2B5EF4-FFF2-40B4-BE49-F238E27FC236}">
                <a16:creationId xmlns:a16="http://schemas.microsoft.com/office/drawing/2014/main" id="{967BF226-C2B1-418F-A523-5F7C3EC31002}"/>
              </a:ext>
            </a:extLst>
          </p:cNvPr>
          <p:cNvCxnSpPr/>
          <p:nvPr/>
        </p:nvCxnSpPr>
        <p:spPr>
          <a:xfrm flipV="1">
            <a:off x="7191498" y="1471551"/>
            <a:ext cx="457200" cy="26016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91">
            <a:extLst>
              <a:ext uri="{FF2B5EF4-FFF2-40B4-BE49-F238E27FC236}">
                <a16:creationId xmlns:a16="http://schemas.microsoft.com/office/drawing/2014/main" id="{7F353111-87AA-45C7-9CD9-6005B9AE27E5}"/>
              </a:ext>
            </a:extLst>
          </p:cNvPr>
          <p:cNvCxnSpPr/>
          <p:nvPr/>
        </p:nvCxnSpPr>
        <p:spPr>
          <a:xfrm flipV="1">
            <a:off x="8534400" y="2262139"/>
            <a:ext cx="0" cy="41256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27">
            <a:extLst>
              <a:ext uri="{FF2B5EF4-FFF2-40B4-BE49-F238E27FC236}">
                <a16:creationId xmlns:a16="http://schemas.microsoft.com/office/drawing/2014/main" id="{331CD8D0-9BBB-4EF4-B7F9-211500557F94}"/>
              </a:ext>
            </a:extLst>
          </p:cNvPr>
          <p:cNvSpPr/>
          <p:nvPr/>
        </p:nvSpPr>
        <p:spPr>
          <a:xfrm>
            <a:off x="3962400" y="3048000"/>
            <a:ext cx="914400" cy="914400"/>
          </a:xfrm>
          <a:prstGeom prst="arc">
            <a:avLst>
              <a:gd name="adj1" fmla="val 19894800"/>
              <a:gd name="adj2" fmla="val 6302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82">
                <a:extLst>
                  <a:ext uri="{FF2B5EF4-FFF2-40B4-BE49-F238E27FC236}">
                    <a16:creationId xmlns:a16="http://schemas.microsoft.com/office/drawing/2014/main" id="{74F5D20A-C775-4D7E-A95E-CB2C6EB3E36A}"/>
                  </a:ext>
                </a:extLst>
              </p:cNvPr>
              <p:cNvSpPr txBox="1"/>
              <p:nvPr/>
            </p:nvSpPr>
            <p:spPr>
              <a:xfrm>
                <a:off x="4669727" y="4125588"/>
                <a:ext cx="1201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82">
                <a:extLst>
                  <a:ext uri="{FF2B5EF4-FFF2-40B4-BE49-F238E27FC236}">
                    <a16:creationId xmlns:a16="http://schemas.microsoft.com/office/drawing/2014/main" id="{74F5D20A-C775-4D7E-A95E-CB2C6EB3E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727" y="4125588"/>
                <a:ext cx="1201163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82">
                <a:extLst>
                  <a:ext uri="{FF2B5EF4-FFF2-40B4-BE49-F238E27FC236}">
                    <a16:creationId xmlns:a16="http://schemas.microsoft.com/office/drawing/2014/main" id="{C26B4A63-23F6-4A26-8629-C371A76B8B45}"/>
                  </a:ext>
                </a:extLst>
              </p:cNvPr>
              <p:cNvSpPr txBox="1"/>
              <p:nvPr/>
            </p:nvSpPr>
            <p:spPr>
              <a:xfrm>
                <a:off x="4765901" y="3742369"/>
                <a:ext cx="1101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9" name="TextBox 82">
                <a:extLst>
                  <a:ext uri="{FF2B5EF4-FFF2-40B4-BE49-F238E27FC236}">
                    <a16:creationId xmlns:a16="http://schemas.microsoft.com/office/drawing/2014/main" id="{C26B4A63-23F6-4A26-8629-C371A76B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901" y="3742369"/>
                <a:ext cx="1101775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82">
                <a:extLst>
                  <a:ext uri="{FF2B5EF4-FFF2-40B4-BE49-F238E27FC236}">
                    <a16:creationId xmlns:a16="http://schemas.microsoft.com/office/drawing/2014/main" id="{B6050245-6420-452C-B8F9-C3899ED7487A}"/>
                  </a:ext>
                </a:extLst>
              </p:cNvPr>
              <p:cNvSpPr txBox="1"/>
              <p:nvPr/>
            </p:nvSpPr>
            <p:spPr>
              <a:xfrm>
                <a:off x="5008558" y="4917179"/>
                <a:ext cx="875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2" name="TextBox 82">
                <a:extLst>
                  <a:ext uri="{FF2B5EF4-FFF2-40B4-BE49-F238E27FC236}">
                    <a16:creationId xmlns:a16="http://schemas.microsoft.com/office/drawing/2014/main" id="{B6050245-6420-452C-B8F9-C3899ED74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558" y="4917179"/>
                <a:ext cx="875368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82">
                <a:extLst>
                  <a:ext uri="{FF2B5EF4-FFF2-40B4-BE49-F238E27FC236}">
                    <a16:creationId xmlns:a16="http://schemas.microsoft.com/office/drawing/2014/main" id="{5ACA1A75-C67C-4055-8140-272736CA3654}"/>
                  </a:ext>
                </a:extLst>
              </p:cNvPr>
              <p:cNvSpPr txBox="1"/>
              <p:nvPr/>
            </p:nvSpPr>
            <p:spPr>
              <a:xfrm>
                <a:off x="4981925" y="5281164"/>
                <a:ext cx="805926" cy="495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TextBox 82">
                <a:extLst>
                  <a:ext uri="{FF2B5EF4-FFF2-40B4-BE49-F238E27FC236}">
                    <a16:creationId xmlns:a16="http://schemas.microsoft.com/office/drawing/2014/main" id="{5ACA1A75-C67C-4055-8140-272736CA3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925" y="5281164"/>
                <a:ext cx="805926" cy="495520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82">
                <a:extLst>
                  <a:ext uri="{FF2B5EF4-FFF2-40B4-BE49-F238E27FC236}">
                    <a16:creationId xmlns:a16="http://schemas.microsoft.com/office/drawing/2014/main" id="{8B1ADE88-BF2A-4F0C-81BE-F52B4C9EFA86}"/>
                  </a:ext>
                </a:extLst>
              </p:cNvPr>
              <p:cNvSpPr txBox="1"/>
              <p:nvPr/>
            </p:nvSpPr>
            <p:spPr>
              <a:xfrm>
                <a:off x="4912383" y="5859692"/>
                <a:ext cx="912942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4" name="TextBox 82">
                <a:extLst>
                  <a:ext uri="{FF2B5EF4-FFF2-40B4-BE49-F238E27FC236}">
                    <a16:creationId xmlns:a16="http://schemas.microsoft.com/office/drawing/2014/main" id="{8B1ADE88-BF2A-4F0C-81BE-F52B4C9E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83" y="5859692"/>
                <a:ext cx="912942" cy="500650"/>
              </a:xfrm>
              <a:prstGeom prst="rect">
                <a:avLst/>
              </a:prstGeom>
              <a:blipFill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94B5EF7-81DB-416F-96F2-8D08306955E6}"/>
              </a:ext>
            </a:extLst>
          </p:cNvPr>
          <p:cNvSpPr txBox="1"/>
          <p:nvPr/>
        </p:nvSpPr>
        <p:spPr>
          <a:xfrm>
            <a:off x="5123735" y="4528929"/>
            <a:ext cx="2795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Add the equations together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6" name="Arc 100">
            <a:extLst>
              <a:ext uri="{FF2B5EF4-FFF2-40B4-BE49-F238E27FC236}">
                <a16:creationId xmlns:a16="http://schemas.microsoft.com/office/drawing/2014/main" id="{BA8002AC-8D0D-4940-ABF0-F894237800C7}"/>
              </a:ext>
            </a:extLst>
          </p:cNvPr>
          <p:cNvSpPr/>
          <p:nvPr/>
        </p:nvSpPr>
        <p:spPr>
          <a:xfrm>
            <a:off x="5665433" y="5102440"/>
            <a:ext cx="362505" cy="43722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101">
            <a:extLst>
              <a:ext uri="{FF2B5EF4-FFF2-40B4-BE49-F238E27FC236}">
                <a16:creationId xmlns:a16="http://schemas.microsoft.com/office/drawing/2014/main" id="{453C2864-5586-4339-A5D4-AD534F6365C1}"/>
              </a:ext>
            </a:extLst>
          </p:cNvPr>
          <p:cNvSpPr txBox="1"/>
          <p:nvPr/>
        </p:nvSpPr>
        <p:spPr>
          <a:xfrm>
            <a:off x="5868140" y="5169763"/>
            <a:ext cx="125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Divide by 7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8" name="Arc 100">
            <a:extLst>
              <a:ext uri="{FF2B5EF4-FFF2-40B4-BE49-F238E27FC236}">
                <a16:creationId xmlns:a16="http://schemas.microsoft.com/office/drawing/2014/main" id="{834EC4AD-FF9A-4FB6-A445-F4325B84AA8B}"/>
              </a:ext>
            </a:extLst>
          </p:cNvPr>
          <p:cNvSpPr/>
          <p:nvPr/>
        </p:nvSpPr>
        <p:spPr>
          <a:xfrm>
            <a:off x="5684668" y="5645458"/>
            <a:ext cx="362505" cy="43722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101">
            <a:extLst>
              <a:ext uri="{FF2B5EF4-FFF2-40B4-BE49-F238E27FC236}">
                <a16:creationId xmlns:a16="http://schemas.microsoft.com/office/drawing/2014/main" id="{4981E9E9-50E6-4C7E-B8AB-CE9CDB7CABF6}"/>
              </a:ext>
            </a:extLst>
          </p:cNvPr>
          <p:cNvSpPr txBox="1"/>
          <p:nvPr/>
        </p:nvSpPr>
        <p:spPr>
          <a:xfrm>
            <a:off x="5983550" y="5560381"/>
            <a:ext cx="2450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Sub this value in either 1) or 2) to get the tension…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A88E7B5-1AA0-40F6-9A40-6F1B5F3BBEDA}"/>
              </a:ext>
            </a:extLst>
          </p:cNvPr>
          <p:cNvSpPr txBox="1"/>
          <p:nvPr/>
        </p:nvSpPr>
        <p:spPr>
          <a:xfrm>
            <a:off x="4341180" y="376413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1)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D275505-FB11-4FD0-A0CA-6225F044AD00}"/>
              </a:ext>
            </a:extLst>
          </p:cNvPr>
          <p:cNvSpPr txBox="1"/>
          <p:nvPr/>
        </p:nvSpPr>
        <p:spPr>
          <a:xfrm>
            <a:off x="4350058" y="4136993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2)</a:t>
            </a:r>
            <a:endParaRPr lang="en-GB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 animBg="1"/>
      <p:bldP spid="67" grpId="0"/>
      <p:bldP spid="68" grpId="0" animBg="1"/>
      <p:bldP spid="6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48" y="1600201"/>
            <a:ext cx="3875314" cy="4963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involving connected particles on rough and smooth inclined surfaces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One end of a light inextensible string is attached to a block A of mass 2kg. The block A is held at rest on a smooth fixed plane which is inclined to the horizontal at an angle of 30˚. The string lies along the line of greatest slope of the plane (</a:t>
            </a:r>
            <a:r>
              <a:rPr lang="en-GB" sz="1400" dirty="0" err="1">
                <a:latin typeface="Comic Sans MS" pitchFamily="66" charset="0"/>
              </a:rPr>
              <a:t>ie</a:t>
            </a:r>
            <a:r>
              <a:rPr lang="en-GB" sz="1400" dirty="0">
                <a:latin typeface="Comic Sans MS" pitchFamily="66" charset="0"/>
              </a:rPr>
              <a:t> – up the plane), and passes over a smooth light pulley which is fixed at the top of the plane. The other end of the string is attached to a block B of mass 5kg. The system is released from rest. By modelling the blocks as particles and ignoring air resistance:</a:t>
            </a:r>
          </a:p>
          <a:p>
            <a:pPr marL="0" indent="0" algn="ctr"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Comic Sans MS" pitchFamily="66" charset="0"/>
              </a:rPr>
              <a:t>b) State how you have used the fact that the string is inextensible in your calculations</a:t>
            </a:r>
            <a:endParaRPr lang="en-GB" sz="1400" dirty="0">
              <a:latin typeface="Comic Sans MS" pitchFamily="66" charset="0"/>
            </a:endParaRPr>
          </a:p>
        </p:txBody>
      </p:sp>
      <p:sp>
        <p:nvSpPr>
          <p:cNvPr id="56" name="タイトル 1">
            <a:extLst>
              <a:ext uri="{FF2B5EF4-FFF2-40B4-BE49-F238E27FC236}">
                <a16:creationId xmlns:a16="http://schemas.microsoft.com/office/drawing/2014/main" id="{43DFA446-99EE-4376-9695-F4F83555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61" y="-6988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83E64492-B18B-4C7D-80C8-C6AA1F942CC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32">
            <a:extLst>
              <a:ext uri="{FF2B5EF4-FFF2-40B4-BE49-F238E27FC236}">
                <a16:creationId xmlns:a16="http://schemas.microsoft.com/office/drawing/2014/main" id="{A2870C29-3219-43A3-A7A7-0F1B42B3AAD2}"/>
              </a:ext>
            </a:extLst>
          </p:cNvPr>
          <p:cNvCxnSpPr>
            <a:endCxn id="13" idx="1"/>
          </p:cNvCxnSpPr>
          <p:nvPr/>
        </p:nvCxnSpPr>
        <p:spPr>
          <a:xfrm flipV="1">
            <a:off x="7162800" y="1111437"/>
            <a:ext cx="1111437" cy="6411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0D56B3-418F-4F38-A01B-C3343529581D}"/>
              </a:ext>
            </a:extLst>
          </p:cNvPr>
          <p:cNvCxnSpPr/>
          <p:nvPr/>
        </p:nvCxnSpPr>
        <p:spPr>
          <a:xfrm flipV="1">
            <a:off x="4267200" y="1371600"/>
            <a:ext cx="403860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D9822A-E4E6-43A8-9AF1-CDFC020E32CC}"/>
              </a:ext>
            </a:extLst>
          </p:cNvPr>
          <p:cNvCxnSpPr/>
          <p:nvPr/>
        </p:nvCxnSpPr>
        <p:spPr>
          <a:xfrm>
            <a:off x="4267200" y="3581400"/>
            <a:ext cx="403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4AF15962-E5BF-4395-8FFA-A562028E3139}"/>
              </a:ext>
            </a:extLst>
          </p:cNvPr>
          <p:cNvCxnSpPr/>
          <p:nvPr/>
        </p:nvCxnSpPr>
        <p:spPr>
          <a:xfrm>
            <a:off x="8305800" y="1371600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086DA7A9-E2F2-4CFE-83F0-513A90301BF2}"/>
              </a:ext>
            </a:extLst>
          </p:cNvPr>
          <p:cNvCxnSpPr/>
          <p:nvPr/>
        </p:nvCxnSpPr>
        <p:spPr>
          <a:xfrm>
            <a:off x="8153400" y="3429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3F2F7EA8-3BF5-4567-902A-C8ABC760921D}"/>
              </a:ext>
            </a:extLst>
          </p:cNvPr>
          <p:cNvCxnSpPr/>
          <p:nvPr/>
        </p:nvCxnSpPr>
        <p:spPr>
          <a:xfrm>
            <a:off x="8153400" y="34290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8">
            <a:extLst>
              <a:ext uri="{FF2B5EF4-FFF2-40B4-BE49-F238E27FC236}">
                <a16:creationId xmlns:a16="http://schemas.microsoft.com/office/drawing/2014/main" id="{74D7E4D9-3C5F-46FC-867C-57423EC3251C}"/>
              </a:ext>
            </a:extLst>
          </p:cNvPr>
          <p:cNvSpPr txBox="1"/>
          <p:nvPr/>
        </p:nvSpPr>
        <p:spPr>
          <a:xfrm>
            <a:off x="4818355" y="3267722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30˚</a:t>
            </a: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FC0BBF48-0C30-4405-9707-9FE8BA9667F7}"/>
              </a:ext>
            </a:extLst>
          </p:cNvPr>
          <p:cNvSpPr/>
          <p:nvPr/>
        </p:nvSpPr>
        <p:spPr>
          <a:xfrm rot="19855961">
            <a:off x="6714493" y="1644017"/>
            <a:ext cx="512688" cy="421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30">
            <a:extLst>
              <a:ext uri="{FF2B5EF4-FFF2-40B4-BE49-F238E27FC236}">
                <a16:creationId xmlns:a16="http://schemas.microsoft.com/office/drawing/2014/main" id="{F9A11F18-730F-41A0-98A1-D6FFE149CA42}"/>
              </a:ext>
            </a:extLst>
          </p:cNvPr>
          <p:cNvSpPr/>
          <p:nvPr/>
        </p:nvSpPr>
        <p:spPr>
          <a:xfrm>
            <a:off x="8229600" y="1066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34">
            <a:extLst>
              <a:ext uri="{FF2B5EF4-FFF2-40B4-BE49-F238E27FC236}">
                <a16:creationId xmlns:a16="http://schemas.microsoft.com/office/drawing/2014/main" id="{027616B7-6336-4289-BDE9-0BE525131CBF}"/>
              </a:ext>
            </a:extLst>
          </p:cNvPr>
          <p:cNvCxnSpPr/>
          <p:nvPr/>
        </p:nvCxnSpPr>
        <p:spPr>
          <a:xfrm flipH="1" flipV="1">
            <a:off x="8529594" y="1219201"/>
            <a:ext cx="4806" cy="144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9">
            <a:extLst>
              <a:ext uri="{FF2B5EF4-FFF2-40B4-BE49-F238E27FC236}">
                <a16:creationId xmlns:a16="http://schemas.microsoft.com/office/drawing/2014/main" id="{CB576A2B-E2CD-4FDF-A4A0-2164E3C0A7D8}"/>
              </a:ext>
            </a:extLst>
          </p:cNvPr>
          <p:cNvSpPr/>
          <p:nvPr/>
        </p:nvSpPr>
        <p:spPr>
          <a:xfrm>
            <a:off x="8382000" y="2667000"/>
            <a:ext cx="3048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40">
            <a:extLst>
              <a:ext uri="{FF2B5EF4-FFF2-40B4-BE49-F238E27FC236}">
                <a16:creationId xmlns:a16="http://schemas.microsoft.com/office/drawing/2014/main" id="{1FB5DC76-B863-4664-A4C0-C8E97808466C}"/>
              </a:ext>
            </a:extLst>
          </p:cNvPr>
          <p:cNvCxnSpPr/>
          <p:nvPr/>
        </p:nvCxnSpPr>
        <p:spPr>
          <a:xfrm>
            <a:off x="7086600" y="2057400"/>
            <a:ext cx="0" cy="14478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2">
            <a:extLst>
              <a:ext uri="{FF2B5EF4-FFF2-40B4-BE49-F238E27FC236}">
                <a16:creationId xmlns:a16="http://schemas.microsoft.com/office/drawing/2014/main" id="{FF8630C8-80FF-4FFF-82D6-A07F2F398698}"/>
              </a:ext>
            </a:extLst>
          </p:cNvPr>
          <p:cNvCxnSpPr>
            <a:cxnSpLocks/>
          </p:cNvCxnSpPr>
          <p:nvPr/>
        </p:nvCxnSpPr>
        <p:spPr>
          <a:xfrm>
            <a:off x="7086600" y="2057400"/>
            <a:ext cx="619217" cy="110305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4">
            <a:extLst>
              <a:ext uri="{FF2B5EF4-FFF2-40B4-BE49-F238E27FC236}">
                <a16:creationId xmlns:a16="http://schemas.microsoft.com/office/drawing/2014/main" id="{D476AD23-993F-42CD-A72B-B4124B5C2386}"/>
              </a:ext>
            </a:extLst>
          </p:cNvPr>
          <p:cNvCxnSpPr>
            <a:cxnSpLocks/>
          </p:cNvCxnSpPr>
          <p:nvPr/>
        </p:nvCxnSpPr>
        <p:spPr>
          <a:xfrm flipH="1">
            <a:off x="7086600" y="3160450"/>
            <a:ext cx="628095" cy="344750"/>
          </a:xfrm>
          <a:prstGeom prst="line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46">
            <a:extLst>
              <a:ext uri="{FF2B5EF4-FFF2-40B4-BE49-F238E27FC236}">
                <a16:creationId xmlns:a16="http://schemas.microsoft.com/office/drawing/2014/main" id="{2180016C-1508-4277-AD05-A2C0F9B12649}"/>
              </a:ext>
            </a:extLst>
          </p:cNvPr>
          <p:cNvSpPr/>
          <p:nvPr/>
        </p:nvSpPr>
        <p:spPr>
          <a:xfrm>
            <a:off x="6629400" y="1524000"/>
            <a:ext cx="914400" cy="914400"/>
          </a:xfrm>
          <a:prstGeom prst="arc">
            <a:avLst>
              <a:gd name="adj1" fmla="val 3993266"/>
              <a:gd name="adj2" fmla="val 53841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47">
            <a:extLst>
              <a:ext uri="{FF2B5EF4-FFF2-40B4-BE49-F238E27FC236}">
                <a16:creationId xmlns:a16="http://schemas.microsoft.com/office/drawing/2014/main" id="{79B12BA4-1692-46C3-AE6C-7E5B3C0921F5}"/>
              </a:ext>
            </a:extLst>
          </p:cNvPr>
          <p:cNvSpPr txBox="1"/>
          <p:nvPr/>
        </p:nvSpPr>
        <p:spPr>
          <a:xfrm>
            <a:off x="7023162" y="2425825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30˚</a:t>
            </a:r>
          </a:p>
        </p:txBody>
      </p:sp>
      <p:sp>
        <p:nvSpPr>
          <p:cNvPr id="21" name="TextBox 48">
            <a:extLst>
              <a:ext uri="{FF2B5EF4-FFF2-40B4-BE49-F238E27FC236}">
                <a16:creationId xmlns:a16="http://schemas.microsoft.com/office/drawing/2014/main" id="{62226CD4-6AB2-47E4-BC80-C2620766A94F}"/>
              </a:ext>
            </a:extLst>
          </p:cNvPr>
          <p:cNvSpPr txBox="1"/>
          <p:nvPr/>
        </p:nvSpPr>
        <p:spPr>
          <a:xfrm>
            <a:off x="6705600" y="2667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2g</a:t>
            </a: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DEF85668-7573-4376-A74D-05F5ED9BCF67}"/>
              </a:ext>
            </a:extLst>
          </p:cNvPr>
          <p:cNvSpPr txBox="1"/>
          <p:nvPr/>
        </p:nvSpPr>
        <p:spPr>
          <a:xfrm>
            <a:off x="7391400" y="2362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2gCos30</a:t>
            </a:r>
          </a:p>
        </p:txBody>
      </p:sp>
      <p:sp>
        <p:nvSpPr>
          <p:cNvPr id="23" name="TextBox 50">
            <a:extLst>
              <a:ext uri="{FF2B5EF4-FFF2-40B4-BE49-F238E27FC236}">
                <a16:creationId xmlns:a16="http://schemas.microsoft.com/office/drawing/2014/main" id="{85962EE4-E718-4B15-8B2E-F4A6047D86D4}"/>
              </a:ext>
            </a:extLst>
          </p:cNvPr>
          <p:cNvSpPr txBox="1"/>
          <p:nvPr/>
        </p:nvSpPr>
        <p:spPr>
          <a:xfrm>
            <a:off x="7315200" y="3276600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2gSin30</a:t>
            </a:r>
          </a:p>
        </p:txBody>
      </p:sp>
      <p:cxnSp>
        <p:nvCxnSpPr>
          <p:cNvPr id="24" name="Straight Connector 51">
            <a:extLst>
              <a:ext uri="{FF2B5EF4-FFF2-40B4-BE49-F238E27FC236}">
                <a16:creationId xmlns:a16="http://schemas.microsoft.com/office/drawing/2014/main" id="{BFFA0482-9019-44CB-B110-E9736EAB6C4B}"/>
              </a:ext>
            </a:extLst>
          </p:cNvPr>
          <p:cNvCxnSpPr/>
          <p:nvPr/>
        </p:nvCxnSpPr>
        <p:spPr>
          <a:xfrm flipH="1" flipV="1">
            <a:off x="6511159" y="1072055"/>
            <a:ext cx="346842" cy="60434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4">
            <a:extLst>
              <a:ext uri="{FF2B5EF4-FFF2-40B4-BE49-F238E27FC236}">
                <a16:creationId xmlns:a16="http://schemas.microsoft.com/office/drawing/2014/main" id="{026B4D5E-DD33-4241-B305-2AE241DA552E}"/>
              </a:ext>
            </a:extLst>
          </p:cNvPr>
          <p:cNvSpPr txBox="1"/>
          <p:nvPr/>
        </p:nvSpPr>
        <p:spPr>
          <a:xfrm>
            <a:off x="6584142" y="91781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</a:p>
        </p:txBody>
      </p:sp>
      <p:cxnSp>
        <p:nvCxnSpPr>
          <p:cNvPr id="26" name="Straight Connector 59">
            <a:extLst>
              <a:ext uri="{FF2B5EF4-FFF2-40B4-BE49-F238E27FC236}">
                <a16:creationId xmlns:a16="http://schemas.microsoft.com/office/drawing/2014/main" id="{E8564850-58A0-4C91-A3AE-55148719AA13}"/>
              </a:ext>
            </a:extLst>
          </p:cNvPr>
          <p:cNvCxnSpPr/>
          <p:nvPr/>
        </p:nvCxnSpPr>
        <p:spPr>
          <a:xfrm>
            <a:off x="8534400" y="3048000"/>
            <a:ext cx="0" cy="41256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60">
            <a:extLst>
              <a:ext uri="{FF2B5EF4-FFF2-40B4-BE49-F238E27FC236}">
                <a16:creationId xmlns:a16="http://schemas.microsoft.com/office/drawing/2014/main" id="{D1EDFAA9-4AEC-417A-8F02-2D14D72EE375}"/>
              </a:ext>
            </a:extLst>
          </p:cNvPr>
          <p:cNvSpPr txBox="1"/>
          <p:nvPr/>
        </p:nvSpPr>
        <p:spPr>
          <a:xfrm>
            <a:off x="8332433" y="3429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5g</a:t>
            </a:r>
          </a:p>
        </p:txBody>
      </p:sp>
      <p:sp>
        <p:nvSpPr>
          <p:cNvPr id="28" name="TextBox 61">
            <a:extLst>
              <a:ext uri="{FF2B5EF4-FFF2-40B4-BE49-F238E27FC236}">
                <a16:creationId xmlns:a16="http://schemas.microsoft.com/office/drawing/2014/main" id="{BB8C822C-E28E-4B9A-895D-941669081384}"/>
              </a:ext>
            </a:extLst>
          </p:cNvPr>
          <p:cNvSpPr txBox="1"/>
          <p:nvPr/>
        </p:nvSpPr>
        <p:spPr>
          <a:xfrm>
            <a:off x="6799554" y="1720790"/>
            <a:ext cx="353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9" name="TextBox 62">
            <a:extLst>
              <a:ext uri="{FF2B5EF4-FFF2-40B4-BE49-F238E27FC236}">
                <a16:creationId xmlns:a16="http://schemas.microsoft.com/office/drawing/2014/main" id="{37AA9094-849C-4D72-B5E5-99C46C1880F0}"/>
              </a:ext>
            </a:extLst>
          </p:cNvPr>
          <p:cNvSpPr txBox="1"/>
          <p:nvPr/>
        </p:nvSpPr>
        <p:spPr>
          <a:xfrm>
            <a:off x="8390877" y="269363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mic Sans MS" pitchFamily="66" charset="0"/>
              </a:rPr>
              <a:t>B</a:t>
            </a:r>
          </a:p>
        </p:txBody>
      </p:sp>
      <p:cxnSp>
        <p:nvCxnSpPr>
          <p:cNvPr id="30" name="Straight Connector 63">
            <a:extLst>
              <a:ext uri="{FF2B5EF4-FFF2-40B4-BE49-F238E27FC236}">
                <a16:creationId xmlns:a16="http://schemas.microsoft.com/office/drawing/2014/main" id="{FAF8762A-C88D-4970-8118-6455F1FB6DE4}"/>
              </a:ext>
            </a:extLst>
          </p:cNvPr>
          <p:cNvCxnSpPr/>
          <p:nvPr/>
        </p:nvCxnSpPr>
        <p:spPr>
          <a:xfrm>
            <a:off x="8839200" y="27432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4">
            <a:extLst>
              <a:ext uri="{FF2B5EF4-FFF2-40B4-BE49-F238E27FC236}">
                <a16:creationId xmlns:a16="http://schemas.microsoft.com/office/drawing/2014/main" id="{2BAD9142-A89D-42BB-8EBC-2BDECE88DFE1}"/>
              </a:ext>
            </a:extLst>
          </p:cNvPr>
          <p:cNvCxnSpPr/>
          <p:nvPr/>
        </p:nvCxnSpPr>
        <p:spPr>
          <a:xfrm>
            <a:off x="8839200" y="25908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5">
            <a:extLst>
              <a:ext uri="{FF2B5EF4-FFF2-40B4-BE49-F238E27FC236}">
                <a16:creationId xmlns:a16="http://schemas.microsoft.com/office/drawing/2014/main" id="{297E8D65-D680-4B5A-BDD4-E39F932620BB}"/>
              </a:ext>
            </a:extLst>
          </p:cNvPr>
          <p:cNvSpPr txBox="1"/>
          <p:nvPr/>
        </p:nvSpPr>
        <p:spPr>
          <a:xfrm>
            <a:off x="8887296" y="2667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cxnSp>
        <p:nvCxnSpPr>
          <p:cNvPr id="33" name="Straight Connector 69">
            <a:extLst>
              <a:ext uri="{FF2B5EF4-FFF2-40B4-BE49-F238E27FC236}">
                <a16:creationId xmlns:a16="http://schemas.microsoft.com/office/drawing/2014/main" id="{09F7E629-36FB-48C9-9106-B9B3C1DF3CB3}"/>
              </a:ext>
            </a:extLst>
          </p:cNvPr>
          <p:cNvCxnSpPr/>
          <p:nvPr/>
        </p:nvCxnSpPr>
        <p:spPr>
          <a:xfrm flipV="1">
            <a:off x="6995556" y="1100447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A1B0DE8-4ED2-4F86-B53A-CB0B654FF85F}"/>
              </a:ext>
            </a:extLst>
          </p:cNvPr>
          <p:cNvCxnSpPr/>
          <p:nvPr/>
        </p:nvCxnSpPr>
        <p:spPr>
          <a:xfrm flipV="1">
            <a:off x="7126185" y="1026666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72">
            <a:extLst>
              <a:ext uri="{FF2B5EF4-FFF2-40B4-BE49-F238E27FC236}">
                <a16:creationId xmlns:a16="http://schemas.microsoft.com/office/drawing/2014/main" id="{1C3B6D2A-DDB1-45D1-B262-B728A7B7679A}"/>
              </a:ext>
            </a:extLst>
          </p:cNvPr>
          <p:cNvSpPr txBox="1"/>
          <p:nvPr/>
        </p:nvSpPr>
        <p:spPr>
          <a:xfrm>
            <a:off x="7068392" y="871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38" name="TextBox 76">
            <a:extLst>
              <a:ext uri="{FF2B5EF4-FFF2-40B4-BE49-F238E27FC236}">
                <a16:creationId xmlns:a16="http://schemas.microsoft.com/office/drawing/2014/main" id="{BAD5AB14-FD1B-4617-94B1-5FE00AD66360}"/>
              </a:ext>
            </a:extLst>
          </p:cNvPr>
          <p:cNvSpPr txBox="1"/>
          <p:nvPr/>
        </p:nvSpPr>
        <p:spPr>
          <a:xfrm>
            <a:off x="7454148" y="116323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39" name="TextBox 77">
            <a:extLst>
              <a:ext uri="{FF2B5EF4-FFF2-40B4-BE49-F238E27FC236}">
                <a16:creationId xmlns:a16="http://schemas.microsoft.com/office/drawing/2014/main" id="{70D1EB13-BCAF-4626-A59B-9C0F276D138E}"/>
              </a:ext>
            </a:extLst>
          </p:cNvPr>
          <p:cNvSpPr txBox="1"/>
          <p:nvPr/>
        </p:nvSpPr>
        <p:spPr>
          <a:xfrm>
            <a:off x="8556574" y="206378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41" name="TextBox 88">
            <a:extLst>
              <a:ext uri="{FF2B5EF4-FFF2-40B4-BE49-F238E27FC236}">
                <a16:creationId xmlns:a16="http://schemas.microsoft.com/office/drawing/2014/main" id="{1749963A-C3BE-4364-AAF4-70E122DC3F3E}"/>
              </a:ext>
            </a:extLst>
          </p:cNvPr>
          <p:cNvSpPr txBox="1"/>
          <p:nvPr/>
        </p:nvSpPr>
        <p:spPr>
          <a:xfrm>
            <a:off x="4038600" y="1371600"/>
            <a:ext cx="2057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mic Sans MS" pitchFamily="66" charset="0"/>
              </a:rPr>
              <a:t>Draw a diagram</a:t>
            </a:r>
          </a:p>
          <a:p>
            <a:pPr algn="ctr"/>
            <a:r>
              <a:rPr lang="en-GB" sz="1100" dirty="0">
                <a:latin typeface="Comic Sans MS" pitchFamily="66" charset="0"/>
                <a:sym typeface="Wingdings" pitchFamily="2" charset="2"/>
              </a:rPr>
              <a:t> Remember to split the forces on the blocks into parallel and perpendicular (where appropriate!)</a:t>
            </a:r>
            <a:endParaRPr lang="en-GB" sz="1100" dirty="0">
              <a:latin typeface="Comic Sans MS" pitchFamily="66" charset="0"/>
            </a:endParaRPr>
          </a:p>
        </p:txBody>
      </p:sp>
      <p:cxnSp>
        <p:nvCxnSpPr>
          <p:cNvPr id="42" name="Straight Connector 90">
            <a:extLst>
              <a:ext uri="{FF2B5EF4-FFF2-40B4-BE49-F238E27FC236}">
                <a16:creationId xmlns:a16="http://schemas.microsoft.com/office/drawing/2014/main" id="{967BF226-C2B1-418F-A523-5F7C3EC31002}"/>
              </a:ext>
            </a:extLst>
          </p:cNvPr>
          <p:cNvCxnSpPr/>
          <p:nvPr/>
        </p:nvCxnSpPr>
        <p:spPr>
          <a:xfrm flipV="1">
            <a:off x="7191498" y="1471551"/>
            <a:ext cx="457200" cy="26016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91">
            <a:extLst>
              <a:ext uri="{FF2B5EF4-FFF2-40B4-BE49-F238E27FC236}">
                <a16:creationId xmlns:a16="http://schemas.microsoft.com/office/drawing/2014/main" id="{7F353111-87AA-45C7-9CD9-6005B9AE27E5}"/>
              </a:ext>
            </a:extLst>
          </p:cNvPr>
          <p:cNvCxnSpPr/>
          <p:nvPr/>
        </p:nvCxnSpPr>
        <p:spPr>
          <a:xfrm flipV="1">
            <a:off x="8534400" y="2262139"/>
            <a:ext cx="0" cy="41256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27">
            <a:extLst>
              <a:ext uri="{FF2B5EF4-FFF2-40B4-BE49-F238E27FC236}">
                <a16:creationId xmlns:a16="http://schemas.microsoft.com/office/drawing/2014/main" id="{331CD8D0-9BBB-4EF4-B7F9-211500557F94}"/>
              </a:ext>
            </a:extLst>
          </p:cNvPr>
          <p:cNvSpPr/>
          <p:nvPr/>
        </p:nvSpPr>
        <p:spPr>
          <a:xfrm>
            <a:off x="3962400" y="3048000"/>
            <a:ext cx="914400" cy="914400"/>
          </a:xfrm>
          <a:prstGeom prst="arc">
            <a:avLst>
              <a:gd name="adj1" fmla="val 19894800"/>
              <a:gd name="adj2" fmla="val 6302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82">
                <a:extLst>
                  <a:ext uri="{FF2B5EF4-FFF2-40B4-BE49-F238E27FC236}">
                    <a16:creationId xmlns:a16="http://schemas.microsoft.com/office/drawing/2014/main" id="{5ACA1A75-C67C-4055-8140-272736CA3654}"/>
                  </a:ext>
                </a:extLst>
              </p:cNvPr>
              <p:cNvSpPr txBox="1"/>
              <p:nvPr/>
            </p:nvSpPr>
            <p:spPr>
              <a:xfrm>
                <a:off x="1404224" y="5076977"/>
                <a:ext cx="805926" cy="495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TextBox 82">
                <a:extLst>
                  <a:ext uri="{FF2B5EF4-FFF2-40B4-BE49-F238E27FC236}">
                    <a16:creationId xmlns:a16="http://schemas.microsoft.com/office/drawing/2014/main" id="{5ACA1A75-C67C-4055-8140-272736CA3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24" y="5076977"/>
                <a:ext cx="805926" cy="495520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82">
                <a:extLst>
                  <a:ext uri="{FF2B5EF4-FFF2-40B4-BE49-F238E27FC236}">
                    <a16:creationId xmlns:a16="http://schemas.microsoft.com/office/drawing/2014/main" id="{8B1ADE88-BF2A-4F0C-81BE-F52B4C9EFA86}"/>
                  </a:ext>
                </a:extLst>
              </p:cNvPr>
              <p:cNvSpPr txBox="1"/>
              <p:nvPr/>
            </p:nvSpPr>
            <p:spPr>
              <a:xfrm>
                <a:off x="2240204" y="5078457"/>
                <a:ext cx="912942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4" name="TextBox 82">
                <a:extLst>
                  <a:ext uri="{FF2B5EF4-FFF2-40B4-BE49-F238E27FC236}">
                    <a16:creationId xmlns:a16="http://schemas.microsoft.com/office/drawing/2014/main" id="{8B1ADE88-BF2A-4F0C-81BE-F52B4C9E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04" y="5078457"/>
                <a:ext cx="912942" cy="50065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C7D3300-B10C-4F90-86E6-923282A2526C}"/>
              </a:ext>
            </a:extLst>
          </p:cNvPr>
          <p:cNvSpPr txBox="1"/>
          <p:nvPr/>
        </p:nvSpPr>
        <p:spPr>
          <a:xfrm>
            <a:off x="4227968" y="4016575"/>
            <a:ext cx="45267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If the string is inextensible, it cannot stretch. Hence, the acceleration of both particles is the same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(you must remember to refer to your calculations, rather than just saying ‘the string doesn’t stretch…)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3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657600" cy="45259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You need to be able to solve problems involving static particles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mic Sans MS" pitchFamily="66" charset="0"/>
              </a:rPr>
              <a:t>You should: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GB" sz="1400" dirty="0">
                <a:latin typeface="Comic Sans MS" pitchFamily="66" charset="0"/>
              </a:rPr>
              <a:t>Draw a diagram and label the forces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AutoNum type="arabi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GB" sz="1400" dirty="0">
                <a:latin typeface="Comic Sans MS" pitchFamily="66" charset="0"/>
              </a:rPr>
              <a:t>Resolve into horizontal/vertical or parallel/perpendicular components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AutoNum type="arabi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GB" sz="1400" dirty="0">
                <a:latin typeface="Comic Sans MS" pitchFamily="66" charset="0"/>
              </a:rPr>
              <a:t>Set the sums equal to 0 (as the objects are in equilibrium, the forces acting in opposite directions must cancel out…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AutoNum type="arabi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GB" sz="1400" dirty="0">
                <a:latin typeface="Comic Sans MS" pitchFamily="66" charset="0"/>
              </a:rPr>
              <a:t>Solve the equations to find the unknown forces…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541034" y="14478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V="1">
            <a:off x="5541034" y="15240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88634" y="1143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60234" y="2667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541034" y="2133600"/>
            <a:ext cx="11430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41034" y="2819400"/>
            <a:ext cx="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626634" y="1981200"/>
            <a:ext cx="91440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21834" y="16764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4N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31634" y="18288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 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12434" y="403860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Q N</a:t>
            </a:r>
          </a:p>
        </p:txBody>
      </p:sp>
      <p:sp>
        <p:nvSpPr>
          <p:cNvPr id="24" name="Arc 23"/>
          <p:cNvSpPr/>
          <p:nvPr/>
        </p:nvSpPr>
        <p:spPr>
          <a:xfrm>
            <a:off x="5007634" y="2438400"/>
            <a:ext cx="914400" cy="914400"/>
          </a:xfrm>
          <a:prstGeom prst="arc">
            <a:avLst>
              <a:gd name="adj1" fmla="val 19522551"/>
              <a:gd name="adj2" fmla="val 20999191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>
            <a:off x="5236234" y="2362200"/>
            <a:ext cx="914400" cy="914400"/>
          </a:xfrm>
          <a:prstGeom prst="arc">
            <a:avLst>
              <a:gd name="adj1" fmla="val 10833398"/>
              <a:gd name="adj2" fmla="val 126303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5845834" y="259080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30°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1434" y="259080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45°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626634" y="2819400"/>
            <a:ext cx="914400" cy="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26634" y="1981200"/>
            <a:ext cx="0" cy="8382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41034" y="2819400"/>
            <a:ext cx="1143000" cy="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84034" y="2133600"/>
            <a:ext cx="0" cy="6858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40834" y="2286000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4Sin45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2834" y="2819400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4Cos45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69634" y="281940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PCos30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84034" y="236220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PSin30</a:t>
            </a:r>
          </a:p>
        </p:txBody>
      </p:sp>
      <p:sp>
        <p:nvSpPr>
          <p:cNvPr id="42" name="Oval 41"/>
          <p:cNvSpPr/>
          <p:nvPr/>
        </p:nvSpPr>
        <p:spPr>
          <a:xfrm>
            <a:off x="5507121" y="277627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7188451" y="1468170"/>
            <a:ext cx="1955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The particle to the left is in equilibrium. Calculate the magnitude of the forces P and Q.</a:t>
            </a:r>
          </a:p>
          <a:p>
            <a:pPr algn="ctr"/>
            <a:endParaRPr lang="en-GB" sz="1200" dirty="0">
              <a:latin typeface="Comic Sans MS" pitchFamily="66" charset="0"/>
            </a:endParaRPr>
          </a:p>
          <a:p>
            <a:pPr algn="ctr"/>
            <a:r>
              <a:rPr lang="en-GB" sz="1200" dirty="0">
                <a:latin typeface="Comic Sans MS" pitchFamily="66" charset="0"/>
                <a:sym typeface="Wingdings" pitchFamily="2" charset="2"/>
              </a:rPr>
              <a:t> This means the horizontal and vertical forces cancel out (acceleration = 0 in both directions so F = 0)</a:t>
            </a:r>
            <a:endParaRPr lang="en-GB" sz="12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257800" y="48768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76800"/>
                <a:ext cx="82958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86841" y="5292305"/>
                <a:ext cx="19543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</a:rPr>
                        <m:t>30−4</m:t>
                      </m:r>
                      <m:r>
                        <a:rPr lang="en-GB" sz="1400" b="0" i="1" smtClean="0">
                          <a:latin typeface="Cambria Math"/>
                        </a:rPr>
                        <m:t>𝐶𝑜𝑠</m:t>
                      </m:r>
                      <m:r>
                        <a:rPr lang="en-GB" sz="1400" b="0" i="1" smtClean="0">
                          <a:latin typeface="Cambria Math"/>
                        </a:rPr>
                        <m:t>45=0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41" y="5292305"/>
                <a:ext cx="195438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90535" y="5707811"/>
                <a:ext cx="1616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</a:rPr>
                        <m:t>30=4</m:t>
                      </m:r>
                      <m:r>
                        <a:rPr lang="en-GB" sz="1400" b="0" i="1" smtClean="0">
                          <a:latin typeface="Cambria Math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/>
                        </a:rPr>
                        <m:t>45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535" y="5707811"/>
                <a:ext cx="1616533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282241" y="6054305"/>
                <a:ext cx="1175258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/>
                            </a:rPr>
                            <m:t>4</m:t>
                          </m:r>
                          <m:r>
                            <a:rPr lang="en-GB" sz="1400" i="1">
                              <a:latin typeface="Cambria Math"/>
                            </a:rPr>
                            <m:t>𝑐𝑜𝑠</m:t>
                          </m:r>
                          <m:r>
                            <a:rPr lang="en-GB" sz="1400" i="1">
                              <a:latin typeface="Cambria Math"/>
                            </a:rPr>
                            <m:t>45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𝐶𝑜𝑠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41" y="6054305"/>
                <a:ext cx="1175258" cy="500009"/>
              </a:xfrm>
              <a:prstGeom prst="rect">
                <a:avLst/>
              </a:prstGeom>
              <a:blipFill rotWithShape="1"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6272841" y="5011947"/>
            <a:ext cx="4572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c 48"/>
          <p:cNvSpPr/>
          <p:nvPr/>
        </p:nvSpPr>
        <p:spPr>
          <a:xfrm>
            <a:off x="6272841" y="5469147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c 49"/>
          <p:cNvSpPr/>
          <p:nvPr/>
        </p:nvSpPr>
        <p:spPr>
          <a:xfrm>
            <a:off x="6272841" y="5850147"/>
            <a:ext cx="4572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6577640" y="5011947"/>
            <a:ext cx="226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Choose a direction as positive and sub in values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30041" y="554534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Rearrange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53841" y="585014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Divide by Cos30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7800" y="449580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Resolve Horizontally</a:t>
            </a:r>
          </a:p>
        </p:txBody>
      </p:sp>
      <p:sp>
        <p:nvSpPr>
          <p:cNvPr id="55" name="Arc 54"/>
          <p:cNvSpPr/>
          <p:nvPr/>
        </p:nvSpPr>
        <p:spPr>
          <a:xfrm>
            <a:off x="6248400" y="6324600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6629400" y="6400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300933" y="6550223"/>
                <a:ext cx="1044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=3.27</m:t>
                      </m:r>
                      <m:r>
                        <a:rPr lang="en-GB" sz="1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933" y="6550223"/>
                <a:ext cx="1044966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C61B1F4-7DDD-4142-BBCD-8676DF39F7F8}"/>
                  </a:ext>
                </a:extLst>
              </p:cNvPr>
              <p:cNvSpPr txBox="1"/>
              <p:nvPr/>
            </p:nvSpPr>
            <p:spPr>
              <a:xfrm>
                <a:off x="7150962" y="4527611"/>
                <a:ext cx="525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(→)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C61B1F4-7DDD-4142-BBCD-8676DF39F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962" y="4527611"/>
                <a:ext cx="525400" cy="246221"/>
              </a:xfrm>
              <a:prstGeom prst="rect">
                <a:avLst/>
              </a:prstGeom>
              <a:blipFill>
                <a:blip r:embed="rId7"/>
                <a:stretch>
                  <a:fillRect l="-8140" r="-13953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タイトル 1">
            <a:extLst>
              <a:ext uri="{FF2B5EF4-FFF2-40B4-BE49-F238E27FC236}">
                <a16:creationId xmlns:a16="http://schemas.microsoft.com/office/drawing/2014/main" id="{BC918A0D-45A2-4789-908D-39282D6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1" name="コンテンツ プレースホルダー 2">
            <a:extLst>
              <a:ext uri="{FF2B5EF4-FFF2-40B4-BE49-F238E27FC236}">
                <a16:creationId xmlns:a16="http://schemas.microsoft.com/office/drawing/2014/main" id="{28BB8505-F1E8-46D5-8A8D-F406892A106A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2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/>
      <p:bldP spid="21" grpId="0"/>
      <p:bldP spid="22" grpId="0"/>
      <p:bldP spid="24" grpId="0" animBg="1"/>
      <p:bldP spid="25" grpId="0" animBg="1"/>
      <p:bldP spid="26" grpId="0"/>
      <p:bldP spid="27" grpId="0"/>
      <p:bldP spid="38" grpId="0"/>
      <p:bldP spid="39" grpId="0"/>
      <p:bldP spid="40" grpId="0"/>
      <p:bldP spid="41" grpId="0"/>
      <p:bldP spid="42" grpId="0" animBg="1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 animBg="1"/>
      <p:bldP spid="56" grpId="0"/>
      <p:bldP spid="57" grpId="0"/>
      <p:bldP spid="5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34">
            <a:extLst>
              <a:ext uri="{FF2B5EF4-FFF2-40B4-BE49-F238E27FC236}">
                <a16:creationId xmlns:a16="http://schemas.microsoft.com/office/drawing/2014/main" id="{65653204-08A1-4B7E-A5F9-798A71698A88}"/>
              </a:ext>
            </a:extLst>
          </p:cNvPr>
          <p:cNvCxnSpPr>
            <a:cxnSpLocks/>
          </p:cNvCxnSpPr>
          <p:nvPr/>
        </p:nvCxnSpPr>
        <p:spPr>
          <a:xfrm flipV="1">
            <a:off x="5649083" y="4096695"/>
            <a:ext cx="0" cy="1335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82">
                <a:extLst>
                  <a:ext uri="{FF2B5EF4-FFF2-40B4-BE49-F238E27FC236}">
                    <a16:creationId xmlns:a16="http://schemas.microsoft.com/office/drawing/2014/main" id="{662B67A0-0328-4363-ADA1-14B87D8DB6A7}"/>
                  </a:ext>
                </a:extLst>
              </p:cNvPr>
              <p:cNvSpPr txBox="1"/>
              <p:nvPr/>
            </p:nvSpPr>
            <p:spPr>
              <a:xfrm>
                <a:off x="4502062" y="4026746"/>
                <a:ext cx="3361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5" name="TextBox 82">
                <a:extLst>
                  <a:ext uri="{FF2B5EF4-FFF2-40B4-BE49-F238E27FC236}">
                    <a16:creationId xmlns:a16="http://schemas.microsoft.com/office/drawing/2014/main" id="{662B67A0-0328-4363-ADA1-14B87D8DB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62" y="4026746"/>
                <a:ext cx="33611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48" y="1600201"/>
            <a:ext cx="3875314" cy="4963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involving connected particles on rough and smooth inclined surfaces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One end of a light inextensible string is attached to a block A of mass 2kg. The block A is held at rest on a smooth fixed plane which is inclined to the horizontal at an angle of 30˚. The string lies along the line of greatest slope of the plane (</a:t>
            </a:r>
            <a:r>
              <a:rPr lang="en-GB" sz="1400" dirty="0" err="1">
                <a:latin typeface="Comic Sans MS" pitchFamily="66" charset="0"/>
              </a:rPr>
              <a:t>ie</a:t>
            </a:r>
            <a:r>
              <a:rPr lang="en-GB" sz="1400" dirty="0">
                <a:latin typeface="Comic Sans MS" pitchFamily="66" charset="0"/>
              </a:rPr>
              <a:t> – up the plane), and passes over a smooth light pulley which is fixed at the top of the plane. The other end of the string is attached to a block B of mass 5kg. The system is released from rest. By modelling the blocks as particles and ignoring air resistance:</a:t>
            </a:r>
          </a:p>
          <a:p>
            <a:pPr marL="0" indent="0" algn="ctr"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Comic Sans MS" pitchFamily="66" charset="0"/>
              </a:rPr>
              <a:t>c) Calculate the magnitude of the force exerted on the pulley by the string</a:t>
            </a:r>
            <a:endParaRPr lang="en-GB" sz="1400" dirty="0">
              <a:latin typeface="Comic Sans MS" pitchFamily="66" charset="0"/>
            </a:endParaRPr>
          </a:p>
        </p:txBody>
      </p:sp>
      <p:sp>
        <p:nvSpPr>
          <p:cNvPr id="56" name="タイトル 1">
            <a:extLst>
              <a:ext uri="{FF2B5EF4-FFF2-40B4-BE49-F238E27FC236}">
                <a16:creationId xmlns:a16="http://schemas.microsoft.com/office/drawing/2014/main" id="{43DFA446-99EE-4376-9695-F4F83555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61" y="-6988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83E64492-B18B-4C7D-80C8-C6AA1F942CC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32">
            <a:extLst>
              <a:ext uri="{FF2B5EF4-FFF2-40B4-BE49-F238E27FC236}">
                <a16:creationId xmlns:a16="http://schemas.microsoft.com/office/drawing/2014/main" id="{A2870C29-3219-43A3-A7A7-0F1B42B3AAD2}"/>
              </a:ext>
            </a:extLst>
          </p:cNvPr>
          <p:cNvCxnSpPr>
            <a:endCxn id="13" idx="1"/>
          </p:cNvCxnSpPr>
          <p:nvPr/>
        </p:nvCxnSpPr>
        <p:spPr>
          <a:xfrm flipV="1">
            <a:off x="7162800" y="1111437"/>
            <a:ext cx="1111437" cy="6411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0D56B3-418F-4F38-A01B-C3343529581D}"/>
              </a:ext>
            </a:extLst>
          </p:cNvPr>
          <p:cNvCxnSpPr/>
          <p:nvPr/>
        </p:nvCxnSpPr>
        <p:spPr>
          <a:xfrm flipV="1">
            <a:off x="4267200" y="1371600"/>
            <a:ext cx="403860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D9822A-E4E6-43A8-9AF1-CDFC020E32CC}"/>
              </a:ext>
            </a:extLst>
          </p:cNvPr>
          <p:cNvCxnSpPr/>
          <p:nvPr/>
        </p:nvCxnSpPr>
        <p:spPr>
          <a:xfrm>
            <a:off x="4267200" y="3581400"/>
            <a:ext cx="403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4AF15962-E5BF-4395-8FFA-A562028E3139}"/>
              </a:ext>
            </a:extLst>
          </p:cNvPr>
          <p:cNvCxnSpPr/>
          <p:nvPr/>
        </p:nvCxnSpPr>
        <p:spPr>
          <a:xfrm>
            <a:off x="8305800" y="1371600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086DA7A9-E2F2-4CFE-83F0-513A90301BF2}"/>
              </a:ext>
            </a:extLst>
          </p:cNvPr>
          <p:cNvCxnSpPr/>
          <p:nvPr/>
        </p:nvCxnSpPr>
        <p:spPr>
          <a:xfrm>
            <a:off x="8153400" y="3429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3F2F7EA8-3BF5-4567-902A-C8ABC760921D}"/>
              </a:ext>
            </a:extLst>
          </p:cNvPr>
          <p:cNvCxnSpPr/>
          <p:nvPr/>
        </p:nvCxnSpPr>
        <p:spPr>
          <a:xfrm>
            <a:off x="8153400" y="34290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8">
            <a:extLst>
              <a:ext uri="{FF2B5EF4-FFF2-40B4-BE49-F238E27FC236}">
                <a16:creationId xmlns:a16="http://schemas.microsoft.com/office/drawing/2014/main" id="{74D7E4D9-3C5F-46FC-867C-57423EC3251C}"/>
              </a:ext>
            </a:extLst>
          </p:cNvPr>
          <p:cNvSpPr txBox="1"/>
          <p:nvPr/>
        </p:nvSpPr>
        <p:spPr>
          <a:xfrm>
            <a:off x="4818355" y="3267722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30˚</a:t>
            </a: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FC0BBF48-0C30-4405-9707-9FE8BA9667F7}"/>
              </a:ext>
            </a:extLst>
          </p:cNvPr>
          <p:cNvSpPr/>
          <p:nvPr/>
        </p:nvSpPr>
        <p:spPr>
          <a:xfrm rot="19855961">
            <a:off x="6714493" y="1644017"/>
            <a:ext cx="512688" cy="421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30">
            <a:extLst>
              <a:ext uri="{FF2B5EF4-FFF2-40B4-BE49-F238E27FC236}">
                <a16:creationId xmlns:a16="http://schemas.microsoft.com/office/drawing/2014/main" id="{F9A11F18-730F-41A0-98A1-D6FFE149CA42}"/>
              </a:ext>
            </a:extLst>
          </p:cNvPr>
          <p:cNvSpPr/>
          <p:nvPr/>
        </p:nvSpPr>
        <p:spPr>
          <a:xfrm>
            <a:off x="8229600" y="1066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34">
            <a:extLst>
              <a:ext uri="{FF2B5EF4-FFF2-40B4-BE49-F238E27FC236}">
                <a16:creationId xmlns:a16="http://schemas.microsoft.com/office/drawing/2014/main" id="{027616B7-6336-4289-BDE9-0BE525131CBF}"/>
              </a:ext>
            </a:extLst>
          </p:cNvPr>
          <p:cNvCxnSpPr/>
          <p:nvPr/>
        </p:nvCxnSpPr>
        <p:spPr>
          <a:xfrm flipH="1" flipV="1">
            <a:off x="8529594" y="1219201"/>
            <a:ext cx="4806" cy="144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9">
            <a:extLst>
              <a:ext uri="{FF2B5EF4-FFF2-40B4-BE49-F238E27FC236}">
                <a16:creationId xmlns:a16="http://schemas.microsoft.com/office/drawing/2014/main" id="{CB576A2B-E2CD-4FDF-A4A0-2164E3C0A7D8}"/>
              </a:ext>
            </a:extLst>
          </p:cNvPr>
          <p:cNvSpPr/>
          <p:nvPr/>
        </p:nvSpPr>
        <p:spPr>
          <a:xfrm>
            <a:off x="8382000" y="2667000"/>
            <a:ext cx="3048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40">
            <a:extLst>
              <a:ext uri="{FF2B5EF4-FFF2-40B4-BE49-F238E27FC236}">
                <a16:creationId xmlns:a16="http://schemas.microsoft.com/office/drawing/2014/main" id="{1FB5DC76-B863-4664-A4C0-C8E97808466C}"/>
              </a:ext>
            </a:extLst>
          </p:cNvPr>
          <p:cNvCxnSpPr/>
          <p:nvPr/>
        </p:nvCxnSpPr>
        <p:spPr>
          <a:xfrm>
            <a:off x="7086600" y="2057400"/>
            <a:ext cx="0" cy="14478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2">
            <a:extLst>
              <a:ext uri="{FF2B5EF4-FFF2-40B4-BE49-F238E27FC236}">
                <a16:creationId xmlns:a16="http://schemas.microsoft.com/office/drawing/2014/main" id="{FF8630C8-80FF-4FFF-82D6-A07F2F398698}"/>
              </a:ext>
            </a:extLst>
          </p:cNvPr>
          <p:cNvCxnSpPr>
            <a:cxnSpLocks/>
          </p:cNvCxnSpPr>
          <p:nvPr/>
        </p:nvCxnSpPr>
        <p:spPr>
          <a:xfrm>
            <a:off x="7086600" y="2057400"/>
            <a:ext cx="619217" cy="110305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4">
            <a:extLst>
              <a:ext uri="{FF2B5EF4-FFF2-40B4-BE49-F238E27FC236}">
                <a16:creationId xmlns:a16="http://schemas.microsoft.com/office/drawing/2014/main" id="{D476AD23-993F-42CD-A72B-B4124B5C2386}"/>
              </a:ext>
            </a:extLst>
          </p:cNvPr>
          <p:cNvCxnSpPr>
            <a:cxnSpLocks/>
          </p:cNvCxnSpPr>
          <p:nvPr/>
        </p:nvCxnSpPr>
        <p:spPr>
          <a:xfrm flipH="1">
            <a:off x="7086600" y="3160450"/>
            <a:ext cx="628095" cy="344750"/>
          </a:xfrm>
          <a:prstGeom prst="line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46">
            <a:extLst>
              <a:ext uri="{FF2B5EF4-FFF2-40B4-BE49-F238E27FC236}">
                <a16:creationId xmlns:a16="http://schemas.microsoft.com/office/drawing/2014/main" id="{2180016C-1508-4277-AD05-A2C0F9B12649}"/>
              </a:ext>
            </a:extLst>
          </p:cNvPr>
          <p:cNvSpPr/>
          <p:nvPr/>
        </p:nvSpPr>
        <p:spPr>
          <a:xfrm>
            <a:off x="6629400" y="1524000"/>
            <a:ext cx="914400" cy="914400"/>
          </a:xfrm>
          <a:prstGeom prst="arc">
            <a:avLst>
              <a:gd name="adj1" fmla="val 3993266"/>
              <a:gd name="adj2" fmla="val 53841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47">
            <a:extLst>
              <a:ext uri="{FF2B5EF4-FFF2-40B4-BE49-F238E27FC236}">
                <a16:creationId xmlns:a16="http://schemas.microsoft.com/office/drawing/2014/main" id="{79B12BA4-1692-46C3-AE6C-7E5B3C0921F5}"/>
              </a:ext>
            </a:extLst>
          </p:cNvPr>
          <p:cNvSpPr txBox="1"/>
          <p:nvPr/>
        </p:nvSpPr>
        <p:spPr>
          <a:xfrm>
            <a:off x="7023162" y="2425825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30˚</a:t>
            </a:r>
          </a:p>
        </p:txBody>
      </p:sp>
      <p:sp>
        <p:nvSpPr>
          <p:cNvPr id="21" name="TextBox 48">
            <a:extLst>
              <a:ext uri="{FF2B5EF4-FFF2-40B4-BE49-F238E27FC236}">
                <a16:creationId xmlns:a16="http://schemas.microsoft.com/office/drawing/2014/main" id="{62226CD4-6AB2-47E4-BC80-C2620766A94F}"/>
              </a:ext>
            </a:extLst>
          </p:cNvPr>
          <p:cNvSpPr txBox="1"/>
          <p:nvPr/>
        </p:nvSpPr>
        <p:spPr>
          <a:xfrm>
            <a:off x="6705600" y="2667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2g</a:t>
            </a: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DEF85668-7573-4376-A74D-05F5ED9BCF67}"/>
              </a:ext>
            </a:extLst>
          </p:cNvPr>
          <p:cNvSpPr txBox="1"/>
          <p:nvPr/>
        </p:nvSpPr>
        <p:spPr>
          <a:xfrm>
            <a:off x="7391400" y="2362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2gCos30</a:t>
            </a:r>
          </a:p>
        </p:txBody>
      </p:sp>
      <p:sp>
        <p:nvSpPr>
          <p:cNvPr id="23" name="TextBox 50">
            <a:extLst>
              <a:ext uri="{FF2B5EF4-FFF2-40B4-BE49-F238E27FC236}">
                <a16:creationId xmlns:a16="http://schemas.microsoft.com/office/drawing/2014/main" id="{85962EE4-E718-4B15-8B2E-F4A6047D86D4}"/>
              </a:ext>
            </a:extLst>
          </p:cNvPr>
          <p:cNvSpPr txBox="1"/>
          <p:nvPr/>
        </p:nvSpPr>
        <p:spPr>
          <a:xfrm>
            <a:off x="7315200" y="3276600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2gSin30</a:t>
            </a:r>
          </a:p>
        </p:txBody>
      </p:sp>
      <p:cxnSp>
        <p:nvCxnSpPr>
          <p:cNvPr id="24" name="Straight Connector 51">
            <a:extLst>
              <a:ext uri="{FF2B5EF4-FFF2-40B4-BE49-F238E27FC236}">
                <a16:creationId xmlns:a16="http://schemas.microsoft.com/office/drawing/2014/main" id="{BFFA0482-9019-44CB-B110-E9736EAB6C4B}"/>
              </a:ext>
            </a:extLst>
          </p:cNvPr>
          <p:cNvCxnSpPr/>
          <p:nvPr/>
        </p:nvCxnSpPr>
        <p:spPr>
          <a:xfrm flipH="1" flipV="1">
            <a:off x="6511159" y="1072055"/>
            <a:ext cx="346842" cy="60434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4">
            <a:extLst>
              <a:ext uri="{FF2B5EF4-FFF2-40B4-BE49-F238E27FC236}">
                <a16:creationId xmlns:a16="http://schemas.microsoft.com/office/drawing/2014/main" id="{026B4D5E-DD33-4241-B305-2AE241DA552E}"/>
              </a:ext>
            </a:extLst>
          </p:cNvPr>
          <p:cNvSpPr txBox="1"/>
          <p:nvPr/>
        </p:nvSpPr>
        <p:spPr>
          <a:xfrm>
            <a:off x="6584142" y="91781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</a:p>
        </p:txBody>
      </p:sp>
      <p:cxnSp>
        <p:nvCxnSpPr>
          <p:cNvPr id="26" name="Straight Connector 59">
            <a:extLst>
              <a:ext uri="{FF2B5EF4-FFF2-40B4-BE49-F238E27FC236}">
                <a16:creationId xmlns:a16="http://schemas.microsoft.com/office/drawing/2014/main" id="{E8564850-58A0-4C91-A3AE-55148719AA13}"/>
              </a:ext>
            </a:extLst>
          </p:cNvPr>
          <p:cNvCxnSpPr/>
          <p:nvPr/>
        </p:nvCxnSpPr>
        <p:spPr>
          <a:xfrm>
            <a:off x="8534400" y="3048000"/>
            <a:ext cx="0" cy="41256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60">
            <a:extLst>
              <a:ext uri="{FF2B5EF4-FFF2-40B4-BE49-F238E27FC236}">
                <a16:creationId xmlns:a16="http://schemas.microsoft.com/office/drawing/2014/main" id="{D1EDFAA9-4AEC-417A-8F02-2D14D72EE375}"/>
              </a:ext>
            </a:extLst>
          </p:cNvPr>
          <p:cNvSpPr txBox="1"/>
          <p:nvPr/>
        </p:nvSpPr>
        <p:spPr>
          <a:xfrm>
            <a:off x="8332433" y="3429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5g</a:t>
            </a:r>
          </a:p>
        </p:txBody>
      </p:sp>
      <p:sp>
        <p:nvSpPr>
          <p:cNvPr id="28" name="TextBox 61">
            <a:extLst>
              <a:ext uri="{FF2B5EF4-FFF2-40B4-BE49-F238E27FC236}">
                <a16:creationId xmlns:a16="http://schemas.microsoft.com/office/drawing/2014/main" id="{BB8C822C-E28E-4B9A-895D-941669081384}"/>
              </a:ext>
            </a:extLst>
          </p:cNvPr>
          <p:cNvSpPr txBox="1"/>
          <p:nvPr/>
        </p:nvSpPr>
        <p:spPr>
          <a:xfrm>
            <a:off x="6799554" y="1720790"/>
            <a:ext cx="353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9" name="TextBox 62">
            <a:extLst>
              <a:ext uri="{FF2B5EF4-FFF2-40B4-BE49-F238E27FC236}">
                <a16:creationId xmlns:a16="http://schemas.microsoft.com/office/drawing/2014/main" id="{37AA9094-849C-4D72-B5E5-99C46C1880F0}"/>
              </a:ext>
            </a:extLst>
          </p:cNvPr>
          <p:cNvSpPr txBox="1"/>
          <p:nvPr/>
        </p:nvSpPr>
        <p:spPr>
          <a:xfrm>
            <a:off x="8390877" y="269363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mic Sans MS" pitchFamily="66" charset="0"/>
              </a:rPr>
              <a:t>B</a:t>
            </a:r>
          </a:p>
        </p:txBody>
      </p:sp>
      <p:cxnSp>
        <p:nvCxnSpPr>
          <p:cNvPr id="30" name="Straight Connector 63">
            <a:extLst>
              <a:ext uri="{FF2B5EF4-FFF2-40B4-BE49-F238E27FC236}">
                <a16:creationId xmlns:a16="http://schemas.microsoft.com/office/drawing/2014/main" id="{FAF8762A-C88D-4970-8118-6455F1FB6DE4}"/>
              </a:ext>
            </a:extLst>
          </p:cNvPr>
          <p:cNvCxnSpPr/>
          <p:nvPr/>
        </p:nvCxnSpPr>
        <p:spPr>
          <a:xfrm>
            <a:off x="8839200" y="27432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4">
            <a:extLst>
              <a:ext uri="{FF2B5EF4-FFF2-40B4-BE49-F238E27FC236}">
                <a16:creationId xmlns:a16="http://schemas.microsoft.com/office/drawing/2014/main" id="{2BAD9142-A89D-42BB-8EBC-2BDECE88DFE1}"/>
              </a:ext>
            </a:extLst>
          </p:cNvPr>
          <p:cNvCxnSpPr/>
          <p:nvPr/>
        </p:nvCxnSpPr>
        <p:spPr>
          <a:xfrm>
            <a:off x="8839200" y="25908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5">
            <a:extLst>
              <a:ext uri="{FF2B5EF4-FFF2-40B4-BE49-F238E27FC236}">
                <a16:creationId xmlns:a16="http://schemas.microsoft.com/office/drawing/2014/main" id="{297E8D65-D680-4B5A-BDD4-E39F932620BB}"/>
              </a:ext>
            </a:extLst>
          </p:cNvPr>
          <p:cNvSpPr txBox="1"/>
          <p:nvPr/>
        </p:nvSpPr>
        <p:spPr>
          <a:xfrm>
            <a:off x="8887296" y="2667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cxnSp>
        <p:nvCxnSpPr>
          <p:cNvPr id="33" name="Straight Connector 69">
            <a:extLst>
              <a:ext uri="{FF2B5EF4-FFF2-40B4-BE49-F238E27FC236}">
                <a16:creationId xmlns:a16="http://schemas.microsoft.com/office/drawing/2014/main" id="{09F7E629-36FB-48C9-9106-B9B3C1DF3CB3}"/>
              </a:ext>
            </a:extLst>
          </p:cNvPr>
          <p:cNvCxnSpPr/>
          <p:nvPr/>
        </p:nvCxnSpPr>
        <p:spPr>
          <a:xfrm flipV="1">
            <a:off x="6995556" y="1100447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A1B0DE8-4ED2-4F86-B53A-CB0B654FF85F}"/>
              </a:ext>
            </a:extLst>
          </p:cNvPr>
          <p:cNvCxnSpPr/>
          <p:nvPr/>
        </p:nvCxnSpPr>
        <p:spPr>
          <a:xfrm flipV="1">
            <a:off x="7126185" y="1026666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72">
            <a:extLst>
              <a:ext uri="{FF2B5EF4-FFF2-40B4-BE49-F238E27FC236}">
                <a16:creationId xmlns:a16="http://schemas.microsoft.com/office/drawing/2014/main" id="{1C3B6D2A-DDB1-45D1-B262-B728A7B7679A}"/>
              </a:ext>
            </a:extLst>
          </p:cNvPr>
          <p:cNvSpPr txBox="1"/>
          <p:nvPr/>
        </p:nvSpPr>
        <p:spPr>
          <a:xfrm>
            <a:off x="7068392" y="871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38" name="TextBox 76">
            <a:extLst>
              <a:ext uri="{FF2B5EF4-FFF2-40B4-BE49-F238E27FC236}">
                <a16:creationId xmlns:a16="http://schemas.microsoft.com/office/drawing/2014/main" id="{BAD5AB14-FD1B-4617-94B1-5FE00AD66360}"/>
              </a:ext>
            </a:extLst>
          </p:cNvPr>
          <p:cNvSpPr txBox="1"/>
          <p:nvPr/>
        </p:nvSpPr>
        <p:spPr>
          <a:xfrm>
            <a:off x="7454148" y="116323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39" name="TextBox 77">
            <a:extLst>
              <a:ext uri="{FF2B5EF4-FFF2-40B4-BE49-F238E27FC236}">
                <a16:creationId xmlns:a16="http://schemas.microsoft.com/office/drawing/2014/main" id="{70D1EB13-BCAF-4626-A59B-9C0F276D138E}"/>
              </a:ext>
            </a:extLst>
          </p:cNvPr>
          <p:cNvSpPr txBox="1"/>
          <p:nvPr/>
        </p:nvSpPr>
        <p:spPr>
          <a:xfrm>
            <a:off x="8556574" y="206378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41" name="TextBox 88">
            <a:extLst>
              <a:ext uri="{FF2B5EF4-FFF2-40B4-BE49-F238E27FC236}">
                <a16:creationId xmlns:a16="http://schemas.microsoft.com/office/drawing/2014/main" id="{1749963A-C3BE-4364-AAF4-70E122DC3F3E}"/>
              </a:ext>
            </a:extLst>
          </p:cNvPr>
          <p:cNvSpPr txBox="1"/>
          <p:nvPr/>
        </p:nvSpPr>
        <p:spPr>
          <a:xfrm>
            <a:off x="4038600" y="1371600"/>
            <a:ext cx="2057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mic Sans MS" pitchFamily="66" charset="0"/>
              </a:rPr>
              <a:t>Draw a diagram</a:t>
            </a:r>
          </a:p>
          <a:p>
            <a:pPr algn="ctr"/>
            <a:r>
              <a:rPr lang="en-GB" sz="1100" dirty="0">
                <a:latin typeface="Comic Sans MS" pitchFamily="66" charset="0"/>
                <a:sym typeface="Wingdings" pitchFamily="2" charset="2"/>
              </a:rPr>
              <a:t> Remember to split the forces on the blocks into parallel and perpendicular (where appropriate!)</a:t>
            </a:r>
            <a:endParaRPr lang="en-GB" sz="1100" dirty="0">
              <a:latin typeface="Comic Sans MS" pitchFamily="66" charset="0"/>
            </a:endParaRPr>
          </a:p>
        </p:txBody>
      </p:sp>
      <p:cxnSp>
        <p:nvCxnSpPr>
          <p:cNvPr id="42" name="Straight Connector 90">
            <a:extLst>
              <a:ext uri="{FF2B5EF4-FFF2-40B4-BE49-F238E27FC236}">
                <a16:creationId xmlns:a16="http://schemas.microsoft.com/office/drawing/2014/main" id="{967BF226-C2B1-418F-A523-5F7C3EC31002}"/>
              </a:ext>
            </a:extLst>
          </p:cNvPr>
          <p:cNvCxnSpPr/>
          <p:nvPr/>
        </p:nvCxnSpPr>
        <p:spPr>
          <a:xfrm flipV="1">
            <a:off x="7191498" y="1471551"/>
            <a:ext cx="457200" cy="26016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91">
            <a:extLst>
              <a:ext uri="{FF2B5EF4-FFF2-40B4-BE49-F238E27FC236}">
                <a16:creationId xmlns:a16="http://schemas.microsoft.com/office/drawing/2014/main" id="{7F353111-87AA-45C7-9CD9-6005B9AE27E5}"/>
              </a:ext>
            </a:extLst>
          </p:cNvPr>
          <p:cNvCxnSpPr/>
          <p:nvPr/>
        </p:nvCxnSpPr>
        <p:spPr>
          <a:xfrm flipV="1">
            <a:off x="8534400" y="2262139"/>
            <a:ext cx="0" cy="41256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27">
            <a:extLst>
              <a:ext uri="{FF2B5EF4-FFF2-40B4-BE49-F238E27FC236}">
                <a16:creationId xmlns:a16="http://schemas.microsoft.com/office/drawing/2014/main" id="{331CD8D0-9BBB-4EF4-B7F9-211500557F94}"/>
              </a:ext>
            </a:extLst>
          </p:cNvPr>
          <p:cNvSpPr/>
          <p:nvPr/>
        </p:nvSpPr>
        <p:spPr>
          <a:xfrm>
            <a:off x="3962400" y="3048000"/>
            <a:ext cx="914400" cy="914400"/>
          </a:xfrm>
          <a:prstGeom prst="arc">
            <a:avLst>
              <a:gd name="adj1" fmla="val 19894800"/>
              <a:gd name="adj2" fmla="val 6302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82">
                <a:extLst>
                  <a:ext uri="{FF2B5EF4-FFF2-40B4-BE49-F238E27FC236}">
                    <a16:creationId xmlns:a16="http://schemas.microsoft.com/office/drawing/2014/main" id="{5ACA1A75-C67C-4055-8140-272736CA3654}"/>
                  </a:ext>
                </a:extLst>
              </p:cNvPr>
              <p:cNvSpPr txBox="1"/>
              <p:nvPr/>
            </p:nvSpPr>
            <p:spPr>
              <a:xfrm>
                <a:off x="1404224" y="5076977"/>
                <a:ext cx="805926" cy="495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TextBox 82">
                <a:extLst>
                  <a:ext uri="{FF2B5EF4-FFF2-40B4-BE49-F238E27FC236}">
                    <a16:creationId xmlns:a16="http://schemas.microsoft.com/office/drawing/2014/main" id="{5ACA1A75-C67C-4055-8140-272736CA3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24" y="5076977"/>
                <a:ext cx="805926" cy="495520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82">
                <a:extLst>
                  <a:ext uri="{FF2B5EF4-FFF2-40B4-BE49-F238E27FC236}">
                    <a16:creationId xmlns:a16="http://schemas.microsoft.com/office/drawing/2014/main" id="{8B1ADE88-BF2A-4F0C-81BE-F52B4C9EFA86}"/>
                  </a:ext>
                </a:extLst>
              </p:cNvPr>
              <p:cNvSpPr txBox="1"/>
              <p:nvPr/>
            </p:nvSpPr>
            <p:spPr>
              <a:xfrm>
                <a:off x="2240204" y="5078457"/>
                <a:ext cx="912942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4" name="TextBox 82">
                <a:extLst>
                  <a:ext uri="{FF2B5EF4-FFF2-40B4-BE49-F238E27FC236}">
                    <a16:creationId xmlns:a16="http://schemas.microsoft.com/office/drawing/2014/main" id="{8B1ADE88-BF2A-4F0C-81BE-F52B4C9E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04" y="5078457"/>
                <a:ext cx="912942" cy="50065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2784A8E2-C995-469D-81E4-0AD099A464BF}"/>
              </a:ext>
            </a:extLst>
          </p:cNvPr>
          <p:cNvCxnSpPr>
            <a:endCxn id="46" idx="1"/>
          </p:cNvCxnSpPr>
          <p:nvPr/>
        </p:nvCxnSpPr>
        <p:spPr>
          <a:xfrm flipV="1">
            <a:off x="4282289" y="3988930"/>
            <a:ext cx="1111437" cy="6411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30">
            <a:extLst>
              <a:ext uri="{FF2B5EF4-FFF2-40B4-BE49-F238E27FC236}">
                <a16:creationId xmlns:a16="http://schemas.microsoft.com/office/drawing/2014/main" id="{E3ABEEF7-DB2C-4735-864D-3838ACC2340C}"/>
              </a:ext>
            </a:extLst>
          </p:cNvPr>
          <p:cNvSpPr/>
          <p:nvPr/>
        </p:nvSpPr>
        <p:spPr>
          <a:xfrm>
            <a:off x="5349089" y="3944293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90">
            <a:extLst>
              <a:ext uri="{FF2B5EF4-FFF2-40B4-BE49-F238E27FC236}">
                <a16:creationId xmlns:a16="http://schemas.microsoft.com/office/drawing/2014/main" id="{8323A3F2-44BD-4C73-AF5F-0497CCF94B49}"/>
              </a:ext>
            </a:extLst>
          </p:cNvPr>
          <p:cNvCxnSpPr>
            <a:cxnSpLocks/>
          </p:cNvCxnSpPr>
          <p:nvPr/>
        </p:nvCxnSpPr>
        <p:spPr>
          <a:xfrm flipH="1">
            <a:off x="4617267" y="4070290"/>
            <a:ext cx="626226" cy="37019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90">
            <a:extLst>
              <a:ext uri="{FF2B5EF4-FFF2-40B4-BE49-F238E27FC236}">
                <a16:creationId xmlns:a16="http://schemas.microsoft.com/office/drawing/2014/main" id="{B1139605-3D59-4719-BB3E-84CF9A2C1FF1}"/>
              </a:ext>
            </a:extLst>
          </p:cNvPr>
          <p:cNvCxnSpPr>
            <a:cxnSpLocks/>
          </p:cNvCxnSpPr>
          <p:nvPr/>
        </p:nvCxnSpPr>
        <p:spPr>
          <a:xfrm>
            <a:off x="5649390" y="4345148"/>
            <a:ext cx="0" cy="706686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82">
                <a:extLst>
                  <a:ext uri="{FF2B5EF4-FFF2-40B4-BE49-F238E27FC236}">
                    <a16:creationId xmlns:a16="http://schemas.microsoft.com/office/drawing/2014/main" id="{8351CC3B-322E-4298-8C4B-87751F596580}"/>
                  </a:ext>
                </a:extLst>
              </p:cNvPr>
              <p:cNvSpPr txBox="1"/>
              <p:nvPr/>
            </p:nvSpPr>
            <p:spPr>
              <a:xfrm>
                <a:off x="5650343" y="4604659"/>
                <a:ext cx="3361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8" name="TextBox 82">
                <a:extLst>
                  <a:ext uri="{FF2B5EF4-FFF2-40B4-BE49-F238E27FC236}">
                    <a16:creationId xmlns:a16="http://schemas.microsoft.com/office/drawing/2014/main" id="{8351CC3B-322E-4298-8C4B-87751F59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343" y="4604659"/>
                <a:ext cx="33611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 27">
            <a:extLst>
              <a:ext uri="{FF2B5EF4-FFF2-40B4-BE49-F238E27FC236}">
                <a16:creationId xmlns:a16="http://schemas.microsoft.com/office/drawing/2014/main" id="{9718F791-3EA4-432C-9C4D-5F19AC6E233A}"/>
              </a:ext>
            </a:extLst>
          </p:cNvPr>
          <p:cNvSpPr/>
          <p:nvPr/>
        </p:nvSpPr>
        <p:spPr>
          <a:xfrm>
            <a:off x="7944416" y="810285"/>
            <a:ext cx="914400" cy="914400"/>
          </a:xfrm>
          <a:prstGeom prst="arc">
            <a:avLst>
              <a:gd name="adj1" fmla="val 6129215"/>
              <a:gd name="adj2" fmla="val 86219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28">
            <a:extLst>
              <a:ext uri="{FF2B5EF4-FFF2-40B4-BE49-F238E27FC236}">
                <a16:creationId xmlns:a16="http://schemas.microsoft.com/office/drawing/2014/main" id="{D0DBA569-EBF2-4F4C-BB33-3B570B2F326F}"/>
              </a:ext>
            </a:extLst>
          </p:cNvPr>
          <p:cNvSpPr txBox="1"/>
          <p:nvPr/>
        </p:nvSpPr>
        <p:spPr>
          <a:xfrm>
            <a:off x="7805999" y="1629046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60˚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5A31AB3-911E-420A-99B3-967947AE4424}"/>
              </a:ext>
            </a:extLst>
          </p:cNvPr>
          <p:cNvCxnSpPr>
            <a:cxnSpLocks/>
          </p:cNvCxnSpPr>
          <p:nvPr/>
        </p:nvCxnSpPr>
        <p:spPr>
          <a:xfrm flipH="1">
            <a:off x="4725909" y="3956365"/>
            <a:ext cx="851027" cy="148476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28">
            <a:extLst>
              <a:ext uri="{FF2B5EF4-FFF2-40B4-BE49-F238E27FC236}">
                <a16:creationId xmlns:a16="http://schemas.microsoft.com/office/drawing/2014/main" id="{09154658-B506-4768-A39D-8B9D5A777FA1}"/>
              </a:ext>
            </a:extLst>
          </p:cNvPr>
          <p:cNvSpPr txBox="1"/>
          <p:nvPr/>
        </p:nvSpPr>
        <p:spPr>
          <a:xfrm>
            <a:off x="5274562" y="4317925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30˚</a:t>
            </a:r>
          </a:p>
        </p:txBody>
      </p:sp>
      <p:sp>
        <p:nvSpPr>
          <p:cNvPr id="65" name="TextBox 28">
            <a:extLst>
              <a:ext uri="{FF2B5EF4-FFF2-40B4-BE49-F238E27FC236}">
                <a16:creationId xmlns:a16="http://schemas.microsoft.com/office/drawing/2014/main" id="{6866D43C-38F1-4C0D-BFC6-7EE4A800D4DA}"/>
              </a:ext>
            </a:extLst>
          </p:cNvPr>
          <p:cNvSpPr txBox="1"/>
          <p:nvPr/>
        </p:nvSpPr>
        <p:spPr>
          <a:xfrm>
            <a:off x="5002958" y="4145909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30˚</a:t>
            </a: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695CBDC-A4BD-4414-8B04-6176B5D89BFA}"/>
              </a:ext>
            </a:extLst>
          </p:cNvPr>
          <p:cNvCxnSpPr>
            <a:cxnSpLocks/>
          </p:cNvCxnSpPr>
          <p:nvPr/>
        </p:nvCxnSpPr>
        <p:spPr>
          <a:xfrm flipH="1" flipV="1">
            <a:off x="4967288" y="5043488"/>
            <a:ext cx="677323" cy="3932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BA58471-7280-44C5-9209-D585FB720903}"/>
              </a:ext>
            </a:extLst>
          </p:cNvPr>
          <p:cNvSpPr/>
          <p:nvPr/>
        </p:nvSpPr>
        <p:spPr>
          <a:xfrm rot="18002630">
            <a:off x="4886098" y="4906457"/>
            <a:ext cx="109311" cy="109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8D06D6DE-D0C9-44D0-942C-C26DC6E458F0}"/>
              </a:ext>
            </a:extLst>
          </p:cNvPr>
          <p:cNvCxnSpPr>
            <a:cxnSpLocks/>
          </p:cNvCxnSpPr>
          <p:nvPr/>
        </p:nvCxnSpPr>
        <p:spPr>
          <a:xfrm flipH="1" flipV="1">
            <a:off x="4271963" y="4633913"/>
            <a:ext cx="677323" cy="3932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C604CFB3-5DC2-4B14-A218-3374BE868FD2}"/>
              </a:ext>
            </a:extLst>
          </p:cNvPr>
          <p:cNvSpPr/>
          <p:nvPr/>
        </p:nvSpPr>
        <p:spPr>
          <a:xfrm rot="18002630">
            <a:off x="4978967" y="4963606"/>
            <a:ext cx="109311" cy="109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2">
                <a:extLst>
                  <a:ext uri="{FF2B5EF4-FFF2-40B4-BE49-F238E27FC236}">
                    <a16:creationId xmlns:a16="http://schemas.microsoft.com/office/drawing/2014/main" id="{87CA7C97-5DC9-4559-8C70-CE37C1B47A74}"/>
                  </a:ext>
                </a:extLst>
              </p:cNvPr>
              <p:cNvSpPr txBox="1"/>
              <p:nvPr/>
            </p:nvSpPr>
            <p:spPr>
              <a:xfrm>
                <a:off x="4520043" y="5392059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6" name="TextBox 82">
                <a:extLst>
                  <a:ext uri="{FF2B5EF4-FFF2-40B4-BE49-F238E27FC236}">
                    <a16:creationId xmlns:a16="http://schemas.microsoft.com/office/drawing/2014/main" id="{87CA7C97-5DC9-4559-8C70-CE37C1B47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043" y="5392059"/>
                <a:ext cx="34381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2">
                <a:extLst>
                  <a:ext uri="{FF2B5EF4-FFF2-40B4-BE49-F238E27FC236}">
                    <a16:creationId xmlns:a16="http://schemas.microsoft.com/office/drawing/2014/main" id="{40C41BED-DDB8-4544-B2B0-A851308CAF0E}"/>
                  </a:ext>
                </a:extLst>
              </p:cNvPr>
              <p:cNvSpPr txBox="1"/>
              <p:nvPr/>
            </p:nvSpPr>
            <p:spPr>
              <a:xfrm>
                <a:off x="4977989" y="4748633"/>
                <a:ext cx="7040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𝑇𝑐𝑜𝑠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7" name="TextBox 82">
                <a:extLst>
                  <a:ext uri="{FF2B5EF4-FFF2-40B4-BE49-F238E27FC236}">
                    <a16:creationId xmlns:a16="http://schemas.microsoft.com/office/drawing/2014/main" id="{40C41BED-DDB8-4544-B2B0-A851308CA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89" y="4748633"/>
                <a:ext cx="70403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2">
                <a:extLst>
                  <a:ext uri="{FF2B5EF4-FFF2-40B4-BE49-F238E27FC236}">
                    <a16:creationId xmlns:a16="http://schemas.microsoft.com/office/drawing/2014/main" id="{9C8B919F-D133-4305-B98F-CD8B0D4207FC}"/>
                  </a:ext>
                </a:extLst>
              </p:cNvPr>
              <p:cNvSpPr txBox="1"/>
              <p:nvPr/>
            </p:nvSpPr>
            <p:spPr>
              <a:xfrm>
                <a:off x="4528857" y="4553024"/>
                <a:ext cx="7040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𝑇𝑐𝑜𝑠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8" name="TextBox 82">
                <a:extLst>
                  <a:ext uri="{FF2B5EF4-FFF2-40B4-BE49-F238E27FC236}">
                    <a16:creationId xmlns:a16="http://schemas.microsoft.com/office/drawing/2014/main" id="{9C8B919F-D133-4305-B98F-CD8B0D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857" y="4553024"/>
                <a:ext cx="70403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F37F7B2-240C-4790-A5FF-6C087F787A81}"/>
              </a:ext>
            </a:extLst>
          </p:cNvPr>
          <p:cNvSpPr txBox="1"/>
          <p:nvPr/>
        </p:nvSpPr>
        <p:spPr>
          <a:xfrm>
            <a:off x="6007608" y="3951284"/>
            <a:ext cx="302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The force on the pulley comes from the tension in the string in both directions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9A57817-0531-40B8-B84E-364913B46413}"/>
              </a:ext>
            </a:extLst>
          </p:cNvPr>
          <p:cNvSpPr txBox="1"/>
          <p:nvPr/>
        </p:nvSpPr>
        <p:spPr>
          <a:xfrm>
            <a:off x="6016752" y="4563932"/>
            <a:ext cx="301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Since the Tensions are equal, the resultant force will be along the angle bisector for the angle at the top of the plane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A3E7064-E436-4DF2-A107-8A52EA149832}"/>
              </a:ext>
            </a:extLst>
          </p:cNvPr>
          <p:cNvSpPr txBox="1"/>
          <p:nvPr/>
        </p:nvSpPr>
        <p:spPr>
          <a:xfrm>
            <a:off x="6035040" y="5533196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You can split each Tension into components parallel to the resultant force and perpendicular to it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8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6" grpId="0" animBg="1"/>
      <p:bldP spid="58" grpId="0"/>
      <p:bldP spid="59" grpId="0" animBg="1"/>
      <p:bldP spid="60" grpId="0"/>
      <p:bldP spid="62" grpId="0"/>
      <p:bldP spid="65" grpId="0"/>
      <p:bldP spid="74" grpId="0" animBg="1"/>
      <p:bldP spid="74" grpId="1" animBg="1"/>
      <p:bldP spid="85" grpId="0" animBg="1"/>
      <p:bldP spid="85" grpId="1" animBg="1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34">
            <a:extLst>
              <a:ext uri="{FF2B5EF4-FFF2-40B4-BE49-F238E27FC236}">
                <a16:creationId xmlns:a16="http://schemas.microsoft.com/office/drawing/2014/main" id="{65653204-08A1-4B7E-A5F9-798A71698A88}"/>
              </a:ext>
            </a:extLst>
          </p:cNvPr>
          <p:cNvCxnSpPr>
            <a:cxnSpLocks/>
          </p:cNvCxnSpPr>
          <p:nvPr/>
        </p:nvCxnSpPr>
        <p:spPr>
          <a:xfrm flipV="1">
            <a:off x="5649083" y="4096695"/>
            <a:ext cx="0" cy="1335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82">
                <a:extLst>
                  <a:ext uri="{FF2B5EF4-FFF2-40B4-BE49-F238E27FC236}">
                    <a16:creationId xmlns:a16="http://schemas.microsoft.com/office/drawing/2014/main" id="{662B67A0-0328-4363-ADA1-14B87D8DB6A7}"/>
                  </a:ext>
                </a:extLst>
              </p:cNvPr>
              <p:cNvSpPr txBox="1"/>
              <p:nvPr/>
            </p:nvSpPr>
            <p:spPr>
              <a:xfrm>
                <a:off x="4502062" y="4026746"/>
                <a:ext cx="3361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5" name="TextBox 82">
                <a:extLst>
                  <a:ext uri="{FF2B5EF4-FFF2-40B4-BE49-F238E27FC236}">
                    <a16:creationId xmlns:a16="http://schemas.microsoft.com/office/drawing/2014/main" id="{662B67A0-0328-4363-ADA1-14B87D8DB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62" y="4026746"/>
                <a:ext cx="33611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48" y="1600201"/>
            <a:ext cx="3875314" cy="4963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involving connected particles on rough and smooth inclined surfaces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One end of a light inextensible string is attached to a block A of mass 2kg. The block A is held at rest on a smooth fixed plane which is inclined to the horizontal at an angle of 30˚. The string lies along the line of greatest slope of the plane (</a:t>
            </a:r>
            <a:r>
              <a:rPr lang="en-GB" sz="1400" dirty="0" err="1">
                <a:latin typeface="Comic Sans MS" pitchFamily="66" charset="0"/>
              </a:rPr>
              <a:t>ie</a:t>
            </a:r>
            <a:r>
              <a:rPr lang="en-GB" sz="1400" dirty="0">
                <a:latin typeface="Comic Sans MS" pitchFamily="66" charset="0"/>
              </a:rPr>
              <a:t> – up the plane), and passes over a smooth light pulley which is fixed at the top of the plane. The other end of the string is attached to a block B of mass 5kg. The system is released from rest. By modelling the blocks as particles and ignoring air resistance:</a:t>
            </a:r>
          </a:p>
          <a:p>
            <a:pPr marL="0" indent="0" algn="ctr"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Comic Sans MS" pitchFamily="66" charset="0"/>
              </a:rPr>
              <a:t>c) Calculate the magnitude of the force exerted on the pulley by the string</a:t>
            </a:r>
            <a:endParaRPr lang="en-GB" sz="1400" dirty="0">
              <a:latin typeface="Comic Sans MS" pitchFamily="66" charset="0"/>
            </a:endParaRPr>
          </a:p>
        </p:txBody>
      </p:sp>
      <p:sp>
        <p:nvSpPr>
          <p:cNvPr id="56" name="タイトル 1">
            <a:extLst>
              <a:ext uri="{FF2B5EF4-FFF2-40B4-BE49-F238E27FC236}">
                <a16:creationId xmlns:a16="http://schemas.microsoft.com/office/drawing/2014/main" id="{43DFA446-99EE-4376-9695-F4F83555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61" y="-6988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83E64492-B18B-4C7D-80C8-C6AA1F942CC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32">
            <a:extLst>
              <a:ext uri="{FF2B5EF4-FFF2-40B4-BE49-F238E27FC236}">
                <a16:creationId xmlns:a16="http://schemas.microsoft.com/office/drawing/2014/main" id="{A2870C29-3219-43A3-A7A7-0F1B42B3AAD2}"/>
              </a:ext>
            </a:extLst>
          </p:cNvPr>
          <p:cNvCxnSpPr>
            <a:endCxn id="13" idx="1"/>
          </p:cNvCxnSpPr>
          <p:nvPr/>
        </p:nvCxnSpPr>
        <p:spPr>
          <a:xfrm flipV="1">
            <a:off x="7162800" y="1111437"/>
            <a:ext cx="1111437" cy="6411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0D56B3-418F-4F38-A01B-C3343529581D}"/>
              </a:ext>
            </a:extLst>
          </p:cNvPr>
          <p:cNvCxnSpPr/>
          <p:nvPr/>
        </p:nvCxnSpPr>
        <p:spPr>
          <a:xfrm flipV="1">
            <a:off x="4267200" y="1371600"/>
            <a:ext cx="403860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D9822A-E4E6-43A8-9AF1-CDFC020E32CC}"/>
              </a:ext>
            </a:extLst>
          </p:cNvPr>
          <p:cNvCxnSpPr/>
          <p:nvPr/>
        </p:nvCxnSpPr>
        <p:spPr>
          <a:xfrm>
            <a:off x="4267200" y="3581400"/>
            <a:ext cx="403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4AF15962-E5BF-4395-8FFA-A562028E3139}"/>
              </a:ext>
            </a:extLst>
          </p:cNvPr>
          <p:cNvCxnSpPr/>
          <p:nvPr/>
        </p:nvCxnSpPr>
        <p:spPr>
          <a:xfrm>
            <a:off x="8305800" y="1371600"/>
            <a:ext cx="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086DA7A9-E2F2-4CFE-83F0-513A90301BF2}"/>
              </a:ext>
            </a:extLst>
          </p:cNvPr>
          <p:cNvCxnSpPr/>
          <p:nvPr/>
        </p:nvCxnSpPr>
        <p:spPr>
          <a:xfrm>
            <a:off x="8153400" y="3429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3F2F7EA8-3BF5-4567-902A-C8ABC760921D}"/>
              </a:ext>
            </a:extLst>
          </p:cNvPr>
          <p:cNvCxnSpPr/>
          <p:nvPr/>
        </p:nvCxnSpPr>
        <p:spPr>
          <a:xfrm>
            <a:off x="8153400" y="34290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8">
            <a:extLst>
              <a:ext uri="{FF2B5EF4-FFF2-40B4-BE49-F238E27FC236}">
                <a16:creationId xmlns:a16="http://schemas.microsoft.com/office/drawing/2014/main" id="{74D7E4D9-3C5F-46FC-867C-57423EC3251C}"/>
              </a:ext>
            </a:extLst>
          </p:cNvPr>
          <p:cNvSpPr txBox="1"/>
          <p:nvPr/>
        </p:nvSpPr>
        <p:spPr>
          <a:xfrm>
            <a:off x="4818355" y="3267722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30˚</a:t>
            </a: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FC0BBF48-0C30-4405-9707-9FE8BA9667F7}"/>
              </a:ext>
            </a:extLst>
          </p:cNvPr>
          <p:cNvSpPr/>
          <p:nvPr/>
        </p:nvSpPr>
        <p:spPr>
          <a:xfrm rot="19855961">
            <a:off x="6714493" y="1644017"/>
            <a:ext cx="512688" cy="421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30">
            <a:extLst>
              <a:ext uri="{FF2B5EF4-FFF2-40B4-BE49-F238E27FC236}">
                <a16:creationId xmlns:a16="http://schemas.microsoft.com/office/drawing/2014/main" id="{F9A11F18-730F-41A0-98A1-D6FFE149CA42}"/>
              </a:ext>
            </a:extLst>
          </p:cNvPr>
          <p:cNvSpPr/>
          <p:nvPr/>
        </p:nvSpPr>
        <p:spPr>
          <a:xfrm>
            <a:off x="8229600" y="1066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34">
            <a:extLst>
              <a:ext uri="{FF2B5EF4-FFF2-40B4-BE49-F238E27FC236}">
                <a16:creationId xmlns:a16="http://schemas.microsoft.com/office/drawing/2014/main" id="{027616B7-6336-4289-BDE9-0BE525131CBF}"/>
              </a:ext>
            </a:extLst>
          </p:cNvPr>
          <p:cNvCxnSpPr/>
          <p:nvPr/>
        </p:nvCxnSpPr>
        <p:spPr>
          <a:xfrm flipH="1" flipV="1">
            <a:off x="8529594" y="1219201"/>
            <a:ext cx="4806" cy="144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9">
            <a:extLst>
              <a:ext uri="{FF2B5EF4-FFF2-40B4-BE49-F238E27FC236}">
                <a16:creationId xmlns:a16="http://schemas.microsoft.com/office/drawing/2014/main" id="{CB576A2B-E2CD-4FDF-A4A0-2164E3C0A7D8}"/>
              </a:ext>
            </a:extLst>
          </p:cNvPr>
          <p:cNvSpPr/>
          <p:nvPr/>
        </p:nvSpPr>
        <p:spPr>
          <a:xfrm>
            <a:off x="8382000" y="2667000"/>
            <a:ext cx="3048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40">
            <a:extLst>
              <a:ext uri="{FF2B5EF4-FFF2-40B4-BE49-F238E27FC236}">
                <a16:creationId xmlns:a16="http://schemas.microsoft.com/office/drawing/2014/main" id="{1FB5DC76-B863-4664-A4C0-C8E97808466C}"/>
              </a:ext>
            </a:extLst>
          </p:cNvPr>
          <p:cNvCxnSpPr/>
          <p:nvPr/>
        </p:nvCxnSpPr>
        <p:spPr>
          <a:xfrm>
            <a:off x="7086600" y="2057400"/>
            <a:ext cx="0" cy="14478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2">
            <a:extLst>
              <a:ext uri="{FF2B5EF4-FFF2-40B4-BE49-F238E27FC236}">
                <a16:creationId xmlns:a16="http://schemas.microsoft.com/office/drawing/2014/main" id="{FF8630C8-80FF-4FFF-82D6-A07F2F398698}"/>
              </a:ext>
            </a:extLst>
          </p:cNvPr>
          <p:cNvCxnSpPr>
            <a:cxnSpLocks/>
          </p:cNvCxnSpPr>
          <p:nvPr/>
        </p:nvCxnSpPr>
        <p:spPr>
          <a:xfrm>
            <a:off x="7086600" y="2057400"/>
            <a:ext cx="619217" cy="110305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4">
            <a:extLst>
              <a:ext uri="{FF2B5EF4-FFF2-40B4-BE49-F238E27FC236}">
                <a16:creationId xmlns:a16="http://schemas.microsoft.com/office/drawing/2014/main" id="{D476AD23-993F-42CD-A72B-B4124B5C2386}"/>
              </a:ext>
            </a:extLst>
          </p:cNvPr>
          <p:cNvCxnSpPr>
            <a:cxnSpLocks/>
          </p:cNvCxnSpPr>
          <p:nvPr/>
        </p:nvCxnSpPr>
        <p:spPr>
          <a:xfrm flipH="1">
            <a:off x="7086600" y="3160450"/>
            <a:ext cx="628095" cy="344750"/>
          </a:xfrm>
          <a:prstGeom prst="line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46">
            <a:extLst>
              <a:ext uri="{FF2B5EF4-FFF2-40B4-BE49-F238E27FC236}">
                <a16:creationId xmlns:a16="http://schemas.microsoft.com/office/drawing/2014/main" id="{2180016C-1508-4277-AD05-A2C0F9B12649}"/>
              </a:ext>
            </a:extLst>
          </p:cNvPr>
          <p:cNvSpPr/>
          <p:nvPr/>
        </p:nvSpPr>
        <p:spPr>
          <a:xfrm>
            <a:off x="6629400" y="1524000"/>
            <a:ext cx="914400" cy="914400"/>
          </a:xfrm>
          <a:prstGeom prst="arc">
            <a:avLst>
              <a:gd name="adj1" fmla="val 3993266"/>
              <a:gd name="adj2" fmla="val 53841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47">
            <a:extLst>
              <a:ext uri="{FF2B5EF4-FFF2-40B4-BE49-F238E27FC236}">
                <a16:creationId xmlns:a16="http://schemas.microsoft.com/office/drawing/2014/main" id="{79B12BA4-1692-46C3-AE6C-7E5B3C0921F5}"/>
              </a:ext>
            </a:extLst>
          </p:cNvPr>
          <p:cNvSpPr txBox="1"/>
          <p:nvPr/>
        </p:nvSpPr>
        <p:spPr>
          <a:xfrm>
            <a:off x="7023162" y="2425825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30˚</a:t>
            </a:r>
          </a:p>
        </p:txBody>
      </p:sp>
      <p:sp>
        <p:nvSpPr>
          <p:cNvPr id="21" name="TextBox 48">
            <a:extLst>
              <a:ext uri="{FF2B5EF4-FFF2-40B4-BE49-F238E27FC236}">
                <a16:creationId xmlns:a16="http://schemas.microsoft.com/office/drawing/2014/main" id="{62226CD4-6AB2-47E4-BC80-C2620766A94F}"/>
              </a:ext>
            </a:extLst>
          </p:cNvPr>
          <p:cNvSpPr txBox="1"/>
          <p:nvPr/>
        </p:nvSpPr>
        <p:spPr>
          <a:xfrm>
            <a:off x="6705600" y="2667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2g</a:t>
            </a:r>
          </a:p>
        </p:txBody>
      </p:sp>
      <p:sp>
        <p:nvSpPr>
          <p:cNvPr id="22" name="TextBox 49">
            <a:extLst>
              <a:ext uri="{FF2B5EF4-FFF2-40B4-BE49-F238E27FC236}">
                <a16:creationId xmlns:a16="http://schemas.microsoft.com/office/drawing/2014/main" id="{DEF85668-7573-4376-A74D-05F5ED9BCF67}"/>
              </a:ext>
            </a:extLst>
          </p:cNvPr>
          <p:cNvSpPr txBox="1"/>
          <p:nvPr/>
        </p:nvSpPr>
        <p:spPr>
          <a:xfrm>
            <a:off x="7391400" y="23622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2gCos30</a:t>
            </a:r>
          </a:p>
        </p:txBody>
      </p:sp>
      <p:sp>
        <p:nvSpPr>
          <p:cNvPr id="23" name="TextBox 50">
            <a:extLst>
              <a:ext uri="{FF2B5EF4-FFF2-40B4-BE49-F238E27FC236}">
                <a16:creationId xmlns:a16="http://schemas.microsoft.com/office/drawing/2014/main" id="{85962EE4-E718-4B15-8B2E-F4A6047D86D4}"/>
              </a:ext>
            </a:extLst>
          </p:cNvPr>
          <p:cNvSpPr txBox="1"/>
          <p:nvPr/>
        </p:nvSpPr>
        <p:spPr>
          <a:xfrm>
            <a:off x="7315200" y="3276600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2gSin30</a:t>
            </a:r>
          </a:p>
        </p:txBody>
      </p:sp>
      <p:cxnSp>
        <p:nvCxnSpPr>
          <p:cNvPr id="24" name="Straight Connector 51">
            <a:extLst>
              <a:ext uri="{FF2B5EF4-FFF2-40B4-BE49-F238E27FC236}">
                <a16:creationId xmlns:a16="http://schemas.microsoft.com/office/drawing/2014/main" id="{BFFA0482-9019-44CB-B110-E9736EAB6C4B}"/>
              </a:ext>
            </a:extLst>
          </p:cNvPr>
          <p:cNvCxnSpPr/>
          <p:nvPr/>
        </p:nvCxnSpPr>
        <p:spPr>
          <a:xfrm flipH="1" flipV="1">
            <a:off x="6511159" y="1072055"/>
            <a:ext cx="346842" cy="60434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4">
            <a:extLst>
              <a:ext uri="{FF2B5EF4-FFF2-40B4-BE49-F238E27FC236}">
                <a16:creationId xmlns:a16="http://schemas.microsoft.com/office/drawing/2014/main" id="{026B4D5E-DD33-4241-B305-2AE241DA552E}"/>
              </a:ext>
            </a:extLst>
          </p:cNvPr>
          <p:cNvSpPr txBox="1"/>
          <p:nvPr/>
        </p:nvSpPr>
        <p:spPr>
          <a:xfrm>
            <a:off x="6584142" y="91781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</a:p>
        </p:txBody>
      </p:sp>
      <p:cxnSp>
        <p:nvCxnSpPr>
          <p:cNvPr id="26" name="Straight Connector 59">
            <a:extLst>
              <a:ext uri="{FF2B5EF4-FFF2-40B4-BE49-F238E27FC236}">
                <a16:creationId xmlns:a16="http://schemas.microsoft.com/office/drawing/2014/main" id="{E8564850-58A0-4C91-A3AE-55148719AA13}"/>
              </a:ext>
            </a:extLst>
          </p:cNvPr>
          <p:cNvCxnSpPr/>
          <p:nvPr/>
        </p:nvCxnSpPr>
        <p:spPr>
          <a:xfrm>
            <a:off x="8534400" y="3048000"/>
            <a:ext cx="0" cy="41256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60">
            <a:extLst>
              <a:ext uri="{FF2B5EF4-FFF2-40B4-BE49-F238E27FC236}">
                <a16:creationId xmlns:a16="http://schemas.microsoft.com/office/drawing/2014/main" id="{D1EDFAA9-4AEC-417A-8F02-2D14D72EE375}"/>
              </a:ext>
            </a:extLst>
          </p:cNvPr>
          <p:cNvSpPr txBox="1"/>
          <p:nvPr/>
        </p:nvSpPr>
        <p:spPr>
          <a:xfrm>
            <a:off x="8332433" y="34290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5g</a:t>
            </a:r>
          </a:p>
        </p:txBody>
      </p:sp>
      <p:sp>
        <p:nvSpPr>
          <p:cNvPr id="28" name="TextBox 61">
            <a:extLst>
              <a:ext uri="{FF2B5EF4-FFF2-40B4-BE49-F238E27FC236}">
                <a16:creationId xmlns:a16="http://schemas.microsoft.com/office/drawing/2014/main" id="{BB8C822C-E28E-4B9A-895D-941669081384}"/>
              </a:ext>
            </a:extLst>
          </p:cNvPr>
          <p:cNvSpPr txBox="1"/>
          <p:nvPr/>
        </p:nvSpPr>
        <p:spPr>
          <a:xfrm>
            <a:off x="6799554" y="1720790"/>
            <a:ext cx="3538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9" name="TextBox 62">
            <a:extLst>
              <a:ext uri="{FF2B5EF4-FFF2-40B4-BE49-F238E27FC236}">
                <a16:creationId xmlns:a16="http://schemas.microsoft.com/office/drawing/2014/main" id="{37AA9094-849C-4D72-B5E5-99C46C1880F0}"/>
              </a:ext>
            </a:extLst>
          </p:cNvPr>
          <p:cNvSpPr txBox="1"/>
          <p:nvPr/>
        </p:nvSpPr>
        <p:spPr>
          <a:xfrm>
            <a:off x="8390877" y="269363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mic Sans MS" pitchFamily="66" charset="0"/>
              </a:rPr>
              <a:t>B</a:t>
            </a:r>
          </a:p>
        </p:txBody>
      </p:sp>
      <p:cxnSp>
        <p:nvCxnSpPr>
          <p:cNvPr id="30" name="Straight Connector 63">
            <a:extLst>
              <a:ext uri="{FF2B5EF4-FFF2-40B4-BE49-F238E27FC236}">
                <a16:creationId xmlns:a16="http://schemas.microsoft.com/office/drawing/2014/main" id="{FAF8762A-C88D-4970-8118-6455F1FB6DE4}"/>
              </a:ext>
            </a:extLst>
          </p:cNvPr>
          <p:cNvCxnSpPr/>
          <p:nvPr/>
        </p:nvCxnSpPr>
        <p:spPr>
          <a:xfrm>
            <a:off x="8839200" y="27432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4">
            <a:extLst>
              <a:ext uri="{FF2B5EF4-FFF2-40B4-BE49-F238E27FC236}">
                <a16:creationId xmlns:a16="http://schemas.microsoft.com/office/drawing/2014/main" id="{2BAD9142-A89D-42BB-8EBC-2BDECE88DFE1}"/>
              </a:ext>
            </a:extLst>
          </p:cNvPr>
          <p:cNvCxnSpPr/>
          <p:nvPr/>
        </p:nvCxnSpPr>
        <p:spPr>
          <a:xfrm>
            <a:off x="8839200" y="2590800"/>
            <a:ext cx="0" cy="38100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5">
            <a:extLst>
              <a:ext uri="{FF2B5EF4-FFF2-40B4-BE49-F238E27FC236}">
                <a16:creationId xmlns:a16="http://schemas.microsoft.com/office/drawing/2014/main" id="{297E8D65-D680-4B5A-BDD4-E39F932620BB}"/>
              </a:ext>
            </a:extLst>
          </p:cNvPr>
          <p:cNvSpPr txBox="1"/>
          <p:nvPr/>
        </p:nvSpPr>
        <p:spPr>
          <a:xfrm>
            <a:off x="8887296" y="2667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cxnSp>
        <p:nvCxnSpPr>
          <p:cNvPr id="33" name="Straight Connector 69">
            <a:extLst>
              <a:ext uri="{FF2B5EF4-FFF2-40B4-BE49-F238E27FC236}">
                <a16:creationId xmlns:a16="http://schemas.microsoft.com/office/drawing/2014/main" id="{09F7E629-36FB-48C9-9106-B9B3C1DF3CB3}"/>
              </a:ext>
            </a:extLst>
          </p:cNvPr>
          <p:cNvCxnSpPr/>
          <p:nvPr/>
        </p:nvCxnSpPr>
        <p:spPr>
          <a:xfrm flipV="1">
            <a:off x="6995556" y="1100447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A1B0DE8-4ED2-4F86-B53A-CB0B654FF85F}"/>
              </a:ext>
            </a:extLst>
          </p:cNvPr>
          <p:cNvCxnSpPr/>
          <p:nvPr/>
        </p:nvCxnSpPr>
        <p:spPr>
          <a:xfrm flipV="1">
            <a:off x="7126185" y="1026666"/>
            <a:ext cx="457200" cy="26016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72">
            <a:extLst>
              <a:ext uri="{FF2B5EF4-FFF2-40B4-BE49-F238E27FC236}">
                <a16:creationId xmlns:a16="http://schemas.microsoft.com/office/drawing/2014/main" id="{1C3B6D2A-DDB1-45D1-B262-B728A7B7679A}"/>
              </a:ext>
            </a:extLst>
          </p:cNvPr>
          <p:cNvSpPr txBox="1"/>
          <p:nvPr/>
        </p:nvSpPr>
        <p:spPr>
          <a:xfrm>
            <a:off x="7068392" y="871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38" name="TextBox 76">
            <a:extLst>
              <a:ext uri="{FF2B5EF4-FFF2-40B4-BE49-F238E27FC236}">
                <a16:creationId xmlns:a16="http://schemas.microsoft.com/office/drawing/2014/main" id="{BAD5AB14-FD1B-4617-94B1-5FE00AD66360}"/>
              </a:ext>
            </a:extLst>
          </p:cNvPr>
          <p:cNvSpPr txBox="1"/>
          <p:nvPr/>
        </p:nvSpPr>
        <p:spPr>
          <a:xfrm>
            <a:off x="7454148" y="116323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39" name="TextBox 77">
            <a:extLst>
              <a:ext uri="{FF2B5EF4-FFF2-40B4-BE49-F238E27FC236}">
                <a16:creationId xmlns:a16="http://schemas.microsoft.com/office/drawing/2014/main" id="{70D1EB13-BCAF-4626-A59B-9C0F276D138E}"/>
              </a:ext>
            </a:extLst>
          </p:cNvPr>
          <p:cNvSpPr txBox="1"/>
          <p:nvPr/>
        </p:nvSpPr>
        <p:spPr>
          <a:xfrm>
            <a:off x="8556574" y="206378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41" name="TextBox 88">
            <a:extLst>
              <a:ext uri="{FF2B5EF4-FFF2-40B4-BE49-F238E27FC236}">
                <a16:creationId xmlns:a16="http://schemas.microsoft.com/office/drawing/2014/main" id="{1749963A-C3BE-4364-AAF4-70E122DC3F3E}"/>
              </a:ext>
            </a:extLst>
          </p:cNvPr>
          <p:cNvSpPr txBox="1"/>
          <p:nvPr/>
        </p:nvSpPr>
        <p:spPr>
          <a:xfrm>
            <a:off x="4038600" y="1371600"/>
            <a:ext cx="2057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mic Sans MS" pitchFamily="66" charset="0"/>
              </a:rPr>
              <a:t>Draw a diagram</a:t>
            </a:r>
          </a:p>
          <a:p>
            <a:pPr algn="ctr"/>
            <a:r>
              <a:rPr lang="en-GB" sz="1100" dirty="0">
                <a:latin typeface="Comic Sans MS" pitchFamily="66" charset="0"/>
                <a:sym typeface="Wingdings" pitchFamily="2" charset="2"/>
              </a:rPr>
              <a:t> Remember to split the forces on the blocks into parallel and perpendicular (where appropriate!)</a:t>
            </a:r>
            <a:endParaRPr lang="en-GB" sz="1100" dirty="0">
              <a:latin typeface="Comic Sans MS" pitchFamily="66" charset="0"/>
            </a:endParaRPr>
          </a:p>
        </p:txBody>
      </p:sp>
      <p:cxnSp>
        <p:nvCxnSpPr>
          <p:cNvPr id="42" name="Straight Connector 90">
            <a:extLst>
              <a:ext uri="{FF2B5EF4-FFF2-40B4-BE49-F238E27FC236}">
                <a16:creationId xmlns:a16="http://schemas.microsoft.com/office/drawing/2014/main" id="{967BF226-C2B1-418F-A523-5F7C3EC31002}"/>
              </a:ext>
            </a:extLst>
          </p:cNvPr>
          <p:cNvCxnSpPr/>
          <p:nvPr/>
        </p:nvCxnSpPr>
        <p:spPr>
          <a:xfrm flipV="1">
            <a:off x="7191498" y="1471551"/>
            <a:ext cx="457200" cy="26016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91">
            <a:extLst>
              <a:ext uri="{FF2B5EF4-FFF2-40B4-BE49-F238E27FC236}">
                <a16:creationId xmlns:a16="http://schemas.microsoft.com/office/drawing/2014/main" id="{7F353111-87AA-45C7-9CD9-6005B9AE27E5}"/>
              </a:ext>
            </a:extLst>
          </p:cNvPr>
          <p:cNvCxnSpPr/>
          <p:nvPr/>
        </p:nvCxnSpPr>
        <p:spPr>
          <a:xfrm flipV="1">
            <a:off x="8534400" y="2262139"/>
            <a:ext cx="0" cy="41256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27">
            <a:extLst>
              <a:ext uri="{FF2B5EF4-FFF2-40B4-BE49-F238E27FC236}">
                <a16:creationId xmlns:a16="http://schemas.microsoft.com/office/drawing/2014/main" id="{331CD8D0-9BBB-4EF4-B7F9-211500557F94}"/>
              </a:ext>
            </a:extLst>
          </p:cNvPr>
          <p:cNvSpPr/>
          <p:nvPr/>
        </p:nvSpPr>
        <p:spPr>
          <a:xfrm>
            <a:off x="3962400" y="3048000"/>
            <a:ext cx="914400" cy="914400"/>
          </a:xfrm>
          <a:prstGeom prst="arc">
            <a:avLst>
              <a:gd name="adj1" fmla="val 19894800"/>
              <a:gd name="adj2" fmla="val 6302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82">
                <a:extLst>
                  <a:ext uri="{FF2B5EF4-FFF2-40B4-BE49-F238E27FC236}">
                    <a16:creationId xmlns:a16="http://schemas.microsoft.com/office/drawing/2014/main" id="{5ACA1A75-C67C-4055-8140-272736CA3654}"/>
                  </a:ext>
                </a:extLst>
              </p:cNvPr>
              <p:cNvSpPr txBox="1"/>
              <p:nvPr/>
            </p:nvSpPr>
            <p:spPr>
              <a:xfrm>
                <a:off x="1404224" y="5076977"/>
                <a:ext cx="805926" cy="495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TextBox 82">
                <a:extLst>
                  <a:ext uri="{FF2B5EF4-FFF2-40B4-BE49-F238E27FC236}">
                    <a16:creationId xmlns:a16="http://schemas.microsoft.com/office/drawing/2014/main" id="{5ACA1A75-C67C-4055-8140-272736CA3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24" y="5076977"/>
                <a:ext cx="805926" cy="495520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82">
                <a:extLst>
                  <a:ext uri="{FF2B5EF4-FFF2-40B4-BE49-F238E27FC236}">
                    <a16:creationId xmlns:a16="http://schemas.microsoft.com/office/drawing/2014/main" id="{8B1ADE88-BF2A-4F0C-81BE-F52B4C9EFA86}"/>
                  </a:ext>
                </a:extLst>
              </p:cNvPr>
              <p:cNvSpPr txBox="1"/>
              <p:nvPr/>
            </p:nvSpPr>
            <p:spPr>
              <a:xfrm>
                <a:off x="2240204" y="5078457"/>
                <a:ext cx="912942" cy="50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4" name="TextBox 82">
                <a:extLst>
                  <a:ext uri="{FF2B5EF4-FFF2-40B4-BE49-F238E27FC236}">
                    <a16:creationId xmlns:a16="http://schemas.microsoft.com/office/drawing/2014/main" id="{8B1ADE88-BF2A-4F0C-81BE-F52B4C9E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04" y="5078457"/>
                <a:ext cx="912942" cy="50065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2784A8E2-C995-469D-81E4-0AD099A464BF}"/>
              </a:ext>
            </a:extLst>
          </p:cNvPr>
          <p:cNvCxnSpPr>
            <a:endCxn id="46" idx="1"/>
          </p:cNvCxnSpPr>
          <p:nvPr/>
        </p:nvCxnSpPr>
        <p:spPr>
          <a:xfrm flipV="1">
            <a:off x="4282289" y="3988930"/>
            <a:ext cx="1111437" cy="6411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30">
            <a:extLst>
              <a:ext uri="{FF2B5EF4-FFF2-40B4-BE49-F238E27FC236}">
                <a16:creationId xmlns:a16="http://schemas.microsoft.com/office/drawing/2014/main" id="{E3ABEEF7-DB2C-4735-864D-3838ACC2340C}"/>
              </a:ext>
            </a:extLst>
          </p:cNvPr>
          <p:cNvSpPr/>
          <p:nvPr/>
        </p:nvSpPr>
        <p:spPr>
          <a:xfrm>
            <a:off x="5349089" y="3944293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90">
            <a:extLst>
              <a:ext uri="{FF2B5EF4-FFF2-40B4-BE49-F238E27FC236}">
                <a16:creationId xmlns:a16="http://schemas.microsoft.com/office/drawing/2014/main" id="{8323A3F2-44BD-4C73-AF5F-0497CCF94B49}"/>
              </a:ext>
            </a:extLst>
          </p:cNvPr>
          <p:cNvCxnSpPr>
            <a:cxnSpLocks/>
          </p:cNvCxnSpPr>
          <p:nvPr/>
        </p:nvCxnSpPr>
        <p:spPr>
          <a:xfrm flipH="1">
            <a:off x="4617267" y="4070290"/>
            <a:ext cx="626226" cy="37019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90">
            <a:extLst>
              <a:ext uri="{FF2B5EF4-FFF2-40B4-BE49-F238E27FC236}">
                <a16:creationId xmlns:a16="http://schemas.microsoft.com/office/drawing/2014/main" id="{B1139605-3D59-4719-BB3E-84CF9A2C1FF1}"/>
              </a:ext>
            </a:extLst>
          </p:cNvPr>
          <p:cNvCxnSpPr>
            <a:cxnSpLocks/>
          </p:cNvCxnSpPr>
          <p:nvPr/>
        </p:nvCxnSpPr>
        <p:spPr>
          <a:xfrm>
            <a:off x="5649390" y="4345148"/>
            <a:ext cx="0" cy="706686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82">
                <a:extLst>
                  <a:ext uri="{FF2B5EF4-FFF2-40B4-BE49-F238E27FC236}">
                    <a16:creationId xmlns:a16="http://schemas.microsoft.com/office/drawing/2014/main" id="{8351CC3B-322E-4298-8C4B-87751F596580}"/>
                  </a:ext>
                </a:extLst>
              </p:cNvPr>
              <p:cNvSpPr txBox="1"/>
              <p:nvPr/>
            </p:nvSpPr>
            <p:spPr>
              <a:xfrm>
                <a:off x="5650343" y="4604659"/>
                <a:ext cx="3361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8" name="TextBox 82">
                <a:extLst>
                  <a:ext uri="{FF2B5EF4-FFF2-40B4-BE49-F238E27FC236}">
                    <a16:creationId xmlns:a16="http://schemas.microsoft.com/office/drawing/2014/main" id="{8351CC3B-322E-4298-8C4B-87751F59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343" y="4604659"/>
                <a:ext cx="33611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 27">
            <a:extLst>
              <a:ext uri="{FF2B5EF4-FFF2-40B4-BE49-F238E27FC236}">
                <a16:creationId xmlns:a16="http://schemas.microsoft.com/office/drawing/2014/main" id="{9718F791-3EA4-432C-9C4D-5F19AC6E233A}"/>
              </a:ext>
            </a:extLst>
          </p:cNvPr>
          <p:cNvSpPr/>
          <p:nvPr/>
        </p:nvSpPr>
        <p:spPr>
          <a:xfrm>
            <a:off x="7944416" y="810285"/>
            <a:ext cx="914400" cy="914400"/>
          </a:xfrm>
          <a:prstGeom prst="arc">
            <a:avLst>
              <a:gd name="adj1" fmla="val 6129215"/>
              <a:gd name="adj2" fmla="val 86219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28">
            <a:extLst>
              <a:ext uri="{FF2B5EF4-FFF2-40B4-BE49-F238E27FC236}">
                <a16:creationId xmlns:a16="http://schemas.microsoft.com/office/drawing/2014/main" id="{D0DBA569-EBF2-4F4C-BB33-3B570B2F326F}"/>
              </a:ext>
            </a:extLst>
          </p:cNvPr>
          <p:cNvSpPr txBox="1"/>
          <p:nvPr/>
        </p:nvSpPr>
        <p:spPr>
          <a:xfrm>
            <a:off x="7805999" y="1629046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60˚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5A31AB3-911E-420A-99B3-967947AE4424}"/>
              </a:ext>
            </a:extLst>
          </p:cNvPr>
          <p:cNvCxnSpPr>
            <a:cxnSpLocks/>
          </p:cNvCxnSpPr>
          <p:nvPr/>
        </p:nvCxnSpPr>
        <p:spPr>
          <a:xfrm flipH="1">
            <a:off x="4725909" y="3956365"/>
            <a:ext cx="851027" cy="148476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28">
            <a:extLst>
              <a:ext uri="{FF2B5EF4-FFF2-40B4-BE49-F238E27FC236}">
                <a16:creationId xmlns:a16="http://schemas.microsoft.com/office/drawing/2014/main" id="{09154658-B506-4768-A39D-8B9D5A777FA1}"/>
              </a:ext>
            </a:extLst>
          </p:cNvPr>
          <p:cNvSpPr txBox="1"/>
          <p:nvPr/>
        </p:nvSpPr>
        <p:spPr>
          <a:xfrm>
            <a:off x="5274562" y="4317925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30˚</a:t>
            </a:r>
          </a:p>
        </p:txBody>
      </p:sp>
      <p:sp>
        <p:nvSpPr>
          <p:cNvPr id="65" name="TextBox 28">
            <a:extLst>
              <a:ext uri="{FF2B5EF4-FFF2-40B4-BE49-F238E27FC236}">
                <a16:creationId xmlns:a16="http://schemas.microsoft.com/office/drawing/2014/main" id="{6866D43C-38F1-4C0D-BFC6-7EE4A800D4DA}"/>
              </a:ext>
            </a:extLst>
          </p:cNvPr>
          <p:cNvSpPr txBox="1"/>
          <p:nvPr/>
        </p:nvSpPr>
        <p:spPr>
          <a:xfrm>
            <a:off x="5002958" y="4145909"/>
            <a:ext cx="458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30˚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2">
                <a:extLst>
                  <a:ext uri="{FF2B5EF4-FFF2-40B4-BE49-F238E27FC236}">
                    <a16:creationId xmlns:a16="http://schemas.microsoft.com/office/drawing/2014/main" id="{87CA7C97-5DC9-4559-8C70-CE37C1B47A74}"/>
                  </a:ext>
                </a:extLst>
              </p:cNvPr>
              <p:cNvSpPr txBox="1"/>
              <p:nvPr/>
            </p:nvSpPr>
            <p:spPr>
              <a:xfrm>
                <a:off x="4520043" y="5392059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6" name="TextBox 82">
                <a:extLst>
                  <a:ext uri="{FF2B5EF4-FFF2-40B4-BE49-F238E27FC236}">
                    <a16:creationId xmlns:a16="http://schemas.microsoft.com/office/drawing/2014/main" id="{87CA7C97-5DC9-4559-8C70-CE37C1B47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043" y="5392059"/>
                <a:ext cx="34381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2">
                <a:extLst>
                  <a:ext uri="{FF2B5EF4-FFF2-40B4-BE49-F238E27FC236}">
                    <a16:creationId xmlns:a16="http://schemas.microsoft.com/office/drawing/2014/main" id="{40C41BED-DDB8-4544-B2B0-A851308CAF0E}"/>
                  </a:ext>
                </a:extLst>
              </p:cNvPr>
              <p:cNvSpPr txBox="1"/>
              <p:nvPr/>
            </p:nvSpPr>
            <p:spPr>
              <a:xfrm>
                <a:off x="4977989" y="4748633"/>
                <a:ext cx="7040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𝑇𝑐𝑜𝑠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7" name="TextBox 82">
                <a:extLst>
                  <a:ext uri="{FF2B5EF4-FFF2-40B4-BE49-F238E27FC236}">
                    <a16:creationId xmlns:a16="http://schemas.microsoft.com/office/drawing/2014/main" id="{40C41BED-DDB8-4544-B2B0-A851308CA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89" y="4748633"/>
                <a:ext cx="70403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2">
                <a:extLst>
                  <a:ext uri="{FF2B5EF4-FFF2-40B4-BE49-F238E27FC236}">
                    <a16:creationId xmlns:a16="http://schemas.microsoft.com/office/drawing/2014/main" id="{9C8B919F-D133-4305-B98F-CD8B0D4207FC}"/>
                  </a:ext>
                </a:extLst>
              </p:cNvPr>
              <p:cNvSpPr txBox="1"/>
              <p:nvPr/>
            </p:nvSpPr>
            <p:spPr>
              <a:xfrm>
                <a:off x="4528857" y="4553024"/>
                <a:ext cx="7040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𝑇𝑐𝑜𝑠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8" name="TextBox 82">
                <a:extLst>
                  <a:ext uri="{FF2B5EF4-FFF2-40B4-BE49-F238E27FC236}">
                    <a16:creationId xmlns:a16="http://schemas.microsoft.com/office/drawing/2014/main" id="{9C8B919F-D133-4305-B98F-CD8B0D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857" y="4553024"/>
                <a:ext cx="70403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F37F7B2-240C-4790-A5FF-6C087F787A81}"/>
              </a:ext>
            </a:extLst>
          </p:cNvPr>
          <p:cNvSpPr txBox="1"/>
          <p:nvPr/>
        </p:nvSpPr>
        <p:spPr>
          <a:xfrm>
            <a:off x="6007608" y="3951284"/>
            <a:ext cx="302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So the overall resultant force on the pulley will equal: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09FB527-38F1-4CE8-9876-CF5A60423553}"/>
                  </a:ext>
                </a:extLst>
              </p:cNvPr>
              <p:cNvSpPr txBox="1"/>
              <p:nvPr/>
            </p:nvSpPr>
            <p:spPr>
              <a:xfrm>
                <a:off x="6400800" y="4549140"/>
                <a:ext cx="7085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09FB527-38F1-4CE8-9876-CF5A6042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549140"/>
                <a:ext cx="708527" cy="215444"/>
              </a:xfrm>
              <a:prstGeom prst="rect">
                <a:avLst/>
              </a:prstGeom>
              <a:blipFill>
                <a:blip r:embed="rId10"/>
                <a:stretch>
                  <a:fillRect l="-5172" r="-431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91FD688-C011-4097-A465-C02D52F5B49C}"/>
                  </a:ext>
                </a:extLst>
              </p:cNvPr>
              <p:cNvSpPr txBox="1"/>
              <p:nvPr/>
            </p:nvSpPr>
            <p:spPr>
              <a:xfrm>
                <a:off x="6409944" y="4896612"/>
                <a:ext cx="1393908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91FD688-C011-4097-A465-C02D52F5B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944" y="4896612"/>
                <a:ext cx="1393908" cy="484043"/>
              </a:xfrm>
              <a:prstGeom prst="rect">
                <a:avLst/>
              </a:prstGeom>
              <a:blipFill>
                <a:blip r:embed="rId11"/>
                <a:stretch>
                  <a:fillRect l="-1316" r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A84E552F-8CAE-4FAE-8CA6-B12FFEF34ABF}"/>
                  </a:ext>
                </a:extLst>
              </p:cNvPr>
              <p:cNvSpPr txBox="1"/>
              <p:nvPr/>
            </p:nvSpPr>
            <p:spPr>
              <a:xfrm>
                <a:off x="6428232" y="5518404"/>
                <a:ext cx="846514" cy="452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A84E552F-8CAE-4FAE-8CA6-B12FFEF34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32" y="5518404"/>
                <a:ext cx="846514" cy="4524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100">
            <a:extLst>
              <a:ext uri="{FF2B5EF4-FFF2-40B4-BE49-F238E27FC236}">
                <a16:creationId xmlns:a16="http://schemas.microsoft.com/office/drawing/2014/main" id="{CE797F3C-E17E-417F-B9B8-0C99F510DA2A}"/>
              </a:ext>
            </a:extLst>
          </p:cNvPr>
          <p:cNvSpPr/>
          <p:nvPr/>
        </p:nvSpPr>
        <p:spPr>
          <a:xfrm>
            <a:off x="7695401" y="4736680"/>
            <a:ext cx="362505" cy="43722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101">
                <a:extLst>
                  <a:ext uri="{FF2B5EF4-FFF2-40B4-BE49-F238E27FC236}">
                    <a16:creationId xmlns:a16="http://schemas.microsoft.com/office/drawing/2014/main" id="{1E0F4CF0-FD5D-417A-BDFB-6C0912E769CC}"/>
                  </a:ext>
                </a:extLst>
              </p:cNvPr>
              <p:cNvSpPr txBox="1"/>
              <p:nvPr/>
            </p:nvSpPr>
            <p:spPr>
              <a:xfrm>
                <a:off x="7971260" y="4712563"/>
                <a:ext cx="1255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  <a:sym typeface="Wingdings" pitchFamily="2" charset="2"/>
                  </a:rPr>
                  <a:t>We know the value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𝑇</m:t>
                    </m:r>
                  </m:oMath>
                </a14:m>
                <a:endParaRPr lang="en-GB" sz="1200" baseline="-250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0" name="TextBox 101">
                <a:extLst>
                  <a:ext uri="{FF2B5EF4-FFF2-40B4-BE49-F238E27FC236}">
                    <a16:creationId xmlns:a16="http://schemas.microsoft.com/office/drawing/2014/main" id="{1E0F4CF0-FD5D-417A-BDFB-6C0912E76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260" y="4712563"/>
                <a:ext cx="1255450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 100">
            <a:extLst>
              <a:ext uri="{FF2B5EF4-FFF2-40B4-BE49-F238E27FC236}">
                <a16:creationId xmlns:a16="http://schemas.microsoft.com/office/drawing/2014/main" id="{EA10019C-9F04-4FAD-AD60-C07F0B545418}"/>
              </a:ext>
            </a:extLst>
          </p:cNvPr>
          <p:cNvSpPr/>
          <p:nvPr/>
        </p:nvSpPr>
        <p:spPr>
          <a:xfrm>
            <a:off x="7714636" y="5279698"/>
            <a:ext cx="362505" cy="437226"/>
          </a:xfrm>
          <a:prstGeom prst="arc">
            <a:avLst>
              <a:gd name="adj1" fmla="val 16200000"/>
              <a:gd name="adj2" fmla="val 534495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101">
            <a:extLst>
              <a:ext uri="{FF2B5EF4-FFF2-40B4-BE49-F238E27FC236}">
                <a16:creationId xmlns:a16="http://schemas.microsoft.com/office/drawing/2014/main" id="{32962997-9A90-4216-8C03-94480F5B635F}"/>
              </a:ext>
            </a:extLst>
          </p:cNvPr>
          <p:cNvSpPr txBox="1"/>
          <p:nvPr/>
        </p:nvSpPr>
        <p:spPr>
          <a:xfrm>
            <a:off x="7888550" y="5343499"/>
            <a:ext cx="125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Simplify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4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2" grpId="0"/>
      <p:bldP spid="67" grpId="0"/>
      <p:bldP spid="68" grpId="0"/>
      <p:bldP spid="69" grpId="0" animBg="1"/>
      <p:bldP spid="70" grpId="0"/>
      <p:bldP spid="71" grpId="0" animBg="1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657600" cy="45259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You need to be able to solve problems involving static particles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mic Sans MS" pitchFamily="66" charset="0"/>
              </a:rPr>
              <a:t>You should: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GB" sz="1400" dirty="0">
                <a:latin typeface="Comic Sans MS" pitchFamily="66" charset="0"/>
              </a:rPr>
              <a:t>Draw a diagram and label the forces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AutoNum type="arabi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GB" sz="1400" dirty="0">
                <a:latin typeface="Comic Sans MS" pitchFamily="66" charset="0"/>
              </a:rPr>
              <a:t>Resolve into horizontal/vertical or parallel/perpendicular components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AutoNum type="arabi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GB" sz="1400" dirty="0">
                <a:latin typeface="Comic Sans MS" pitchFamily="66" charset="0"/>
              </a:rPr>
              <a:t>Set the sums equal to 0 (as the objects are in equilibrium, the forces acting in opposite directions must cancel out…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AutoNum type="arabicParenR"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GB" sz="1400" dirty="0">
                <a:latin typeface="Comic Sans MS" pitchFamily="66" charset="0"/>
              </a:rPr>
              <a:t>Solve the equations to find the unknown forces…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541034" y="14478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V="1">
            <a:off x="5541034" y="15240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88634" y="1143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60234" y="2667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541034" y="2133600"/>
            <a:ext cx="11430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41034" y="2819400"/>
            <a:ext cx="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626634" y="1981200"/>
            <a:ext cx="91440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21834" y="16764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4N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31634" y="18288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 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12434" y="403860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Q N</a:t>
            </a:r>
          </a:p>
        </p:txBody>
      </p:sp>
      <p:sp>
        <p:nvSpPr>
          <p:cNvPr id="24" name="Arc 23"/>
          <p:cNvSpPr/>
          <p:nvPr/>
        </p:nvSpPr>
        <p:spPr>
          <a:xfrm>
            <a:off x="5007634" y="2438400"/>
            <a:ext cx="914400" cy="914400"/>
          </a:xfrm>
          <a:prstGeom prst="arc">
            <a:avLst>
              <a:gd name="adj1" fmla="val 19522551"/>
              <a:gd name="adj2" fmla="val 20999191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>
            <a:off x="5236234" y="2362200"/>
            <a:ext cx="914400" cy="914400"/>
          </a:xfrm>
          <a:prstGeom prst="arc">
            <a:avLst>
              <a:gd name="adj1" fmla="val 10833398"/>
              <a:gd name="adj2" fmla="val 126303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5845834" y="259080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30°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1434" y="259080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45°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626634" y="2819400"/>
            <a:ext cx="914400" cy="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26634" y="1981200"/>
            <a:ext cx="0" cy="8382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41034" y="2819400"/>
            <a:ext cx="1143000" cy="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84034" y="2133600"/>
            <a:ext cx="0" cy="6858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40834" y="2286000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4Sin45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2834" y="2819400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4Cos45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69634" y="281940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PCos30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84034" y="236220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PSin30</a:t>
            </a:r>
          </a:p>
        </p:txBody>
      </p:sp>
      <p:sp>
        <p:nvSpPr>
          <p:cNvPr id="42" name="Oval 41"/>
          <p:cNvSpPr/>
          <p:nvPr/>
        </p:nvSpPr>
        <p:spPr>
          <a:xfrm>
            <a:off x="5507121" y="277627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7239000" y="1676400"/>
            <a:ext cx="1795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The particle to the left is in equilibrium. Calculate the magnitude of the forces P and Q.</a:t>
            </a:r>
          </a:p>
          <a:p>
            <a:pPr algn="ctr"/>
            <a:endParaRPr lang="en-GB" sz="1200" dirty="0">
              <a:latin typeface="Comic Sans MS" pitchFamily="66" charset="0"/>
            </a:endParaRPr>
          </a:p>
          <a:p>
            <a:pPr algn="ctr"/>
            <a:r>
              <a:rPr lang="en-GB" sz="1200" dirty="0">
                <a:latin typeface="Comic Sans MS" pitchFamily="66" charset="0"/>
                <a:sym typeface="Wingdings" pitchFamily="2" charset="2"/>
              </a:rPr>
              <a:t> This means the horizontal and vertical forces cancel out (acceleration = 0 in both directions so F = 0)</a:t>
            </a:r>
            <a:endParaRPr lang="en-GB" sz="12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562600" y="48768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876800"/>
                <a:ext cx="82958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6272841" y="5011947"/>
            <a:ext cx="4572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c 48"/>
          <p:cNvSpPr/>
          <p:nvPr/>
        </p:nvSpPr>
        <p:spPr>
          <a:xfrm>
            <a:off x="6272841" y="5469147"/>
            <a:ext cx="457200" cy="3810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c 49"/>
          <p:cNvSpPr/>
          <p:nvPr/>
        </p:nvSpPr>
        <p:spPr>
          <a:xfrm>
            <a:off x="6272841" y="5850147"/>
            <a:ext cx="4572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6577640" y="5011947"/>
            <a:ext cx="218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Choose a direction as positive and sub in values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14381" y="553672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Add Q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53841" y="5850147"/>
            <a:ext cx="238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Calculate Q using the exact value of P from the first part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7800" y="4495800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latin typeface="Comic Sans MS" pitchFamily="66" charset="0"/>
              </a:rPr>
              <a:t>Resolve 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0" y="3962400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P = 3.27N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21348" y="5299494"/>
                <a:ext cx="2217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𝑃𝑠𝑖𝑛</m:t>
                      </m:r>
                      <m:r>
                        <a:rPr lang="en-GB" sz="1400" b="0" i="1" smtClean="0">
                          <a:latin typeface="Cambria Math"/>
                        </a:rPr>
                        <m:t>30+4</m:t>
                      </m:r>
                      <m:r>
                        <a:rPr lang="en-GB" sz="1400" b="0" i="1" smtClean="0">
                          <a:latin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</a:rPr>
                        <m:t>45−</m:t>
                      </m:r>
                      <m:r>
                        <a:rPr lang="en-GB" sz="1400" b="0" i="1" smtClean="0">
                          <a:latin typeface="Cambria Math"/>
                        </a:rPr>
                        <m:t>𝑄</m:t>
                      </m:r>
                      <m:r>
                        <a:rPr lang="en-GB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48" y="5299494"/>
                <a:ext cx="2217338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367842" y="5714999"/>
                <a:ext cx="19035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𝑃𝑠𝑖𝑛</m:t>
                      </m:r>
                      <m:r>
                        <a:rPr lang="en-GB" sz="1400" b="0" i="1" smtClean="0">
                          <a:latin typeface="Cambria Math"/>
                        </a:rPr>
                        <m:t>30+4</m:t>
                      </m:r>
                      <m:r>
                        <a:rPr lang="en-GB" sz="1400" b="0" i="1" smtClean="0">
                          <a:latin typeface="Cambria Math"/>
                        </a:rPr>
                        <m:t>𝑆𝑖𝑛</m:t>
                      </m:r>
                      <m:r>
                        <a:rPr lang="en-GB" sz="1400" b="0" i="1" smtClean="0">
                          <a:latin typeface="Cambria Math"/>
                        </a:rPr>
                        <m:t>45=</m:t>
                      </m:r>
                      <m:r>
                        <a:rPr lang="en-GB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42" y="5714999"/>
                <a:ext cx="1903534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358442" y="6130506"/>
                <a:ext cx="921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4.46=</m:t>
                      </m:r>
                      <m:r>
                        <a:rPr lang="en-GB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42" y="6130506"/>
                <a:ext cx="921278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81819" y="6512944"/>
            <a:ext cx="75729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You will usually need to identify which direction is solvable first, then solve the second direction after!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B7CB2-E399-47D2-A4B2-E074B85C1824}"/>
                  </a:ext>
                </a:extLst>
              </p:cNvPr>
              <p:cNvSpPr txBox="1"/>
              <p:nvPr/>
            </p:nvSpPr>
            <p:spPr>
              <a:xfrm>
                <a:off x="6973409" y="4527611"/>
                <a:ext cx="4500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(↑)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B7CB2-E399-47D2-A4B2-E074B85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09" y="4527611"/>
                <a:ext cx="450060" cy="246221"/>
              </a:xfrm>
              <a:prstGeom prst="rect">
                <a:avLst/>
              </a:prstGeom>
              <a:blipFill>
                <a:blip r:embed="rId6"/>
                <a:stretch>
                  <a:fillRect l="-10811" r="-14865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タイトル 1">
            <a:extLst>
              <a:ext uri="{FF2B5EF4-FFF2-40B4-BE49-F238E27FC236}">
                <a16:creationId xmlns:a16="http://schemas.microsoft.com/office/drawing/2014/main" id="{9048ABCE-5FBD-41C6-9E7F-4CE89AB9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E9BBE6E4-E171-4714-B366-224F755C6DDB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4" grpId="0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7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657600" cy="45259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You need to be able to solve problems involving static particles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1400" dirty="0">
                <a:latin typeface="Comic Sans MS" pitchFamily="66" charset="0"/>
              </a:rPr>
              <a:t>The diagram to the right shows a particle in equilibrium under a number of forces.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1400" dirty="0">
                <a:latin typeface="Comic Sans MS" pitchFamily="66" charset="0"/>
              </a:rPr>
              <a:t>Calculate the magnitudes of the forces P and Q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   Start by resolving in both directions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324600" y="14478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V="1">
            <a:off x="6324600" y="15240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72200" y="1143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43800" y="2667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321724" y="1940943"/>
            <a:ext cx="1086929" cy="8928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5493589" y="1785668"/>
            <a:ext cx="828136" cy="1048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62909" y="150099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Q 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84366" y="16002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 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320286" y="2260120"/>
            <a:ext cx="1" cy="5333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03034" y="2032959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1N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320286" y="2793520"/>
            <a:ext cx="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328914" y="35052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2N</a:t>
            </a:r>
          </a:p>
        </p:txBody>
      </p:sp>
      <p:sp>
        <p:nvSpPr>
          <p:cNvPr id="36" name="Arc 35"/>
          <p:cNvSpPr/>
          <p:nvPr/>
        </p:nvSpPr>
        <p:spPr>
          <a:xfrm>
            <a:off x="5736566" y="2362200"/>
            <a:ext cx="914400" cy="914400"/>
          </a:xfrm>
          <a:prstGeom prst="arc">
            <a:avLst>
              <a:gd name="adj1" fmla="val 19944165"/>
              <a:gd name="adj2" fmla="val 214527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c 67"/>
          <p:cNvSpPr/>
          <p:nvPr/>
        </p:nvSpPr>
        <p:spPr>
          <a:xfrm>
            <a:off x="6041366" y="2362200"/>
            <a:ext cx="914400" cy="914400"/>
          </a:xfrm>
          <a:prstGeom prst="arc">
            <a:avLst>
              <a:gd name="adj1" fmla="val 10836511"/>
              <a:gd name="adj2" fmla="val 126810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6574766" y="251460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40°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36566" y="251460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55°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346166" y="2819400"/>
            <a:ext cx="10668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412966" y="1905000"/>
            <a:ext cx="0" cy="9144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5507966" y="2819400"/>
            <a:ext cx="838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507966" y="1828800"/>
            <a:ext cx="0" cy="990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290687" y="277627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7412966" y="228600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PSin40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22166" y="220980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QSin55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84166" y="2819400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QCos55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574766" y="281940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PCos40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562600" y="4572000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572000"/>
                <a:ext cx="82958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6248400" y="4724400"/>
            <a:ext cx="4572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/>
          <p:cNvSpPr txBox="1"/>
          <p:nvPr/>
        </p:nvSpPr>
        <p:spPr>
          <a:xfrm>
            <a:off x="6577640" y="4707147"/>
            <a:ext cx="226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Choose a direction as positive and sub in values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2600" y="4191000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latin typeface="Comic Sans MS" pitchFamily="66" charset="0"/>
              </a:rPr>
              <a:t>Resolve Horizontally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267200" y="4953000"/>
                <a:ext cx="1976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</a:rPr>
                        <m:t>40−</m:t>
                      </m:r>
                      <m:r>
                        <a:rPr lang="en-GB" sz="1400" b="0" i="1" smtClean="0">
                          <a:latin typeface="Cambria Math"/>
                        </a:rPr>
                        <m:t>𝑄𝐶𝑜𝑠</m:t>
                      </m:r>
                      <m:r>
                        <a:rPr lang="en-GB" sz="1400" b="0" i="1" smtClean="0">
                          <a:latin typeface="Cambria Math"/>
                        </a:rPr>
                        <m:t>55=0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953000"/>
                <a:ext cx="1976823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604295" y="5706374"/>
                <a:ext cx="829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𝐹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GB" sz="1400" b="0" i="1" smtClean="0">
                          <a:latin typeface="Cambria Math"/>
                        </a:rPr>
                        <m:t>𝑚𝑎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295" y="5706374"/>
                <a:ext cx="829586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c 98"/>
          <p:cNvSpPr/>
          <p:nvPr/>
        </p:nvSpPr>
        <p:spPr>
          <a:xfrm>
            <a:off x="6248400" y="5867400"/>
            <a:ext cx="457200" cy="457200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6577640" y="5850147"/>
            <a:ext cx="2261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Choose a direction as positive and sub in values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62600" y="5334000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>
                <a:latin typeface="Comic Sans MS" pitchFamily="66" charset="0"/>
              </a:rPr>
              <a:t>Resolve Vertically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733800" y="6096000"/>
                <a:ext cx="25371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40+</m:t>
                      </m:r>
                      <m:r>
                        <a:rPr lang="en-GB" sz="1400" b="0" i="1" smtClean="0">
                          <a:latin typeface="Cambria Math"/>
                        </a:rPr>
                        <m:t>𝑄𝑆𝑖𝑛</m:t>
                      </m:r>
                      <m:r>
                        <a:rPr lang="en-GB" sz="1400" b="0" i="1" smtClean="0">
                          <a:latin typeface="Cambria Math"/>
                        </a:rPr>
                        <m:t>55+1−2=0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096000"/>
                <a:ext cx="2537105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/>
          <p:cNvSpPr/>
          <p:nvPr/>
        </p:nvSpPr>
        <p:spPr>
          <a:xfrm>
            <a:off x="6254151" y="6330351"/>
            <a:ext cx="465826" cy="355121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/>
          <p:cNvSpPr txBox="1"/>
          <p:nvPr/>
        </p:nvSpPr>
        <p:spPr>
          <a:xfrm>
            <a:off x="6566139" y="6382110"/>
            <a:ext cx="1102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058728" y="6472686"/>
                <a:ext cx="2223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40+</m:t>
                      </m:r>
                      <m:r>
                        <a:rPr lang="en-GB" sz="1400" b="0" i="1" smtClean="0">
                          <a:latin typeface="Cambria Math"/>
                        </a:rPr>
                        <m:t>𝑄𝑆𝑖𝑛</m:t>
                      </m:r>
                      <m:r>
                        <a:rPr lang="en-GB" sz="1400" b="0" i="1" smtClean="0">
                          <a:latin typeface="Cambria Math"/>
                        </a:rPr>
                        <m:t>55−1=0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28" y="6472686"/>
                <a:ext cx="2223301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22555" y="4606031"/>
                <a:ext cx="1976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</a:rPr>
                        <m:t>40−</m:t>
                      </m:r>
                      <m:r>
                        <a:rPr lang="en-GB" sz="1400" b="0" i="1" smtClean="0">
                          <a:latin typeface="Cambria Math"/>
                        </a:rPr>
                        <m:t>𝑄𝐶𝑜𝑠</m:t>
                      </m:r>
                      <m:r>
                        <a:rPr lang="en-GB" sz="1400" b="0" i="1" smtClean="0">
                          <a:latin typeface="Cambria Math"/>
                        </a:rPr>
                        <m:t>55=0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55" y="4606031"/>
                <a:ext cx="1976823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322555" y="4987031"/>
                <a:ext cx="2223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40+</m:t>
                      </m:r>
                      <m:r>
                        <a:rPr lang="en-GB" sz="1400" b="0" i="1" smtClean="0">
                          <a:latin typeface="Cambria Math"/>
                        </a:rPr>
                        <m:t>𝑄𝑆𝑖𝑛</m:t>
                      </m:r>
                      <m:r>
                        <a:rPr lang="en-GB" sz="1400" b="0" i="1" smtClean="0">
                          <a:latin typeface="Cambria Math"/>
                        </a:rPr>
                        <m:t>55−1=0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55" y="4987031"/>
                <a:ext cx="2223301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93955" y="460603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3955" y="4987031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A2668C8-17E6-4507-92CF-F2211CC8B510}"/>
                  </a:ext>
                </a:extLst>
              </p:cNvPr>
              <p:cNvSpPr txBox="1"/>
              <p:nvPr/>
            </p:nvSpPr>
            <p:spPr>
              <a:xfrm>
                <a:off x="7239739" y="4190260"/>
                <a:ext cx="525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(→)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A2668C8-17E6-4507-92CF-F2211CC8B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739" y="4190260"/>
                <a:ext cx="525400" cy="246221"/>
              </a:xfrm>
              <a:prstGeom prst="rect">
                <a:avLst/>
              </a:prstGeom>
              <a:blipFill>
                <a:blip r:embed="rId9"/>
                <a:stretch>
                  <a:fillRect l="-9302" r="-12791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B2F334C-64F6-4494-843D-55A83A213646}"/>
                  </a:ext>
                </a:extLst>
              </p:cNvPr>
              <p:cNvSpPr txBox="1"/>
              <p:nvPr/>
            </p:nvSpPr>
            <p:spPr>
              <a:xfrm>
                <a:off x="7026676" y="5317723"/>
                <a:ext cx="4500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(↑)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B2F334C-64F6-4494-843D-55A83A21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676" y="5317723"/>
                <a:ext cx="450060" cy="246221"/>
              </a:xfrm>
              <a:prstGeom prst="rect">
                <a:avLst/>
              </a:prstGeom>
              <a:blipFill>
                <a:blip r:embed="rId10"/>
                <a:stretch>
                  <a:fillRect l="-10959" r="-16438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タイトル 1">
            <a:extLst>
              <a:ext uri="{FF2B5EF4-FFF2-40B4-BE49-F238E27FC236}">
                <a16:creationId xmlns:a16="http://schemas.microsoft.com/office/drawing/2014/main" id="{28ECFEFD-EA8A-41EF-971B-F8FF120B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3" name="コンテンツ プレースホルダー 2">
            <a:extLst>
              <a:ext uri="{FF2B5EF4-FFF2-40B4-BE49-F238E27FC236}">
                <a16:creationId xmlns:a16="http://schemas.microsoft.com/office/drawing/2014/main" id="{2C19BE6E-37B9-46B2-8FEB-C30BD3B21C3E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/>
      <p:bldP spid="66" grpId="1"/>
      <p:bldP spid="85" grpId="0"/>
      <p:bldP spid="86" grpId="0"/>
      <p:bldP spid="87" grpId="0"/>
      <p:bldP spid="88" grpId="0"/>
      <p:bldP spid="89" grpId="0"/>
      <p:bldP spid="90" grpId="0" animBg="1"/>
      <p:bldP spid="91" grpId="0"/>
      <p:bldP spid="92" grpId="0"/>
      <p:bldP spid="93" grpId="0"/>
      <p:bldP spid="98" grpId="0"/>
      <p:bldP spid="99" grpId="0" animBg="1"/>
      <p:bldP spid="100" grpId="0"/>
      <p:bldP spid="101" grpId="0"/>
      <p:bldP spid="102" grpId="0"/>
      <p:bldP spid="103" grpId="0" animBg="1"/>
      <p:bldP spid="104" grpId="0"/>
      <p:bldP spid="105" grpId="0"/>
      <p:bldP spid="106" grpId="0"/>
      <p:bldP spid="107" grpId="0"/>
      <p:bldP spid="108" grpId="0"/>
      <p:bldP spid="10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657600" cy="4800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You need to be able to solve problems involving static particles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1400" dirty="0">
                <a:latin typeface="Comic Sans MS" pitchFamily="66" charset="0"/>
              </a:rPr>
              <a:t>The diagram to the right shows a particle in equilibrium under a number of forces.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1400" dirty="0">
                <a:latin typeface="Comic Sans MS" pitchFamily="66" charset="0"/>
              </a:rPr>
              <a:t>Calculate the magnitudes of the forces P and Q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   Start by resolving in both directions</a:t>
            </a:r>
          </a:p>
          <a:p>
            <a:pPr algn="ctr"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algn="ctr"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algn="ctr"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algn="ctr">
              <a:buFont typeface="Wingdings"/>
              <a:buChar char="à"/>
            </a:pP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You can now solve these by rearranging one and subbing it into the other!</a:t>
            </a:r>
          </a:p>
          <a:p>
            <a:pPr algn="ctr">
              <a:buFont typeface="Wingdings"/>
              <a:buChar char="à"/>
            </a:pP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Q = 0.769N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324600" y="14478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V="1">
            <a:off x="6324600" y="15240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72200" y="1143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43800" y="2667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321724" y="1940943"/>
            <a:ext cx="1086929" cy="8928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5493589" y="1785668"/>
            <a:ext cx="828136" cy="1048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62909" y="150099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Q 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84366" y="16002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 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320286" y="2260120"/>
            <a:ext cx="1" cy="533399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03034" y="2032959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1N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320286" y="2793520"/>
            <a:ext cx="0" cy="10668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328914" y="35052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2N</a:t>
            </a:r>
          </a:p>
        </p:txBody>
      </p:sp>
      <p:sp>
        <p:nvSpPr>
          <p:cNvPr id="36" name="Arc 35"/>
          <p:cNvSpPr/>
          <p:nvPr/>
        </p:nvSpPr>
        <p:spPr>
          <a:xfrm>
            <a:off x="5736566" y="2362200"/>
            <a:ext cx="914400" cy="914400"/>
          </a:xfrm>
          <a:prstGeom prst="arc">
            <a:avLst>
              <a:gd name="adj1" fmla="val 19944165"/>
              <a:gd name="adj2" fmla="val 214527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c 67"/>
          <p:cNvSpPr/>
          <p:nvPr/>
        </p:nvSpPr>
        <p:spPr>
          <a:xfrm>
            <a:off x="6041366" y="2362200"/>
            <a:ext cx="914400" cy="914400"/>
          </a:xfrm>
          <a:prstGeom prst="arc">
            <a:avLst>
              <a:gd name="adj1" fmla="val 10836511"/>
              <a:gd name="adj2" fmla="val 126810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6574766" y="251460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40°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36566" y="251460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55°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346166" y="2819400"/>
            <a:ext cx="10668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412966" y="1905000"/>
            <a:ext cx="0" cy="9144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5507966" y="2819400"/>
            <a:ext cx="838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507966" y="1828800"/>
            <a:ext cx="0" cy="990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290687" y="277627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7412966" y="228600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PSin40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22166" y="220980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QSin55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84166" y="2819400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QCos55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574766" y="281940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PCos40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27555" y="4767309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515102" y="4488388"/>
                <a:ext cx="1181669" cy="501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𝑄𝐶𝑜𝑠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55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𝐶𝑜𝑠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02" y="4488388"/>
                <a:ext cx="1181669" cy="501484"/>
              </a:xfrm>
              <a:prstGeom prst="rect">
                <a:avLst/>
              </a:prstGeom>
              <a:blipFill>
                <a:blip r:embed="rId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023449" y="4081732"/>
                <a:ext cx="19345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200" b="0" i="1" smtClean="0">
                          <a:latin typeface="Cambria Math"/>
                        </a:rPr>
                        <m:t>40+</m:t>
                      </m:r>
                      <m:r>
                        <a:rPr lang="en-GB" sz="1200" b="0" i="1" smtClean="0">
                          <a:latin typeface="Cambria Math"/>
                        </a:rPr>
                        <m:t>𝑄𝑆𝑖𝑛</m:t>
                      </m:r>
                      <m:r>
                        <a:rPr lang="en-GB" sz="1200" b="0" i="1" smtClean="0">
                          <a:latin typeface="Cambria Math"/>
                        </a:rPr>
                        <m:t>55−1=0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449" y="4081732"/>
                <a:ext cx="1934569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4730672" y="4081732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413849" y="4386532"/>
                <a:ext cx="2558393" cy="507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𝑄𝐶𝑜𝑠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𝐶𝑜𝑠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𝑆𝑖𝑛</m:t>
                      </m:r>
                      <m:r>
                        <a:rPr lang="en-GB" sz="1200" b="0" i="1" smtClean="0">
                          <a:latin typeface="Cambria Math"/>
                        </a:rPr>
                        <m:t>40+</m:t>
                      </m:r>
                      <m:r>
                        <a:rPr lang="en-GB" sz="1200" b="0" i="1" smtClean="0">
                          <a:latin typeface="Cambria Math"/>
                        </a:rPr>
                        <m:t>𝑄𝑆𝑖𝑛</m:t>
                      </m:r>
                      <m:r>
                        <a:rPr lang="en-GB" sz="1200" b="0" i="1" smtClean="0">
                          <a:latin typeface="Cambria Math"/>
                        </a:rPr>
                        <m:t>55−1=0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849" y="4386532"/>
                <a:ext cx="2558393" cy="5073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886200" y="4953000"/>
                <a:ext cx="30983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𝑄𝐶𝑜𝑠</m:t>
                      </m:r>
                      <m:r>
                        <a:rPr lang="en-GB" sz="1200" b="0" i="1" smtClean="0">
                          <a:latin typeface="Cambria Math"/>
                        </a:rPr>
                        <m:t>55</m:t>
                      </m:r>
                      <m:r>
                        <a:rPr lang="en-GB" sz="1200" b="0" i="1" smtClean="0">
                          <a:latin typeface="Cambria Math"/>
                        </a:rPr>
                        <m:t>𝑆𝑖𝑛</m:t>
                      </m:r>
                      <m:r>
                        <a:rPr lang="en-GB" sz="1200" b="0" i="1" smtClean="0">
                          <a:latin typeface="Cambria Math"/>
                        </a:rPr>
                        <m:t>40+</m:t>
                      </m:r>
                      <m:r>
                        <a:rPr lang="en-GB" sz="1200" b="0" i="1" smtClean="0">
                          <a:latin typeface="Cambria Math"/>
                        </a:rPr>
                        <m:t>𝑄𝑆𝑖𝑛</m:t>
                      </m:r>
                      <m:r>
                        <a:rPr lang="en-GB" sz="1200" b="0" i="1" smtClean="0">
                          <a:latin typeface="Cambria Math"/>
                        </a:rPr>
                        <m:t>55</m:t>
                      </m:r>
                      <m:r>
                        <a:rPr lang="en-GB" sz="1200" b="0" i="1" smtClean="0">
                          <a:latin typeface="Cambria Math"/>
                        </a:rPr>
                        <m:t>𝐶𝑜𝑠</m:t>
                      </m:r>
                      <m:r>
                        <a:rPr lang="en-GB" sz="1200" b="0" i="1" smtClean="0">
                          <a:latin typeface="Cambria Math"/>
                        </a:rPr>
                        <m:t>40−</m:t>
                      </m:r>
                      <m:r>
                        <a:rPr lang="en-GB" sz="1200" b="0" i="1" smtClean="0">
                          <a:latin typeface="Cambria Math"/>
                        </a:rPr>
                        <m:t>𝐶𝑜𝑠</m:t>
                      </m:r>
                      <m:r>
                        <a:rPr lang="en-GB" sz="1200" b="0" i="1" smtClean="0">
                          <a:latin typeface="Cambria Math"/>
                        </a:rPr>
                        <m:t>40=0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953000"/>
                <a:ext cx="3098349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481423" y="5316747"/>
                <a:ext cx="28296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𝑄𝐶𝑜𝑠</m:t>
                      </m:r>
                      <m:r>
                        <a:rPr lang="en-GB" sz="1200" b="0" i="1" smtClean="0">
                          <a:latin typeface="Cambria Math"/>
                        </a:rPr>
                        <m:t>55</m:t>
                      </m:r>
                      <m:r>
                        <a:rPr lang="en-GB" sz="1200" b="0" i="1" smtClean="0">
                          <a:latin typeface="Cambria Math"/>
                        </a:rPr>
                        <m:t>𝑆𝑖𝑛</m:t>
                      </m:r>
                      <m:r>
                        <a:rPr lang="en-GB" sz="1200" b="0" i="1" smtClean="0">
                          <a:latin typeface="Cambria Math"/>
                        </a:rPr>
                        <m:t>40+</m:t>
                      </m:r>
                      <m:r>
                        <a:rPr lang="en-GB" sz="1200" b="0" i="1" smtClean="0">
                          <a:latin typeface="Cambria Math"/>
                        </a:rPr>
                        <m:t>𝑄𝑆𝑖𝑛</m:t>
                      </m:r>
                      <m:r>
                        <a:rPr lang="en-GB" sz="1200" b="0" i="1" smtClean="0">
                          <a:latin typeface="Cambria Math"/>
                        </a:rPr>
                        <m:t>55</m:t>
                      </m:r>
                      <m:r>
                        <a:rPr lang="en-GB" sz="1200" b="0" i="1" smtClean="0">
                          <a:latin typeface="Cambria Math"/>
                        </a:rPr>
                        <m:t>𝐶𝑜𝑠</m:t>
                      </m:r>
                      <m:r>
                        <a:rPr lang="en-GB" sz="1200" b="0" i="1" smtClean="0">
                          <a:latin typeface="Cambria Math"/>
                        </a:rPr>
                        <m:t>40=</m:t>
                      </m:r>
                      <m:r>
                        <a:rPr lang="en-GB" sz="1200" b="0" i="1" smtClean="0">
                          <a:latin typeface="Cambria Math"/>
                        </a:rPr>
                        <m:t>𝐶𝑜𝑠</m:t>
                      </m:r>
                      <m:r>
                        <a:rPr lang="en-GB" sz="1200" b="0" i="1" smtClean="0">
                          <a:latin typeface="Cambria Math"/>
                        </a:rPr>
                        <m:t>40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23" y="5316747"/>
                <a:ext cx="282962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472797" y="5706373"/>
                <a:ext cx="28581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𝑄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𝐶𝑜𝑠</m:t>
                      </m:r>
                      <m:r>
                        <a:rPr lang="en-GB" sz="1200" b="0" i="1" smtClean="0">
                          <a:latin typeface="Cambria Math"/>
                        </a:rPr>
                        <m:t>55</m:t>
                      </m:r>
                      <m:r>
                        <a:rPr lang="en-GB" sz="1200" b="0" i="1" smtClean="0">
                          <a:latin typeface="Cambria Math"/>
                        </a:rPr>
                        <m:t>𝑆𝑖𝑛</m:t>
                      </m:r>
                      <m:r>
                        <a:rPr lang="en-GB" sz="1200" b="0" i="1" smtClean="0">
                          <a:latin typeface="Cambria Math"/>
                        </a:rPr>
                        <m:t>40+</m:t>
                      </m:r>
                      <m:r>
                        <a:rPr lang="en-GB" sz="1200" b="0" i="1" smtClean="0">
                          <a:latin typeface="Cambria Math"/>
                        </a:rPr>
                        <m:t>𝑆𝑖𝑛</m:t>
                      </m:r>
                      <m:r>
                        <a:rPr lang="en-GB" sz="1200" b="0" i="1" smtClean="0">
                          <a:latin typeface="Cambria Math"/>
                        </a:rPr>
                        <m:t>55</m:t>
                      </m:r>
                      <m:r>
                        <a:rPr lang="en-GB" sz="1200" b="0" i="1" smtClean="0">
                          <a:latin typeface="Cambria Math"/>
                        </a:rPr>
                        <m:t>𝐶𝑜𝑠</m:t>
                      </m:r>
                      <m:r>
                        <a:rPr lang="en-GB" sz="1200" b="0" i="1" smtClean="0">
                          <a:latin typeface="Cambria Math"/>
                        </a:rPr>
                        <m:t>40)=</m:t>
                      </m:r>
                      <m:r>
                        <a:rPr lang="en-GB" sz="1200" b="0" i="1" smtClean="0">
                          <a:latin typeface="Cambria Math"/>
                        </a:rPr>
                        <m:t>𝐶𝑜𝑠</m:t>
                      </m:r>
                      <m:r>
                        <a:rPr lang="en-GB" sz="1200" b="0" i="1" smtClean="0">
                          <a:latin typeface="Cambria Math"/>
                        </a:rPr>
                        <m:t>40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797" y="5706373"/>
                <a:ext cx="2858155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384986" y="6018362"/>
                <a:ext cx="2444580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𝑄</m:t>
                      </m:r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𝐶𝑜𝑠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40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𝐶𝑜𝑠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55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𝑆𝑖𝑛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40+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𝑆𝑖𝑛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55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𝐶𝑜𝑠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40)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986" y="6018362"/>
                <a:ext cx="2444580" cy="471989"/>
              </a:xfrm>
              <a:prstGeom prst="rect">
                <a:avLst/>
              </a:prstGeom>
              <a:blipFill rotWithShape="1">
                <a:blip r:embed="rId10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399364" y="6581001"/>
                <a:ext cx="1017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𝑄</m:t>
                      </m:r>
                      <m:r>
                        <a:rPr lang="en-GB" sz="1200" b="0" i="1" smtClean="0">
                          <a:latin typeface="Cambria Math"/>
                        </a:rPr>
                        <m:t>=0.769</m:t>
                      </m:r>
                      <m:r>
                        <a:rPr lang="en-GB" sz="12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364" y="6581001"/>
                <a:ext cx="1017458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c 77"/>
          <p:cNvSpPr/>
          <p:nvPr/>
        </p:nvSpPr>
        <p:spPr>
          <a:xfrm>
            <a:off x="6799052" y="4209691"/>
            <a:ext cx="447137" cy="405441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7190115" y="4183811"/>
            <a:ext cx="1488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Replace P with the Q equivalent</a:t>
            </a:r>
          </a:p>
        </p:txBody>
      </p:sp>
      <p:sp>
        <p:nvSpPr>
          <p:cNvPr id="80" name="Arc 79"/>
          <p:cNvSpPr/>
          <p:nvPr/>
        </p:nvSpPr>
        <p:spPr>
          <a:xfrm>
            <a:off x="6796177" y="4672642"/>
            <a:ext cx="447137" cy="405441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Arc 81"/>
          <p:cNvSpPr/>
          <p:nvPr/>
        </p:nvSpPr>
        <p:spPr>
          <a:xfrm>
            <a:off x="7095228" y="5089585"/>
            <a:ext cx="444260" cy="365185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Arc 83"/>
          <p:cNvSpPr/>
          <p:nvPr/>
        </p:nvSpPr>
        <p:spPr>
          <a:xfrm>
            <a:off x="7083726" y="5466272"/>
            <a:ext cx="444260" cy="365185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Arc 93"/>
          <p:cNvSpPr/>
          <p:nvPr/>
        </p:nvSpPr>
        <p:spPr>
          <a:xfrm flipH="1">
            <a:off x="6045681" y="6282906"/>
            <a:ext cx="424130" cy="419819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Arc 94"/>
          <p:cNvSpPr/>
          <p:nvPr/>
        </p:nvSpPr>
        <p:spPr>
          <a:xfrm flipH="1">
            <a:off x="4274390" y="5831457"/>
            <a:ext cx="424130" cy="419819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7177177" y="4727709"/>
            <a:ext cx="1966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Multiply all terms by Cos40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562490" y="5156155"/>
            <a:ext cx="95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Add Cos40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481976" y="5446577"/>
            <a:ext cx="1541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Factorise Q on the left side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269411" y="5831891"/>
            <a:ext cx="1043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Divide by the bracket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069455" y="6372481"/>
            <a:ext cx="1043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15464" y="4088922"/>
            <a:ext cx="155275" cy="2415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4482860" y="4396596"/>
            <a:ext cx="753374" cy="468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2599928" y="4520018"/>
            <a:ext cx="1049547" cy="468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105">
                <a:extLst>
                  <a:ext uri="{FF2B5EF4-FFF2-40B4-BE49-F238E27FC236}">
                    <a16:creationId xmlns:a16="http://schemas.microsoft.com/office/drawing/2014/main" id="{98A262EF-AC8A-4ED5-9EF9-F9A3B08DE37C}"/>
                  </a:ext>
                </a:extLst>
              </p:cNvPr>
              <p:cNvSpPr txBox="1"/>
              <p:nvPr/>
            </p:nvSpPr>
            <p:spPr>
              <a:xfrm>
                <a:off x="322555" y="4606031"/>
                <a:ext cx="1976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</a:rPr>
                        <m:t>40−</m:t>
                      </m:r>
                      <m:r>
                        <a:rPr lang="en-GB" sz="1400" b="0" i="1" smtClean="0">
                          <a:latin typeface="Cambria Math"/>
                        </a:rPr>
                        <m:t>𝑄𝐶𝑜𝑠</m:t>
                      </m:r>
                      <m:r>
                        <a:rPr lang="en-GB" sz="1400" b="0" i="1" smtClean="0">
                          <a:latin typeface="Cambria Math"/>
                        </a:rPr>
                        <m:t>55=0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0" name="TextBox 105">
                <a:extLst>
                  <a:ext uri="{FF2B5EF4-FFF2-40B4-BE49-F238E27FC236}">
                    <a16:creationId xmlns:a16="http://schemas.microsoft.com/office/drawing/2014/main" id="{98A262EF-AC8A-4ED5-9EF9-F9A3B08DE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55" y="4606031"/>
                <a:ext cx="1976823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106">
                <a:extLst>
                  <a:ext uri="{FF2B5EF4-FFF2-40B4-BE49-F238E27FC236}">
                    <a16:creationId xmlns:a16="http://schemas.microsoft.com/office/drawing/2014/main" id="{FA7FC34F-CAB6-4CE9-A98B-EFA96A90ABEC}"/>
                  </a:ext>
                </a:extLst>
              </p:cNvPr>
              <p:cNvSpPr txBox="1"/>
              <p:nvPr/>
            </p:nvSpPr>
            <p:spPr>
              <a:xfrm>
                <a:off x="322555" y="4987031"/>
                <a:ext cx="2223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40+</m:t>
                      </m:r>
                      <m:r>
                        <a:rPr lang="en-GB" sz="1400" b="0" i="1" smtClean="0">
                          <a:latin typeface="Cambria Math"/>
                        </a:rPr>
                        <m:t>𝑄𝑆𝑖𝑛</m:t>
                      </m:r>
                      <m:r>
                        <a:rPr lang="en-GB" sz="1400" b="0" i="1" smtClean="0">
                          <a:latin typeface="Cambria Math"/>
                        </a:rPr>
                        <m:t>55−1=0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1" name="TextBox 106">
                <a:extLst>
                  <a:ext uri="{FF2B5EF4-FFF2-40B4-BE49-F238E27FC236}">
                    <a16:creationId xmlns:a16="http://schemas.microsoft.com/office/drawing/2014/main" id="{FA7FC34F-CAB6-4CE9-A98B-EFA96A90A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55" y="4987031"/>
                <a:ext cx="2223301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107">
            <a:extLst>
              <a:ext uri="{FF2B5EF4-FFF2-40B4-BE49-F238E27FC236}">
                <a16:creationId xmlns:a16="http://schemas.microsoft.com/office/drawing/2014/main" id="{FA5A6642-1E57-4A8F-87A5-D1BCE0F6350E}"/>
              </a:ext>
            </a:extLst>
          </p:cNvPr>
          <p:cNvSpPr txBox="1"/>
          <p:nvPr/>
        </p:nvSpPr>
        <p:spPr>
          <a:xfrm>
            <a:off x="93955" y="460603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1)</a:t>
            </a:r>
          </a:p>
        </p:txBody>
      </p:sp>
      <p:sp>
        <p:nvSpPr>
          <p:cNvPr id="93" name="TextBox 108">
            <a:extLst>
              <a:ext uri="{FF2B5EF4-FFF2-40B4-BE49-F238E27FC236}">
                <a16:creationId xmlns:a16="http://schemas.microsoft.com/office/drawing/2014/main" id="{58D7392C-02AC-44A9-AF41-0E24D1AA2973}"/>
              </a:ext>
            </a:extLst>
          </p:cNvPr>
          <p:cNvSpPr txBox="1"/>
          <p:nvPr/>
        </p:nvSpPr>
        <p:spPr>
          <a:xfrm>
            <a:off x="93955" y="4987031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2)</a:t>
            </a:r>
          </a:p>
        </p:txBody>
      </p:sp>
      <p:sp>
        <p:nvSpPr>
          <p:cNvPr id="98" name="タイトル 1">
            <a:extLst>
              <a:ext uri="{FF2B5EF4-FFF2-40B4-BE49-F238E27FC236}">
                <a16:creationId xmlns:a16="http://schemas.microsoft.com/office/drawing/2014/main" id="{1624673F-5865-4CEC-87D4-BACF7B53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99" name="コンテンツ プレースホルダー 2">
            <a:extLst>
              <a:ext uri="{FF2B5EF4-FFF2-40B4-BE49-F238E27FC236}">
                <a16:creationId xmlns:a16="http://schemas.microsoft.com/office/drawing/2014/main" id="{84555C87-0338-41CF-8B12-CA294D6654A8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72" grpId="0"/>
      <p:bldP spid="73" grpId="0"/>
      <p:bldP spid="74" grpId="0"/>
      <p:bldP spid="76" grpId="0"/>
      <p:bldP spid="77" grpId="0"/>
      <p:bldP spid="78" grpId="0" animBg="1"/>
      <p:bldP spid="79" grpId="0"/>
      <p:bldP spid="80" grpId="0" animBg="1"/>
      <p:bldP spid="82" grpId="0" animBg="1"/>
      <p:bldP spid="84" grpId="0" animBg="1"/>
      <p:bldP spid="94" grpId="0" animBg="1"/>
      <p:bldP spid="95" grpId="0" animBg="1"/>
      <p:bldP spid="96" grpId="0"/>
      <p:bldP spid="97" grpId="0"/>
      <p:bldP spid="108" grpId="0"/>
      <p:bldP spid="109" grpId="0"/>
      <p:bldP spid="110" grpId="0"/>
      <p:bldP spid="10" grpId="0" animBg="1"/>
      <p:bldP spid="10" grpId="1" animBg="1"/>
      <p:bldP spid="111" grpId="0" animBg="1"/>
      <p:bldP spid="111" grpId="1" animBg="1"/>
      <p:bldP spid="112" grpId="0" animBg="1"/>
      <p:bldP spid="1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657600" cy="5105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You need to be able to solve problems involving static particles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1400" dirty="0">
                <a:latin typeface="Comic Sans MS" pitchFamily="66" charset="0"/>
              </a:rPr>
              <a:t>The diagram to the right shows a particle in equilibrium under a number of forces.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1400" dirty="0">
                <a:latin typeface="Comic Sans MS" pitchFamily="66" charset="0"/>
              </a:rPr>
              <a:t>Calculate the magnitudes of the forces P and Q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   Start by resolving in both directions</a:t>
            </a:r>
          </a:p>
          <a:p>
            <a:pPr algn="ctr"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algn="ctr"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algn="ctr"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algn="ctr">
              <a:buFont typeface="Wingdings"/>
              <a:buChar char="à"/>
            </a:pP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You can now solve these by rearranging one and subbing it into the other!</a:t>
            </a:r>
          </a:p>
          <a:p>
            <a:pPr algn="ctr">
              <a:buFont typeface="Wingdings"/>
              <a:buChar char="à"/>
            </a:pP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Q = 0.769N</a:t>
            </a:r>
          </a:p>
          <a:p>
            <a:pPr algn="ctr">
              <a:buFont typeface="Wingdings"/>
              <a:buChar char="à"/>
            </a:pP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P = 0.576N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324600" y="14478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V="1">
            <a:off x="6324600" y="1524000"/>
            <a:ext cx="0" cy="25908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72200" y="1143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43800" y="2667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x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321724" y="1940943"/>
            <a:ext cx="1086929" cy="8928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5493589" y="1785668"/>
            <a:ext cx="828136" cy="1048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62909" y="150099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Q 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84366" y="16002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P 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320286" y="2260120"/>
            <a:ext cx="1" cy="533399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03034" y="2032959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1N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320286" y="2793520"/>
            <a:ext cx="0" cy="10668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328914" y="35052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2N</a:t>
            </a:r>
          </a:p>
        </p:txBody>
      </p:sp>
      <p:sp>
        <p:nvSpPr>
          <p:cNvPr id="36" name="Arc 35"/>
          <p:cNvSpPr/>
          <p:nvPr/>
        </p:nvSpPr>
        <p:spPr>
          <a:xfrm>
            <a:off x="5736566" y="2362200"/>
            <a:ext cx="914400" cy="914400"/>
          </a:xfrm>
          <a:prstGeom prst="arc">
            <a:avLst>
              <a:gd name="adj1" fmla="val 19944165"/>
              <a:gd name="adj2" fmla="val 214527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c 67"/>
          <p:cNvSpPr/>
          <p:nvPr/>
        </p:nvSpPr>
        <p:spPr>
          <a:xfrm>
            <a:off x="6041366" y="2362200"/>
            <a:ext cx="914400" cy="914400"/>
          </a:xfrm>
          <a:prstGeom prst="arc">
            <a:avLst>
              <a:gd name="adj1" fmla="val 10836511"/>
              <a:gd name="adj2" fmla="val 126810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6574766" y="251460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40°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36566" y="2514600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55°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346166" y="2819400"/>
            <a:ext cx="10668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412966" y="1905000"/>
            <a:ext cx="0" cy="9144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5507966" y="2819400"/>
            <a:ext cx="838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507966" y="1828800"/>
            <a:ext cx="0" cy="9906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290687" y="277627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7412966" y="228600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PSin40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22166" y="220980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mic Sans MS" pitchFamily="66" charset="0"/>
              </a:rPr>
              <a:t>QSin55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84166" y="2819400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QCos55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574766" y="281940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PCos40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572000" y="4343400"/>
                <a:ext cx="1181669" cy="501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𝑄𝐶𝑜𝑠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55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𝐶𝑜𝑠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43400"/>
                <a:ext cx="1181669" cy="5014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4241321" y="446129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571999" y="4953000"/>
                <a:ext cx="1494255" cy="501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0.769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𝐶𝑜𝑠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55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𝐶𝑜𝑠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4953000"/>
                <a:ext cx="1494255" cy="5014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572000" y="5562600"/>
                <a:ext cx="11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=0.576</m:t>
                      </m:r>
                      <m:r>
                        <a:rPr lang="en-GB" sz="1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62600"/>
                <a:ext cx="114435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c 92"/>
          <p:cNvSpPr/>
          <p:nvPr/>
        </p:nvSpPr>
        <p:spPr>
          <a:xfrm>
            <a:off x="5943599" y="4648200"/>
            <a:ext cx="457200" cy="557841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6324599" y="4724400"/>
            <a:ext cx="1488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Sub in Q (use the exact value)</a:t>
            </a:r>
          </a:p>
        </p:txBody>
      </p:sp>
      <p:sp>
        <p:nvSpPr>
          <p:cNvPr id="99" name="Arc 98"/>
          <p:cNvSpPr/>
          <p:nvPr/>
        </p:nvSpPr>
        <p:spPr>
          <a:xfrm>
            <a:off x="5943599" y="5181600"/>
            <a:ext cx="457200" cy="557841"/>
          </a:xfrm>
          <a:prstGeom prst="arc">
            <a:avLst>
              <a:gd name="adj1" fmla="val 16200000"/>
              <a:gd name="adj2" fmla="val 54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6324600" y="53340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p:cxnSp>
        <p:nvCxnSpPr>
          <p:cNvPr id="49" name="Straight Arrow Connector 7">
            <a:extLst>
              <a:ext uri="{FF2B5EF4-FFF2-40B4-BE49-F238E27FC236}">
                <a16:creationId xmlns:a16="http://schemas.microsoft.com/office/drawing/2014/main" id="{C2B983E4-D415-4BF3-9654-10CD94248459}"/>
              </a:ext>
            </a:extLst>
          </p:cNvPr>
          <p:cNvCxnSpPr/>
          <p:nvPr/>
        </p:nvCxnSpPr>
        <p:spPr>
          <a:xfrm>
            <a:off x="2227555" y="4767309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52">
                <a:extLst>
                  <a:ext uri="{FF2B5EF4-FFF2-40B4-BE49-F238E27FC236}">
                    <a16:creationId xmlns:a16="http://schemas.microsoft.com/office/drawing/2014/main" id="{210E09D1-4DF9-4197-8007-D784D894F73F}"/>
                  </a:ext>
                </a:extLst>
              </p:cNvPr>
              <p:cNvSpPr txBox="1"/>
              <p:nvPr/>
            </p:nvSpPr>
            <p:spPr>
              <a:xfrm>
                <a:off x="2515102" y="4488388"/>
                <a:ext cx="1181669" cy="501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𝑄𝐶𝑜𝑠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55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𝐶𝑜𝑠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52">
                <a:extLst>
                  <a:ext uri="{FF2B5EF4-FFF2-40B4-BE49-F238E27FC236}">
                    <a16:creationId xmlns:a16="http://schemas.microsoft.com/office/drawing/2014/main" id="{210E09D1-4DF9-4197-8007-D784D894F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02" y="4488388"/>
                <a:ext cx="1181669" cy="501484"/>
              </a:xfrm>
              <a:prstGeom prst="rect">
                <a:avLst/>
              </a:prstGeom>
              <a:blipFill>
                <a:blip r:embed="rId8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05">
                <a:extLst>
                  <a:ext uri="{FF2B5EF4-FFF2-40B4-BE49-F238E27FC236}">
                    <a16:creationId xmlns:a16="http://schemas.microsoft.com/office/drawing/2014/main" id="{141C5C0B-6A7C-4765-983B-58708B3EB7F5}"/>
                  </a:ext>
                </a:extLst>
              </p:cNvPr>
              <p:cNvSpPr txBox="1"/>
              <p:nvPr/>
            </p:nvSpPr>
            <p:spPr>
              <a:xfrm>
                <a:off x="322555" y="4606031"/>
                <a:ext cx="1976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𝑃𝐶𝑜𝑠</m:t>
                      </m:r>
                      <m:r>
                        <a:rPr lang="en-GB" sz="1400" b="0" i="1" smtClean="0">
                          <a:latin typeface="Cambria Math"/>
                        </a:rPr>
                        <m:t>40−</m:t>
                      </m:r>
                      <m:r>
                        <a:rPr lang="en-GB" sz="1400" b="0" i="1" smtClean="0">
                          <a:latin typeface="Cambria Math"/>
                        </a:rPr>
                        <m:t>𝑄𝐶𝑜𝑠</m:t>
                      </m:r>
                      <m:r>
                        <a:rPr lang="en-GB" sz="1400" b="0" i="1" smtClean="0">
                          <a:latin typeface="Cambria Math"/>
                        </a:rPr>
                        <m:t>55=0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105">
                <a:extLst>
                  <a:ext uri="{FF2B5EF4-FFF2-40B4-BE49-F238E27FC236}">
                    <a16:creationId xmlns:a16="http://schemas.microsoft.com/office/drawing/2014/main" id="{141C5C0B-6A7C-4765-983B-58708B3EB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55" y="4606031"/>
                <a:ext cx="1976823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106">
                <a:extLst>
                  <a:ext uri="{FF2B5EF4-FFF2-40B4-BE49-F238E27FC236}">
                    <a16:creationId xmlns:a16="http://schemas.microsoft.com/office/drawing/2014/main" id="{00E281A2-5D9D-4D21-9901-78FB7108557B}"/>
                  </a:ext>
                </a:extLst>
              </p:cNvPr>
              <p:cNvSpPr txBox="1"/>
              <p:nvPr/>
            </p:nvSpPr>
            <p:spPr>
              <a:xfrm>
                <a:off x="322555" y="4987031"/>
                <a:ext cx="22233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𝑃𝑆𝑖𝑛</m:t>
                      </m:r>
                      <m:r>
                        <a:rPr lang="en-GB" sz="1400" b="0" i="1" smtClean="0">
                          <a:latin typeface="Cambria Math"/>
                        </a:rPr>
                        <m:t>40+</m:t>
                      </m:r>
                      <m:r>
                        <a:rPr lang="en-GB" sz="1400" b="0" i="1" smtClean="0">
                          <a:latin typeface="Cambria Math"/>
                        </a:rPr>
                        <m:t>𝑄𝑆𝑖𝑛</m:t>
                      </m:r>
                      <m:r>
                        <a:rPr lang="en-GB" sz="1400" b="0" i="1" smtClean="0">
                          <a:latin typeface="Cambria Math"/>
                        </a:rPr>
                        <m:t>55−1=0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4" name="TextBox 106">
                <a:extLst>
                  <a:ext uri="{FF2B5EF4-FFF2-40B4-BE49-F238E27FC236}">
                    <a16:creationId xmlns:a16="http://schemas.microsoft.com/office/drawing/2014/main" id="{00E281A2-5D9D-4D21-9901-78FB71085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55" y="4987031"/>
                <a:ext cx="2223301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107">
            <a:extLst>
              <a:ext uri="{FF2B5EF4-FFF2-40B4-BE49-F238E27FC236}">
                <a16:creationId xmlns:a16="http://schemas.microsoft.com/office/drawing/2014/main" id="{3C774F4D-C742-4576-9A3D-7DADA197DAB7}"/>
              </a:ext>
            </a:extLst>
          </p:cNvPr>
          <p:cNvSpPr txBox="1"/>
          <p:nvPr/>
        </p:nvSpPr>
        <p:spPr>
          <a:xfrm>
            <a:off x="93955" y="460603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1)</a:t>
            </a:r>
          </a:p>
        </p:txBody>
      </p:sp>
      <p:sp>
        <p:nvSpPr>
          <p:cNvPr id="56" name="TextBox 108">
            <a:extLst>
              <a:ext uri="{FF2B5EF4-FFF2-40B4-BE49-F238E27FC236}">
                <a16:creationId xmlns:a16="http://schemas.microsoft.com/office/drawing/2014/main" id="{F7A3916D-DBCC-473B-B8B0-8A4306E6AAA8}"/>
              </a:ext>
            </a:extLst>
          </p:cNvPr>
          <p:cNvSpPr txBox="1"/>
          <p:nvPr/>
        </p:nvSpPr>
        <p:spPr>
          <a:xfrm>
            <a:off x="93955" y="4987031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2)</a:t>
            </a:r>
          </a:p>
        </p:txBody>
      </p:sp>
      <p:sp>
        <p:nvSpPr>
          <p:cNvPr id="57" name="タイトル 1">
            <a:extLst>
              <a:ext uri="{FF2B5EF4-FFF2-40B4-BE49-F238E27FC236}">
                <a16:creationId xmlns:a16="http://schemas.microsoft.com/office/drawing/2014/main" id="{DA717555-BEA7-42C0-AFAB-D5F667DA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Applications of Forces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2" name="コンテンツ プレースホルダー 2">
            <a:extLst>
              <a:ext uri="{FF2B5EF4-FFF2-40B4-BE49-F238E27FC236}">
                <a16:creationId xmlns:a16="http://schemas.microsoft.com/office/drawing/2014/main" id="{9F4FAF2F-A87A-410C-B4C9-CF03414F7929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7A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1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 animBg="1"/>
      <p:bldP spid="98" grpId="0"/>
      <p:bldP spid="99" grpId="0" animBg="1"/>
      <p:bldP spid="10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8670</Words>
  <Application>Microsoft Office PowerPoint</Application>
  <PresentationFormat>画面に合わせる (4:3)</PresentationFormat>
  <Paragraphs>1537</Paragraphs>
  <Slides>51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64" baseType="lpstr">
      <vt:lpstr>Permanent Marker</vt:lpstr>
      <vt:lpstr>Sue Ellen Francisco </vt:lpstr>
      <vt:lpstr>游ゴシック</vt:lpstr>
      <vt:lpstr>游ゴシック Light</vt:lpstr>
      <vt:lpstr>Arial</vt:lpstr>
      <vt:lpstr>Arial Black</vt:lpstr>
      <vt:lpstr>Calibri</vt:lpstr>
      <vt:lpstr>Calibri Light</vt:lpstr>
      <vt:lpstr>Cambria Math</vt:lpstr>
      <vt:lpstr>Comic Sans MS</vt:lpstr>
      <vt:lpstr>Microsoft Himalaya</vt:lpstr>
      <vt:lpstr>Wingdings</vt:lpstr>
      <vt:lpstr>Office テーマ</vt:lpstr>
      <vt:lpstr>PowerPoint プレゼンテーション</vt:lpstr>
      <vt:lpstr>Prior knowledge check</vt:lpstr>
      <vt:lpstr>PowerPoint プレゼンテーション</vt:lpstr>
      <vt:lpstr>Applications of Forces</vt:lpstr>
      <vt:lpstr>Applications of Forces</vt:lpstr>
      <vt:lpstr>Applications of Forces</vt:lpstr>
      <vt:lpstr>Applications of Forces</vt:lpstr>
      <vt:lpstr>Applications of Forces</vt:lpstr>
      <vt:lpstr>Applications of Forces</vt:lpstr>
      <vt:lpstr>Applications of Forces</vt:lpstr>
      <vt:lpstr>Applications of Forces</vt:lpstr>
      <vt:lpstr>Applications of Forces</vt:lpstr>
      <vt:lpstr>PowerPoint プレゼンテーション</vt:lpstr>
      <vt:lpstr>Applications of Forces</vt:lpstr>
      <vt:lpstr>Applications of Forces</vt:lpstr>
      <vt:lpstr>Applications of Forces</vt:lpstr>
      <vt:lpstr>Applications of Forces</vt:lpstr>
      <vt:lpstr>Applications of Forces</vt:lpstr>
      <vt:lpstr>PowerPoint プレゼンテーション</vt:lpstr>
      <vt:lpstr>Applications of Forces</vt:lpstr>
      <vt:lpstr>Applications of Forces</vt:lpstr>
      <vt:lpstr>Applications of Forces</vt:lpstr>
      <vt:lpstr>Applications of Forces</vt:lpstr>
      <vt:lpstr>Applications of Forces</vt:lpstr>
      <vt:lpstr>Applications of Forces</vt:lpstr>
      <vt:lpstr>Applications of Forces</vt:lpstr>
      <vt:lpstr>PowerPoint プレゼンテーション</vt:lpstr>
      <vt:lpstr>Applications of Forces</vt:lpstr>
      <vt:lpstr>Applications of Forces</vt:lpstr>
      <vt:lpstr>Applications of Forces</vt:lpstr>
      <vt:lpstr>Applications of Forces</vt:lpstr>
      <vt:lpstr>Applications of Forces</vt:lpstr>
      <vt:lpstr>Applications of Forces</vt:lpstr>
      <vt:lpstr>Applications of Forces</vt:lpstr>
      <vt:lpstr>PowerPoint プレゼンテーション</vt:lpstr>
      <vt:lpstr>Applications of Forces</vt:lpstr>
      <vt:lpstr>Applications of Forces</vt:lpstr>
      <vt:lpstr>Applications of Forces</vt:lpstr>
      <vt:lpstr>Applications of Forces</vt:lpstr>
      <vt:lpstr>Applications of Forces</vt:lpstr>
      <vt:lpstr>Applications of Forces</vt:lpstr>
      <vt:lpstr>PowerPoint プレゼンテーション</vt:lpstr>
      <vt:lpstr>Applications of Forces</vt:lpstr>
      <vt:lpstr>Applications of Forces</vt:lpstr>
      <vt:lpstr>Applications of Forces</vt:lpstr>
      <vt:lpstr>Applications of Forces</vt:lpstr>
      <vt:lpstr>Applications of Forces</vt:lpstr>
      <vt:lpstr>Applications of Forces</vt:lpstr>
      <vt:lpstr>Applications of Forces</vt:lpstr>
      <vt:lpstr>Applications of Forces</vt:lpstr>
      <vt:lpstr>Applications of Forces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Mike Pye</dc:creator>
  <cp:lastModifiedBy>Mike Pye</cp:lastModifiedBy>
  <cp:revision>47</cp:revision>
  <dcterms:created xsi:type="dcterms:W3CDTF">2018-06-16T01:40:49Z</dcterms:created>
  <dcterms:modified xsi:type="dcterms:W3CDTF">2018-08-14T00:01:38Z</dcterms:modified>
</cp:coreProperties>
</file>